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68" r:id="rId5"/>
    <p:sldId id="269" r:id="rId6"/>
    <p:sldId id="270" r:id="rId7"/>
    <p:sldId id="271" r:id="rId8"/>
    <p:sldId id="272" r:id="rId9"/>
    <p:sldId id="273" r:id="rId10"/>
    <p:sldId id="259" r:id="rId11"/>
    <p:sldId id="260" r:id="rId12"/>
    <p:sldId id="261" r:id="rId13"/>
    <p:sldId id="262" r:id="rId14"/>
    <p:sldId id="267" r:id="rId15"/>
    <p:sldId id="27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6D6C-8258-461C-BF56-FB2BDBDD3344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6D6C-8258-461C-BF56-FB2BDBDD3344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C93D-24D4-49B6-B281-9EE1FC3D1A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785926"/>
            <a:ext cx="66437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NAT</a:t>
            </a:r>
            <a:endParaRPr lang="ru-RU" sz="4400" b="1" dirty="0"/>
          </a:p>
          <a:p>
            <a:pPr algn="ctr"/>
            <a:r>
              <a:rPr lang="ru-RU" sz="4400" b="1" dirty="0"/>
              <a:t>Межсетевой экран</a:t>
            </a:r>
            <a:endParaRPr lang="en-US" sz="4400" b="1" dirty="0"/>
          </a:p>
          <a:p>
            <a:pPr algn="ctr"/>
            <a:r>
              <a:rPr lang="en-US" sz="4400" b="1" dirty="0"/>
              <a:t>Proxy server</a:t>
            </a:r>
          </a:p>
          <a:p>
            <a:pPr algn="ctr"/>
            <a:r>
              <a:rPr lang="ru-RU" sz="4400" b="1" dirty="0" err="1"/>
              <a:t>Ремейлер</a:t>
            </a:r>
            <a:endParaRPr lang="ru-RU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357166"/>
            <a:ext cx="271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Межсетевой экран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1214422"/>
            <a:ext cx="7429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 пакетный фильтр (</a:t>
            </a:r>
            <a:r>
              <a:rPr lang="en-US" sz="2400" dirty="0"/>
              <a:t>packet filter);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шлюз сеансового уровня (</a:t>
            </a:r>
            <a:r>
              <a:rPr lang="en-US" sz="2400" dirty="0"/>
              <a:t>circuit-level gateway);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шлюз прикладного уровня (</a:t>
            </a:r>
            <a:r>
              <a:rPr lang="en-US" sz="2400" dirty="0"/>
              <a:t>application-level gateway);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</a:t>
            </a:r>
            <a:r>
              <a:rPr lang="en-US" sz="2400" dirty="0" err="1"/>
              <a:t>Stateful</a:t>
            </a:r>
            <a:r>
              <a:rPr lang="en-US" sz="2400" dirty="0"/>
              <a:t> Packet Inspection (SPI).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256"/>
            <a:ext cx="839271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42852"/>
            <a:ext cx="2713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Межсетевой экран</a:t>
            </a: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214282" y="714356"/>
            <a:ext cx="84296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Брандмауэры типа </a:t>
            </a:r>
            <a:r>
              <a:rPr kumimoji="0" lang="ru-RU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пакетных фильтров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являются наиболее простыми (наименее интеллектуальными). Эти брандмауэры работают на сетевом уровне модели OSI или на IP-уровне стека протоколов TCP/IP. 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1857364"/>
            <a:ext cx="8643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latin typeface="Arial" pitchFamily="34" charset="0"/>
                <a:cs typeface="Arial" pitchFamily="34" charset="0"/>
              </a:rPr>
              <a:t>Шлюзы сеансового уровня </a:t>
            </a:r>
            <a:r>
              <a:rPr lang="ru-RU" dirty="0">
                <a:latin typeface="Arial" pitchFamily="34" charset="0"/>
                <a:cs typeface="Arial" pitchFamily="34" charset="0"/>
              </a:rPr>
              <a:t>— это брандмауэры, которые работают на сеансовом уровне модели OSI или на TCP (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Transport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Control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Protocol</a:t>
            </a:r>
            <a:r>
              <a:rPr lang="ru-RU" dirty="0">
                <a:latin typeface="Arial" pitchFamily="34" charset="0"/>
                <a:cs typeface="Arial" pitchFamily="34" charset="0"/>
              </a:rPr>
              <a:t>) уровне стека протоколов TCP/IP. Данные брандмауэры отслеживают процесс установления TCP-соединения (организацию сеансов обмена данными между оконечными машинами) и позволяют определить, является ли данный сеанс связи легитимным.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786190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latin typeface="Arial" pitchFamily="34" charset="0"/>
                <a:cs typeface="Arial" pitchFamily="34" charset="0"/>
              </a:rPr>
              <a:t>Шлюзы прикладного уровня</a:t>
            </a:r>
            <a:r>
              <a:rPr lang="ru-RU" dirty="0">
                <a:latin typeface="Arial" pitchFamily="34" charset="0"/>
                <a:cs typeface="Arial" pitchFamily="34" charset="0"/>
              </a:rPr>
              <a:t>, или proxy-серверы, функционируют на прикладном уровне модели OSI. Прикладной уровень отвечает за доступ приложений в сеть. К задачам этого уровня относятся перенос файлов, обмен почтовыми сообщениями и управление сетью. 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85720" y="5143512"/>
            <a:ext cx="85725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Последний тип брандмауэров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Stateful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Packet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Inspection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(SPI)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объединяет в себе преимущества одновременно и пакетных фильтров, и шлюзов сеансового уровня, и шлюзов прикладного уровня. То есть фактически речь идет о многоуровневых брандмауэрах, которые работают одновременно на сетевом, сеансовом и прикладном уровнях.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Прокси-сервер</a:t>
            </a:r>
            <a:r>
              <a:rPr lang="ru-RU" dirty="0">
                <a:latin typeface="Arial" pitchFamily="34" charset="0"/>
                <a:cs typeface="Arial" pitchFamily="34" charset="0"/>
              </a:rPr>
              <a:t> (от англ. </a:t>
            </a:r>
            <a:r>
              <a:rPr lang="en-US" dirty="0">
                <a:latin typeface="Arial" pitchFamily="34" charset="0"/>
                <a:cs typeface="Arial" pitchFamily="34" charset="0"/>
              </a:rPr>
              <a:t>proxy</a:t>
            </a:r>
            <a:r>
              <a:rPr lang="ru-RU" dirty="0">
                <a:latin typeface="Arial" pitchFamily="34" charset="0"/>
                <a:cs typeface="Arial" pitchFamily="34" charset="0"/>
              </a:rPr>
              <a:t> — «представитель, уполномоченный») — служба в компьютерных сетях, позволяющая клиентам выполнять косвенные запросы к другим сетевым службам. 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250001" y="1180761"/>
            <a:ext cx="18351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Использование</a:t>
            </a:r>
            <a:endParaRPr kumimoji="0" lang="ru-RU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50001" y="1534317"/>
            <a:ext cx="864399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Обеспечение доступа с компьютеров локальной сети в Интернет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Кэширование данных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Сжатие данных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Защита локальной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сети от внешнего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доступа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Ограничение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доступа из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локальной сети к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внешней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Анонимизация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доступа к различным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ресурсам. 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289E15-4E87-4186-95E5-1F8E03A6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19" y="3296473"/>
            <a:ext cx="64008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14290"/>
            <a:ext cx="87154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 err="1">
                <a:latin typeface="Arial" pitchFamily="34" charset="0"/>
                <a:cs typeface="Arial" pitchFamily="34" charset="0"/>
              </a:rPr>
              <a:t>Ремейлер</a:t>
            </a:r>
            <a:r>
              <a:rPr lang="ru-RU" dirty="0">
                <a:latin typeface="Arial" pitchFamily="34" charset="0"/>
                <a:cs typeface="Arial" pitchFamily="34" charset="0"/>
              </a:rPr>
              <a:t> (англ.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remailer</a:t>
            </a:r>
            <a:r>
              <a:rPr lang="ru-RU" dirty="0">
                <a:latin typeface="Arial" pitchFamily="34" charset="0"/>
                <a:cs typeface="Arial" pitchFamily="34" charset="0"/>
              </a:rPr>
              <a:t>) — это сервер, получающий сообщение электронной почты и переправляющий его по адресу, указанному отправителем. В процессе переадресации вся информация об отправителе уничтожается, поэтому конечный получатель лишён возможности выяснить, кто является автором сообщения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14282" y="1857364"/>
            <a:ext cx="864399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Ремейлеры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делятся на </a:t>
            </a:r>
            <a:r>
              <a:rPr kumimoji="0" lang="ru-RU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анонимные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и </a:t>
            </a:r>
            <a:r>
              <a:rPr kumimoji="0" lang="ru-RU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псевдо-анонимные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При использовании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псевдо-анонимного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ремейлера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его оператор знает адрес электронной почты, который необходим для получения ответа на письмо. Тайна связи полностью зависит от оператора, который может стать жертвой угроз, шантажа или социальной инженерии. Преимуществом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псевдо-анонимных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ремейлеров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является их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юзабилити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за которое пользователь расплачивается меньшей защищённостью.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Анонимные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ремейлеры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обеспечивают гораздо более высокую секретность, но при этом они и сложнее в использовании. Их операторы не могут знать, какие данные пересылаются через них, а поэтому нет гарантии своевременной доставки сообщения, которое может и вовсе затеряться. В обмен на высокое время ожидания анонимные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ремейлеры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достаточно надёжно скрывают от посторонних глаз реальный адрес и содержимое сообщения.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57158" y="357166"/>
            <a:ext cx="850112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Mixminion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— стандарт реализации третьего типа протокола анонимной пересылки электронной почты.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Mixminion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может отсылать и принимать анонимные сообщения электронной почты.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7E9B103-9E7B-43F3-9A84-79735AA1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21112"/>
            <a:ext cx="6168592" cy="309634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A44D65-85AB-4723-943C-D91212D3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84784"/>
            <a:ext cx="6135751" cy="17281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966582-9D2F-451C-9879-ED4D4298E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628800"/>
            <a:ext cx="4536504" cy="453650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0E4DEC-2E34-4FE9-BB37-2CC6AA201917}"/>
              </a:ext>
            </a:extLst>
          </p:cNvPr>
          <p:cNvSpPr/>
          <p:nvPr/>
        </p:nvSpPr>
        <p:spPr>
          <a:xfrm>
            <a:off x="-1820" y="11583"/>
            <a:ext cx="9143999" cy="111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3F0C299-2744-4E10-8B79-8907F5A6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620688"/>
            <a:ext cx="9144000" cy="0"/>
          </a:xfrm>
          <a:prstGeom prst="rect">
            <a:avLst/>
          </a:prstGeom>
          <a:solidFill>
            <a:srgbClr val="5943D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Перейдите 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play.myquiz.ru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Введите код: 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253534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или используйте QR код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3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488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NAT (</a:t>
            </a:r>
            <a:r>
              <a:rPr lang="en-US" sz="2400">
                <a:latin typeface="Arial" pitchFamily="34" charset="0"/>
                <a:ea typeface="Calibri" pitchFamily="34" charset="0"/>
                <a:cs typeface="Arial" pitchFamily="34" charset="0"/>
              </a:rPr>
              <a:t>Network Address Translation)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8058AF-A63F-4AD3-812D-C02C1D192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1"/>
          <a:stretch/>
        </p:blipFill>
        <p:spPr>
          <a:xfrm>
            <a:off x="484235" y="1556792"/>
            <a:ext cx="7609346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NAT</a:t>
            </a:r>
            <a:endParaRPr lang="ru-RU" sz="24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DDD931-7AC6-404C-97E5-8FD2D45A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3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NAT</a:t>
            </a:r>
            <a:endParaRPr lang="ru-RU" sz="24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F123CA7-168C-4CCD-9AC0-726B5EDB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5" y="2060848"/>
            <a:ext cx="897255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63"/>
            <a:ext cx="6357982" cy="652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NAT</a:t>
            </a:r>
            <a:endParaRPr lang="ru-RU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NAT</a:t>
            </a:r>
            <a:endParaRPr lang="ru-RU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482" y="77010"/>
            <a:ext cx="6506104" cy="649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2844" y="214290"/>
            <a:ext cx="885831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Существует 3 базовых концепции трансляции адресов: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статическая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Static Network Address Translation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),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динамическая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Dynamic Address Translation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),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маскарадная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NAPT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 Overload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).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Статический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Отображение незарегистрированного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адреса на зарегистрированный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 на основании один к одному. Особенно полезно, когда устройство должно быть доступным снаружи сети.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Динамический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Отображает незарегистрированный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 на зарегистрированный адрес от группы зарегистрированных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адресов. Динамический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также устанавливает непосредственное отображение между незарегистрированным и зарегистрированным адресом, но отображение может меняться в зависимости от зарегистрированного адреса, доступного в пуле адресов, во время коммуникации.</a:t>
            </a:r>
            <a:endParaRPr kumimoji="0" 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Перегруженный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NAPT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 Overload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маскарадинг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форма динамического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который отображает несколько незарегистрированных адресов в единственный зарегистрированный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IP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адрес, используя различные порты. Известен также как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Port Address Translation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42852"/>
            <a:ext cx="3898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NAT</a:t>
            </a:r>
            <a:r>
              <a:rPr lang="ru-RU" b="1" dirty="0"/>
              <a:t> выполняет три важных 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714356"/>
            <a:ext cx="3577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Позволяет сэкономить </a:t>
            </a:r>
            <a:r>
              <a:rPr lang="en-US" dirty="0"/>
              <a:t>IP</a:t>
            </a:r>
            <a:r>
              <a:rPr lang="ru-RU" dirty="0"/>
              <a:t>-адреса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1142984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Позволяет предотвратить или ограничить обращение снаружи ко внутренним хостам, оставляя возможность обращения изнутри наружу.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785926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Позволяет скрыть определённые внутренние сервисы внутренних хостов/серверов.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2643182"/>
            <a:ext cx="132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Недостатки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3143248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использовании NAT хосты </a:t>
            </a:r>
            <a:r>
              <a:rPr lang="ru-RU" dirty="0" err="1"/>
              <a:t>Internet</a:t>
            </a:r>
            <a:r>
              <a:rPr lang="ru-RU" dirty="0"/>
              <a:t> взаимодействуют напрямую с NAT-устройством, а не с реальным хостом в частной сети.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2910" y="3929066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Использование NAT к тому же усложняет работу администраторов.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2910" y="4429132"/>
            <a:ext cx="4495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 все протоколы могут «преодолеть» </a:t>
            </a:r>
            <a:r>
              <a:rPr lang="en-US" dirty="0"/>
              <a:t>NAT</a:t>
            </a:r>
            <a:r>
              <a:rPr lang="ru-RU"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85720" y="285728"/>
            <a:ext cx="821537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Межсетевой экран или сетевой экран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комплекс аппаратных или программных средств, осуществляющий контроль и фильтрацию проходящих через него сетевых пакетов в соответствии с заданными правилами.</a:t>
            </a:r>
            <a:endParaRPr kumimoji="0" 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57158" y="1857364"/>
            <a:ext cx="850112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Брандма́уэр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(нем.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Brandmauer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—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заимствованный из немецкого языка термин, являющийся аналогом английского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firewall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в его оригинальном значении (стена, которая разделяет смежные здания, предохраняя от распространения пожара). Интересно, что в области компьютерных технологий в немецком языке употребляется слово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«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firewall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»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A5BF1A-CE45-4BD7-A608-AAFD5CAB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01" y="3645024"/>
            <a:ext cx="4876800" cy="3038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777</Words>
  <Application>Microsoft Office PowerPoint</Application>
  <PresentationFormat>Экран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SHMEL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SHIMAN</dc:creator>
  <cp:lastModifiedBy>admin</cp:lastModifiedBy>
  <cp:revision>20</cp:revision>
  <dcterms:created xsi:type="dcterms:W3CDTF">2010-11-12T05:29:03Z</dcterms:created>
  <dcterms:modified xsi:type="dcterms:W3CDTF">2023-04-19T14:18:41Z</dcterms:modified>
</cp:coreProperties>
</file>