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535" r:id="rId3"/>
    <p:sldId id="540" r:id="rId4"/>
    <p:sldId id="541" r:id="rId5"/>
    <p:sldId id="542" r:id="rId6"/>
    <p:sldId id="543" r:id="rId7"/>
    <p:sldId id="544" r:id="rId8"/>
    <p:sldId id="545" r:id="rId9"/>
    <p:sldId id="546" r:id="rId10"/>
    <p:sldId id="547" r:id="rId11"/>
    <p:sldId id="548" r:id="rId12"/>
    <p:sldId id="549" r:id="rId13"/>
    <p:sldId id="550" r:id="rId14"/>
    <p:sldId id="551" r:id="rId15"/>
    <p:sldId id="552" r:id="rId16"/>
    <p:sldId id="553" r:id="rId17"/>
    <p:sldId id="554" r:id="rId18"/>
    <p:sldId id="555" r:id="rId19"/>
    <p:sldId id="556" r:id="rId20"/>
    <p:sldId id="557" r:id="rId21"/>
    <p:sldId id="558" r:id="rId22"/>
    <p:sldId id="559" r:id="rId23"/>
    <p:sldId id="560" r:id="rId24"/>
    <p:sldId id="561" r:id="rId25"/>
    <p:sldId id="562" r:id="rId26"/>
    <p:sldId id="563" r:id="rId27"/>
    <p:sldId id="564" r:id="rId28"/>
    <p:sldId id="565" r:id="rId29"/>
    <p:sldId id="566" r:id="rId30"/>
    <p:sldId id="567" r:id="rId31"/>
    <p:sldId id="568" r:id="rId32"/>
    <p:sldId id="569" r:id="rId33"/>
    <p:sldId id="570" r:id="rId34"/>
    <p:sldId id="571" r:id="rId35"/>
    <p:sldId id="572" r:id="rId36"/>
    <p:sldId id="576" r:id="rId37"/>
    <p:sldId id="573" r:id="rId38"/>
    <p:sldId id="574" r:id="rId39"/>
    <p:sldId id="578" r:id="rId40"/>
    <p:sldId id="579" r:id="rId41"/>
    <p:sldId id="580" r:id="rId42"/>
    <p:sldId id="582" r:id="rId43"/>
    <p:sldId id="583" r:id="rId44"/>
    <p:sldId id="584" r:id="rId45"/>
    <p:sldId id="585" r:id="rId46"/>
    <p:sldId id="586" r:id="rId47"/>
    <p:sldId id="587" r:id="rId48"/>
    <p:sldId id="588" r:id="rId49"/>
    <p:sldId id="589" r:id="rId50"/>
    <p:sldId id="590" r:id="rId51"/>
    <p:sldId id="592" r:id="rId52"/>
    <p:sldId id="593" r:id="rId53"/>
    <p:sldId id="594" r:id="rId54"/>
    <p:sldId id="591" r:id="rId55"/>
    <p:sldId id="597" r:id="rId56"/>
    <p:sldId id="596" r:id="rId57"/>
    <p:sldId id="602" r:id="rId58"/>
    <p:sldId id="599" r:id="rId59"/>
    <p:sldId id="600" r:id="rId60"/>
    <p:sldId id="601" r:id="rId61"/>
    <p:sldId id="603" r:id="rId62"/>
    <p:sldId id="604" r:id="rId63"/>
    <p:sldId id="605" r:id="rId64"/>
    <p:sldId id="606" r:id="rId65"/>
    <p:sldId id="607" r:id="rId66"/>
    <p:sldId id="536" r:id="rId6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535"/>
            <p14:sldId id="540"/>
            <p14:sldId id="541"/>
            <p14:sldId id="542"/>
            <p14:sldId id="543"/>
            <p14:sldId id="544"/>
            <p14:sldId id="545"/>
            <p14:sldId id="546"/>
            <p14:sldId id="547"/>
            <p14:sldId id="54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 id="571"/>
            <p14:sldId id="572"/>
            <p14:sldId id="576"/>
            <p14:sldId id="573"/>
            <p14:sldId id="574"/>
            <p14:sldId id="578"/>
            <p14:sldId id="579"/>
            <p14:sldId id="580"/>
            <p14:sldId id="582"/>
            <p14:sldId id="583"/>
            <p14:sldId id="584"/>
            <p14:sldId id="585"/>
            <p14:sldId id="586"/>
            <p14:sldId id="587"/>
            <p14:sldId id="588"/>
            <p14:sldId id="589"/>
            <p14:sldId id="590"/>
            <p14:sldId id="592"/>
            <p14:sldId id="593"/>
            <p14:sldId id="594"/>
            <p14:sldId id="591"/>
            <p14:sldId id="597"/>
            <p14:sldId id="596"/>
            <p14:sldId id="602"/>
            <p14:sldId id="599"/>
            <p14:sldId id="600"/>
            <p14:sldId id="601"/>
            <p14:sldId id="603"/>
            <p14:sldId id="604"/>
            <p14:sldId id="605"/>
            <p14:sldId id="606"/>
            <p14:sldId id="607"/>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04/21/2025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04/21/2025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04/21/2025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Управление доступом</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10</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199" y="1622724"/>
            <a:ext cx="10726271" cy="5123132"/>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Обычно разработка политики безопасности для системы разбивается на два этапа</a:t>
            </a:r>
          </a:p>
          <a:p>
            <a:pPr marL="0" indent="0">
              <a:buNone/>
            </a:pPr>
            <a:r>
              <a:rPr lang="ru-RU" dirty="0">
                <a:latin typeface="Cambria" panose="02040503050406030204" pitchFamily="18" charset="0"/>
                <a:ea typeface="Cambria" panose="02040503050406030204" pitchFamily="18" charset="0"/>
              </a:rPr>
              <a:t>На первом этапе проводится анализ угроз для системы информационной безопасности. При этом подробно изучаются следующие два вопроса: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Определяются информационные ресурсы, которые должны быть защищены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Определяются возможные угрозы этим информационным ресурсам</a:t>
            </a:r>
          </a:p>
          <a:p>
            <a:pPr marL="0" indent="0">
              <a:buNone/>
            </a:pPr>
            <a:r>
              <a:rPr lang="ru-RU" dirty="0">
                <a:latin typeface="Cambria" panose="02040503050406030204" pitchFamily="18" charset="0"/>
                <a:ea typeface="Cambria" panose="02040503050406030204" pitchFamily="18" charset="0"/>
              </a:rPr>
              <a:t>Причем угрозы рассматриваются с двух точек зрения: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Внутренние угрозы, т. е. угрозы от программного обеспечения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Внешние угрозы, т. е. угрозы от пользователей</a:t>
            </a:r>
          </a:p>
          <a:p>
            <a:pPr marL="0" indent="0">
              <a:buNone/>
            </a:pPr>
            <a:r>
              <a:rPr lang="ru-RU" dirty="0">
                <a:latin typeface="Cambria" panose="02040503050406030204" pitchFamily="18" charset="0"/>
                <a:ea typeface="Cambria" panose="02040503050406030204" pitchFamily="18" charset="0"/>
              </a:rPr>
              <a:t>Первый этап разработки политики безопасности также называют </a:t>
            </a:r>
            <a:r>
              <a:rPr lang="ru-RU" b="1" dirty="0">
                <a:latin typeface="Cambria" panose="02040503050406030204" pitchFamily="18" charset="0"/>
                <a:ea typeface="Cambria" panose="02040503050406030204" pitchFamily="18" charset="0"/>
              </a:rPr>
              <a:t>анализом рисков</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2658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199" y="1622724"/>
            <a:ext cx="10726271"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После определения защищаемых ресурсов и возможных угроз этим ресурсам переходят ко второму этапу, на котором разрабатываются средства защиты от возможных угроз безопасности информационной системы. При этом средства защиты должны предусматривать работу в трех режимах: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Обработка рутинных задач информационной безопасности системы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Обработка исключительных ситуаций, как, например, обнаружение атаки вируса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Обработка аварийных ситуаций, таких как, например, обнаружение вируса в системе</a:t>
            </a:r>
          </a:p>
          <a:p>
            <a:pPr marL="0" indent="0">
              <a:buNone/>
            </a:pPr>
            <a:r>
              <a:rPr lang="ru-RU" dirty="0">
                <a:latin typeface="Cambria" panose="02040503050406030204" pitchFamily="18" charset="0"/>
                <a:ea typeface="Cambria" panose="02040503050406030204" pitchFamily="18" charset="0"/>
              </a:rPr>
              <a:t>Второй этап разработки политики безопасности также называют </a:t>
            </a:r>
            <a:r>
              <a:rPr lang="ru-RU" b="1" dirty="0">
                <a:latin typeface="Cambria" panose="02040503050406030204" pitchFamily="18" charset="0"/>
                <a:ea typeface="Cambria" panose="02040503050406030204" pitchFamily="18" charset="0"/>
              </a:rPr>
              <a:t>управлением рисками</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34948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199" y="1622724"/>
            <a:ext cx="10726271" cy="5123132"/>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После разработки политики безопасности строят </a:t>
            </a:r>
            <a:r>
              <a:rPr lang="ru-RU" b="1" dirty="0">
                <a:latin typeface="Cambria" panose="02040503050406030204" pitchFamily="18" charset="0"/>
                <a:ea typeface="Cambria" panose="02040503050406030204" pitchFamily="18" charset="0"/>
              </a:rPr>
              <a:t>модель безопасности</a:t>
            </a:r>
            <a:r>
              <a:rPr lang="ru-RU" dirty="0">
                <a:latin typeface="Cambria" panose="02040503050406030204" pitchFamily="18" charset="0"/>
                <a:ea typeface="Cambria" panose="02040503050406030204" pitchFamily="18" charset="0"/>
              </a:rPr>
              <a:t>, которая является формальным описанием разработанной политики безопасности, хотя часто понятия политики и модели безопасности не различают</a:t>
            </a:r>
          </a:p>
          <a:p>
            <a:pPr marL="0" indent="0">
              <a:buNone/>
            </a:pPr>
            <a:r>
              <a:rPr lang="ru-RU" dirty="0">
                <a:latin typeface="Cambria" panose="02040503050406030204" pitchFamily="18" charset="0"/>
                <a:ea typeface="Cambria" panose="02040503050406030204" pitchFamily="18" charset="0"/>
              </a:rPr>
              <a:t>При этом модель безопасности рассматривается как система, которая включает следующие компоненты: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Пассивные ресурсы, которые называются объектами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Наборы операций, которые можно выполнять над каждым объектом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Активные ресурсы, которые выполняют операции над объектами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Атрибуты защиты объектов, которые описывают права доступа субъектов к объектам</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13058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199" y="1622724"/>
            <a:ext cx="10726271"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Контроль доступа субъектов к объектам выполняет менеджер безопасности, используя для этого атрибуты безопасности объектов и соблюдая при этом некоторые правила, которые называются </a:t>
            </a:r>
            <a:r>
              <a:rPr lang="ru-RU" b="1" dirty="0">
                <a:latin typeface="Cambria" panose="02040503050406030204" pitchFamily="18" charset="0"/>
                <a:ea typeface="Cambria" panose="02040503050406030204" pitchFamily="18" charset="0"/>
              </a:rPr>
              <a:t>правилами управления доступом</a:t>
            </a:r>
          </a:p>
          <a:p>
            <a:pPr marL="0" indent="0">
              <a:buNone/>
            </a:pPr>
            <a:r>
              <a:rPr lang="ru-RU" dirty="0">
                <a:latin typeface="Cambria" panose="02040503050406030204" pitchFamily="18" charset="0"/>
                <a:ea typeface="Cambria" panose="02040503050406030204" pitchFamily="18" charset="0"/>
              </a:rPr>
              <a:t>Формально правила управления доступом могут быть выражены некоторыми предикатами (условиями) над компонентами системы, которые должны выполняться при доступе субъекта к объекту</a:t>
            </a:r>
          </a:p>
          <a:p>
            <a:pPr marL="0" indent="0">
              <a:buNone/>
            </a:pPr>
            <a:r>
              <a:rPr lang="ru-RU" dirty="0">
                <a:latin typeface="Cambria" panose="02040503050406030204" pitchFamily="18" charset="0"/>
                <a:ea typeface="Cambria" panose="02040503050406030204" pitchFamily="18" charset="0"/>
              </a:rPr>
              <a:t>Состояние объектов, наборов операций, субъектов и атрибутов защиты объектов называется </a:t>
            </a:r>
            <a:r>
              <a:rPr lang="ru-RU" b="1" dirty="0">
                <a:latin typeface="Cambria" panose="02040503050406030204" pitchFamily="18" charset="0"/>
                <a:ea typeface="Cambria" panose="02040503050406030204" pitchFamily="18" charset="0"/>
              </a:rPr>
              <a:t>состоянием системы безопасности</a:t>
            </a:r>
            <a:r>
              <a:rPr lang="ru-RU" dirty="0">
                <a:latin typeface="Cambria" panose="02040503050406030204" pitchFamily="18" charset="0"/>
                <a:ea typeface="Cambria" panose="02040503050406030204" pitchFamily="18" charset="0"/>
              </a:rPr>
              <a:t>. Состояние системы безопасности называется </a:t>
            </a:r>
            <a:r>
              <a:rPr lang="ru-RU" b="1" dirty="0">
                <a:latin typeface="Cambria" panose="02040503050406030204" pitchFamily="18" charset="0"/>
                <a:ea typeface="Cambria" panose="02040503050406030204" pitchFamily="18" charset="0"/>
              </a:rPr>
              <a:t>безопасным</a:t>
            </a:r>
            <a:r>
              <a:rPr lang="ru-RU" dirty="0">
                <a:latin typeface="Cambria" panose="02040503050406030204" pitchFamily="18" charset="0"/>
                <a:ea typeface="Cambria" panose="02040503050406030204" pitchFamily="18" charset="0"/>
              </a:rPr>
              <a:t>, если в этом состоянии нет несанкционированного доступа субъекта к объекту</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4391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199" y="1622724"/>
            <a:ext cx="10726271" cy="5123132"/>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При доступе субъекта к объекту система безопасности переходит из одного состояния в другое. Задача системы безопасности состоит в том, чтобы обеспечить переход из безопасного состояния в безопасное же состояние. Однако обеспечение такого перехода не обязательно гарантирует то, что все возможные дальнейшие состояния системы также будут безопасными</a:t>
            </a:r>
          </a:p>
          <a:p>
            <a:pPr marL="0" indent="0">
              <a:buNone/>
            </a:pPr>
            <a:r>
              <a:rPr lang="ru-RU" dirty="0">
                <a:latin typeface="Cambria" panose="02040503050406030204" pitchFamily="18" charset="0"/>
                <a:ea typeface="Cambria" panose="02040503050406030204" pitchFamily="18" charset="0"/>
              </a:rPr>
              <a:t>Поэтому общая задача безопасности системы может быть сформулирована следующим образом: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Начальное состояние системы безопасное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Правила управления доступом обеспечивают переход из безопасного состояния системы в безопасное состояние системы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Любое состояние системы, достижимое из ее начального состояния, является безопасным состоянием</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0530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199" y="1622724"/>
            <a:ext cx="10726271"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Дискреционная политика безопасности </a:t>
            </a:r>
            <a:r>
              <a:rPr lang="ru-RU" dirty="0">
                <a:latin typeface="Cambria" panose="02040503050406030204" pitchFamily="18" charset="0"/>
                <a:ea typeface="Cambria" panose="02040503050406030204" pitchFamily="18" charset="0"/>
              </a:rPr>
              <a:t>основывается на следующих принципах: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Для каждого объекта определяется набор операций, которые можно выполнять над этим объектом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Субъект может выполнить операцию над объектом при условии, если он имеет право на выполнение этой операции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Субъект, который имеет права на выполнение некоторых операций над объектом, может передать эти права другому субъекту</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76014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199" y="1622724"/>
            <a:ext cx="10726271"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Суть дискреционной политики безопасности заключается в том, что права доступа субъекта к объекту определяются другим субъектом, который имеет эти права. Другими словами, доступ субъектов к объектам разрешается другими субъектами или можно сказать, что оставлен на усмотрение другим субъектам, которые обладают этими правами</a:t>
            </a:r>
          </a:p>
          <a:p>
            <a:pPr marL="0" indent="0">
              <a:buNone/>
            </a:pPr>
            <a:r>
              <a:rPr lang="ru-RU" dirty="0">
                <a:latin typeface="Cambria" panose="02040503050406030204" pitchFamily="18" charset="0"/>
                <a:ea typeface="Cambria" panose="02040503050406030204" pitchFamily="18" charset="0"/>
              </a:rPr>
              <a:t>Менеджер безопасности контролирует доступ субъекта к объекту следующим образом: он проверяет, есть ли у субъекта разрешение на выполнение затребованной операции над объектом. Если такое разрешение есть, то выполнение затребованной операции разрешается, в противном случае выполнение затребованной операции запрещается</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0516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199" y="1622724"/>
            <a:ext cx="10363201" cy="5123132"/>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В приведенном выше варианте дискреционной политики безопасности существует очевидная проблема. А именно, субъект может передать права на доступ к объекту другому субъекту, который не имеет таких прав, без контроля менеджера безопасности системы. Поэтому такая дискреционная политика безопасности называется </a:t>
            </a:r>
            <a:r>
              <a:rPr lang="ru-RU" b="1" dirty="0">
                <a:latin typeface="Cambria" panose="02040503050406030204" pitchFamily="18" charset="0"/>
                <a:ea typeface="Cambria" panose="02040503050406030204" pitchFamily="18" charset="0"/>
              </a:rPr>
              <a:t>либеральной</a:t>
            </a:r>
          </a:p>
          <a:p>
            <a:pPr marL="0" indent="0">
              <a:buNone/>
            </a:pPr>
            <a:r>
              <a:rPr lang="ru-RU" dirty="0">
                <a:latin typeface="Cambria" panose="02040503050406030204" pitchFamily="18" charset="0"/>
                <a:ea typeface="Cambria" panose="02040503050406030204" pitchFamily="18" charset="0"/>
              </a:rPr>
              <a:t>Чтобы разрешить указанную проблему, последний принцип в дискреционной политике безопасности обычно изменяют следующим образом: субъект может передать права на выполнение некоторых операций над объектом другому субъекту только при условии, если он наделен такими полномочиями</a:t>
            </a:r>
          </a:p>
          <a:p>
            <a:pPr marL="0" indent="0">
              <a:buNone/>
            </a:pPr>
            <a:r>
              <a:rPr lang="ru-RU" dirty="0">
                <a:latin typeface="Cambria" panose="02040503050406030204" pitchFamily="18" charset="0"/>
                <a:ea typeface="Cambria" panose="02040503050406030204" pitchFamily="18" charset="0"/>
              </a:rPr>
              <a:t>Полученную политику безопасности называют </a:t>
            </a:r>
            <a:r>
              <a:rPr lang="ru-RU" b="1" dirty="0">
                <a:latin typeface="Cambria" panose="02040503050406030204" pitchFamily="18" charset="0"/>
                <a:ea typeface="Cambria" panose="02040503050406030204" pitchFamily="18" charset="0"/>
              </a:rPr>
              <a:t>строгой</a:t>
            </a:r>
            <a:r>
              <a:rPr lang="ru-RU" dirty="0">
                <a:latin typeface="Cambria" panose="02040503050406030204" pitchFamily="18" charset="0"/>
                <a:ea typeface="Cambria" panose="02040503050406030204" pitchFamily="18" charset="0"/>
              </a:rPr>
              <a:t> дискреционной политикой безопасности</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600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199" y="1622723"/>
            <a:ext cx="10645589" cy="5342851"/>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Для построения дискреционной модели безопасности поступают следующим образом: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Идентифицируются все объекты и все субъекты системы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Для каждого объекта определяются операции, которые субъекты могут выполнять над этим объектом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После этого строится матрица, каждая строка которой соответствует одному субъекту и каждый столбец которой соответствует одному объекту системы. Тогда каждая клетка матрицы однозначно идентифицируется субъектом и объектом системы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 клетки полученной матрицы записывают права, которые субъект, соответствующий данной строке матрицы, имеет по отношению к объекту, соответствующему данному столбцу матрицы</a:t>
            </a:r>
          </a:p>
          <a:p>
            <a:pPr marL="0" indent="0">
              <a:buNone/>
            </a:pPr>
            <a:r>
              <a:rPr lang="ru-RU" dirty="0">
                <a:latin typeface="Cambria" panose="02040503050406030204" pitchFamily="18" charset="0"/>
                <a:ea typeface="Cambria" panose="02040503050406030204" pitchFamily="18" charset="0"/>
              </a:rPr>
              <a:t>Полученная матрица называется </a:t>
            </a:r>
            <a:r>
              <a:rPr lang="ru-RU" b="1" dirty="0">
                <a:latin typeface="Cambria" panose="02040503050406030204" pitchFamily="18" charset="0"/>
                <a:ea typeface="Cambria" panose="02040503050406030204" pitchFamily="18" charset="0"/>
              </a:rPr>
              <a:t>матрицей управления доступами</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71659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3D5D5407-A774-45DB-EAA9-DF3FD8FBF4C5}"/>
              </a:ext>
            </a:extLst>
          </p:cNvPr>
          <p:cNvPicPr>
            <a:picLocks noGrp="1" noChangeAspect="1"/>
          </p:cNvPicPr>
          <p:nvPr>
            <p:ph idx="1"/>
          </p:nvPr>
        </p:nvPicPr>
        <p:blipFill>
          <a:blip r:embed="rId2"/>
          <a:stretch>
            <a:fillRect/>
          </a:stretch>
        </p:blipFill>
        <p:spPr>
          <a:xfrm>
            <a:off x="1216026" y="1837857"/>
            <a:ext cx="9759948" cy="43055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2705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Что такое контроль доступом?</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Основные понятия</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Виды моделей управления</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Дискреционная модель безопасности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Особенности в</a:t>
            </a:r>
            <a:r>
              <a:rPr lang="en-US" altLang="ru-RU" sz="3200">
                <a:latin typeface="Cambria" panose="02040503050406030204" pitchFamily="18" charset="0"/>
                <a:ea typeface="Cambria" panose="02040503050406030204" pitchFamily="18" charset="0"/>
                <a:cs typeface="Arial" panose="020B0604020202020204" pitchFamily="34" charset="0"/>
              </a:rPr>
              <a:t> Windows</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a:buFont typeface="Wingdings" panose="05000000000000000000" pitchFamily="2" charset="2"/>
              <a:buChar char="Ø"/>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8642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61724"/>
            <a:ext cx="10515600" cy="4351338"/>
          </a:xfrm>
        </p:spPr>
        <p:txBody>
          <a:bodyPr/>
          <a:lstStyle/>
          <a:p>
            <a:pPr marL="0" indent="0">
              <a:buNone/>
            </a:pPr>
            <a:r>
              <a:rPr lang="ru-RU" dirty="0">
                <a:latin typeface="Cambria" panose="02040503050406030204" pitchFamily="18" charset="0"/>
                <a:ea typeface="Cambria" panose="02040503050406030204" pitchFamily="18" charset="0"/>
              </a:rPr>
              <a:t>Права доступа субъекта к объекту, как правило, делятся на две категории: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Операции, которые субъект может выполнять над объектом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Права управления объектом</a:t>
            </a:r>
          </a:p>
          <a:p>
            <a:pPr marL="0" indent="0">
              <a:buNone/>
            </a:pPr>
            <a:r>
              <a:rPr lang="ru-RU" dirty="0">
                <a:latin typeface="Cambria" panose="02040503050406030204" pitchFamily="18" charset="0"/>
                <a:ea typeface="Cambria" panose="02040503050406030204" pitchFamily="18" charset="0"/>
              </a:rPr>
              <a:t>Операции, которые разрешается выполнять над объектами, также называются </a:t>
            </a:r>
            <a:r>
              <a:rPr lang="ru-RU" b="1" dirty="0">
                <a:latin typeface="Cambria" panose="02040503050406030204" pitchFamily="18" charset="0"/>
                <a:ea typeface="Cambria" panose="02040503050406030204" pitchFamily="18" charset="0"/>
              </a:rPr>
              <a:t>режимами доступа к объекту</a:t>
            </a:r>
            <a:r>
              <a:rPr lang="ru-RU" dirty="0">
                <a:latin typeface="Cambria" panose="02040503050406030204" pitchFamily="18" charset="0"/>
                <a:ea typeface="Cambria" panose="02040503050406030204" pitchFamily="18" charset="0"/>
              </a:rPr>
              <a:t>. Права управления объектом также называются </a:t>
            </a:r>
            <a:r>
              <a:rPr lang="ru-RU" b="1" dirty="0">
                <a:latin typeface="Cambria" panose="02040503050406030204" pitchFamily="18" charset="0"/>
                <a:ea typeface="Cambria" panose="02040503050406030204" pitchFamily="18" charset="0"/>
              </a:rPr>
              <a:t>режимами управления объектом</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06926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В системах информационной безопасности под объектами обычно понимаются файлы (хотя это могут быть и другие объекты с очень похожими операциями доступа). Поэтому остановимся на объектах подобных файлам, над которыми разрешается выполнять операции, или, другими словами, для которых определены режимы доступа:</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READ (R) – </a:t>
            </a:r>
            <a:r>
              <a:rPr lang="ru-RU" dirty="0">
                <a:latin typeface="Cambria" panose="02040503050406030204" pitchFamily="18" charset="0"/>
                <a:ea typeface="Cambria" panose="02040503050406030204" pitchFamily="18" charset="0"/>
              </a:rPr>
              <a:t>Разрешается чтение содержимого объекта, как правило, в этом режиме также разрешено и копирование файла</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WRITE (W) – </a:t>
            </a:r>
            <a:r>
              <a:rPr lang="ru-RU" dirty="0">
                <a:latin typeface="Cambria" panose="02040503050406030204" pitchFamily="18" charset="0"/>
                <a:ea typeface="Cambria" panose="02040503050406030204" pitchFamily="18" charset="0"/>
              </a:rPr>
              <a:t>Разрешается любая модификация файла</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WRITE_APPEND (WA) – </a:t>
            </a:r>
            <a:r>
              <a:rPr lang="ru-RU" dirty="0">
                <a:latin typeface="Cambria" panose="02040503050406030204" pitchFamily="18" charset="0"/>
                <a:ea typeface="Cambria" panose="02040503050406030204" pitchFamily="18" charset="0"/>
              </a:rPr>
              <a:t>Разрешается только добавление данных в объект</a:t>
            </a:r>
          </a:p>
        </p:txBody>
      </p:sp>
    </p:spTree>
    <p:extLst>
      <p:ext uri="{BB962C8B-B14F-4D97-AF65-F5344CB8AC3E}">
        <p14:creationId xmlns:p14="http://schemas.microsoft.com/office/powerpoint/2010/main" val="3544386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a:buFont typeface="Wingdings" panose="05000000000000000000" pitchFamily="2" charset="2"/>
              <a:buChar char="Ø"/>
            </a:pPr>
            <a:r>
              <a:rPr lang="en-US" dirty="0">
                <a:latin typeface="Cambria" panose="02040503050406030204" pitchFamily="18" charset="0"/>
                <a:ea typeface="Cambria" panose="02040503050406030204" pitchFamily="18" charset="0"/>
              </a:rPr>
              <a:t>WRITE_CHANGE (WC) – </a:t>
            </a:r>
            <a:r>
              <a:rPr lang="ru-RU" dirty="0">
                <a:latin typeface="Cambria" panose="02040503050406030204" pitchFamily="18" charset="0"/>
                <a:ea typeface="Cambria" panose="02040503050406030204" pitchFamily="18" charset="0"/>
              </a:rPr>
              <a:t>Разрешается только изменять или удалять данные из объекта, но не разрешается добавлять данные</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WRITE_UPDATE (WU) – </a:t>
            </a:r>
            <a:r>
              <a:rPr lang="ru-RU" dirty="0">
                <a:latin typeface="Cambria" panose="02040503050406030204" pitchFamily="18" charset="0"/>
                <a:ea typeface="Cambria" panose="02040503050406030204" pitchFamily="18" charset="0"/>
              </a:rPr>
              <a:t>Разрешается только изменять данные из объекта, но не разрешается добавлять</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или удалять данные</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DELETE (D) – </a:t>
            </a:r>
            <a:r>
              <a:rPr lang="ru-RU" dirty="0">
                <a:latin typeface="Cambria" panose="02040503050406030204" pitchFamily="18" charset="0"/>
                <a:ea typeface="Cambria" panose="02040503050406030204" pitchFamily="18" charset="0"/>
              </a:rPr>
              <a:t>Разрешается удаление объекта</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EXECUTE (E)</a:t>
            </a:r>
            <a:r>
              <a:rPr lang="ru-RU" dirty="0">
                <a:latin typeface="Cambria" panose="02040503050406030204" pitchFamily="18" charset="0"/>
                <a:ea typeface="Cambria" panose="02040503050406030204" pitchFamily="18" charset="0"/>
              </a:rPr>
              <a:t> – Разрешается исполнение объекта</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NULL (N)</a:t>
            </a:r>
            <a:r>
              <a:rPr lang="ru-RU" dirty="0">
                <a:latin typeface="Cambria" panose="02040503050406030204" pitchFamily="18" charset="0"/>
                <a:ea typeface="Cambria" panose="02040503050406030204" pitchFamily="18" charset="0"/>
              </a:rPr>
              <a:t> – Нет доступа к объекту</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98531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Режимы управления объектом определяют субъектов, которые могут изменять права доступа других субъектов к объекту или передавать права управления этим объектом другим субъектам. Как правило, существует два режима управления:</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CONTROL (C) – </a:t>
            </a:r>
            <a:r>
              <a:rPr lang="ru-RU" dirty="0">
                <a:latin typeface="Cambria" panose="02040503050406030204" pitchFamily="18" charset="0"/>
                <a:ea typeface="Cambria" panose="02040503050406030204" pitchFamily="18" charset="0"/>
              </a:rPr>
              <a:t>Разрешается устанавливать режимы доступа к объекту для субъектов, не разрешается передавать режим управления другому субъекту</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CONTROL WITH</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PASSING ABILITY (CP) – </a:t>
            </a:r>
            <a:r>
              <a:rPr lang="ru-RU" dirty="0">
                <a:latin typeface="Cambria" panose="02040503050406030204" pitchFamily="18" charset="0"/>
                <a:ea typeface="Cambria" panose="02040503050406030204" pitchFamily="18" charset="0"/>
              </a:rPr>
              <a:t>Разрешается устанавливать режимы доступа к объекту для субъектов и передавать режимы управления объектом другому субъекту</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7973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Так как субъекты могут передавать права управления объектами другим субъектам, то должны быть определены правила, которым подчиняются субъекты при передаче таких прав. Набор таких правил определяет </a:t>
            </a:r>
            <a:r>
              <a:rPr lang="ru-RU" b="1" dirty="0">
                <a:latin typeface="Cambria" panose="02040503050406030204" pitchFamily="18" charset="0"/>
                <a:ea typeface="Cambria" panose="02040503050406030204" pitchFamily="18" charset="0"/>
              </a:rPr>
              <a:t>модель управления </a:t>
            </a:r>
            <a:r>
              <a:rPr lang="ru-RU" dirty="0">
                <a:latin typeface="Cambria" panose="02040503050406030204" pitchFamily="18" charset="0"/>
                <a:ea typeface="Cambria" panose="02040503050406030204" pitchFamily="18" charset="0"/>
              </a:rPr>
              <a:t>в дискреционной модели безопасности. Существуют четыре модели управления, которые могут использоваться в дискреционной модели безопасности: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иерархическое управление (</a:t>
            </a:r>
            <a:r>
              <a:rPr lang="ru-RU" dirty="0" err="1">
                <a:latin typeface="Cambria" panose="02040503050406030204" pitchFamily="18" charset="0"/>
                <a:ea typeface="Cambria" panose="02040503050406030204" pitchFamily="18" charset="0"/>
              </a:rPr>
              <a:t>hierarchical</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control</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управление правами доступа владельцем объекта (</a:t>
            </a:r>
            <a:r>
              <a:rPr lang="ru-RU" dirty="0" err="1">
                <a:latin typeface="Cambria" panose="02040503050406030204" pitchFamily="18" charset="0"/>
                <a:ea typeface="Cambria" panose="02040503050406030204" pitchFamily="18" charset="0"/>
              </a:rPr>
              <a:t>concept</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of</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ownership</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либеральное управление (</a:t>
            </a:r>
            <a:r>
              <a:rPr lang="ru-RU" dirty="0" err="1">
                <a:latin typeface="Cambria" panose="02040503050406030204" pitchFamily="18" charset="0"/>
                <a:ea typeface="Cambria" panose="02040503050406030204" pitchFamily="18" charset="0"/>
              </a:rPr>
              <a:t>laissez-fair</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централизованное управление (</a:t>
            </a:r>
            <a:r>
              <a:rPr lang="ru-RU" dirty="0" err="1">
                <a:latin typeface="Cambria" panose="02040503050406030204" pitchFamily="18" charset="0"/>
                <a:ea typeface="Cambria" panose="02040503050406030204" pitchFamily="18" charset="0"/>
              </a:rPr>
              <a:t>centralized</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control</a:t>
            </a:r>
            <a:r>
              <a:rPr lang="ru-RU"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331143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В </a:t>
            </a:r>
            <a:r>
              <a:rPr lang="ru-RU" b="1" dirty="0">
                <a:latin typeface="Cambria" panose="02040503050406030204" pitchFamily="18" charset="0"/>
                <a:ea typeface="Cambria" panose="02040503050406030204" pitchFamily="18" charset="0"/>
              </a:rPr>
              <a:t>иерархической модели </a:t>
            </a:r>
            <a:r>
              <a:rPr lang="ru-RU" dirty="0">
                <a:latin typeface="Cambria" panose="02040503050406030204" pitchFamily="18" charset="0"/>
                <a:ea typeface="Cambria" panose="02040503050406030204" pitchFamily="18" charset="0"/>
              </a:rPr>
              <a:t>управления все субъекты, которые могут управлять правами доступа к объектам, упорядочиваются (иерархически), организуя при этом древовидную структуру</a:t>
            </a:r>
          </a:p>
          <a:p>
            <a:pPr marL="0" indent="0">
              <a:buNone/>
            </a:pPr>
            <a:r>
              <a:rPr lang="ru-RU" dirty="0">
                <a:latin typeface="Cambria" panose="02040503050406030204" pitchFamily="18" charset="0"/>
                <a:ea typeface="Cambria" panose="02040503050406030204" pitchFamily="18" charset="0"/>
              </a:rPr>
              <a:t>В вершине этой структуры находится администратор системы безопасности, который может управлять правами доступа ко всем объектам и наделять такими правами любого субъекта </a:t>
            </a:r>
          </a:p>
          <a:p>
            <a:pPr marL="0" indent="0">
              <a:buNone/>
            </a:pPr>
            <a:r>
              <a:rPr lang="ru-RU" dirty="0">
                <a:latin typeface="Cambria" panose="02040503050406030204" pitchFamily="18" charset="0"/>
                <a:ea typeface="Cambria" panose="02040503050406030204" pitchFamily="18" charset="0"/>
              </a:rPr>
              <a:t>Для остальных субъектов предполагается, что они могут управлять правами доступа только субъектов, которые находятся ниже их в иерархии</a:t>
            </a:r>
          </a:p>
        </p:txBody>
      </p:sp>
    </p:spTree>
    <p:extLst>
      <p:ext uri="{BB962C8B-B14F-4D97-AF65-F5344CB8AC3E}">
        <p14:creationId xmlns:p14="http://schemas.microsoft.com/office/powerpoint/2010/main" val="1384486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В модели управления, использующей понятие </a:t>
            </a:r>
            <a:r>
              <a:rPr lang="ru-RU" b="1" dirty="0">
                <a:latin typeface="Cambria" panose="02040503050406030204" pitchFamily="18" charset="0"/>
                <a:ea typeface="Cambria" panose="02040503050406030204" pitchFamily="18" charset="0"/>
              </a:rPr>
              <a:t>владельца объекта</a:t>
            </a:r>
            <a:r>
              <a:rPr lang="ru-RU" dirty="0">
                <a:latin typeface="Cambria" panose="02040503050406030204" pitchFamily="18" charset="0"/>
                <a:ea typeface="Cambria" panose="02040503050406030204" pitchFamily="18" charset="0"/>
              </a:rPr>
              <a:t>, управление правами доступа к объекту для всех субъектов выполняется именно владельцем этого объекта. Владельцем объекта, как правило, считается тот субъект, который создает этот объект</a:t>
            </a:r>
          </a:p>
          <a:p>
            <a:pPr marL="0" indent="0">
              <a:buNone/>
            </a:pPr>
            <a:r>
              <a:rPr lang="ru-RU" dirty="0">
                <a:latin typeface="Cambria" panose="02040503050406030204" pitchFamily="18" charset="0"/>
                <a:ea typeface="Cambria" panose="02040503050406030204" pitchFamily="18" charset="0"/>
              </a:rPr>
              <a:t>В такой модели управления также присутствует администратор системы безопасности, который может ограничить права владельца объекта на передачу прав доступа к объекту другим субъектам</a:t>
            </a:r>
          </a:p>
          <a:p>
            <a:pPr marL="0" indent="0">
              <a:buNone/>
            </a:pPr>
            <a:r>
              <a:rPr lang="ru-RU" dirty="0">
                <a:latin typeface="Cambria" panose="02040503050406030204" pitchFamily="18" charset="0"/>
                <a:ea typeface="Cambria" panose="02040503050406030204" pitchFamily="18" charset="0"/>
              </a:rPr>
              <a:t>Фактически в этом случае модель управления представляет собой двухуровневую, иерархическую модель управления</a:t>
            </a:r>
          </a:p>
        </p:txBody>
      </p:sp>
    </p:spTree>
    <p:extLst>
      <p:ext uri="{BB962C8B-B14F-4D97-AF65-F5344CB8AC3E}">
        <p14:creationId xmlns:p14="http://schemas.microsoft.com/office/powerpoint/2010/main" val="245265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В </a:t>
            </a:r>
            <a:r>
              <a:rPr lang="ru-RU" b="1" dirty="0">
                <a:latin typeface="Cambria" panose="02040503050406030204" pitchFamily="18" charset="0"/>
                <a:ea typeface="Cambria" panose="02040503050406030204" pitchFamily="18" charset="0"/>
              </a:rPr>
              <a:t>либеральной модели </a:t>
            </a:r>
            <a:r>
              <a:rPr lang="ru-RU" dirty="0">
                <a:latin typeface="Cambria" panose="02040503050406030204" pitchFamily="18" charset="0"/>
                <a:ea typeface="Cambria" panose="02040503050406030204" pitchFamily="18" charset="0"/>
              </a:rPr>
              <a:t>управления передача прав доступа к объекту от субъекта, который обладает этими правами, к другому субъекту никак не контролируется. Как уже говорилось, такая модель управления является самой ненадежной</a:t>
            </a:r>
          </a:p>
          <a:p>
            <a:pPr marL="0" indent="0">
              <a:buNone/>
            </a:pPr>
            <a:r>
              <a:rPr lang="ru-RU" dirty="0">
                <a:latin typeface="Cambria" panose="02040503050406030204" pitchFamily="18" charset="0"/>
                <a:ea typeface="Cambria" panose="02040503050406030204" pitchFamily="18" charset="0"/>
              </a:rPr>
              <a:t>Здесь же можно сказать, что </a:t>
            </a:r>
            <a:r>
              <a:rPr lang="ru-RU" dirty="0" err="1">
                <a:latin typeface="Cambria" panose="02040503050406030204" pitchFamily="18" charset="0"/>
                <a:ea typeface="Cambria" panose="02040503050406030204" pitchFamily="18" charset="0"/>
              </a:rPr>
              <a:t>laissez-fair</a:t>
            </a:r>
            <a:r>
              <a:rPr lang="ru-RU" dirty="0">
                <a:latin typeface="Cambria" panose="02040503050406030204" pitchFamily="18" charset="0"/>
                <a:ea typeface="Cambria" panose="02040503050406030204" pitchFamily="18" charset="0"/>
              </a:rPr>
              <a:t> является сокращением французского выражения "</a:t>
            </a:r>
            <a:r>
              <a:rPr lang="ru-RU" dirty="0" err="1">
                <a:latin typeface="Cambria" panose="02040503050406030204" pitchFamily="18" charset="0"/>
                <a:ea typeface="Cambria" panose="02040503050406030204" pitchFamily="18" charset="0"/>
              </a:rPr>
              <a:t>Laissez</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fair</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laissez</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passer</a:t>
            </a:r>
            <a:r>
              <a:rPr lang="ru-RU" dirty="0">
                <a:latin typeface="Cambria" panose="02040503050406030204" pitchFamily="18" charset="0"/>
                <a:ea typeface="Cambria" panose="02040503050406030204" pitchFamily="18" charset="0"/>
              </a:rPr>
              <a:t>", которое может быть переведено, как "Пусть все идет своим чередом"</a:t>
            </a:r>
          </a:p>
        </p:txBody>
      </p:sp>
    </p:spTree>
    <p:extLst>
      <p:ext uri="{BB962C8B-B14F-4D97-AF65-F5344CB8AC3E}">
        <p14:creationId xmlns:p14="http://schemas.microsoft.com/office/powerpoint/2010/main" val="148125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В </a:t>
            </a:r>
            <a:r>
              <a:rPr lang="ru-RU" b="1" dirty="0">
                <a:latin typeface="Cambria" panose="02040503050406030204" pitchFamily="18" charset="0"/>
                <a:ea typeface="Cambria" panose="02040503050406030204" pitchFamily="18" charset="0"/>
              </a:rPr>
              <a:t>централизованной модели </a:t>
            </a:r>
            <a:r>
              <a:rPr lang="ru-RU" dirty="0">
                <a:latin typeface="Cambria" panose="02040503050406030204" pitchFamily="18" charset="0"/>
                <a:ea typeface="Cambria" panose="02040503050406030204" pitchFamily="18" charset="0"/>
              </a:rPr>
              <a:t>управления правами управления доступом к объектам обладает только один субъект, как правило, это администратор системы</a:t>
            </a:r>
          </a:p>
          <a:p>
            <a:pPr marL="0" indent="0">
              <a:buNone/>
            </a:pPr>
            <a:r>
              <a:rPr lang="ru-RU" dirty="0">
                <a:latin typeface="Cambria" panose="02040503050406030204" pitchFamily="18" charset="0"/>
                <a:ea typeface="Cambria" panose="02040503050406030204" pitchFamily="18" charset="0"/>
              </a:rPr>
              <a:t>Таким образом, все вопросы по разрешению доступа субъектов к объектам системы разрешаются только администратором</a:t>
            </a:r>
          </a:p>
          <a:p>
            <a:pPr marL="0" indent="0">
              <a:buNone/>
            </a:pPr>
            <a:r>
              <a:rPr lang="ru-RU" dirty="0">
                <a:latin typeface="Cambria" panose="02040503050406030204" pitchFamily="18" charset="0"/>
                <a:ea typeface="Cambria" panose="02040503050406030204" pitchFamily="18" charset="0"/>
              </a:rPr>
              <a:t>Централизованная модель управления является наиболее надежной из рассмотренных моделей управления доступами к объектам</a:t>
            </a:r>
          </a:p>
        </p:txBody>
      </p:sp>
    </p:spTree>
    <p:extLst>
      <p:ext uri="{BB962C8B-B14F-4D97-AF65-F5344CB8AC3E}">
        <p14:creationId xmlns:p14="http://schemas.microsoft.com/office/powerpoint/2010/main" val="671859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В дискреционной модели безопасности при обработке запроса субъекта на доступ к объекту менеджер безопасности должен проверить содержимое соответствующей клетки матрицы управления доступами, чтобы выяснить, имеет ли этот субъект право доступа к объекту, которое он запрашивает, или нет</a:t>
            </a:r>
          </a:p>
          <a:p>
            <a:pPr marL="0" indent="0">
              <a:buNone/>
            </a:pPr>
            <a:r>
              <a:rPr lang="ru-RU" dirty="0">
                <a:latin typeface="Cambria" panose="02040503050406030204" pitchFamily="18" charset="0"/>
                <a:ea typeface="Cambria" panose="02040503050406030204" pitchFamily="18" charset="0"/>
              </a:rPr>
              <a:t>Так как на практике матрица управления доступами довольно разреженная и имеет большой размер, то она редко хранится непосредственно в памяти компьютера. Как правило, для хранения матрицы управления доступами используют один из следующих двух подходов: </a:t>
            </a:r>
            <a:r>
              <a:rPr lang="ru-RU" b="1" dirty="0">
                <a:latin typeface="Cambria" panose="02040503050406030204" pitchFamily="18" charset="0"/>
                <a:ea typeface="Cambria" panose="02040503050406030204" pitchFamily="18" charset="0"/>
              </a:rPr>
              <a:t>построчный</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столбчатый</a:t>
            </a:r>
          </a:p>
        </p:txBody>
      </p:sp>
    </p:spTree>
    <p:extLst>
      <p:ext uri="{BB962C8B-B14F-4D97-AF65-F5344CB8AC3E}">
        <p14:creationId xmlns:p14="http://schemas.microsoft.com/office/powerpoint/2010/main" val="3950757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786123795"/>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Системы информационной безопасности обеспечивают защиту информационных ресурсов от несанкционированного доступа со стороны пользователей</a:t>
            </a:r>
          </a:p>
          <a:p>
            <a:pPr marL="0" indent="0">
              <a:buNone/>
            </a:pPr>
            <a:r>
              <a:rPr lang="ru-RU" dirty="0">
                <a:latin typeface="Cambria" panose="02040503050406030204" pitchFamily="18" charset="0"/>
                <a:ea typeface="Cambria" panose="02040503050406030204" pitchFamily="18" charset="0"/>
              </a:rPr>
              <a:t>Под пользователями понимаются процессы, которые выполняются от имени пользователей компьютерной системы. Безопасность ресурсов</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обеспечивается посредством контроля доступа к этим ресурсам</a:t>
            </a:r>
            <a:endParaRPr lang="en-US"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Контроль</a:t>
            </a:r>
            <a:r>
              <a:rPr lang="en-US" b="1"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доступа к ресурсам </a:t>
            </a:r>
            <a:r>
              <a:rPr lang="ru-RU" dirty="0">
                <a:latin typeface="Cambria" panose="02040503050406030204" pitchFamily="18" charset="0"/>
                <a:ea typeface="Cambria" panose="02040503050406030204" pitchFamily="18" charset="0"/>
              </a:rPr>
              <a:t>это некоторый механизм, который разрешает доступ к</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ресурсу только авторизованным пользователям этого ресурса, т. е. только</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тем пользователям, которым разрешен доступ к этому ресурсу</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5902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09964"/>
            <a:ext cx="10515600" cy="4799293"/>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При первом подходе матрицу управления доступами рассматривают по строкам. Так как каждая строка этой матрицы соответствует одному субъекту, то можно сказать, что вся строка матрицы доступов описывает все объекты, к которым этот субъект имеет доступ, и режимы доступа к этим объектам</a:t>
            </a:r>
          </a:p>
          <a:p>
            <a:pPr marL="0" indent="0">
              <a:buNone/>
            </a:pPr>
            <a:r>
              <a:rPr lang="ru-RU" dirty="0">
                <a:latin typeface="Cambria" panose="02040503050406030204" pitchFamily="18" charset="0"/>
                <a:ea typeface="Cambria" panose="02040503050406030204" pitchFamily="18" charset="0"/>
              </a:rPr>
              <a:t>Эта информация называется </a:t>
            </a:r>
            <a:r>
              <a:rPr lang="ru-RU" b="1" dirty="0">
                <a:latin typeface="Cambria" panose="02040503050406030204" pitchFamily="18" charset="0"/>
                <a:ea typeface="Cambria" panose="02040503050406030204" pitchFamily="18" charset="0"/>
              </a:rPr>
              <a:t>возможностями</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capabilities</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субъекта</a:t>
            </a:r>
          </a:p>
          <a:p>
            <a:pPr marL="0" indent="0">
              <a:buNone/>
            </a:pPr>
            <a:r>
              <a:rPr lang="ru-RU" dirty="0">
                <a:latin typeface="Cambria" panose="02040503050406030204" pitchFamily="18" charset="0"/>
                <a:ea typeface="Cambria" panose="02040503050406030204" pitchFamily="18" charset="0"/>
              </a:rPr>
              <a:t>Для каждого пользователя информационной системы администратором информационной системы задаются его возможности. При этом менеджер системы безопасности работает так, что каждому субъекту разрешается доступ к ресурсам только в соответствии с его возможностями</a:t>
            </a:r>
          </a:p>
        </p:txBody>
      </p:sp>
    </p:spTree>
    <p:extLst>
      <p:ext uri="{BB962C8B-B14F-4D97-AF65-F5344CB8AC3E}">
        <p14:creationId xmlns:p14="http://schemas.microsoft.com/office/powerpoint/2010/main" val="2774872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Для реализации такого подхода, как правило, поступают следующим образом. Возможности каждого пользователя хранят в виде списка, каждый элемент которого содержит имена объектов и режимы доступа к этим объектам</a:t>
            </a:r>
          </a:p>
          <a:p>
            <a:pPr marL="0" indent="0">
              <a:buNone/>
            </a:pPr>
            <a:r>
              <a:rPr lang="ru-RU" dirty="0">
                <a:latin typeface="Cambria" panose="02040503050406030204" pitchFamily="18" charset="0"/>
                <a:ea typeface="Cambria" panose="02040503050406030204" pitchFamily="18" charset="0"/>
              </a:rPr>
              <a:t>Такой список называется </a:t>
            </a:r>
            <a:r>
              <a:rPr lang="ru-RU" b="1" dirty="0">
                <a:latin typeface="Cambria" panose="02040503050406030204" pitchFamily="18" charset="0"/>
                <a:ea typeface="Cambria" panose="02040503050406030204" pitchFamily="18" charset="0"/>
              </a:rPr>
              <a:t>профилем</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profile</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пользователя</a:t>
            </a:r>
            <a:r>
              <a:rPr lang="ru-RU" dirty="0">
                <a:latin typeface="Cambria" panose="02040503050406030204" pitchFamily="18" charset="0"/>
                <a:ea typeface="Cambria" panose="02040503050406030204" pitchFamily="18" charset="0"/>
              </a:rPr>
              <a:t>. Тогда субъект может открыть заданный режим доступа к объекту только в том случае, если этот объект и заданный режим присутствует в его профиле</a:t>
            </a:r>
          </a:p>
        </p:txBody>
      </p:sp>
    </p:spTree>
    <p:extLst>
      <p:ext uri="{BB962C8B-B14F-4D97-AF65-F5344CB8AC3E}">
        <p14:creationId xmlns:p14="http://schemas.microsoft.com/office/powerpoint/2010/main" val="4290807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При втором подходе матрицу управления доступами рассматривают по столбцам. Так как каждый столбец матрицы соответствует одному объекту, то можно сказать, что весь столбец матрицы доступов описывает всех субъектов, которые имеют доступ к этому объекту, и режимы доступа каждого субъекта</a:t>
            </a:r>
          </a:p>
          <a:p>
            <a:pPr marL="0" indent="0">
              <a:buNone/>
            </a:pPr>
            <a:r>
              <a:rPr lang="ru-RU" dirty="0">
                <a:latin typeface="Cambria" panose="02040503050406030204" pitchFamily="18" charset="0"/>
                <a:ea typeface="Cambria" panose="02040503050406030204" pitchFamily="18" charset="0"/>
              </a:rPr>
              <a:t>В этом случае при реализации столбец матрицы управления доступами хранится в виде списка, который называется </a:t>
            </a:r>
            <a:r>
              <a:rPr lang="ru-RU" b="1" dirty="0">
                <a:latin typeface="Cambria" panose="02040503050406030204" pitchFamily="18" charset="0"/>
                <a:ea typeface="Cambria" panose="02040503050406030204" pitchFamily="18" charset="0"/>
              </a:rPr>
              <a:t>список управления доступами</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access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control</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list</a:t>
            </a:r>
            <a:r>
              <a:rPr lang="ru-RU" dirty="0">
                <a:latin typeface="Cambria" panose="02040503050406030204" pitchFamily="18" charset="0"/>
                <a:ea typeface="Cambria" panose="02040503050406030204" pitchFamily="18" charset="0"/>
              </a:rPr>
              <a:t>). На практике такие списки обычно сокращенно называют </a:t>
            </a:r>
            <a:r>
              <a:rPr lang="ru-RU" b="1" dirty="0">
                <a:latin typeface="Cambria" panose="02040503050406030204" pitchFamily="18" charset="0"/>
                <a:ea typeface="Cambria" panose="02040503050406030204" pitchFamily="18" charset="0"/>
              </a:rPr>
              <a:t>ACL</a:t>
            </a:r>
            <a:r>
              <a:rPr lang="ru-RU" dirty="0">
                <a:latin typeface="Cambria" panose="02040503050406030204" pitchFamily="18" charset="0"/>
                <a:ea typeface="Cambria" panose="02040503050406030204" pitchFamily="18" charset="0"/>
              </a:rPr>
              <a:t>, а элементы этих списков – </a:t>
            </a:r>
            <a:r>
              <a:rPr lang="ru-RU" b="1" dirty="0">
                <a:latin typeface="Cambria" panose="02040503050406030204" pitchFamily="18" charset="0"/>
                <a:ea typeface="Cambria" panose="02040503050406030204" pitchFamily="18" charset="0"/>
              </a:rPr>
              <a:t>ACE</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access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control</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elements</a:t>
            </a:r>
            <a:r>
              <a:rPr lang="ru-RU"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572537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09964"/>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Каждый элемент списка управления доступами содержит имя пользователя и разрешенные этому пользователю режимы доступа к объекту</a:t>
            </a:r>
          </a:p>
          <a:p>
            <a:pPr marL="0" indent="0">
              <a:buNone/>
            </a:pPr>
            <a:r>
              <a:rPr lang="ru-RU" dirty="0">
                <a:latin typeface="Cambria" panose="02040503050406030204" pitchFamily="18" charset="0"/>
                <a:ea typeface="Cambria" panose="02040503050406030204" pitchFamily="18" charset="0"/>
              </a:rPr>
              <a:t>Список управления доступами объекта обычно создается владельцем объекта или администратором информационной системы</a:t>
            </a:r>
          </a:p>
          <a:p>
            <a:pPr marL="0" indent="0">
              <a:buNone/>
            </a:pPr>
            <a:r>
              <a:rPr lang="ru-RU" dirty="0">
                <a:latin typeface="Cambria" panose="02040503050406030204" pitchFamily="18" charset="0"/>
                <a:ea typeface="Cambria" panose="02040503050406030204" pitchFamily="18" charset="0"/>
              </a:rPr>
              <a:t>При этом менеджер системы безопасности открывает субъекту требуемый доступ к объекту только в том случае, если его имя и требуемый режим доступа находятся в списке управления доступами для этого объекта</a:t>
            </a:r>
          </a:p>
        </p:txBody>
      </p:sp>
    </p:spTree>
    <p:extLst>
      <p:ext uri="{BB962C8B-B14F-4D97-AF65-F5344CB8AC3E}">
        <p14:creationId xmlns:p14="http://schemas.microsoft.com/office/powerpoint/2010/main" val="3072070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В операционных системах Windows NT реализована дискреционная модель безопасности</a:t>
            </a:r>
          </a:p>
          <a:p>
            <a:pPr marL="0" indent="0">
              <a:buNone/>
            </a:pPr>
            <a:r>
              <a:rPr lang="ru-RU" dirty="0">
                <a:latin typeface="Cambria" panose="02040503050406030204" pitchFamily="18" charset="0"/>
                <a:ea typeface="Cambria" panose="02040503050406030204" pitchFamily="18" charset="0"/>
              </a:rPr>
              <a:t>В качестве активных субъектов этой модели безопасности рассматриваются процессы и потоки, каждый из которых работает от имени некоторого пользователя.</a:t>
            </a:r>
          </a:p>
          <a:p>
            <a:pPr marL="0" indent="0">
              <a:buNone/>
            </a:pPr>
            <a:r>
              <a:rPr lang="ru-RU" dirty="0">
                <a:latin typeface="Cambria" panose="02040503050406030204" pitchFamily="18" charset="0"/>
                <a:ea typeface="Cambria" panose="02040503050406030204" pitchFamily="18" charset="0"/>
              </a:rPr>
              <a:t>Когда пользователь регистрируется и входит в систему, то для него создается </a:t>
            </a:r>
            <a:r>
              <a:rPr lang="ru-RU" b="1" dirty="0">
                <a:latin typeface="Cambria" panose="02040503050406030204" pitchFamily="18" charset="0"/>
                <a:ea typeface="Cambria" panose="02040503050406030204" pitchFamily="18" charset="0"/>
              </a:rPr>
              <a:t>маркер доступа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access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token</a:t>
            </a:r>
            <a:r>
              <a:rPr lang="ru-RU" dirty="0">
                <a:latin typeface="Cambria" panose="02040503050406030204" pitchFamily="18" charset="0"/>
                <a:ea typeface="Cambria" panose="02040503050406030204" pitchFamily="18" charset="0"/>
              </a:rPr>
              <a:t>), который идентифицирует этого пользователя и содержит его привилегии. Каждый процесс, исполняемый от имени пользователя, имеет маркер доступа этого пользователя. </a:t>
            </a:r>
          </a:p>
          <a:p>
            <a:pPr marL="0" indent="0">
              <a:buNone/>
            </a:pPr>
            <a:r>
              <a:rPr lang="ru-RU" dirty="0">
                <a:latin typeface="Cambria" panose="02040503050406030204" pitchFamily="18" charset="0"/>
                <a:ea typeface="Cambria" panose="02040503050406030204" pitchFamily="18" charset="0"/>
              </a:rPr>
              <a:t>Маркер доступа используется для контроля доступа процесса к объектам, которые называются в Windows </a:t>
            </a:r>
            <a:r>
              <a:rPr lang="ru-RU" b="1" dirty="0">
                <a:latin typeface="Cambria" panose="02040503050406030204" pitchFamily="18" charset="0"/>
                <a:ea typeface="Cambria" panose="02040503050406030204" pitchFamily="18" charset="0"/>
              </a:rPr>
              <a:t>охраняемыми объектами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securable</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objects</a:t>
            </a:r>
            <a:r>
              <a:rPr lang="ru-RU"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9650717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748560"/>
            <a:ext cx="10515600" cy="4799293"/>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К охраняемым объектам относятся все объекты Windows, которые могут иметь имя</a:t>
            </a:r>
          </a:p>
          <a:p>
            <a:pPr marL="0" indent="0">
              <a:buNone/>
            </a:pPr>
            <a:r>
              <a:rPr lang="ru-RU" dirty="0">
                <a:latin typeface="Cambria" panose="02040503050406030204" pitchFamily="18" charset="0"/>
                <a:ea typeface="Cambria" panose="02040503050406030204" pitchFamily="18" charset="0"/>
              </a:rPr>
              <a:t>Кроме того, к охраняемым объектам относятся также потоки и процессы</a:t>
            </a:r>
          </a:p>
          <a:p>
            <a:pPr marL="0" indent="0">
              <a:buNone/>
            </a:pPr>
            <a:r>
              <a:rPr lang="ru-RU" dirty="0">
                <a:latin typeface="Cambria" panose="02040503050406030204" pitchFamily="18" charset="0"/>
                <a:ea typeface="Cambria" panose="02040503050406030204" pitchFamily="18" charset="0"/>
              </a:rPr>
              <a:t>Каждый охраняемый объект имеет </a:t>
            </a:r>
            <a:r>
              <a:rPr lang="ru-RU" b="1" dirty="0">
                <a:latin typeface="Cambria" panose="02040503050406030204" pitchFamily="18" charset="0"/>
                <a:ea typeface="Cambria" panose="02040503050406030204" pitchFamily="18" charset="0"/>
              </a:rPr>
              <a:t>дескриптор безопасности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security</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descriptor</a:t>
            </a:r>
            <a:r>
              <a:rPr lang="ru-RU" dirty="0">
                <a:latin typeface="Cambria" panose="02040503050406030204" pitchFamily="18" charset="0"/>
                <a:ea typeface="Cambria" panose="02040503050406030204" pitchFamily="18" charset="0"/>
              </a:rPr>
              <a:t>), который создается вместе с охраняемым объектом и содержит информацию, необходимую для защиты объекта от несанкционированного доступа</a:t>
            </a:r>
          </a:p>
          <a:p>
            <a:pPr marL="0" indent="0">
              <a:buNone/>
            </a:pPr>
            <a:r>
              <a:rPr lang="ru-RU" dirty="0">
                <a:latin typeface="Cambria" panose="02040503050406030204" pitchFamily="18" charset="0"/>
                <a:ea typeface="Cambria" panose="02040503050406030204" pitchFamily="18" charset="0"/>
              </a:rPr>
              <a:t>В дескрипторе безопасности идентифицируется владелец объекта, определяются пользователи и группы пользователей, которым разрешен или запрещен доступ к охраняемому объекту, а также информация для аудита доступа к объекту</a:t>
            </a:r>
          </a:p>
        </p:txBody>
      </p:sp>
    </p:spTree>
    <p:extLst>
      <p:ext uri="{BB962C8B-B14F-4D97-AF65-F5344CB8AC3E}">
        <p14:creationId xmlns:p14="http://schemas.microsoft.com/office/powerpoint/2010/main" val="2449462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Picture 3">
            <a:extLst>
              <a:ext uri="{FF2B5EF4-FFF2-40B4-BE49-F238E27FC236}">
                <a16:creationId xmlns:a16="http://schemas.microsoft.com/office/drawing/2014/main" id="{ADF7ECFA-2D5E-D92C-3511-670A91E64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60" y="1748560"/>
            <a:ext cx="5588040" cy="4312124"/>
          </a:xfrm>
          <a:prstGeom prst="rect">
            <a:avLst/>
          </a:prstGeom>
        </p:spPr>
      </p:pic>
      <p:pic>
        <p:nvPicPr>
          <p:cNvPr id="10" name="Picture 9">
            <a:extLst>
              <a:ext uri="{FF2B5EF4-FFF2-40B4-BE49-F238E27FC236}">
                <a16:creationId xmlns:a16="http://schemas.microsoft.com/office/drawing/2014/main" id="{5458B797-44FC-4462-A99C-FF4001410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5426" y="1748560"/>
            <a:ext cx="5482890" cy="4312125"/>
          </a:xfrm>
          <a:prstGeom prst="rect">
            <a:avLst/>
          </a:prstGeom>
        </p:spPr>
      </p:pic>
    </p:spTree>
    <p:extLst>
      <p:ext uri="{BB962C8B-B14F-4D97-AF65-F5344CB8AC3E}">
        <p14:creationId xmlns:p14="http://schemas.microsoft.com/office/powerpoint/2010/main" val="2371427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Для хранения информации о пользователях, которым разрешен или запрещен доступ к охраняемым объектам, каждый дескриптор безопасности содержит </a:t>
            </a:r>
            <a:r>
              <a:rPr lang="ru-RU" b="1" dirty="0">
                <a:latin typeface="Cambria" panose="02040503050406030204" pitchFamily="18" charset="0"/>
                <a:ea typeface="Cambria" panose="02040503050406030204" pitchFamily="18" charset="0"/>
              </a:rPr>
              <a:t>список управления дискреционным доступом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Discretionary</a:t>
            </a:r>
            <a:r>
              <a:rPr lang="ru-RU" dirty="0">
                <a:latin typeface="Cambria" panose="02040503050406030204" pitchFamily="18" charset="0"/>
                <a:ea typeface="Cambria" panose="02040503050406030204" pitchFamily="18" charset="0"/>
              </a:rPr>
              <a:t> Access-Control List, DACL)</a:t>
            </a:r>
          </a:p>
          <a:p>
            <a:pPr marL="0" indent="0">
              <a:buNone/>
            </a:pPr>
            <a:r>
              <a:rPr lang="ru-RU" dirty="0">
                <a:latin typeface="Cambria" panose="02040503050406030204" pitchFamily="18" charset="0"/>
                <a:ea typeface="Cambria" panose="02040503050406030204" pitchFamily="18" charset="0"/>
              </a:rPr>
              <a:t>Для управления аудитом доступа к объекту в дескрипторе безопасности хранится </a:t>
            </a:r>
            <a:r>
              <a:rPr lang="ru-RU" b="1" dirty="0">
                <a:latin typeface="Cambria" panose="02040503050406030204" pitchFamily="18" charset="0"/>
                <a:ea typeface="Cambria" panose="02040503050406030204" pitchFamily="18" charset="0"/>
              </a:rPr>
              <a:t>список управления системным доступом</a:t>
            </a:r>
            <a:r>
              <a:rPr lang="ru-RU" dirty="0">
                <a:latin typeface="Cambria" panose="02040503050406030204" pitchFamily="18" charset="0"/>
                <a:ea typeface="Cambria" panose="02040503050406030204" pitchFamily="18" charset="0"/>
              </a:rPr>
              <a:t> (System Access-Control List, SACL). Общее название для этих списков – </a:t>
            </a:r>
            <a:r>
              <a:rPr lang="ru-RU" b="1" dirty="0">
                <a:latin typeface="Cambria" panose="02040503050406030204" pitchFamily="18" charset="0"/>
                <a:ea typeface="Cambria" panose="02040503050406030204" pitchFamily="18" charset="0"/>
              </a:rPr>
              <a:t>списки управления доступом </a:t>
            </a:r>
            <a:r>
              <a:rPr lang="ru-RU" dirty="0">
                <a:latin typeface="Cambria" panose="02040503050406030204" pitchFamily="18" charset="0"/>
                <a:ea typeface="Cambria" panose="02040503050406030204" pitchFamily="18" charset="0"/>
              </a:rPr>
              <a:t>(Access-Control </a:t>
            </a:r>
            <a:r>
              <a:rPr lang="ru-RU" dirty="0" err="1">
                <a:latin typeface="Cambria" panose="02040503050406030204" pitchFamily="18" charset="0"/>
                <a:ea typeface="Cambria" panose="02040503050406030204" pitchFamily="18" charset="0"/>
              </a:rPr>
              <a:t>Lists</a:t>
            </a:r>
            <a:r>
              <a:rPr lang="ru-RU" dirty="0">
                <a:latin typeface="Cambria" panose="02040503050406030204" pitchFamily="18" charset="0"/>
                <a:ea typeface="Cambria" panose="02040503050406030204" pitchFamily="18" charset="0"/>
              </a:rPr>
              <a:t>) или сокращенно ACL</a:t>
            </a:r>
          </a:p>
        </p:txBody>
      </p:sp>
    </p:spTree>
    <p:extLst>
      <p:ext uri="{BB962C8B-B14F-4D97-AF65-F5344CB8AC3E}">
        <p14:creationId xmlns:p14="http://schemas.microsoft.com/office/powerpoint/2010/main" val="27109787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Таким образом, можно сказать, что в операционных системах Windows NT реализована дискреционная модель безопасности, в которой управление правами доступа к объекту выполняет </a:t>
            </a:r>
            <a:r>
              <a:rPr lang="ru-RU" b="1" dirty="0">
                <a:latin typeface="Cambria" panose="02040503050406030204" pitchFamily="18" charset="0"/>
                <a:ea typeface="Cambria" panose="02040503050406030204" pitchFamily="18" charset="0"/>
              </a:rPr>
              <a:t>владелец этого объекта</a:t>
            </a:r>
          </a:p>
          <a:p>
            <a:pPr marL="0" indent="0">
              <a:buNone/>
            </a:pPr>
            <a:r>
              <a:rPr lang="ru-RU" dirty="0">
                <a:latin typeface="Cambria" panose="02040503050406030204" pitchFamily="18" charset="0"/>
                <a:ea typeface="Cambria" panose="02040503050406030204" pitchFamily="18" charset="0"/>
              </a:rPr>
              <a:t>На рисунке представлено</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как происходит проверка</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прав доступа</a:t>
            </a:r>
          </a:p>
        </p:txBody>
      </p:sp>
      <p:pic>
        <p:nvPicPr>
          <p:cNvPr id="4" name="Picture 3">
            <a:extLst>
              <a:ext uri="{FF2B5EF4-FFF2-40B4-BE49-F238E27FC236}">
                <a16:creationId xmlns:a16="http://schemas.microsoft.com/office/drawing/2014/main" id="{9A703916-61CF-CD89-92EC-EC26730A7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762" y="3305233"/>
            <a:ext cx="6585836" cy="34378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3779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Прежде чем пользователь сможет работать в среде операционных систем Windows NT, он должен быть зарегистрирован администратором системы</a:t>
            </a:r>
          </a:p>
          <a:p>
            <a:pPr marL="0" indent="0">
              <a:buNone/>
            </a:pPr>
            <a:r>
              <a:rPr lang="ru-RU" dirty="0">
                <a:latin typeface="Cambria" panose="02040503050406030204" pitchFamily="18" charset="0"/>
                <a:ea typeface="Cambria" panose="02040503050406030204" pitchFamily="18" charset="0"/>
              </a:rPr>
              <a:t>При регистрации пользователя администратором создается </a:t>
            </a:r>
            <a:r>
              <a:rPr lang="ru-RU" b="1" dirty="0">
                <a:latin typeface="Cambria" panose="02040503050406030204" pitchFamily="18" charset="0"/>
                <a:ea typeface="Cambria" panose="02040503050406030204" pitchFamily="18" charset="0"/>
              </a:rPr>
              <a:t>учетная запись пользователя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user</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account</a:t>
            </a:r>
            <a:r>
              <a:rPr lang="ru-RU" dirty="0">
                <a:latin typeface="Cambria" panose="02040503050406030204" pitchFamily="18" charset="0"/>
                <a:ea typeface="Cambria" panose="02040503050406030204" pitchFamily="18" charset="0"/>
              </a:rPr>
              <a:t>), которая хранится в базе данных менеджера учетных записей (Security </a:t>
            </a:r>
            <a:r>
              <a:rPr lang="ru-RU" dirty="0" err="1">
                <a:latin typeface="Cambria" panose="02040503050406030204" pitchFamily="18" charset="0"/>
                <a:ea typeface="Cambria" panose="02040503050406030204" pitchFamily="18" charset="0"/>
              </a:rPr>
              <a:t>Account</a:t>
            </a:r>
            <a:r>
              <a:rPr lang="ru-RU" dirty="0">
                <a:latin typeface="Cambria" panose="02040503050406030204" pitchFamily="18" charset="0"/>
                <a:ea typeface="Cambria" panose="02040503050406030204" pitchFamily="18" charset="0"/>
              </a:rPr>
              <a:t> Manager, SAM)</a:t>
            </a:r>
          </a:p>
          <a:p>
            <a:pPr marL="0" indent="0">
              <a:buNone/>
            </a:pPr>
            <a:r>
              <a:rPr lang="ru-RU" dirty="0">
                <a:latin typeface="Cambria" panose="02040503050406030204" pitchFamily="18" charset="0"/>
                <a:ea typeface="Cambria" panose="02040503050406030204" pitchFamily="18" charset="0"/>
              </a:rPr>
              <a:t>Эта база данных является частью реестра Windows и доступ к ней имеет только администратор системы</a:t>
            </a:r>
          </a:p>
        </p:txBody>
      </p:sp>
    </p:spTree>
    <p:extLst>
      <p:ext uri="{BB962C8B-B14F-4D97-AF65-F5344CB8AC3E}">
        <p14:creationId xmlns:p14="http://schemas.microsoft.com/office/powerpoint/2010/main" val="78099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Часто механизм авторизации пользователя включает также и его аутентификацию, т. е.</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установление подлинности пользователя или, другими словами, определение</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того, не выдает ли пользователь системы себя за кого-то другого</a:t>
            </a:r>
          </a:p>
          <a:p>
            <a:pPr marL="0" indent="0">
              <a:buNone/>
            </a:pPr>
            <a:r>
              <a:rPr lang="ru-RU" dirty="0">
                <a:latin typeface="Cambria" panose="02040503050406030204" pitchFamily="18" charset="0"/>
                <a:ea typeface="Cambria" panose="02040503050406030204" pitchFamily="18" charset="0"/>
              </a:rPr>
              <a:t>Более формально в системах информационной безопасности все ресурсы разбиваются на две категории: </a:t>
            </a:r>
            <a:r>
              <a:rPr lang="ru-RU" b="1" dirty="0">
                <a:latin typeface="Cambria" panose="02040503050406030204" pitchFamily="18" charset="0"/>
                <a:ea typeface="Cambria" panose="02040503050406030204" pitchFamily="18" charset="0"/>
              </a:rPr>
              <a:t>объекты</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субъекты</a:t>
            </a:r>
          </a:p>
          <a:p>
            <a:pPr marL="0" indent="0">
              <a:buNone/>
            </a:pPr>
            <a:r>
              <a:rPr lang="ru-RU" b="1" dirty="0">
                <a:latin typeface="Cambria" panose="02040503050406030204" pitchFamily="18" charset="0"/>
                <a:ea typeface="Cambria" panose="02040503050406030204" pitchFamily="18" charset="0"/>
              </a:rPr>
              <a:t>Объекты</a:t>
            </a:r>
            <a:r>
              <a:rPr lang="ru-RU" dirty="0">
                <a:latin typeface="Cambria" panose="02040503050406030204" pitchFamily="18" charset="0"/>
                <a:ea typeface="Cambria" panose="02040503050406030204" pitchFamily="18" charset="0"/>
              </a:rPr>
              <a:t> представляют собой пассивные ресурсы, которые требуется защитить. К таким ресурсам относятся, например, файлы, каналы передачи данных, оперативная память, принтеры и другие внешние устройства для хранения и отображения информации. Для каждого объекта определяется множество операций, которые можно выполнить над этим объектом</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829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Регистрация пользователя выполняется на </a:t>
            </a:r>
            <a:r>
              <a:rPr lang="ru-RU" b="1" dirty="0">
                <a:latin typeface="Cambria" panose="02040503050406030204" pitchFamily="18" charset="0"/>
                <a:ea typeface="Cambria" panose="02040503050406030204" pitchFamily="18" charset="0"/>
              </a:rPr>
              <a:t>уровне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домена</a:t>
            </a:r>
            <a:r>
              <a:rPr lang="ru-RU" dirty="0">
                <a:latin typeface="Cambria" panose="02040503050406030204" pitchFamily="18" charset="0"/>
                <a:ea typeface="Cambria" panose="02040503050406030204" pitchFamily="18" charset="0"/>
              </a:rPr>
              <a:t> локальной сети, что упрощает управление доступом к ресурсам этой сети. Вообще </a:t>
            </a:r>
            <a:r>
              <a:rPr lang="ru-RU" b="1" dirty="0">
                <a:latin typeface="Cambria" panose="02040503050406030204" pitchFamily="18" charset="0"/>
                <a:ea typeface="Cambria" panose="02040503050406030204" pitchFamily="18" charset="0"/>
              </a:rPr>
              <a:t>доменом</a:t>
            </a:r>
            <a:r>
              <a:rPr lang="ru-RU" dirty="0">
                <a:latin typeface="Cambria" panose="02040503050406030204" pitchFamily="18" charset="0"/>
                <a:ea typeface="Cambria" panose="02040503050406030204" pitchFamily="18" charset="0"/>
              </a:rPr>
              <a:t> называется группа компьютеров в локальной сети, которые разделяют общую базу данных учетных записей пользователей</a:t>
            </a:r>
          </a:p>
          <a:p>
            <a:pPr marL="0" indent="0">
              <a:buNone/>
            </a:pPr>
            <a:r>
              <a:rPr lang="ru-RU" dirty="0">
                <a:latin typeface="Cambria" panose="02040503050406030204" pitchFamily="18" charset="0"/>
                <a:ea typeface="Cambria" panose="02040503050406030204" pitchFamily="18" charset="0"/>
              </a:rPr>
              <a:t>В учетной записи хранится следующая информация: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Имя пользователя для входа в систему (</a:t>
            </a:r>
            <a:r>
              <a:rPr lang="ru-RU" dirty="0" err="1">
                <a:latin typeface="Cambria" panose="02040503050406030204" pitchFamily="18" charset="0"/>
                <a:ea typeface="Cambria" panose="02040503050406030204" pitchFamily="18" charset="0"/>
              </a:rPr>
              <a:t>username</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Пароль (</a:t>
            </a:r>
            <a:r>
              <a:rPr lang="ru-RU" dirty="0" err="1">
                <a:latin typeface="Cambria" panose="02040503050406030204" pitchFamily="18" charset="0"/>
                <a:ea typeface="Cambria" panose="02040503050406030204" pitchFamily="18" charset="0"/>
              </a:rPr>
              <a:t>password</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Полное имя пользователя (</a:t>
            </a:r>
            <a:r>
              <a:rPr lang="ru-RU" dirty="0" err="1">
                <a:latin typeface="Cambria" panose="02040503050406030204" pitchFamily="18" charset="0"/>
                <a:ea typeface="Cambria" panose="02040503050406030204" pitchFamily="18" charset="0"/>
              </a:rPr>
              <a:t>full</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name</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Допустимое время работы в системе (</a:t>
            </a:r>
            <a:r>
              <a:rPr lang="ru-RU" dirty="0" err="1">
                <a:latin typeface="Cambria" panose="02040503050406030204" pitchFamily="18" charset="0"/>
                <a:ea typeface="Cambria" panose="02040503050406030204" pitchFamily="18" charset="0"/>
              </a:rPr>
              <a:t>logon</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hours</a:t>
            </a:r>
            <a:r>
              <a:rPr lang="ru-RU"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132278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748560"/>
            <a:ext cx="10515600" cy="4799293"/>
          </a:xfrm>
        </p:spPr>
        <p:txBody>
          <a:bodyPr>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Допустимые компьютеры для входа в систему (</a:t>
            </a:r>
            <a:r>
              <a:rPr lang="ru-RU" dirty="0" err="1">
                <a:latin typeface="Cambria" panose="02040503050406030204" pitchFamily="18" charset="0"/>
                <a:ea typeface="Cambria" panose="02040503050406030204" pitchFamily="18" charset="0"/>
              </a:rPr>
              <a:t>logon</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workstations</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Дата окончания срока действия учетной записи (</a:t>
            </a:r>
            <a:r>
              <a:rPr lang="ru-RU" dirty="0" err="1">
                <a:latin typeface="Cambria" panose="02040503050406030204" pitchFamily="18" charset="0"/>
                <a:ea typeface="Cambria" panose="02040503050406030204" pitchFamily="18" charset="0"/>
              </a:rPr>
              <a:t>expiration</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date</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Рабочий каталог пользователя (</a:t>
            </a:r>
            <a:r>
              <a:rPr lang="ru-RU" dirty="0" err="1">
                <a:latin typeface="Cambria" panose="02040503050406030204" pitchFamily="18" charset="0"/>
                <a:ea typeface="Cambria" panose="02040503050406030204" pitchFamily="18" charset="0"/>
              </a:rPr>
              <a:t>home</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directory</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Действия, выполняемые при загрузке (</a:t>
            </a:r>
            <a:r>
              <a:rPr lang="ru-RU" dirty="0" err="1">
                <a:latin typeface="Cambria" panose="02040503050406030204" pitchFamily="18" charset="0"/>
                <a:ea typeface="Cambria" panose="02040503050406030204" pitchFamily="18" charset="0"/>
              </a:rPr>
              <a:t>logon</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script</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Профиль пользователя, который содержит информацию для настройки рабочего стола пользователя (</a:t>
            </a:r>
            <a:r>
              <a:rPr lang="ru-RU" dirty="0" err="1">
                <a:latin typeface="Cambria" panose="02040503050406030204" pitchFamily="18" charset="0"/>
                <a:ea typeface="Cambria" panose="02040503050406030204" pitchFamily="18" charset="0"/>
              </a:rPr>
              <a:t>profile</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Тип учетной записи (</a:t>
            </a:r>
            <a:r>
              <a:rPr lang="ru-RU" dirty="0" err="1">
                <a:latin typeface="Cambria" panose="02040503050406030204" pitchFamily="18" charset="0"/>
                <a:ea typeface="Cambria" panose="02040503050406030204" pitchFamily="18" charset="0"/>
              </a:rPr>
              <a:t>account</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type</a:t>
            </a:r>
            <a:r>
              <a:rPr lang="ru-RU"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749047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Существуют четыре типа учетных записей, а именно: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Учетная запись пользователя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Учетная запись группы пользователей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Учетная запись компьютера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Учетная запись домена</a:t>
            </a:r>
          </a:p>
          <a:p>
            <a:pPr marL="0" indent="0">
              <a:buNone/>
            </a:pPr>
            <a:r>
              <a:rPr lang="ru-RU" dirty="0">
                <a:latin typeface="Cambria" panose="02040503050406030204" pitchFamily="18" charset="0"/>
                <a:ea typeface="Cambria" panose="02040503050406030204" pitchFamily="18" charset="0"/>
              </a:rPr>
              <a:t>Учетные записи пользователя, компьютера и домена имеют пароли</a:t>
            </a:r>
          </a:p>
          <a:p>
            <a:pPr marL="0" indent="0">
              <a:buNone/>
            </a:pPr>
            <a:r>
              <a:rPr lang="ru-RU" dirty="0">
                <a:latin typeface="Cambria" panose="02040503050406030204" pitchFamily="18" charset="0"/>
                <a:ea typeface="Cambria" panose="02040503050406030204" pitchFamily="18" charset="0"/>
              </a:rPr>
              <a:t>Доступ к паролю пользователя имеют администратор и сам пользователь</a:t>
            </a:r>
          </a:p>
        </p:txBody>
      </p:sp>
    </p:spTree>
    <p:extLst>
      <p:ext uri="{BB962C8B-B14F-4D97-AF65-F5344CB8AC3E}">
        <p14:creationId xmlns:p14="http://schemas.microsoft.com/office/powerpoint/2010/main" val="12618068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По умолчанию операционная система Windows NT создает три учетных записи:</a:t>
            </a: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Administrator</a:t>
            </a:r>
            <a:r>
              <a:rPr lang="ru-RU" dirty="0">
                <a:latin typeface="Cambria" panose="02040503050406030204" pitchFamily="18" charset="0"/>
                <a:ea typeface="Cambria" panose="02040503050406030204" pitchFamily="18" charset="0"/>
              </a:rPr>
              <a:t> – администратор</a:t>
            </a:r>
          </a:p>
          <a:p>
            <a:pPr>
              <a:buFont typeface="Wingdings" panose="05000000000000000000" pitchFamily="2" charset="2"/>
              <a:buChar char="Ø"/>
            </a:pPr>
            <a:r>
              <a:rPr lang="en-US" dirty="0">
                <a:latin typeface="Cambria" panose="02040503050406030204" pitchFamily="18" charset="0"/>
                <a:ea typeface="Cambria" panose="02040503050406030204" pitchFamily="18" charset="0"/>
              </a:rPr>
              <a:t>G</a:t>
            </a:r>
            <a:r>
              <a:rPr lang="ru-RU" dirty="0" err="1">
                <a:latin typeface="Cambria" panose="02040503050406030204" pitchFamily="18" charset="0"/>
                <a:ea typeface="Cambria" panose="02040503050406030204" pitchFamily="18" charset="0"/>
              </a:rPr>
              <a:t>uest</a:t>
            </a:r>
            <a:r>
              <a:rPr lang="ru-RU" dirty="0">
                <a:latin typeface="Cambria" panose="02040503050406030204" pitchFamily="18" charset="0"/>
                <a:ea typeface="Cambria" panose="02040503050406030204" pitchFamily="18" charset="0"/>
              </a:rPr>
              <a:t> – гость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System – система</a:t>
            </a:r>
          </a:p>
          <a:p>
            <a:pPr marL="0" indent="0">
              <a:buNone/>
            </a:pPr>
            <a:r>
              <a:rPr lang="ru-RU" b="1" dirty="0">
                <a:latin typeface="Cambria" panose="02040503050406030204" pitchFamily="18" charset="0"/>
                <a:ea typeface="Cambria" panose="02040503050406030204" pitchFamily="18" charset="0"/>
              </a:rPr>
              <a:t>Учетная запись администратора </a:t>
            </a:r>
            <a:r>
              <a:rPr lang="ru-RU" dirty="0">
                <a:latin typeface="Cambria" panose="02040503050406030204" pitchFamily="18" charset="0"/>
                <a:ea typeface="Cambria" panose="02040503050406030204" pitchFamily="18" charset="0"/>
              </a:rPr>
              <a:t>предназначена для управления локальной системой, установленной на одном компьютере. По умолчанию эта учетная запись создается без пароля</a:t>
            </a:r>
          </a:p>
          <a:p>
            <a:pPr marL="0" indent="0">
              <a:buNone/>
            </a:pPr>
            <a:r>
              <a:rPr lang="ru-RU" dirty="0">
                <a:latin typeface="Cambria" panose="02040503050406030204" pitchFamily="18" charset="0"/>
                <a:ea typeface="Cambria" panose="02040503050406030204" pitchFamily="18" charset="0"/>
              </a:rPr>
              <a:t>Желательно, чтобы в дальнейшем администратор системы изменил имя пользователя и установил пароль для этой учетной записи. Учетную запись администратора системы нельзя заблокировать. Администратор системы может создавать новые учетные записи</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8210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748560"/>
            <a:ext cx="10515600" cy="4799293"/>
          </a:xfrm>
        </p:spPr>
        <p:txBody>
          <a:bodyPr>
            <a:normAutofit/>
          </a:bodyPr>
          <a:lstStyle/>
          <a:p>
            <a:pPr marL="0" indent="0">
              <a:buNone/>
            </a:pPr>
            <a:r>
              <a:rPr lang="ru-RU" b="1" dirty="0">
                <a:latin typeface="Cambria" panose="02040503050406030204" pitchFamily="18" charset="0"/>
                <a:ea typeface="Cambria" panose="02040503050406030204" pitchFamily="18" charset="0"/>
              </a:rPr>
              <a:t>Учетная запись гостя </a:t>
            </a:r>
            <a:r>
              <a:rPr lang="ru-RU" dirty="0">
                <a:latin typeface="Cambria" panose="02040503050406030204" pitchFamily="18" charset="0"/>
                <a:ea typeface="Cambria" panose="02040503050406030204" pitchFamily="18" charset="0"/>
              </a:rPr>
              <a:t>предназначена для обычного пользователя системы, который не имеет административных полномочий. Эта учетная запись также создается без пароля. Она не может быть удалена, но может быть переименована</a:t>
            </a:r>
          </a:p>
          <a:p>
            <a:pPr marL="0" indent="0">
              <a:buNone/>
            </a:pPr>
            <a:r>
              <a:rPr lang="ru-RU" b="1" dirty="0">
                <a:latin typeface="Cambria" panose="02040503050406030204" pitchFamily="18" charset="0"/>
                <a:ea typeface="Cambria" panose="02040503050406030204" pitchFamily="18" charset="0"/>
              </a:rPr>
              <a:t>Учетная запись системы </a:t>
            </a:r>
            <a:r>
              <a:rPr lang="ru-RU" dirty="0">
                <a:latin typeface="Cambria" panose="02040503050406030204" pitchFamily="18" charset="0"/>
                <a:ea typeface="Cambria" panose="02040503050406030204" pitchFamily="18" charset="0"/>
              </a:rPr>
              <a:t>используется самой операционной системой для выполнения различных задач, которые требуют аутентификации. Эта учетная запись также имеет административные привилегии</a:t>
            </a:r>
          </a:p>
        </p:txBody>
      </p:sp>
    </p:spTree>
    <p:extLst>
      <p:ext uri="{BB962C8B-B14F-4D97-AF65-F5344CB8AC3E}">
        <p14:creationId xmlns:p14="http://schemas.microsoft.com/office/powerpoint/2010/main" val="42618372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Теперь рассмотрим </a:t>
            </a:r>
            <a:r>
              <a:rPr lang="ru-RU" b="1" dirty="0">
                <a:latin typeface="Cambria" panose="02040503050406030204" pitchFamily="18" charset="0"/>
                <a:ea typeface="Cambria" panose="02040503050406030204" pitchFamily="18" charset="0"/>
              </a:rPr>
              <a:t>группы пользователей</a:t>
            </a:r>
            <a:r>
              <a:rPr lang="ru-RU" dirty="0">
                <a:latin typeface="Cambria" panose="02040503050406030204" pitchFamily="18" charset="0"/>
                <a:ea typeface="Cambria" panose="02040503050406030204" pitchFamily="18" charset="0"/>
              </a:rPr>
              <a:t>. Это понятие также было введено для того, чтобы упростить управление безопасностью объектов</a:t>
            </a:r>
          </a:p>
          <a:p>
            <a:pPr marL="0" indent="0">
              <a:buNone/>
            </a:pPr>
            <a:r>
              <a:rPr lang="ru-RU" b="1" dirty="0">
                <a:latin typeface="Cambria" panose="02040503050406030204" pitchFamily="18" charset="0"/>
                <a:ea typeface="Cambria" panose="02040503050406030204" pitchFamily="18" charset="0"/>
              </a:rPr>
              <a:t>Группа</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group</a:t>
            </a:r>
            <a:r>
              <a:rPr lang="ru-RU" dirty="0">
                <a:latin typeface="Cambria" panose="02040503050406030204" pitchFamily="18" charset="0"/>
                <a:ea typeface="Cambria" panose="02040503050406030204" pitchFamily="18" charset="0"/>
              </a:rPr>
              <a:t>) – это просто набор учетных записей пользователей, которые объединены по какому-либо признаку, например, пользователи одной группы могут работать в одном отделе</a:t>
            </a:r>
          </a:p>
          <a:p>
            <a:pPr marL="0" indent="0">
              <a:buNone/>
            </a:pPr>
            <a:r>
              <a:rPr lang="ru-RU" dirty="0">
                <a:latin typeface="Cambria" panose="02040503050406030204" pitchFamily="18" charset="0"/>
                <a:ea typeface="Cambria" panose="02040503050406030204" pitchFamily="18" charset="0"/>
              </a:rPr>
              <a:t>При этом отметим, что одна учетная запись пользователя может входить более чем в одну группу. Каждая группа имеет свою учетную запись и наделена своими правами и полномочиями. Эти права и полномочия передаются каждому члену группы</a:t>
            </a:r>
          </a:p>
          <a:p>
            <a:pPr marL="0" indent="0">
              <a:buNone/>
            </a:pPr>
            <a:r>
              <a:rPr lang="ru-RU" dirty="0">
                <a:latin typeface="Cambria" panose="02040503050406030204" pitchFamily="18" charset="0"/>
                <a:ea typeface="Cambria" panose="02040503050406030204" pitchFamily="18" charset="0"/>
              </a:rPr>
              <a:t>Однако администратор системы может изъять некоторые права и полномочия у некоторых членов группы. Максимальное количество групп, в которые может входить пользователь, равно 1000</a:t>
            </a:r>
          </a:p>
        </p:txBody>
      </p:sp>
    </p:spTree>
    <p:extLst>
      <p:ext uri="{BB962C8B-B14F-4D97-AF65-F5344CB8AC3E}">
        <p14:creationId xmlns:p14="http://schemas.microsoft.com/office/powerpoint/2010/main" val="2822166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На платформе Windows NT различают три типа групп:</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Глобальные группы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Локальные группы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Специальные группы</a:t>
            </a:r>
          </a:p>
          <a:p>
            <a:pPr marL="0" indent="0">
              <a:buNone/>
            </a:pPr>
            <a:r>
              <a:rPr lang="ru-RU" dirty="0">
                <a:latin typeface="Cambria" panose="02040503050406030204" pitchFamily="18" charset="0"/>
                <a:ea typeface="Cambria" panose="02040503050406030204" pitchFamily="18" charset="0"/>
              </a:rPr>
              <a:t>Локальные и глобальные группы создаются администратором системы</a:t>
            </a:r>
          </a:p>
          <a:p>
            <a:pPr marL="0" indent="0">
              <a:buNone/>
            </a:pPr>
            <a:r>
              <a:rPr lang="ru-RU" dirty="0">
                <a:latin typeface="Cambria" panose="02040503050406030204" pitchFamily="18" charset="0"/>
                <a:ea typeface="Cambria" panose="02040503050406030204" pitchFamily="18" charset="0"/>
              </a:rPr>
              <a:t>Специальные группы создаются системой по умолчанию</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10926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marL="0" indent="0">
              <a:buNone/>
            </a:pPr>
            <a:r>
              <a:rPr lang="ru-RU" b="1" dirty="0">
                <a:latin typeface="Cambria" panose="02040503050406030204" pitchFamily="18" charset="0"/>
                <a:ea typeface="Cambria" panose="02040503050406030204" pitchFamily="18" charset="0"/>
              </a:rPr>
              <a:t>Глобальная группа </a:t>
            </a:r>
            <a:r>
              <a:rPr lang="ru-RU" dirty="0">
                <a:latin typeface="Cambria" panose="02040503050406030204" pitchFamily="18" charset="0"/>
                <a:ea typeface="Cambria" panose="02040503050406030204" pitchFamily="18" charset="0"/>
              </a:rPr>
              <a:t>используется для организации пользователей с целью упорядочения их доступа к ресурсам, находящимся в локальной сети вне домена, в котором создана эта группа</a:t>
            </a:r>
          </a:p>
          <a:p>
            <a:pPr marL="0" indent="0">
              <a:buNone/>
            </a:pPr>
            <a:r>
              <a:rPr lang="ru-RU" b="1" dirty="0">
                <a:latin typeface="Cambria" panose="02040503050406030204" pitchFamily="18" charset="0"/>
                <a:ea typeface="Cambria" panose="02040503050406030204" pitchFamily="18" charset="0"/>
              </a:rPr>
              <a:t>Локальная группа </a:t>
            </a:r>
            <a:r>
              <a:rPr lang="ru-RU" dirty="0">
                <a:latin typeface="Cambria" panose="02040503050406030204" pitchFamily="18" charset="0"/>
                <a:ea typeface="Cambria" panose="02040503050406030204" pitchFamily="18" charset="0"/>
              </a:rPr>
              <a:t>используется для организации доступа пользователей к ограниченному множеству ресурсов внутри домена</a:t>
            </a:r>
          </a:p>
          <a:p>
            <a:pPr marL="0" indent="0">
              <a:buNone/>
            </a:pPr>
            <a:r>
              <a:rPr lang="ru-RU" b="1" dirty="0">
                <a:latin typeface="Cambria" panose="02040503050406030204" pitchFamily="18" charset="0"/>
                <a:ea typeface="Cambria" panose="02040503050406030204" pitchFamily="18" charset="0"/>
              </a:rPr>
              <a:t>Специальные группы </a:t>
            </a:r>
            <a:r>
              <a:rPr lang="ru-RU" dirty="0">
                <a:latin typeface="Cambria" panose="02040503050406030204" pitchFamily="18" charset="0"/>
                <a:ea typeface="Cambria" panose="02040503050406030204" pitchFamily="18" charset="0"/>
              </a:rPr>
              <a:t>создаются системой для управления доступом к ресурсам. Членство в этих группах предопределено и не может быть изменено</a:t>
            </a:r>
          </a:p>
        </p:txBody>
      </p:sp>
    </p:spTree>
    <p:extLst>
      <p:ext uri="{BB962C8B-B14F-4D97-AF65-F5344CB8AC3E}">
        <p14:creationId xmlns:p14="http://schemas.microsoft.com/office/powerpoint/2010/main" val="1376272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Для каждой учетной записи операционная система создает </a:t>
            </a:r>
            <a:r>
              <a:rPr lang="ru-RU" b="1" dirty="0">
                <a:latin typeface="Cambria" panose="02040503050406030204" pitchFamily="18" charset="0"/>
                <a:ea typeface="Cambria" panose="02040503050406030204" pitchFamily="18" charset="0"/>
              </a:rPr>
              <a:t>идентификатор безопасности </a:t>
            </a:r>
            <a:r>
              <a:rPr lang="ru-RU" dirty="0">
                <a:latin typeface="Cambria" panose="02040503050406030204" pitchFamily="18" charset="0"/>
                <a:ea typeface="Cambria" panose="02040503050406030204" pitchFamily="18" charset="0"/>
              </a:rPr>
              <a:t>(Security </a:t>
            </a:r>
            <a:r>
              <a:rPr lang="ru-RU" dirty="0" err="1">
                <a:latin typeface="Cambria" panose="02040503050406030204" pitchFamily="18" charset="0"/>
                <a:ea typeface="Cambria" panose="02040503050406030204" pitchFamily="18" charset="0"/>
              </a:rPr>
              <a:t>Identifier</a:t>
            </a:r>
            <a:r>
              <a:rPr lang="ru-RU" dirty="0">
                <a:latin typeface="Cambria" panose="02040503050406030204" pitchFamily="18" charset="0"/>
                <a:ea typeface="Cambria" panose="02040503050406030204" pitchFamily="18" charset="0"/>
              </a:rPr>
              <a:t>, SID), который хранится в базе данных менеджера учетных записей SAM</a:t>
            </a:r>
          </a:p>
          <a:p>
            <a:pPr marL="0" indent="0">
              <a:buNone/>
            </a:pPr>
            <a:r>
              <a:rPr lang="ru-RU" dirty="0">
                <a:latin typeface="Cambria" panose="02040503050406030204" pitchFamily="18" charset="0"/>
                <a:ea typeface="Cambria" panose="02040503050406030204" pitchFamily="18" charset="0"/>
              </a:rPr>
              <a:t>Идентификатор безопасности является бинарным представлением учетной записи и используется системой безопасности при своей работе для идентификации учетных записей</a:t>
            </a:r>
          </a:p>
          <a:p>
            <a:pPr marL="0" indent="0">
              <a:buNone/>
            </a:pPr>
            <a:r>
              <a:rPr lang="ru-RU" dirty="0">
                <a:latin typeface="Cambria" panose="02040503050406030204" pitchFamily="18" charset="0"/>
                <a:ea typeface="Cambria" panose="02040503050406030204" pitchFamily="18" charset="0"/>
              </a:rPr>
              <a:t>Фактически идентификатор безопасности идентифицирует пользователя на уровне системы безопасности. Использование идентификатора безопасности ускоряет работу системы безопасности, т. к. в этом случае система при идентификации пользователей работает с числовыми, а не символьными данными</a:t>
            </a:r>
          </a:p>
        </p:txBody>
      </p:sp>
    </p:spTree>
    <p:extLst>
      <p:ext uri="{BB962C8B-B14F-4D97-AF65-F5344CB8AC3E}">
        <p14:creationId xmlns:p14="http://schemas.microsoft.com/office/powerpoint/2010/main" val="844621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Символически структура идентификатора безопасности может быть описана следующим образом:</a:t>
            </a:r>
          </a:p>
          <a:p>
            <a:pPr marL="0" indent="0">
              <a:buNone/>
            </a:pPr>
            <a:r>
              <a:rPr lang="ru-RU" dirty="0">
                <a:latin typeface="Cambria" panose="02040503050406030204" pitchFamily="18" charset="0"/>
                <a:ea typeface="Cambria" panose="02040503050406030204" pitchFamily="18" charset="0"/>
              </a:rPr>
              <a:t>S – R – I – SA0 – SA1 – SA2 –SA3 – SA4 …</a:t>
            </a:r>
          </a:p>
          <a:p>
            <a:pPr marL="0" indent="0">
              <a:buNone/>
            </a:pPr>
            <a:r>
              <a:rPr lang="ru-RU" dirty="0">
                <a:latin typeface="Cambria" panose="02040503050406030204" pitchFamily="18" charset="0"/>
                <a:ea typeface="Cambria" panose="02040503050406030204" pitchFamily="18" charset="0"/>
              </a:rPr>
              <a:t>Здесь каждый символ обозначает группу бит, имеющих определенное значение, а именно: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S – представляет символ S, который обозначает, что дальнейшее числовое значение является идентификатором безопасности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R – представляет версию (</a:t>
            </a:r>
            <a:r>
              <a:rPr lang="ru-RU" dirty="0" err="1">
                <a:latin typeface="Cambria" panose="02040503050406030204" pitchFamily="18" charset="0"/>
                <a:ea typeface="Cambria" panose="02040503050406030204" pitchFamily="18" charset="0"/>
              </a:rPr>
              <a:t>Revision</a:t>
            </a:r>
            <a:r>
              <a:rPr lang="ru-RU" dirty="0">
                <a:latin typeface="Cambria" panose="02040503050406030204" pitchFamily="18" charset="0"/>
                <a:ea typeface="Cambria" panose="02040503050406030204" pitchFamily="18" charset="0"/>
              </a:rPr>
              <a:t> Level) формата идентификатора безопасности, начиная с операционной системы Windows NT версии 3.1, формат идентификатора безопасности не изменялся и поэтому значение R всегда равно 1</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5599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Субъекты</a:t>
            </a:r>
            <a:r>
              <a:rPr lang="ru-RU" dirty="0">
                <a:latin typeface="Cambria" panose="02040503050406030204" pitchFamily="18" charset="0"/>
                <a:ea typeface="Cambria" panose="02040503050406030204" pitchFamily="18" charset="0"/>
              </a:rPr>
              <a:t> же представляют собой активные ресурсы, которые выполняют операции над объектами и представляются процессами, исполняемыми от имени пользователей информационной системы</a:t>
            </a:r>
          </a:p>
          <a:p>
            <a:pPr marL="0" indent="0">
              <a:buNone/>
            </a:pPr>
            <a:r>
              <a:rPr lang="ru-RU" dirty="0">
                <a:latin typeface="Cambria" panose="02040503050406030204" pitchFamily="18" charset="0"/>
                <a:ea typeface="Cambria" panose="02040503050406030204" pitchFamily="18" charset="0"/>
              </a:rPr>
              <a:t>Выполнение субъектами операций над объектами называется </a:t>
            </a:r>
            <a:r>
              <a:rPr lang="ru-RU" b="1" dirty="0">
                <a:latin typeface="Cambria" panose="02040503050406030204" pitchFamily="18" charset="0"/>
                <a:ea typeface="Cambria" panose="02040503050406030204" pitchFamily="18" charset="0"/>
              </a:rPr>
              <a:t>доступом субъектов к объектам</a:t>
            </a:r>
            <a:r>
              <a:rPr lang="ru-RU" dirty="0">
                <a:latin typeface="Cambria" panose="02040503050406030204" pitchFamily="18" charset="0"/>
                <a:ea typeface="Cambria" panose="02040503050406030204" pitchFamily="18" charset="0"/>
              </a:rPr>
              <a:t>. Чтобы контролировать доступ субъектов к объектам для каждой пары (субъект, объект) определяется множество операций, которые данный субъект может выполнять над данным объектом</a:t>
            </a:r>
          </a:p>
          <a:p>
            <a:pPr marL="0" indent="0">
              <a:buNone/>
            </a:pPr>
            <a:r>
              <a:rPr lang="ru-RU" dirty="0">
                <a:latin typeface="Cambria" panose="02040503050406030204" pitchFamily="18" charset="0"/>
                <a:ea typeface="Cambria" panose="02040503050406030204" pitchFamily="18" charset="0"/>
              </a:rPr>
              <a:t>Очевидно, что это множество является подмножеством множества всех операций, заданных над объектом</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863983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693581"/>
            <a:ext cx="10515600" cy="4799293"/>
          </a:xfrm>
        </p:spPr>
        <p:txBody>
          <a:bodyPr>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I – представляет 48-битное число, которое обозначает уровень авторизации учетной записи (Top-</a:t>
            </a:r>
            <a:r>
              <a:rPr lang="ru-RU" dirty="0" err="1">
                <a:latin typeface="Cambria" panose="02040503050406030204" pitchFamily="18" charset="0"/>
                <a:ea typeface="Cambria" panose="02040503050406030204" pitchFamily="18" charset="0"/>
              </a:rPr>
              <a:t>level</a:t>
            </a:r>
            <a:r>
              <a:rPr lang="ru-RU" dirty="0">
                <a:latin typeface="Cambria" panose="02040503050406030204" pitchFamily="18" charset="0"/>
                <a:ea typeface="Cambria" panose="02040503050406030204" pitchFamily="18" charset="0"/>
              </a:rPr>
              <a:t> Authority или </a:t>
            </a:r>
            <a:r>
              <a:rPr lang="ru-RU" dirty="0" err="1">
                <a:latin typeface="Cambria" panose="02040503050406030204" pitchFamily="18" charset="0"/>
                <a:ea typeface="Cambria" panose="02040503050406030204" pitchFamily="18" charset="0"/>
              </a:rPr>
              <a:t>Identifier</a:t>
            </a:r>
            <a:r>
              <a:rPr lang="ru-RU" dirty="0">
                <a:latin typeface="Cambria" panose="02040503050406030204" pitchFamily="18" charset="0"/>
                <a:ea typeface="Cambria" panose="02040503050406030204" pitchFamily="18" charset="0"/>
              </a:rPr>
              <a:t> Authority), которая связана с данным идентификатором безопасности. Это значение также называется </a:t>
            </a:r>
            <a:r>
              <a:rPr lang="ru-RU" b="1" dirty="0">
                <a:latin typeface="Cambria" panose="02040503050406030204" pitchFamily="18" charset="0"/>
                <a:ea typeface="Cambria" panose="02040503050406030204" pitchFamily="18" charset="0"/>
              </a:rPr>
              <a:t>идентификатором авторизации учетной записи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SA – представляет 32-битное число, которое уточняет уровень авторизации учетной записи (</a:t>
            </a:r>
            <a:r>
              <a:rPr lang="ru-RU" dirty="0" err="1">
                <a:latin typeface="Cambria" panose="02040503050406030204" pitchFamily="18" charset="0"/>
                <a:ea typeface="Cambria" panose="02040503050406030204" pitchFamily="18" charset="0"/>
              </a:rPr>
              <a:t>Subauthority</a:t>
            </a:r>
            <a:r>
              <a:rPr lang="ru-RU" dirty="0">
                <a:latin typeface="Cambria" panose="02040503050406030204" pitchFamily="18" charset="0"/>
                <a:ea typeface="Cambria" panose="02040503050406030204" pitchFamily="18" charset="0"/>
              </a:rPr>
              <a:t>), связанной с данным идентификатором безопасности. Это число также называется </a:t>
            </a:r>
            <a:r>
              <a:rPr lang="ru-RU" b="1" dirty="0">
                <a:latin typeface="Cambria" panose="02040503050406030204" pitchFamily="18" charset="0"/>
                <a:ea typeface="Cambria" panose="02040503050406030204" pitchFamily="18" charset="0"/>
              </a:rPr>
              <a:t>относительным идентификатором учетной записи</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Relative</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Identifier</a:t>
            </a:r>
            <a:r>
              <a:rPr lang="ru-RU" dirty="0">
                <a:latin typeface="Cambria" panose="02040503050406030204" pitchFamily="18" charset="0"/>
                <a:ea typeface="Cambria" panose="02040503050406030204" pitchFamily="18" charset="0"/>
              </a:rPr>
              <a:t>, RID)</a:t>
            </a:r>
          </a:p>
        </p:txBody>
      </p:sp>
    </p:spTree>
    <p:extLst>
      <p:ext uri="{BB962C8B-B14F-4D97-AF65-F5344CB8AC3E}">
        <p14:creationId xmlns:p14="http://schemas.microsoft.com/office/powerpoint/2010/main" val="10993727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Здесь под уровнем авторизации понимается уровень, на котором была создана учетная запись, или, другими словами, множество учетных записей, которому принадлежит учетная запись. Предопределенные значения уровней авторизации учетных записей:</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DE47940-1502-1566-631F-E365CCE08B0D}"/>
              </a:ext>
            </a:extLst>
          </p:cNvPr>
          <p:cNvPicPr>
            <a:picLocks noChangeAspect="1"/>
          </p:cNvPicPr>
          <p:nvPr/>
        </p:nvPicPr>
        <p:blipFill>
          <a:blip r:embed="rId2"/>
          <a:stretch>
            <a:fillRect/>
          </a:stretch>
        </p:blipFill>
        <p:spPr>
          <a:xfrm>
            <a:off x="1987131" y="3570905"/>
            <a:ext cx="8217738" cy="3287095"/>
          </a:xfrm>
          <a:prstGeom prst="rect">
            <a:avLst/>
          </a:prstGeom>
        </p:spPr>
      </p:pic>
    </p:spTree>
    <p:extLst>
      <p:ext uri="{BB962C8B-B14F-4D97-AF65-F5344CB8AC3E}">
        <p14:creationId xmlns:p14="http://schemas.microsoft.com/office/powerpoint/2010/main" val="28630207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В свою очередь, относительные идентификаторы учетной записи предназначены для конкретизации или, другими словами, однозначной идентификации учетных записей</a:t>
            </a:r>
          </a:p>
          <a:p>
            <a:pPr marL="0" indent="0">
              <a:buNone/>
            </a:pPr>
            <a:r>
              <a:rPr lang="ru-RU" dirty="0">
                <a:latin typeface="Cambria" panose="02040503050406030204" pitchFamily="18" charset="0"/>
                <a:ea typeface="Cambria" panose="02040503050406030204" pitchFamily="18" charset="0"/>
              </a:rPr>
              <a:t>В общем случае количество битовых полей типа SA в идентификаторе безопасности может быть произвольным, но не превышать 15 штук</a:t>
            </a:r>
          </a:p>
          <a:p>
            <a:pPr marL="0" indent="0">
              <a:buNone/>
            </a:pPr>
            <a:r>
              <a:rPr lang="ru-RU" dirty="0">
                <a:latin typeface="Cambria" panose="02040503050406030204" pitchFamily="18" charset="0"/>
                <a:ea typeface="Cambria" panose="02040503050406030204" pitchFamily="18" charset="0"/>
              </a:rPr>
              <a:t>В нашем конкретном случае рассмотрим структуру идентификатора безопасности, который имеет только пять битовых полей типа SA:</a:t>
            </a:r>
          </a:p>
          <a:p>
            <a:pPr marL="0" indent="0">
              <a:buNone/>
            </a:pPr>
            <a:r>
              <a:rPr lang="ru-RU" dirty="0">
                <a:latin typeface="Cambria" panose="02040503050406030204" pitchFamily="18" charset="0"/>
                <a:ea typeface="Cambria" panose="02040503050406030204" pitchFamily="18" charset="0"/>
              </a:rPr>
              <a:t>S – R – I – SA0 – SA1 – SA2 –SA3 – SA4</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076585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Такие идентификаторы безопасности создаются для пользователей и групп</a:t>
            </a:r>
          </a:p>
          <a:p>
            <a:pPr marL="0" indent="0">
              <a:buNone/>
            </a:pPr>
            <a:r>
              <a:rPr lang="ru-RU" dirty="0">
                <a:latin typeface="Cambria" panose="02040503050406030204" pitchFamily="18" charset="0"/>
                <a:ea typeface="Cambria" panose="02040503050406030204" pitchFamily="18" charset="0"/>
              </a:rPr>
              <a:t>В этом случае битовые поля типа SA имеют следующий смысл:</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поле SA0 уточняет авторизацию учетной записи, которая связана с данным идентификатором безопасности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поля SA1, SA2 и SA3 представляют уникальный 96-битовый идентификатор компьютера, на котором установлена система;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поле SA4 нумерует идентификаторы безопасности, создаваемые внутри системы. Номера от 0 до 999 зарезервированы для использования системой. А номера, начиная с 1000, присваиваются новым идентификаторам безопасности, при этом значение SA4 увеличивается на 1 при создании каждого нового идентификатора безопасности для пользователя или группы внутри системы</a:t>
            </a:r>
          </a:p>
        </p:txBody>
      </p:sp>
    </p:spTree>
    <p:extLst>
      <p:ext uri="{BB962C8B-B14F-4D97-AF65-F5344CB8AC3E}">
        <p14:creationId xmlns:p14="http://schemas.microsoft.com/office/powerpoint/2010/main" val="4183702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8FDB1ADE-C355-D173-D37F-33CBDF1EB0E3}"/>
              </a:ext>
            </a:extLst>
          </p:cNvPr>
          <p:cNvPicPr>
            <a:picLocks noGrp="1" noChangeAspect="1"/>
          </p:cNvPicPr>
          <p:nvPr>
            <p:ph idx="1"/>
          </p:nvPr>
        </p:nvPicPr>
        <p:blipFill>
          <a:blip r:embed="rId2"/>
          <a:stretch>
            <a:fillRect/>
          </a:stretch>
        </p:blipFill>
        <p:spPr>
          <a:xfrm>
            <a:off x="1959527" y="2315601"/>
            <a:ext cx="8272945" cy="30068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381794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8" name="Picture 7">
            <a:extLst>
              <a:ext uri="{FF2B5EF4-FFF2-40B4-BE49-F238E27FC236}">
                <a16:creationId xmlns:a16="http://schemas.microsoft.com/office/drawing/2014/main" id="{E68D524D-5757-57BA-C588-28988E421E17}"/>
              </a:ext>
            </a:extLst>
          </p:cNvPr>
          <p:cNvPicPr>
            <a:picLocks noChangeAspect="1"/>
          </p:cNvPicPr>
          <p:nvPr/>
        </p:nvPicPr>
        <p:blipFill>
          <a:blip r:embed="rId2"/>
          <a:stretch>
            <a:fillRect/>
          </a:stretch>
        </p:blipFill>
        <p:spPr>
          <a:xfrm>
            <a:off x="0" y="2022671"/>
            <a:ext cx="12192000" cy="3914099"/>
          </a:xfrm>
          <a:prstGeom prst="rect">
            <a:avLst/>
          </a:prstGeom>
        </p:spPr>
      </p:pic>
    </p:spTree>
    <p:extLst>
      <p:ext uri="{BB962C8B-B14F-4D97-AF65-F5344CB8AC3E}">
        <p14:creationId xmlns:p14="http://schemas.microsoft.com/office/powerpoint/2010/main" val="3630528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При этом отметим, что идентификаторы безопасности предопределенных групп обычно имеют следующую структуру:</a:t>
            </a:r>
          </a:p>
          <a:p>
            <a:pPr marL="0" indent="0">
              <a:buNone/>
            </a:pPr>
            <a:r>
              <a:rPr lang="ru-RU" dirty="0">
                <a:latin typeface="Cambria" panose="02040503050406030204" pitchFamily="18" charset="0"/>
                <a:ea typeface="Cambria" panose="02040503050406030204" pitchFamily="18" charset="0"/>
              </a:rPr>
              <a:t>S – R – I – SA0</a:t>
            </a:r>
          </a:p>
          <a:p>
            <a:pPr marL="0" indent="0">
              <a:buNone/>
            </a:pPr>
            <a:r>
              <a:rPr lang="ru-RU" dirty="0">
                <a:latin typeface="Cambria" panose="02040503050406030204" pitchFamily="18" charset="0"/>
                <a:ea typeface="Cambria" panose="02040503050406030204" pitchFamily="18" charset="0"/>
              </a:rPr>
              <a:t>Предопределенные значения типа учётной записи:</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3DB5227-80B5-C6FE-591B-907D482EA9D4}"/>
              </a:ext>
            </a:extLst>
          </p:cNvPr>
          <p:cNvPicPr>
            <a:picLocks noChangeAspect="1"/>
          </p:cNvPicPr>
          <p:nvPr/>
        </p:nvPicPr>
        <p:blipFill>
          <a:blip r:embed="rId2"/>
          <a:stretch>
            <a:fillRect/>
          </a:stretch>
        </p:blipFill>
        <p:spPr>
          <a:xfrm>
            <a:off x="1585912" y="3891508"/>
            <a:ext cx="9020175" cy="2571750"/>
          </a:xfrm>
          <a:prstGeom prst="rect">
            <a:avLst/>
          </a:prstGeom>
        </p:spPr>
      </p:pic>
    </p:spTree>
    <p:extLst>
      <p:ext uri="{BB962C8B-B14F-4D97-AF65-F5344CB8AC3E}">
        <p14:creationId xmlns:p14="http://schemas.microsoft.com/office/powerpoint/2010/main" val="8118054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Следующая таблица представляет символьные обозначения для относительных идентификаторов (RID), используемых с предопределенным идентификатором безопасности SECURITY_NT_AUTHORITY (S-1-5) для создания SID, которые не являются универсальными, но известны на платформе Windows</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25483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7" name="Picture 6">
            <a:extLst>
              <a:ext uri="{FF2B5EF4-FFF2-40B4-BE49-F238E27FC236}">
                <a16:creationId xmlns:a16="http://schemas.microsoft.com/office/drawing/2014/main" id="{64CCE3CB-1BF4-9A00-0CCE-53839EC2D21C}"/>
              </a:ext>
            </a:extLst>
          </p:cNvPr>
          <p:cNvPicPr>
            <a:picLocks noChangeAspect="1"/>
          </p:cNvPicPr>
          <p:nvPr/>
        </p:nvPicPr>
        <p:blipFill>
          <a:blip r:embed="rId2"/>
          <a:stretch>
            <a:fillRect/>
          </a:stretch>
        </p:blipFill>
        <p:spPr>
          <a:xfrm>
            <a:off x="1633537" y="1523700"/>
            <a:ext cx="8924925" cy="5095875"/>
          </a:xfrm>
          <a:prstGeom prst="rect">
            <a:avLst/>
          </a:prstGeom>
        </p:spPr>
      </p:pic>
    </p:spTree>
    <p:extLst>
      <p:ext uri="{BB962C8B-B14F-4D97-AF65-F5344CB8AC3E}">
        <p14:creationId xmlns:p14="http://schemas.microsoft.com/office/powerpoint/2010/main" val="686398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7" name="Picture 6">
            <a:extLst>
              <a:ext uri="{FF2B5EF4-FFF2-40B4-BE49-F238E27FC236}">
                <a16:creationId xmlns:a16="http://schemas.microsoft.com/office/drawing/2014/main" id="{64CCE3CB-1BF4-9A00-0CCE-53839EC2D2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33537" y="1956345"/>
            <a:ext cx="8924925" cy="4230584"/>
          </a:xfrm>
          <a:prstGeom prst="rect">
            <a:avLst/>
          </a:prstGeom>
        </p:spPr>
      </p:pic>
    </p:spTree>
    <p:extLst>
      <p:ext uri="{BB962C8B-B14F-4D97-AF65-F5344CB8AC3E}">
        <p14:creationId xmlns:p14="http://schemas.microsoft.com/office/powerpoint/2010/main" val="195791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В системе информационной безопасности существует субъект, который контролирует доступ других субъектов к объектам, руководствуясь при этом некоторыми правилами. Совокупность этих правил называется </a:t>
            </a:r>
            <a:r>
              <a:rPr lang="ru-RU" b="1" dirty="0">
                <a:latin typeface="Cambria" panose="02040503050406030204" pitchFamily="18" charset="0"/>
                <a:ea typeface="Cambria" panose="02040503050406030204" pitchFamily="18" charset="0"/>
              </a:rPr>
              <a:t>политикой безопасности</a:t>
            </a:r>
            <a:r>
              <a:rPr lang="ru-RU" dirty="0">
                <a:latin typeface="Cambria" panose="02040503050406030204" pitchFamily="18" charset="0"/>
                <a:ea typeface="Cambria" panose="02040503050406030204" pitchFamily="18" charset="0"/>
              </a:rPr>
              <a:t>, а сам субъект, реализующий эту политику безопасности, называется </a:t>
            </a:r>
            <a:r>
              <a:rPr lang="ru-RU" b="1" dirty="0">
                <a:latin typeface="Cambria" panose="02040503050406030204" pitchFamily="18" charset="0"/>
                <a:ea typeface="Cambria" panose="02040503050406030204" pitchFamily="18" charset="0"/>
              </a:rPr>
              <a:t>менеджером или монитором безопасности</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Предполагается, что менеджер безопасности всегда находится в активном состоянии, а для каждого пользователя создается, по крайней мере, один субъект, при его входе в систему. Кроме того, субъекты могут создаваться из объектов другими субъектами, работающими от имени пользователей, путем выполнения операции создания субъекта. Например, исполняемый файл, хранящийся на диске, может запускаться на выполнение, превращаясь при этом из объекта в субъект</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846674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7" name="Picture 6">
            <a:extLst>
              <a:ext uri="{FF2B5EF4-FFF2-40B4-BE49-F238E27FC236}">
                <a16:creationId xmlns:a16="http://schemas.microsoft.com/office/drawing/2014/main" id="{64CCE3CB-1BF4-9A00-0CCE-53839EC2D2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33537" y="2585758"/>
            <a:ext cx="8924925" cy="2971758"/>
          </a:xfrm>
          <a:prstGeom prst="rect">
            <a:avLst/>
          </a:prstGeom>
        </p:spPr>
      </p:pic>
    </p:spTree>
    <p:extLst>
      <p:ext uri="{BB962C8B-B14F-4D97-AF65-F5344CB8AC3E}">
        <p14:creationId xmlns:p14="http://schemas.microsoft.com/office/powerpoint/2010/main" val="40973801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Опишем общую схему контроля доступа субъектов к объектам. Для этого напомним, что в операционных системах Windows в качестве субъекта выступает процесс или поток, который исполняется от имени некоторого пользователя</a:t>
            </a:r>
          </a:p>
          <a:p>
            <a:pPr marL="0" indent="0">
              <a:buNone/>
            </a:pPr>
            <a:r>
              <a:rPr lang="ru-RU" dirty="0">
                <a:latin typeface="Cambria" panose="02040503050406030204" pitchFamily="18" charset="0"/>
                <a:ea typeface="Cambria" panose="02040503050406030204" pitchFamily="18" charset="0"/>
              </a:rPr>
              <a:t>С каждым процессом ассоциируется маркер доступа, который идентифицирует учетную запись пользователя, от имени которого выполняется этот процесс</a:t>
            </a:r>
          </a:p>
          <a:p>
            <a:pPr marL="0" indent="0">
              <a:buNone/>
            </a:pPr>
            <a:r>
              <a:rPr lang="ru-RU" dirty="0">
                <a:latin typeface="Cambria" panose="02040503050406030204" pitchFamily="18" charset="0"/>
                <a:ea typeface="Cambria" panose="02040503050406030204" pitchFamily="18" charset="0"/>
              </a:rPr>
              <a:t>Маркер доступа связывается с потоком во время его запуска при входе пользователя в систему. Но фактически доступ к объектам осуществляет поток, который выполняется в контексте этого процесса</a:t>
            </a: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78549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Каждый поток также имеет свой маркер доступа, который может быть первичным, т. е. совпадать с маркером доступа процесса, в контексте которого выполняется этот поток, или заимствованным у другого процесса, в случае если произошла подмена контекста безопасности (</a:t>
            </a:r>
            <a:r>
              <a:rPr lang="ru-RU" dirty="0" err="1">
                <a:latin typeface="Cambria" panose="02040503050406030204" pitchFamily="18" charset="0"/>
                <a:ea typeface="Cambria" panose="02040503050406030204" pitchFamily="18" charset="0"/>
              </a:rPr>
              <a:t>impersonation</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Доступ к охраняемому объекту выполняется из потока. Поэтому под субъектом часто и понимается исполняемый поток, который при контроле доступа представляется маркером доступа этого потока. В свою очередь охраняемый объект, доступ к которому контролируется системой управления безопасностью, представляется при контроле доступа дескриптором безопасности этого объекта</a:t>
            </a:r>
          </a:p>
        </p:txBody>
      </p:sp>
    </p:spTree>
    <p:extLst>
      <p:ext uri="{BB962C8B-B14F-4D97-AF65-F5344CB8AC3E}">
        <p14:creationId xmlns:p14="http://schemas.microsoft.com/office/powerpoint/2010/main" val="4284369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a:bodyPr>
          <a:lstStyle/>
          <a:p>
            <a:pPr marL="0" indent="0">
              <a:buNone/>
            </a:pPr>
            <a:r>
              <a:rPr lang="ru-RU" dirty="0">
                <a:latin typeface="Cambria" panose="02040503050406030204" pitchFamily="18" charset="0"/>
                <a:ea typeface="Cambria" panose="02040503050406030204" pitchFamily="18" charset="0"/>
              </a:rPr>
              <a:t>Контроль доступа субъекта к охраняемому объекту выполняется следующим образом:</a:t>
            </a:r>
          </a:p>
          <a:p>
            <a:pPr marL="0" indent="0">
              <a:buNone/>
            </a:pPr>
            <a:r>
              <a:rPr lang="ru-RU" dirty="0">
                <a:latin typeface="Cambria" panose="02040503050406030204" pitchFamily="18" charset="0"/>
                <a:ea typeface="Cambria" panose="02040503050406030204" pitchFamily="18" charset="0"/>
              </a:rPr>
              <a:t>При открытии субъектом доступа к охраняемому объекту, что обычно выполняется посредством функций типа </a:t>
            </a:r>
            <a:r>
              <a:rPr lang="ru-RU" b="1" i="1" dirty="0" err="1">
                <a:latin typeface="Cambria" panose="02040503050406030204" pitchFamily="18" charset="0"/>
                <a:ea typeface="Cambria" panose="02040503050406030204" pitchFamily="18" charset="0"/>
              </a:rPr>
              <a:t>Create</a:t>
            </a:r>
            <a:r>
              <a:rPr lang="ru-RU" dirty="0">
                <a:latin typeface="Cambria" panose="02040503050406030204" pitchFamily="18" charset="0"/>
                <a:ea typeface="Cambria" panose="02040503050406030204" pitchFamily="18" charset="0"/>
              </a:rPr>
              <a:t> или </a:t>
            </a:r>
            <a:r>
              <a:rPr lang="ru-RU" b="1" i="1" dirty="0">
                <a:latin typeface="Cambria" panose="02040503050406030204" pitchFamily="18" charset="0"/>
                <a:ea typeface="Cambria" panose="02040503050406030204" pitchFamily="18" charset="0"/>
              </a:rPr>
              <a:t>Open</a:t>
            </a:r>
            <a:r>
              <a:rPr lang="ru-RU" dirty="0">
                <a:latin typeface="Cambria" panose="02040503050406030204" pitchFamily="18" charset="0"/>
                <a:ea typeface="Cambria" panose="02040503050406030204" pitchFamily="18" charset="0"/>
              </a:rPr>
              <a:t>, система управления безопасностью просматривает список DACL этого охраняемого объекта для поиска элемента, в котором хранится идентификатор безопасности субъекта</a:t>
            </a:r>
          </a:p>
          <a:p>
            <a:pPr marL="0" indent="0">
              <a:buNone/>
            </a:pPr>
            <a:r>
              <a:rPr lang="ru-RU" dirty="0">
                <a:latin typeface="Cambria" panose="02040503050406030204" pitchFamily="18" charset="0"/>
                <a:ea typeface="Cambria" panose="02040503050406030204" pitchFamily="18" charset="0"/>
              </a:rPr>
              <a:t>Если такой элемент в списке DACL не найден, то поток получает отказ в доступе к объекту. Если же такой элемент найден, то система проверяет тип этого элемента</a:t>
            </a:r>
          </a:p>
        </p:txBody>
      </p:sp>
    </p:spTree>
    <p:extLst>
      <p:ext uri="{BB962C8B-B14F-4D97-AF65-F5344CB8AC3E}">
        <p14:creationId xmlns:p14="http://schemas.microsoft.com/office/powerpoint/2010/main" val="554693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fontScale="92500" lnSpcReduction="10000"/>
          </a:bodyPr>
          <a:lstStyle/>
          <a:p>
            <a:pPr marL="0" indent="0">
              <a:buNone/>
            </a:pPr>
            <a:r>
              <a:rPr lang="en-US" dirty="0" err="1">
                <a:latin typeface="Cambria" panose="02040503050406030204" pitchFamily="18" charset="0"/>
                <a:ea typeface="Cambria" panose="02040503050406030204" pitchFamily="18" charset="0"/>
              </a:rPr>
              <a:t>Ec</a:t>
            </a:r>
            <a:r>
              <a:rPr lang="ru-RU" dirty="0">
                <a:latin typeface="Cambria" panose="02040503050406030204" pitchFamily="18" charset="0"/>
                <a:ea typeface="Cambria" panose="02040503050406030204" pitchFamily="18" charset="0"/>
              </a:rPr>
              <a:t>ли найденный элемент имеет</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тип </a:t>
            </a:r>
            <a:r>
              <a:rPr lang="ru-RU" b="1" dirty="0">
                <a:latin typeface="Cambria" panose="02040503050406030204" pitchFamily="18" charset="0"/>
                <a:ea typeface="Cambria" panose="02040503050406030204" pitchFamily="18" charset="0"/>
              </a:rPr>
              <a:t>ACCESS_ALLOWED_ACE</a:t>
            </a:r>
            <a:r>
              <a:rPr lang="ru-RU" dirty="0">
                <a:latin typeface="Cambria" panose="02040503050406030204" pitchFamily="18" charset="0"/>
                <a:ea typeface="Cambria" panose="02040503050406030204" pitchFamily="18" charset="0"/>
              </a:rPr>
              <a:t>, то система безопасности проверяет, установлены</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ли в этом элементе флаги прав доступа субъекта, которые соответствуют запрашиваемому потоком доступу. Если такие флаги установлены, то поток</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получает доступ к охраняемому объекту, в противном случае поток получает</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отказ в доступе к охраняемому объекту</a:t>
            </a:r>
            <a:r>
              <a:rPr lang="en-US" dirty="0">
                <a:latin typeface="Cambria" panose="02040503050406030204" pitchFamily="18" charset="0"/>
                <a:ea typeface="Cambria" panose="02040503050406030204" pitchFamily="18" charset="0"/>
              </a:rPr>
              <a:t> </a:t>
            </a:r>
          </a:p>
          <a:p>
            <a:pPr marL="0" indent="0">
              <a:buNone/>
            </a:pPr>
            <a:r>
              <a:rPr lang="ru-RU" dirty="0">
                <a:latin typeface="Cambria" panose="02040503050406030204" pitchFamily="18" charset="0"/>
                <a:ea typeface="Cambria" panose="02040503050406030204" pitchFamily="18" charset="0"/>
              </a:rPr>
              <a:t>Если же найденный элемент имеет</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тип </a:t>
            </a:r>
            <a:r>
              <a:rPr lang="ru-RU" b="1" dirty="0">
                <a:latin typeface="Cambria" panose="02040503050406030204" pitchFamily="18" charset="0"/>
                <a:ea typeface="Cambria" panose="02040503050406030204" pitchFamily="18" charset="0"/>
              </a:rPr>
              <a:t>ACCESS_DENIED_ACE</a:t>
            </a:r>
            <a:r>
              <a:rPr lang="ru-RU" dirty="0">
                <a:latin typeface="Cambria" panose="02040503050406030204" pitchFamily="18" charset="0"/>
                <a:ea typeface="Cambria" panose="02040503050406030204" pitchFamily="18" charset="0"/>
              </a:rPr>
              <a:t>, то система безопасности проверяет, установлены ли</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флаги прав доступа субъекта, которые соответствуют запрашиваемому потоком доступу. Если хотя бы один из таких флагов установлен, то поток получает отказ в доступе к охраняемому объекту, в противном случае система</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продолжает просмотр списка управления доступом DACL</a:t>
            </a:r>
          </a:p>
        </p:txBody>
      </p:sp>
    </p:spTree>
    <p:extLst>
      <p:ext uri="{BB962C8B-B14F-4D97-AF65-F5344CB8AC3E}">
        <p14:creationId xmlns:p14="http://schemas.microsoft.com/office/powerpoint/2010/main" val="30726612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5" name="Content Placeholder 4">
            <a:extLst>
              <a:ext uri="{FF2B5EF4-FFF2-40B4-BE49-F238E27FC236}">
                <a16:creationId xmlns:a16="http://schemas.microsoft.com/office/drawing/2014/main" id="{8DAE262B-A5E7-1963-BC88-82B189525DEF}"/>
              </a:ext>
            </a:extLst>
          </p:cNvPr>
          <p:cNvSpPr>
            <a:spLocks noGrp="1"/>
          </p:cNvSpPr>
          <p:nvPr>
            <p:ph idx="1"/>
          </p:nvPr>
        </p:nvSpPr>
        <p:spPr>
          <a:xfrm>
            <a:off x="838200" y="1523700"/>
            <a:ext cx="10515600" cy="4799293"/>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Как видно из изложенного, доступ потока к охраняемому объекту зависит от</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порядка расположения элементов в списке управления доступом DACL этого объекта</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Кроме того, доступ к охраняемому объекту также зависит от того, в каком</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порядке в этот список DACL включаются наследуемые элементы из родительских объектов</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Заметим, что при определении права доступа потока к охраняемому объекту</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следует различать две ситуации: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Отсутствие списка DACL у объекта (</a:t>
            </a:r>
            <a:r>
              <a:rPr lang="ru-RU" dirty="0" err="1">
                <a:latin typeface="Cambria" panose="02040503050406030204" pitchFamily="18" charset="0"/>
                <a:ea typeface="Cambria" panose="02040503050406030204" pitchFamily="18" charset="0"/>
              </a:rPr>
              <a:t>Null</a:t>
            </a:r>
            <a:r>
              <a:rPr lang="ru-RU" dirty="0">
                <a:latin typeface="Cambria" panose="02040503050406030204" pitchFamily="18" charset="0"/>
                <a:ea typeface="Cambria" panose="02040503050406030204" pitchFamily="18" charset="0"/>
              </a:rPr>
              <a:t> DACL) – в этом случае доступ к объекту не ограничен и разрешен для любого потока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Пустой список DACL у объекта (</a:t>
            </a:r>
            <a:r>
              <a:rPr lang="ru-RU" dirty="0" err="1">
                <a:latin typeface="Cambria" panose="02040503050406030204" pitchFamily="18" charset="0"/>
                <a:ea typeface="Cambria" panose="02040503050406030204" pitchFamily="18" charset="0"/>
              </a:rPr>
              <a:t>Empty</a:t>
            </a:r>
            <a:r>
              <a:rPr lang="ru-RU" dirty="0">
                <a:latin typeface="Cambria" panose="02040503050406030204" pitchFamily="18" charset="0"/>
                <a:ea typeface="Cambria" panose="02040503050406030204" pitchFamily="18" charset="0"/>
              </a:rPr>
              <a:t> DACL) – в этом случае доступ к объекту запрещен для всех потоков</a:t>
            </a:r>
          </a:p>
        </p:txBody>
      </p:sp>
    </p:spTree>
    <p:extLst>
      <p:ext uri="{BB962C8B-B14F-4D97-AF65-F5344CB8AC3E}">
        <p14:creationId xmlns:p14="http://schemas.microsoft.com/office/powerpoint/2010/main" val="35357698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Управление доступом</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10</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5307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Следует отличать менеджера безопасности, который является программой, от администратора системы информационной безопасности, который является человеком. Вообще, администратор системы информационной безопасности занимается регистрацией пользователей информационной системы, наделением их определенными </a:t>
            </a:r>
            <a:r>
              <a:rPr lang="ru-RU" b="1" dirty="0">
                <a:latin typeface="Cambria" panose="02040503050406030204" pitchFamily="18" charset="0"/>
                <a:ea typeface="Cambria" panose="02040503050406030204" pitchFamily="18" charset="0"/>
              </a:rPr>
              <a:t>правами</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привилегиями</a:t>
            </a:r>
            <a:r>
              <a:rPr lang="ru-RU" dirty="0">
                <a:latin typeface="Cambria" panose="02040503050406030204" pitchFamily="18" charset="0"/>
                <a:ea typeface="Cambria" panose="02040503050406030204" pitchFamily="18" charset="0"/>
              </a:rPr>
              <a:t>, а также отслеживанием работы системы безопасности</a:t>
            </a:r>
          </a:p>
        </p:txBody>
      </p:sp>
    </p:spTree>
    <p:extLst>
      <p:ext uri="{BB962C8B-B14F-4D97-AF65-F5344CB8AC3E}">
        <p14:creationId xmlns:p14="http://schemas.microsoft.com/office/powerpoint/2010/main" val="266679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Здесь уместно сделать различие между правами и привилегиями. </a:t>
            </a:r>
            <a:r>
              <a:rPr lang="ru-RU" b="1" dirty="0">
                <a:latin typeface="Cambria" panose="02040503050406030204" pitchFamily="18" charset="0"/>
                <a:ea typeface="Cambria" panose="02040503050406030204" pitchFamily="18" charset="0"/>
              </a:rPr>
              <a:t>Правом</a:t>
            </a:r>
            <a:r>
              <a:rPr lang="ru-RU" dirty="0">
                <a:latin typeface="Cambria" panose="02040503050406030204" pitchFamily="18" charset="0"/>
                <a:ea typeface="Cambria" panose="02040503050406030204" pitchFamily="18" charset="0"/>
              </a:rPr>
              <a:t> называется возможность субъекта выполнять некоторые операции над объектами. Например, пользователь имеет право или, другими словами, ему разрешается читать некоторый файл</a:t>
            </a:r>
          </a:p>
          <a:p>
            <a:pPr marL="0" indent="0">
              <a:buNone/>
            </a:pPr>
            <a:r>
              <a:rPr lang="ru-RU" b="1" dirty="0">
                <a:latin typeface="Cambria" panose="02040503050406030204" pitchFamily="18" charset="0"/>
                <a:ea typeface="Cambria" panose="02040503050406030204" pitchFamily="18" charset="0"/>
              </a:rPr>
              <a:t>Привилегия</a:t>
            </a:r>
            <a:r>
              <a:rPr lang="ru-RU" dirty="0">
                <a:latin typeface="Cambria" panose="02040503050406030204" pitchFamily="18" charset="0"/>
                <a:ea typeface="Cambria" panose="02040503050406030204" pitchFamily="18" charset="0"/>
              </a:rPr>
              <a:t> это более общее понятие, которое позволяет пользователю выполнять действия в отношении других объектов и субъектов системы информационной безопасности. Как правило, привилегия выделяет пользователя из числа обычных пользователей системы. Например, пользователь имеет привилегию блокировать доступ к системе других пользователей</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0034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Управление доступом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Политикой безопасности </a:t>
            </a:r>
            <a:r>
              <a:rPr lang="ru-RU" dirty="0">
                <a:latin typeface="Cambria" panose="02040503050406030204" pitchFamily="18" charset="0"/>
                <a:ea typeface="Cambria" panose="02040503050406030204" pitchFamily="18" charset="0"/>
              </a:rPr>
              <a:t>называется набор требований, выполнение которых обеспечивает безопасную работу информационной системы</a:t>
            </a:r>
          </a:p>
          <a:p>
            <a:pPr marL="0" indent="0">
              <a:buNone/>
            </a:pPr>
            <a:r>
              <a:rPr lang="ru-RU" dirty="0">
                <a:latin typeface="Cambria" panose="02040503050406030204" pitchFamily="18" charset="0"/>
                <a:ea typeface="Cambria" panose="02040503050406030204" pitchFamily="18" charset="0"/>
              </a:rPr>
              <a:t>Следует отличать политику безопасности от способа реализации этой политики, который обычно называется </a:t>
            </a:r>
            <a:r>
              <a:rPr lang="ru-RU" b="1" dirty="0">
                <a:latin typeface="Cambria" panose="02040503050406030204" pitchFamily="18" charset="0"/>
                <a:ea typeface="Cambria" panose="02040503050406030204" pitchFamily="18" charset="0"/>
              </a:rPr>
              <a:t>механизмом реализации политики безопасности </a:t>
            </a:r>
            <a:r>
              <a:rPr lang="ru-RU" dirty="0">
                <a:latin typeface="Cambria" panose="02040503050406030204" pitchFamily="18" charset="0"/>
                <a:ea typeface="Cambria" panose="02040503050406030204" pitchFamily="18" charset="0"/>
              </a:rPr>
              <a:t>и представляет собой комплекс программных и аппаратных средств. Вообще понятие политики безопасности довольно общее и используется не только при разработке систем информационной безопасности, но и при разработке систем безопасности любых организаций</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4148345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42924</TotalTime>
  <Words>4234</Words>
  <Application>Microsoft Office PowerPoint</Application>
  <PresentationFormat>Widescreen</PresentationFormat>
  <Paragraphs>275</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Calibri Light</vt:lpstr>
      <vt:lpstr>Cambria</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1108</cp:revision>
  <dcterms:created xsi:type="dcterms:W3CDTF">2024-09-04T11:03:42Z</dcterms:created>
  <dcterms:modified xsi:type="dcterms:W3CDTF">2025-04-21T14:11:17Z</dcterms:modified>
</cp:coreProperties>
</file>