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540" r:id="rId4"/>
    <p:sldId id="603" r:id="rId5"/>
    <p:sldId id="604" r:id="rId6"/>
    <p:sldId id="605" r:id="rId7"/>
    <p:sldId id="608" r:id="rId8"/>
    <p:sldId id="612" r:id="rId9"/>
    <p:sldId id="613" r:id="rId10"/>
    <p:sldId id="609" r:id="rId11"/>
    <p:sldId id="606" r:id="rId12"/>
    <p:sldId id="610" r:id="rId13"/>
    <p:sldId id="614" r:id="rId14"/>
    <p:sldId id="607" r:id="rId15"/>
    <p:sldId id="616" r:id="rId16"/>
    <p:sldId id="617" r:id="rId17"/>
    <p:sldId id="618" r:id="rId18"/>
    <p:sldId id="620" r:id="rId19"/>
    <p:sldId id="621" r:id="rId20"/>
    <p:sldId id="622" r:id="rId21"/>
    <p:sldId id="623" r:id="rId22"/>
    <p:sldId id="624" r:id="rId23"/>
    <p:sldId id="625" r:id="rId24"/>
    <p:sldId id="626" r:id="rId25"/>
    <p:sldId id="627" r:id="rId26"/>
    <p:sldId id="628" r:id="rId27"/>
    <p:sldId id="630" r:id="rId28"/>
    <p:sldId id="629" r:id="rId29"/>
    <p:sldId id="631" r:id="rId30"/>
    <p:sldId id="635" r:id="rId31"/>
    <p:sldId id="634" r:id="rId32"/>
    <p:sldId id="643" r:id="rId33"/>
    <p:sldId id="637" r:id="rId34"/>
    <p:sldId id="638" r:id="rId35"/>
    <p:sldId id="636" r:id="rId36"/>
    <p:sldId id="639" r:id="rId37"/>
    <p:sldId id="640" r:id="rId38"/>
    <p:sldId id="641" r:id="rId39"/>
    <p:sldId id="642" r:id="rId40"/>
    <p:sldId id="644" r:id="rId41"/>
    <p:sldId id="645" r:id="rId42"/>
    <p:sldId id="646" r:id="rId43"/>
    <p:sldId id="647" r:id="rId44"/>
    <p:sldId id="602" r:id="rId45"/>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65B88BE-7067-4E01-A3DC-10AFCF848BC8}">
          <p14:sldIdLst>
            <p14:sldId id="256"/>
            <p14:sldId id="257"/>
            <p14:sldId id="540"/>
            <p14:sldId id="603"/>
            <p14:sldId id="604"/>
            <p14:sldId id="605"/>
            <p14:sldId id="608"/>
            <p14:sldId id="612"/>
            <p14:sldId id="613"/>
            <p14:sldId id="609"/>
            <p14:sldId id="606"/>
            <p14:sldId id="610"/>
            <p14:sldId id="614"/>
            <p14:sldId id="607"/>
            <p14:sldId id="616"/>
            <p14:sldId id="617"/>
            <p14:sldId id="618"/>
            <p14:sldId id="620"/>
            <p14:sldId id="621"/>
            <p14:sldId id="622"/>
            <p14:sldId id="623"/>
            <p14:sldId id="624"/>
            <p14:sldId id="625"/>
            <p14:sldId id="626"/>
            <p14:sldId id="627"/>
            <p14:sldId id="628"/>
            <p14:sldId id="630"/>
            <p14:sldId id="629"/>
            <p14:sldId id="631"/>
            <p14:sldId id="635"/>
            <p14:sldId id="634"/>
            <p14:sldId id="643"/>
            <p14:sldId id="637"/>
            <p14:sldId id="638"/>
            <p14:sldId id="636"/>
            <p14:sldId id="639"/>
            <p14:sldId id="640"/>
            <p14:sldId id="641"/>
            <p14:sldId id="642"/>
            <p14:sldId id="644"/>
            <p14:sldId id="645"/>
            <p14:sldId id="646"/>
            <p14:sldId id="647"/>
            <p14:sldId id="60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el Bernatsky" initials="PB" lastIdx="3" clrIdx="0">
    <p:extLst>
      <p:ext uri="{19B8F6BF-5375-455C-9EA6-DF929625EA0E}">
        <p15:presenceInfo xmlns:p15="http://schemas.microsoft.com/office/powerpoint/2012/main" userId="ccc84f90653f6d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5388" autoAdjust="0"/>
  </p:normalViewPr>
  <p:slideViewPr>
    <p:cSldViewPr snapToGrid="0">
      <p:cViewPr varScale="1">
        <p:scale>
          <a:sx n="85" d="100"/>
          <a:sy n="85" d="100"/>
        </p:scale>
        <p:origin x="576" y="53"/>
      </p:cViewPr>
      <p:guideLst/>
    </p:cSldViewPr>
  </p:slideViewPr>
  <p:notesTextViewPr>
    <p:cViewPr>
      <p:scale>
        <a:sx n="1" d="1"/>
        <a:sy n="1" d="1"/>
      </p:scale>
      <p:origin x="0" y="0"/>
    </p:cViewPr>
  </p:notesTextViewPr>
  <p:sorterViewPr>
    <p:cViewPr>
      <p:scale>
        <a:sx n="100" d="100"/>
        <a:sy n="100" d="100"/>
      </p:scale>
      <p:origin x="0" y="-158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1C54A-6947-426C-B525-F25AAC6D8000}" type="datetimeFigureOut">
              <a:rPr lang="LID4096" smtClean="0"/>
              <a:t>05/06/2025</a:t>
            </a:fld>
            <a:endParaRPr lang="LID4096"/>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E16E5-A75C-4DD5-8B93-6FB68F18C130}" type="slidenum">
              <a:rPr lang="LID4096" smtClean="0"/>
              <a:t>‹#›</a:t>
            </a:fld>
            <a:endParaRPr lang="LID4096"/>
          </a:p>
        </p:txBody>
      </p:sp>
    </p:spTree>
    <p:extLst>
      <p:ext uri="{BB962C8B-B14F-4D97-AF65-F5344CB8AC3E}">
        <p14:creationId xmlns:p14="http://schemas.microsoft.com/office/powerpoint/2010/main" val="16097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47616F-E2AF-5AFF-C83A-FE3735AD8C6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LID4096"/>
          </a:p>
        </p:txBody>
      </p:sp>
      <p:sp>
        <p:nvSpPr>
          <p:cNvPr id="3" name="Подзаголовок 2">
            <a:extLst>
              <a:ext uri="{FF2B5EF4-FFF2-40B4-BE49-F238E27FC236}">
                <a16:creationId xmlns:a16="http://schemas.microsoft.com/office/drawing/2014/main" id="{3FF40183-988B-BA61-B91E-493895FD9C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LID4096"/>
          </a:p>
        </p:txBody>
      </p:sp>
      <p:sp>
        <p:nvSpPr>
          <p:cNvPr id="4" name="Дата 3">
            <a:extLst>
              <a:ext uri="{FF2B5EF4-FFF2-40B4-BE49-F238E27FC236}">
                <a16:creationId xmlns:a16="http://schemas.microsoft.com/office/drawing/2014/main" id="{0F93C7B4-DBE6-06CE-CFC7-F4ED4D997D4E}"/>
              </a:ext>
            </a:extLst>
          </p:cNvPr>
          <p:cNvSpPr>
            <a:spLocks noGrp="1"/>
          </p:cNvSpPr>
          <p:nvPr>
            <p:ph type="dt" sz="half" idx="10"/>
          </p:nvPr>
        </p:nvSpPr>
        <p:spPr/>
        <p:txBody>
          <a:bodyPr/>
          <a:lstStyle/>
          <a:p>
            <a:fld id="{D94700BE-7692-4207-B54B-A48E0B87749C}" type="datetimeFigureOut">
              <a:rPr lang="LID4096" smtClean="0"/>
              <a:t>05/06/2025</a:t>
            </a:fld>
            <a:endParaRPr lang="LID4096"/>
          </a:p>
        </p:txBody>
      </p:sp>
      <p:sp>
        <p:nvSpPr>
          <p:cNvPr id="5" name="Нижний колонтитул 4">
            <a:extLst>
              <a:ext uri="{FF2B5EF4-FFF2-40B4-BE49-F238E27FC236}">
                <a16:creationId xmlns:a16="http://schemas.microsoft.com/office/drawing/2014/main" id="{AB5BB8FF-A395-C430-3789-0945A5312B41}"/>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19F6F5BE-4CB2-9257-FD2E-739215DBF0C3}"/>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09546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432ABC-7F92-53F8-6B38-14EBA795ED3A}"/>
              </a:ext>
            </a:extLst>
          </p:cNvPr>
          <p:cNvSpPr>
            <a:spLocks noGrp="1"/>
          </p:cNvSpPr>
          <p:nvPr>
            <p:ph type="title"/>
          </p:nvPr>
        </p:nvSpPr>
        <p:spPr/>
        <p:txBody>
          <a:bodyPr/>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DC74F8DD-3073-73DB-0FEC-83EE799CF0D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D52118E-3EA2-A9A4-2BC2-E44B3237E1B2}"/>
              </a:ext>
            </a:extLst>
          </p:cNvPr>
          <p:cNvSpPr>
            <a:spLocks noGrp="1"/>
          </p:cNvSpPr>
          <p:nvPr>
            <p:ph type="dt" sz="half" idx="10"/>
          </p:nvPr>
        </p:nvSpPr>
        <p:spPr/>
        <p:txBody>
          <a:bodyPr/>
          <a:lstStyle/>
          <a:p>
            <a:fld id="{D94700BE-7692-4207-B54B-A48E0B87749C}" type="datetimeFigureOut">
              <a:rPr lang="LID4096" smtClean="0"/>
              <a:t>05/06/2025</a:t>
            </a:fld>
            <a:endParaRPr lang="LID4096"/>
          </a:p>
        </p:txBody>
      </p:sp>
      <p:sp>
        <p:nvSpPr>
          <p:cNvPr id="5" name="Нижний колонтитул 4">
            <a:extLst>
              <a:ext uri="{FF2B5EF4-FFF2-40B4-BE49-F238E27FC236}">
                <a16:creationId xmlns:a16="http://schemas.microsoft.com/office/drawing/2014/main" id="{DF9690F8-6FA6-1F50-D67E-E66228911A2A}"/>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72A8B7-B8F9-CA99-A4E2-0D1A64111FD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69267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04C6878-D0A6-5DB7-DDA4-5524F63A10D4}"/>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74290E6A-E317-C5F4-3234-CA514674E1C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6927F236-BB3C-2C98-8A01-D57936776076}"/>
              </a:ext>
            </a:extLst>
          </p:cNvPr>
          <p:cNvSpPr>
            <a:spLocks noGrp="1"/>
          </p:cNvSpPr>
          <p:nvPr>
            <p:ph type="dt" sz="half" idx="10"/>
          </p:nvPr>
        </p:nvSpPr>
        <p:spPr/>
        <p:txBody>
          <a:bodyPr/>
          <a:lstStyle/>
          <a:p>
            <a:fld id="{D94700BE-7692-4207-B54B-A48E0B87749C}" type="datetimeFigureOut">
              <a:rPr lang="LID4096" smtClean="0"/>
              <a:t>05/06/2025</a:t>
            </a:fld>
            <a:endParaRPr lang="LID4096"/>
          </a:p>
        </p:txBody>
      </p:sp>
      <p:sp>
        <p:nvSpPr>
          <p:cNvPr id="5" name="Нижний колонтитул 4">
            <a:extLst>
              <a:ext uri="{FF2B5EF4-FFF2-40B4-BE49-F238E27FC236}">
                <a16:creationId xmlns:a16="http://schemas.microsoft.com/office/drawing/2014/main" id="{6FB6E046-C620-4F58-405E-9C0103599089}"/>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06496C-B074-7D9D-1BB6-63F00672ACE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0181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F2D562-7427-3307-029D-4B44232FB0CA}"/>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4B8B9DD3-38AD-093A-348B-69D8AF9585B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7F409026-C297-8D81-0690-BCF909A212D2}"/>
              </a:ext>
            </a:extLst>
          </p:cNvPr>
          <p:cNvSpPr>
            <a:spLocks noGrp="1"/>
          </p:cNvSpPr>
          <p:nvPr>
            <p:ph type="dt" sz="half" idx="10"/>
          </p:nvPr>
        </p:nvSpPr>
        <p:spPr/>
        <p:txBody>
          <a:bodyPr/>
          <a:lstStyle/>
          <a:p>
            <a:fld id="{D94700BE-7692-4207-B54B-A48E0B87749C}" type="datetimeFigureOut">
              <a:rPr lang="LID4096" smtClean="0"/>
              <a:t>05/06/2025</a:t>
            </a:fld>
            <a:endParaRPr lang="LID4096"/>
          </a:p>
        </p:txBody>
      </p:sp>
      <p:sp>
        <p:nvSpPr>
          <p:cNvPr id="5" name="Нижний колонтитул 4">
            <a:extLst>
              <a:ext uri="{FF2B5EF4-FFF2-40B4-BE49-F238E27FC236}">
                <a16:creationId xmlns:a16="http://schemas.microsoft.com/office/drawing/2014/main" id="{03B93BB5-71D6-265C-76BF-7BA55253D9BB}"/>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45B812ED-7C3E-2E99-174E-7CBA5506EBC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92836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27F112-08AD-1D83-FA9D-D723E27CAE8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LID4096"/>
          </a:p>
        </p:txBody>
      </p:sp>
      <p:sp>
        <p:nvSpPr>
          <p:cNvPr id="3" name="Текст 2">
            <a:extLst>
              <a:ext uri="{FF2B5EF4-FFF2-40B4-BE49-F238E27FC236}">
                <a16:creationId xmlns:a16="http://schemas.microsoft.com/office/drawing/2014/main" id="{C9D4462B-7C02-3784-D700-720E99BA1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7B8AEC1-27F7-FAA3-29A1-66B8783B85CB}"/>
              </a:ext>
            </a:extLst>
          </p:cNvPr>
          <p:cNvSpPr>
            <a:spLocks noGrp="1"/>
          </p:cNvSpPr>
          <p:nvPr>
            <p:ph type="dt" sz="half" idx="10"/>
          </p:nvPr>
        </p:nvSpPr>
        <p:spPr/>
        <p:txBody>
          <a:bodyPr/>
          <a:lstStyle/>
          <a:p>
            <a:fld id="{D94700BE-7692-4207-B54B-A48E0B87749C}" type="datetimeFigureOut">
              <a:rPr lang="LID4096" smtClean="0"/>
              <a:t>05/06/2025</a:t>
            </a:fld>
            <a:endParaRPr lang="LID4096"/>
          </a:p>
        </p:txBody>
      </p:sp>
      <p:sp>
        <p:nvSpPr>
          <p:cNvPr id="5" name="Нижний колонтитул 4">
            <a:extLst>
              <a:ext uri="{FF2B5EF4-FFF2-40B4-BE49-F238E27FC236}">
                <a16:creationId xmlns:a16="http://schemas.microsoft.com/office/drawing/2014/main" id="{359F6EE4-5AF4-CE7C-B7F4-C587BFECE7E3}"/>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C9262F68-CBA3-0915-2295-961EC87EC1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6270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EAAB05-2830-EFAE-DE4B-ACD17427AF4B}"/>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914D6307-654D-D982-4407-B8F3D79466B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Объект 3">
            <a:extLst>
              <a:ext uri="{FF2B5EF4-FFF2-40B4-BE49-F238E27FC236}">
                <a16:creationId xmlns:a16="http://schemas.microsoft.com/office/drawing/2014/main" id="{7E186F62-1DB1-3C6F-EA13-795572FAE52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Дата 4">
            <a:extLst>
              <a:ext uri="{FF2B5EF4-FFF2-40B4-BE49-F238E27FC236}">
                <a16:creationId xmlns:a16="http://schemas.microsoft.com/office/drawing/2014/main" id="{D7940FA2-011F-64EB-05FB-8559EF77520E}"/>
              </a:ext>
            </a:extLst>
          </p:cNvPr>
          <p:cNvSpPr>
            <a:spLocks noGrp="1"/>
          </p:cNvSpPr>
          <p:nvPr>
            <p:ph type="dt" sz="half" idx="10"/>
          </p:nvPr>
        </p:nvSpPr>
        <p:spPr/>
        <p:txBody>
          <a:bodyPr/>
          <a:lstStyle/>
          <a:p>
            <a:fld id="{D94700BE-7692-4207-B54B-A48E0B87749C}" type="datetimeFigureOut">
              <a:rPr lang="LID4096" smtClean="0"/>
              <a:t>05/06/2025</a:t>
            </a:fld>
            <a:endParaRPr lang="LID4096"/>
          </a:p>
        </p:txBody>
      </p:sp>
      <p:sp>
        <p:nvSpPr>
          <p:cNvPr id="6" name="Нижний колонтитул 5">
            <a:extLst>
              <a:ext uri="{FF2B5EF4-FFF2-40B4-BE49-F238E27FC236}">
                <a16:creationId xmlns:a16="http://schemas.microsoft.com/office/drawing/2014/main" id="{CD7AD932-F2FD-1AF1-F4D9-F5E82D0C6875}"/>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63145922-4144-9D1A-7394-C37497389C31}"/>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69375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4C79E9-E032-A699-2CFB-44AC928323F6}"/>
              </a:ext>
            </a:extLst>
          </p:cNvPr>
          <p:cNvSpPr>
            <a:spLocks noGrp="1"/>
          </p:cNvSpPr>
          <p:nvPr>
            <p:ph type="title"/>
          </p:nvPr>
        </p:nvSpPr>
        <p:spPr>
          <a:xfrm>
            <a:off x="839788" y="365125"/>
            <a:ext cx="10515600" cy="1325563"/>
          </a:xfrm>
        </p:spPr>
        <p:txBody>
          <a:bodyPr/>
          <a:lstStyle/>
          <a:p>
            <a:r>
              <a:rPr lang="ru-RU"/>
              <a:t>Образец заголовка</a:t>
            </a:r>
            <a:endParaRPr lang="LID4096"/>
          </a:p>
        </p:txBody>
      </p:sp>
      <p:sp>
        <p:nvSpPr>
          <p:cNvPr id="3" name="Текст 2">
            <a:extLst>
              <a:ext uri="{FF2B5EF4-FFF2-40B4-BE49-F238E27FC236}">
                <a16:creationId xmlns:a16="http://schemas.microsoft.com/office/drawing/2014/main" id="{4B2F1728-CD76-7149-9437-8308AF8E6C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E31FA6F-EC02-4DE3-6650-B80F00E860A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Текст 4">
            <a:extLst>
              <a:ext uri="{FF2B5EF4-FFF2-40B4-BE49-F238E27FC236}">
                <a16:creationId xmlns:a16="http://schemas.microsoft.com/office/drawing/2014/main" id="{B6F9C784-C313-EF39-B97C-F19B68E62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9EC93D1-A12D-D057-6BE7-78586123AF0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7" name="Дата 6">
            <a:extLst>
              <a:ext uri="{FF2B5EF4-FFF2-40B4-BE49-F238E27FC236}">
                <a16:creationId xmlns:a16="http://schemas.microsoft.com/office/drawing/2014/main" id="{339B00CC-01F6-7087-C302-940F9C98E580}"/>
              </a:ext>
            </a:extLst>
          </p:cNvPr>
          <p:cNvSpPr>
            <a:spLocks noGrp="1"/>
          </p:cNvSpPr>
          <p:nvPr>
            <p:ph type="dt" sz="half" idx="10"/>
          </p:nvPr>
        </p:nvSpPr>
        <p:spPr/>
        <p:txBody>
          <a:bodyPr/>
          <a:lstStyle/>
          <a:p>
            <a:fld id="{D94700BE-7692-4207-B54B-A48E0B87749C}" type="datetimeFigureOut">
              <a:rPr lang="LID4096" smtClean="0"/>
              <a:t>05/06/2025</a:t>
            </a:fld>
            <a:endParaRPr lang="LID4096"/>
          </a:p>
        </p:txBody>
      </p:sp>
      <p:sp>
        <p:nvSpPr>
          <p:cNvPr id="8" name="Нижний колонтитул 7">
            <a:extLst>
              <a:ext uri="{FF2B5EF4-FFF2-40B4-BE49-F238E27FC236}">
                <a16:creationId xmlns:a16="http://schemas.microsoft.com/office/drawing/2014/main" id="{C6EBCC5B-A9F4-C18A-35F5-2949CEAAC7AC}"/>
              </a:ext>
            </a:extLst>
          </p:cNvPr>
          <p:cNvSpPr>
            <a:spLocks noGrp="1"/>
          </p:cNvSpPr>
          <p:nvPr>
            <p:ph type="ftr" sz="quarter" idx="11"/>
          </p:nvPr>
        </p:nvSpPr>
        <p:spPr/>
        <p:txBody>
          <a:bodyPr/>
          <a:lstStyle/>
          <a:p>
            <a:endParaRPr lang="LID4096"/>
          </a:p>
        </p:txBody>
      </p:sp>
      <p:sp>
        <p:nvSpPr>
          <p:cNvPr id="9" name="Номер слайда 8">
            <a:extLst>
              <a:ext uri="{FF2B5EF4-FFF2-40B4-BE49-F238E27FC236}">
                <a16:creationId xmlns:a16="http://schemas.microsoft.com/office/drawing/2014/main" id="{E3B8B959-499F-742D-E1FF-78941C4BCA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11029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1B2447-25C4-6DCF-DAD4-FEDF21FF174E}"/>
              </a:ext>
            </a:extLst>
          </p:cNvPr>
          <p:cNvSpPr>
            <a:spLocks noGrp="1"/>
          </p:cNvSpPr>
          <p:nvPr>
            <p:ph type="title"/>
          </p:nvPr>
        </p:nvSpPr>
        <p:spPr/>
        <p:txBody>
          <a:bodyPr/>
          <a:lstStyle/>
          <a:p>
            <a:r>
              <a:rPr lang="ru-RU"/>
              <a:t>Образец заголовка</a:t>
            </a:r>
            <a:endParaRPr lang="LID4096"/>
          </a:p>
        </p:txBody>
      </p:sp>
      <p:sp>
        <p:nvSpPr>
          <p:cNvPr id="3" name="Дата 2">
            <a:extLst>
              <a:ext uri="{FF2B5EF4-FFF2-40B4-BE49-F238E27FC236}">
                <a16:creationId xmlns:a16="http://schemas.microsoft.com/office/drawing/2014/main" id="{F846070A-CABC-8A01-79F7-51A84F4435BC}"/>
              </a:ext>
            </a:extLst>
          </p:cNvPr>
          <p:cNvSpPr>
            <a:spLocks noGrp="1"/>
          </p:cNvSpPr>
          <p:nvPr>
            <p:ph type="dt" sz="half" idx="10"/>
          </p:nvPr>
        </p:nvSpPr>
        <p:spPr/>
        <p:txBody>
          <a:bodyPr/>
          <a:lstStyle/>
          <a:p>
            <a:fld id="{D94700BE-7692-4207-B54B-A48E0B87749C}" type="datetimeFigureOut">
              <a:rPr lang="LID4096" smtClean="0"/>
              <a:t>05/06/2025</a:t>
            </a:fld>
            <a:endParaRPr lang="LID4096"/>
          </a:p>
        </p:txBody>
      </p:sp>
      <p:sp>
        <p:nvSpPr>
          <p:cNvPr id="4" name="Нижний колонтитул 3">
            <a:extLst>
              <a:ext uri="{FF2B5EF4-FFF2-40B4-BE49-F238E27FC236}">
                <a16:creationId xmlns:a16="http://schemas.microsoft.com/office/drawing/2014/main" id="{36485DBC-EE1F-353D-3249-9E99780A5007}"/>
              </a:ext>
            </a:extLst>
          </p:cNvPr>
          <p:cNvSpPr>
            <a:spLocks noGrp="1"/>
          </p:cNvSpPr>
          <p:nvPr>
            <p:ph type="ftr" sz="quarter" idx="11"/>
          </p:nvPr>
        </p:nvSpPr>
        <p:spPr/>
        <p:txBody>
          <a:bodyPr/>
          <a:lstStyle/>
          <a:p>
            <a:endParaRPr lang="LID4096"/>
          </a:p>
        </p:txBody>
      </p:sp>
      <p:sp>
        <p:nvSpPr>
          <p:cNvPr id="5" name="Номер слайда 4">
            <a:extLst>
              <a:ext uri="{FF2B5EF4-FFF2-40B4-BE49-F238E27FC236}">
                <a16:creationId xmlns:a16="http://schemas.microsoft.com/office/drawing/2014/main" id="{1FD416B2-2B57-8CF9-D053-EF6A7AB1FEFA}"/>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3669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A9FDE4F-142C-5FCB-A615-EDAA13534AC7}"/>
              </a:ext>
            </a:extLst>
          </p:cNvPr>
          <p:cNvSpPr>
            <a:spLocks noGrp="1"/>
          </p:cNvSpPr>
          <p:nvPr>
            <p:ph type="dt" sz="half" idx="10"/>
          </p:nvPr>
        </p:nvSpPr>
        <p:spPr/>
        <p:txBody>
          <a:bodyPr/>
          <a:lstStyle/>
          <a:p>
            <a:fld id="{D94700BE-7692-4207-B54B-A48E0B87749C}" type="datetimeFigureOut">
              <a:rPr lang="LID4096" smtClean="0"/>
              <a:t>05/06/2025</a:t>
            </a:fld>
            <a:endParaRPr lang="LID4096"/>
          </a:p>
        </p:txBody>
      </p:sp>
      <p:sp>
        <p:nvSpPr>
          <p:cNvPr id="3" name="Нижний колонтитул 2">
            <a:extLst>
              <a:ext uri="{FF2B5EF4-FFF2-40B4-BE49-F238E27FC236}">
                <a16:creationId xmlns:a16="http://schemas.microsoft.com/office/drawing/2014/main" id="{0B6EB5D2-B75C-FB77-8F63-19FA53844E71}"/>
              </a:ext>
            </a:extLst>
          </p:cNvPr>
          <p:cNvSpPr>
            <a:spLocks noGrp="1"/>
          </p:cNvSpPr>
          <p:nvPr>
            <p:ph type="ftr" sz="quarter" idx="11"/>
          </p:nvPr>
        </p:nvSpPr>
        <p:spPr/>
        <p:txBody>
          <a:bodyPr/>
          <a:lstStyle/>
          <a:p>
            <a:endParaRPr lang="LID4096"/>
          </a:p>
        </p:txBody>
      </p:sp>
      <p:sp>
        <p:nvSpPr>
          <p:cNvPr id="4" name="Номер слайда 3">
            <a:extLst>
              <a:ext uri="{FF2B5EF4-FFF2-40B4-BE49-F238E27FC236}">
                <a16:creationId xmlns:a16="http://schemas.microsoft.com/office/drawing/2014/main" id="{DBB97733-0993-8A78-D35D-65EA8B9F81A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0005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8FC8E-4425-CC0C-710F-98C6425E307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Объект 2">
            <a:extLst>
              <a:ext uri="{FF2B5EF4-FFF2-40B4-BE49-F238E27FC236}">
                <a16:creationId xmlns:a16="http://schemas.microsoft.com/office/drawing/2014/main" id="{E473CCAC-EA76-40D6-17B2-7C2AFD435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Текст 3">
            <a:extLst>
              <a:ext uri="{FF2B5EF4-FFF2-40B4-BE49-F238E27FC236}">
                <a16:creationId xmlns:a16="http://schemas.microsoft.com/office/drawing/2014/main" id="{23FDA7B0-EDAC-58A1-8AED-C4E8D631B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7C5F31B-981C-419A-6E49-3095113FB273}"/>
              </a:ext>
            </a:extLst>
          </p:cNvPr>
          <p:cNvSpPr>
            <a:spLocks noGrp="1"/>
          </p:cNvSpPr>
          <p:nvPr>
            <p:ph type="dt" sz="half" idx="10"/>
          </p:nvPr>
        </p:nvSpPr>
        <p:spPr/>
        <p:txBody>
          <a:bodyPr/>
          <a:lstStyle/>
          <a:p>
            <a:fld id="{D94700BE-7692-4207-B54B-A48E0B87749C}" type="datetimeFigureOut">
              <a:rPr lang="LID4096" smtClean="0"/>
              <a:t>05/06/2025</a:t>
            </a:fld>
            <a:endParaRPr lang="LID4096"/>
          </a:p>
        </p:txBody>
      </p:sp>
      <p:sp>
        <p:nvSpPr>
          <p:cNvPr id="6" name="Нижний колонтитул 5">
            <a:extLst>
              <a:ext uri="{FF2B5EF4-FFF2-40B4-BE49-F238E27FC236}">
                <a16:creationId xmlns:a16="http://schemas.microsoft.com/office/drawing/2014/main" id="{098C04E2-0ACD-F790-199B-7863EDE0279D}"/>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870F2067-A078-C57A-9204-3A8B2F2607FC}"/>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39211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129DED-D98F-B6A2-AD7C-772F99A3449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Рисунок 2">
            <a:extLst>
              <a:ext uri="{FF2B5EF4-FFF2-40B4-BE49-F238E27FC236}">
                <a16:creationId xmlns:a16="http://schemas.microsoft.com/office/drawing/2014/main" id="{300C5605-1482-0713-0D51-A3FAC7815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Текст 3">
            <a:extLst>
              <a:ext uri="{FF2B5EF4-FFF2-40B4-BE49-F238E27FC236}">
                <a16:creationId xmlns:a16="http://schemas.microsoft.com/office/drawing/2014/main" id="{56A60C0B-E2FB-D11A-ADBF-D996E01CF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4DE09DD-B690-CF21-DFC4-F02331B63D5A}"/>
              </a:ext>
            </a:extLst>
          </p:cNvPr>
          <p:cNvSpPr>
            <a:spLocks noGrp="1"/>
          </p:cNvSpPr>
          <p:nvPr>
            <p:ph type="dt" sz="half" idx="10"/>
          </p:nvPr>
        </p:nvSpPr>
        <p:spPr/>
        <p:txBody>
          <a:bodyPr/>
          <a:lstStyle/>
          <a:p>
            <a:fld id="{D94700BE-7692-4207-B54B-A48E0B87749C}" type="datetimeFigureOut">
              <a:rPr lang="LID4096" smtClean="0"/>
              <a:t>05/06/2025</a:t>
            </a:fld>
            <a:endParaRPr lang="LID4096"/>
          </a:p>
        </p:txBody>
      </p:sp>
      <p:sp>
        <p:nvSpPr>
          <p:cNvPr id="6" name="Нижний колонтитул 5">
            <a:extLst>
              <a:ext uri="{FF2B5EF4-FFF2-40B4-BE49-F238E27FC236}">
                <a16:creationId xmlns:a16="http://schemas.microsoft.com/office/drawing/2014/main" id="{0D16318B-2EDE-3598-7847-C4B423955311}"/>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097F3B72-6E6E-8853-E9C1-9458DC7C6736}"/>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1140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8D0170-EF02-F5B2-75D2-863D12552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LID4096"/>
          </a:p>
        </p:txBody>
      </p:sp>
      <p:sp>
        <p:nvSpPr>
          <p:cNvPr id="3" name="Текст 2">
            <a:extLst>
              <a:ext uri="{FF2B5EF4-FFF2-40B4-BE49-F238E27FC236}">
                <a16:creationId xmlns:a16="http://schemas.microsoft.com/office/drawing/2014/main" id="{117FE9A8-6239-E8DA-5893-CC54DCF5A6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5C7A97B-8B60-4C6E-4780-AF77C5AA1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700BE-7692-4207-B54B-A48E0B87749C}" type="datetimeFigureOut">
              <a:rPr lang="LID4096" smtClean="0"/>
              <a:t>05/06/2025</a:t>
            </a:fld>
            <a:endParaRPr lang="LID4096"/>
          </a:p>
        </p:txBody>
      </p:sp>
      <p:sp>
        <p:nvSpPr>
          <p:cNvPr id="5" name="Нижний колонтитул 4">
            <a:extLst>
              <a:ext uri="{FF2B5EF4-FFF2-40B4-BE49-F238E27FC236}">
                <a16:creationId xmlns:a16="http://schemas.microsoft.com/office/drawing/2014/main" id="{F09804F4-87F9-55E6-92A8-EB0A9D1E61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Номер слайда 5">
            <a:extLst>
              <a:ext uri="{FF2B5EF4-FFF2-40B4-BE49-F238E27FC236}">
                <a16:creationId xmlns:a16="http://schemas.microsoft.com/office/drawing/2014/main" id="{9E4F28E9-786F-C124-9986-B7AAB37E4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14CC9-68D5-47AD-8438-7B4A21BFF56F}" type="slidenum">
              <a:rPr lang="LID4096" smtClean="0"/>
              <a:t>‹#›</a:t>
            </a:fld>
            <a:endParaRPr lang="LID4096"/>
          </a:p>
        </p:txBody>
      </p:sp>
    </p:spTree>
    <p:extLst>
      <p:ext uri="{BB962C8B-B14F-4D97-AF65-F5344CB8AC3E}">
        <p14:creationId xmlns:p14="http://schemas.microsoft.com/office/powerpoint/2010/main" val="3500367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Системное программирование</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Виртуализация</a:t>
            </a:r>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11064" y="3051019"/>
            <a:ext cx="1966823"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1</a:t>
            </a:r>
            <a:r>
              <a:rPr lang="en-US" sz="2800" dirty="0">
                <a:latin typeface="Cambria" panose="02040503050406030204" pitchFamily="18" charset="0"/>
                <a:ea typeface="Cambria" panose="02040503050406030204" pitchFamily="18" charset="0"/>
              </a:rPr>
              <a:t>3</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986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Собственно под </a:t>
            </a:r>
            <a:r>
              <a:rPr lang="ru-RU" b="1" dirty="0">
                <a:latin typeface="Cambria" panose="02040503050406030204" pitchFamily="18" charset="0"/>
                <a:ea typeface="Cambria" panose="02040503050406030204" pitchFamily="18" charset="0"/>
              </a:rPr>
              <a:t>виртуальной машиной (ВМ) </a:t>
            </a:r>
            <a:r>
              <a:rPr lang="ru-RU" dirty="0">
                <a:latin typeface="Cambria" panose="02040503050406030204" pitchFamily="18" charset="0"/>
                <a:ea typeface="Cambria" panose="02040503050406030204" pitchFamily="18" charset="0"/>
              </a:rPr>
              <a:t>понимается некоторая изолированная среда, имитирующая физический компьютер</a:t>
            </a:r>
          </a:p>
          <a:p>
            <a:pPr marL="0" indent="0">
              <a:buNone/>
            </a:pPr>
            <a:r>
              <a:rPr lang="ru-RU" dirty="0">
                <a:latin typeface="Cambria" panose="02040503050406030204" pitchFamily="18" charset="0"/>
                <a:ea typeface="Cambria" panose="02040503050406030204" pitchFamily="18" charset="0"/>
              </a:rPr>
              <a:t>Система/компьютер в рамках которой установлен гипервизор называется </a:t>
            </a:r>
            <a:r>
              <a:rPr lang="ru-RU" b="1" dirty="0">
                <a:latin typeface="Cambria" panose="02040503050406030204" pitchFamily="18" charset="0"/>
                <a:ea typeface="Cambria" panose="02040503050406030204" pitchFamily="18" charset="0"/>
              </a:rPr>
              <a:t>хост-системой</a:t>
            </a:r>
          </a:p>
          <a:p>
            <a:pPr marL="0" indent="0">
              <a:buNone/>
            </a:pPr>
            <a:r>
              <a:rPr lang="ru-RU" dirty="0">
                <a:latin typeface="Cambria" panose="02040503050406030204" pitchFamily="18" charset="0"/>
                <a:ea typeface="Cambria" panose="02040503050406030204" pitchFamily="18" charset="0"/>
              </a:rPr>
              <a:t>Так как виртуальная машина по сути является отдельным компьютером, то для его функционирования нам понадобится операционная система, которая будет называться – </a:t>
            </a:r>
            <a:r>
              <a:rPr lang="ru-RU" b="1" dirty="0">
                <a:latin typeface="Cambria" panose="02040503050406030204" pitchFamily="18" charset="0"/>
                <a:ea typeface="Cambria" panose="02040503050406030204" pitchFamily="18" charset="0"/>
              </a:rPr>
              <a:t>гостевой операционной системой</a:t>
            </a:r>
          </a:p>
        </p:txBody>
      </p:sp>
    </p:spTree>
    <p:extLst>
      <p:ext uri="{BB962C8B-B14F-4D97-AF65-F5344CB8AC3E}">
        <p14:creationId xmlns:p14="http://schemas.microsoft.com/office/powerpoint/2010/main" val="1007135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Важно понимать, что виртуальные машины работают так же, как и реальные. В частности, у них должна быть возможность начальной загрузки, как на реальных машинах, и установки на них произвольных операционных систем, точно так же, как это может быть сделано на реальном оборудовании</a:t>
            </a:r>
          </a:p>
          <a:p>
            <a:pPr marL="0" indent="0">
              <a:buNone/>
            </a:pPr>
            <a:r>
              <a:rPr lang="ru-RU" dirty="0">
                <a:latin typeface="Cambria" panose="02040503050406030204" pitchFamily="18" charset="0"/>
                <a:ea typeface="Cambria" panose="02040503050406030204" pitchFamily="18" charset="0"/>
              </a:rPr>
              <a:t>Предоставление этой иллюзии с обеспечением достаточной эффективности и является основной задачей гипервизора</a:t>
            </a:r>
          </a:p>
          <a:p>
            <a:pPr marL="0" indent="0">
              <a:buNone/>
            </a:pPr>
            <a:r>
              <a:rPr lang="ru-RU" dirty="0">
                <a:latin typeface="Cambria" panose="02040503050406030204" pitchFamily="18" charset="0"/>
                <a:ea typeface="Cambria" panose="02040503050406030204" pitchFamily="18" charset="0"/>
              </a:rPr>
              <a:t>Поэтому можно утверждать, что гипервизоры должны хорошо проявлять себя в следующих направлениях: </a:t>
            </a:r>
            <a:r>
              <a:rPr lang="ru-RU" b="1" dirty="0">
                <a:latin typeface="Cambria" panose="02040503050406030204" pitchFamily="18" charset="0"/>
                <a:ea typeface="Cambria" panose="02040503050406030204" pitchFamily="18" charset="0"/>
              </a:rPr>
              <a:t>безопасность</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эквивалентность</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эффективность</a:t>
            </a:r>
          </a:p>
        </p:txBody>
      </p:sp>
    </p:spTree>
    <p:extLst>
      <p:ext uri="{BB962C8B-B14F-4D97-AF65-F5344CB8AC3E}">
        <p14:creationId xmlns:p14="http://schemas.microsoft.com/office/powerpoint/2010/main" val="3302623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Немного подробнее о этих 3 направлениях:</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Безопасность</a:t>
            </a:r>
            <a:r>
              <a:rPr lang="ru-RU" dirty="0">
                <a:latin typeface="Cambria" panose="02040503050406030204" pitchFamily="18" charset="0"/>
                <a:ea typeface="Cambria" panose="02040503050406030204" pitchFamily="18" charset="0"/>
              </a:rPr>
              <a:t> – у гипервизора должно быть полное управление виртуализированными ресурсами</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Эквивалентность</a:t>
            </a:r>
            <a:r>
              <a:rPr lang="ru-RU" dirty="0">
                <a:latin typeface="Cambria" panose="02040503050406030204" pitchFamily="18" charset="0"/>
                <a:ea typeface="Cambria" panose="02040503050406030204" pitchFamily="18" charset="0"/>
              </a:rPr>
              <a:t> – поведение программы на виртуальной машине должно быть идентичным поведению этой же программы, запущенной на реальном оборудовании</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Эффективность</a:t>
            </a:r>
            <a:r>
              <a:rPr lang="ru-RU" dirty="0">
                <a:latin typeface="Cambria" panose="02040503050406030204" pitchFamily="18" charset="0"/>
                <a:ea typeface="Cambria" panose="02040503050406030204" pitchFamily="18" charset="0"/>
              </a:rPr>
              <a:t> – основная часть кода в виртуальной машине должна выполняться без вмешательства гипервизора</a:t>
            </a:r>
          </a:p>
          <a:p>
            <a:pPr marL="0" indent="0">
              <a:buNone/>
            </a:pPr>
            <a:r>
              <a:rPr lang="ru-RU" dirty="0">
                <a:latin typeface="Cambria" panose="02040503050406030204" pitchFamily="18" charset="0"/>
                <a:ea typeface="Cambria" panose="02040503050406030204" pitchFamily="18" charset="0"/>
              </a:rPr>
              <a:t>Стоит также отметить, что гипервизор может быть безопасным и, возможно, даже высококачественным, но его производительность может оказаться не на высоте</a:t>
            </a:r>
          </a:p>
        </p:txBody>
      </p:sp>
    </p:spTree>
    <p:extLst>
      <p:ext uri="{BB962C8B-B14F-4D97-AF65-F5344CB8AC3E}">
        <p14:creationId xmlns:p14="http://schemas.microsoft.com/office/powerpoint/2010/main" val="3122419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Теперь следует разобраться с существующими типами виртуализации. Хотя различные типы виртуализации появились из-за различных реальных проблем, все они построены вокруг центральной концепции виртуализации – </a:t>
            </a:r>
            <a:r>
              <a:rPr lang="ru-RU" b="1" dirty="0">
                <a:latin typeface="Cambria" panose="02040503050406030204" pitchFamily="18" charset="0"/>
                <a:ea typeface="Cambria" panose="02040503050406030204" pitchFamily="18" charset="0"/>
              </a:rPr>
              <a:t>абстрагирование физических ресурсов</a:t>
            </a:r>
          </a:p>
          <a:p>
            <a:pPr marL="0" indent="0">
              <a:buNone/>
            </a:pPr>
            <a:r>
              <a:rPr lang="ru-RU" dirty="0">
                <a:latin typeface="Cambria" panose="02040503050406030204" pitchFamily="18" charset="0"/>
                <a:ea typeface="Cambria" panose="02040503050406030204" pitchFamily="18" charset="0"/>
              </a:rPr>
              <a:t>На глобальном уровне можно выделить отметить три основных типа виртуализации: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Клиентская виртуализация </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Серверная виртуализация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Виртуализация хранилищ</a:t>
            </a:r>
          </a:p>
          <a:p>
            <a:pPr marL="0" indent="0">
              <a:buNone/>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3106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Клиентская виртуализация относится к возможностям виртуализации, размещенным на клиенте</a:t>
            </a:r>
          </a:p>
          <a:p>
            <a:pPr marL="0" indent="0">
              <a:buNone/>
            </a:pPr>
            <a:r>
              <a:rPr lang="ru-RU" dirty="0">
                <a:latin typeface="Cambria" panose="02040503050406030204" pitchFamily="18" charset="0"/>
                <a:ea typeface="Cambria" panose="02040503050406030204" pitchFamily="18" charset="0"/>
              </a:rPr>
              <a:t>Такой тип виртуализации возник из потребности различных организаций в обслуживании множества персональных устройств используемых конечными пользователями</a:t>
            </a:r>
          </a:p>
          <a:p>
            <a:pPr marL="0" indent="0">
              <a:buNone/>
            </a:pPr>
            <a:r>
              <a:rPr lang="ru-RU" dirty="0">
                <a:latin typeface="Cambria" panose="02040503050406030204" pitchFamily="18" charset="0"/>
                <a:ea typeface="Cambria" panose="02040503050406030204" pitchFamily="18" charset="0"/>
              </a:rPr>
              <a:t>Основные проблемы на разрешение которых нацелен этот тип виртуализации: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Защита клиентской ОС от приложений неодобренных </a:t>
            </a:r>
            <a:r>
              <a:rPr lang="en-US" dirty="0">
                <a:latin typeface="Cambria" panose="02040503050406030204" pitchFamily="18" charset="0"/>
                <a:ea typeface="Cambria" panose="02040503050406030204" pitchFamily="18" charset="0"/>
              </a:rPr>
              <a:t>IT-</a:t>
            </a:r>
            <a:r>
              <a:rPr lang="ru-RU" dirty="0">
                <a:latin typeface="Cambria" panose="02040503050406030204" pitchFamily="18" charset="0"/>
                <a:ea typeface="Cambria" panose="02040503050406030204" pitchFamily="18" charset="0"/>
              </a:rPr>
              <a:t>специалистами данной организации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Поддержание одобренных приложений, а также самой ОС в актуальном состоянии</a:t>
            </a:r>
            <a:endParaRPr lang="en-US"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23915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Типы клиентской виртуализации: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Упаковка приложений</a:t>
            </a:r>
          </a:p>
          <a:p>
            <a:pPr lvl="1">
              <a:buFont typeface="Wingdings" panose="05000000000000000000" pitchFamily="2" charset="2"/>
              <a:buChar char="Ø"/>
            </a:pPr>
            <a:r>
              <a:rPr lang="en-US" dirty="0">
                <a:latin typeface="Cambria" panose="02040503050406030204" pitchFamily="18" charset="0"/>
                <a:ea typeface="Cambria" panose="02040503050406030204" pitchFamily="18" charset="0"/>
              </a:rPr>
              <a:t>Symantec Workspace Virtualization</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VMware </a:t>
            </a:r>
            <a:r>
              <a:rPr lang="en-US" dirty="0" err="1">
                <a:latin typeface="Cambria" panose="02040503050406030204" pitchFamily="18" charset="0"/>
                <a:ea typeface="Cambria" panose="02040503050406030204" pitchFamily="18" charset="0"/>
              </a:rPr>
              <a:t>ThinApp</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Потоковая передача приложений</a:t>
            </a:r>
          </a:p>
          <a:p>
            <a:pPr lvl="1">
              <a:buFont typeface="Wingdings" panose="05000000000000000000" pitchFamily="2" charset="2"/>
              <a:buChar char="Ø"/>
            </a:pPr>
            <a:r>
              <a:rPr lang="en-US" dirty="0">
                <a:latin typeface="Cambria" panose="02040503050406030204" pitchFamily="18" charset="0"/>
                <a:ea typeface="Cambria" panose="02040503050406030204" pitchFamily="18" charset="0"/>
              </a:rPr>
              <a:t>Microsoft App-V</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Citrix Virtual Apps</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Эмуляция аппаратного обеспечения</a:t>
            </a:r>
            <a:endParaRPr lang="en-US" dirty="0">
              <a:latin typeface="Cambria" panose="02040503050406030204" pitchFamily="18" charset="0"/>
              <a:ea typeface="Cambria" panose="02040503050406030204" pitchFamily="18" charset="0"/>
            </a:endParaRPr>
          </a:p>
          <a:p>
            <a:pPr lvl="1">
              <a:buFont typeface="Wingdings" panose="05000000000000000000" pitchFamily="2" charset="2"/>
              <a:buChar char="Ø"/>
            </a:pPr>
            <a:r>
              <a:rPr lang="en-US" dirty="0">
                <a:latin typeface="Cambria" panose="02040503050406030204" pitchFamily="18" charset="0"/>
                <a:ea typeface="Cambria" panose="02040503050406030204" pitchFamily="18" charset="0"/>
              </a:rPr>
              <a:t>Hyper-V</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Oracle VirtualBox</a:t>
            </a:r>
            <a:endParaRPr lang="ru-RU" dirty="0">
              <a:latin typeface="Cambria" panose="02040503050406030204" pitchFamily="18" charset="0"/>
              <a:ea typeface="Cambria" panose="02040503050406030204" pitchFamily="18" charset="0"/>
            </a:endParaRPr>
          </a:p>
          <a:p>
            <a:pPr lvl="1">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Эмуляция аппаратного обеспечения также называется </a:t>
            </a:r>
            <a:r>
              <a:rPr lang="ru-RU" b="1" dirty="0">
                <a:latin typeface="Cambria" panose="02040503050406030204" pitchFamily="18" charset="0"/>
                <a:ea typeface="Cambria" panose="02040503050406030204" pitchFamily="18" charset="0"/>
              </a:rPr>
              <a:t>полной виртуализацией</a:t>
            </a:r>
          </a:p>
        </p:txBody>
      </p:sp>
    </p:spTree>
    <p:extLst>
      <p:ext uri="{BB962C8B-B14F-4D97-AF65-F5344CB8AC3E}">
        <p14:creationId xmlns:p14="http://schemas.microsoft.com/office/powerpoint/2010/main" val="2979655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Упаковка приложений</a:t>
            </a:r>
          </a:p>
          <a:p>
            <a:pPr marL="0" indent="0">
              <a:buNone/>
            </a:pPr>
            <a:r>
              <a:rPr lang="ru-RU" dirty="0">
                <a:latin typeface="Cambria" panose="02040503050406030204" pitchFamily="18" charset="0"/>
                <a:ea typeface="Cambria" panose="02040503050406030204" pitchFamily="18" charset="0"/>
              </a:rPr>
              <a:t>Хотя особенности того, как выполняется упаковка приложений, у разных поставщиков различаются, все методы имеют общий подход: «они изолируют приложение, работающее на клиентском компьютере, от операционной системы на которой они будут выполняться»</a:t>
            </a:r>
          </a:p>
          <a:p>
            <a:pPr marL="0" indent="0">
              <a:buNone/>
            </a:pPr>
            <a:r>
              <a:rPr lang="ru-RU" dirty="0">
                <a:latin typeface="Cambria" panose="02040503050406030204" pitchFamily="18" charset="0"/>
                <a:ea typeface="Cambria" panose="02040503050406030204" pitchFamily="18" charset="0"/>
              </a:rPr>
              <a:t>Изолируя приложение от операционной системы, оно не может изменять основные критически важные ресурсы операционной системы, что значительно снижает вероятность того, что ОС будет скомпрометирована вредоносными программами или вирусами</a:t>
            </a:r>
          </a:p>
        </p:txBody>
      </p:sp>
    </p:spTree>
    <p:extLst>
      <p:ext uri="{BB962C8B-B14F-4D97-AF65-F5344CB8AC3E}">
        <p14:creationId xmlns:p14="http://schemas.microsoft.com/office/powerpoint/2010/main" val="23120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Два способа достичь этого: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Выполнять приложение «поверх» ПО которое предоставляет каждому процессу свой собственный виртуальный набор ресурсов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Включить ПО для виртуализации в конечный бинарный файл при сборке</a:t>
            </a:r>
          </a:p>
          <a:p>
            <a:pPr marL="0" indent="0">
              <a:buNone/>
            </a:pPr>
            <a:r>
              <a:rPr lang="ru-RU" dirty="0">
                <a:latin typeface="Cambria" panose="02040503050406030204" pitchFamily="18" charset="0"/>
                <a:ea typeface="Cambria" panose="02040503050406030204" pitchFamily="18" charset="0"/>
              </a:rPr>
              <a:t>Данный тип виртуализации не решает проблему установки стороннего ПО конечным пользователем, хотя и является хорошим способом предотвращения распространения вирусов и т. п.</a:t>
            </a:r>
          </a:p>
        </p:txBody>
      </p:sp>
    </p:spTree>
    <p:extLst>
      <p:ext uri="{BB962C8B-B14F-4D97-AF65-F5344CB8AC3E}">
        <p14:creationId xmlns:p14="http://schemas.microsoft.com/office/powerpoint/2010/main" val="2521949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10000"/>
          </a:bodyPr>
          <a:lstStyle/>
          <a:p>
            <a:pPr marL="0" indent="0">
              <a:buNone/>
            </a:pPr>
            <a:r>
              <a:rPr lang="ru-RU" b="1" dirty="0">
                <a:latin typeface="Cambria" panose="02040503050406030204" pitchFamily="18" charset="0"/>
                <a:ea typeface="Cambria" panose="02040503050406030204" pitchFamily="18" charset="0"/>
              </a:rPr>
              <a:t>Потоковая передача приложений</a:t>
            </a:r>
          </a:p>
          <a:p>
            <a:pPr marL="0" indent="0">
              <a:buNone/>
            </a:pPr>
            <a:r>
              <a:rPr lang="ru-RU" dirty="0">
                <a:latin typeface="Cambria" panose="02040503050406030204" pitchFamily="18" charset="0"/>
                <a:ea typeface="Cambria" panose="02040503050406030204" pitchFamily="18" charset="0"/>
              </a:rPr>
              <a:t>Потоковая передача приложений решает проблему обеспечения загрузки клиентских компьютеров актуальным программным обеспечением совершенно иным способом, чем упаковка приложений</a:t>
            </a:r>
          </a:p>
          <a:p>
            <a:pPr marL="0" indent="0">
              <a:buNone/>
            </a:pPr>
            <a:r>
              <a:rPr lang="ru-RU" dirty="0">
                <a:latin typeface="Cambria" panose="02040503050406030204" pitchFamily="18" charset="0"/>
                <a:ea typeface="Cambria" panose="02040503050406030204" pitchFamily="18" charset="0"/>
              </a:rPr>
              <a:t>Поскольку поддерживать надлежащие версии приложений, установленных на клиентских компьютерах, очень сложно, такой подход позволяет избежать их полной установки. Вместо этого он хранит соответствующие версии приложений на серверах в центре обработки данных, и когда конечный пользователь хочет использовать определенное приложение, оно загружается на лету на компьютер конечного пользователя, после чего он или она использует его так, как если бы оно было изначально установлено на компьютере</a:t>
            </a:r>
          </a:p>
        </p:txBody>
      </p:sp>
    </p:spTree>
    <p:extLst>
      <p:ext uri="{BB962C8B-B14F-4D97-AF65-F5344CB8AC3E}">
        <p14:creationId xmlns:p14="http://schemas.microsoft.com/office/powerpoint/2010/main" val="1609016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a:bodyPr>
          <a:lstStyle/>
          <a:p>
            <a:pPr marL="0" indent="0">
              <a:buNone/>
            </a:pPr>
            <a:r>
              <a:rPr lang="ru-RU" dirty="0">
                <a:latin typeface="Cambria" panose="02040503050406030204" pitchFamily="18" charset="0"/>
                <a:ea typeface="Cambria" panose="02040503050406030204" pitchFamily="18" charset="0"/>
              </a:rPr>
              <a:t>Кроме того, всё происходит прозрачно для конечного пользователя, поскольку обновленное приложение автоматически доставляется конечному пользователю без какой-либо физической установки программного обеспечения на клиент</a:t>
            </a:r>
          </a:p>
          <a:p>
            <a:pPr marL="0" indent="0">
              <a:buNone/>
            </a:pPr>
            <a:r>
              <a:rPr lang="ru-RU" dirty="0">
                <a:latin typeface="Cambria" panose="02040503050406030204" pitchFamily="18" charset="0"/>
                <a:ea typeface="Cambria" panose="02040503050406030204" pitchFamily="18" charset="0"/>
              </a:rPr>
              <a:t>На устройстве пользователя затрачивается меньше пространства на жёстком диске</a:t>
            </a:r>
          </a:p>
          <a:p>
            <a:pPr marL="0" indent="0">
              <a:buNone/>
            </a:pPr>
            <a:r>
              <a:rPr lang="ru-RU" dirty="0">
                <a:latin typeface="Cambria" panose="02040503050406030204" pitchFamily="18" charset="0"/>
                <a:ea typeface="Cambria" panose="02040503050406030204" pitchFamily="18" charset="0"/>
              </a:rPr>
              <a:t>Также клиентское устройство (в частности без постоянного накопителя) может быть настроено на запуск только проверенных приложений которые хранятся на сервере</a:t>
            </a:r>
          </a:p>
          <a:p>
            <a:pPr marL="0" indent="0">
              <a:buNone/>
            </a:pPr>
            <a:r>
              <a:rPr lang="ru-RU" dirty="0">
                <a:latin typeface="Cambria" panose="02040503050406030204" pitchFamily="18" charset="0"/>
                <a:ea typeface="Cambria" panose="02040503050406030204" pitchFamily="18" charset="0"/>
              </a:rPr>
              <a:t>Надо понимать, что у такого подхода очень ограниченный спектр применения: для статичных рабочих сред, где люди мало перемещаются, таких как колл-центры и центры обработки заявок</a:t>
            </a:r>
          </a:p>
        </p:txBody>
      </p:sp>
    </p:spTree>
    <p:extLst>
      <p:ext uri="{BB962C8B-B14F-4D97-AF65-F5344CB8AC3E}">
        <p14:creationId xmlns:p14="http://schemas.microsoft.com/office/powerpoint/2010/main" val="2695283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Гипервизор, виртуальная машина и контейнер</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Типы виртуализации</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Типы гипервизоров</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Виртуализация: зачем и почему</a:t>
            </a:r>
          </a:p>
          <a:p>
            <a:pPr marL="0" indent="0">
              <a:buNone/>
            </a:pPr>
            <a:endParaRPr lang="ru-RU" altLang="ru-RU" sz="2800" dirty="0">
              <a:latin typeface="Cambria" panose="02040503050406030204" pitchFamily="18" charset="0"/>
              <a:ea typeface="Cambria" panose="02040503050406030204" pitchFamily="18" charset="0"/>
              <a:cs typeface="Arial" panose="020B0604020202020204" pitchFamily="34" charset="0"/>
            </a:endParaRPr>
          </a:p>
          <a:p>
            <a:endParaRPr lang="ru-RU" dirty="0">
              <a:latin typeface="Cambria" panose="02040503050406030204" pitchFamily="18" charset="0"/>
              <a:ea typeface="Cambria" panose="02040503050406030204" pitchFamily="18" charset="0"/>
            </a:endParaRPr>
          </a:p>
          <a:p>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alt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План лекции</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593100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b="1" dirty="0">
                <a:latin typeface="Cambria" panose="02040503050406030204" pitchFamily="18" charset="0"/>
                <a:ea typeface="Cambria" panose="02040503050406030204" pitchFamily="18" charset="0"/>
              </a:rPr>
              <a:t>Эмуляция аппаратного обеспечения (Полная </a:t>
            </a:r>
            <a:r>
              <a:rPr lang="ru-RU" b="1" dirty="0" err="1">
                <a:latin typeface="Cambria" panose="02040503050406030204" pitchFamily="18" charset="0"/>
                <a:ea typeface="Cambria" panose="02040503050406030204" pitchFamily="18" charset="0"/>
              </a:rPr>
              <a:t>вирутализация</a:t>
            </a:r>
            <a:r>
              <a:rPr lang="ru-RU" b="1"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Это очень распространенный тип виртуализации, используемый в центрах обработки данных в рамках стратегии повышения эффективности использования дорогостоящих серверов, которые в них расположены</a:t>
            </a:r>
          </a:p>
          <a:p>
            <a:pPr marL="0" indent="0">
              <a:buNone/>
            </a:pPr>
            <a:r>
              <a:rPr lang="ru-RU" dirty="0">
                <a:latin typeface="Cambria" panose="02040503050406030204" pitchFamily="18" charset="0"/>
                <a:ea typeface="Cambria" panose="02040503050406030204" pitchFamily="18" charset="0"/>
              </a:rPr>
              <a:t>При этой форме клиентской виртуализации программное обеспечение для виртуализации загружается на клиентский компьютер, на котором уже установлена базовая операционная система</a:t>
            </a:r>
          </a:p>
          <a:p>
            <a:pPr marL="0" indent="0">
              <a:buNone/>
            </a:pPr>
            <a:r>
              <a:rPr lang="ru-RU" dirty="0">
                <a:latin typeface="Cambria" panose="02040503050406030204" pitchFamily="18" charset="0"/>
                <a:ea typeface="Cambria" panose="02040503050406030204" pitchFamily="18" charset="0"/>
              </a:rPr>
              <a:t>После загрузки программного обеспечения для аппаратной эмуляции на компьютер он готов к поддержке гостевых операционных систем</a:t>
            </a:r>
          </a:p>
        </p:txBody>
      </p:sp>
    </p:spTree>
    <p:extLst>
      <p:ext uri="{BB962C8B-B14F-4D97-AF65-F5344CB8AC3E}">
        <p14:creationId xmlns:p14="http://schemas.microsoft.com/office/powerpoint/2010/main" val="2303293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Установка гостевой ОС происходит через интерфейс программного обеспечения для виртуализации. Данное ПО создаёт некоторый контейнер для гостевой ОС – виртуальную машину</a:t>
            </a:r>
          </a:p>
          <a:p>
            <a:pPr marL="0" indent="0">
              <a:buNone/>
            </a:pPr>
            <a:r>
              <a:rPr lang="ru-RU" dirty="0">
                <a:latin typeface="Cambria" panose="02040503050406030204" pitchFamily="18" charset="0"/>
                <a:ea typeface="Cambria" panose="02040503050406030204" pitchFamily="18" charset="0"/>
              </a:rPr>
              <a:t>После завершения установки вы можете управлять виртуальной машиной с помощью панели управления программного обеспечения для виртуализации. Вы можете запускать, останавливать, приостанавливать и уничтожать виртуальную машину с помощью панели управления</a:t>
            </a:r>
          </a:p>
          <a:p>
            <a:pPr marL="0" indent="0">
              <a:buNone/>
            </a:pPr>
            <a:r>
              <a:rPr lang="ru-RU" dirty="0">
                <a:latin typeface="Cambria" panose="02040503050406030204" pitchFamily="18" charset="0"/>
                <a:ea typeface="Cambria" panose="02040503050406030204" pitchFamily="18" charset="0"/>
              </a:rPr>
              <a:t>Взаимодействие с гостевой ОС виртуальной машины аналогично взаимодействию с ней, если бы это была единственная ОС на компьютере</a:t>
            </a:r>
          </a:p>
        </p:txBody>
      </p:sp>
    </p:spTree>
    <p:extLst>
      <p:ext uri="{BB962C8B-B14F-4D97-AF65-F5344CB8AC3E}">
        <p14:creationId xmlns:p14="http://schemas.microsoft.com/office/powerpoint/2010/main" val="345706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Серверная виртуализация </a:t>
            </a:r>
            <a:r>
              <a:rPr lang="ru-RU" dirty="0">
                <a:latin typeface="Cambria" panose="02040503050406030204" pitchFamily="18" charset="0"/>
                <a:ea typeface="Cambria" panose="02040503050406030204" pitchFamily="18" charset="0"/>
              </a:rPr>
              <a:t>является направлением виртуализации относящимся к проблемам эффективного использования серверов в центрах обработки данных</a:t>
            </a:r>
          </a:p>
          <a:p>
            <a:pPr marL="0" indent="0">
              <a:buNone/>
            </a:pPr>
            <a:r>
              <a:rPr lang="ru-RU" dirty="0">
                <a:latin typeface="Cambria" panose="02040503050406030204" pitchFamily="18" charset="0"/>
                <a:ea typeface="Cambria" panose="02040503050406030204" pitchFamily="18" charset="0"/>
              </a:rPr>
              <a:t>Существуют три основных типа серверной виртуализации: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Виртуализация уровня ОС (</a:t>
            </a:r>
            <a:r>
              <a:rPr lang="en-US" dirty="0">
                <a:latin typeface="Cambria" panose="02040503050406030204" pitchFamily="18" charset="0"/>
                <a:ea typeface="Cambria" panose="02040503050406030204" pitchFamily="18" charset="0"/>
              </a:rPr>
              <a:t>Docker</a:t>
            </a:r>
            <a:r>
              <a:rPr lang="ru-RU"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OpenVZ</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Virtuozzo</a:t>
            </a:r>
            <a:r>
              <a:rPr lang="en-US" dirty="0">
                <a:latin typeface="Cambria" panose="02040503050406030204" pitchFamily="18" charset="0"/>
                <a:ea typeface="Cambria" panose="02040503050406030204" pitchFamily="18" charset="0"/>
              </a:rPr>
              <a:t>)</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Полная виртуализация (</a:t>
            </a:r>
            <a:r>
              <a:rPr lang="en-US" dirty="0">
                <a:latin typeface="Cambria" panose="02040503050406030204" pitchFamily="18" charset="0"/>
                <a:ea typeface="Cambria" panose="02040503050406030204" pitchFamily="18" charset="0"/>
              </a:rPr>
              <a:t>Hyper-V, VirtualBox</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Паравиртуализация</a:t>
            </a:r>
            <a:r>
              <a:rPr lang="en-US" dirty="0">
                <a:latin typeface="Cambria" panose="02040503050406030204" pitchFamily="18" charset="0"/>
                <a:ea typeface="Cambria" panose="02040503050406030204" pitchFamily="18" charset="0"/>
              </a:rPr>
              <a:t> (Xen)</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Каждый тип серверной виртуализации имеет свои плюсы и минусы. Важно оценить вероятность использования виртуализации, чтобы понять, какая технология виртуализации лучше всего подходит для ваших нужд</a:t>
            </a:r>
          </a:p>
        </p:txBody>
      </p:sp>
    </p:spTree>
    <p:extLst>
      <p:ext uri="{BB962C8B-B14F-4D97-AF65-F5344CB8AC3E}">
        <p14:creationId xmlns:p14="http://schemas.microsoft.com/office/powerpoint/2010/main" val="1425833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Виртуализация уровня ОС</a:t>
            </a:r>
          </a:p>
          <a:p>
            <a:pPr marL="0" indent="0">
              <a:buNone/>
            </a:pPr>
            <a:r>
              <a:rPr lang="ru-RU" b="1" dirty="0">
                <a:latin typeface="Cambria" panose="02040503050406030204" pitchFamily="18" charset="0"/>
                <a:ea typeface="Cambria" panose="02040503050406030204" pitchFamily="18" charset="0"/>
              </a:rPr>
              <a:t>Виртуализация уровня ОС</a:t>
            </a:r>
            <a:r>
              <a:rPr lang="ru-RU" dirty="0">
                <a:latin typeface="Cambria" panose="02040503050406030204" pitchFamily="18" charset="0"/>
                <a:ea typeface="Cambria" panose="02040503050406030204" pitchFamily="18" charset="0"/>
              </a:rPr>
              <a:t> – это технология, которая позволяет запускать изолированные контейнеры («песочницы») внутри одной операционной системы. Эти контейнеры используют общее ядро (</a:t>
            </a:r>
            <a:r>
              <a:rPr lang="ru-RU" dirty="0" err="1">
                <a:latin typeface="Cambria" panose="02040503050406030204" pitchFamily="18" charset="0"/>
                <a:ea typeface="Cambria" panose="02040503050406030204" pitchFamily="18" charset="0"/>
              </a:rPr>
              <a:t>kernel</a:t>
            </a:r>
            <a:r>
              <a:rPr lang="ru-RU" dirty="0">
                <a:latin typeface="Cambria" panose="02040503050406030204" pitchFamily="18" charset="0"/>
                <a:ea typeface="Cambria" panose="02040503050406030204" pitchFamily="18" charset="0"/>
              </a:rPr>
              <a:t>) хост-системы, но изолируют процессы, память, сеть и другие ресурсы</a:t>
            </a:r>
          </a:p>
          <a:p>
            <a:pPr marL="0" indent="0">
              <a:buNone/>
            </a:pPr>
            <a:r>
              <a:rPr lang="ru-RU" dirty="0">
                <a:latin typeface="Cambria" panose="02040503050406030204" pitchFamily="18" charset="0"/>
                <a:ea typeface="Cambria" panose="02040503050406030204" pitchFamily="18" charset="0"/>
              </a:rPr>
              <a:t>Такой тип виртуализации называют </a:t>
            </a:r>
            <a:r>
              <a:rPr lang="ru-RU" b="1" dirty="0">
                <a:latin typeface="Cambria" panose="02040503050406030204" pitchFamily="18" charset="0"/>
                <a:ea typeface="Cambria" panose="02040503050406030204" pitchFamily="18" charset="0"/>
              </a:rPr>
              <a:t>контейнеризацией</a:t>
            </a:r>
          </a:p>
          <a:p>
            <a:pPr marL="0" indent="0">
              <a:buNone/>
            </a:pPr>
            <a:r>
              <a:rPr lang="ru-RU" dirty="0">
                <a:latin typeface="Cambria" panose="02040503050406030204" pitchFamily="18" charset="0"/>
                <a:ea typeface="Cambria" panose="02040503050406030204" pitchFamily="18" charset="0"/>
              </a:rPr>
              <a:t>В рамках каждого контейнера по сути вместо полноценной гостевой ОС используется </a:t>
            </a:r>
            <a:r>
              <a:rPr lang="ru-RU" b="1" dirty="0">
                <a:latin typeface="Cambria" panose="02040503050406030204" pitchFamily="18" charset="0"/>
                <a:ea typeface="Cambria" panose="02040503050406030204" pitchFamily="18" charset="0"/>
              </a:rPr>
              <a:t>виртуальная ОС</a:t>
            </a:r>
          </a:p>
        </p:txBody>
      </p:sp>
    </p:spTree>
    <p:extLst>
      <p:ext uri="{BB962C8B-B14F-4D97-AF65-F5344CB8AC3E}">
        <p14:creationId xmlns:p14="http://schemas.microsoft.com/office/powerpoint/2010/main" val="3254816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Свойства контейнеризации:</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Общее ядро</a:t>
            </a:r>
            <a:r>
              <a:rPr lang="ru-RU" dirty="0">
                <a:latin typeface="Cambria" panose="02040503050406030204" pitchFamily="18" charset="0"/>
                <a:ea typeface="Cambria" panose="02040503050406030204" pitchFamily="18" charset="0"/>
              </a:rPr>
              <a:t>: Все контейнеры делят ядро основной системы, но работают как независимые среды</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Изоляция</a:t>
            </a:r>
            <a:r>
              <a:rPr lang="ru-RU" dirty="0">
                <a:latin typeface="Cambria" panose="02040503050406030204" pitchFamily="18" charset="0"/>
                <a:ea typeface="Cambria" panose="02040503050406030204" pitchFamily="18" charset="0"/>
              </a:rPr>
              <a:t>: Контейнеры изолированы друг от друга (нет доступа к файлам/процессам соседей), но не требуют эмуляции аппаратуры</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Легковесность</a:t>
            </a:r>
            <a:r>
              <a:rPr lang="ru-RU" dirty="0">
                <a:latin typeface="Cambria" panose="02040503050406030204" pitchFamily="18" charset="0"/>
                <a:ea typeface="Cambria" panose="02040503050406030204" pitchFamily="18" charset="0"/>
              </a:rPr>
              <a:t>: Не нужно запускать полноценную ОС для каждого контейнера – меньше ресурсов, быстрее запуск</a:t>
            </a:r>
          </a:p>
        </p:txBody>
      </p:sp>
    </p:spTree>
    <p:extLst>
      <p:ext uri="{BB962C8B-B14F-4D97-AF65-F5344CB8AC3E}">
        <p14:creationId xmlns:p14="http://schemas.microsoft.com/office/powerpoint/2010/main" val="2616597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8" name="Picture 7">
            <a:extLst>
              <a:ext uri="{FF2B5EF4-FFF2-40B4-BE49-F238E27FC236}">
                <a16:creationId xmlns:a16="http://schemas.microsoft.com/office/drawing/2014/main" id="{A7B41216-F357-16A2-9D40-6088784D5019}"/>
              </a:ext>
            </a:extLst>
          </p:cNvPr>
          <p:cNvPicPr>
            <a:picLocks noChangeAspect="1"/>
          </p:cNvPicPr>
          <p:nvPr/>
        </p:nvPicPr>
        <p:blipFill>
          <a:blip r:embed="rId2"/>
          <a:stretch>
            <a:fillRect/>
          </a:stretch>
        </p:blipFill>
        <p:spPr>
          <a:xfrm>
            <a:off x="2043112" y="1655388"/>
            <a:ext cx="8105775" cy="4981575"/>
          </a:xfrm>
          <a:prstGeom prst="rect">
            <a:avLst/>
          </a:prstGeom>
        </p:spPr>
      </p:pic>
    </p:spTree>
    <p:extLst>
      <p:ext uri="{BB962C8B-B14F-4D97-AF65-F5344CB8AC3E}">
        <p14:creationId xmlns:p14="http://schemas.microsoft.com/office/powerpoint/2010/main" val="1662782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Полная виртуализация</a:t>
            </a:r>
          </a:p>
          <a:p>
            <a:pPr marL="0" indent="0">
              <a:buNone/>
            </a:pPr>
            <a:r>
              <a:rPr lang="ru-RU" dirty="0">
                <a:latin typeface="Cambria" panose="02040503050406030204" pitchFamily="18" charset="0"/>
                <a:ea typeface="Cambria" panose="02040503050406030204" pitchFamily="18" charset="0"/>
              </a:rPr>
              <a:t>Полная виртуализация на серверах ничем не отличается от таковой на клиенте и по сути является «той самой» виртуализацией которая представляется при слове «виртуализация»</a:t>
            </a:r>
          </a:p>
          <a:p>
            <a:pPr marL="0" indent="0">
              <a:buNone/>
            </a:pPr>
            <a:r>
              <a:rPr lang="ru-RU" dirty="0">
                <a:latin typeface="Cambria" panose="02040503050406030204" pitchFamily="18" charset="0"/>
                <a:ea typeface="Cambria" panose="02040503050406030204" pitchFamily="18" charset="0"/>
              </a:rPr>
              <a:t>Стоит ещё раз отметить, что при этом типе виртуализации в рамках виртуальных машин может быть установлена любая операционная система, так как операционная система не знает о том, что гипервизор вообще существует</a:t>
            </a:r>
          </a:p>
          <a:p>
            <a:pPr marL="0" indent="0">
              <a:buNone/>
            </a:pPr>
            <a:r>
              <a:rPr lang="ru-RU" dirty="0">
                <a:latin typeface="Cambria" panose="02040503050406030204" pitchFamily="18" charset="0"/>
                <a:ea typeface="Cambria" panose="02040503050406030204" pitchFamily="18" charset="0"/>
              </a:rPr>
              <a:t>Приложения в таком случае запускаются в по-настоящему изолированной среде</a:t>
            </a:r>
          </a:p>
        </p:txBody>
      </p:sp>
    </p:spTree>
    <p:extLst>
      <p:ext uri="{BB962C8B-B14F-4D97-AF65-F5344CB8AC3E}">
        <p14:creationId xmlns:p14="http://schemas.microsoft.com/office/powerpoint/2010/main" val="2085287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8" name="Picture 7">
            <a:extLst>
              <a:ext uri="{FF2B5EF4-FFF2-40B4-BE49-F238E27FC236}">
                <a16:creationId xmlns:a16="http://schemas.microsoft.com/office/drawing/2014/main" id="{0026275D-F0E3-1056-24B5-53F7239AE8A9}"/>
              </a:ext>
            </a:extLst>
          </p:cNvPr>
          <p:cNvPicPr>
            <a:picLocks noChangeAspect="1"/>
          </p:cNvPicPr>
          <p:nvPr/>
        </p:nvPicPr>
        <p:blipFill>
          <a:blip r:embed="rId2"/>
          <a:stretch>
            <a:fillRect/>
          </a:stretch>
        </p:blipFill>
        <p:spPr>
          <a:xfrm>
            <a:off x="3097166" y="1492030"/>
            <a:ext cx="5997668" cy="5267358"/>
          </a:xfrm>
          <a:prstGeom prst="rect">
            <a:avLst/>
          </a:prstGeom>
        </p:spPr>
      </p:pic>
    </p:spTree>
    <p:extLst>
      <p:ext uri="{BB962C8B-B14F-4D97-AF65-F5344CB8AC3E}">
        <p14:creationId xmlns:p14="http://schemas.microsoft.com/office/powerpoint/2010/main" val="4269456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Паравиртуализация</a:t>
            </a:r>
          </a:p>
          <a:p>
            <a:pPr marL="0" indent="0">
              <a:buNone/>
            </a:pPr>
            <a:r>
              <a:rPr lang="ru-RU" dirty="0">
                <a:latin typeface="Cambria" panose="02040503050406030204" pitchFamily="18" charset="0"/>
                <a:ea typeface="Cambria" panose="02040503050406030204" pitchFamily="18" charset="0"/>
              </a:rPr>
              <a:t>Паравиртуализация – форма виртуализации при которой никто даже не пытается представить виртуальную машину, которая бы выглядела как настоящее основное оборудование. Вместо этого </a:t>
            </a:r>
            <a:r>
              <a:rPr lang="ru-RU" dirty="0" err="1">
                <a:latin typeface="Cambria" panose="02040503050406030204" pitchFamily="18" charset="0"/>
                <a:ea typeface="Cambria" panose="02040503050406030204" pitchFamily="18" charset="0"/>
              </a:rPr>
              <a:t>паравиртуализация</a:t>
            </a:r>
            <a:r>
              <a:rPr lang="ru-RU" dirty="0">
                <a:latin typeface="Cambria" panose="02040503050406030204" pitchFamily="18" charset="0"/>
                <a:ea typeface="Cambria" panose="02040503050406030204" pitchFamily="18" charset="0"/>
              </a:rPr>
              <a:t> представляет </a:t>
            </a:r>
            <a:r>
              <a:rPr lang="ru-RU" dirty="0" err="1">
                <a:latin typeface="Cambria" panose="02040503050406030204" pitchFamily="18" charset="0"/>
                <a:ea typeface="Cambria" panose="02040503050406030204" pitchFamily="18" charset="0"/>
              </a:rPr>
              <a:t>машиноподобный</a:t>
            </a:r>
            <a:r>
              <a:rPr lang="ru-RU" dirty="0">
                <a:latin typeface="Cambria" panose="02040503050406030204" pitchFamily="18" charset="0"/>
                <a:ea typeface="Cambria" panose="02040503050406030204" pitchFamily="18" charset="0"/>
              </a:rPr>
              <a:t> программный интерфейс, который явно раскрывает факт наличия виртуальной среды</a:t>
            </a:r>
          </a:p>
          <a:p>
            <a:pPr marL="0" indent="0">
              <a:buNone/>
            </a:pPr>
            <a:r>
              <a:rPr lang="ru-RU" dirty="0">
                <a:latin typeface="Cambria" panose="02040503050406030204" pitchFamily="18" charset="0"/>
                <a:ea typeface="Cambria" panose="02040503050406030204" pitchFamily="18" charset="0"/>
              </a:rPr>
              <a:t>Паравиртуализация в отличие от полной виртуализации требует модификации гостевой ОС для взаимодействия с предоставляемым интерфейсом для корректной работы и лучшей производительности</a:t>
            </a:r>
          </a:p>
          <a:p>
            <a:pPr marL="0" indent="0">
              <a:buNone/>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86568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Picture 3">
            <a:extLst>
              <a:ext uri="{FF2B5EF4-FFF2-40B4-BE49-F238E27FC236}">
                <a16:creationId xmlns:a16="http://schemas.microsoft.com/office/drawing/2014/main" id="{9D0525D5-6C12-1726-0476-F511CF499FEF}"/>
              </a:ext>
            </a:extLst>
          </p:cNvPr>
          <p:cNvPicPr>
            <a:picLocks noChangeAspect="1"/>
          </p:cNvPicPr>
          <p:nvPr/>
        </p:nvPicPr>
        <p:blipFill>
          <a:blip r:embed="rId2"/>
          <a:stretch>
            <a:fillRect/>
          </a:stretch>
        </p:blipFill>
        <p:spPr>
          <a:xfrm>
            <a:off x="2129262" y="1690687"/>
            <a:ext cx="7933476" cy="4802187"/>
          </a:xfrm>
          <a:prstGeom prst="rect">
            <a:avLst/>
          </a:prstGeom>
        </p:spPr>
      </p:pic>
    </p:spTree>
    <p:extLst>
      <p:ext uri="{BB962C8B-B14F-4D97-AF65-F5344CB8AC3E}">
        <p14:creationId xmlns:p14="http://schemas.microsoft.com/office/powerpoint/2010/main" val="1439442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extLst>
              <p:ext uri="{D42A27DB-BD31-4B8C-83A1-F6EECF244321}">
                <p14:modId xmlns:p14="http://schemas.microsoft.com/office/powerpoint/2010/main" val="1285264137"/>
              </p:ext>
            </p:extLst>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Виртуализация</a:t>
            </a:r>
            <a:r>
              <a:rPr lang="ru-RU"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основа</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современных технологий</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Как облачные сервисы (AWS, Azure) обеспечивают изолированные среды для миллионов пользователей? </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Цель лекции: Понять, что такое виртуализация и зачем она нужна системным программистам</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5902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Так как не во все желаемые к использованию в виртуальном режиме операционные системы можно внести соответствующие изменения для полноценной поддержки </a:t>
            </a:r>
            <a:r>
              <a:rPr lang="ru-RU" dirty="0" err="1">
                <a:latin typeface="Cambria" panose="02040503050406030204" pitchFamily="18" charset="0"/>
                <a:ea typeface="Cambria" panose="02040503050406030204" pitchFamily="18" charset="0"/>
              </a:rPr>
              <a:t>паравиртуализации</a:t>
            </a:r>
            <a:r>
              <a:rPr lang="ru-RU" dirty="0">
                <a:latin typeface="Cambria" panose="02040503050406030204" pitchFamily="18" charset="0"/>
                <a:ea typeface="Cambria" panose="02040503050406030204" pitchFamily="18" charset="0"/>
              </a:rPr>
              <a:t> (если конечно разработчики конкретной ОС уже не позаботились об этом), то возникает вопрос работоспособности подобных решений в целом</a:t>
            </a:r>
          </a:p>
          <a:p>
            <a:pPr marL="0" indent="0">
              <a:buNone/>
            </a:pPr>
            <a:r>
              <a:rPr lang="ru-RU" dirty="0">
                <a:latin typeface="Cambria" panose="02040503050406030204" pitchFamily="18" charset="0"/>
                <a:ea typeface="Cambria" panose="02040503050406030204" pitchFamily="18" charset="0"/>
              </a:rPr>
              <a:t>Однако на помощь в решении этой проблемы пришли разработчики </a:t>
            </a:r>
            <a:r>
              <a:rPr lang="en-US" dirty="0">
                <a:latin typeface="Cambria" panose="02040503050406030204" pitchFamily="18" charset="0"/>
                <a:ea typeface="Cambria" panose="02040503050406030204" pitchFamily="18" charset="0"/>
              </a:rPr>
              <a:t>CPU</a:t>
            </a:r>
            <a:r>
              <a:rPr lang="ru-RU" dirty="0">
                <a:latin typeface="Cambria" panose="02040503050406030204" pitchFamily="18" charset="0"/>
                <a:ea typeface="Cambria" panose="02040503050406030204" pitchFamily="18" charset="0"/>
              </a:rPr>
              <a:t> – они внедрили в свои продукты дополнительные наборы команд направленные на работу с виртуализацией </a:t>
            </a:r>
            <a:r>
              <a:rPr lang="en-US" dirty="0">
                <a:latin typeface="Cambria" panose="02040503050406030204" pitchFamily="18" charset="0"/>
                <a:ea typeface="Cambria" panose="02040503050406030204" pitchFamily="18" charset="0"/>
              </a:rPr>
              <a:t>AMD-V </a:t>
            </a:r>
            <a:r>
              <a:rPr lang="ru-RU" dirty="0">
                <a:latin typeface="Cambria" panose="02040503050406030204" pitchFamily="18" charset="0"/>
                <a:ea typeface="Cambria" panose="02040503050406030204" pitchFamily="18" charset="0"/>
              </a:rPr>
              <a:t>и </a:t>
            </a:r>
            <a:r>
              <a:rPr lang="en-US" dirty="0">
                <a:latin typeface="Cambria" panose="02040503050406030204" pitchFamily="18" charset="0"/>
                <a:ea typeface="Cambria" panose="02040503050406030204" pitchFamily="18" charset="0"/>
              </a:rPr>
              <a:t>VT-x</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Данные решения позволяют запускать не модифицированные экземпляры ОС с помощью </a:t>
            </a:r>
            <a:r>
              <a:rPr lang="ru-RU" dirty="0" err="1">
                <a:latin typeface="Cambria" panose="02040503050406030204" pitchFamily="18" charset="0"/>
                <a:ea typeface="Cambria" panose="02040503050406030204" pitchFamily="18" charset="0"/>
              </a:rPr>
              <a:t>правиртуализации</a:t>
            </a:r>
            <a:r>
              <a:rPr lang="ru-RU" dirty="0">
                <a:latin typeface="Cambria" panose="02040503050406030204" pitchFamily="18" charset="0"/>
                <a:ea typeface="Cambria" panose="02040503050406030204" pitchFamily="18" charset="0"/>
              </a:rPr>
              <a:t> (хоть и не всегда и не с лучшей производительностью)</a:t>
            </a:r>
          </a:p>
          <a:p>
            <a:pPr marL="0" indent="0">
              <a:buNone/>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96115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Если кратко подвести итоги и сравнить эти три подхода, то получается следующее:</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16AFAE1A-B103-0224-42E1-E2DF82A16DC0}"/>
              </a:ext>
            </a:extLst>
          </p:cNvPr>
          <p:cNvGraphicFramePr>
            <a:graphicFrameLocks noGrp="1"/>
          </p:cNvGraphicFramePr>
          <p:nvPr>
            <p:extLst>
              <p:ext uri="{D42A27DB-BD31-4B8C-83A1-F6EECF244321}">
                <p14:modId xmlns:p14="http://schemas.microsoft.com/office/powerpoint/2010/main" val="2204308945"/>
              </p:ext>
            </p:extLst>
          </p:nvPr>
        </p:nvGraphicFramePr>
        <p:xfrm>
          <a:off x="990600" y="2753264"/>
          <a:ext cx="10363200" cy="3545580"/>
        </p:xfrm>
        <a:graphic>
          <a:graphicData uri="http://schemas.openxmlformats.org/drawingml/2006/table">
            <a:tbl>
              <a:tblPr firstRow="1" bandRow="1">
                <a:tableStyleId>{3B4B98B0-60AC-42C2-AFA5-B58CD77FA1E5}</a:tableStyleId>
              </a:tblPr>
              <a:tblGrid>
                <a:gridCol w="2442882">
                  <a:extLst>
                    <a:ext uri="{9D8B030D-6E8A-4147-A177-3AD203B41FA5}">
                      <a16:colId xmlns:a16="http://schemas.microsoft.com/office/drawing/2014/main" val="3739115263"/>
                    </a:ext>
                  </a:extLst>
                </a:gridCol>
                <a:gridCol w="2591879">
                  <a:extLst>
                    <a:ext uri="{9D8B030D-6E8A-4147-A177-3AD203B41FA5}">
                      <a16:colId xmlns:a16="http://schemas.microsoft.com/office/drawing/2014/main" val="1573794462"/>
                    </a:ext>
                  </a:extLst>
                </a:gridCol>
                <a:gridCol w="3036069">
                  <a:extLst>
                    <a:ext uri="{9D8B030D-6E8A-4147-A177-3AD203B41FA5}">
                      <a16:colId xmlns:a16="http://schemas.microsoft.com/office/drawing/2014/main" val="3647336176"/>
                    </a:ext>
                  </a:extLst>
                </a:gridCol>
                <a:gridCol w="2292370">
                  <a:extLst>
                    <a:ext uri="{9D8B030D-6E8A-4147-A177-3AD203B41FA5}">
                      <a16:colId xmlns:a16="http://schemas.microsoft.com/office/drawing/2014/main" val="3532531369"/>
                    </a:ext>
                  </a:extLst>
                </a:gridCol>
              </a:tblGrid>
              <a:tr h="827910">
                <a:tc>
                  <a:txBody>
                    <a:bodyPr/>
                    <a:lstStyle/>
                    <a:p>
                      <a:pPr algn="ctr"/>
                      <a:r>
                        <a:rPr lang="ru-RU" dirty="0">
                          <a:latin typeface="Cambria" panose="02040503050406030204" pitchFamily="18" charset="0"/>
                          <a:ea typeface="Cambria" panose="02040503050406030204" pitchFamily="18" charset="0"/>
                        </a:rPr>
                        <a:t>Критерий</a:t>
                      </a:r>
                      <a:endParaRPr lang="en-US" dirty="0">
                        <a:latin typeface="Cambria" panose="02040503050406030204" pitchFamily="18" charset="0"/>
                        <a:ea typeface="Cambria" panose="02040503050406030204" pitchFamily="18" charset="0"/>
                      </a:endParaRPr>
                    </a:p>
                  </a:txBody>
                  <a:tcPr anchor="ctr"/>
                </a:tc>
                <a:tc>
                  <a:txBody>
                    <a:bodyPr/>
                    <a:lstStyle/>
                    <a:p>
                      <a:pPr algn="ctr"/>
                      <a:r>
                        <a:rPr lang="ru-RU" dirty="0">
                          <a:latin typeface="Cambria" panose="02040503050406030204" pitchFamily="18" charset="0"/>
                          <a:ea typeface="Cambria" panose="02040503050406030204" pitchFamily="18" charset="0"/>
                        </a:rPr>
                        <a:t>Полная виртуализация</a:t>
                      </a:r>
                      <a:endParaRPr lang="en-US" dirty="0">
                        <a:latin typeface="Cambria" panose="02040503050406030204" pitchFamily="18" charset="0"/>
                        <a:ea typeface="Cambria" panose="02040503050406030204" pitchFamily="18" charset="0"/>
                      </a:endParaRPr>
                    </a:p>
                  </a:txBody>
                  <a:tcPr anchor="ctr"/>
                </a:tc>
                <a:tc>
                  <a:txBody>
                    <a:bodyPr/>
                    <a:lstStyle/>
                    <a:p>
                      <a:pPr algn="ctr"/>
                      <a:r>
                        <a:rPr lang="ru-RU" dirty="0">
                          <a:latin typeface="Cambria" panose="02040503050406030204" pitchFamily="18" charset="0"/>
                          <a:ea typeface="Cambria" panose="02040503050406030204" pitchFamily="18" charset="0"/>
                        </a:rPr>
                        <a:t>Паравиртуализация</a:t>
                      </a:r>
                      <a:endParaRPr lang="en-US" dirty="0">
                        <a:latin typeface="Cambria" panose="02040503050406030204" pitchFamily="18" charset="0"/>
                        <a:ea typeface="Cambria" panose="02040503050406030204" pitchFamily="18" charset="0"/>
                      </a:endParaRPr>
                    </a:p>
                  </a:txBody>
                  <a:tcPr anchor="ctr"/>
                </a:tc>
                <a:tc>
                  <a:txBody>
                    <a:bodyPr/>
                    <a:lstStyle/>
                    <a:p>
                      <a:pPr algn="ctr"/>
                      <a:r>
                        <a:rPr lang="ru-RU" dirty="0">
                          <a:latin typeface="Cambria" panose="02040503050406030204" pitchFamily="18" charset="0"/>
                          <a:ea typeface="Cambria" panose="02040503050406030204" pitchFamily="18" charset="0"/>
                        </a:rPr>
                        <a:t>Контейнеризация</a:t>
                      </a:r>
                      <a:endParaRPr lang="en-US"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1063791471"/>
                  </a:ext>
                </a:extLst>
              </a:tr>
              <a:tr h="479661">
                <a:tc>
                  <a:txBody>
                    <a:bodyPr/>
                    <a:lstStyle/>
                    <a:p>
                      <a:r>
                        <a:rPr lang="ru-RU" sz="1600" dirty="0">
                          <a:latin typeface="Cambria" panose="02040503050406030204" pitchFamily="18" charset="0"/>
                          <a:ea typeface="Cambria" panose="02040503050406030204" pitchFamily="18" charset="0"/>
                        </a:rPr>
                        <a:t>Поддержка гостевых ОС</a:t>
                      </a:r>
                      <a:endParaRPr lang="en-US" sz="1600" dirty="0">
                        <a:latin typeface="Cambria" panose="02040503050406030204" pitchFamily="18" charset="0"/>
                        <a:ea typeface="Cambria" panose="02040503050406030204" pitchFamily="18" charset="0"/>
                      </a:endParaRPr>
                    </a:p>
                  </a:txBody>
                  <a:tcPr/>
                </a:tc>
                <a:tc>
                  <a:txBody>
                    <a:bodyPr/>
                    <a:lstStyle/>
                    <a:p>
                      <a:r>
                        <a:rPr lang="ru-RU" sz="1600" dirty="0">
                          <a:latin typeface="Cambria" panose="02040503050406030204" pitchFamily="18" charset="0"/>
                          <a:ea typeface="Cambria" panose="02040503050406030204" pitchFamily="18" charset="0"/>
                        </a:rPr>
                        <a:t>Высокая (любые ОС)</a:t>
                      </a:r>
                      <a:endParaRPr lang="en-US" sz="1600" dirty="0">
                        <a:latin typeface="Cambria" panose="02040503050406030204" pitchFamily="18" charset="0"/>
                        <a:ea typeface="Cambria" panose="02040503050406030204" pitchFamily="18" charset="0"/>
                      </a:endParaRPr>
                    </a:p>
                  </a:txBody>
                  <a:tcPr/>
                </a:tc>
                <a:tc>
                  <a:txBody>
                    <a:bodyPr/>
                    <a:lstStyle/>
                    <a:p>
                      <a:r>
                        <a:rPr lang="ru-RU" sz="1600" dirty="0">
                          <a:latin typeface="Cambria" panose="02040503050406030204" pitchFamily="18" charset="0"/>
                          <a:ea typeface="Cambria" panose="02040503050406030204" pitchFamily="18" charset="0"/>
                        </a:rPr>
                        <a:t>Ограниченная (требуется модификации гостевой ОС)</a:t>
                      </a:r>
                      <a:endParaRPr lang="en-US" sz="1600" dirty="0">
                        <a:latin typeface="Cambria" panose="02040503050406030204" pitchFamily="18" charset="0"/>
                        <a:ea typeface="Cambria" panose="02040503050406030204" pitchFamily="18" charset="0"/>
                      </a:endParaRPr>
                    </a:p>
                  </a:txBody>
                  <a:tcPr/>
                </a:tc>
                <a:tc>
                  <a:txBody>
                    <a:bodyPr/>
                    <a:lstStyle/>
                    <a:p>
                      <a:r>
                        <a:rPr lang="ru-RU" sz="1600" dirty="0">
                          <a:latin typeface="Cambria" panose="02040503050406030204" pitchFamily="18" charset="0"/>
                          <a:ea typeface="Cambria" panose="02040503050406030204" pitchFamily="18" charset="0"/>
                        </a:rPr>
                        <a:t>Низкая (работает только с ОС, совместимым с ядром хост-системы)</a:t>
                      </a:r>
                      <a:endParaRPr lang="en-US" sz="16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948500394"/>
                  </a:ext>
                </a:extLst>
              </a:tr>
              <a:tr h="479661">
                <a:tc>
                  <a:txBody>
                    <a:bodyPr/>
                    <a:lstStyle/>
                    <a:p>
                      <a:r>
                        <a:rPr lang="ru-RU" sz="1600" dirty="0">
                          <a:latin typeface="Cambria" panose="02040503050406030204" pitchFamily="18" charset="0"/>
                          <a:ea typeface="Cambria" panose="02040503050406030204" pitchFamily="18" charset="0"/>
                        </a:rPr>
                        <a:t>Производительность</a:t>
                      </a:r>
                      <a:endParaRPr lang="en-US" sz="1600" dirty="0">
                        <a:latin typeface="Cambria" panose="02040503050406030204" pitchFamily="18" charset="0"/>
                        <a:ea typeface="Cambria" panose="02040503050406030204" pitchFamily="18" charset="0"/>
                      </a:endParaRPr>
                    </a:p>
                  </a:txBody>
                  <a:tcPr/>
                </a:tc>
                <a:tc>
                  <a:txBody>
                    <a:bodyPr/>
                    <a:lstStyle/>
                    <a:p>
                      <a:r>
                        <a:rPr lang="ru-RU" sz="1600" dirty="0">
                          <a:latin typeface="Cambria" panose="02040503050406030204" pitchFamily="18" charset="0"/>
                          <a:ea typeface="Cambria" panose="02040503050406030204" pitchFamily="18" charset="0"/>
                        </a:rPr>
                        <a:t>Ниже (из-за аппаратной эмуляции)</a:t>
                      </a:r>
                      <a:endParaRPr lang="en-US" sz="1600" dirty="0">
                        <a:latin typeface="Cambria" panose="02040503050406030204" pitchFamily="18" charset="0"/>
                        <a:ea typeface="Cambria" panose="02040503050406030204" pitchFamily="18" charset="0"/>
                      </a:endParaRPr>
                    </a:p>
                  </a:txBody>
                  <a:tcPr/>
                </a:tc>
                <a:tc>
                  <a:txBody>
                    <a:bodyPr/>
                    <a:lstStyle/>
                    <a:p>
                      <a:r>
                        <a:rPr lang="ru-RU" sz="1600" dirty="0">
                          <a:latin typeface="Cambria" panose="02040503050406030204" pitchFamily="18" charset="0"/>
                          <a:ea typeface="Cambria" panose="02040503050406030204" pitchFamily="18" charset="0"/>
                        </a:rPr>
                        <a:t>Выше (прямое взаимодействие с гипервизором)</a:t>
                      </a:r>
                      <a:endParaRPr lang="en-US" sz="1600" dirty="0">
                        <a:latin typeface="Cambria" panose="02040503050406030204" pitchFamily="18" charset="0"/>
                        <a:ea typeface="Cambria" panose="02040503050406030204" pitchFamily="18" charset="0"/>
                      </a:endParaRPr>
                    </a:p>
                  </a:txBody>
                  <a:tcPr/>
                </a:tc>
                <a:tc>
                  <a:txBody>
                    <a:bodyPr/>
                    <a:lstStyle/>
                    <a:p>
                      <a:r>
                        <a:rPr lang="ru-RU" sz="1600" dirty="0">
                          <a:latin typeface="Cambria" panose="02040503050406030204" pitchFamily="18" charset="0"/>
                          <a:ea typeface="Cambria" panose="02040503050406030204" pitchFamily="18" charset="0"/>
                        </a:rPr>
                        <a:t>Максимальная (не требует эмуляции)</a:t>
                      </a:r>
                      <a:endParaRPr lang="en-US" sz="16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970245639"/>
                  </a:ext>
                </a:extLst>
              </a:tr>
              <a:tr h="827910">
                <a:tc>
                  <a:txBody>
                    <a:bodyPr/>
                    <a:lstStyle/>
                    <a:p>
                      <a:r>
                        <a:rPr lang="ru-RU" sz="1600" dirty="0">
                          <a:latin typeface="Cambria" panose="02040503050406030204" pitchFamily="18" charset="0"/>
                          <a:ea typeface="Cambria" panose="02040503050406030204" pitchFamily="18" charset="0"/>
                        </a:rPr>
                        <a:t>Изоляция</a:t>
                      </a:r>
                      <a:endParaRPr lang="en-US" sz="1600" dirty="0">
                        <a:latin typeface="Cambria" panose="02040503050406030204" pitchFamily="18" charset="0"/>
                        <a:ea typeface="Cambria" panose="02040503050406030204" pitchFamily="18" charset="0"/>
                      </a:endParaRPr>
                    </a:p>
                  </a:txBody>
                  <a:tcPr/>
                </a:tc>
                <a:tc>
                  <a:txBody>
                    <a:bodyPr/>
                    <a:lstStyle/>
                    <a:p>
                      <a:r>
                        <a:rPr lang="ru-RU" sz="1600" dirty="0">
                          <a:latin typeface="Cambria" panose="02040503050406030204" pitchFamily="18" charset="0"/>
                          <a:ea typeface="Cambria" panose="02040503050406030204" pitchFamily="18" charset="0"/>
                        </a:rPr>
                        <a:t>Полная (аппаратная)</a:t>
                      </a:r>
                      <a:endParaRPr lang="en-US" sz="1600" dirty="0">
                        <a:latin typeface="Cambria" panose="02040503050406030204" pitchFamily="18" charset="0"/>
                        <a:ea typeface="Cambria" panose="02040503050406030204" pitchFamily="18" charset="0"/>
                      </a:endParaRPr>
                    </a:p>
                  </a:txBody>
                  <a:tcPr/>
                </a:tc>
                <a:tc>
                  <a:txBody>
                    <a:bodyPr/>
                    <a:lstStyle/>
                    <a:p>
                      <a:r>
                        <a:rPr lang="ru-RU" sz="1600" dirty="0">
                          <a:latin typeface="Cambria" panose="02040503050406030204" pitchFamily="18" charset="0"/>
                          <a:ea typeface="Cambria" panose="02040503050406030204" pitchFamily="18" charset="0"/>
                        </a:rPr>
                        <a:t>Частичная (программная, гостевая ОС «знает» о виртуализации)</a:t>
                      </a:r>
                      <a:endParaRPr lang="en-US" sz="1600" dirty="0">
                        <a:latin typeface="Cambria" panose="02040503050406030204" pitchFamily="18" charset="0"/>
                        <a:ea typeface="Cambria" panose="02040503050406030204" pitchFamily="18" charset="0"/>
                      </a:endParaRPr>
                    </a:p>
                  </a:txBody>
                  <a:tcPr/>
                </a:tc>
                <a:tc>
                  <a:txBody>
                    <a:bodyPr/>
                    <a:lstStyle/>
                    <a:p>
                      <a:r>
                        <a:rPr lang="ru-RU" sz="1600" dirty="0">
                          <a:latin typeface="Cambria" panose="02040503050406030204" pitchFamily="18" charset="0"/>
                          <a:ea typeface="Cambria" panose="02040503050406030204" pitchFamily="18" charset="0"/>
                        </a:rPr>
                        <a:t>Слабая (все контейнеры делят ядро хост-ОС)</a:t>
                      </a:r>
                      <a:endParaRPr lang="en-US" sz="16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687219895"/>
                  </a:ext>
                </a:extLst>
              </a:tr>
            </a:tbl>
          </a:graphicData>
        </a:graphic>
      </p:graphicFrame>
    </p:spTree>
    <p:extLst>
      <p:ext uri="{BB962C8B-B14F-4D97-AF65-F5344CB8AC3E}">
        <p14:creationId xmlns:p14="http://schemas.microsoft.com/office/powerpoint/2010/main" val="4116794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Если кратко подвести итоги и сравнить эти три подхода, то получается следующее:</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8" name="Table 7">
            <a:extLst>
              <a:ext uri="{FF2B5EF4-FFF2-40B4-BE49-F238E27FC236}">
                <a16:creationId xmlns:a16="http://schemas.microsoft.com/office/drawing/2014/main" id="{4ED3324A-149B-3BC9-82E1-F3871DD81F6F}"/>
              </a:ext>
            </a:extLst>
          </p:cNvPr>
          <p:cNvGraphicFramePr>
            <a:graphicFrameLocks noGrp="1"/>
          </p:cNvGraphicFramePr>
          <p:nvPr>
            <p:extLst>
              <p:ext uri="{D42A27DB-BD31-4B8C-83A1-F6EECF244321}">
                <p14:modId xmlns:p14="http://schemas.microsoft.com/office/powerpoint/2010/main" val="543202999"/>
              </p:ext>
            </p:extLst>
          </p:nvPr>
        </p:nvGraphicFramePr>
        <p:xfrm>
          <a:off x="990600" y="2753264"/>
          <a:ext cx="10363200" cy="3789420"/>
        </p:xfrm>
        <a:graphic>
          <a:graphicData uri="http://schemas.openxmlformats.org/drawingml/2006/table">
            <a:tbl>
              <a:tblPr firstRow="1" bandRow="1">
                <a:tableStyleId>{3B4B98B0-60AC-42C2-AFA5-B58CD77FA1E5}</a:tableStyleId>
              </a:tblPr>
              <a:tblGrid>
                <a:gridCol w="2272553">
                  <a:extLst>
                    <a:ext uri="{9D8B030D-6E8A-4147-A177-3AD203B41FA5}">
                      <a16:colId xmlns:a16="http://schemas.microsoft.com/office/drawing/2014/main" val="3739115263"/>
                    </a:ext>
                  </a:extLst>
                </a:gridCol>
                <a:gridCol w="2762208">
                  <a:extLst>
                    <a:ext uri="{9D8B030D-6E8A-4147-A177-3AD203B41FA5}">
                      <a16:colId xmlns:a16="http://schemas.microsoft.com/office/drawing/2014/main" val="1573794462"/>
                    </a:ext>
                  </a:extLst>
                </a:gridCol>
                <a:gridCol w="3036069">
                  <a:extLst>
                    <a:ext uri="{9D8B030D-6E8A-4147-A177-3AD203B41FA5}">
                      <a16:colId xmlns:a16="http://schemas.microsoft.com/office/drawing/2014/main" val="3647336176"/>
                    </a:ext>
                  </a:extLst>
                </a:gridCol>
                <a:gridCol w="2292370">
                  <a:extLst>
                    <a:ext uri="{9D8B030D-6E8A-4147-A177-3AD203B41FA5}">
                      <a16:colId xmlns:a16="http://schemas.microsoft.com/office/drawing/2014/main" val="3532531369"/>
                    </a:ext>
                  </a:extLst>
                </a:gridCol>
              </a:tblGrid>
              <a:tr h="827910">
                <a:tc>
                  <a:txBody>
                    <a:bodyPr/>
                    <a:lstStyle/>
                    <a:p>
                      <a:pPr algn="ctr"/>
                      <a:r>
                        <a:rPr lang="ru-RU">
                          <a:latin typeface="Cambria" panose="02040503050406030204" pitchFamily="18" charset="0"/>
                          <a:ea typeface="Cambria" panose="02040503050406030204" pitchFamily="18" charset="0"/>
                        </a:rPr>
                        <a:t>Критерий</a:t>
                      </a:r>
                      <a:endParaRPr lang="en-US" dirty="0">
                        <a:latin typeface="Cambria" panose="02040503050406030204" pitchFamily="18" charset="0"/>
                        <a:ea typeface="Cambria" panose="02040503050406030204" pitchFamily="18" charset="0"/>
                      </a:endParaRPr>
                    </a:p>
                  </a:txBody>
                  <a:tcPr anchor="ctr"/>
                </a:tc>
                <a:tc>
                  <a:txBody>
                    <a:bodyPr/>
                    <a:lstStyle/>
                    <a:p>
                      <a:pPr algn="ctr"/>
                      <a:r>
                        <a:rPr lang="ru-RU">
                          <a:latin typeface="Cambria" panose="02040503050406030204" pitchFamily="18" charset="0"/>
                          <a:ea typeface="Cambria" panose="02040503050406030204" pitchFamily="18" charset="0"/>
                        </a:rPr>
                        <a:t>Полная виртуализация</a:t>
                      </a:r>
                      <a:endParaRPr lang="en-US" dirty="0">
                        <a:latin typeface="Cambria" panose="02040503050406030204" pitchFamily="18" charset="0"/>
                        <a:ea typeface="Cambria" panose="02040503050406030204" pitchFamily="18" charset="0"/>
                      </a:endParaRPr>
                    </a:p>
                  </a:txBody>
                  <a:tcPr anchor="ctr"/>
                </a:tc>
                <a:tc>
                  <a:txBody>
                    <a:bodyPr/>
                    <a:lstStyle/>
                    <a:p>
                      <a:pPr algn="ctr"/>
                      <a:r>
                        <a:rPr lang="ru-RU">
                          <a:latin typeface="Cambria" panose="02040503050406030204" pitchFamily="18" charset="0"/>
                          <a:ea typeface="Cambria" panose="02040503050406030204" pitchFamily="18" charset="0"/>
                        </a:rPr>
                        <a:t>Паравиртуализация</a:t>
                      </a:r>
                      <a:endParaRPr lang="en-US" dirty="0">
                        <a:latin typeface="Cambria" panose="02040503050406030204" pitchFamily="18" charset="0"/>
                        <a:ea typeface="Cambria" panose="02040503050406030204" pitchFamily="18" charset="0"/>
                      </a:endParaRPr>
                    </a:p>
                  </a:txBody>
                  <a:tcPr anchor="ctr"/>
                </a:tc>
                <a:tc>
                  <a:txBody>
                    <a:bodyPr/>
                    <a:lstStyle/>
                    <a:p>
                      <a:pPr algn="ctr"/>
                      <a:r>
                        <a:rPr lang="ru-RU">
                          <a:latin typeface="Cambria" panose="02040503050406030204" pitchFamily="18" charset="0"/>
                          <a:ea typeface="Cambria" panose="02040503050406030204" pitchFamily="18" charset="0"/>
                        </a:rPr>
                        <a:t>Контейнеризация</a:t>
                      </a:r>
                      <a:endParaRPr lang="en-US"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1063791471"/>
                  </a:ext>
                </a:extLst>
              </a:tr>
              <a:tr h="479661">
                <a:tc>
                  <a:txBody>
                    <a:bodyPr/>
                    <a:lstStyle/>
                    <a:p>
                      <a:r>
                        <a:rPr lang="ru-RU" sz="1600">
                          <a:latin typeface="Cambria" panose="02040503050406030204" pitchFamily="18" charset="0"/>
                          <a:ea typeface="Cambria" panose="02040503050406030204" pitchFamily="18" charset="0"/>
                        </a:rPr>
                        <a:t>Управление</a:t>
                      </a:r>
                      <a:endParaRPr lang="en-US" sz="1600" dirty="0">
                        <a:latin typeface="Cambria" panose="02040503050406030204" pitchFamily="18" charset="0"/>
                        <a:ea typeface="Cambria" panose="02040503050406030204" pitchFamily="18" charset="0"/>
                      </a:endParaRPr>
                    </a:p>
                  </a:txBody>
                  <a:tcPr/>
                </a:tc>
                <a:tc>
                  <a:txBody>
                    <a:bodyPr/>
                    <a:lstStyle/>
                    <a:p>
                      <a:r>
                        <a:rPr lang="ru-RU" sz="1600">
                          <a:latin typeface="Cambria" panose="02040503050406030204" pitchFamily="18" charset="0"/>
                          <a:ea typeface="Cambria" panose="02040503050406030204" pitchFamily="18" charset="0"/>
                        </a:rPr>
                        <a:t>Сложное (требует настройки гипервизора и управления множеством ВМ)</a:t>
                      </a:r>
                      <a:endParaRPr lang="en-US" sz="1600" dirty="0">
                        <a:latin typeface="Cambria" panose="02040503050406030204" pitchFamily="18" charset="0"/>
                        <a:ea typeface="Cambria" panose="02040503050406030204" pitchFamily="18" charset="0"/>
                      </a:endParaRPr>
                    </a:p>
                  </a:txBody>
                  <a:tcPr/>
                </a:tc>
                <a:tc>
                  <a:txBody>
                    <a:bodyPr/>
                    <a:lstStyle/>
                    <a:p>
                      <a:r>
                        <a:rPr lang="ru-RU" sz="1600">
                          <a:latin typeface="Cambria" panose="02040503050406030204" pitchFamily="18" charset="0"/>
                          <a:ea typeface="Cambria" panose="02040503050406030204" pitchFamily="18" charset="0"/>
                        </a:rPr>
                        <a:t>Среднее (требует поддержки гостевой ОС и гипервизора)</a:t>
                      </a:r>
                      <a:endParaRPr lang="en-US" sz="1600" dirty="0">
                        <a:latin typeface="Cambria" panose="02040503050406030204" pitchFamily="18" charset="0"/>
                        <a:ea typeface="Cambria" panose="02040503050406030204" pitchFamily="18" charset="0"/>
                      </a:endParaRPr>
                    </a:p>
                  </a:txBody>
                  <a:tcPr/>
                </a:tc>
                <a:tc>
                  <a:txBody>
                    <a:bodyPr/>
                    <a:lstStyle/>
                    <a:p>
                      <a:r>
                        <a:rPr lang="ru-RU" sz="1600">
                          <a:latin typeface="Cambria" panose="02040503050406030204" pitchFamily="18" charset="0"/>
                          <a:ea typeface="Cambria" panose="02040503050406030204" pitchFamily="18" charset="0"/>
                        </a:rPr>
                        <a:t>Простое</a:t>
                      </a:r>
                      <a:endParaRPr lang="en-US" sz="16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948500394"/>
                  </a:ext>
                </a:extLst>
              </a:tr>
              <a:tr h="479661">
                <a:tc>
                  <a:txBody>
                    <a:bodyPr/>
                    <a:lstStyle/>
                    <a:p>
                      <a:r>
                        <a:rPr lang="ru-RU" sz="1600">
                          <a:latin typeface="Cambria" panose="02040503050406030204" pitchFamily="18" charset="0"/>
                          <a:ea typeface="Cambria" panose="02040503050406030204" pitchFamily="18" charset="0"/>
                        </a:rPr>
                        <a:t>Масштабируемость</a:t>
                      </a:r>
                      <a:endParaRPr lang="en-US" sz="1600" dirty="0">
                        <a:latin typeface="Cambria" panose="02040503050406030204" pitchFamily="18" charset="0"/>
                        <a:ea typeface="Cambria" panose="02040503050406030204" pitchFamily="18" charset="0"/>
                      </a:endParaRPr>
                    </a:p>
                  </a:txBody>
                  <a:tcPr/>
                </a:tc>
                <a:tc>
                  <a:txBody>
                    <a:bodyPr/>
                    <a:lstStyle/>
                    <a:p>
                      <a:r>
                        <a:rPr lang="ru-RU" sz="1600">
                          <a:latin typeface="Cambria" panose="02040503050406030204" pitchFamily="18" charset="0"/>
                          <a:ea typeface="Cambria" panose="02040503050406030204" pitchFamily="18" charset="0"/>
                        </a:rPr>
                        <a:t>Средняя (ограниченная количеством ресурсов)</a:t>
                      </a:r>
                      <a:endParaRPr lang="en-US" sz="1600" dirty="0">
                        <a:latin typeface="Cambria" panose="02040503050406030204" pitchFamily="18" charset="0"/>
                        <a:ea typeface="Cambria" panose="02040503050406030204" pitchFamily="18" charset="0"/>
                      </a:endParaRPr>
                    </a:p>
                  </a:txBody>
                  <a:tcPr/>
                </a:tc>
                <a:tc>
                  <a:txBody>
                    <a:bodyPr/>
                    <a:lstStyle/>
                    <a:p>
                      <a:r>
                        <a:rPr lang="ru-RU" sz="1600">
                          <a:latin typeface="Cambria" panose="02040503050406030204" pitchFamily="18" charset="0"/>
                          <a:ea typeface="Cambria" panose="02040503050406030204" pitchFamily="18" charset="0"/>
                        </a:rPr>
                        <a:t>Высокая (меньше накладных расходов, чем у полной виртуализации)</a:t>
                      </a:r>
                      <a:endParaRPr lang="en-US" sz="1600" dirty="0">
                        <a:latin typeface="Cambria" panose="02040503050406030204" pitchFamily="18" charset="0"/>
                        <a:ea typeface="Cambria" panose="02040503050406030204" pitchFamily="18" charset="0"/>
                      </a:endParaRPr>
                    </a:p>
                  </a:txBody>
                  <a:tcPr/>
                </a:tc>
                <a:tc>
                  <a:txBody>
                    <a:bodyPr/>
                    <a:lstStyle/>
                    <a:p>
                      <a:r>
                        <a:rPr lang="ru-RU" sz="1600">
                          <a:latin typeface="Cambria" panose="02040503050406030204" pitchFamily="18" charset="0"/>
                          <a:ea typeface="Cambria" panose="02040503050406030204" pitchFamily="18" charset="0"/>
                        </a:rPr>
                        <a:t>Максимальная (тысячи контейнеров могут работать на одном сервере)</a:t>
                      </a:r>
                      <a:endParaRPr lang="en-US" sz="16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970245639"/>
                  </a:ext>
                </a:extLst>
              </a:tr>
              <a:tr h="827910">
                <a:tc>
                  <a:txBody>
                    <a:bodyPr/>
                    <a:lstStyle/>
                    <a:p>
                      <a:r>
                        <a:rPr lang="ru-RU" sz="1600">
                          <a:latin typeface="Cambria" panose="02040503050406030204" pitchFamily="18" charset="0"/>
                          <a:ea typeface="Cambria" panose="02040503050406030204" pitchFamily="18" charset="0"/>
                        </a:rPr>
                        <a:t>Сценарии использования</a:t>
                      </a:r>
                      <a:endParaRPr lang="en-US" sz="1600" dirty="0">
                        <a:latin typeface="Cambria" panose="02040503050406030204" pitchFamily="18" charset="0"/>
                        <a:ea typeface="Cambria" panose="02040503050406030204" pitchFamily="18" charset="0"/>
                      </a:endParaRPr>
                    </a:p>
                  </a:txBody>
                  <a:tcPr/>
                </a:tc>
                <a:tc>
                  <a:txBody>
                    <a:bodyPr/>
                    <a:lstStyle/>
                    <a:p>
                      <a:r>
                        <a:rPr lang="ru-RU" sz="1600">
                          <a:latin typeface="Cambria" panose="02040503050406030204" pitchFamily="18" charset="0"/>
                          <a:ea typeface="Cambria" panose="02040503050406030204" pitchFamily="18" charset="0"/>
                        </a:rPr>
                        <a:t>Запуск разных ОС на одном сервере, Тестирование ОС, Облачные </a:t>
                      </a:r>
                      <a:r>
                        <a:rPr lang="en-US" sz="1600">
                          <a:latin typeface="Cambria" panose="02040503050406030204" pitchFamily="18" charset="0"/>
                          <a:ea typeface="Cambria" panose="02040503050406030204" pitchFamily="18" charset="0"/>
                        </a:rPr>
                        <a:t>IaaS</a:t>
                      </a:r>
                      <a:endParaRPr lang="en-US" sz="1600" dirty="0">
                        <a:latin typeface="Cambria" panose="02040503050406030204" pitchFamily="18" charset="0"/>
                        <a:ea typeface="Cambria" panose="02040503050406030204" pitchFamily="18" charset="0"/>
                      </a:endParaRPr>
                    </a:p>
                  </a:txBody>
                  <a:tcPr/>
                </a:tc>
                <a:tc>
                  <a:txBody>
                    <a:bodyPr/>
                    <a:lstStyle/>
                    <a:p>
                      <a:r>
                        <a:rPr lang="ru-RU" sz="1600">
                          <a:latin typeface="Cambria" panose="02040503050406030204" pitchFamily="18" charset="0"/>
                          <a:ea typeface="Cambria" panose="02040503050406030204" pitchFamily="18" charset="0"/>
                        </a:rPr>
                        <a:t>Высокопроизводительные вычисления</a:t>
                      </a:r>
                      <a:r>
                        <a:rPr lang="en-US" sz="1600">
                          <a:latin typeface="Cambria" panose="02040503050406030204" pitchFamily="18" charset="0"/>
                          <a:ea typeface="Cambria" panose="02040503050406030204" pitchFamily="18" charset="0"/>
                        </a:rPr>
                        <a:t>, </a:t>
                      </a:r>
                      <a:r>
                        <a:rPr lang="ru-RU" sz="1600">
                          <a:latin typeface="Cambria" panose="02040503050406030204" pitchFamily="18" charset="0"/>
                          <a:ea typeface="Cambria" panose="02040503050406030204" pitchFamily="18" charset="0"/>
                        </a:rPr>
                        <a:t>Серверные среды с поддерживаемыми ОС</a:t>
                      </a:r>
                      <a:endParaRPr lang="en-US" sz="1600" dirty="0">
                        <a:latin typeface="Cambria" panose="02040503050406030204" pitchFamily="18" charset="0"/>
                        <a:ea typeface="Cambria" panose="02040503050406030204" pitchFamily="18" charset="0"/>
                      </a:endParaRPr>
                    </a:p>
                  </a:txBody>
                  <a:tcPr/>
                </a:tc>
                <a:tc>
                  <a:txBody>
                    <a:bodyPr/>
                    <a:lstStyle/>
                    <a:p>
                      <a:r>
                        <a:rPr lang="ru-RU" sz="1600" dirty="0" err="1">
                          <a:latin typeface="Cambria" panose="02040503050406030204" pitchFamily="18" charset="0"/>
                          <a:ea typeface="Cambria" panose="02040503050406030204" pitchFamily="18" charset="0"/>
                        </a:rPr>
                        <a:t>Микросервисные</a:t>
                      </a:r>
                      <a:r>
                        <a:rPr lang="ru-RU" sz="1600" dirty="0">
                          <a:latin typeface="Cambria" panose="02040503050406030204" pitchFamily="18" charset="0"/>
                          <a:ea typeface="Cambria" panose="02040503050406030204" pitchFamily="18" charset="0"/>
                        </a:rPr>
                        <a:t> архитектуры</a:t>
                      </a:r>
                      <a:r>
                        <a:rPr lang="en-US" sz="1600" dirty="0">
                          <a:latin typeface="Cambria" panose="02040503050406030204" pitchFamily="18" charset="0"/>
                          <a:ea typeface="Cambria" panose="02040503050406030204" pitchFamily="18" charset="0"/>
                        </a:rPr>
                        <a:t>, DevOps </a:t>
                      </a:r>
                      <a:r>
                        <a:rPr lang="ru-RU" sz="1600" dirty="0">
                          <a:latin typeface="Cambria" panose="02040503050406030204" pitchFamily="18" charset="0"/>
                          <a:ea typeface="Cambria" panose="02040503050406030204" pitchFamily="18" charset="0"/>
                        </a:rPr>
                        <a:t>и </a:t>
                      </a:r>
                      <a:r>
                        <a:rPr lang="en-US" sz="1600" dirty="0">
                          <a:latin typeface="Cambria" panose="02040503050406030204" pitchFamily="18" charset="0"/>
                          <a:ea typeface="Cambria" panose="02040503050406030204" pitchFamily="18" charset="0"/>
                        </a:rPr>
                        <a:t>CI/CD</a:t>
                      </a:r>
                    </a:p>
                  </a:txBody>
                  <a:tcPr/>
                </a:tc>
                <a:extLst>
                  <a:ext uri="{0D108BD9-81ED-4DB2-BD59-A6C34878D82A}">
                    <a16:rowId xmlns:a16="http://schemas.microsoft.com/office/drawing/2014/main" val="687219895"/>
                  </a:ext>
                </a:extLst>
              </a:tr>
            </a:tbl>
          </a:graphicData>
        </a:graphic>
      </p:graphicFrame>
    </p:spTree>
    <p:extLst>
      <p:ext uri="{BB962C8B-B14F-4D97-AF65-F5344CB8AC3E}">
        <p14:creationId xmlns:p14="http://schemas.microsoft.com/office/powerpoint/2010/main" val="3326847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Виртуализация хранилищ </a:t>
            </a:r>
            <a:r>
              <a:rPr lang="ru-RU" dirty="0">
                <a:latin typeface="Cambria" panose="02040503050406030204" pitchFamily="18" charset="0"/>
                <a:ea typeface="Cambria" panose="02040503050406030204" pitchFamily="18" charset="0"/>
              </a:rPr>
              <a:t>– это технология, которая объединяет разные физические устройства хранения данных в </a:t>
            </a:r>
            <a:r>
              <a:rPr lang="ru-RU" b="1" dirty="0">
                <a:latin typeface="Cambria" panose="02040503050406030204" pitchFamily="18" charset="0"/>
                <a:ea typeface="Cambria" panose="02040503050406030204" pitchFamily="18" charset="0"/>
              </a:rPr>
              <a:t>единое логическое хранилище</a:t>
            </a:r>
            <a:r>
              <a:rPr lang="ru-RU" dirty="0">
                <a:latin typeface="Cambria" panose="02040503050406030204" pitchFamily="18" charset="0"/>
                <a:ea typeface="Cambria" panose="02040503050406030204" pitchFamily="18" charset="0"/>
              </a:rPr>
              <a:t>, что позволяет управлять ими централизованно</a:t>
            </a:r>
          </a:p>
          <a:p>
            <a:pPr marL="0" indent="0">
              <a:buNone/>
            </a:pPr>
            <a:r>
              <a:rPr lang="ru-RU" dirty="0">
                <a:latin typeface="Cambria" panose="02040503050406030204" pitchFamily="18" charset="0"/>
                <a:ea typeface="Cambria" panose="02040503050406030204" pitchFamily="18" charset="0"/>
              </a:rPr>
              <a:t>Пользователи и приложения работают с данными как с одним ресурсом, не зная о физической структуре под капотом</a:t>
            </a:r>
          </a:p>
          <a:p>
            <a:pPr marL="0" indent="0">
              <a:buNone/>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89324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extLst>
              <p:ext uri="{D42A27DB-BD31-4B8C-83A1-F6EECF244321}">
                <p14:modId xmlns:p14="http://schemas.microsoft.com/office/powerpoint/2010/main" val="4083898993"/>
              </p:ext>
            </p:extLst>
          </p:nvPr>
        </p:nvGraphicFramePr>
        <p:xfrm>
          <a:off x="990600" y="365126"/>
          <a:ext cx="3975847" cy="1018309"/>
        </p:xfrm>
        <a:graphic>
          <a:graphicData uri="http://schemas.openxmlformats.org/drawingml/2006/table">
            <a:tbl>
              <a:tblPr/>
              <a:tblGrid>
                <a:gridCol w="3975847">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Picture 3">
            <a:extLst>
              <a:ext uri="{FF2B5EF4-FFF2-40B4-BE49-F238E27FC236}">
                <a16:creationId xmlns:a16="http://schemas.microsoft.com/office/drawing/2014/main" id="{8916FF16-D834-5C9C-4EFF-EB5581475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9435" y="183815"/>
            <a:ext cx="5475846" cy="6674183"/>
          </a:xfrm>
          <a:prstGeom prst="rect">
            <a:avLst/>
          </a:prstGeom>
        </p:spPr>
      </p:pic>
      <p:sp>
        <p:nvSpPr>
          <p:cNvPr id="8" name="TextBox 7">
            <a:extLst>
              <a:ext uri="{FF2B5EF4-FFF2-40B4-BE49-F238E27FC236}">
                <a16:creationId xmlns:a16="http://schemas.microsoft.com/office/drawing/2014/main" id="{B503070C-1791-E2C6-33F8-8FF841518ACA}"/>
              </a:ext>
            </a:extLst>
          </p:cNvPr>
          <p:cNvSpPr txBox="1"/>
          <p:nvPr/>
        </p:nvSpPr>
        <p:spPr>
          <a:xfrm>
            <a:off x="990600" y="1567249"/>
            <a:ext cx="4961966" cy="2308324"/>
          </a:xfrm>
          <a:prstGeom prst="rect">
            <a:avLst/>
          </a:prstGeom>
          <a:noFill/>
        </p:spPr>
        <p:txBody>
          <a:bodyPr wrap="square">
            <a:spAutoFit/>
          </a:bodyPr>
          <a:lstStyle/>
          <a:p>
            <a:pPr marL="0" indent="0">
              <a:buNone/>
            </a:pPr>
            <a:r>
              <a:rPr lang="ru-RU" sz="2400" dirty="0">
                <a:latin typeface="Cambria" panose="02040503050406030204" pitchFamily="18" charset="0"/>
                <a:ea typeface="Cambria" panose="02040503050406030204" pitchFamily="18" charset="0"/>
              </a:rPr>
              <a:t>3 уровня:</a:t>
            </a:r>
          </a:p>
          <a:p>
            <a:pPr>
              <a:buFont typeface="Wingdings" panose="05000000000000000000" pitchFamily="2" charset="2"/>
              <a:buChar char="Ø"/>
            </a:pPr>
            <a:r>
              <a:rPr lang="ru-RU" sz="2400" dirty="0">
                <a:latin typeface="Cambria" panose="02040503050406030204" pitchFamily="18" charset="0"/>
                <a:ea typeface="Cambria" panose="02040503050406030204" pitchFamily="18" charset="0"/>
              </a:rPr>
              <a:t>Физические устройства</a:t>
            </a:r>
          </a:p>
          <a:p>
            <a:pPr>
              <a:buFont typeface="Wingdings" panose="05000000000000000000" pitchFamily="2" charset="2"/>
              <a:buChar char="Ø"/>
            </a:pPr>
            <a:r>
              <a:rPr lang="ru-RU" sz="2400" dirty="0">
                <a:latin typeface="Cambria" panose="02040503050406030204" pitchFamily="18" charset="0"/>
                <a:ea typeface="Cambria" panose="02040503050406030204" pitchFamily="18" charset="0"/>
              </a:rPr>
              <a:t>Слой виртуализации – управляет распределением данных</a:t>
            </a:r>
          </a:p>
          <a:p>
            <a:pPr>
              <a:buFont typeface="Wingdings" panose="05000000000000000000" pitchFamily="2" charset="2"/>
              <a:buChar char="Ø"/>
            </a:pPr>
            <a:r>
              <a:rPr lang="ru-RU" sz="2400" dirty="0">
                <a:latin typeface="Cambria" panose="02040503050406030204" pitchFamily="18" charset="0"/>
                <a:ea typeface="Cambria" panose="02040503050406030204" pitchFamily="18" charset="0"/>
              </a:rPr>
              <a:t>Виртуальные диски</a:t>
            </a:r>
          </a:p>
        </p:txBody>
      </p:sp>
    </p:spTree>
    <p:extLst>
      <p:ext uri="{BB962C8B-B14F-4D97-AF65-F5344CB8AC3E}">
        <p14:creationId xmlns:p14="http://schemas.microsoft.com/office/powerpoint/2010/main" val="3908739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Теперь всё же стоит поправить, некоторую неточность в отношении полной виртуализации: ранее было сказано, что при этом типе ПО для виртуализации размещается в рамках уже установленной ОС, но это не всегда так</a:t>
            </a:r>
          </a:p>
          <a:p>
            <a:pPr marL="0" indent="0">
              <a:buNone/>
            </a:pPr>
            <a:r>
              <a:rPr lang="ru-RU" dirty="0">
                <a:latin typeface="Cambria" panose="02040503050406030204" pitchFamily="18" charset="0"/>
                <a:ea typeface="Cambria" panose="02040503050406030204" pitchFamily="18" charset="0"/>
              </a:rPr>
              <a:t>ПО для виртуализации размещается в рамках хост-системы, но нужна ли нам операционная система зависит от типа гипервизора</a:t>
            </a:r>
          </a:p>
          <a:p>
            <a:pPr marL="0" indent="0">
              <a:buNone/>
            </a:pPr>
            <a:r>
              <a:rPr lang="ru-RU" dirty="0">
                <a:latin typeface="Cambria" panose="02040503050406030204" pitchFamily="18" charset="0"/>
                <a:ea typeface="Cambria" panose="02040503050406030204" pitchFamily="18" charset="0"/>
              </a:rPr>
              <a:t>Существуют два основных типа гипервизоров: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Гипервизоры первого типа (</a:t>
            </a:r>
            <a:r>
              <a:rPr lang="en-US" dirty="0">
                <a:latin typeface="Cambria" panose="02040503050406030204" pitchFamily="18" charset="0"/>
                <a:ea typeface="Cambria" panose="02040503050406030204" pitchFamily="18" charset="0"/>
              </a:rPr>
              <a:t>bare-metal)</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Гипервизоры второго типа (</a:t>
            </a:r>
            <a:r>
              <a:rPr lang="en-US" dirty="0">
                <a:latin typeface="Cambria" panose="02040503050406030204" pitchFamily="18" charset="0"/>
                <a:ea typeface="Cambria" panose="02040503050406030204" pitchFamily="18" charset="0"/>
              </a:rPr>
              <a:t>hosted)</a:t>
            </a: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73451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Технически </a:t>
            </a:r>
            <a:r>
              <a:rPr lang="ru-RU" b="1" dirty="0">
                <a:latin typeface="Cambria" panose="02040503050406030204" pitchFamily="18" charset="0"/>
                <a:ea typeface="Cambria" panose="02040503050406030204" pitchFamily="18" charset="0"/>
              </a:rPr>
              <a:t>гипервизор первого типа </a:t>
            </a:r>
            <a:r>
              <a:rPr lang="ru-RU" dirty="0">
                <a:latin typeface="Cambria" panose="02040503050406030204" pitchFamily="18" charset="0"/>
                <a:ea typeface="Cambria" panose="02040503050406030204" pitchFamily="18" charset="0"/>
              </a:rPr>
              <a:t>похож на операционную систему, поскольку это единственная программа, запущенная в самом привилегированном режиме</a:t>
            </a:r>
          </a:p>
          <a:p>
            <a:pPr marL="0" indent="0">
              <a:buNone/>
            </a:pPr>
            <a:r>
              <a:rPr lang="ru-RU" dirty="0">
                <a:latin typeface="Cambria" panose="02040503050406030204" pitchFamily="18" charset="0"/>
                <a:ea typeface="Cambria" panose="02040503050406030204" pitchFamily="18" charset="0"/>
              </a:rPr>
              <a:t>Его работа заключается в поддержке нескольких копий имеющегося оборудования, которое называется виртуальными машинами, что похоже на выполнение процессов в обычной операционной системе</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Так как такой гипервизор работает непосредственно с аппаратным обеспечением его прозвали «</a:t>
            </a:r>
            <a:r>
              <a:rPr lang="en-US" dirty="0">
                <a:latin typeface="Cambria" panose="02040503050406030204" pitchFamily="18" charset="0"/>
                <a:ea typeface="Cambria" panose="02040503050406030204" pitchFamily="18" charset="0"/>
              </a:rPr>
              <a:t>bare-metal</a:t>
            </a:r>
            <a:r>
              <a:rPr lang="ru-RU"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2934272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В отличие от этого </a:t>
            </a:r>
            <a:r>
              <a:rPr lang="ru-RU" b="1" dirty="0">
                <a:latin typeface="Cambria" panose="02040503050406030204" pitchFamily="18" charset="0"/>
                <a:ea typeface="Cambria" panose="02040503050406030204" pitchFamily="18" charset="0"/>
              </a:rPr>
              <a:t>гипервизор второго типа</a:t>
            </a:r>
            <a:r>
              <a:rPr lang="ru-RU" dirty="0">
                <a:latin typeface="Cambria" panose="02040503050406030204" pitchFamily="18" charset="0"/>
                <a:ea typeface="Cambria" panose="02040503050406030204" pitchFamily="18" charset="0"/>
              </a:rPr>
              <a:t> относится к другой разновидности программ. Это программа, которая при распределении и планировании использования ресурсов опирается, скажем, на Windows или Linux и очень похожа на обычный процесс</a:t>
            </a:r>
          </a:p>
          <a:p>
            <a:pPr marL="0" indent="0">
              <a:buNone/>
            </a:pPr>
            <a:r>
              <a:rPr lang="ru-RU" dirty="0">
                <a:latin typeface="Cambria" panose="02040503050406030204" pitchFamily="18" charset="0"/>
                <a:ea typeface="Cambria" panose="02040503050406030204" pitchFamily="18" charset="0"/>
              </a:rPr>
              <a:t>Разумеется, гипервизор второго типа к тому же притворяется полноценным компьютером с центральным процессором и различными устройствами</a:t>
            </a:r>
          </a:p>
          <a:p>
            <a:pPr marL="0" indent="0">
              <a:buNone/>
            </a:pPr>
            <a:r>
              <a:rPr lang="ru-RU" dirty="0">
                <a:latin typeface="Cambria" panose="02040503050406030204" pitchFamily="18" charset="0"/>
                <a:ea typeface="Cambria" panose="02040503050406030204" pitchFamily="18" charset="0"/>
              </a:rPr>
              <a:t>Оба типа гипервизоров должны выполнять набор машинных инструкций безопасным образом</a:t>
            </a:r>
          </a:p>
        </p:txBody>
      </p:sp>
    </p:spTree>
    <p:extLst>
      <p:ext uri="{BB962C8B-B14F-4D97-AF65-F5344CB8AC3E}">
        <p14:creationId xmlns:p14="http://schemas.microsoft.com/office/powerpoint/2010/main" val="1323687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8" name="Picture 7">
            <a:extLst>
              <a:ext uri="{FF2B5EF4-FFF2-40B4-BE49-F238E27FC236}">
                <a16:creationId xmlns:a16="http://schemas.microsoft.com/office/drawing/2014/main" id="{65A72178-F2AC-A1BA-02C7-838571CD798D}"/>
              </a:ext>
            </a:extLst>
          </p:cNvPr>
          <p:cNvPicPr>
            <a:picLocks noChangeAspect="1"/>
          </p:cNvPicPr>
          <p:nvPr/>
        </p:nvPicPr>
        <p:blipFill>
          <a:blip r:embed="rId2"/>
          <a:stretch>
            <a:fillRect/>
          </a:stretch>
        </p:blipFill>
        <p:spPr>
          <a:xfrm>
            <a:off x="990600" y="1614090"/>
            <a:ext cx="10163175" cy="4352925"/>
          </a:xfrm>
          <a:prstGeom prst="rect">
            <a:avLst/>
          </a:prstGeom>
        </p:spPr>
      </p:pic>
    </p:spTree>
    <p:extLst>
      <p:ext uri="{BB962C8B-B14F-4D97-AF65-F5344CB8AC3E}">
        <p14:creationId xmlns:p14="http://schemas.microsoft.com/office/powerpoint/2010/main" val="3776590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Многие функциональные возможности гипервизоров второго типа, которые иногда называют гипервизорами, </a:t>
            </a:r>
            <a:r>
              <a:rPr lang="ru-RU" b="1" dirty="0">
                <a:latin typeface="Cambria" panose="02040503050406030204" pitchFamily="18" charset="0"/>
                <a:ea typeface="Cambria" panose="02040503050406030204" pitchFamily="18" charset="0"/>
              </a:rPr>
              <a:t>интегрированными с хост-системой </a:t>
            </a:r>
            <a:r>
              <a:rPr lang="ru-RU" dirty="0">
                <a:latin typeface="Cambria" panose="02040503050406030204" pitchFamily="18" charset="0"/>
                <a:ea typeface="Cambria" panose="02040503050406030204" pitchFamily="18" charset="0"/>
              </a:rPr>
              <a:t>(</a:t>
            </a:r>
            <a:r>
              <a:rPr lang="ru-RU" dirty="0" err="1">
                <a:latin typeface="Cambria" panose="02040503050406030204" pitchFamily="18" charset="0"/>
                <a:ea typeface="Cambria" panose="02040503050406030204" pitchFamily="18" charset="0"/>
              </a:rPr>
              <a:t>hosted</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hypervisors</a:t>
            </a:r>
            <a:r>
              <a:rPr lang="ru-RU" dirty="0">
                <a:latin typeface="Cambria" panose="02040503050406030204" pitchFamily="18" charset="0"/>
                <a:ea typeface="Cambria" panose="02040503050406030204" pitchFamily="18" charset="0"/>
              </a:rPr>
              <a:t>), зависят от основной операционной системы</a:t>
            </a:r>
          </a:p>
          <a:p>
            <a:pPr marL="0" indent="0">
              <a:buNone/>
            </a:pPr>
            <a:r>
              <a:rPr lang="ru-RU" dirty="0">
                <a:latin typeface="Cambria" panose="02040503050406030204" pitchFamily="18" charset="0"/>
                <a:ea typeface="Cambria" panose="02040503050406030204" pitchFamily="18" charset="0"/>
              </a:rPr>
              <a:t>Соотношение между гипервизорами и типами виртуализации:</a:t>
            </a: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Полная виртуализация – первый и второй тип</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Паравиртуализация – первый тип, но возможен и второй</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Контейнеризация – не требует гипервизора в полном понимании этого понятия</a:t>
            </a:r>
          </a:p>
          <a:p>
            <a:pPr marL="0" indent="0">
              <a:buNone/>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1899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От IBM System/360 до облачных вычислений</a:t>
            </a:r>
            <a:r>
              <a:rPr lang="ru-RU" dirty="0">
                <a:latin typeface="Cambria" panose="02040503050406030204" pitchFamily="18" charset="0"/>
                <a:ea typeface="Cambria" panose="02040503050406030204" pitchFamily="18" charset="0"/>
              </a:rPr>
              <a:t> </a:t>
            </a:r>
          </a:p>
          <a:p>
            <a:pPr marL="0" indent="0">
              <a:buNone/>
            </a:pPr>
            <a:r>
              <a:rPr lang="ru-RU" b="1" dirty="0">
                <a:latin typeface="Cambria" panose="02040503050406030204" pitchFamily="18" charset="0"/>
                <a:ea typeface="Cambria" panose="02040503050406030204" pitchFamily="18" charset="0"/>
              </a:rPr>
              <a:t>1960-е:</a:t>
            </a:r>
            <a:r>
              <a:rPr lang="ru-RU" dirty="0">
                <a:latin typeface="Cambria" panose="02040503050406030204" pitchFamily="18" charset="0"/>
                <a:ea typeface="Cambria" panose="02040503050406030204" pitchFamily="18" charset="0"/>
              </a:rPr>
              <a:t> IBM System/360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первые эксперименты с виртуальными машинами</a:t>
            </a:r>
            <a:endParaRPr lang="en-US" dirty="0">
              <a:latin typeface="Cambria" panose="02040503050406030204" pitchFamily="18" charset="0"/>
              <a:ea typeface="Cambria" panose="02040503050406030204" pitchFamily="18" charset="0"/>
            </a:endParaRPr>
          </a:p>
          <a:p>
            <a:pPr marL="0" indent="0">
              <a:buNone/>
            </a:pPr>
            <a:r>
              <a:rPr lang="ru-RU" b="1" dirty="0">
                <a:latin typeface="Cambria" panose="02040503050406030204" pitchFamily="18" charset="0"/>
                <a:ea typeface="Cambria" panose="02040503050406030204" pitchFamily="18" charset="0"/>
              </a:rPr>
              <a:t>1990-е:</a:t>
            </a:r>
            <a:r>
              <a:rPr lang="ru-RU" dirty="0">
                <a:latin typeface="Cambria" panose="02040503050406030204" pitchFamily="18" charset="0"/>
                <a:ea typeface="Cambria" panose="02040503050406030204" pitchFamily="18" charset="0"/>
              </a:rPr>
              <a:t> Пауза из-за дороговизны оборудования</a:t>
            </a:r>
            <a:endParaRPr lang="en-US" dirty="0">
              <a:latin typeface="Cambria" panose="02040503050406030204" pitchFamily="18" charset="0"/>
              <a:ea typeface="Cambria" panose="02040503050406030204" pitchFamily="18" charset="0"/>
            </a:endParaRPr>
          </a:p>
          <a:p>
            <a:pPr marL="0" indent="0">
              <a:buNone/>
            </a:pPr>
            <a:r>
              <a:rPr lang="ru-RU" b="1" dirty="0">
                <a:latin typeface="Cambria" panose="02040503050406030204" pitchFamily="18" charset="0"/>
                <a:ea typeface="Cambria" panose="02040503050406030204" pitchFamily="18" charset="0"/>
              </a:rPr>
              <a:t>2000-е:</a:t>
            </a:r>
            <a:r>
              <a:rPr lang="ru-RU" dirty="0">
                <a:latin typeface="Cambria" panose="02040503050406030204" pitchFamily="18" charset="0"/>
                <a:ea typeface="Cambria" panose="02040503050406030204" pitchFamily="18" charset="0"/>
              </a:rPr>
              <a:t> Возрождение с развитием процессоров (Intel VT-x, AMD-V)</a:t>
            </a:r>
            <a:endParaRPr lang="en-US" dirty="0">
              <a:latin typeface="Cambria" panose="02040503050406030204" pitchFamily="18" charset="0"/>
              <a:ea typeface="Cambria" panose="02040503050406030204" pitchFamily="18" charset="0"/>
            </a:endParaRPr>
          </a:p>
          <a:p>
            <a:pPr marL="0" indent="0">
              <a:buNone/>
            </a:pPr>
            <a:r>
              <a:rPr lang="ru-RU" b="1" dirty="0">
                <a:latin typeface="Cambria" panose="02040503050406030204" pitchFamily="18" charset="0"/>
                <a:ea typeface="Cambria" panose="02040503050406030204" pitchFamily="18" charset="0"/>
              </a:rPr>
              <a:t>Современность:</a:t>
            </a:r>
            <a:r>
              <a:rPr lang="ru-RU" dirty="0">
                <a:latin typeface="Cambria" panose="02040503050406030204" pitchFamily="18" charset="0"/>
                <a:ea typeface="Cambria" panose="02040503050406030204" pitchFamily="18" charset="0"/>
              </a:rPr>
              <a:t> Виртуализация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сердце облаков, </a:t>
            </a:r>
            <a:r>
              <a:rPr lang="ru-RU" dirty="0" err="1">
                <a:latin typeface="Cambria" panose="02040503050406030204" pitchFamily="18" charset="0"/>
                <a:ea typeface="Cambria" panose="02040503050406030204" pitchFamily="18" charset="0"/>
              </a:rPr>
              <a:t>DevOps</a:t>
            </a:r>
            <a:r>
              <a:rPr lang="ru-RU" dirty="0">
                <a:latin typeface="Cambria" panose="02040503050406030204" pitchFamily="18" charset="0"/>
                <a:ea typeface="Cambria" panose="02040503050406030204" pitchFamily="18" charset="0"/>
              </a:rPr>
              <a:t> и безопасных сред</a:t>
            </a:r>
          </a:p>
        </p:txBody>
      </p:sp>
    </p:spTree>
    <p:extLst>
      <p:ext uri="{BB962C8B-B14F-4D97-AF65-F5344CB8AC3E}">
        <p14:creationId xmlns:p14="http://schemas.microsoft.com/office/powerpoint/2010/main" val="1506471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graphicFrame>
        <p:nvGraphicFramePr>
          <p:cNvPr id="8" name="Table 7">
            <a:extLst>
              <a:ext uri="{FF2B5EF4-FFF2-40B4-BE49-F238E27FC236}">
                <a16:creationId xmlns:a16="http://schemas.microsoft.com/office/drawing/2014/main" id="{4ED3324A-149B-3BC9-82E1-F3871DD81F6F}"/>
              </a:ext>
            </a:extLst>
          </p:cNvPr>
          <p:cNvGraphicFramePr>
            <a:graphicFrameLocks noGrp="1"/>
          </p:cNvGraphicFramePr>
          <p:nvPr>
            <p:extLst>
              <p:ext uri="{D42A27DB-BD31-4B8C-83A1-F6EECF244321}">
                <p14:modId xmlns:p14="http://schemas.microsoft.com/office/powerpoint/2010/main" val="2993389665"/>
              </p:ext>
            </p:extLst>
          </p:nvPr>
        </p:nvGraphicFramePr>
        <p:xfrm>
          <a:off x="990600" y="2387195"/>
          <a:ext cx="10363200" cy="3845050"/>
        </p:xfrm>
        <a:graphic>
          <a:graphicData uri="http://schemas.openxmlformats.org/drawingml/2006/table">
            <a:tbl>
              <a:tblPr firstRow="1" bandRow="1">
                <a:tableStyleId>{3B4B98B0-60AC-42C2-AFA5-B58CD77FA1E5}</a:tableStyleId>
              </a:tblPr>
              <a:tblGrid>
                <a:gridCol w="2272553">
                  <a:extLst>
                    <a:ext uri="{9D8B030D-6E8A-4147-A177-3AD203B41FA5}">
                      <a16:colId xmlns:a16="http://schemas.microsoft.com/office/drawing/2014/main" val="3739115263"/>
                    </a:ext>
                  </a:extLst>
                </a:gridCol>
                <a:gridCol w="2762208">
                  <a:extLst>
                    <a:ext uri="{9D8B030D-6E8A-4147-A177-3AD203B41FA5}">
                      <a16:colId xmlns:a16="http://schemas.microsoft.com/office/drawing/2014/main" val="1573794462"/>
                    </a:ext>
                  </a:extLst>
                </a:gridCol>
                <a:gridCol w="3036069">
                  <a:extLst>
                    <a:ext uri="{9D8B030D-6E8A-4147-A177-3AD203B41FA5}">
                      <a16:colId xmlns:a16="http://schemas.microsoft.com/office/drawing/2014/main" val="3647336176"/>
                    </a:ext>
                  </a:extLst>
                </a:gridCol>
                <a:gridCol w="2292370">
                  <a:extLst>
                    <a:ext uri="{9D8B030D-6E8A-4147-A177-3AD203B41FA5}">
                      <a16:colId xmlns:a16="http://schemas.microsoft.com/office/drawing/2014/main" val="3532531369"/>
                    </a:ext>
                  </a:extLst>
                </a:gridCol>
              </a:tblGrid>
              <a:tr h="1074910">
                <a:tc>
                  <a:txBody>
                    <a:bodyPr/>
                    <a:lstStyle/>
                    <a:p>
                      <a:pPr algn="ctr"/>
                      <a:r>
                        <a:rPr lang="ru-RU">
                          <a:latin typeface="Cambria" panose="02040503050406030204" pitchFamily="18" charset="0"/>
                          <a:ea typeface="Cambria" panose="02040503050406030204" pitchFamily="18" charset="0"/>
                        </a:rPr>
                        <a:t>Тип гипервизора</a:t>
                      </a:r>
                      <a:endParaRPr lang="en-US" dirty="0">
                        <a:latin typeface="Cambria" panose="02040503050406030204" pitchFamily="18" charset="0"/>
                        <a:ea typeface="Cambria" panose="02040503050406030204" pitchFamily="18" charset="0"/>
                      </a:endParaRPr>
                    </a:p>
                  </a:txBody>
                  <a:tcPr anchor="ctr"/>
                </a:tc>
                <a:tc>
                  <a:txBody>
                    <a:bodyPr/>
                    <a:lstStyle/>
                    <a:p>
                      <a:pPr algn="ctr"/>
                      <a:r>
                        <a:rPr lang="ru-RU">
                          <a:latin typeface="Cambria" panose="02040503050406030204" pitchFamily="18" charset="0"/>
                          <a:ea typeface="Cambria" panose="02040503050406030204" pitchFamily="18" charset="0"/>
                        </a:rPr>
                        <a:t>Полная виртуализация</a:t>
                      </a:r>
                      <a:endParaRPr lang="en-US" dirty="0">
                        <a:latin typeface="Cambria" panose="02040503050406030204" pitchFamily="18" charset="0"/>
                        <a:ea typeface="Cambria" panose="02040503050406030204" pitchFamily="18" charset="0"/>
                      </a:endParaRPr>
                    </a:p>
                  </a:txBody>
                  <a:tcPr anchor="ctr"/>
                </a:tc>
                <a:tc>
                  <a:txBody>
                    <a:bodyPr/>
                    <a:lstStyle/>
                    <a:p>
                      <a:pPr algn="ctr"/>
                      <a:r>
                        <a:rPr lang="ru-RU">
                          <a:latin typeface="Cambria" panose="02040503050406030204" pitchFamily="18" charset="0"/>
                          <a:ea typeface="Cambria" panose="02040503050406030204" pitchFamily="18" charset="0"/>
                        </a:rPr>
                        <a:t>Паравиртуализация</a:t>
                      </a:r>
                      <a:endParaRPr lang="en-US" dirty="0">
                        <a:latin typeface="Cambria" panose="02040503050406030204" pitchFamily="18" charset="0"/>
                        <a:ea typeface="Cambria" panose="02040503050406030204" pitchFamily="18" charset="0"/>
                      </a:endParaRPr>
                    </a:p>
                  </a:txBody>
                  <a:tcPr anchor="ctr"/>
                </a:tc>
                <a:tc>
                  <a:txBody>
                    <a:bodyPr/>
                    <a:lstStyle/>
                    <a:p>
                      <a:pPr algn="ctr"/>
                      <a:r>
                        <a:rPr lang="ru-RU">
                          <a:latin typeface="Cambria" panose="02040503050406030204" pitchFamily="18" charset="0"/>
                          <a:ea typeface="Cambria" panose="02040503050406030204" pitchFamily="18" charset="0"/>
                        </a:rPr>
                        <a:t>Контейнеризация</a:t>
                      </a:r>
                      <a:endParaRPr lang="en-US"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1063791471"/>
                  </a:ext>
                </a:extLst>
              </a:tr>
              <a:tr h="1385070">
                <a:tc>
                  <a:txBody>
                    <a:bodyPr/>
                    <a:lstStyle/>
                    <a:p>
                      <a:pPr algn="ctr"/>
                      <a:r>
                        <a:rPr lang="ru-RU" sz="1600">
                          <a:latin typeface="Cambria" panose="02040503050406030204" pitchFamily="18" charset="0"/>
                          <a:ea typeface="Cambria" panose="02040503050406030204" pitchFamily="18" charset="0"/>
                        </a:rPr>
                        <a:t>Первый</a:t>
                      </a:r>
                      <a:endParaRPr lang="en-US" sz="1600" dirty="0">
                        <a:latin typeface="Cambria" panose="02040503050406030204" pitchFamily="18" charset="0"/>
                        <a:ea typeface="Cambria" panose="02040503050406030204" pitchFamily="18" charset="0"/>
                      </a:endParaRPr>
                    </a:p>
                  </a:txBody>
                  <a:tcPr anchor="ctr"/>
                </a:tc>
                <a:tc>
                  <a:txBody>
                    <a:bodyPr/>
                    <a:lstStyle/>
                    <a:p>
                      <a:pPr algn="ctr"/>
                      <a:r>
                        <a:rPr lang="en-US" sz="1600" dirty="0">
                          <a:latin typeface="Cambria" panose="02040503050406030204" pitchFamily="18" charset="0"/>
                          <a:ea typeface="Cambria" panose="02040503050406030204" pitchFamily="18" charset="0"/>
                        </a:rPr>
                        <a:t>VMware </a:t>
                      </a:r>
                      <a:r>
                        <a:rPr lang="en-US" sz="1600" dirty="0" err="1">
                          <a:latin typeface="Cambria" panose="02040503050406030204" pitchFamily="18" charset="0"/>
                          <a:ea typeface="Cambria" panose="02040503050406030204" pitchFamily="18" charset="0"/>
                        </a:rPr>
                        <a:t>ESXi</a:t>
                      </a:r>
                      <a:r>
                        <a:rPr lang="en-US" sz="1600" dirty="0">
                          <a:latin typeface="Cambria" panose="02040503050406030204" pitchFamily="18" charset="0"/>
                          <a:ea typeface="Cambria" panose="02040503050406030204" pitchFamily="18" charset="0"/>
                        </a:rPr>
                        <a:t>, Microsoft Hyper-V, KVM, Xen (</a:t>
                      </a:r>
                      <a:r>
                        <a:rPr lang="ru-RU" sz="1600" dirty="0">
                          <a:latin typeface="Cambria" panose="02040503050406030204" pitchFamily="18" charset="0"/>
                          <a:ea typeface="Cambria" panose="02040503050406030204" pitchFamily="18" charset="0"/>
                        </a:rPr>
                        <a:t>в режиме </a:t>
                      </a:r>
                      <a:r>
                        <a:rPr lang="en-US" sz="1600" dirty="0">
                          <a:latin typeface="Cambria" panose="02040503050406030204" pitchFamily="18" charset="0"/>
                          <a:ea typeface="Cambria" panose="02040503050406030204" pitchFamily="18" charset="0"/>
                        </a:rPr>
                        <a:t>HVM)</a:t>
                      </a:r>
                    </a:p>
                  </a:txBody>
                  <a:tcPr anchor="ctr"/>
                </a:tc>
                <a:tc>
                  <a:txBody>
                    <a:bodyPr/>
                    <a:lstStyle/>
                    <a:p>
                      <a:pPr algn="ctr"/>
                      <a:r>
                        <a:rPr lang="ru-RU" sz="1600" dirty="0" err="1">
                          <a:latin typeface="Cambria" panose="02040503050406030204" pitchFamily="18" charset="0"/>
                          <a:ea typeface="Cambria" panose="02040503050406030204" pitchFamily="18" charset="0"/>
                        </a:rPr>
                        <a:t>Xen</a:t>
                      </a:r>
                      <a:r>
                        <a:rPr lang="ru-RU" sz="1600" dirty="0">
                          <a:latin typeface="Cambria" panose="02040503050406030204" pitchFamily="18" charset="0"/>
                          <a:ea typeface="Cambria" panose="02040503050406030204" pitchFamily="18" charset="0"/>
                        </a:rPr>
                        <a:t> (в классическом режиме), KVM с </a:t>
                      </a:r>
                      <a:r>
                        <a:rPr lang="ru-RU" sz="1600" dirty="0" err="1">
                          <a:latin typeface="Cambria" panose="02040503050406030204" pitchFamily="18" charset="0"/>
                          <a:ea typeface="Cambria" panose="02040503050406030204" pitchFamily="18" charset="0"/>
                        </a:rPr>
                        <a:t>Virtio</a:t>
                      </a:r>
                      <a:r>
                        <a:rPr lang="ru-RU" sz="1600" dirty="0">
                          <a:latin typeface="Cambria" panose="02040503050406030204" pitchFamily="18" charset="0"/>
                          <a:ea typeface="Cambria" panose="02040503050406030204" pitchFamily="18" charset="0"/>
                        </a:rPr>
                        <a:t>-драйверами</a:t>
                      </a:r>
                      <a:endParaRPr lang="en-US" sz="1600" dirty="0">
                        <a:latin typeface="Cambria" panose="02040503050406030204" pitchFamily="18" charset="0"/>
                        <a:ea typeface="Cambria" panose="02040503050406030204" pitchFamily="18" charset="0"/>
                      </a:endParaRPr>
                    </a:p>
                  </a:txBody>
                  <a:tcPr anchor="ctr"/>
                </a:tc>
                <a:tc rowSpan="2">
                  <a:txBody>
                    <a:bodyPr/>
                    <a:lstStyle/>
                    <a:p>
                      <a:pPr algn="ctr"/>
                      <a:r>
                        <a:rPr lang="ru-RU" sz="1600" dirty="0" err="1">
                          <a:latin typeface="Cambria" panose="02040503050406030204" pitchFamily="18" charset="0"/>
                          <a:ea typeface="Cambria" panose="02040503050406030204" pitchFamily="18" charset="0"/>
                        </a:rPr>
                        <a:t>Docker</a:t>
                      </a:r>
                      <a:r>
                        <a:rPr lang="ru-RU" sz="1600" dirty="0">
                          <a:latin typeface="Cambria" panose="02040503050406030204" pitchFamily="18" charset="0"/>
                          <a:ea typeface="Cambria" panose="02040503050406030204" pitchFamily="18" charset="0"/>
                        </a:rPr>
                        <a:t>, LXC/LXD, CRI-O, </a:t>
                      </a:r>
                      <a:r>
                        <a:rPr lang="ru-RU" sz="1600" dirty="0" err="1">
                          <a:latin typeface="Cambria" panose="02040503050406030204" pitchFamily="18" charset="0"/>
                          <a:ea typeface="Cambria" panose="02040503050406030204" pitchFamily="18" charset="0"/>
                        </a:rPr>
                        <a:t>OpenVZ</a:t>
                      </a:r>
                      <a:r>
                        <a:rPr lang="ru-RU" sz="1600" dirty="0">
                          <a:latin typeface="Cambria" panose="02040503050406030204" pitchFamily="18" charset="0"/>
                          <a:ea typeface="Cambria" panose="02040503050406030204" pitchFamily="18" charset="0"/>
                        </a:rPr>
                        <a:t> (в режиме контейнеров)</a:t>
                      </a:r>
                      <a:endParaRPr lang="en-US" sz="1600"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1948500394"/>
                  </a:ext>
                </a:extLst>
              </a:tr>
              <a:tr h="1385070">
                <a:tc>
                  <a:txBody>
                    <a:bodyPr/>
                    <a:lstStyle/>
                    <a:p>
                      <a:pPr algn="ctr"/>
                      <a:r>
                        <a:rPr lang="ru-RU" sz="1600">
                          <a:latin typeface="Cambria" panose="02040503050406030204" pitchFamily="18" charset="0"/>
                          <a:ea typeface="Cambria" panose="02040503050406030204" pitchFamily="18" charset="0"/>
                        </a:rPr>
                        <a:t>Второй</a:t>
                      </a:r>
                      <a:endParaRPr lang="en-US" sz="1600" dirty="0">
                        <a:latin typeface="Cambria" panose="02040503050406030204" pitchFamily="18" charset="0"/>
                        <a:ea typeface="Cambria" panose="02040503050406030204" pitchFamily="18" charset="0"/>
                      </a:endParaRPr>
                    </a:p>
                  </a:txBody>
                  <a:tcPr anchor="ctr"/>
                </a:tc>
                <a:tc>
                  <a:txBody>
                    <a:bodyPr/>
                    <a:lstStyle/>
                    <a:p>
                      <a:pPr algn="ctr"/>
                      <a:r>
                        <a:rPr lang="en-US" sz="1600" dirty="0">
                          <a:latin typeface="Cambria" panose="02040503050406030204" pitchFamily="18" charset="0"/>
                          <a:ea typeface="Cambria" panose="02040503050406030204" pitchFamily="18" charset="0"/>
                        </a:rPr>
                        <a:t>VMware Workstation, Oracle VirtualBox, Parallels Desktop</a:t>
                      </a:r>
                    </a:p>
                  </a:txBody>
                  <a:tcPr anchor="ctr"/>
                </a:tc>
                <a:tc>
                  <a:txBody>
                    <a:bodyPr/>
                    <a:lstStyle/>
                    <a:p>
                      <a:pPr algn="ctr"/>
                      <a:r>
                        <a:rPr lang="ru-RU" sz="1600" dirty="0">
                          <a:latin typeface="Cambria" panose="02040503050406030204" pitchFamily="18" charset="0"/>
                          <a:ea typeface="Cambria" panose="02040503050406030204" pitchFamily="18" charset="0"/>
                        </a:rPr>
                        <a:t>Некоторые версии </a:t>
                      </a:r>
                      <a:r>
                        <a:rPr lang="ru-RU" sz="1600" dirty="0" err="1">
                          <a:latin typeface="Cambria" panose="02040503050406030204" pitchFamily="18" charset="0"/>
                          <a:ea typeface="Cambria" panose="02040503050406030204" pitchFamily="18" charset="0"/>
                        </a:rPr>
                        <a:t>Xen</a:t>
                      </a:r>
                      <a:r>
                        <a:rPr lang="ru-RU" sz="1600" dirty="0">
                          <a:latin typeface="Cambria" panose="02040503050406030204" pitchFamily="18" charset="0"/>
                          <a:ea typeface="Cambria" panose="02040503050406030204" pitchFamily="18" charset="0"/>
                        </a:rPr>
                        <a:t> (с ограничениями), KVM с </a:t>
                      </a:r>
                      <a:r>
                        <a:rPr lang="ru-RU" sz="1600" dirty="0" err="1">
                          <a:latin typeface="Cambria" panose="02040503050406030204" pitchFamily="18" charset="0"/>
                          <a:ea typeface="Cambria" panose="02040503050406030204" pitchFamily="18" charset="0"/>
                        </a:rPr>
                        <a:t>Virtio</a:t>
                      </a:r>
                      <a:r>
                        <a:rPr lang="ru-RU" sz="1600" dirty="0">
                          <a:latin typeface="Cambria" panose="02040503050406030204" pitchFamily="18" charset="0"/>
                          <a:ea typeface="Cambria" panose="02040503050406030204" pitchFamily="18" charset="0"/>
                        </a:rPr>
                        <a:t>-драйверами через QEMU</a:t>
                      </a:r>
                      <a:endParaRPr lang="en-US" sz="1600" dirty="0">
                        <a:latin typeface="Cambria" panose="02040503050406030204" pitchFamily="18" charset="0"/>
                        <a:ea typeface="Cambria" panose="02040503050406030204" pitchFamily="18" charset="0"/>
                      </a:endParaRPr>
                    </a:p>
                  </a:txBody>
                  <a:tcPr anchor="ctr"/>
                </a:tc>
                <a:tc vMerge="1">
                  <a:txBody>
                    <a:bodyPr/>
                    <a:lstStyle/>
                    <a:p>
                      <a:endParaRPr dirty="0"/>
                    </a:p>
                  </a:txBody>
                  <a:tcPr/>
                </a:tc>
                <a:extLst>
                  <a:ext uri="{0D108BD9-81ED-4DB2-BD59-A6C34878D82A}">
                    <a16:rowId xmlns:a16="http://schemas.microsoft.com/office/drawing/2014/main" val="2970245639"/>
                  </a:ext>
                </a:extLst>
              </a:tr>
            </a:tbl>
          </a:graphicData>
        </a:graphic>
      </p:graphicFrame>
      <p:sp>
        <p:nvSpPr>
          <p:cNvPr id="4" name="TextBox 3">
            <a:extLst>
              <a:ext uri="{FF2B5EF4-FFF2-40B4-BE49-F238E27FC236}">
                <a16:creationId xmlns:a16="http://schemas.microsoft.com/office/drawing/2014/main" id="{300D5CD6-3AF1-7680-F9DF-B2AD25E9FF92}"/>
              </a:ext>
            </a:extLst>
          </p:cNvPr>
          <p:cNvSpPr txBox="1"/>
          <p:nvPr/>
        </p:nvSpPr>
        <p:spPr>
          <a:xfrm>
            <a:off x="990600" y="1700649"/>
            <a:ext cx="6096000" cy="461665"/>
          </a:xfrm>
          <a:prstGeom prst="rect">
            <a:avLst/>
          </a:prstGeom>
          <a:noFill/>
        </p:spPr>
        <p:txBody>
          <a:bodyPr wrap="square">
            <a:spAutoFit/>
          </a:bodyPr>
          <a:lstStyle/>
          <a:p>
            <a:r>
              <a:rPr lang="ru-RU" sz="2400" dirty="0">
                <a:latin typeface="Cambria" panose="02040503050406030204" pitchFamily="18" charset="0"/>
                <a:ea typeface="Cambria" panose="02040503050406030204" pitchFamily="18" charset="0"/>
              </a:rPr>
              <a:t>Примеры гипервизоров:</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61157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Тестирование, изоляция и облачные технологии: как виртуализация помогает разработчикам</a:t>
            </a:r>
          </a:p>
          <a:p>
            <a:pPr marL="0" indent="0">
              <a:buNone/>
            </a:pPr>
            <a:r>
              <a:rPr lang="ru-RU" b="1" dirty="0">
                <a:latin typeface="Cambria" panose="02040503050406030204" pitchFamily="18" charset="0"/>
                <a:ea typeface="Cambria" panose="02040503050406030204" pitchFamily="18" charset="0"/>
              </a:rPr>
              <a:t>Тестирование и отладка ПО: </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Создание изолированных сред для проверки кода</a:t>
            </a:r>
          </a:p>
          <a:p>
            <a:pPr>
              <a:buFont typeface="Wingdings" panose="05000000000000000000" pitchFamily="2" charset="2"/>
              <a:buChar char="Ø"/>
            </a:pPr>
            <a:r>
              <a:rPr lang="ru-RU" dirty="0" err="1">
                <a:latin typeface="Cambria" panose="02040503050406030204" pitchFamily="18" charset="0"/>
                <a:ea typeface="Cambria" panose="02040503050406030204" pitchFamily="18" charset="0"/>
              </a:rPr>
              <a:t>Snapshot'ы</a:t>
            </a:r>
            <a:r>
              <a:rPr lang="ru-RU" dirty="0">
                <a:latin typeface="Cambria" panose="02040503050406030204" pitchFamily="18" charset="0"/>
                <a:ea typeface="Cambria" panose="02040503050406030204" pitchFamily="18" charset="0"/>
              </a:rPr>
              <a:t> для восстановления состояния ВМ</a:t>
            </a:r>
          </a:p>
          <a:p>
            <a:pPr marL="0" indent="0">
              <a:buNone/>
            </a:pPr>
            <a:r>
              <a:rPr lang="ru-RU" b="1" dirty="0">
                <a:latin typeface="Cambria" panose="02040503050406030204" pitchFamily="18" charset="0"/>
                <a:ea typeface="Cambria" panose="02040503050406030204" pitchFamily="18" charset="0"/>
              </a:rPr>
              <a:t>Изоляция приложений:</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Песочницы для безопасного выполнения </a:t>
            </a:r>
            <a:r>
              <a:rPr lang="ru-RU" dirty="0" err="1">
                <a:latin typeface="Cambria" panose="02040503050406030204" pitchFamily="18" charset="0"/>
                <a:ea typeface="Cambria" panose="02040503050406030204" pitchFamily="18" charset="0"/>
              </a:rPr>
              <a:t>недоверенного</a:t>
            </a:r>
            <a:r>
              <a:rPr lang="ru-RU" dirty="0">
                <a:latin typeface="Cambria" panose="02040503050406030204" pitchFamily="18" charset="0"/>
                <a:ea typeface="Cambria" panose="02040503050406030204" pitchFamily="18" charset="0"/>
              </a:rPr>
              <a:t> кода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Контейнеры </a:t>
            </a:r>
            <a:r>
              <a:rPr lang="ru-RU" dirty="0" err="1">
                <a:latin typeface="Cambria" panose="02040503050406030204" pitchFamily="18" charset="0"/>
                <a:ea typeface="Cambria" panose="02040503050406030204" pitchFamily="18" charset="0"/>
              </a:rPr>
              <a:t>Docker</a:t>
            </a:r>
            <a:r>
              <a:rPr lang="ru-RU" dirty="0">
                <a:latin typeface="Cambria" panose="02040503050406030204" pitchFamily="18" charset="0"/>
                <a:ea typeface="Cambria" panose="02040503050406030204" pitchFamily="18" charset="0"/>
              </a:rPr>
              <a:t> для изоляции </a:t>
            </a:r>
            <a:r>
              <a:rPr lang="ru-RU" dirty="0" err="1">
                <a:latin typeface="Cambria" panose="02040503050406030204" pitchFamily="18" charset="0"/>
                <a:ea typeface="Cambria" panose="02040503050406030204" pitchFamily="18" charset="0"/>
              </a:rPr>
              <a:t>микросервисов</a:t>
            </a:r>
            <a:endParaRPr lang="ru-RU" dirty="0">
              <a:latin typeface="Cambria" panose="02040503050406030204" pitchFamily="18" charset="0"/>
              <a:ea typeface="Cambria" panose="02040503050406030204" pitchFamily="18" charset="0"/>
            </a:endParaRPr>
          </a:p>
          <a:p>
            <a:pPr marL="0" indent="0">
              <a:buNone/>
            </a:pPr>
            <a:r>
              <a:rPr lang="ru-RU" b="1" dirty="0">
                <a:latin typeface="Cambria" panose="02040503050406030204" pitchFamily="18" charset="0"/>
                <a:ea typeface="Cambria" panose="02040503050406030204" pitchFamily="18" charset="0"/>
              </a:rPr>
              <a:t>Облачные вычисления: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Масштабирование сервисов</a:t>
            </a:r>
          </a:p>
        </p:txBody>
      </p:sp>
    </p:spTree>
    <p:extLst>
      <p:ext uri="{BB962C8B-B14F-4D97-AF65-F5344CB8AC3E}">
        <p14:creationId xmlns:p14="http://schemas.microsoft.com/office/powerpoint/2010/main" val="519295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Как виртуализация упрощает тестирование кода</a:t>
            </a:r>
          </a:p>
          <a:p>
            <a:pPr marL="0" indent="0">
              <a:buNone/>
            </a:pPr>
            <a:r>
              <a:rPr lang="ru-RU" b="1" dirty="0">
                <a:latin typeface="Cambria" panose="02040503050406030204" pitchFamily="18" charset="0"/>
                <a:ea typeface="Cambria" panose="02040503050406030204" pitchFamily="18" charset="0"/>
              </a:rPr>
              <a:t>Изоляция сред: </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Тестирование в разных ОС на одной машине (Windows, Linux, </a:t>
            </a:r>
            <a:r>
              <a:rPr lang="ru-RU" dirty="0" err="1">
                <a:latin typeface="Cambria" panose="02040503050406030204" pitchFamily="18" charset="0"/>
                <a:ea typeface="Cambria" panose="02040503050406030204" pitchFamily="18" charset="0"/>
              </a:rPr>
              <a:t>macOS</a:t>
            </a:r>
            <a:r>
              <a:rPr lang="ru-RU" dirty="0">
                <a:latin typeface="Cambria" panose="02040503050406030204" pitchFamily="18" charset="0"/>
                <a:ea typeface="Cambria" panose="02040503050406030204" pitchFamily="18" charset="0"/>
              </a:rPr>
              <a:t>)</a:t>
            </a:r>
          </a:p>
          <a:p>
            <a:pPr marL="0" indent="0">
              <a:buNone/>
            </a:pPr>
            <a:r>
              <a:rPr lang="en-US" b="1" dirty="0">
                <a:latin typeface="Cambria" panose="02040503050406030204" pitchFamily="18" charset="0"/>
                <a:ea typeface="Cambria" panose="02040503050406030204" pitchFamily="18" charset="0"/>
              </a:rPr>
              <a:t>Snapshot’</a:t>
            </a:r>
            <a:r>
              <a:rPr lang="ru-RU" b="1" dirty="0">
                <a:latin typeface="Cambria" panose="02040503050406030204" pitchFamily="18" charset="0"/>
                <a:ea typeface="Cambria" panose="02040503050406030204" pitchFamily="18" charset="0"/>
              </a:rPr>
              <a:t>ы (это как моментальный снимок состояния ВМ):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Сохранение состояния ВМ для быстрого восстановления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Пример: тестирование эксплойтов в уязвимой ОС </a:t>
            </a:r>
          </a:p>
          <a:p>
            <a:pPr marL="0" indent="0">
              <a:buNone/>
            </a:pPr>
            <a:r>
              <a:rPr lang="ru-RU" b="1" dirty="0">
                <a:latin typeface="Cambria" panose="02040503050406030204" pitchFamily="18" charset="0"/>
                <a:ea typeface="Cambria" panose="02040503050406030204" pitchFamily="18" charset="0"/>
              </a:rPr>
              <a:t>Автоматизация: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Использование </a:t>
            </a:r>
            <a:r>
              <a:rPr lang="ru-RU" dirty="0" err="1">
                <a:latin typeface="Cambria" panose="02040503050406030204" pitchFamily="18" charset="0"/>
                <a:ea typeface="Cambria" panose="02040503050406030204" pitchFamily="18" charset="0"/>
              </a:rPr>
              <a:t>Vagrant</a:t>
            </a:r>
            <a:r>
              <a:rPr lang="ru-RU" dirty="0">
                <a:latin typeface="Cambria" panose="02040503050406030204" pitchFamily="18" charset="0"/>
                <a:ea typeface="Cambria" panose="02040503050406030204" pitchFamily="18" charset="0"/>
              </a:rPr>
              <a:t> для создания тестовых сред</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Интеграция с CI/CD (например, </a:t>
            </a:r>
            <a:r>
              <a:rPr lang="ru-RU" dirty="0" err="1">
                <a:latin typeface="Cambria" panose="02040503050406030204" pitchFamily="18" charset="0"/>
                <a:ea typeface="Cambria" panose="02040503050406030204" pitchFamily="18" charset="0"/>
              </a:rPr>
              <a:t>Jenkins</a:t>
            </a:r>
            <a:r>
              <a:rPr lang="ru-RU" dirty="0">
                <a:latin typeface="Cambria" panose="02040503050406030204" pitchFamily="18" charset="0"/>
                <a:ea typeface="Cambria" panose="02040503050406030204" pitchFamily="18" charset="0"/>
              </a:rPr>
              <a:t> + </a:t>
            </a:r>
            <a:r>
              <a:rPr lang="ru-RU" dirty="0" err="1">
                <a:latin typeface="Cambria" panose="02040503050406030204" pitchFamily="18" charset="0"/>
                <a:ea typeface="Cambria" panose="02040503050406030204" pitchFamily="18" charset="0"/>
              </a:rPr>
              <a:t>Docker</a:t>
            </a:r>
            <a:r>
              <a:rPr lang="ru-RU"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12413616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Песочницы и контейнеры: безопасность через виртуализацию</a:t>
            </a:r>
          </a:p>
          <a:p>
            <a:pPr marL="0" indent="0">
              <a:buNone/>
            </a:pPr>
            <a:r>
              <a:rPr lang="ru-RU" b="1" dirty="0">
                <a:latin typeface="Cambria" panose="02040503050406030204" pitchFamily="18" charset="0"/>
                <a:ea typeface="Cambria" panose="02040503050406030204" pitchFamily="18" charset="0"/>
              </a:rPr>
              <a:t>Песочницы: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Выполнение </a:t>
            </a:r>
            <a:r>
              <a:rPr lang="ru-RU" dirty="0" err="1">
                <a:latin typeface="Cambria" panose="02040503050406030204" pitchFamily="18" charset="0"/>
                <a:ea typeface="Cambria" panose="02040503050406030204" pitchFamily="18" charset="0"/>
              </a:rPr>
              <a:t>недоверенного</a:t>
            </a:r>
            <a:r>
              <a:rPr lang="ru-RU" dirty="0">
                <a:latin typeface="Cambria" panose="02040503050406030204" pitchFamily="18" charset="0"/>
                <a:ea typeface="Cambria" panose="02040503050406030204" pitchFamily="18" charset="0"/>
              </a:rPr>
              <a:t> кода в изолированной среде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Пример: Google </a:t>
            </a:r>
            <a:r>
              <a:rPr lang="ru-RU" dirty="0" err="1">
                <a:latin typeface="Cambria" panose="02040503050406030204" pitchFamily="18" charset="0"/>
                <a:ea typeface="Cambria" panose="02040503050406030204" pitchFamily="18" charset="0"/>
              </a:rPr>
              <a:t>Chrome</a:t>
            </a:r>
            <a:r>
              <a:rPr lang="ru-RU" dirty="0">
                <a:latin typeface="Cambria" panose="02040503050406030204" pitchFamily="18" charset="0"/>
                <a:ea typeface="Cambria" panose="02040503050406030204" pitchFamily="18" charset="0"/>
              </a:rPr>
              <a:t> использует изоляцию процессов</a:t>
            </a:r>
          </a:p>
          <a:p>
            <a:pPr marL="0" indent="0">
              <a:buNone/>
            </a:pPr>
            <a:r>
              <a:rPr lang="ru-RU" b="1" dirty="0">
                <a:latin typeface="Cambria" panose="02040503050406030204" pitchFamily="18" charset="0"/>
                <a:ea typeface="Cambria" panose="02040503050406030204" pitchFamily="18" charset="0"/>
              </a:rPr>
              <a:t>Контейнеры </a:t>
            </a:r>
            <a:r>
              <a:rPr lang="en-US" b="1" dirty="0">
                <a:latin typeface="Cambria" panose="02040503050406030204" pitchFamily="18" charset="0"/>
                <a:ea typeface="Cambria" panose="02040503050406030204" pitchFamily="18" charset="0"/>
              </a:rPr>
              <a:t>Docker:</a:t>
            </a:r>
            <a:endParaRPr lang="ru-RU"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Изоляция </a:t>
            </a:r>
            <a:r>
              <a:rPr lang="ru-RU" dirty="0" err="1">
                <a:latin typeface="Cambria" panose="02040503050406030204" pitchFamily="18" charset="0"/>
                <a:ea typeface="Cambria" panose="02040503050406030204" pitchFamily="18" charset="0"/>
              </a:rPr>
              <a:t>микросервисов</a:t>
            </a:r>
            <a:r>
              <a:rPr lang="ru-RU" dirty="0">
                <a:latin typeface="Cambria" panose="02040503050406030204" pitchFamily="18" charset="0"/>
                <a:ea typeface="Cambria" panose="02040503050406030204" pitchFamily="18" charset="0"/>
              </a:rPr>
              <a:t> через </a:t>
            </a:r>
            <a:r>
              <a:rPr lang="ru-RU" dirty="0" err="1">
                <a:latin typeface="Cambria" panose="02040503050406030204" pitchFamily="18" charset="0"/>
                <a:ea typeface="Cambria" panose="02040503050406030204" pitchFamily="18" charset="0"/>
              </a:rPr>
              <a:t>namespace</a:t>
            </a:r>
            <a:r>
              <a:rPr lang="ru-RU" dirty="0">
                <a:latin typeface="Cambria" panose="02040503050406030204" pitchFamily="18" charset="0"/>
                <a:ea typeface="Cambria" panose="02040503050406030204" pitchFamily="18" charset="0"/>
              </a:rPr>
              <a:t> и </a:t>
            </a:r>
            <a:r>
              <a:rPr lang="ru-RU" dirty="0" err="1">
                <a:latin typeface="Cambria" panose="02040503050406030204" pitchFamily="18" charset="0"/>
                <a:ea typeface="Cambria" panose="02040503050406030204" pitchFamily="18" charset="0"/>
              </a:rPr>
              <a:t>cgroups</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Пример: запуск базы данных и API в отдельных контейнерах </a:t>
            </a:r>
          </a:p>
          <a:p>
            <a:pPr marL="0" indent="0">
              <a:buNone/>
            </a:pPr>
            <a:r>
              <a:rPr lang="ru-RU" b="1" dirty="0">
                <a:latin typeface="Cambria" panose="02040503050406030204" pitchFamily="18" charset="0"/>
                <a:ea typeface="Cambria" panose="02040503050406030204" pitchFamily="18" charset="0"/>
              </a:rPr>
              <a:t>Безопасность:</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Предотвращение конфликтов между приложениям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Ограничение доступа к ресурсам (память, CPU)</a:t>
            </a:r>
          </a:p>
        </p:txBody>
      </p:sp>
    </p:spTree>
    <p:extLst>
      <p:ext uri="{BB962C8B-B14F-4D97-AF65-F5344CB8AC3E}">
        <p14:creationId xmlns:p14="http://schemas.microsoft.com/office/powerpoint/2010/main" val="28204561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Системное программирование</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Виртуализация</a:t>
            </a:r>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11064" y="3051019"/>
            <a:ext cx="1966823"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1</a:t>
            </a:r>
            <a:r>
              <a:rPr lang="en-US" sz="2800" dirty="0">
                <a:latin typeface="Cambria" panose="02040503050406030204" pitchFamily="18" charset="0"/>
                <a:ea typeface="Cambria" panose="02040503050406030204" pitchFamily="18" charset="0"/>
              </a:rPr>
              <a:t>3</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8820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Системное программирование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это про управление ресурсами, оптимизацию и безопасность</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Виртуализация решает все эти задачи:</a:t>
            </a:r>
          </a:p>
          <a:p>
            <a:pPr marL="0" indent="0">
              <a:buNone/>
            </a:pPr>
            <a:r>
              <a:rPr lang="ru-RU" b="1" dirty="0">
                <a:latin typeface="Cambria" panose="02040503050406030204" pitchFamily="18" charset="0"/>
                <a:ea typeface="Cambria" panose="02040503050406030204" pitchFamily="18" charset="0"/>
              </a:rPr>
              <a:t>Оптимизация ресурсов</a:t>
            </a:r>
            <a:r>
              <a:rPr lang="ru-RU" dirty="0">
                <a:latin typeface="Cambria" panose="02040503050406030204" pitchFamily="18" charset="0"/>
                <a:ea typeface="Cambria" panose="02040503050406030204" pitchFamily="18" charset="0"/>
              </a:rPr>
              <a:t>: На одном физическом сервере работают десятки виртуальных машин, что экономит деньги и энергию</a:t>
            </a:r>
          </a:p>
          <a:p>
            <a:pPr marL="0" indent="0">
              <a:buNone/>
            </a:pPr>
            <a:r>
              <a:rPr lang="ru-RU" b="1" dirty="0">
                <a:latin typeface="Cambria" panose="02040503050406030204" pitchFamily="18" charset="0"/>
                <a:ea typeface="Cambria" panose="02040503050406030204" pitchFamily="18" charset="0"/>
              </a:rPr>
              <a:t>Изоляция сред</a:t>
            </a:r>
            <a:r>
              <a:rPr lang="ru-RU" dirty="0">
                <a:latin typeface="Cambria" panose="02040503050406030204" pitchFamily="18" charset="0"/>
                <a:ea typeface="Cambria" panose="02040503050406030204" pitchFamily="18" charset="0"/>
              </a:rPr>
              <a:t>: Вы можете тестировать приложения в изолированной среде, не боясь сломать систему</a:t>
            </a:r>
          </a:p>
          <a:p>
            <a:pPr marL="0" indent="0">
              <a:buNone/>
            </a:pPr>
            <a:r>
              <a:rPr lang="ru-RU" b="1" dirty="0">
                <a:latin typeface="Cambria" panose="02040503050406030204" pitchFamily="18" charset="0"/>
                <a:ea typeface="Cambria" panose="02040503050406030204" pitchFamily="18" charset="0"/>
              </a:rPr>
              <a:t>Безопасность</a:t>
            </a:r>
            <a:r>
              <a:rPr lang="ru-RU" dirty="0">
                <a:latin typeface="Cambria" panose="02040503050406030204" pitchFamily="18" charset="0"/>
                <a:ea typeface="Cambria" panose="02040503050406030204" pitchFamily="18" charset="0"/>
              </a:rPr>
              <a:t>: Виртуальные машины и контейнеры защищают данные даже при запуске </a:t>
            </a:r>
            <a:r>
              <a:rPr lang="ru-RU" dirty="0" err="1">
                <a:latin typeface="Cambria" panose="02040503050406030204" pitchFamily="18" charset="0"/>
                <a:ea typeface="Cambria" panose="02040503050406030204" pitchFamily="18" charset="0"/>
              </a:rPr>
              <a:t>недоверенного</a:t>
            </a:r>
            <a:r>
              <a:rPr lang="ru-RU" dirty="0">
                <a:latin typeface="Cambria" panose="02040503050406030204" pitchFamily="18" charset="0"/>
                <a:ea typeface="Cambria" panose="02040503050406030204" pitchFamily="18" charset="0"/>
              </a:rPr>
              <a:t> кода</a:t>
            </a:r>
          </a:p>
          <a:p>
            <a:pPr marL="0" indent="0">
              <a:buNone/>
            </a:pPr>
            <a:r>
              <a:rPr lang="ru-RU" dirty="0">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3079216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Пример из практики:</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Разработчик ПО может создать виртуальную машину с уязвимой ОС, чтобы протестировать эксплойт, не рискуя своей рабочей станцией</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Компания использует контейнеры </a:t>
            </a:r>
            <a:r>
              <a:rPr lang="ru-RU" dirty="0" err="1">
                <a:latin typeface="Cambria" panose="02040503050406030204" pitchFamily="18" charset="0"/>
                <a:ea typeface="Cambria" panose="02040503050406030204" pitchFamily="18" charset="0"/>
              </a:rPr>
              <a:t>Docker</a:t>
            </a:r>
            <a:r>
              <a:rPr lang="ru-RU" dirty="0">
                <a:latin typeface="Cambria" panose="02040503050406030204" pitchFamily="18" charset="0"/>
                <a:ea typeface="Cambria" panose="02040503050406030204" pitchFamily="18" charset="0"/>
              </a:rPr>
              <a:t>, чтобы быстро масштабировать </a:t>
            </a:r>
            <a:r>
              <a:rPr lang="ru-RU" dirty="0" err="1">
                <a:latin typeface="Cambria" panose="02040503050406030204" pitchFamily="18" charset="0"/>
                <a:ea typeface="Cambria" panose="02040503050406030204" pitchFamily="18" charset="0"/>
              </a:rPr>
              <a:t>микросервисы</a:t>
            </a:r>
            <a:r>
              <a:rPr lang="ru-RU" dirty="0">
                <a:latin typeface="Cambria" panose="02040503050406030204" pitchFamily="18" charset="0"/>
                <a:ea typeface="Cambria" panose="02040503050406030204" pitchFamily="18" charset="0"/>
              </a:rPr>
              <a:t> в облаке</a:t>
            </a:r>
          </a:p>
          <a:p>
            <a:pPr marL="0" indent="0">
              <a:buNone/>
            </a:pPr>
            <a:endParaRPr lang="en-US"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2017440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Понятие </a:t>
            </a:r>
            <a:r>
              <a:rPr lang="ru-RU" b="1" dirty="0">
                <a:latin typeface="Cambria" panose="02040503050406030204" pitchFamily="18" charset="0"/>
                <a:ea typeface="Cambria" panose="02040503050406030204" pitchFamily="18" charset="0"/>
              </a:rPr>
              <a:t>виртуализация </a:t>
            </a:r>
            <a:r>
              <a:rPr lang="ru-RU" dirty="0">
                <a:latin typeface="Cambria" panose="02040503050406030204" pitchFamily="18" charset="0"/>
                <a:ea typeface="Cambria" panose="02040503050406030204" pitchFamily="18" charset="0"/>
              </a:rPr>
              <a:t>относится к концепции, при которой некоторая программа называемая «монитор виртуальных машин» создаёт иллюзию присутствия нескольких (виртуальных) машин на одном и том же физическом оборудовании</a:t>
            </a:r>
          </a:p>
          <a:p>
            <a:pPr marL="0" indent="0">
              <a:buNone/>
            </a:pPr>
            <a:r>
              <a:rPr lang="ru-RU" dirty="0">
                <a:latin typeface="Cambria" panose="02040503050406030204" pitchFamily="18" charset="0"/>
                <a:ea typeface="Cambria" panose="02040503050406030204" pitchFamily="18" charset="0"/>
              </a:rPr>
              <a:t>Монитор виртуальных машин большинству из разработчиков известен под названием </a:t>
            </a:r>
            <a:r>
              <a:rPr lang="ru-RU" b="1" dirty="0">
                <a:latin typeface="Cambria" panose="02040503050406030204" pitchFamily="18" charset="0"/>
                <a:ea typeface="Cambria" panose="02040503050406030204" pitchFamily="18" charset="0"/>
              </a:rPr>
              <a:t>гипервизор (</a:t>
            </a:r>
            <a:r>
              <a:rPr lang="en-US" b="1" dirty="0">
                <a:latin typeface="Cambria" panose="02040503050406030204" pitchFamily="18" charset="0"/>
                <a:ea typeface="Cambria" panose="02040503050406030204" pitchFamily="18" charset="0"/>
              </a:rPr>
              <a:t>hypervisor)</a:t>
            </a:r>
            <a:endParaRPr lang="ru-RU"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Виртуализация позволяет одному компьютеру стать базой для нескольких виртуальных машин, на каждой из которых потенциально может быть запущена совершенно другая операционная система</a:t>
            </a:r>
          </a:p>
        </p:txBody>
      </p:sp>
    </p:spTree>
    <p:extLst>
      <p:ext uri="{BB962C8B-B14F-4D97-AF65-F5344CB8AC3E}">
        <p14:creationId xmlns:p14="http://schemas.microsoft.com/office/powerpoint/2010/main" val="131428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Picture 3">
            <a:extLst>
              <a:ext uri="{FF2B5EF4-FFF2-40B4-BE49-F238E27FC236}">
                <a16:creationId xmlns:a16="http://schemas.microsoft.com/office/drawing/2014/main" id="{1E6C4AEC-4BA5-1934-CEA2-A086610F2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842" y="1629549"/>
            <a:ext cx="10162315" cy="4674665"/>
          </a:xfrm>
          <a:prstGeom prst="rect">
            <a:avLst/>
          </a:prstGeom>
        </p:spPr>
      </p:pic>
    </p:spTree>
    <p:extLst>
      <p:ext uri="{BB962C8B-B14F-4D97-AF65-F5344CB8AC3E}">
        <p14:creationId xmlns:p14="http://schemas.microsoft.com/office/powerpoint/2010/main" val="215025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Виртуализация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Стоит заметить, что нечто подобное виртуализации вам уже должно быть знакомо: </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ПРОЦЕССЫ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ВИРТУАЛЬНАЯ ПАМЯТЬ</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ФАЙЛЫ</a:t>
            </a:r>
          </a:p>
          <a:p>
            <a:pPr marL="0" indent="0">
              <a:buNone/>
            </a:pPr>
            <a:r>
              <a:rPr lang="ru-RU" dirty="0">
                <a:latin typeface="Cambria" panose="02040503050406030204" pitchFamily="18" charset="0"/>
                <a:ea typeface="Cambria" panose="02040503050406030204" pitchFamily="18" charset="0"/>
              </a:rPr>
              <a:t>Ведь по сути данные объекты/механизмы  операционной системы позволяют программе использовать физические ресурсы компьютера, а также «верить» в то, что они принадлежат только ей</a:t>
            </a:r>
          </a:p>
          <a:p>
            <a:pPr marL="0" indent="0">
              <a:buNone/>
            </a:pPr>
            <a:r>
              <a:rPr lang="ru-RU" dirty="0">
                <a:latin typeface="Cambria" panose="02040503050406030204" pitchFamily="18" charset="0"/>
                <a:ea typeface="Cambria" panose="02040503050406030204" pitchFamily="18" charset="0"/>
              </a:rPr>
              <a:t>Операционная система по сути в данном случае некоторый «гипервизор», задача которого управлять доступом к ресурсам всеми «виртуальными машинами» - процессами</a:t>
            </a:r>
          </a:p>
        </p:txBody>
      </p:sp>
    </p:spTree>
    <p:extLst>
      <p:ext uri="{BB962C8B-B14F-4D97-AF65-F5344CB8AC3E}">
        <p14:creationId xmlns:p14="http://schemas.microsoft.com/office/powerpoint/2010/main" val="11018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42589</TotalTime>
  <Words>2314</Words>
  <Application>Microsoft Office PowerPoint</Application>
  <PresentationFormat>Widescreen</PresentationFormat>
  <Paragraphs>253</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Cambria</vt:lpstr>
      <vt:lpstr>Verdana</vt:lpstr>
      <vt:lpstr>Wingdings</vt:lpstr>
      <vt:lpstr>Тема Office</vt:lpstr>
      <vt:lpstr>Системное программирование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Системное программирование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Pavel Bernatsky</dc:creator>
  <cp:lastModifiedBy>Pavel Bernatsky</cp:lastModifiedBy>
  <cp:revision>1187</cp:revision>
  <dcterms:created xsi:type="dcterms:W3CDTF">2024-09-04T11:03:42Z</dcterms:created>
  <dcterms:modified xsi:type="dcterms:W3CDTF">2025-05-07T08:33:30Z</dcterms:modified>
</cp:coreProperties>
</file>