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535" r:id="rId3"/>
    <p:sldId id="532" r:id="rId4"/>
    <p:sldId id="536" r:id="rId5"/>
    <p:sldId id="537" r:id="rId6"/>
    <p:sldId id="538" r:id="rId7"/>
    <p:sldId id="545" r:id="rId8"/>
    <p:sldId id="541" r:id="rId9"/>
    <p:sldId id="542" r:id="rId10"/>
    <p:sldId id="543" r:id="rId11"/>
    <p:sldId id="544" r:id="rId12"/>
    <p:sldId id="540" r:id="rId13"/>
    <p:sldId id="546" r:id="rId14"/>
    <p:sldId id="547" r:id="rId15"/>
    <p:sldId id="548" r:id="rId16"/>
    <p:sldId id="551" r:id="rId17"/>
    <p:sldId id="550" r:id="rId18"/>
    <p:sldId id="552" r:id="rId19"/>
    <p:sldId id="553" r:id="rId20"/>
    <p:sldId id="554" r:id="rId21"/>
    <p:sldId id="555" r:id="rId22"/>
    <p:sldId id="556" r:id="rId23"/>
    <p:sldId id="557" r:id="rId24"/>
    <p:sldId id="558" r:id="rId25"/>
    <p:sldId id="559" r:id="rId26"/>
    <p:sldId id="560" r:id="rId27"/>
    <p:sldId id="561" r:id="rId28"/>
    <p:sldId id="562" r:id="rId29"/>
    <p:sldId id="563" r:id="rId30"/>
    <p:sldId id="582" r:id="rId31"/>
    <p:sldId id="583" r:id="rId32"/>
    <p:sldId id="584" r:id="rId33"/>
    <p:sldId id="564" r:id="rId34"/>
    <p:sldId id="577" r:id="rId35"/>
    <p:sldId id="566" r:id="rId36"/>
    <p:sldId id="567" r:id="rId37"/>
    <p:sldId id="576" r:id="rId38"/>
    <p:sldId id="578" r:id="rId39"/>
    <p:sldId id="581" r:id="rId40"/>
    <p:sldId id="539" r:id="rId41"/>
    <p:sldId id="568" r:id="rId42"/>
    <p:sldId id="569" r:id="rId43"/>
    <p:sldId id="570" r:id="rId44"/>
    <p:sldId id="571" r:id="rId45"/>
    <p:sldId id="572" r:id="rId46"/>
    <p:sldId id="573" r:id="rId47"/>
    <p:sldId id="574" r:id="rId48"/>
    <p:sldId id="575" r:id="rId49"/>
    <p:sldId id="580" r:id="rId50"/>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535"/>
            <p14:sldId id="532"/>
            <p14:sldId id="536"/>
            <p14:sldId id="537"/>
            <p14:sldId id="538"/>
            <p14:sldId id="545"/>
            <p14:sldId id="541"/>
            <p14:sldId id="542"/>
            <p14:sldId id="543"/>
            <p14:sldId id="544"/>
            <p14:sldId id="540"/>
            <p14:sldId id="546"/>
            <p14:sldId id="547"/>
            <p14:sldId id="548"/>
            <p14:sldId id="551"/>
            <p14:sldId id="550"/>
            <p14:sldId id="552"/>
            <p14:sldId id="553"/>
            <p14:sldId id="554"/>
            <p14:sldId id="555"/>
            <p14:sldId id="556"/>
            <p14:sldId id="557"/>
            <p14:sldId id="558"/>
            <p14:sldId id="559"/>
            <p14:sldId id="560"/>
            <p14:sldId id="561"/>
            <p14:sldId id="562"/>
            <p14:sldId id="563"/>
            <p14:sldId id="582"/>
            <p14:sldId id="583"/>
            <p14:sldId id="584"/>
            <p14:sldId id="564"/>
            <p14:sldId id="577"/>
            <p14:sldId id="566"/>
            <p14:sldId id="567"/>
            <p14:sldId id="576"/>
            <p14:sldId id="578"/>
            <p14:sldId id="581"/>
            <p14:sldId id="539"/>
            <p14:sldId id="568"/>
            <p14:sldId id="569"/>
            <p14:sldId id="570"/>
            <p14:sldId id="571"/>
            <p14:sldId id="572"/>
            <p14:sldId id="573"/>
            <p14:sldId id="574"/>
            <p14:sldId id="575"/>
            <p14:sldId id="58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vel Bernatsky" initials="PB" lastIdx="3" clrIdx="0">
    <p:extLst>
      <p:ext uri="{19B8F6BF-5375-455C-9EA6-DF929625EA0E}">
        <p15:presenceInfo xmlns:p15="http://schemas.microsoft.com/office/powerpoint/2012/main" userId="ccc84f90653f6d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5388" autoAdjust="0"/>
  </p:normalViewPr>
  <p:slideViewPr>
    <p:cSldViewPr snapToGrid="0">
      <p:cViewPr varScale="1">
        <p:scale>
          <a:sx n="85" d="100"/>
          <a:sy n="85" d="100"/>
        </p:scale>
        <p:origin x="576" y="53"/>
      </p:cViewPr>
      <p:guideLst/>
    </p:cSldViewPr>
  </p:slideViewPr>
  <p:notesTextViewPr>
    <p:cViewPr>
      <p:scale>
        <a:sx n="1" d="1"/>
        <a:sy n="1" d="1"/>
      </p:scale>
      <p:origin x="0" y="0"/>
    </p:cViewPr>
  </p:notesTextViewPr>
  <p:sorterViewPr>
    <p:cViewPr>
      <p:scale>
        <a:sx n="100" d="100"/>
        <a:sy n="100" d="100"/>
      </p:scale>
      <p:origin x="0" y="-158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E1C54A-6947-426C-B525-F25AAC6D8000}" type="datetimeFigureOut">
              <a:rPr lang="LID4096" smtClean="0"/>
              <a:t>04/15/2025</a:t>
            </a:fld>
            <a:endParaRPr lang="LID4096"/>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5E16E5-A75C-4DD5-8B93-6FB68F18C130}" type="slidenum">
              <a:rPr lang="LID4096" smtClean="0"/>
              <a:t>‹#›</a:t>
            </a:fld>
            <a:endParaRPr lang="LID4096"/>
          </a:p>
        </p:txBody>
      </p:sp>
    </p:spTree>
    <p:extLst>
      <p:ext uri="{BB962C8B-B14F-4D97-AF65-F5344CB8AC3E}">
        <p14:creationId xmlns:p14="http://schemas.microsoft.com/office/powerpoint/2010/main" val="160975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04/15/2025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04/15/2025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Безопасное программирование</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4114" y="3051019"/>
            <a:ext cx="18007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9</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Список распространённых ошибок, ставящих под угрозу безопасность современных программ:</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слабые пароли</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слабые случайные числа</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неудачный выбор криптографических алгоритмов</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использование небезопасных криптографических решений </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незащищенный сетевой трафик (</a:t>
            </a:r>
            <a:r>
              <a:rPr lang="en-US" i="0" dirty="0">
                <a:effectLst/>
                <a:latin typeface="Cambria" panose="02040503050406030204" pitchFamily="18" charset="0"/>
                <a:ea typeface="Cambria" panose="02040503050406030204" pitchFamily="18" charset="0"/>
              </a:rPr>
              <a:t>Cleartext Transmission of Sensitive Information)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неправильное использование </a:t>
            </a:r>
            <a:r>
              <a:rPr lang="en-US" i="0" dirty="0">
                <a:effectLst/>
                <a:latin typeface="Cambria" panose="02040503050406030204" pitchFamily="18" charset="0"/>
                <a:ea typeface="Cambria" panose="02040503050406030204" pitchFamily="18" charset="0"/>
              </a:rPr>
              <a:t>PKI (Improper Certificate Validation)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доверие к механизму разрешения сетевых имен (</a:t>
            </a:r>
            <a:r>
              <a:rPr lang="en-US" i="0" dirty="0">
                <a:effectLst/>
                <a:latin typeface="Cambria" panose="02040503050406030204" pitchFamily="18" charset="0"/>
                <a:ea typeface="Cambria" panose="02040503050406030204" pitchFamily="18" charset="0"/>
              </a:rPr>
              <a:t>Reliance on Reverse DNS Resolution)</a:t>
            </a:r>
            <a:endParaRPr lang="ru-RU"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effectLst/>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0033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dirty="0">
                <a:latin typeface="Cambria" panose="02040503050406030204" pitchFamily="18" charset="0"/>
                <a:ea typeface="Cambria" panose="02040503050406030204" pitchFamily="18" charset="0"/>
              </a:rPr>
              <a:t>Перечислить все известные уязвимости невозможно, учитывая, что каждый день появляются новые</a:t>
            </a:r>
          </a:p>
          <a:p>
            <a:pPr marL="0" indent="0">
              <a:buNone/>
            </a:pPr>
            <a:r>
              <a:rPr lang="ru-RU" dirty="0">
                <a:latin typeface="Cambria" panose="02040503050406030204" pitchFamily="18" charset="0"/>
                <a:ea typeface="Cambria" panose="02040503050406030204" pitchFamily="18" charset="0"/>
              </a:rPr>
              <a:t>В данном списке были приведены часто встречающиеся уязвимости, допустить которые легко, но последствия которых могут быть катастрофическими</a:t>
            </a:r>
            <a:endParaRPr lang="ru-RU" i="0" dirty="0">
              <a:effectLst/>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Рассмотрим что может произойти на примере следующих уязвимостей:</a:t>
            </a:r>
          </a:p>
          <a:p>
            <a:pPr>
              <a:buFont typeface="Wingdings" panose="05000000000000000000" pitchFamily="2" charset="2"/>
              <a:buChar char="Ø"/>
            </a:pPr>
            <a:r>
              <a:rPr lang="ru-RU" altLang="ru-RU" sz="2800" dirty="0">
                <a:latin typeface="Cambria" panose="02040503050406030204" pitchFamily="18" charset="0"/>
                <a:ea typeface="Cambria" panose="02040503050406030204" pitchFamily="18" charset="0"/>
                <a:cs typeface="Arial" panose="020B0604020202020204" pitchFamily="34" charset="0"/>
              </a:rPr>
              <a:t>Ошибка переполнения буфера</a:t>
            </a:r>
          </a:p>
          <a:p>
            <a:pPr>
              <a:buFont typeface="Wingdings" panose="05000000000000000000" pitchFamily="2" charset="2"/>
              <a:buChar char="Ø"/>
            </a:pPr>
            <a:r>
              <a:rPr lang="ru-RU" altLang="ru-RU" sz="2800" dirty="0">
                <a:latin typeface="Cambria" panose="02040503050406030204" pitchFamily="18" charset="0"/>
                <a:ea typeface="Cambria" panose="02040503050406030204" pitchFamily="18" charset="0"/>
                <a:cs typeface="Arial" panose="020B0604020202020204" pitchFamily="34" charset="0"/>
              </a:rPr>
              <a:t>Ошибка переполнения целочисленных переменных</a:t>
            </a:r>
          </a:p>
          <a:p>
            <a:pPr>
              <a:buFont typeface="Wingdings" panose="05000000000000000000" pitchFamily="2" charset="2"/>
              <a:buChar char="Ø"/>
            </a:pPr>
            <a:r>
              <a:rPr lang="ru-RU" altLang="ru-RU" sz="2800" dirty="0">
                <a:latin typeface="Cambria" panose="02040503050406030204" pitchFamily="18" charset="0"/>
                <a:ea typeface="Cambria" panose="02040503050406030204" pitchFamily="18" charset="0"/>
                <a:cs typeface="Arial" panose="020B0604020202020204" pitchFamily="34" charset="0"/>
              </a:rPr>
              <a:t>Ошибки форматирования строк</a:t>
            </a:r>
            <a:endParaRPr lang="en-US"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effectLst/>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6772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Предположим что у нам имеется вот такая программа:</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0618D38-8B11-4E4C-6E35-A0D02E72371E}"/>
              </a:ext>
            </a:extLst>
          </p:cNvPr>
          <p:cNvPicPr>
            <a:picLocks noChangeAspect="1"/>
          </p:cNvPicPr>
          <p:nvPr/>
        </p:nvPicPr>
        <p:blipFill>
          <a:blip r:embed="rId2"/>
          <a:stretch>
            <a:fillRect/>
          </a:stretch>
        </p:blipFill>
        <p:spPr>
          <a:xfrm>
            <a:off x="1905000" y="2445977"/>
            <a:ext cx="8382000" cy="34766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51102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Ошибка переполнения буфера</a:t>
            </a:r>
          </a:p>
          <a:p>
            <a:pPr marL="0" indent="0">
              <a:buNone/>
            </a:pPr>
            <a:r>
              <a:rPr lang="ru-RU" i="0" dirty="0">
                <a:effectLst/>
                <a:latin typeface="Cambria" panose="02040503050406030204" pitchFamily="18" charset="0"/>
                <a:ea typeface="Cambria" panose="02040503050406030204" pitchFamily="18" charset="0"/>
              </a:rPr>
              <a:t>Строка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("%[^\n]s”, &amp;</a:t>
            </a:r>
            <a:r>
              <a:rPr lang="ru-RU" i="0" dirty="0" err="1">
                <a:effectLst/>
                <a:latin typeface="Cambria" panose="02040503050406030204" pitchFamily="18" charset="0"/>
                <a:ea typeface="Cambria" panose="02040503050406030204" pitchFamily="18" charset="0"/>
              </a:rPr>
              <a:t>name</a:t>
            </a:r>
            <a:r>
              <a:rPr lang="ru-RU" i="0" dirty="0">
                <a:effectLst/>
                <a:latin typeface="Cambria" panose="02040503050406030204" pitchFamily="18" charset="0"/>
                <a:ea typeface="Cambria" panose="02040503050406030204" pitchFamily="18" charset="0"/>
              </a:rPr>
              <a:t>);" считывает любые входные данные, принимая все, кроме новой строки. “[^\n]” - это регулярное выражение, которое представляет любой символ, кроме \n (новой строки). Как указано,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 сохраняет данные в переменной “</a:t>
            </a:r>
            <a:r>
              <a:rPr lang="ru-RU" i="0" dirty="0" err="1">
                <a:effectLst/>
                <a:latin typeface="Cambria" panose="02040503050406030204" pitchFamily="18" charset="0"/>
                <a:ea typeface="Cambria" panose="02040503050406030204" pitchFamily="18" charset="0"/>
              </a:rPr>
              <a:t>name</a:t>
            </a:r>
            <a:r>
              <a:rPr lang="ru-RU" i="0" dirty="0">
                <a:effectLst/>
                <a:latin typeface="Cambria" panose="02040503050406030204" pitchFamily="18" charset="0"/>
                <a:ea typeface="Cambria" panose="02040503050406030204" pitchFamily="18" charset="0"/>
              </a:rPr>
              <a:t>”</a:t>
            </a:r>
          </a:p>
          <a:p>
            <a:pPr marL="0" indent="0">
              <a:buNone/>
            </a:pPr>
            <a:r>
              <a:rPr lang="ru-RU" b="1" i="0" dirty="0">
                <a:effectLst/>
                <a:latin typeface="Cambria" panose="02040503050406030204" pitchFamily="18" charset="0"/>
                <a:ea typeface="Cambria" panose="02040503050406030204" pitchFamily="18" charset="0"/>
              </a:rPr>
              <a:t>Можете ли вы уже обнаружить проблему безопасности в этом коде?</a:t>
            </a:r>
          </a:p>
          <a:p>
            <a:pPr marL="0" indent="0">
              <a:buNone/>
            </a:pPr>
            <a:r>
              <a:rPr lang="ru-RU" b="1" i="0" dirty="0">
                <a:effectLst/>
                <a:latin typeface="Cambria" panose="02040503050406030204" pitchFamily="18" charset="0"/>
                <a:ea typeface="Cambria" panose="02040503050406030204" pitchFamily="18" charset="0"/>
              </a:rPr>
              <a:t>Протестируйте эту программу, запустив ее несколько раз, и попробуйте ввести разные входные данные</a:t>
            </a:r>
          </a:p>
          <a:p>
            <a:pPr marL="0" indent="0">
              <a:buNone/>
            </a:pPr>
            <a:r>
              <a:rPr lang="ru-RU" b="1" i="0" dirty="0">
                <a:effectLst/>
                <a:latin typeface="Cambria" panose="02040503050406030204" pitchFamily="18" charset="0"/>
                <a:ea typeface="Cambria" panose="02040503050406030204" pitchFamily="18" charset="0"/>
              </a:rPr>
              <a:t>Работает ли она нормально, если вы вводите свое собственное имя?</a:t>
            </a:r>
          </a:p>
          <a:p>
            <a:pPr marL="0" indent="0">
              <a:buNone/>
            </a:pPr>
            <a:r>
              <a:rPr lang="ru-RU" b="1" i="0" dirty="0">
                <a:effectLst/>
                <a:latin typeface="Cambria" panose="02040503050406030204" pitchFamily="18" charset="0"/>
                <a:ea typeface="Cambria" panose="02040503050406030204" pitchFamily="18" charset="0"/>
              </a:rPr>
              <a:t>Что произойдет, если вы введете очень длинный ввод?</a:t>
            </a:r>
            <a:endParaRPr lang="en-US" b="1"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19853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Попробуем ввести «</a:t>
            </a:r>
            <a:r>
              <a:rPr lang="en-US" altLang="ru-RU" sz="2800" dirty="0">
                <a:latin typeface="Cambria" panose="02040503050406030204" pitchFamily="18" charset="0"/>
                <a:ea typeface="Cambria" panose="02040503050406030204" pitchFamily="18" charset="0"/>
                <a:cs typeface="Arial" panose="020B0604020202020204" pitchFamily="34" charset="0"/>
              </a:rPr>
              <a:t>AAAAAAAAAAAAAAAAAAAAAAAAAAAA</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en-US" altLang="ru-RU" sz="2800" dirty="0">
                <a:latin typeface="Cambria" panose="02040503050406030204" pitchFamily="18" charset="0"/>
                <a:ea typeface="Cambria" panose="02040503050406030204" pitchFamily="18" charset="0"/>
                <a:cs typeface="Arial" panose="020B0604020202020204" pitchFamily="34" charset="0"/>
              </a:rPr>
              <a:t>AAAAAAAAAAAAAAAAAAAAAAAAAA</a:t>
            </a:r>
            <a:r>
              <a:rPr lang="ru-RU" altLang="ru-RU" sz="2800" dirty="0">
                <a:latin typeface="Cambria" panose="02040503050406030204" pitchFamily="18" charset="0"/>
                <a:ea typeface="Cambria" panose="02040503050406030204" pitchFamily="18" charset="0"/>
                <a:cs typeface="Arial" panose="020B0604020202020204" pitchFamily="34" charset="0"/>
              </a:rPr>
              <a:t>»</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51C48CC1-2E40-7948-718D-68473C96DE63}"/>
              </a:ext>
            </a:extLst>
          </p:cNvPr>
          <p:cNvPicPr>
            <a:picLocks noChangeAspect="1"/>
          </p:cNvPicPr>
          <p:nvPr/>
        </p:nvPicPr>
        <p:blipFill>
          <a:blip r:embed="rId2"/>
          <a:stretch>
            <a:fillRect/>
          </a:stretch>
        </p:blipFill>
        <p:spPr>
          <a:xfrm>
            <a:off x="487194" y="3153389"/>
            <a:ext cx="11217612" cy="2606266"/>
          </a:xfrm>
          <a:prstGeom prst="rect">
            <a:avLst/>
          </a:prstGeom>
        </p:spPr>
      </p:pic>
    </p:spTree>
    <p:extLst>
      <p:ext uri="{BB962C8B-B14F-4D97-AF65-F5344CB8AC3E}">
        <p14:creationId xmlns:p14="http://schemas.microsoft.com/office/powerpoint/2010/main" val="1214452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Как показано ранее, когда мы ввели длинные данные, эта программа начинает работать некорректно. Из вышесказанного даже очевидно, что переменная “</a:t>
            </a:r>
            <a:r>
              <a:rPr lang="ru-RU" altLang="ru-RU" sz="2800" dirty="0" err="1">
                <a:latin typeface="Cambria" panose="02040503050406030204" pitchFamily="18" charset="0"/>
                <a:ea typeface="Cambria" panose="02040503050406030204" pitchFamily="18" charset="0"/>
                <a:cs typeface="Arial" panose="020B0604020202020204" pitchFamily="34" charset="0"/>
              </a:rPr>
              <a:t>execute</a:t>
            </a:r>
            <a:r>
              <a:rPr lang="ru-RU" altLang="ru-RU" sz="2800" dirty="0">
                <a:latin typeface="Cambria" panose="02040503050406030204" pitchFamily="18" charset="0"/>
                <a:ea typeface="Cambria" panose="02040503050406030204" pitchFamily="18" charset="0"/>
                <a:cs typeface="Arial" panose="020B0604020202020204" pitchFamily="34" charset="0"/>
              </a:rPr>
              <a:t>”, похоже, изменилась! Это похоже на неприятности!</a:t>
            </a:r>
          </a:p>
          <a:p>
            <a:pPr marL="0" indent="0">
              <a:buNone/>
            </a:pPr>
            <a:r>
              <a:rPr lang="ru-RU" i="0" dirty="0">
                <a:effectLst/>
                <a:latin typeface="Cambria" panose="02040503050406030204" pitchFamily="18" charset="0"/>
                <a:ea typeface="Cambria" panose="02040503050406030204" pitchFamily="18" charset="0"/>
              </a:rPr>
              <a:t>Запустим программу еще раз и попробуем ввести 10 букв “A”, а затем “</a:t>
            </a:r>
            <a:r>
              <a:rPr lang="ru-RU" i="0" dirty="0" err="1">
                <a:effectLst/>
                <a:latin typeface="Cambria" panose="02040503050406030204" pitchFamily="18" charset="0"/>
                <a:ea typeface="Cambria" panose="02040503050406030204" pitchFamily="18" charset="0"/>
              </a:rPr>
              <a:t>touch</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iwashere;ls</a:t>
            </a:r>
            <a:r>
              <a:rPr lang="ru-RU" i="0" dirty="0">
                <a:effectLst/>
                <a:latin typeface="Cambria" panose="02040503050406030204" pitchFamily="18" charset="0"/>
                <a:ea typeface="Cambria" panose="02040503050406030204" pitchFamily="18" charset="0"/>
              </a:rPr>
              <a:t>”</a:t>
            </a:r>
          </a:p>
          <a:p>
            <a:pPr marL="0" indent="0">
              <a:buNone/>
            </a:pPr>
            <a:endParaRPr lang="en-US" i="0" dirty="0">
              <a:effectLst/>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59E027A4-30DE-52F3-BA8C-882269AA0F8D}"/>
              </a:ext>
            </a:extLst>
          </p:cNvPr>
          <p:cNvPicPr>
            <a:picLocks noChangeAspect="1"/>
          </p:cNvPicPr>
          <p:nvPr/>
        </p:nvPicPr>
        <p:blipFill>
          <a:blip r:embed="rId2"/>
          <a:stretch>
            <a:fillRect/>
          </a:stretch>
        </p:blipFill>
        <p:spPr>
          <a:xfrm>
            <a:off x="1239263" y="4450010"/>
            <a:ext cx="9561074" cy="1837668"/>
          </a:xfrm>
          <a:prstGeom prst="rect">
            <a:avLst/>
          </a:prstGeom>
        </p:spPr>
      </p:pic>
    </p:spTree>
    <p:extLst>
      <p:ext uri="{BB962C8B-B14F-4D97-AF65-F5344CB8AC3E}">
        <p14:creationId xmlns:p14="http://schemas.microsoft.com/office/powerpoint/2010/main" val="162235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Что же произошло?</a:t>
            </a:r>
          </a:p>
          <a:p>
            <a:pPr marL="0" indent="0">
              <a:buNone/>
            </a:pPr>
            <a:r>
              <a:rPr lang="ru-RU" i="0" dirty="0">
                <a:effectLst/>
                <a:latin typeface="Cambria" panose="02040503050406030204" pitchFamily="18" charset="0"/>
                <a:ea typeface="Cambria" panose="02040503050406030204" pitchFamily="18" charset="0"/>
              </a:rPr>
              <a:t>Две переменные располагаются в стеке вместе, одна рядом с другой. Компилятор сам решает, в каком порядке они будут располагаться в стеке, но во время тестов они были расположены следующим образом</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4EF230D-EFAA-E799-15EC-0DC66E256345}"/>
              </a:ext>
            </a:extLst>
          </p:cNvPr>
          <p:cNvPicPr>
            <a:picLocks noChangeAspect="1"/>
          </p:cNvPicPr>
          <p:nvPr/>
        </p:nvPicPr>
        <p:blipFill>
          <a:blip r:embed="rId2"/>
          <a:stretch>
            <a:fillRect/>
          </a:stretch>
        </p:blipFill>
        <p:spPr>
          <a:xfrm>
            <a:off x="1300162" y="4063701"/>
            <a:ext cx="9591675" cy="1171575"/>
          </a:xfrm>
          <a:prstGeom prst="rect">
            <a:avLst/>
          </a:prstGeom>
        </p:spPr>
      </p:pic>
    </p:spTree>
    <p:extLst>
      <p:ext uri="{BB962C8B-B14F-4D97-AF65-F5344CB8AC3E}">
        <p14:creationId xmlns:p14="http://schemas.microsoft.com/office/powerpoint/2010/main" val="1275899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Если пользователь поступает так, как ожидалось, и просто вводит короткое имя, наши переменные содержат такие значения, как:</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i="0" dirty="0">
              <a:effectLst/>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Однако наш код не указывал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 сколько символов следует считывать от пользователя, поэтому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 услужливо считает столько символов, сколько вводит пользователь, и записывает их в буфер имени</a:t>
            </a:r>
            <a:endParaRPr lang="en-US" i="0" dirty="0">
              <a:effectLst/>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5353FA0B-C3DB-D24E-7743-6B1CB27E1554}"/>
              </a:ext>
            </a:extLst>
          </p:cNvPr>
          <p:cNvPicPr>
            <a:picLocks noChangeAspect="1"/>
          </p:cNvPicPr>
          <p:nvPr/>
        </p:nvPicPr>
        <p:blipFill>
          <a:blip r:embed="rId2"/>
          <a:stretch>
            <a:fillRect/>
          </a:stretch>
        </p:blipFill>
        <p:spPr>
          <a:xfrm>
            <a:off x="1181100" y="2917465"/>
            <a:ext cx="9829800" cy="1266825"/>
          </a:xfrm>
          <a:prstGeom prst="rect">
            <a:avLst/>
          </a:prstGeom>
        </p:spPr>
      </p:pic>
    </p:spTree>
    <p:extLst>
      <p:ext uri="{BB962C8B-B14F-4D97-AF65-F5344CB8AC3E}">
        <p14:creationId xmlns:p14="http://schemas.microsoft.com/office/powerpoint/2010/main" val="140484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В нашем примере ввод 10 букв “A”, за которыми следует “</a:t>
            </a:r>
            <a:r>
              <a:rPr lang="ru-RU" i="0" dirty="0" err="1">
                <a:effectLst/>
                <a:latin typeface="Cambria" panose="02040503050406030204" pitchFamily="18" charset="0"/>
                <a:ea typeface="Cambria" panose="02040503050406030204" pitchFamily="18" charset="0"/>
              </a:rPr>
              <a:t>touch</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iwashere;ls</a:t>
            </a:r>
            <a:r>
              <a:rPr lang="ru-RU" i="0" dirty="0">
                <a:effectLst/>
                <a:latin typeface="Cambria" panose="02040503050406030204" pitchFamily="18" charset="0"/>
                <a:ea typeface="Cambria" panose="02040503050406030204" pitchFamily="18" charset="0"/>
              </a:rPr>
              <a:t>”, приводит к простейшей форме переполнения буфера</a:t>
            </a:r>
          </a:p>
          <a:p>
            <a:pPr marL="0" indent="0">
              <a:buNone/>
            </a:pPr>
            <a:r>
              <a:rPr lang="ru-RU" b="1" i="0" dirty="0">
                <a:effectLst/>
                <a:latin typeface="Cambria" panose="02040503050406030204" pitchFamily="18" charset="0"/>
                <a:ea typeface="Cambria" panose="02040503050406030204" pitchFamily="18" charset="0"/>
              </a:rPr>
              <a:t>Переполнение буфера </a:t>
            </a:r>
            <a:r>
              <a:rPr lang="ru-RU" i="0" dirty="0">
                <a:effectLst/>
                <a:latin typeface="Cambria" panose="02040503050406030204" pitchFamily="18" charset="0"/>
                <a:ea typeface="Cambria" panose="02040503050406030204" pitchFamily="18" charset="0"/>
              </a:rPr>
              <a:t>– это когда буфер переполняется в другую память. В этом случае один буфер переполняется в соседнюю переменную</a:t>
            </a:r>
          </a:p>
          <a:p>
            <a:pPr marL="0" indent="0">
              <a:buNone/>
            </a:pPr>
            <a:r>
              <a:rPr lang="ru-RU" dirty="0">
                <a:latin typeface="Cambria" panose="02040503050406030204" pitchFamily="18" charset="0"/>
                <a:ea typeface="Cambria" panose="02040503050406030204" pitchFamily="18" charset="0"/>
              </a:rPr>
              <a:t>Соответственно в результате память принимает следующий вид:</a:t>
            </a:r>
          </a:p>
          <a:p>
            <a:pPr marL="0" indent="0">
              <a:buNone/>
            </a:pP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AAD57BB0-1F2F-CDF3-4A0C-7722EE483C50}"/>
              </a:ext>
            </a:extLst>
          </p:cNvPr>
          <p:cNvPicPr>
            <a:picLocks noChangeAspect="1"/>
          </p:cNvPicPr>
          <p:nvPr/>
        </p:nvPicPr>
        <p:blipFill>
          <a:blip r:embed="rId2"/>
          <a:stretch>
            <a:fillRect/>
          </a:stretch>
        </p:blipFill>
        <p:spPr>
          <a:xfrm>
            <a:off x="1404937" y="5119442"/>
            <a:ext cx="9382125" cy="1238250"/>
          </a:xfrm>
          <a:prstGeom prst="rect">
            <a:avLst/>
          </a:prstGeom>
        </p:spPr>
      </p:pic>
    </p:spTree>
    <p:extLst>
      <p:ext uri="{BB962C8B-B14F-4D97-AF65-F5344CB8AC3E}">
        <p14:creationId xmlns:p14="http://schemas.microsoft.com/office/powerpoint/2010/main" val="823251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Можно безопасно использовать </a:t>
            </a:r>
            <a:r>
              <a:rPr lang="ru-RU" i="0" dirty="0" err="1">
                <a:effectLst/>
                <a:latin typeface="Cambria" panose="02040503050406030204" pitchFamily="18" charset="0"/>
                <a:ea typeface="Cambria" panose="02040503050406030204" pitchFamily="18" charset="0"/>
              </a:rPr>
              <a:t>scanf</a:t>
            </a:r>
            <a:r>
              <a:rPr lang="ru-RU" i="0" dirty="0">
                <a:effectLst/>
                <a:latin typeface="Cambria" panose="02040503050406030204" pitchFamily="18" charset="0"/>
                <a:ea typeface="Cambria" panose="02040503050406030204" pitchFamily="18" charset="0"/>
              </a:rPr>
              <a:t>(), указав длину буфера в строке формата. Например, “%31[^\n]” будет содержать до 31 символа</a:t>
            </a:r>
          </a:p>
          <a:p>
            <a:pPr marL="0" indent="0">
              <a:buNone/>
            </a:pPr>
            <a:r>
              <a:rPr lang="ru-RU" i="0" dirty="0">
                <a:effectLst/>
                <a:latin typeface="Cambria" panose="02040503050406030204" pitchFamily="18" charset="0"/>
                <a:ea typeface="Cambria" panose="02040503050406030204" pitchFamily="18" charset="0"/>
              </a:rPr>
              <a:t>Рекомендуется использовать функцию </a:t>
            </a:r>
            <a:r>
              <a:rPr lang="ru-RU" i="0" dirty="0" err="1">
                <a:effectLst/>
                <a:latin typeface="Cambria" panose="02040503050406030204" pitchFamily="18" charset="0"/>
                <a:ea typeface="Cambria" panose="02040503050406030204" pitchFamily="18" charset="0"/>
              </a:rPr>
              <a:t>fgets</a:t>
            </a:r>
            <a:r>
              <a:rPr lang="ru-RU" i="0" dirty="0">
                <a:effectLst/>
                <a:latin typeface="Cambria" panose="02040503050406030204" pitchFamily="18" charset="0"/>
                <a:ea typeface="Cambria" panose="02040503050406030204" pitchFamily="18" charset="0"/>
              </a:rPr>
              <a:t>(), которая принимает длину текста для чтения в качестве параметра</a:t>
            </a:r>
          </a:p>
          <a:p>
            <a:pPr marL="0" indent="0">
              <a:buNone/>
            </a:pPr>
            <a:r>
              <a:rPr lang="en-US" i="0" dirty="0">
                <a:effectLst/>
                <a:latin typeface="Cambria" panose="02040503050406030204" pitchFamily="18" charset="0"/>
                <a:ea typeface="Cambria" panose="02040503050406030204" pitchFamily="18" charset="0"/>
              </a:rPr>
              <a:t>char *</a:t>
            </a:r>
            <a:r>
              <a:rPr lang="en-US" i="0" dirty="0" err="1">
                <a:effectLst/>
                <a:latin typeface="Cambria" panose="02040503050406030204" pitchFamily="18" charset="0"/>
                <a:ea typeface="Cambria" panose="02040503050406030204" pitchFamily="18" charset="0"/>
              </a:rPr>
              <a:t>fgets</a:t>
            </a:r>
            <a:r>
              <a:rPr lang="en-US" i="0" dirty="0">
                <a:effectLst/>
                <a:latin typeface="Cambria" panose="02040503050406030204" pitchFamily="18" charset="0"/>
                <a:ea typeface="Cambria" panose="02040503050406030204" pitchFamily="18" charset="0"/>
              </a:rPr>
              <a:t>(char *s, int size, FILE *stream);</a:t>
            </a:r>
            <a:endParaRPr lang="ru-RU"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Функция </a:t>
            </a:r>
            <a:r>
              <a:rPr lang="ru-RU" i="0" dirty="0" err="1">
                <a:effectLst/>
                <a:latin typeface="Cambria" panose="02040503050406030204" pitchFamily="18" charset="0"/>
                <a:ea typeface="Cambria" panose="02040503050406030204" pitchFamily="18" charset="0"/>
              </a:rPr>
              <a:t>fgets</a:t>
            </a:r>
            <a:r>
              <a:rPr lang="ru-RU" i="0" dirty="0">
                <a:effectLst/>
                <a:latin typeface="Cambria" panose="02040503050406030204" pitchFamily="18" charset="0"/>
                <a:ea typeface="Cambria" panose="02040503050406030204" pitchFamily="18" charset="0"/>
              </a:rPr>
              <a:t>() считывает из потока не более чем на один символ меньше размера и сохраняет их в буфере, на который указывает s. Чтение прекращается после EOF или перевода строки</a:t>
            </a:r>
          </a:p>
          <a:p>
            <a:pPr marL="0" indent="0">
              <a:buNone/>
            </a:pPr>
            <a:r>
              <a:rPr lang="ru-RU" i="0" dirty="0">
                <a:effectLst/>
                <a:latin typeface="Cambria" panose="02040503050406030204" pitchFamily="18" charset="0"/>
                <a:ea typeface="Cambria" panose="02040503050406030204" pitchFamily="18" charset="0"/>
              </a:rPr>
              <a:t>Если новая строка считана, она сохраняется в буфере. Завершающий нулевой байт ('\0') сохраняется после последнего символа в буфере</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91890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Классификация уязвимостей ПО</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Ошибка переполнения буфера</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Ошибка переполнения переменных</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Ошибки форматирования строк</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Механизмы защиты программ, предоставляемые ОС</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p>
            <a:pPr>
              <a:buFont typeface="Wingdings" panose="05000000000000000000" pitchFamily="2" charset="2"/>
              <a:buChar char="Ø"/>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86425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i="0" dirty="0">
                <a:effectLst/>
                <a:latin typeface="Cambria" panose="02040503050406030204" pitchFamily="18" charset="0"/>
                <a:ea typeface="Cambria" panose="02040503050406030204" pitchFamily="18" charset="0"/>
              </a:rPr>
              <a:t>Целочисленное переполнение </a:t>
            </a:r>
            <a:r>
              <a:rPr lang="ru-RU" i="0" dirty="0">
                <a:effectLst/>
                <a:latin typeface="Cambria" panose="02040503050406030204" pitchFamily="18" charset="0"/>
                <a:ea typeface="Cambria" panose="02040503050406030204" pitchFamily="18" charset="0"/>
              </a:rPr>
              <a:t>(</a:t>
            </a:r>
            <a:r>
              <a:rPr lang="ru-RU" i="0" dirty="0" err="1">
                <a:effectLst/>
                <a:latin typeface="Cambria" panose="02040503050406030204" pitchFamily="18" charset="0"/>
                <a:ea typeface="Cambria" panose="02040503050406030204" pitchFamily="18" charset="0"/>
              </a:rPr>
              <a:t>integer</a:t>
            </a:r>
            <a:r>
              <a:rPr lang="ru-RU" i="0" dirty="0">
                <a:effectLst/>
                <a:latin typeface="Cambria" panose="02040503050406030204" pitchFamily="18" charset="0"/>
                <a:ea typeface="Cambria" panose="02040503050406030204" pitchFamily="18" charset="0"/>
              </a:rPr>
              <a:t> </a:t>
            </a:r>
            <a:r>
              <a:rPr lang="ru-RU" i="0" dirty="0" err="1">
                <a:effectLst/>
                <a:latin typeface="Cambria" panose="02040503050406030204" pitchFamily="18" charset="0"/>
                <a:ea typeface="Cambria" panose="02040503050406030204" pitchFamily="18" charset="0"/>
              </a:rPr>
              <a:t>overflow</a:t>
            </a:r>
            <a:r>
              <a:rPr lang="ru-RU" i="0" dirty="0">
                <a:effectLst/>
                <a:latin typeface="Cambria" panose="02040503050406030204" pitchFamily="18" charset="0"/>
                <a:ea typeface="Cambria" panose="02040503050406030204" pitchFamily="18" charset="0"/>
              </a:rPr>
              <a:t>) – это ситуация, когда результат арифметической операции над целыми числами превышает максимальное значение, которое может быть представлено данным типом данных</a:t>
            </a:r>
          </a:p>
          <a:p>
            <a:pPr marL="0" indent="0">
              <a:buNone/>
            </a:pPr>
            <a:r>
              <a:rPr lang="ru-RU" i="0" dirty="0">
                <a:effectLst/>
                <a:latin typeface="Cambria" panose="02040503050406030204" pitchFamily="18" charset="0"/>
                <a:ea typeface="Cambria" panose="02040503050406030204" pitchFamily="18" charset="0"/>
              </a:rPr>
              <a:t>Это может привести к непредсказуемому поведению программы, включая сбои, неправильные вычисления и уязвимости безопасности</a:t>
            </a:r>
            <a:endParaRPr lang="en-US" i="0" dirty="0">
              <a:effectLst/>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1A02C82-7C86-9730-3DFE-4ADC1F9C56CA}"/>
              </a:ext>
            </a:extLst>
          </p:cNvPr>
          <p:cNvPicPr>
            <a:picLocks noChangeAspect="1"/>
          </p:cNvPicPr>
          <p:nvPr/>
        </p:nvPicPr>
        <p:blipFill>
          <a:blip r:embed="rId2"/>
          <a:stretch>
            <a:fillRect/>
          </a:stretch>
        </p:blipFill>
        <p:spPr>
          <a:xfrm>
            <a:off x="5656082" y="4370968"/>
            <a:ext cx="4990707" cy="2374888"/>
          </a:xfrm>
          <a:prstGeom prst="rect">
            <a:avLst/>
          </a:prstGeom>
        </p:spPr>
      </p:pic>
    </p:spTree>
    <p:extLst>
      <p:ext uri="{BB962C8B-B14F-4D97-AF65-F5344CB8AC3E}">
        <p14:creationId xmlns:p14="http://schemas.microsoft.com/office/powerpoint/2010/main" val="1996263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Целочисленное переполнение может привести к различным проблемам, включая как функциональные ошибки, так и серьезные уязвимости безопасности. Вот некоторые из основных проблем, к которым может привести целочисленное переполнение:</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Неправильные вычисления</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Сбои программы</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Уязвимости безопасности</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Утечка информации</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Проблемы с производительностью</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9354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Методы предотвращения целочисленного переполнения</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Использование безопасных функций (</a:t>
            </a:r>
            <a:r>
              <a:rPr lang="ru-RU" sz="2000" i="0" dirty="0">
                <a:effectLst/>
                <a:latin typeface="Cambria" panose="02040503050406030204" pitchFamily="18" charset="0"/>
                <a:ea typeface="Cambria" panose="02040503050406030204" pitchFamily="18" charset="0"/>
              </a:rPr>
              <a:t>Использование функций, которые проверяют возможность переполнения перед выполнением операции</a:t>
            </a:r>
            <a:r>
              <a:rPr lang="ru-RU"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Проверка границ (</a:t>
            </a:r>
            <a:r>
              <a:rPr lang="ru-RU" sz="2000" i="0" dirty="0">
                <a:effectLst/>
                <a:latin typeface="Cambria" panose="02040503050406030204" pitchFamily="18" charset="0"/>
                <a:ea typeface="Cambria" panose="02040503050406030204" pitchFamily="18" charset="0"/>
              </a:rPr>
              <a:t>Всегда проверять, не превышают ли результаты арифметических операций допустимые пределы типа данных</a:t>
            </a:r>
            <a:r>
              <a:rPr lang="ru-RU"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Использование типов данных с большей емкостью (</a:t>
            </a:r>
            <a:r>
              <a:rPr lang="ru-RU" sz="2000" i="0" dirty="0">
                <a:effectLst/>
                <a:latin typeface="Cambria" panose="02040503050406030204" pitchFamily="18" charset="0"/>
                <a:ea typeface="Cambria" panose="02040503050406030204" pitchFamily="18" charset="0"/>
              </a:rPr>
              <a:t>Использование типов данных с большей емкостью, таких как </a:t>
            </a:r>
            <a:r>
              <a:rPr lang="ru-RU" sz="2000" i="0" dirty="0" err="1">
                <a:effectLst/>
                <a:latin typeface="Cambria" panose="02040503050406030204" pitchFamily="18" charset="0"/>
                <a:ea typeface="Cambria" panose="02040503050406030204" pitchFamily="18" charset="0"/>
              </a:rPr>
              <a:t>long</a:t>
            </a:r>
            <a:r>
              <a:rPr lang="ru-RU" sz="2000" i="0" dirty="0">
                <a:effectLst/>
                <a:latin typeface="Cambria" panose="02040503050406030204" pitchFamily="18" charset="0"/>
                <a:ea typeface="Cambria" panose="02040503050406030204" pitchFamily="18" charset="0"/>
              </a:rPr>
              <a:t> </a:t>
            </a:r>
            <a:r>
              <a:rPr lang="ru-RU" sz="2000" i="0" dirty="0" err="1">
                <a:effectLst/>
                <a:latin typeface="Cambria" panose="02040503050406030204" pitchFamily="18" charset="0"/>
                <a:ea typeface="Cambria" panose="02040503050406030204" pitchFamily="18" charset="0"/>
              </a:rPr>
              <a:t>long</a:t>
            </a:r>
            <a:r>
              <a:rPr lang="ru-RU" sz="2000" i="0" dirty="0">
                <a:effectLst/>
                <a:latin typeface="Cambria" panose="02040503050406030204" pitchFamily="18" charset="0"/>
                <a:ea typeface="Cambria" panose="02040503050406030204" pitchFamily="18" charset="0"/>
              </a:rPr>
              <a:t> вместо int, если это возможно</a:t>
            </a:r>
            <a:r>
              <a:rPr lang="ru-RU"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Статический и динамический анализ кода (</a:t>
            </a:r>
            <a:r>
              <a:rPr lang="ru-RU" sz="2000" i="0" dirty="0">
                <a:effectLst/>
                <a:latin typeface="Cambria" panose="02040503050406030204" pitchFamily="18" charset="0"/>
                <a:ea typeface="Cambria" panose="02040503050406030204" pitchFamily="18" charset="0"/>
              </a:rPr>
              <a:t>Использование инструментов для статического и динамического анализа кода, таких как </a:t>
            </a:r>
            <a:r>
              <a:rPr lang="ru-RU" sz="2000" i="0" dirty="0" err="1">
                <a:effectLst/>
                <a:latin typeface="Cambria" panose="02040503050406030204" pitchFamily="18" charset="0"/>
                <a:ea typeface="Cambria" panose="02040503050406030204" pitchFamily="18" charset="0"/>
              </a:rPr>
              <a:t>Clang</a:t>
            </a:r>
            <a:r>
              <a:rPr lang="ru-RU" sz="2000" i="0" dirty="0">
                <a:effectLst/>
                <a:latin typeface="Cambria" panose="02040503050406030204" pitchFamily="18" charset="0"/>
                <a:ea typeface="Cambria" panose="02040503050406030204" pitchFamily="18" charset="0"/>
              </a:rPr>
              <a:t> </a:t>
            </a:r>
            <a:r>
              <a:rPr lang="ru-RU" sz="2000" i="0" dirty="0" err="1">
                <a:effectLst/>
                <a:latin typeface="Cambria" panose="02040503050406030204" pitchFamily="18" charset="0"/>
                <a:ea typeface="Cambria" panose="02040503050406030204" pitchFamily="18" charset="0"/>
              </a:rPr>
              <a:t>Static</a:t>
            </a:r>
            <a:r>
              <a:rPr lang="ru-RU" sz="2000" i="0" dirty="0">
                <a:effectLst/>
                <a:latin typeface="Cambria" panose="02040503050406030204" pitchFamily="18" charset="0"/>
                <a:ea typeface="Cambria" panose="02040503050406030204" pitchFamily="18" charset="0"/>
              </a:rPr>
              <a:t> </a:t>
            </a:r>
            <a:r>
              <a:rPr lang="ru-RU" sz="2000" i="0" dirty="0" err="1">
                <a:effectLst/>
                <a:latin typeface="Cambria" panose="02040503050406030204" pitchFamily="18" charset="0"/>
                <a:ea typeface="Cambria" panose="02040503050406030204" pitchFamily="18" charset="0"/>
              </a:rPr>
              <a:t>Analyzer</a:t>
            </a:r>
            <a:r>
              <a:rPr lang="ru-RU" sz="2000" i="0" dirty="0">
                <a:effectLst/>
                <a:latin typeface="Cambria" panose="02040503050406030204" pitchFamily="18" charset="0"/>
                <a:ea typeface="Cambria" panose="02040503050406030204" pitchFamily="18" charset="0"/>
              </a:rPr>
              <a:t>, </a:t>
            </a:r>
            <a:r>
              <a:rPr lang="ru-RU" sz="2000" i="0" dirty="0" err="1">
                <a:effectLst/>
                <a:latin typeface="Cambria" panose="02040503050406030204" pitchFamily="18" charset="0"/>
                <a:ea typeface="Cambria" panose="02040503050406030204" pitchFamily="18" charset="0"/>
              </a:rPr>
              <a:t>Valgrind</a:t>
            </a:r>
            <a:r>
              <a:rPr lang="ru-RU" sz="2000" i="0" dirty="0">
                <a:effectLst/>
                <a:latin typeface="Cambria" panose="02040503050406030204" pitchFamily="18" charset="0"/>
                <a:ea typeface="Cambria" panose="02040503050406030204" pitchFamily="18" charset="0"/>
              </a:rPr>
              <a:t> и другие, которые могут обнаруживать потенциальные переполнения</a:t>
            </a:r>
            <a:r>
              <a:rPr lang="ru-RU"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Обучение и осведомленность (</a:t>
            </a:r>
            <a:r>
              <a:rPr lang="ru-RU" sz="2200" i="0" dirty="0">
                <a:effectLst/>
                <a:latin typeface="Cambria" panose="02040503050406030204" pitchFamily="18" charset="0"/>
                <a:ea typeface="Cambria" panose="02040503050406030204" pitchFamily="18" charset="0"/>
              </a:rPr>
              <a:t>Обучение разработчиков методам безопасного программирования и повышение осведомленности о рисках целочисленного переполнения</a:t>
            </a:r>
            <a:r>
              <a:rPr lang="ru-RU" i="0" dirty="0">
                <a:effectLst/>
                <a:latin typeface="Cambria" panose="02040503050406030204" pitchFamily="18" charset="0"/>
                <a:ea typeface="Cambria" panose="02040503050406030204" pitchFamily="18" charset="0"/>
              </a:rPr>
              <a:t>)</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89442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Ошибки форматирования строк</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Некоторые функции, такие как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получают строку формата, за которой следует несколько переменных для отображения, как указано в строке формата</a:t>
            </a:r>
          </a:p>
          <a:p>
            <a:pPr marL="0" indent="0">
              <a:buNone/>
            </a:pPr>
            <a:r>
              <a:rPr lang="ru-RU" altLang="ru-RU" dirty="0">
                <a:latin typeface="Cambria" panose="02040503050406030204" pitchFamily="18" charset="0"/>
                <a:ea typeface="Cambria" panose="02040503050406030204" pitchFamily="18" charset="0"/>
                <a:cs typeface="Arial" panose="020B0604020202020204" pitchFamily="34" charset="0"/>
              </a:rPr>
              <a:t>Например: </a:t>
            </a:r>
            <a:r>
              <a:rPr lang="en-US" altLang="ru-RU" dirty="0" err="1">
                <a:latin typeface="Cambria" panose="02040503050406030204" pitchFamily="18" charset="0"/>
                <a:ea typeface="Cambria" panose="02040503050406030204" pitchFamily="18" charset="0"/>
                <a:cs typeface="Arial" panose="020B0604020202020204" pitchFamily="34" charset="0"/>
              </a:rPr>
              <a:t>printf</a:t>
            </a:r>
            <a:r>
              <a:rPr lang="en-US" altLang="ru-RU" dirty="0">
                <a:latin typeface="Cambria" panose="02040503050406030204" pitchFamily="18" charset="0"/>
                <a:ea typeface="Cambria" panose="02040503050406030204" pitchFamily="18" charset="0"/>
                <a:cs typeface="Arial" panose="020B0604020202020204" pitchFamily="34" charset="0"/>
              </a:rPr>
              <a:t>("Hello %s, you entered %d", string, number);</a:t>
            </a:r>
            <a:endParaRPr lang="ru-RU" altLang="ru-RU"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Когда выполняется функция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она считывает строку формата, затем просматривает в стеке данные для замены значений строки формата</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“%s” заменяется строкой из стека (входные данные), а “%d” заменяется целым числом (</a:t>
            </a:r>
            <a:r>
              <a:rPr lang="ru-RU" altLang="ru-RU" sz="2800" dirty="0" err="1">
                <a:latin typeface="Cambria" panose="02040503050406030204" pitchFamily="18" charset="0"/>
                <a:ea typeface="Cambria" panose="02040503050406030204" pitchFamily="18" charset="0"/>
                <a:cs typeface="Arial" panose="020B0604020202020204" pitchFamily="34" charset="0"/>
              </a:rPr>
              <a:t>number</a:t>
            </a:r>
            <a:r>
              <a:rPr lang="ru-RU"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377109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Корректным способом вывода единственного строкового значения будет</a:t>
            </a:r>
            <a:r>
              <a:rPr lang="en-US"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r>
              <a:rPr lang="en-US" altLang="ru-RU" sz="2800" dirty="0" err="1">
                <a:latin typeface="Cambria" panose="02040503050406030204" pitchFamily="18" charset="0"/>
                <a:ea typeface="Cambria" panose="02040503050406030204" pitchFamily="18" charset="0"/>
                <a:cs typeface="Arial" panose="020B0604020202020204" pitchFamily="34" charset="0"/>
              </a:rPr>
              <a:t>printf</a:t>
            </a:r>
            <a:r>
              <a:rPr lang="en-US" altLang="ru-RU" sz="2800" dirty="0">
                <a:latin typeface="Cambria" panose="02040503050406030204" pitchFamily="18" charset="0"/>
                <a:ea typeface="Cambria" panose="02040503050406030204" pitchFamily="18" charset="0"/>
                <a:cs typeface="Arial" panose="020B0604020202020204" pitchFamily="34" charset="0"/>
              </a:rPr>
              <a:t>("%s", string);</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Ленивым и </a:t>
            </a:r>
            <a:r>
              <a:rPr lang="ru-RU" altLang="ru-RU" sz="2800" b="1" dirty="0">
                <a:latin typeface="Cambria" panose="02040503050406030204" pitchFamily="18" charset="0"/>
                <a:ea typeface="Cambria" panose="02040503050406030204" pitchFamily="18" charset="0"/>
                <a:cs typeface="Arial" panose="020B0604020202020204" pitchFamily="34" charset="0"/>
              </a:rPr>
              <a:t>уязвимым</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плохим</a:t>
            </a:r>
            <a:r>
              <a:rPr lang="ru-RU" altLang="ru-RU" sz="2800" dirty="0">
                <a:latin typeface="Cambria" panose="02040503050406030204" pitchFamily="18" charset="0"/>
                <a:ea typeface="Cambria" panose="02040503050406030204" pitchFamily="18" charset="0"/>
                <a:cs typeface="Arial" panose="020B0604020202020204" pitchFamily="34" charset="0"/>
              </a:rPr>
              <a:t>) способом было бы использовать такой код, как этот</a:t>
            </a:r>
            <a:r>
              <a:rPr lang="en-US"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r>
              <a:rPr lang="en-US" altLang="ru-RU" sz="2800" dirty="0" err="1">
                <a:latin typeface="Cambria" panose="02040503050406030204" pitchFamily="18" charset="0"/>
                <a:ea typeface="Cambria" panose="02040503050406030204" pitchFamily="18" charset="0"/>
                <a:cs typeface="Arial" panose="020B0604020202020204" pitchFamily="34" charset="0"/>
              </a:rPr>
              <a:t>printf</a:t>
            </a:r>
            <a:r>
              <a:rPr lang="en-US" altLang="ru-RU" sz="2800" dirty="0">
                <a:latin typeface="Cambria" panose="02040503050406030204" pitchFamily="18" charset="0"/>
                <a:ea typeface="Cambria" panose="02040503050406030204" pitchFamily="18" charset="0"/>
                <a:cs typeface="Arial" panose="020B0604020202020204" pitchFamily="34" charset="0"/>
              </a:rPr>
              <a:t>(string);</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Если ленивый программист передает пользовательский ввод в виде строки формата, злоумышленник может использовать хитроумные уловки для просмотра содержимого стека или даже записи в память! Это может привести к серьезным уязвимостям в системе безопасности</a:t>
            </a:r>
          </a:p>
        </p:txBody>
      </p:sp>
    </p:spTree>
    <p:extLst>
      <p:ext uri="{BB962C8B-B14F-4D97-AF65-F5344CB8AC3E}">
        <p14:creationId xmlns:p14="http://schemas.microsoft.com/office/powerpoint/2010/main" val="1769667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Предположим что есть следующий код:</a:t>
            </a: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pic>
        <p:nvPicPr>
          <p:cNvPr id="4" name="Picture 3">
            <a:extLst>
              <a:ext uri="{FF2B5EF4-FFF2-40B4-BE49-F238E27FC236}">
                <a16:creationId xmlns:a16="http://schemas.microsoft.com/office/drawing/2014/main" id="{FF31C8DE-4934-180F-4518-12142CF2C824}"/>
              </a:ext>
            </a:extLst>
          </p:cNvPr>
          <p:cNvPicPr>
            <a:picLocks noChangeAspect="1"/>
          </p:cNvPicPr>
          <p:nvPr/>
        </p:nvPicPr>
        <p:blipFill>
          <a:blip r:embed="rId2"/>
          <a:stretch>
            <a:fillRect/>
          </a:stretch>
        </p:blipFill>
        <p:spPr>
          <a:xfrm>
            <a:off x="3072237" y="2352958"/>
            <a:ext cx="6047526" cy="41399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6833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Для начала попробуем ввести «корректные» данные:</a:t>
            </a:r>
          </a:p>
          <a:p>
            <a:pPr marL="514350" indent="-514350">
              <a:buFont typeface="+mj-lt"/>
              <a:buAutoNum type="arabicPeriod"/>
            </a:pPr>
            <a:r>
              <a:rPr lang="ru-RU" altLang="ru-RU" dirty="0">
                <a:latin typeface="Cambria" panose="02040503050406030204" pitchFamily="18" charset="0"/>
                <a:ea typeface="Cambria" panose="02040503050406030204" pitchFamily="18" charset="0"/>
                <a:cs typeface="Arial" panose="020B0604020202020204" pitchFamily="34" charset="0"/>
              </a:rPr>
              <a:t>Просто имя</a:t>
            </a:r>
          </a:p>
          <a:p>
            <a:pPr marL="514350" indent="-514350">
              <a:buFont typeface="+mj-lt"/>
              <a:buAutoNum type="arabicPeriod"/>
            </a:pPr>
            <a:r>
              <a:rPr lang="ru-RU" altLang="ru-RU" sz="2800" dirty="0">
                <a:latin typeface="Cambria" panose="02040503050406030204" pitchFamily="18" charset="0"/>
                <a:ea typeface="Cambria" panose="02040503050406030204" pitchFamily="18" charset="0"/>
                <a:cs typeface="Arial" panose="020B0604020202020204" pitchFamily="34" charset="0"/>
              </a:rPr>
              <a:t>Слово «</a:t>
            </a:r>
            <a:r>
              <a:rPr lang="en-US" altLang="ru-RU" sz="2800" dirty="0">
                <a:latin typeface="Cambria" panose="02040503050406030204" pitchFamily="18" charset="0"/>
                <a:ea typeface="Cambria" panose="02040503050406030204" pitchFamily="18" charset="0"/>
                <a:cs typeface="Arial" panose="020B0604020202020204" pitchFamily="34" charset="0"/>
              </a:rPr>
              <a:t>secret</a:t>
            </a:r>
            <a:r>
              <a:rPr lang="ru-RU"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pic>
        <p:nvPicPr>
          <p:cNvPr id="5" name="Picture 4">
            <a:extLst>
              <a:ext uri="{FF2B5EF4-FFF2-40B4-BE49-F238E27FC236}">
                <a16:creationId xmlns:a16="http://schemas.microsoft.com/office/drawing/2014/main" id="{A1D1FA18-D980-AC39-0BA6-A97B1BDE476B}"/>
              </a:ext>
            </a:extLst>
          </p:cNvPr>
          <p:cNvPicPr>
            <a:picLocks noChangeAspect="1"/>
          </p:cNvPicPr>
          <p:nvPr/>
        </p:nvPicPr>
        <p:blipFill>
          <a:blip r:embed="rId2"/>
          <a:stretch>
            <a:fillRect/>
          </a:stretch>
        </p:blipFill>
        <p:spPr>
          <a:xfrm>
            <a:off x="1329277" y="3585569"/>
            <a:ext cx="9533446" cy="2728196"/>
          </a:xfrm>
          <a:prstGeom prst="rect">
            <a:avLst/>
          </a:prstGeom>
        </p:spPr>
      </p:pic>
    </p:spTree>
    <p:extLst>
      <p:ext uri="{BB962C8B-B14F-4D97-AF65-F5344CB8AC3E}">
        <p14:creationId xmlns:p14="http://schemas.microsoft.com/office/powerpoint/2010/main" val="891183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Итак, что произойдет, если пользователь введет спецификатор строки формата?</a:t>
            </a:r>
            <a:endParaRPr lang="en-US"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dirty="0">
                <a:effectLst/>
                <a:latin typeface="Cambria" panose="02040503050406030204" pitchFamily="18" charset="0"/>
                <a:ea typeface="Cambria" panose="02040503050406030204" pitchFamily="18" charset="0"/>
              </a:rPr>
              <a:t>Попробу</a:t>
            </a:r>
            <a:r>
              <a:rPr lang="ru-RU" dirty="0">
                <a:latin typeface="Cambria" panose="02040503050406030204" pitchFamily="18" charset="0"/>
                <a:ea typeface="Cambria" panose="02040503050406030204" pitchFamily="18" charset="0"/>
              </a:rPr>
              <a:t>ем</a:t>
            </a:r>
            <a:r>
              <a:rPr lang="ru-RU" dirty="0">
                <a:effectLst/>
                <a:latin typeface="Cambria" panose="02040503050406030204" pitchFamily="18" charset="0"/>
                <a:ea typeface="Cambria" panose="02040503050406030204" pitchFamily="18" charset="0"/>
              </a:rPr>
              <a:t> запустить программу и ввести имя “%d”.</a:t>
            </a:r>
          </a:p>
          <a:p>
            <a:pPr marL="0" indent="0">
              <a:buNone/>
            </a:pPr>
            <a:r>
              <a:rPr lang="ru-RU" dirty="0">
                <a:effectLst/>
                <a:latin typeface="Cambria" panose="02040503050406030204" pitchFamily="18" charset="0"/>
                <a:ea typeface="Cambria" panose="02040503050406030204" pitchFamily="18" charset="0"/>
              </a:rPr>
              <a:t>Это приведет к вызову функции </a:t>
            </a:r>
            <a:r>
              <a:rPr lang="ru-RU" dirty="0" err="1">
                <a:effectLst/>
                <a:latin typeface="Cambria" panose="02040503050406030204" pitchFamily="18" charset="0"/>
                <a:ea typeface="Cambria" panose="02040503050406030204" pitchFamily="18" charset="0"/>
              </a:rPr>
              <a:t>printf</a:t>
            </a:r>
            <a:r>
              <a:rPr lang="ru-RU" dirty="0">
                <a:effectLst/>
                <a:latin typeface="Cambria" panose="02040503050406030204" pitchFamily="18" charset="0"/>
                <a:ea typeface="Cambria" panose="02040503050406030204" pitchFamily="18" charset="0"/>
              </a:rPr>
              <a:t>(), которая предложит ей прочитать число из стека</a:t>
            </a:r>
          </a:p>
          <a:p>
            <a:pPr marL="0" indent="0">
              <a:buNone/>
            </a:pPr>
            <a:r>
              <a:rPr lang="ru-RU" dirty="0">
                <a:effectLst/>
                <a:latin typeface="Cambria" panose="02040503050406030204" pitchFamily="18" charset="0"/>
                <a:ea typeface="Cambria" panose="02040503050406030204" pitchFamily="18" charset="0"/>
              </a:rPr>
              <a:t>К сожалению, в </a:t>
            </a:r>
            <a:r>
              <a:rPr lang="ru-RU" dirty="0" err="1">
                <a:effectLst/>
                <a:latin typeface="Cambria" panose="02040503050406030204" pitchFamily="18" charset="0"/>
                <a:ea typeface="Cambria" panose="02040503050406030204" pitchFamily="18" charset="0"/>
              </a:rPr>
              <a:t>printf</a:t>
            </a:r>
            <a:r>
              <a:rPr lang="ru-RU" dirty="0">
                <a:effectLst/>
                <a:latin typeface="Cambria" panose="02040503050406030204" pitchFamily="18" charset="0"/>
                <a:ea typeface="Cambria" panose="02040503050406030204" pitchFamily="18" charset="0"/>
              </a:rPr>
              <a:t>() в качестве </a:t>
            </a:r>
            <a:br>
              <a:rPr lang="ru-RU" dirty="0">
                <a:effectLst/>
                <a:latin typeface="Cambria" panose="02040503050406030204" pitchFamily="18" charset="0"/>
                <a:ea typeface="Cambria" panose="02040503050406030204" pitchFamily="18" charset="0"/>
              </a:rPr>
            </a:br>
            <a:r>
              <a:rPr lang="ru-RU" dirty="0">
                <a:effectLst/>
                <a:latin typeface="Cambria" panose="02040503050406030204" pitchFamily="18" charset="0"/>
                <a:ea typeface="Cambria" panose="02040503050406030204" pitchFamily="18" charset="0"/>
              </a:rPr>
              <a:t>параметра не передается число; </a:t>
            </a:r>
            <a:br>
              <a:rPr lang="ru-RU" dirty="0">
                <a:effectLst/>
                <a:latin typeface="Cambria" panose="02040503050406030204" pitchFamily="18" charset="0"/>
                <a:ea typeface="Cambria" panose="02040503050406030204" pitchFamily="18" charset="0"/>
              </a:rPr>
            </a:br>
            <a:r>
              <a:rPr lang="ru-RU" dirty="0">
                <a:effectLst/>
                <a:latin typeface="Cambria" panose="02040503050406030204" pitchFamily="18" charset="0"/>
                <a:ea typeface="Cambria" panose="02040503050406030204" pitchFamily="18" charset="0"/>
              </a:rPr>
              <a:t>однако </a:t>
            </a:r>
            <a:r>
              <a:rPr lang="ru-RU" dirty="0" err="1">
                <a:effectLst/>
                <a:latin typeface="Cambria" panose="02040503050406030204" pitchFamily="18" charset="0"/>
                <a:ea typeface="Cambria" panose="02040503050406030204" pitchFamily="18" charset="0"/>
              </a:rPr>
              <a:t>printf</a:t>
            </a:r>
            <a:r>
              <a:rPr lang="ru-RU" dirty="0">
                <a:effectLst/>
                <a:latin typeface="Cambria" panose="02040503050406030204" pitchFamily="18" charset="0"/>
                <a:ea typeface="Cambria" panose="02040503050406030204" pitchFamily="18" charset="0"/>
              </a:rPr>
              <a:t>() этого не знает и</a:t>
            </a:r>
            <a:br>
              <a:rPr lang="ru-RU" dirty="0">
                <a:effectLst/>
                <a:latin typeface="Cambria" panose="02040503050406030204" pitchFamily="18" charset="0"/>
                <a:ea typeface="Cambria" panose="02040503050406030204" pitchFamily="18" charset="0"/>
              </a:rPr>
            </a:br>
            <a:r>
              <a:rPr lang="ru-RU" dirty="0">
                <a:effectLst/>
                <a:latin typeface="Cambria" panose="02040503050406030204" pitchFamily="18" charset="0"/>
                <a:ea typeface="Cambria" panose="02040503050406030204" pitchFamily="18" charset="0"/>
              </a:rPr>
              <a:t> старательно считывает данные</a:t>
            </a:r>
            <a:br>
              <a:rPr lang="ru-RU" dirty="0">
                <a:effectLst/>
                <a:latin typeface="Cambria" panose="02040503050406030204" pitchFamily="18" charset="0"/>
                <a:ea typeface="Cambria" panose="02040503050406030204" pitchFamily="18" charset="0"/>
              </a:rPr>
            </a:br>
            <a:r>
              <a:rPr lang="ru-RU" dirty="0">
                <a:effectLst/>
                <a:latin typeface="Cambria" panose="02040503050406030204" pitchFamily="18" charset="0"/>
                <a:ea typeface="Cambria" panose="02040503050406030204" pitchFamily="18" charset="0"/>
              </a:rPr>
              <a:t> из стека и выводит загадочное число</a:t>
            </a: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pic>
        <p:nvPicPr>
          <p:cNvPr id="4" name="Picture 3">
            <a:extLst>
              <a:ext uri="{FF2B5EF4-FFF2-40B4-BE49-F238E27FC236}">
                <a16:creationId xmlns:a16="http://schemas.microsoft.com/office/drawing/2014/main" id="{BD8D8531-0FE6-E88F-81E7-71EFD9297213}"/>
              </a:ext>
            </a:extLst>
          </p:cNvPr>
          <p:cNvPicPr>
            <a:picLocks noChangeAspect="1"/>
          </p:cNvPicPr>
          <p:nvPr/>
        </p:nvPicPr>
        <p:blipFill>
          <a:blip r:embed="rId2"/>
          <a:stretch>
            <a:fillRect/>
          </a:stretch>
        </p:blipFill>
        <p:spPr>
          <a:xfrm>
            <a:off x="7212645" y="3921550"/>
            <a:ext cx="4753898" cy="2059591"/>
          </a:xfrm>
          <a:prstGeom prst="rect">
            <a:avLst/>
          </a:prstGeom>
        </p:spPr>
      </p:pic>
    </p:spTree>
    <p:extLst>
      <p:ext uri="{BB962C8B-B14F-4D97-AF65-F5344CB8AC3E}">
        <p14:creationId xmlns:p14="http://schemas.microsoft.com/office/powerpoint/2010/main" val="187973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Попробуем запустить программу и ввести такое имя</a:t>
            </a:r>
            <a:r>
              <a:rPr lang="en-US"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r>
              <a:rPr lang="en-US" altLang="ru-RU" sz="2800" dirty="0">
                <a:latin typeface="Cambria" panose="02040503050406030204" pitchFamily="18" charset="0"/>
                <a:ea typeface="Cambria" panose="02040503050406030204" pitchFamily="18" charset="0"/>
                <a:cs typeface="Arial" panose="020B0604020202020204" pitchFamily="34" charset="0"/>
              </a:rPr>
              <a:t>“AAAA %x %x %x %x %x %x %x %x %x %x %x %x %x %x %x %x %x %x %x %x %x %x %</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en-US" altLang="ru-RU" sz="2800" dirty="0">
                <a:latin typeface="Cambria" panose="02040503050406030204" pitchFamily="18" charset="0"/>
                <a:ea typeface="Cambria" panose="02040503050406030204" pitchFamily="18" charset="0"/>
                <a:cs typeface="Arial" panose="020B0604020202020204" pitchFamily="34" charset="0"/>
              </a:rPr>
              <a:t>x %x %x %x %x %x %x %x %x”. (%x </a:t>
            </a:r>
            <a:r>
              <a:rPr lang="ru-RU" altLang="ru-RU" sz="2800" dirty="0">
                <a:latin typeface="Cambria" panose="02040503050406030204" pitchFamily="18" charset="0"/>
                <a:ea typeface="Cambria" panose="02040503050406030204" pitchFamily="18" charset="0"/>
                <a:cs typeface="Arial" panose="020B0604020202020204" pitchFamily="34" charset="0"/>
              </a:rPr>
              <a:t>повторяется </a:t>
            </a:r>
            <a:r>
              <a:rPr lang="en-US" altLang="ru-RU" sz="2800" dirty="0">
                <a:latin typeface="Cambria" panose="02040503050406030204" pitchFamily="18" charset="0"/>
                <a:ea typeface="Cambria" panose="02040503050406030204" pitchFamily="18" charset="0"/>
                <a:cs typeface="Arial" panose="020B0604020202020204" pitchFamily="34" charset="0"/>
              </a:rPr>
              <a:t>31</a:t>
            </a:r>
            <a:r>
              <a:rPr lang="ru-RU" altLang="ru-RU" sz="2800" dirty="0">
                <a:latin typeface="Cambria" panose="02040503050406030204" pitchFamily="18" charset="0"/>
                <a:ea typeface="Cambria" panose="02040503050406030204" pitchFamily="18" charset="0"/>
                <a:cs typeface="Arial" panose="020B0604020202020204" pitchFamily="34" charset="0"/>
              </a:rPr>
              <a:t> раз</a:t>
            </a:r>
            <a:r>
              <a:rPr lang="en-US" altLang="ru-RU" sz="2800" dirty="0">
                <a:latin typeface="Cambria" panose="02040503050406030204" pitchFamily="18" charset="0"/>
                <a:ea typeface="Cambria" panose="02040503050406030204" pitchFamily="18" charset="0"/>
                <a:cs typeface="Arial" panose="020B0604020202020204" pitchFamily="34" charset="0"/>
              </a:rPr>
              <a:t>)</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p:txBody>
      </p:sp>
      <p:pic>
        <p:nvPicPr>
          <p:cNvPr id="5" name="Picture 4">
            <a:extLst>
              <a:ext uri="{FF2B5EF4-FFF2-40B4-BE49-F238E27FC236}">
                <a16:creationId xmlns:a16="http://schemas.microsoft.com/office/drawing/2014/main" id="{50AFCE71-7DA9-BE26-8C2D-F16569C1909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0538" y="4066479"/>
            <a:ext cx="11110923" cy="1522663"/>
          </a:xfrm>
          <a:prstGeom prst="rect">
            <a:avLst/>
          </a:prstGeom>
        </p:spPr>
      </p:pic>
    </p:spTree>
    <p:extLst>
      <p:ext uri="{BB962C8B-B14F-4D97-AF65-F5344CB8AC3E}">
        <p14:creationId xmlns:p14="http://schemas.microsoft.com/office/powerpoint/2010/main" val="2050550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В результате функция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проходит обратный путь вниз по стеку, считывая значения и печатая их в шестнадцатеричном виде. Обратите внимание, что “41414141” представляет собой первое “АААА” из входных данных, что показывает, что мы успешно обманули программу, заставив ее отобразить стек</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Значения перед 0x41414141 не предназначены для функции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но функция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 просматривает все, что находится в стеке, как если бы это были параметры, переданные в функцию </a:t>
            </a:r>
            <a:r>
              <a:rPr lang="ru-RU" altLang="ru-RU" sz="2800" dirty="0" err="1">
                <a:latin typeface="Cambria" panose="02040503050406030204" pitchFamily="18" charset="0"/>
                <a:ea typeface="Cambria" panose="02040503050406030204" pitchFamily="18" charset="0"/>
                <a:cs typeface="Arial" panose="020B0604020202020204" pitchFamily="34" charset="0"/>
              </a:rPr>
              <a:t>printf</a:t>
            </a:r>
            <a:r>
              <a:rPr lang="ru-RU" altLang="ru-RU" sz="2800" dirty="0">
                <a:latin typeface="Cambria" panose="02040503050406030204" pitchFamily="18" charset="0"/>
                <a:ea typeface="Cambria" panose="02040503050406030204" pitchFamily="18" charset="0"/>
                <a:cs typeface="Arial" panose="020B0604020202020204" pitchFamily="34" charset="0"/>
              </a:rPr>
              <a:t>()</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Итак, что это значит?: злоумышленник может считывать значения из стека. В этом случае выходные данные содержат </a:t>
            </a:r>
            <a:r>
              <a:rPr lang="ru-RU" altLang="ru-RU" sz="2800" dirty="0" err="1">
                <a:latin typeface="Cambria" panose="02040503050406030204" pitchFamily="18" charset="0"/>
                <a:ea typeface="Cambria" panose="02040503050406030204" pitchFamily="18" charset="0"/>
                <a:cs typeface="Arial" panose="020B0604020202020204" pitchFamily="34" charset="0"/>
              </a:rPr>
              <a:t>secret_number</a:t>
            </a:r>
            <a:r>
              <a:rPr lang="ru-RU" altLang="ru-RU" sz="2800" dirty="0">
                <a:latin typeface="Cambria" panose="02040503050406030204" pitchFamily="18" charset="0"/>
                <a:ea typeface="Cambria" panose="02040503050406030204" pitchFamily="18" charset="0"/>
                <a:cs typeface="Arial" panose="020B0604020202020204" pitchFamily="34" charset="0"/>
              </a:rPr>
              <a:t>, 0x2a, который равен десятичному числу 42! За ним следует значение 0, которое указывает, что у нас нет разрешения на доступ к этой информации</a:t>
            </a:r>
          </a:p>
        </p:txBody>
      </p:sp>
    </p:spTree>
    <p:extLst>
      <p:ext uri="{BB962C8B-B14F-4D97-AF65-F5344CB8AC3E}">
        <p14:creationId xmlns:p14="http://schemas.microsoft.com/office/powerpoint/2010/main" val="299200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extLst>
              <p:ext uri="{D42A27DB-BD31-4B8C-83A1-F6EECF244321}">
                <p14:modId xmlns:p14="http://schemas.microsoft.com/office/powerpoint/2010/main" val="3512620060"/>
              </p:ext>
            </p:extLst>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i="0" dirty="0">
                <a:effectLst/>
                <a:latin typeface="Cambria" panose="02040503050406030204" pitchFamily="18" charset="0"/>
                <a:ea typeface="Cambria" panose="02040503050406030204" pitchFamily="18" charset="0"/>
              </a:rPr>
              <a:t>Безопасное программирование </a:t>
            </a:r>
            <a:r>
              <a:rPr lang="en-US" i="0" dirty="0">
                <a:effectLst/>
                <a:latin typeface="Cambria" panose="02040503050406030204" pitchFamily="18" charset="0"/>
                <a:ea typeface="Cambria" panose="02040503050406030204" pitchFamily="18" charset="0"/>
              </a:rPr>
              <a:t>–</a:t>
            </a:r>
            <a:r>
              <a:rPr lang="ru-RU" i="0" dirty="0">
                <a:effectLst/>
                <a:latin typeface="Cambria" panose="02040503050406030204" pitchFamily="18" charset="0"/>
                <a:ea typeface="Cambria" panose="02040503050406030204" pitchFamily="18" charset="0"/>
              </a:rPr>
              <a:t> это</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подход к разработке программного обеспечения, который направлен на предотвращение, обнаружение и реагирование на угрозы безопасности</a:t>
            </a:r>
            <a:endParaRPr lang="en-US" i="0" dirty="0">
              <a:effectLst/>
              <a:latin typeface="Cambria" panose="02040503050406030204" pitchFamily="18" charset="0"/>
              <a:ea typeface="Cambria" panose="02040503050406030204" pitchFamily="18" charset="0"/>
            </a:endParaRPr>
          </a:p>
          <a:p>
            <a:pPr marL="0" indent="0">
              <a:buNone/>
            </a:pPr>
            <a:r>
              <a:rPr lang="ru-RU" b="1" i="0" dirty="0">
                <a:effectLst/>
                <a:latin typeface="Cambria" panose="02040503050406030204" pitchFamily="18" charset="0"/>
                <a:ea typeface="Cambria" panose="02040503050406030204" pitchFamily="18" charset="0"/>
              </a:rPr>
              <a:t>Основная</a:t>
            </a:r>
            <a:r>
              <a:rPr lang="ru-RU" i="0" dirty="0">
                <a:effectLst/>
                <a:latin typeface="Cambria" panose="02040503050406030204" pitchFamily="18" charset="0"/>
                <a:ea typeface="Cambria" panose="02040503050406030204" pitchFamily="18" charset="0"/>
              </a:rPr>
              <a:t> </a:t>
            </a:r>
            <a:r>
              <a:rPr lang="ru-RU" b="1" i="0" dirty="0">
                <a:effectLst/>
                <a:latin typeface="Cambria" panose="02040503050406030204" pitchFamily="18" charset="0"/>
                <a:ea typeface="Cambria" panose="02040503050406030204" pitchFamily="18" charset="0"/>
              </a:rPr>
              <a:t>цель</a:t>
            </a:r>
            <a:r>
              <a:rPr lang="ru-RU" i="0" dirty="0">
                <a:effectLst/>
                <a:latin typeface="Cambria" panose="02040503050406030204" pitchFamily="18" charset="0"/>
                <a:ea typeface="Cambria" panose="02040503050406030204" pitchFamily="18" charset="0"/>
              </a:rPr>
              <a:t> </a:t>
            </a:r>
            <a:r>
              <a:rPr lang="ru-RU" b="1" i="0" dirty="0">
                <a:effectLst/>
                <a:latin typeface="Cambria" panose="02040503050406030204" pitchFamily="18" charset="0"/>
                <a:ea typeface="Cambria" panose="02040503050406030204" pitchFamily="18" charset="0"/>
              </a:rPr>
              <a:t>безопасного программирования </a:t>
            </a:r>
            <a:r>
              <a:rPr lang="en-US" i="0" dirty="0">
                <a:effectLst/>
                <a:latin typeface="Cambria" panose="02040503050406030204" pitchFamily="18" charset="0"/>
                <a:ea typeface="Cambria" panose="02040503050406030204" pitchFamily="18" charset="0"/>
              </a:rPr>
              <a:t>–</a:t>
            </a:r>
            <a:r>
              <a:rPr lang="ru-RU" i="0" dirty="0">
                <a:effectLst/>
                <a:latin typeface="Cambria" panose="02040503050406030204" pitchFamily="18" charset="0"/>
                <a:ea typeface="Cambria" panose="02040503050406030204" pitchFamily="18" charset="0"/>
              </a:rPr>
              <a:t> защитить</a:t>
            </a:r>
            <a:r>
              <a:rPr lang="en-US" i="0" dirty="0">
                <a:effectLst/>
                <a:latin typeface="Cambria" panose="02040503050406030204" pitchFamily="18" charset="0"/>
                <a:ea typeface="Cambria" panose="02040503050406030204" pitchFamily="18" charset="0"/>
              </a:rPr>
              <a:t> </a:t>
            </a:r>
            <a:r>
              <a:rPr lang="ru-RU" i="0" dirty="0">
                <a:effectLst/>
                <a:latin typeface="Cambria" panose="02040503050406030204" pitchFamily="18" charset="0"/>
                <a:ea typeface="Cambria" panose="02040503050406030204" pitchFamily="18" charset="0"/>
              </a:rPr>
              <a:t>данные, системы и пользователей от несанкционированного доступа, модификации или уничтожения</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В контексте системного программирования безопасное программирование включает в себя разработку и управление низкоуровневыми компонентами, такими как операционные системы, драйверы устройств и компиляторы, с учетом принципов безопасности</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81428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Решение заключается в том, что все данные, поступающие из ненадежного источника, должны быть </a:t>
            </a:r>
            <a:r>
              <a:rPr lang="ru-RU" altLang="ru-RU" sz="2800" b="1" dirty="0">
                <a:latin typeface="Cambria" panose="02040503050406030204" pitchFamily="18" charset="0"/>
                <a:ea typeface="Cambria" panose="02040503050406030204" pitchFamily="18" charset="0"/>
                <a:cs typeface="Arial" panose="020B0604020202020204" pitchFamily="34" charset="0"/>
              </a:rPr>
              <a:t>канонизированы</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en-US" altLang="ru-RU" sz="2800" dirty="0">
                <a:latin typeface="Cambria" panose="02040503050406030204" pitchFamily="18" charset="0"/>
                <a:ea typeface="Cambria" panose="02040503050406030204" pitchFamily="18" charset="0"/>
                <a:cs typeface="Arial" panose="020B0604020202020204" pitchFamily="34" charset="0"/>
              </a:rPr>
              <a:t>Canonicalization</a:t>
            </a:r>
            <a:r>
              <a:rPr lang="ru-RU" altLang="ru-RU" sz="2800" dirty="0">
                <a:latin typeface="Cambria" panose="02040503050406030204" pitchFamily="18" charset="0"/>
                <a:ea typeface="Cambria" panose="02040503050406030204" pitchFamily="18" charset="0"/>
                <a:cs typeface="Arial" panose="020B0604020202020204" pitchFamily="34" charset="0"/>
              </a:rPr>
              <a:t>)</a:t>
            </a:r>
            <a:r>
              <a:rPr lang="en-US"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проверены</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en-US" altLang="ru-RU" sz="2800" dirty="0">
                <a:latin typeface="Cambria" panose="02040503050406030204" pitchFamily="18" charset="0"/>
                <a:ea typeface="Cambria" panose="02040503050406030204" pitchFamily="18" charset="0"/>
                <a:cs typeface="Arial" panose="020B0604020202020204" pitchFamily="34" charset="0"/>
              </a:rPr>
              <a:t>Validation)</a:t>
            </a:r>
            <a:r>
              <a:rPr lang="ru-RU" altLang="ru-RU" sz="2800" dirty="0">
                <a:latin typeface="Cambria" panose="02040503050406030204" pitchFamily="18" charset="0"/>
                <a:ea typeface="Cambria" panose="02040503050406030204" pitchFamily="18" charset="0"/>
                <a:cs typeface="Arial" panose="020B0604020202020204" pitchFamily="34" charset="0"/>
              </a:rPr>
              <a:t> и </a:t>
            </a:r>
            <a:r>
              <a:rPr lang="ru-RU" altLang="ru-RU" sz="2800" b="1" dirty="0">
                <a:latin typeface="Cambria" panose="02040503050406030204" pitchFamily="18" charset="0"/>
                <a:ea typeface="Cambria" panose="02040503050406030204" pitchFamily="18" charset="0"/>
                <a:cs typeface="Arial" panose="020B0604020202020204" pitchFamily="34" charset="0"/>
              </a:rPr>
              <a:t>обработаны</a:t>
            </a:r>
            <a:r>
              <a:rPr lang="en-US" altLang="ru-RU" sz="2800" dirty="0">
                <a:latin typeface="Cambria" panose="02040503050406030204" pitchFamily="18" charset="0"/>
                <a:ea typeface="Cambria" panose="02040503050406030204" pitchFamily="18" charset="0"/>
                <a:cs typeface="Arial" panose="020B0604020202020204" pitchFamily="34" charset="0"/>
              </a:rPr>
              <a:t> (Sanitization)</a:t>
            </a:r>
            <a:r>
              <a:rPr lang="ru-RU" altLang="ru-RU" sz="2800" dirty="0">
                <a:latin typeface="Cambria" panose="02040503050406030204" pitchFamily="18" charset="0"/>
                <a:ea typeface="Cambria" panose="02040503050406030204" pitchFamily="18" charset="0"/>
                <a:cs typeface="Arial" panose="020B0604020202020204" pitchFamily="34" charset="0"/>
              </a:rPr>
              <a:t> перед использованием</a:t>
            </a:r>
            <a:endParaRPr lang="en-US"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b="1" dirty="0">
                <a:latin typeface="Cambria" panose="02040503050406030204" pitchFamily="18" charset="0"/>
                <a:ea typeface="Cambria" panose="02040503050406030204" pitchFamily="18" charset="0"/>
                <a:cs typeface="Arial" panose="020B0604020202020204" pitchFamily="34" charset="0"/>
              </a:rPr>
              <a:t>Канонизация</a:t>
            </a:r>
            <a:r>
              <a:rPr lang="ru-RU" altLang="ru-RU" sz="2800" dirty="0">
                <a:latin typeface="Cambria" panose="02040503050406030204" pitchFamily="18" charset="0"/>
                <a:ea typeface="Cambria" panose="02040503050406030204" pitchFamily="18" charset="0"/>
                <a:cs typeface="Arial" panose="020B0604020202020204" pitchFamily="34" charset="0"/>
              </a:rPr>
              <a:t> – это процесс преобразования данных, имеющих более одного возможного представления, в «стандартную», «нормальную» или каноническую форму</a:t>
            </a:r>
          </a:p>
          <a:p>
            <a:pPr marL="0" indent="0">
              <a:buNone/>
            </a:pPr>
            <a:r>
              <a:rPr lang="ru-RU" altLang="ru-RU" sz="2800" b="1" dirty="0">
                <a:latin typeface="Cambria" panose="02040503050406030204" pitchFamily="18" charset="0"/>
                <a:ea typeface="Cambria" panose="02040503050406030204" pitchFamily="18" charset="0"/>
                <a:cs typeface="Arial" panose="020B0604020202020204" pitchFamily="34" charset="0"/>
              </a:rPr>
              <a:t>Валидация</a:t>
            </a:r>
            <a:r>
              <a:rPr lang="ru-RU" altLang="ru-RU" sz="2800" dirty="0">
                <a:latin typeface="Cambria" panose="02040503050406030204" pitchFamily="18" charset="0"/>
                <a:ea typeface="Cambria" panose="02040503050406030204" pitchFamily="18" charset="0"/>
                <a:cs typeface="Arial" panose="020B0604020202020204" pitchFamily="34" charset="0"/>
              </a:rPr>
              <a:t> включает в себя проверку того, что данные представлены в том формате, который вы ожидаете</a:t>
            </a:r>
            <a:endParaRPr lang="en-US"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b="1" dirty="0">
                <a:latin typeface="Cambria" panose="02040503050406030204" pitchFamily="18" charset="0"/>
                <a:ea typeface="Cambria" panose="02040503050406030204" pitchFamily="18" charset="0"/>
                <a:cs typeface="Arial" panose="020B0604020202020204" pitchFamily="34" charset="0"/>
              </a:rPr>
              <a:t>Очистка</a:t>
            </a:r>
            <a:r>
              <a:rPr lang="ru-RU" altLang="ru-RU" sz="2800" dirty="0">
                <a:latin typeface="Cambria" panose="02040503050406030204" pitchFamily="18" charset="0"/>
                <a:ea typeface="Cambria" panose="02040503050406030204" pitchFamily="18" charset="0"/>
                <a:cs typeface="Arial" panose="020B0604020202020204" pitchFamily="34" charset="0"/>
              </a:rPr>
              <a:t> включает</a:t>
            </a:r>
            <a:r>
              <a:rPr lang="en-US"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a:latin typeface="Cambria" panose="02040503050406030204" pitchFamily="18" charset="0"/>
                <a:ea typeface="Cambria" panose="02040503050406030204" pitchFamily="18" charset="0"/>
                <a:cs typeface="Arial" panose="020B0604020202020204" pitchFamily="34" charset="0"/>
              </a:rPr>
              <a:t>в себя удаление любого потенциально опасного форматирования/содержимого из</a:t>
            </a:r>
            <a:r>
              <a:rPr lang="en-US"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a:latin typeface="Cambria" panose="02040503050406030204" pitchFamily="18" charset="0"/>
                <a:ea typeface="Cambria" panose="02040503050406030204" pitchFamily="18" charset="0"/>
                <a:cs typeface="Arial" panose="020B0604020202020204" pitchFamily="34" charset="0"/>
              </a:rPr>
              <a:t>переменной</a:t>
            </a:r>
            <a:r>
              <a:rPr lang="en-US"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a:latin typeface="Cambria" panose="02040503050406030204" pitchFamily="18" charset="0"/>
                <a:ea typeface="Cambria" panose="02040503050406030204" pitchFamily="18" charset="0"/>
                <a:cs typeface="Arial" panose="020B0604020202020204" pitchFamily="34" charset="0"/>
              </a:rPr>
              <a:t>Это может "исправить" вводимые данные, чтобы сделать их безопасными для использования</a:t>
            </a:r>
          </a:p>
        </p:txBody>
      </p:sp>
    </p:spTree>
    <p:extLst>
      <p:ext uri="{BB962C8B-B14F-4D97-AF65-F5344CB8AC3E}">
        <p14:creationId xmlns:p14="http://schemas.microsoft.com/office/powerpoint/2010/main" val="307593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Канонизацию, валидацию и очистку можно легко перепутать, поскольку они часто используются вместе</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В качестве простого примера, многим разработчикам в какой-то момент придется столкнуться с тем фактом, что в разных странах и культурах дата пишется по-разному. Они признают, что “30 января 2018”, “30-1-2018” и “2018/01/30” – это разные способы представления одной и той же даты</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Канонизация – это процесс перевода этих различных представлений в единый формат (например, ММ-ДД-ГГГГ в США), чтобы избежать путаницы</a:t>
            </a:r>
          </a:p>
        </p:txBody>
      </p:sp>
    </p:spTree>
    <p:extLst>
      <p:ext uri="{BB962C8B-B14F-4D97-AF65-F5344CB8AC3E}">
        <p14:creationId xmlns:p14="http://schemas.microsoft.com/office/powerpoint/2010/main" val="444291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С другой стороны, </a:t>
            </a:r>
            <a:r>
              <a:rPr lang="ru-RU" altLang="ru-RU" dirty="0">
                <a:latin typeface="Cambria" panose="02040503050406030204" pitchFamily="18" charset="0"/>
                <a:ea typeface="Cambria" panose="02040503050406030204" pitchFamily="18" charset="0"/>
                <a:cs typeface="Arial" panose="020B0604020202020204" pitchFamily="34" charset="0"/>
              </a:rPr>
              <a:t>очисткой </a:t>
            </a:r>
            <a:r>
              <a:rPr lang="ru-RU" altLang="ru-RU" sz="2800" dirty="0">
                <a:latin typeface="Cambria" panose="02040503050406030204" pitchFamily="18" charset="0"/>
                <a:ea typeface="Cambria" panose="02040503050406030204" pitchFamily="18" charset="0"/>
                <a:cs typeface="Arial" panose="020B0604020202020204" pitchFamily="34" charset="0"/>
              </a:rPr>
              <a:t>был бы процесс распознавания, что “&lt;</a:t>
            </a:r>
            <a:r>
              <a:rPr lang="ru-RU" altLang="ru-RU" sz="2800" dirty="0" err="1">
                <a:latin typeface="Cambria" panose="02040503050406030204" pitchFamily="18" charset="0"/>
                <a:ea typeface="Cambria" panose="02040503050406030204" pitchFamily="18" charset="0"/>
                <a:cs typeface="Arial" panose="020B0604020202020204" pitchFamily="34" charset="0"/>
              </a:rPr>
              <a:t>script</a:t>
            </a:r>
            <a:r>
              <a:rPr lang="ru-RU" altLang="ru-RU" sz="2800" dirty="0">
                <a:latin typeface="Cambria" panose="02040503050406030204" pitchFamily="18" charset="0"/>
                <a:ea typeface="Cambria" panose="02040503050406030204" pitchFamily="18" charset="0"/>
                <a:cs typeface="Arial" panose="020B0604020202020204" pitchFamily="34" charset="0"/>
              </a:rPr>
              <a:t>&gt;</a:t>
            </a:r>
            <a:r>
              <a:rPr lang="ru-RU" altLang="ru-RU" sz="2800" dirty="0" err="1">
                <a:latin typeface="Cambria" panose="02040503050406030204" pitchFamily="18" charset="0"/>
                <a:ea typeface="Cambria" panose="02040503050406030204" pitchFamily="18" charset="0"/>
                <a:cs typeface="Arial" panose="020B0604020202020204" pitchFamily="34" charset="0"/>
              </a:rPr>
              <a:t>alert</a:t>
            </a:r>
            <a:r>
              <a:rPr lang="ru-RU" altLang="ru-RU" sz="2800" dirty="0">
                <a:latin typeface="Cambria" panose="02040503050406030204" pitchFamily="18" charset="0"/>
                <a:ea typeface="Cambria" panose="02040503050406030204" pitchFamily="18" charset="0"/>
                <a:cs typeface="Arial" panose="020B0604020202020204" pitchFamily="34" charset="0"/>
              </a:rPr>
              <a:t>(1)&lt;/</a:t>
            </a:r>
            <a:r>
              <a:rPr lang="ru-RU" altLang="ru-RU" sz="2800" dirty="0" err="1">
                <a:latin typeface="Cambria" panose="02040503050406030204" pitchFamily="18" charset="0"/>
                <a:ea typeface="Cambria" panose="02040503050406030204" pitchFamily="18" charset="0"/>
                <a:cs typeface="Arial" panose="020B0604020202020204" pitchFamily="34" charset="0"/>
              </a:rPr>
              <a:t>script</a:t>
            </a:r>
            <a:r>
              <a:rPr lang="ru-RU" altLang="ru-RU" sz="2800" dirty="0">
                <a:latin typeface="Cambria" panose="02040503050406030204" pitchFamily="18" charset="0"/>
                <a:ea typeface="Cambria" panose="02040503050406030204" pitchFamily="18" charset="0"/>
                <a:cs typeface="Arial" panose="020B0604020202020204" pitchFamily="34" charset="0"/>
              </a:rPr>
              <a:t>&gt;” не относится к дате, и удаление этого значения</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Валидация будет заключаться в признании того, что “&lt;</a:t>
            </a:r>
            <a:r>
              <a:rPr lang="ru-RU" altLang="ru-RU" sz="2800" dirty="0" err="1">
                <a:latin typeface="Cambria" panose="02040503050406030204" pitchFamily="18" charset="0"/>
                <a:ea typeface="Cambria" panose="02040503050406030204" pitchFamily="18" charset="0"/>
                <a:cs typeface="Arial" panose="020B0604020202020204" pitchFamily="34" charset="0"/>
              </a:rPr>
              <a:t>script</a:t>
            </a:r>
            <a:r>
              <a:rPr lang="ru-RU" altLang="ru-RU" sz="2800" dirty="0">
                <a:latin typeface="Cambria" panose="02040503050406030204" pitchFamily="18" charset="0"/>
                <a:ea typeface="Cambria" panose="02040503050406030204" pitchFamily="18" charset="0"/>
                <a:cs typeface="Arial" panose="020B0604020202020204" pitchFamily="34" charset="0"/>
              </a:rPr>
              <a:t>&gt;</a:t>
            </a:r>
            <a:r>
              <a:rPr lang="ru-RU" altLang="ru-RU" sz="2800" dirty="0" err="1">
                <a:latin typeface="Cambria" panose="02040503050406030204" pitchFamily="18" charset="0"/>
                <a:ea typeface="Cambria" panose="02040503050406030204" pitchFamily="18" charset="0"/>
                <a:cs typeface="Arial" panose="020B0604020202020204" pitchFamily="34" charset="0"/>
              </a:rPr>
              <a:t>alert</a:t>
            </a:r>
            <a:r>
              <a:rPr lang="ru-RU" altLang="ru-RU" sz="2800" dirty="0">
                <a:latin typeface="Cambria" panose="02040503050406030204" pitchFamily="18" charset="0"/>
                <a:ea typeface="Cambria" panose="02040503050406030204" pitchFamily="18" charset="0"/>
                <a:cs typeface="Arial" panose="020B0604020202020204" pitchFamily="34" charset="0"/>
              </a:rPr>
              <a:t>(1)&lt;/</a:t>
            </a:r>
            <a:r>
              <a:rPr lang="ru-RU" altLang="ru-RU" sz="2800" dirty="0" err="1">
                <a:latin typeface="Cambria" panose="02040503050406030204" pitchFamily="18" charset="0"/>
                <a:ea typeface="Cambria" panose="02040503050406030204" pitchFamily="18" charset="0"/>
                <a:cs typeface="Arial" panose="020B0604020202020204" pitchFamily="34" charset="0"/>
              </a:rPr>
              <a:t>script</a:t>
            </a:r>
            <a:r>
              <a:rPr lang="ru-RU" altLang="ru-RU" sz="2800" dirty="0">
                <a:latin typeface="Cambria" panose="02040503050406030204" pitchFamily="18" charset="0"/>
                <a:ea typeface="Cambria" panose="02040503050406030204" pitchFamily="18" charset="0"/>
                <a:cs typeface="Arial" panose="020B0604020202020204" pitchFamily="34" charset="0"/>
              </a:rPr>
              <a:t>&gt;” не относится к допустимым входным данным для даты, и вместо того, чтобы удалять значение, следует его отклонить</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В этой модели валидация заменяет очистку и, как правило, является более безопасным подходом. Валидация также включает в себя проверку того, что канонизация даты прошла успешно и что окончательная дата находится в пределах ожидаемого заявителем диапазона</a:t>
            </a:r>
          </a:p>
        </p:txBody>
      </p:sp>
    </p:spTree>
    <p:extLst>
      <p:ext uri="{BB962C8B-B14F-4D97-AF65-F5344CB8AC3E}">
        <p14:creationId xmlns:p14="http://schemas.microsoft.com/office/powerpoint/2010/main" val="1236997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Безопасность означает защиту пользователей от других пользователей того же компьютера, а также от тех, кто ищет удаленный доступ к нему по сети</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Безопасность операционных систем основывается на достижении </a:t>
            </a:r>
            <a:r>
              <a:rPr lang="ru-RU" altLang="ru-RU" sz="2800" b="1" dirty="0">
                <a:latin typeface="Cambria" panose="02040503050406030204" pitchFamily="18" charset="0"/>
                <a:ea typeface="Cambria" panose="02040503050406030204" pitchFamily="18" charset="0"/>
                <a:cs typeface="Arial" panose="020B0604020202020204" pitchFamily="34" charset="0"/>
              </a:rPr>
              <a:t>триады CIA</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конфиденциальности</a:t>
            </a:r>
            <a:r>
              <a:rPr lang="ru-RU" altLang="ru-RU" sz="2800" dirty="0">
                <a:latin typeface="Cambria" panose="02040503050406030204" pitchFamily="18" charset="0"/>
                <a:ea typeface="Cambria" panose="02040503050406030204" pitchFamily="18" charset="0"/>
                <a:cs typeface="Arial" panose="020B0604020202020204" pitchFamily="34" charset="0"/>
              </a:rPr>
              <a:t> (неавторизованные пользователи не могут получить доступ к данным), </a:t>
            </a:r>
            <a:r>
              <a:rPr lang="ru-RU" altLang="ru-RU" sz="2800" b="1" dirty="0">
                <a:latin typeface="Cambria" panose="02040503050406030204" pitchFamily="18" charset="0"/>
                <a:ea typeface="Cambria" panose="02040503050406030204" pitchFamily="18" charset="0"/>
                <a:cs typeface="Arial" panose="020B0604020202020204" pitchFamily="34" charset="0"/>
              </a:rPr>
              <a:t>целостности</a:t>
            </a:r>
            <a:r>
              <a:rPr lang="ru-RU" altLang="ru-RU" sz="2800" dirty="0">
                <a:latin typeface="Cambria" panose="02040503050406030204" pitchFamily="18" charset="0"/>
                <a:ea typeface="Cambria" panose="02040503050406030204" pitchFamily="18" charset="0"/>
                <a:cs typeface="Arial" panose="020B0604020202020204" pitchFamily="34" charset="0"/>
              </a:rPr>
              <a:t> (неавторизованные пользователи не могут изменять данные) и </a:t>
            </a:r>
            <a:r>
              <a:rPr lang="ru-RU" altLang="ru-RU" sz="2800" b="1" dirty="0">
                <a:latin typeface="Cambria" panose="02040503050406030204" pitchFamily="18" charset="0"/>
                <a:ea typeface="Cambria" panose="02040503050406030204" pitchFamily="18" charset="0"/>
                <a:cs typeface="Arial" panose="020B0604020202020204" pitchFamily="34" charset="0"/>
              </a:rPr>
              <a:t>доступности</a:t>
            </a:r>
            <a:r>
              <a:rPr lang="ru-RU" altLang="ru-RU" sz="2800" dirty="0">
                <a:latin typeface="Cambria" panose="02040503050406030204" pitchFamily="18" charset="0"/>
                <a:ea typeface="Cambria" panose="02040503050406030204" pitchFamily="18" charset="0"/>
                <a:cs typeface="Arial" panose="020B0604020202020204" pitchFamily="34" charset="0"/>
              </a:rPr>
              <a:t> (гарантируя, что система остается доступной для авторизованных пользователей даже в случае атаки типа "отказ в обслуживании")</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Как и в случае с другими компьютерными системами, изолирование доменов безопасности – в случае операционных систем, ядра, процессов, и виртуальных машин – это ключ к достижению безопасности</a:t>
            </a:r>
          </a:p>
        </p:txBody>
      </p:sp>
    </p:spTree>
    <p:extLst>
      <p:ext uri="{BB962C8B-B14F-4D97-AF65-F5344CB8AC3E}">
        <p14:creationId xmlns:p14="http://schemas.microsoft.com/office/powerpoint/2010/main" val="40802609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Другие способы повышения безопасности включают простоту, позволяющую свести к минимуму </a:t>
            </a:r>
            <a:r>
              <a:rPr lang="ru-RU" altLang="ru-RU" sz="2800" b="1" dirty="0">
                <a:latin typeface="Cambria" panose="02040503050406030204" pitchFamily="18" charset="0"/>
                <a:ea typeface="Cambria" panose="02040503050406030204" pitchFamily="18" charset="0"/>
                <a:cs typeface="Arial" panose="020B0604020202020204" pitchFamily="34" charset="0"/>
              </a:rPr>
              <a:t>поверхность атаки</a:t>
            </a:r>
            <a:r>
              <a:rPr lang="ru-RU" altLang="ru-RU" sz="2800" dirty="0">
                <a:latin typeface="Cambria" panose="02040503050406030204" pitchFamily="18" charset="0"/>
                <a:ea typeface="Cambria" panose="02040503050406030204" pitchFamily="18" charset="0"/>
                <a:cs typeface="Arial" panose="020B0604020202020204" pitchFamily="34" charset="0"/>
              </a:rPr>
              <a:t>, блокировку доступа к ресурсам по умолчанию, проверку всех запросов на авторизацию, принцип наименьших полномочий (предоставление минимальных привилегий, необходимых для выполнения задачи),</a:t>
            </a:r>
            <a:r>
              <a:rPr lang="en-US" altLang="ru-RU" sz="2800" dirty="0">
                <a:latin typeface="Cambria" panose="02040503050406030204" pitchFamily="18" charset="0"/>
                <a:ea typeface="Cambria" panose="02040503050406030204" pitchFamily="18" charset="0"/>
                <a:cs typeface="Arial" panose="020B0604020202020204" pitchFamily="34" charset="0"/>
              </a:rPr>
              <a:t> chains of trust,</a:t>
            </a:r>
            <a:r>
              <a:rPr lang="ru-RU" altLang="ru-RU" sz="2800" dirty="0">
                <a:latin typeface="Cambria" panose="02040503050406030204" pitchFamily="18" charset="0"/>
                <a:ea typeface="Cambria" panose="02040503050406030204" pitchFamily="18" charset="0"/>
                <a:cs typeface="Arial" panose="020B0604020202020204" pitchFamily="34" charset="0"/>
              </a:rPr>
              <a:t> разделение привилегий и сокращение </a:t>
            </a:r>
            <a:r>
              <a:rPr lang="ru-RU" altLang="ru-RU" sz="2800">
                <a:latin typeface="Cambria" panose="02040503050406030204" pitchFamily="18" charset="0"/>
                <a:ea typeface="Cambria" panose="02040503050406030204" pitchFamily="18" charset="0"/>
                <a:cs typeface="Arial" panose="020B0604020202020204" pitchFamily="34" charset="0"/>
              </a:rPr>
              <a:t>общи</a:t>
            </a:r>
            <a:r>
              <a:rPr lang="ru-RU" altLang="ru-RU">
                <a:latin typeface="Cambria" panose="02040503050406030204" pitchFamily="18" charset="0"/>
                <a:ea typeface="Cambria" panose="02040503050406030204" pitchFamily="18" charset="0"/>
                <a:cs typeface="Arial" panose="020B0604020202020204" pitchFamily="34" charset="0"/>
              </a:rPr>
              <a:t>х</a:t>
            </a:r>
            <a:r>
              <a:rPr lang="ru-RU" altLang="ru-RU" sz="2800">
                <a:latin typeface="Cambria" panose="02040503050406030204" pitchFamily="18" charset="0"/>
                <a:ea typeface="Cambria" panose="02040503050406030204" pitchFamily="18" charset="0"/>
                <a:cs typeface="Arial" panose="020B0604020202020204" pitchFamily="34" charset="0"/>
              </a:rPr>
              <a:t> данных</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Безопасность операционных систем осложняется их растущей сложностью и, как следствие, неизбежностью появления ошибок</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Поскольку формальная проверка операционных систем может оказаться невыполнимой, разработчики используют повышение надежности операционной системы для уменьшения уязвимостей, например: </a:t>
            </a:r>
            <a:r>
              <a:rPr lang="ru-RU" altLang="ru-RU" sz="2800" b="1" dirty="0">
                <a:latin typeface="Cambria" panose="02040503050406030204" pitchFamily="18" charset="0"/>
                <a:ea typeface="Cambria" panose="02040503050406030204" pitchFamily="18" charset="0"/>
                <a:cs typeface="Arial" panose="020B0604020202020204" pitchFamily="34" charset="0"/>
              </a:rPr>
              <a:t>рандомизацию расположения адресного пространства</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целостность потока управления</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ограничения</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доступа</a:t>
            </a:r>
            <a:r>
              <a:rPr lang="ru-RU" altLang="ru-RU" sz="2800" dirty="0">
                <a:latin typeface="Cambria" panose="02040503050406030204" pitchFamily="18" charset="0"/>
                <a:ea typeface="Cambria" panose="02040503050406030204" pitchFamily="18" charset="0"/>
                <a:cs typeface="Arial" panose="020B0604020202020204" pitchFamily="34" charset="0"/>
              </a:rPr>
              <a:t>, и другие методы</a:t>
            </a:r>
          </a:p>
        </p:txBody>
      </p:sp>
    </p:spTree>
    <p:extLst>
      <p:ext uri="{BB962C8B-B14F-4D97-AF65-F5344CB8AC3E}">
        <p14:creationId xmlns:p14="http://schemas.microsoft.com/office/powerpoint/2010/main" val="2581530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altLang="ru-RU" sz="2800" b="1" dirty="0">
                <a:latin typeface="Cambria" panose="02040503050406030204" pitchFamily="18" charset="0"/>
                <a:ea typeface="Cambria" panose="02040503050406030204" pitchFamily="18" charset="0"/>
                <a:cs typeface="Arial" panose="020B0604020202020204" pitchFamily="34" charset="0"/>
              </a:rPr>
              <a:t>ASLR</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address</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space</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layout</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randomization</a:t>
            </a:r>
            <a:r>
              <a:rPr lang="ru-RU" altLang="ru-RU" sz="2800" dirty="0">
                <a:latin typeface="Cambria" panose="02040503050406030204" pitchFamily="18" charset="0"/>
                <a:ea typeface="Cambria" panose="02040503050406030204" pitchFamily="18" charset="0"/>
                <a:cs typeface="Arial" panose="020B0604020202020204" pitchFamily="34" charset="0"/>
              </a:rPr>
              <a:t> – «рандомизации  размещения адресного пространства») – технология, применяемая в операционных системах, при использовании которой случайным образом изменяется расположение в адресном пространстве процесса важных структур данных, а именно образов исполняемого файла, подгружаемых библиотек, кучи и стека</a:t>
            </a:r>
          </a:p>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Технология ASLR создана для усложнения эксплуатации нескольких типов уязвимостей. Например, если при помощи переполнения буфера или другим методом атакующий получит возможность передать управление по произвольному адресу, ему нужно будет угадать, по какому именно адресу расположен стек, куча или другие структуры данных, в которые можно поместить шелл-код</a:t>
            </a:r>
          </a:p>
        </p:txBody>
      </p:sp>
    </p:spTree>
    <p:extLst>
      <p:ext uri="{BB962C8B-B14F-4D97-AF65-F5344CB8AC3E}">
        <p14:creationId xmlns:p14="http://schemas.microsoft.com/office/powerpoint/2010/main" val="878518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altLang="ru-RU" sz="2800" dirty="0">
                <a:latin typeface="Cambria" panose="02040503050406030204" pitchFamily="18" charset="0"/>
                <a:ea typeface="Cambria" panose="02040503050406030204" pitchFamily="18" charset="0"/>
                <a:cs typeface="Arial" panose="020B0604020202020204" pitchFamily="34" charset="0"/>
              </a:rPr>
              <a:t>Также для уменьшения поверхности атаки некоторые ОС предоставляют механизм </a:t>
            </a:r>
            <a:r>
              <a:rPr lang="en-US" altLang="ru-RU" sz="2800" dirty="0">
                <a:latin typeface="Cambria" panose="02040503050406030204" pitchFamily="18" charset="0"/>
                <a:ea typeface="Cambria" panose="02040503050406030204" pitchFamily="18" charset="0"/>
                <a:cs typeface="Arial" panose="020B0604020202020204" pitchFamily="34" charset="0"/>
              </a:rPr>
              <a:t>DEP</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r>
              <a:rPr lang="ru-RU" altLang="ru-RU" sz="2800" b="1" dirty="0">
                <a:latin typeface="Cambria" panose="02040503050406030204" pitchFamily="18" charset="0"/>
                <a:ea typeface="Cambria" panose="02040503050406030204" pitchFamily="18" charset="0"/>
                <a:cs typeface="Arial" panose="020B0604020202020204" pitchFamily="34" charset="0"/>
              </a:rPr>
              <a:t>Предотвращение выполнения данных </a:t>
            </a:r>
            <a:r>
              <a:rPr lang="ru-RU" altLang="ru-RU" sz="2800" dirty="0">
                <a:latin typeface="Cambria" panose="02040503050406030204" pitchFamily="18" charset="0"/>
                <a:ea typeface="Cambria" panose="02040503050406030204" pitchFamily="18" charset="0"/>
                <a:cs typeface="Arial" panose="020B0604020202020204" pitchFamily="34" charset="0"/>
              </a:rPr>
              <a:t>(D</a:t>
            </a:r>
            <a:r>
              <a:rPr lang="en-US" altLang="ru-RU" sz="2800" dirty="0">
                <a:latin typeface="Cambria" panose="02040503050406030204" pitchFamily="18" charset="0"/>
                <a:ea typeface="Cambria" panose="02040503050406030204" pitchFamily="18" charset="0"/>
                <a:cs typeface="Arial" panose="020B0604020202020204" pitchFamily="34" charset="0"/>
              </a:rPr>
              <a:t>a</a:t>
            </a:r>
            <a:r>
              <a:rPr lang="ru-RU" altLang="ru-RU" sz="2800" dirty="0" err="1">
                <a:latin typeface="Cambria" panose="02040503050406030204" pitchFamily="18" charset="0"/>
                <a:ea typeface="Cambria" panose="02040503050406030204" pitchFamily="18" charset="0"/>
                <a:cs typeface="Arial" panose="020B0604020202020204" pitchFamily="34" charset="0"/>
              </a:rPr>
              <a:t>ta</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Exec</a:t>
            </a:r>
            <a:r>
              <a:rPr lang="en-US" altLang="ru-RU" sz="2800" dirty="0">
                <a:latin typeface="Cambria" panose="02040503050406030204" pitchFamily="18" charset="0"/>
                <a:ea typeface="Cambria" panose="02040503050406030204" pitchFamily="18" charset="0"/>
                <a:cs typeface="Arial" panose="020B0604020202020204" pitchFamily="34" charset="0"/>
              </a:rPr>
              <a:t>u</a:t>
            </a:r>
            <a:r>
              <a:rPr lang="ru-RU" altLang="ru-RU" sz="2800" dirty="0" err="1">
                <a:latin typeface="Cambria" panose="02040503050406030204" pitchFamily="18" charset="0"/>
                <a:ea typeface="Cambria" panose="02040503050406030204" pitchFamily="18" charset="0"/>
                <a:cs typeface="Arial" panose="020B0604020202020204" pitchFamily="34" charset="0"/>
              </a:rPr>
              <a:t>tion</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dirty="0" err="1">
                <a:latin typeface="Cambria" panose="02040503050406030204" pitchFamily="18" charset="0"/>
                <a:ea typeface="Cambria" panose="02040503050406030204" pitchFamily="18" charset="0"/>
                <a:cs typeface="Arial" panose="020B0604020202020204" pitchFamily="34" charset="0"/>
              </a:rPr>
              <a:t>Prev</a:t>
            </a:r>
            <a:r>
              <a:rPr lang="en-US" altLang="ru-RU" sz="2800" dirty="0">
                <a:latin typeface="Cambria" panose="02040503050406030204" pitchFamily="18" charset="0"/>
                <a:ea typeface="Cambria" panose="02040503050406030204" pitchFamily="18" charset="0"/>
                <a:cs typeface="Arial" panose="020B0604020202020204" pitchFamily="34" charset="0"/>
              </a:rPr>
              <a:t>e</a:t>
            </a:r>
            <a:r>
              <a:rPr lang="ru-RU" altLang="ru-RU" sz="2800" dirty="0" err="1">
                <a:latin typeface="Cambria" panose="02040503050406030204" pitchFamily="18" charset="0"/>
                <a:ea typeface="Cambria" panose="02040503050406030204" pitchFamily="18" charset="0"/>
                <a:cs typeface="Arial" panose="020B0604020202020204" pitchFamily="34" charset="0"/>
              </a:rPr>
              <a:t>ntion</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ru-RU" altLang="ru-RU" sz="2800" b="1" dirty="0">
                <a:latin typeface="Cambria" panose="02040503050406030204" pitchFamily="18" charset="0"/>
                <a:ea typeface="Cambria" panose="02040503050406030204" pitchFamily="18" charset="0"/>
                <a:cs typeface="Arial" panose="020B0604020202020204" pitchFamily="34" charset="0"/>
              </a:rPr>
              <a:t>DEP</a:t>
            </a:r>
            <a:r>
              <a:rPr lang="ru-RU" altLang="ru-RU" sz="2800" dirty="0">
                <a:latin typeface="Cambria" panose="02040503050406030204" pitchFamily="18" charset="0"/>
                <a:ea typeface="Cambria" panose="02040503050406030204" pitchFamily="18" charset="0"/>
                <a:cs typeface="Arial" panose="020B0604020202020204" pitchFamily="34" charset="0"/>
              </a:rPr>
              <a:t>) </a:t>
            </a:r>
            <a:r>
              <a:rPr lang="en-US" altLang="ru-RU" sz="2800" dirty="0">
                <a:latin typeface="Cambria" panose="02040503050406030204" pitchFamily="18" charset="0"/>
                <a:ea typeface="Cambria" panose="02040503050406030204" pitchFamily="18" charset="0"/>
                <a:cs typeface="Arial" panose="020B0604020202020204" pitchFamily="34" charset="0"/>
              </a:rPr>
              <a:t>–</a:t>
            </a:r>
            <a:r>
              <a:rPr lang="ru-RU" altLang="ru-RU" sz="2800" dirty="0">
                <a:latin typeface="Cambria" panose="02040503050406030204" pitchFamily="18" charset="0"/>
                <a:ea typeface="Cambria" panose="02040503050406030204" pitchFamily="18" charset="0"/>
                <a:cs typeface="Arial" panose="020B0604020202020204" pitchFamily="34" charset="0"/>
              </a:rPr>
              <a:t> функция безопасности, встроенная в различные ОС, которая не позволяет приложению исполнять код из области памяти, помеченной как «только для данных». Она позволит предотвратить некоторые атаки, которые, например, сохраняют код в такой области с помощью переполнения буфера</a:t>
            </a:r>
          </a:p>
        </p:txBody>
      </p:sp>
    </p:spTree>
    <p:extLst>
      <p:ext uri="{BB962C8B-B14F-4D97-AF65-F5344CB8AC3E}">
        <p14:creationId xmlns:p14="http://schemas.microsoft.com/office/powerpoint/2010/main" val="1926937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b="1" dirty="0">
                <a:latin typeface="Cambria" panose="02040503050406030204" pitchFamily="18" charset="0"/>
                <a:ea typeface="Cambria" panose="02040503050406030204" pitchFamily="18" charset="0"/>
              </a:rPr>
              <a:t>Принцип наименьших полномочий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Principle</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of</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Least</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Privilege</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P</a:t>
            </a:r>
            <a:r>
              <a:rPr lang="en-US" b="1" dirty="0">
                <a:latin typeface="Cambria" panose="02040503050406030204" pitchFamily="18" charset="0"/>
                <a:ea typeface="Cambria" panose="02040503050406030204" pitchFamily="18" charset="0"/>
              </a:rPr>
              <a:t>o</a:t>
            </a:r>
            <a:r>
              <a:rPr lang="ru-RU" b="1" dirty="0">
                <a:latin typeface="Cambria" panose="02040503050406030204" pitchFamily="18" charset="0"/>
                <a:ea typeface="Cambria" panose="02040503050406030204" pitchFamily="18" charset="0"/>
              </a:rPr>
              <a:t>LP</a:t>
            </a:r>
            <a:r>
              <a:rPr lang="ru-RU" dirty="0">
                <a:latin typeface="Cambria" panose="02040503050406030204" pitchFamily="18" charset="0"/>
                <a:ea typeface="Cambria" panose="02040503050406030204" pitchFamily="18" charset="0"/>
              </a:rPr>
              <a:t>) – это фундаментальный принцип информационной безопасности, который гласит, что каждый субъект (пользователь, процесс, система) должен иметь только те минимальные права и доступы, которые необходимы для выполнения его задач</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Этот принцип помогает минимизировать риски, связанные с несанкционированным доступом, и уменьшить потенциальный ущерб в случае компрометации</a:t>
            </a:r>
            <a:endParaRPr lang="ru-RU" altLang="ru-RU" sz="28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dirty="0">
              <a:latin typeface="Cambria" panose="02040503050406030204" pitchFamily="18" charset="0"/>
              <a:ea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857792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Основные аспекты принципа наименьших полномочий</a:t>
            </a:r>
            <a:r>
              <a:rPr lang="en-US"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Минимизация прав доступа</a:t>
            </a:r>
            <a:r>
              <a:rPr lang="ru-RU"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Каждый субъект должен иметь только те права, которые необходимы для выполнения его задач</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altLang="ru-RU" b="1" dirty="0">
                <a:latin typeface="Cambria" panose="02040503050406030204" pitchFamily="18" charset="0"/>
                <a:ea typeface="Cambria" panose="02040503050406030204" pitchFamily="18" charset="0"/>
                <a:cs typeface="Arial" panose="020B0604020202020204" pitchFamily="34" charset="0"/>
              </a:rPr>
              <a:t>Разделение обязанностей:</a:t>
            </a:r>
            <a:r>
              <a:rPr lang="en-US" altLang="ru-RU" b="1" dirty="0">
                <a:latin typeface="Cambria" panose="02040503050406030204" pitchFamily="18" charset="0"/>
                <a:ea typeface="Cambria" panose="02040503050406030204" pitchFamily="18" charset="0"/>
                <a:cs typeface="Arial" panose="020B0604020202020204" pitchFamily="34" charset="0"/>
              </a:rPr>
              <a:t> </a:t>
            </a:r>
            <a:r>
              <a:rPr lang="ru-RU" altLang="ru-RU" dirty="0">
                <a:latin typeface="Cambria" panose="02040503050406030204" pitchFamily="18" charset="0"/>
                <a:ea typeface="Cambria" panose="02040503050406030204" pitchFamily="18" charset="0"/>
                <a:cs typeface="Arial" panose="020B0604020202020204" pitchFamily="34" charset="0"/>
              </a:rPr>
              <a:t>Р</a:t>
            </a:r>
            <a:r>
              <a:rPr lang="ru-RU" dirty="0">
                <a:latin typeface="Cambria" panose="02040503050406030204" pitchFamily="18" charset="0"/>
                <a:ea typeface="Cambria" panose="02040503050406030204" pitchFamily="18" charset="0"/>
              </a:rPr>
              <a:t>азделение задач и обязанностей между различными субъектами для предотвращения концентрации полномочий</a:t>
            </a:r>
          </a:p>
          <a:p>
            <a:pPr>
              <a:buFont typeface="Wingdings" panose="05000000000000000000" pitchFamily="2" charset="2"/>
              <a:buChar char="Ø"/>
            </a:pPr>
            <a:r>
              <a:rPr lang="ru-RU" altLang="ru-RU" b="1" dirty="0">
                <a:latin typeface="Cambria" panose="02040503050406030204" pitchFamily="18" charset="0"/>
                <a:ea typeface="Cambria" panose="02040503050406030204" pitchFamily="18" charset="0"/>
                <a:cs typeface="Arial" panose="020B0604020202020204" pitchFamily="34" charset="0"/>
              </a:rPr>
              <a:t>Контроль доступа на основе ролей (RBAC): </a:t>
            </a:r>
            <a:r>
              <a:rPr lang="ru-RU" altLang="ru-RU" dirty="0">
                <a:latin typeface="Cambria" panose="02040503050406030204" pitchFamily="18" charset="0"/>
                <a:ea typeface="Cambria" panose="02040503050406030204" pitchFamily="18" charset="0"/>
                <a:cs typeface="Arial" panose="020B0604020202020204" pitchFamily="34" charset="0"/>
              </a:rPr>
              <a:t>Назначение прав доступа на основе ролей пользователей, а не на основе индивидуальных учетных записей</a:t>
            </a:r>
          </a:p>
          <a:p>
            <a:pPr>
              <a:buFont typeface="Wingdings" panose="05000000000000000000" pitchFamily="2" charset="2"/>
              <a:buChar char="Ø"/>
            </a:pPr>
            <a:r>
              <a:rPr lang="ru-RU" altLang="ru-RU" b="1" dirty="0">
                <a:latin typeface="Cambria" panose="02040503050406030204" pitchFamily="18" charset="0"/>
                <a:ea typeface="Cambria" panose="02040503050406030204" pitchFamily="18" charset="0"/>
                <a:cs typeface="Arial" panose="020B0604020202020204" pitchFamily="34" charset="0"/>
              </a:rPr>
              <a:t>Минимизация времени доступа: </a:t>
            </a:r>
            <a:r>
              <a:rPr lang="ru-RU" altLang="ru-RU" dirty="0">
                <a:latin typeface="Cambria" panose="02040503050406030204" pitchFamily="18" charset="0"/>
                <a:ea typeface="Cambria" panose="02040503050406030204" pitchFamily="18" charset="0"/>
                <a:cs typeface="Arial" panose="020B0604020202020204" pitchFamily="34" charset="0"/>
              </a:rPr>
              <a:t>Предоставление доступа только на то время, которое необходимо для выполнения задачи</a:t>
            </a:r>
          </a:p>
        </p:txBody>
      </p:sp>
    </p:spTree>
    <p:extLst>
      <p:ext uri="{BB962C8B-B14F-4D97-AF65-F5344CB8AC3E}">
        <p14:creationId xmlns:p14="http://schemas.microsoft.com/office/powerpoint/2010/main" val="2377207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pic>
        <p:nvPicPr>
          <p:cNvPr id="4" name="Content Placeholder 3">
            <a:extLst>
              <a:ext uri="{FF2B5EF4-FFF2-40B4-BE49-F238E27FC236}">
                <a16:creationId xmlns:a16="http://schemas.microsoft.com/office/drawing/2014/main" id="{768BF45E-D896-BF5E-0A41-381AE0B8F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7751" y="1748560"/>
            <a:ext cx="6583649" cy="4754857"/>
          </a:xfrm>
        </p:spPr>
      </p:pic>
      <p:sp>
        <p:nvSpPr>
          <p:cNvPr id="8" name="TextBox 7">
            <a:extLst>
              <a:ext uri="{FF2B5EF4-FFF2-40B4-BE49-F238E27FC236}">
                <a16:creationId xmlns:a16="http://schemas.microsoft.com/office/drawing/2014/main" id="{EB2D60E1-68A8-7096-2686-96A64B8BC0FA}"/>
              </a:ext>
            </a:extLst>
          </p:cNvPr>
          <p:cNvSpPr txBox="1"/>
          <p:nvPr/>
        </p:nvSpPr>
        <p:spPr>
          <a:xfrm>
            <a:off x="964633" y="1748560"/>
            <a:ext cx="3428073" cy="1200329"/>
          </a:xfrm>
          <a:prstGeom prst="rect">
            <a:avLst/>
          </a:prstGeom>
          <a:noFill/>
        </p:spPr>
        <p:txBody>
          <a:bodyPr wrap="square">
            <a:spAutoFit/>
          </a:bodyPr>
          <a:lstStyle/>
          <a:p>
            <a:r>
              <a:rPr lang="ru-RU" sz="2400" dirty="0">
                <a:latin typeface="Cambria" panose="02040503050406030204" pitchFamily="18" charset="0"/>
                <a:ea typeface="Cambria" panose="02040503050406030204" pitchFamily="18" charset="0"/>
              </a:rPr>
              <a:t>Принцип наименьших полномочий на примере колец защиты</a:t>
            </a:r>
            <a:endParaRPr lang="en-US" sz="2400" dirty="0"/>
          </a:p>
        </p:txBody>
      </p:sp>
    </p:spTree>
    <p:extLst>
      <p:ext uri="{BB962C8B-B14F-4D97-AF65-F5344CB8AC3E}">
        <p14:creationId xmlns:p14="http://schemas.microsoft.com/office/powerpoint/2010/main" val="2841478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Системное программирование играет критическую роль в обеспечении стабильности, производительности и безопасности всей компьютерной системы</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Низкоуровневые компоненты, такие как операционные системы и драйверы устройств, имеют доступ к аппаратным ресурсам и могут влиять на работу всех приложений и сервисов</a:t>
            </a:r>
            <a:endParaRPr lang="en-US" i="0" dirty="0">
              <a:effectLst/>
              <a:latin typeface="Cambria" panose="02040503050406030204" pitchFamily="18" charset="0"/>
              <a:ea typeface="Cambria" panose="02040503050406030204" pitchFamily="18" charset="0"/>
            </a:endParaRPr>
          </a:p>
          <a:p>
            <a:pPr marL="0" indent="0">
              <a:buNone/>
            </a:pPr>
            <a:r>
              <a:rPr lang="ru-RU" i="0" dirty="0">
                <a:effectLst/>
                <a:latin typeface="Cambria" panose="02040503050406030204" pitchFamily="18" charset="0"/>
                <a:ea typeface="Cambria" panose="02040503050406030204" pitchFamily="18" charset="0"/>
              </a:rPr>
              <a:t>Уязвимости в этих компонентах могут быть использованы для выполнения атак, что делает безопасное программирование особенно важным в этом контексте</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79857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Информируйте себя</a:t>
            </a:r>
          </a:p>
          <a:p>
            <a:pPr lvl="1">
              <a:buFont typeface="Wingdings" panose="05000000000000000000" pitchFamily="2" charset="2"/>
              <a:buChar char="Ø"/>
            </a:pPr>
            <a:r>
              <a:rPr lang="ru-RU" b="1" dirty="0">
                <a:effectLst/>
                <a:latin typeface="Cambria" panose="02040503050406030204" pitchFamily="18" charset="0"/>
                <a:ea typeface="Cambria" panose="02040503050406030204" pitchFamily="18" charset="0"/>
              </a:rPr>
              <a:t>Следите за обсуждениями уязвимостей</a:t>
            </a:r>
            <a:r>
              <a:rPr lang="ru-RU" dirty="0">
                <a:effectLst/>
                <a:latin typeface="Cambria" panose="02040503050406030204" pitchFamily="18" charset="0"/>
                <a:ea typeface="Cambria" panose="02040503050406030204" pitchFamily="18" charset="0"/>
              </a:rPr>
              <a:t>. В Интернете существует множество открытых форумов, на которых часто обсуждаются проблемы уязвимостей программного обеспечения. Довольно часто, особенно в так называемых группах полного раскрытия информации, приводятся примеры уязвимостей в исходном коде программного обеспечения и способы их устранения. Ищите эти группы и примеры, изучайте их и извлекайте из них уроки</a:t>
            </a:r>
          </a:p>
          <a:p>
            <a:pPr lvl="1">
              <a:buFont typeface="Wingdings" panose="05000000000000000000" pitchFamily="2" charset="2"/>
              <a:buChar char="Ø"/>
            </a:pPr>
            <a:r>
              <a:rPr lang="ru-RU" b="1" dirty="0">
                <a:effectLst/>
                <a:latin typeface="Cambria" panose="02040503050406030204" pitchFamily="18" charset="0"/>
                <a:ea typeface="Cambria" panose="02040503050406030204" pitchFamily="18" charset="0"/>
              </a:rPr>
              <a:t>Читайте книги и статьи</a:t>
            </a:r>
            <a:r>
              <a:rPr lang="ru-RU" dirty="0">
                <a:effectLst/>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Н</a:t>
            </a:r>
            <a:r>
              <a:rPr lang="ru-RU" dirty="0">
                <a:effectLst/>
                <a:latin typeface="Cambria" panose="02040503050406030204" pitchFamily="18" charset="0"/>
                <a:ea typeface="Cambria" panose="02040503050406030204" pitchFamily="18" charset="0"/>
              </a:rPr>
              <a:t>аписаны десятки отличных статей и учебников по методам безопасного программирования, а также по анализу недостатков программного обеспечения</a:t>
            </a:r>
          </a:p>
          <a:p>
            <a:pPr lvl="1">
              <a:buFont typeface="Wingdings" panose="05000000000000000000" pitchFamily="2" charset="2"/>
              <a:buChar char="Ø"/>
            </a:pPr>
            <a:r>
              <a:rPr lang="ru-RU" b="1" dirty="0">
                <a:effectLst/>
                <a:latin typeface="Cambria" panose="02040503050406030204" pitchFamily="18" charset="0"/>
                <a:ea typeface="Cambria" panose="02040503050406030204" pitchFamily="18" charset="0"/>
              </a:rPr>
              <a:t>Изучайте программное обеспечение с открытым исходным кодом</a:t>
            </a:r>
            <a:r>
              <a:rPr lang="ru-RU" dirty="0">
                <a:effectLst/>
                <a:latin typeface="Cambria" panose="02040503050406030204" pitchFamily="18" charset="0"/>
                <a:ea typeface="Cambria" panose="02040503050406030204" pitchFamily="18" charset="0"/>
              </a:rPr>
              <a:t>. Однако будьте осторожны, вы также найдете множество примеров того, как не следует поступать</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46496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Обращайтесь с данными с осторожностью</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Очистка данных </a:t>
            </a:r>
            <a:r>
              <a:rPr lang="ru-RU" dirty="0">
                <a:latin typeface="Cambria" panose="02040503050406030204" pitchFamily="18" charset="0"/>
                <a:ea typeface="Cambria" panose="02040503050406030204" pitchFamily="18" charset="0"/>
              </a:rPr>
              <a:t>– это процесс проверки предлагаемых входных данных на наличие признаков злого умысла. Злоумышленники часто пытаются внедрить в программу содержимое данных, которое выходит за рамки того, что программист ожидал получить при вводе конкретных данных</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Выполните проверку границ. </a:t>
            </a:r>
            <a:r>
              <a:rPr lang="ru-RU" dirty="0">
                <a:latin typeface="Cambria" panose="02040503050406030204" pitchFamily="18" charset="0"/>
                <a:ea typeface="Cambria" panose="02040503050406030204" pitchFamily="18" charset="0"/>
              </a:rPr>
              <a:t>Всякий раз, когда вы вводите данные в программу, обязательно убедитесь, что предоставленные данные могут поместиться в отведенное для них пространство. Проверьте индексы массива, чтобы убедиться, что они остаются в пределах своих значений</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1448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Обращайтесь с данными с осторожностью</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Проверяйте конфигурационные файлы.</a:t>
            </a:r>
            <a:r>
              <a:rPr lang="ru-RU" dirty="0">
                <a:latin typeface="Cambria" panose="02040503050406030204" pitchFamily="18" charset="0"/>
                <a:ea typeface="Cambria" panose="02040503050406030204" pitchFamily="18" charset="0"/>
              </a:rPr>
              <a:t> Вы должны проверить и очистить данные, поступающие из файла конфигурации, точно так же, как если бы это были пользовательские данные, вводимые с клавиатуры (ненадежным) пользователем. Всегда предполагайте, что данные файла конфигурации потенциально были изменены злоумышленником</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Проверяйте параметры командной строки. </a:t>
            </a:r>
            <a:r>
              <a:rPr lang="ru-RU" dirty="0">
                <a:latin typeface="Cambria" panose="02040503050406030204" pitchFamily="18" charset="0"/>
                <a:ea typeface="Cambria" panose="02040503050406030204" pitchFamily="18" charset="0"/>
              </a:rPr>
              <a:t>Параметры командной строки обмануть еще проще, чем файлы конфигурации. Это связано с тем, что пользователь программы обычно вводит их непосредственно, что позволяет злоумышленнику попытаться обмануть программу, заставив ее делать то, для чего она не предназначалась</a:t>
            </a:r>
          </a:p>
        </p:txBody>
      </p:sp>
    </p:spTree>
    <p:extLst>
      <p:ext uri="{BB962C8B-B14F-4D97-AF65-F5344CB8AC3E}">
        <p14:creationId xmlns:p14="http://schemas.microsoft.com/office/powerpoint/2010/main" val="21205524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Обращайтесь с данными с осторожностью</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Проверяйте переменные среды.</a:t>
            </a:r>
            <a:r>
              <a:rPr lang="ru-RU" dirty="0">
                <a:latin typeface="Cambria" panose="02040503050406030204" pitchFamily="18" charset="0"/>
                <a:ea typeface="Cambria" panose="02040503050406030204" pitchFamily="18" charset="0"/>
              </a:rPr>
              <a:t> Большинство современных операционных систем в той или иной форме содержат пользовательские переменные среды, которые позволяют пользователям адаптировать свои рабочие среды в соответствии со своими интересами и вкусами. Одним из распространенных применений переменных среды является передача программным средствам настроек конфигурации. Злоумышленники уже давно испробовали способы заставить программы вести себя неправильно, предоставляя им непредвиденные (по мнению программиста) переменные окружения</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Проверяйте другие источники данных. </a:t>
            </a:r>
            <a:r>
              <a:rPr lang="ru-RU" dirty="0">
                <a:latin typeface="Cambria" panose="02040503050406030204" pitchFamily="18" charset="0"/>
                <a:ea typeface="Cambria" panose="02040503050406030204" pitchFamily="18" charset="0"/>
              </a:rPr>
              <a:t>Поскольку приведенный ранее список источников ввода данных вряд ли может быть исчерпывающим, будьте особенно осторожны с источниками информации, которые не были перечислены</a:t>
            </a:r>
          </a:p>
        </p:txBody>
      </p:sp>
    </p:spTree>
    <p:extLst>
      <p:ext uri="{BB962C8B-B14F-4D97-AF65-F5344CB8AC3E}">
        <p14:creationId xmlns:p14="http://schemas.microsoft.com/office/powerpoint/2010/main" val="34736703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Обращайтесь с данными с осторожностью</a:t>
            </a:r>
          </a:p>
          <a:p>
            <a:pPr lvl="1">
              <a:buFont typeface="Wingdings" panose="05000000000000000000" pitchFamily="2" charset="2"/>
              <a:buChar char="Ø"/>
            </a:pPr>
            <a:r>
              <a:rPr lang="ru-RU" b="1" dirty="0">
                <a:latin typeface="Cambria" panose="02040503050406030204" pitchFamily="18" charset="0"/>
                <a:ea typeface="Cambria" panose="02040503050406030204" pitchFamily="18" charset="0"/>
              </a:rPr>
              <a:t>Будьте осторожны с косвенными ссылками на файлы.</a:t>
            </a:r>
            <a:r>
              <a:rPr lang="ru-RU" dirty="0">
                <a:latin typeface="Cambria" panose="02040503050406030204" pitchFamily="18" charset="0"/>
                <a:ea typeface="Cambria" panose="02040503050406030204" pitchFamily="18" charset="0"/>
              </a:rPr>
              <a:t> Аналогичным образом, некоторые современные файловые системы включают в себя конструкцию ссылки на файл, при которой имя файла фактически "указывает" на другой путь/файл в другом месте системы. Здесь также злоумышленник иногда может обманом заставить программу прочитать или записать файл, который программист никогда не предназначал для этого и который система в противном случае не разрешила бы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Повторно используйте «хороший код», когда это возможно</a:t>
            </a:r>
          </a:p>
        </p:txBody>
      </p:sp>
    </p:spTree>
    <p:extLst>
      <p:ext uri="{BB962C8B-B14F-4D97-AF65-F5344CB8AC3E}">
        <p14:creationId xmlns:p14="http://schemas.microsoft.com/office/powerpoint/2010/main" val="6737681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пишите код, который использует относительные имена файлов</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Ссылки на имена файлов должны быть «полными». Если пути к файлам будут относительными, то при определенных обстоятельствах, особенно в случае программы, работающей с привилегиями, это может привести к несанкционированному раскрытию или изменению информации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ссылайтесь на файл дважды в одной и той же программе по его имени</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Откройте файл один раз по имени и с этого момента используйте дескриптор файла или другой идентификатор. Злоумышленник может заставить операционные системы изменить файл (или заменить его другим) в промежутке между двумя ссылками, ваше приложение может быть обмануто, и оно будет доверять информации, которой не должно</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1541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вызывайте ненадежные программы из надежных</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Этот совет особенно актуален, когда ваше программное обеспечение работает в привилегированном режиме, но он также актуален и в других случаях. Хотя вызов другой программы может показаться полезным, будьте очень осторожны, прежде чем делать это. Почти в каждом случае лучше выполнить эту работу самостоятельно, а не делегировать ее другому программному обеспечению. Почему? Проще говоря, вы не можете быть уверены в том, что эта ненадежная программа собирается делать от вашего имени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думайте, что ваши пользователи не являются злоумышленниками </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Как уже говорилось ранее, всегда перепроверяйте каждую часть внешней информации, предоставляемой вашему программному обеспечению. До тех пор, пока какая-либо информация не будет проверена (с помощью вашего кода), предполагайте, что она содержит вредоносные намерения</a:t>
            </a:r>
          </a:p>
        </p:txBody>
      </p:sp>
    </p:spTree>
    <p:extLst>
      <p:ext uri="{BB962C8B-B14F-4D97-AF65-F5344CB8AC3E}">
        <p14:creationId xmlns:p14="http://schemas.microsoft.com/office/powerpoint/2010/main" val="1787419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рассчитывайте на успех</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Всякий раз, когда вы выполняете системный вызов (например, открываете файл, выполняете чтение из файла, извлекаете переменную среды), не следует слепо предполагать, что вызов был успешным. Всегда проверяйте условия завершения системного вызова и убедитесь, что вы выполнили его корректно, если вызов завершился неудачей. Спросите, почему произошел сбой вызова, и посмотрите, можно ли исправить ситуацию или обойти ее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вызывайте оболочку или командную строку</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выполняйте проверку подлинности по ненадежным критериям</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Программисты часто делают ошибочные предположения о личности пользователя или процесса, основываясь на вещах, которые никогда не предназначались для этой цели</a:t>
            </a:r>
          </a:p>
        </p:txBody>
      </p:sp>
    </p:spTree>
    <p:extLst>
      <p:ext uri="{BB962C8B-B14F-4D97-AF65-F5344CB8AC3E}">
        <p14:creationId xmlns:p14="http://schemas.microsoft.com/office/powerpoint/2010/main" val="16747507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Лучшие практики при разработке ПО: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используйте хранилище, доступное для глобальной записи, даже временно</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Практически каждая операционная система предоставляет универсальную область хранения, доступную для чтения и записи глобально. Хотя иногда целесообразно использовать такую область, вам почти всегда следует находить более безопасный способ выполнения того, что вы намереваетесь сделать. Если вам абсолютно необходимо использовать область, доступную для записи глобально, то исходите из предположения, что информация может быть подделана, изменена или уничтожена любым лицом или процессом, которые захотят это сделать. Убедитесь, что при извлечении данных целостность данных не нарушена.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 доверяйте хранилищу, доступному для записи пользователем, чтобы избежать несанкционированного доступа</a:t>
            </a:r>
          </a:p>
          <a:p>
            <a:pPr lvl="1">
              <a:buFont typeface="Wingdings" panose="05000000000000000000" pitchFamily="2" charset="2"/>
              <a:buChar char="Ø"/>
            </a:pPr>
            <a:r>
              <a:rPr lang="ru-RU" dirty="0">
                <a:latin typeface="Cambria" panose="02040503050406030204" pitchFamily="18" charset="0"/>
                <a:ea typeface="Cambria" panose="02040503050406030204" pitchFamily="18" charset="0"/>
              </a:rPr>
              <a:t>Ни в коем случае не доверяйте записываемым пользователем данным. Если пользователь может что-то изменить в данных, он это сделает</a:t>
            </a:r>
          </a:p>
        </p:txBody>
      </p:sp>
    </p:spTree>
    <p:extLst>
      <p:ext uri="{BB962C8B-B14F-4D97-AF65-F5344CB8AC3E}">
        <p14:creationId xmlns:p14="http://schemas.microsoft.com/office/powerpoint/2010/main" val="31491030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Системное программирование</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Безопасное программирование</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4114" y="3051019"/>
            <a:ext cx="1800723"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a:t>
            </a:r>
            <a:r>
              <a:rPr lang="en-US" sz="2800" dirty="0">
                <a:latin typeface="Cambria" panose="02040503050406030204" pitchFamily="18" charset="0"/>
                <a:ea typeface="Cambria" panose="02040503050406030204" pitchFamily="18" charset="0"/>
              </a:rPr>
              <a:t>9</a:t>
            </a:r>
            <a:endParaRPr lang="ru-RU" sz="2800" dirty="0">
              <a:latin typeface="Cambria" panose="02040503050406030204" pitchFamily="18" charset="0"/>
              <a:ea typeface="Cambria" panose="02040503050406030204" pitchFamily="18" charset="0"/>
            </a:endParaRP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0048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fontScale="92500" lnSpcReduction="10000"/>
          </a:bodyPr>
          <a:lstStyle/>
          <a:p>
            <a:pPr marL="0" indent="0">
              <a:buNone/>
            </a:pPr>
            <a:r>
              <a:rPr lang="ru-RU" i="0" dirty="0">
                <a:effectLst/>
                <a:latin typeface="Cambria" panose="02040503050406030204" pitchFamily="18" charset="0"/>
                <a:ea typeface="Cambria" panose="02040503050406030204" pitchFamily="18" charset="0"/>
              </a:rPr>
              <a:t>Но что такое уязвимость?</a:t>
            </a:r>
          </a:p>
          <a:p>
            <a:pPr marL="0" indent="0">
              <a:buNone/>
            </a:pPr>
            <a:r>
              <a:rPr lang="ru-RU" b="1" i="0" dirty="0">
                <a:effectLst/>
                <a:latin typeface="Cambria" panose="02040503050406030204" pitchFamily="18" charset="0"/>
                <a:ea typeface="Cambria" panose="02040503050406030204" pitchFamily="18" charset="0"/>
              </a:rPr>
              <a:t>Уязвимость</a:t>
            </a:r>
            <a:r>
              <a:rPr lang="ru-RU" i="0" dirty="0">
                <a:effectLst/>
                <a:latin typeface="Cambria" panose="02040503050406030204" pitchFamily="18" charset="0"/>
                <a:ea typeface="Cambria" panose="02040503050406030204" pitchFamily="18" charset="0"/>
              </a:rPr>
              <a:t> – недостаток программы, который может быть использован для реализации угроз безопасности информации</a:t>
            </a:r>
          </a:p>
          <a:p>
            <a:pPr marL="0" indent="0">
              <a:buNone/>
            </a:pPr>
            <a:r>
              <a:rPr lang="ru-RU" b="1" i="0" dirty="0">
                <a:effectLst/>
                <a:latin typeface="Cambria" panose="02040503050406030204" pitchFamily="18" charset="0"/>
                <a:ea typeface="Cambria" panose="02040503050406030204" pitchFamily="18" charset="0"/>
              </a:rPr>
              <a:t>Недостаток программы</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 л</a:t>
            </a:r>
            <a:r>
              <a:rPr lang="ru-RU" i="0" dirty="0">
                <a:effectLst/>
                <a:latin typeface="Cambria" panose="02040503050406030204" pitchFamily="18" charset="0"/>
                <a:ea typeface="Cambria" panose="02040503050406030204" pitchFamily="18" charset="0"/>
              </a:rPr>
              <a:t>юбая ошибка, допущенная в ходе проектирования или реализации программы, которая в случае ее не исправления может являться причиной уязвимости программы</a:t>
            </a:r>
          </a:p>
          <a:p>
            <a:pPr marL="0" indent="0">
              <a:buNone/>
            </a:pPr>
            <a:r>
              <a:rPr lang="ru-RU" i="0" dirty="0">
                <a:effectLst/>
                <a:latin typeface="Cambria" panose="02040503050406030204" pitchFamily="18" charset="0"/>
                <a:ea typeface="Cambria" panose="02040503050406030204" pitchFamily="18" charset="0"/>
              </a:rPr>
              <a:t>Уязвимость программы может быть результатом ее разработки без учета требований по обеспечению безопасности информации или результатом наличия ошибок проектирования или реализации</a:t>
            </a:r>
          </a:p>
          <a:p>
            <a:pPr marL="0" indent="0">
              <a:buNone/>
            </a:pPr>
            <a:r>
              <a:rPr lang="ru-RU" i="0" dirty="0">
                <a:effectLst/>
                <a:latin typeface="Cambria" panose="02040503050406030204" pitchFamily="18" charset="0"/>
                <a:ea typeface="Cambria" panose="02040503050406030204" pitchFamily="18" charset="0"/>
              </a:rPr>
              <a:t>Обычно уязвимость позволяет атакующему «обмануть» приложение – выполнить непредусмотренные создателем действия или заставить приложение совершить действие, на которое у того не должно быть прав</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34417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Классификация уязвимостей ПО важным аспектом безопасности, так как она помогает разработчикам и специалистам по кибербезопасности понимать и управлять рисками</a:t>
            </a:r>
          </a:p>
          <a:p>
            <a:pPr marL="0" indent="0">
              <a:buNone/>
            </a:pPr>
            <a:r>
              <a:rPr lang="ru-RU" dirty="0">
                <a:latin typeface="Cambria" panose="02040503050406030204" pitchFamily="18" charset="0"/>
                <a:ea typeface="Cambria" panose="02040503050406030204" pitchFamily="18" charset="0"/>
              </a:rPr>
              <a:t>В настоящее время существует несколько популярных классификаторов: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CVE (Common </a:t>
            </a:r>
            <a:r>
              <a:rPr lang="ru-RU" dirty="0" err="1">
                <a:latin typeface="Cambria" panose="02040503050406030204" pitchFamily="18" charset="0"/>
                <a:ea typeface="Cambria" panose="02040503050406030204" pitchFamily="18" charset="0"/>
              </a:rPr>
              <a:t>Vulnerabilities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and</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Exposures</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CWE (Common </a:t>
            </a:r>
            <a:r>
              <a:rPr lang="ru-RU" dirty="0" err="1">
                <a:latin typeface="Cambria" panose="02040503050406030204" pitchFamily="18" charset="0"/>
                <a:ea typeface="Cambria" panose="02040503050406030204" pitchFamily="18" charset="0"/>
              </a:rPr>
              <a:t>Weakness</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Enumeration</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SecurityFocus</a:t>
            </a:r>
            <a:r>
              <a:rPr lang="ru-RU" dirty="0">
                <a:latin typeface="Cambria" panose="02040503050406030204" pitchFamily="18" charset="0"/>
                <a:ea typeface="Cambria" panose="02040503050406030204" pitchFamily="18" charset="0"/>
              </a:rPr>
              <a:t> BID</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OSVDB (Open </a:t>
            </a:r>
            <a:r>
              <a:rPr lang="ru-RU" dirty="0" err="1">
                <a:latin typeface="Cambria" panose="02040503050406030204" pitchFamily="18" charset="0"/>
                <a:ea typeface="Cambria" panose="02040503050406030204" pitchFamily="18" charset="0"/>
              </a:rPr>
              <a:t>Sourced</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Vulnerability</a:t>
            </a:r>
            <a:r>
              <a:rPr lang="ru-RU" dirty="0">
                <a:latin typeface="Cambria" panose="02040503050406030204" pitchFamily="18" charset="0"/>
                <a:ea typeface="Cambria" panose="02040503050406030204" pitchFamily="18" charset="0"/>
              </a:rPr>
              <a:t> Database)</a:t>
            </a: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Secunia</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IBM ISS X-Force</a:t>
            </a: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5452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Написать безопасный код очень сложно. Небольшие ошибки в программировании могут привести к уязвимостям программного обеспечения с серьезными последствиями</a:t>
            </a:r>
          </a:p>
          <a:p>
            <a:pPr marL="0" indent="0">
              <a:buNone/>
            </a:pPr>
            <a:r>
              <a:rPr lang="ru-RU" i="0" dirty="0">
                <a:effectLst/>
                <a:latin typeface="Cambria" panose="02040503050406030204" pitchFamily="18" charset="0"/>
                <a:ea typeface="Cambria" panose="02040503050406030204" pitchFamily="18" charset="0"/>
              </a:rPr>
              <a:t>Существуют две основные категории ошибок программного обеспечения, которые вызваны:</a:t>
            </a:r>
          </a:p>
          <a:p>
            <a:pPr>
              <a:buFont typeface="Wingdings" panose="05000000000000000000" pitchFamily="2" charset="2"/>
              <a:buChar char="Ø"/>
            </a:pPr>
            <a:r>
              <a:rPr lang="ru-RU" b="1" i="0" dirty="0">
                <a:effectLst/>
                <a:latin typeface="Cambria" panose="02040503050406030204" pitchFamily="18" charset="0"/>
                <a:ea typeface="Cambria" panose="02040503050406030204" pitchFamily="18" charset="0"/>
              </a:rPr>
              <a:t>проблемами проектирования</a:t>
            </a:r>
            <a:r>
              <a:rPr lang="ru-RU" i="0" dirty="0">
                <a:effectLst/>
                <a:latin typeface="Cambria" panose="02040503050406030204" pitchFamily="18" charset="0"/>
                <a:ea typeface="Cambria" panose="02040503050406030204" pitchFamily="18" charset="0"/>
              </a:rPr>
              <a:t>: например, программист не продумал, какой тип аутентификации требуется</a:t>
            </a:r>
          </a:p>
          <a:p>
            <a:pPr>
              <a:buFont typeface="Wingdings" panose="05000000000000000000" pitchFamily="2" charset="2"/>
              <a:buChar char="Ø"/>
            </a:pPr>
            <a:r>
              <a:rPr lang="ru-RU" b="1" i="0" dirty="0">
                <a:effectLst/>
                <a:latin typeface="Cambria" panose="02040503050406030204" pitchFamily="18" charset="0"/>
                <a:ea typeface="Cambria" panose="02040503050406030204" pitchFamily="18" charset="0"/>
              </a:rPr>
              <a:t>проблемы с реализацией</a:t>
            </a:r>
            <a:r>
              <a:rPr lang="ru-RU" i="0" dirty="0">
                <a:effectLst/>
                <a:latin typeface="Cambria" panose="02040503050406030204" pitchFamily="18" charset="0"/>
                <a:ea typeface="Cambria" panose="02040503050406030204" pitchFamily="18" charset="0"/>
              </a:rPr>
              <a:t>: например, программист случайно ввел ошибку, используя небезопасный библиотечный метод, или попытался сохранить слишком много данных в переменной</a:t>
            </a: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7010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a:bodyPr>
          <a:lstStyle/>
          <a:p>
            <a:pPr marL="0" indent="0">
              <a:buNone/>
            </a:pPr>
            <a:r>
              <a:rPr lang="ru-RU" i="0" dirty="0">
                <a:effectLst/>
                <a:latin typeface="Cambria" panose="02040503050406030204" pitchFamily="18" charset="0"/>
                <a:ea typeface="Cambria" panose="02040503050406030204" pitchFamily="18" charset="0"/>
              </a:rPr>
              <a:t>Список распространённых ошибок, ставящих под угрозу безопасность современных программ:</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внедрение </a:t>
            </a:r>
            <a:r>
              <a:rPr lang="en-US" i="0" dirty="0">
                <a:effectLst/>
                <a:latin typeface="Cambria" panose="02040503050406030204" pitchFamily="18" charset="0"/>
                <a:ea typeface="Cambria" panose="02040503050406030204" pitchFamily="18" charset="0"/>
              </a:rPr>
              <a:t>SQL-</a:t>
            </a:r>
            <a:r>
              <a:rPr lang="ru-RU" i="0" dirty="0">
                <a:effectLst/>
                <a:latin typeface="Cambria" panose="02040503050406030204" pitchFamily="18" charset="0"/>
                <a:ea typeface="Cambria" panose="02040503050406030204" pitchFamily="18" charset="0"/>
              </a:rPr>
              <a:t>кода (</a:t>
            </a:r>
            <a:r>
              <a:rPr lang="en-US" i="0" dirty="0">
                <a:effectLst/>
                <a:latin typeface="Cambria" panose="02040503050406030204" pitchFamily="18" charset="0"/>
                <a:ea typeface="Cambria" panose="02040503050406030204" pitchFamily="18" charset="0"/>
              </a:rPr>
              <a:t>SQL injection)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уязвимости, связанные с </a:t>
            </a:r>
            <a:r>
              <a:rPr lang="en-US" i="0" dirty="0">
                <a:effectLst/>
                <a:latin typeface="Cambria" panose="02040503050406030204" pitchFamily="18" charset="0"/>
                <a:ea typeface="Cambria" panose="02040503050406030204" pitchFamily="18" charset="0"/>
              </a:rPr>
              <a:t>web-</a:t>
            </a:r>
            <a:r>
              <a:rPr lang="ru-RU" i="0" dirty="0">
                <a:effectLst/>
                <a:latin typeface="Cambria" panose="02040503050406030204" pitchFamily="18" charset="0"/>
                <a:ea typeface="Cambria" panose="02040503050406030204" pitchFamily="18" charset="0"/>
              </a:rPr>
              <a:t>серверами (</a:t>
            </a:r>
            <a:r>
              <a:rPr lang="en-US" i="0" dirty="0">
                <a:effectLst/>
                <a:latin typeface="Cambria" panose="02040503050406030204" pitchFamily="18" charset="0"/>
                <a:ea typeface="Cambria" panose="02040503050406030204" pitchFamily="18" charset="0"/>
              </a:rPr>
              <a:t>XSS, XSRF, </a:t>
            </a:r>
            <a:r>
              <a:rPr lang="ru-RU" i="0" dirty="0">
                <a:effectLst/>
                <a:latin typeface="Cambria" panose="02040503050406030204" pitchFamily="18" charset="0"/>
                <a:ea typeface="Cambria" panose="02040503050406030204" pitchFamily="18" charset="0"/>
              </a:rPr>
              <a:t>расщепление </a:t>
            </a:r>
            <a:r>
              <a:rPr lang="en-US" i="0" dirty="0">
                <a:effectLst/>
                <a:latin typeface="Cambria" panose="02040503050406030204" pitchFamily="18" charset="0"/>
                <a:ea typeface="Cambria" panose="02040503050406030204" pitchFamily="18" charset="0"/>
              </a:rPr>
              <a:t>HTTP </a:t>
            </a:r>
            <a:r>
              <a:rPr lang="ru-RU" i="0" dirty="0">
                <a:effectLst/>
                <a:latin typeface="Cambria" panose="02040503050406030204" pitchFamily="18" charset="0"/>
                <a:ea typeface="Cambria" panose="02040503050406030204" pitchFamily="18" charset="0"/>
              </a:rPr>
              <a:t>запроса</a:t>
            </a:r>
            <a:r>
              <a:rPr lang="en-US" i="0" dirty="0">
                <a:effectLst/>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уязвимости </a:t>
            </a:r>
            <a:r>
              <a:rPr lang="en-US" i="0" dirty="0">
                <a:effectLst/>
                <a:latin typeface="Cambria" panose="02040503050406030204" pitchFamily="18" charset="0"/>
                <a:ea typeface="Cambria" panose="02040503050406030204" pitchFamily="18" charset="0"/>
              </a:rPr>
              <a:t>web-</a:t>
            </a:r>
            <a:r>
              <a:rPr lang="ru-RU" i="0" dirty="0">
                <a:effectLst/>
                <a:latin typeface="Cambria" panose="02040503050406030204" pitchFamily="18" charset="0"/>
                <a:ea typeface="Cambria" panose="02040503050406030204" pitchFamily="18" charset="0"/>
              </a:rPr>
              <a:t>клиентов (</a:t>
            </a:r>
            <a:r>
              <a:rPr lang="en-US" i="0" dirty="0">
                <a:effectLst/>
                <a:latin typeface="Cambria" panose="02040503050406030204" pitchFamily="18" charset="0"/>
                <a:ea typeface="Cambria" panose="02040503050406030204" pitchFamily="18" charset="0"/>
              </a:rPr>
              <a:t>DOM XSS)</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переполнение буфера (англ. </a:t>
            </a:r>
            <a:r>
              <a:rPr lang="en-US" i="0" dirty="0">
                <a:effectLst/>
                <a:latin typeface="Cambria" panose="02040503050406030204" pitchFamily="18" charset="0"/>
                <a:ea typeface="Cambria" panose="02040503050406030204" pitchFamily="18" charset="0"/>
              </a:rPr>
              <a:t>Buffer Overflow)</a:t>
            </a:r>
            <a:endParaRPr lang="ru-RU"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дефекты форматных строк (</a:t>
            </a:r>
            <a:r>
              <a:rPr lang="en-US" i="0" dirty="0">
                <a:effectLst/>
                <a:latin typeface="Cambria" panose="02040503050406030204" pitchFamily="18" charset="0"/>
                <a:ea typeface="Cambria" panose="02040503050406030204" pitchFamily="18" charset="0"/>
              </a:rPr>
              <a:t>Uncontrolled format string)</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целочисленные переполнения (</a:t>
            </a:r>
            <a:r>
              <a:rPr lang="en-US" i="0" dirty="0">
                <a:effectLst/>
                <a:latin typeface="Cambria" panose="02040503050406030204" pitchFamily="18" charset="0"/>
                <a:ea typeface="Cambria" panose="02040503050406030204" pitchFamily="18" charset="0"/>
              </a:rPr>
              <a:t>Integer overflow)</a:t>
            </a:r>
            <a:endParaRPr lang="ru-RU"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некорректная обработка исключений и ошибок</a:t>
            </a:r>
            <a:endParaRPr lang="en-US" i="0" dirty="0">
              <a:effectLst/>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i="0" dirty="0">
              <a:effectLst/>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2657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FB2C3-4A00-7568-7D2A-B54F6DCA46A1}"/>
            </a:ext>
          </a:extLst>
        </p:cNvPr>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DD77FC16-4ADF-C730-4AC6-AB4809FAFDB2}"/>
              </a:ext>
            </a:extLst>
          </p:cNvPr>
          <p:cNvGraphicFramePr>
            <a:graphicFrameLocks noGrp="1"/>
          </p:cNvGraphicFramePr>
          <p:nvPr/>
        </p:nvGraphicFramePr>
        <p:xfrm>
          <a:off x="990600" y="365126"/>
          <a:ext cx="10210800" cy="1018309"/>
        </p:xfrm>
        <a:graphic>
          <a:graphicData uri="http://schemas.openxmlformats.org/drawingml/2006/table">
            <a:tbl>
              <a:tblPr/>
              <a:tblGrid>
                <a:gridCol w="10210800">
                  <a:extLst>
                    <a:ext uri="{9D8B030D-6E8A-4147-A177-3AD203B41FA5}">
                      <a16:colId xmlns:a16="http://schemas.microsoft.com/office/drawing/2014/main" val="2263043944"/>
                    </a:ext>
                  </a:extLst>
                </a:gridCol>
              </a:tblGrid>
              <a:tr h="1018309">
                <a:tc>
                  <a:txBody>
                    <a:bodyPr/>
                    <a:lstStyle/>
                    <a:p>
                      <a:r>
                        <a:rPr lang="ru-RU" sz="4200" dirty="0">
                          <a:latin typeface="Cambria" panose="02040503050406030204" pitchFamily="18" charset="0"/>
                          <a:ea typeface="Cambria" panose="02040503050406030204" pitchFamily="18" charset="0"/>
                          <a:cs typeface="Arial" panose="020B0604020202020204" pitchFamily="34" charset="0"/>
                        </a:rPr>
                        <a:t>Безопасное программирование</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2" name="Rectangle 2">
            <a:extLst>
              <a:ext uri="{FF2B5EF4-FFF2-40B4-BE49-F238E27FC236}">
                <a16:creationId xmlns:a16="http://schemas.microsoft.com/office/drawing/2014/main" id="{6C6F8A5A-F2DE-30FB-3920-4F116486CA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LID4096"/>
          </a:p>
        </p:txBody>
      </p:sp>
      <p:sp>
        <p:nvSpPr>
          <p:cNvPr id="7" name="Объект 6">
            <a:extLst>
              <a:ext uri="{FF2B5EF4-FFF2-40B4-BE49-F238E27FC236}">
                <a16:creationId xmlns:a16="http://schemas.microsoft.com/office/drawing/2014/main" id="{389FF4F3-573A-E56B-D456-6E4EB3FEF3B5}"/>
              </a:ext>
            </a:extLst>
          </p:cNvPr>
          <p:cNvSpPr>
            <a:spLocks noGrp="1"/>
          </p:cNvSpPr>
          <p:nvPr>
            <p:ph idx="1"/>
          </p:nvPr>
        </p:nvSpPr>
        <p:spPr>
          <a:xfrm>
            <a:off x="838200" y="1622724"/>
            <a:ext cx="10363200" cy="5123132"/>
          </a:xfrm>
        </p:spPr>
        <p:txBody>
          <a:bodyPr>
            <a:normAutofit lnSpcReduction="10000"/>
          </a:bodyPr>
          <a:lstStyle/>
          <a:p>
            <a:pPr marL="0" indent="0">
              <a:buNone/>
            </a:pPr>
            <a:r>
              <a:rPr lang="ru-RU" i="0" dirty="0">
                <a:effectLst/>
                <a:latin typeface="Cambria" panose="02040503050406030204" pitchFamily="18" charset="0"/>
                <a:ea typeface="Cambria" panose="02040503050406030204" pitchFamily="18" charset="0"/>
              </a:rPr>
              <a:t>Список распространённых ошибок, ставящих под угрозу безопасность современных программ:</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внедрение команд (</a:t>
            </a:r>
            <a:r>
              <a:rPr lang="en-US" i="0" dirty="0">
                <a:effectLst/>
                <a:latin typeface="Cambria" panose="02040503050406030204" pitchFamily="18" charset="0"/>
                <a:ea typeface="Cambria" panose="02040503050406030204" pitchFamily="18" charset="0"/>
              </a:rPr>
              <a:t>Command injection)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утечка информации (</a:t>
            </a:r>
            <a:r>
              <a:rPr lang="en-US" i="0" dirty="0">
                <a:effectLst/>
                <a:latin typeface="Cambria" panose="02040503050406030204" pitchFamily="18" charset="0"/>
                <a:ea typeface="Cambria" panose="02040503050406030204" pitchFamily="18" charset="0"/>
              </a:rPr>
              <a:t>Information Exposure)</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ситуация гонки (</a:t>
            </a:r>
            <a:r>
              <a:rPr lang="en-US" i="0" dirty="0">
                <a:effectLst/>
                <a:latin typeface="Cambria" panose="02040503050406030204" pitchFamily="18" charset="0"/>
                <a:ea typeface="Cambria" panose="02040503050406030204" pitchFamily="18" charset="0"/>
              </a:rPr>
              <a:t>Race condition)</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слабое юзабилити (</a:t>
            </a:r>
            <a:r>
              <a:rPr lang="en-US" i="0" dirty="0">
                <a:effectLst/>
                <a:latin typeface="Cambria" panose="02040503050406030204" pitchFamily="18" charset="0"/>
                <a:ea typeface="Cambria" panose="02040503050406030204" pitchFamily="18" charset="0"/>
              </a:rPr>
              <a:t>Insufficient Psychological Acceptability)</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выполнение кода с завышенными привилегиями (</a:t>
            </a:r>
            <a:r>
              <a:rPr lang="en-US" i="0" dirty="0">
                <a:effectLst/>
                <a:latin typeface="Cambria" panose="02040503050406030204" pitchFamily="18" charset="0"/>
                <a:ea typeface="Cambria" panose="02040503050406030204" pitchFamily="18" charset="0"/>
              </a:rPr>
              <a:t>Execution with Unnecessary Privileges)</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хранение незащищенных данных (</a:t>
            </a:r>
            <a:r>
              <a:rPr lang="en-US" i="0" dirty="0">
                <a:effectLst/>
                <a:latin typeface="Cambria" panose="02040503050406030204" pitchFamily="18" charset="0"/>
                <a:ea typeface="Cambria" panose="02040503050406030204" pitchFamily="18" charset="0"/>
              </a:rPr>
              <a:t>Protection Mechanism Failure)</a:t>
            </a:r>
          </a:p>
          <a:p>
            <a:pPr>
              <a:buFont typeface="Wingdings" panose="05000000000000000000" pitchFamily="2" charset="2"/>
              <a:buChar char="Ø"/>
            </a:pPr>
            <a:r>
              <a:rPr lang="ru-RU" i="0" dirty="0">
                <a:effectLst/>
                <a:latin typeface="Cambria" panose="02040503050406030204" pitchFamily="18" charset="0"/>
                <a:ea typeface="Cambria" panose="02040503050406030204" pitchFamily="18" charset="0"/>
              </a:rPr>
              <a:t>проблемы мобильного кода (</a:t>
            </a:r>
            <a:r>
              <a:rPr lang="en-US" i="0" dirty="0">
                <a:effectLst/>
                <a:latin typeface="Cambria" panose="02040503050406030204" pitchFamily="18" charset="0"/>
                <a:ea typeface="Cambria" panose="02040503050406030204" pitchFamily="18" charset="0"/>
              </a:rPr>
              <a:t>Mobile Code Issues) </a:t>
            </a:r>
          </a:p>
          <a:p>
            <a:pPr>
              <a:buFont typeface="Wingdings" panose="05000000000000000000" pitchFamily="2" charset="2"/>
              <a:buChar char="Ø"/>
            </a:pPr>
            <a:endParaRPr lang="en-US" i="0" dirty="0">
              <a:effectLst/>
              <a:latin typeface="Cambria" panose="02040503050406030204" pitchFamily="18" charset="0"/>
              <a:ea typeface="Cambria" panose="02040503050406030204" pitchFamily="18" charset="0"/>
            </a:endParaRPr>
          </a:p>
          <a:p>
            <a:pPr marL="0" indent="0">
              <a:buNone/>
            </a:pPr>
            <a:endParaRPr lang="en-US" i="0" dirty="0">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162031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39152</TotalTime>
  <Words>3621</Words>
  <Application>Microsoft Office PowerPoint</Application>
  <PresentationFormat>Widescreen</PresentationFormat>
  <Paragraphs>250</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Cambria</vt:lpstr>
      <vt:lpstr>Verdana</vt:lpstr>
      <vt:lpstr>Wingdings</vt:lpstr>
      <vt:lpstr>Тема Office</vt:lpstr>
      <vt:lpstr>Системное программирование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Системное программирование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936</cp:revision>
  <dcterms:created xsi:type="dcterms:W3CDTF">2024-09-04T11:03:42Z</dcterms:created>
  <dcterms:modified xsi:type="dcterms:W3CDTF">2025-04-15T13:39:43Z</dcterms:modified>
</cp:coreProperties>
</file>