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Hello everyone thank you for coming today!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 of all I’d like to take this </a:t>
            </a:r>
            <a:r>
              <a:rPr lang="en"/>
              <a:t>opportunity</a:t>
            </a:r>
            <a:r>
              <a:rPr lang="en"/>
              <a:t> to thank offuture for choosing Digital Futures for this project.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without further ado, </a:t>
            </a:r>
            <a:r>
              <a:rPr lang="en"/>
              <a:t>let's</a:t>
            </a:r>
            <a:r>
              <a:rPr lang="en"/>
              <a:t> move </a:t>
            </a:r>
            <a:r>
              <a:rPr lang="en"/>
              <a:t>onto</a:t>
            </a:r>
            <a:r>
              <a:rPr lang="en"/>
              <a:t> the </a:t>
            </a:r>
            <a:r>
              <a:rPr lang="en"/>
              <a:t>agenda</a:t>
            </a:r>
            <a:r>
              <a:rPr lang="en"/>
              <a:t> for this presentation.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250b28a0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250b28a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250b28a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250b28a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and worst performing products: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copier is the most profitable by quite a margin.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phones make up half (5 of the 10) most profitable items (although one Motorola Smart phone appears in the least profitable category).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least profitable categories are TABLES (5 out of 10) of the least profitable items, and machines (3 out of 10).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250b28a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250b28a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going on with tables. As offutures biggest losing subcategory, we </a:t>
            </a:r>
            <a:r>
              <a:rPr lang="en"/>
              <a:t>decided to look more closely as to what was causing this loss.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250b28a0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250b28a0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the number of tables sold has been increasing year on year, unfortunately this leads to a greater and greater loss. In 2014 compared to 2013 the amount of loss almost doubled.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250b28a0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250b28a0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with average profit, the total summed profit per discount also shows that discounts over 20% are creating losses for Offuture.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the discount investigation has only been done on the tables subcategory. So we </a:t>
            </a:r>
            <a:r>
              <a:rPr lang="en"/>
              <a:t>decided</a:t>
            </a:r>
            <a:r>
              <a:rPr lang="en"/>
              <a:t> to look over the </a:t>
            </a:r>
            <a:r>
              <a:rPr lang="en"/>
              <a:t>whole</a:t>
            </a:r>
            <a:r>
              <a:rPr lang="en"/>
              <a:t> to see if there was a similar trend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– so we explored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250b28a0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250b28a0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investigate where the money was leaking out of table sales, we looked into the average profit of selling a table across the various discounts that Offuture offers. This graph shows that on average. Tables being sold at a discount rates above 20% were losing money.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250b28a0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250b28a0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the total profits vs the discount rate for all the products.  Once again, there is a switch from profitable to unprofitable when discounts get over 20%. In this graph, non-discounted products (0%) was excluded as it was extremely large relative to the other sums.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250b28a0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250b28a0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looking at the average profit we can reinforce the idea that post 20% discount on average makes a negative profit.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250b28a0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250b28a0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250b28a0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250b28a0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250b28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250b28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begin with, we are going to look at the broader trends of offutures’ sales during this time period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Looking at the yearly figures and profit by segment per year.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are then going to move on to monthly figures, before breaking profit down by Market, Country, Categories and products/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Finally, we are going to discuss our findings on Tables and discounts specifically before taking any questions.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2c6db36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2c6db36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250b28a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250b28a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102.524% increase in profits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between 2011 - 2014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Average 26.6% YoY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250b28a0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250b28a0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2c6db367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2c6db367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 we’ve plotted Offutures’ profits and sales by month over the time period given to us.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you can see the graphs are very similar, and show a trend of increase in both Sales and Profit.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By breaking it down by Month, we were able find a clear cyclical pattern of decreased buying in the first 4 months of the year from Jan to April and increased buying in the later months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50b28a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250b28a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profits by Market.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Asia-Pacific Market is the most lucrative: (biggest contributors China, India, Australia)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Canada is notably the smallest, disproportionately smaller than the US despite having a population only about 10 times smaller.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Roughly equal split between categories of products in each market, no significant imbalances.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EMEA – Europe, Middle East, and Africa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LATAM - Latin America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250b28a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250b28a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2c6db367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2c6db367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 we’ve broken Profit down by country.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found the United States was your most profitable country by a significant number.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 this time period Offuture made $296,397 in profit.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 the other hand we found that the company made its </a:t>
            </a:r>
            <a:r>
              <a:rPr lang="en"/>
              <a:t>biggest</a:t>
            </a:r>
            <a:r>
              <a:rPr lang="en"/>
              <a:t> loss in Turkey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 Offuture lost $98,447.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loss was closely followed by Nigeria.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250b28a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250b28a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supplies have highest number of orders (~30,000) then tech and furniture (~10,000 each)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97850" y="4523675"/>
            <a:ext cx="673250" cy="6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0" y="0"/>
            <a:ext cx="142800" cy="5191500"/>
          </a:xfrm>
          <a:prstGeom prst="rect">
            <a:avLst/>
          </a:prstGeom>
          <a:solidFill>
            <a:srgbClr val="E5D9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-50" y="0"/>
            <a:ext cx="9144000" cy="114900"/>
          </a:xfrm>
          <a:prstGeom prst="rect">
            <a:avLst/>
          </a:prstGeom>
          <a:solidFill>
            <a:srgbClr val="3333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1471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Offuture Wrapped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523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2011-2014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650" y="583575"/>
            <a:ext cx="2288700" cy="19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2676250" y="1356500"/>
            <a:ext cx="6308175" cy="34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By Sub-Category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763900"/>
            <a:ext cx="2712000" cy="21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Copiers </a:t>
            </a:r>
            <a:r>
              <a:rPr lang="en">
                <a:solidFill>
                  <a:schemeClr val="dk1"/>
                </a:solidFill>
              </a:rPr>
              <a:t>are the most profitable sub-category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Tables</a:t>
            </a:r>
            <a:r>
              <a:rPr lang="en">
                <a:solidFill>
                  <a:schemeClr val="dk1"/>
                </a:solidFill>
              </a:rPr>
              <a:t> are the ONLY sub-category not making a profit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and Worst Performing Products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16812" l="0" r="5864" t="0"/>
          <a:stretch/>
        </p:blipFill>
        <p:spPr>
          <a:xfrm>
            <a:off x="854962" y="1152475"/>
            <a:ext cx="7434076" cy="376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Tables?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450" y="705875"/>
            <a:ext cx="5813176" cy="387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Tables!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0" r="23599" t="0"/>
          <a:stretch/>
        </p:blipFill>
        <p:spPr>
          <a:xfrm>
            <a:off x="1111900" y="1017725"/>
            <a:ext cx="27653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456" y="1017725"/>
            <a:ext cx="36196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3010" l="0" r="0" t="0"/>
          <a:stretch/>
        </p:blipFill>
        <p:spPr>
          <a:xfrm>
            <a:off x="459176" y="1056750"/>
            <a:ext cx="8520600" cy="335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650" y="748775"/>
            <a:ext cx="7091076" cy="41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75" y="1067400"/>
            <a:ext cx="8290749" cy="35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75" y="865175"/>
            <a:ext cx="8720849" cy="3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Discounts above 20% are losing money </a:t>
            </a:r>
            <a:r>
              <a:rPr lang="en">
                <a:solidFill>
                  <a:schemeClr val="dk1"/>
                </a:solidFill>
              </a:rPr>
              <a:t>across</a:t>
            </a:r>
            <a:r>
              <a:rPr lang="en">
                <a:solidFill>
                  <a:schemeClr val="dk1"/>
                </a:solidFill>
              </a:rPr>
              <a:t> the board, not just tables!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does the discount on a product relate to the quantity sold?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Discounts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2835" l="0" r="0" t="2323"/>
          <a:stretch/>
        </p:blipFill>
        <p:spPr>
          <a:xfrm>
            <a:off x="235425" y="952350"/>
            <a:ext cx="8839199" cy="3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963850" y="445025"/>
            <a:ext cx="731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963850" y="1108425"/>
            <a:ext cx="505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Yearly figures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Profit per Segment 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Monthly Figures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Profit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by Market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Profit By Country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Profit by Category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By</a:t>
            </a:r>
            <a:r>
              <a:rPr lang="en" sz="2000">
                <a:solidFill>
                  <a:schemeClr val="dk1"/>
                </a:solidFill>
              </a:rPr>
              <a:t> Sub-Category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Best and Worst Performing Products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Tables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Discounts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Questions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491900"/>
            <a:ext cx="8520600" cy="21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Thank you for listening!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Questions?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Figures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441500" y="3023475"/>
            <a:ext cx="43908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Both sales and profits increase year on year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These ought to be correlated - from the visualisation we can see this to be true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6759" l="15853" r="14947" t="0"/>
          <a:stretch/>
        </p:blipFill>
        <p:spPr>
          <a:xfrm>
            <a:off x="5378413" y="1017725"/>
            <a:ext cx="2102625" cy="19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8679" l="0" r="0" t="0"/>
          <a:stretch/>
        </p:blipFill>
        <p:spPr>
          <a:xfrm>
            <a:off x="819950" y="1017725"/>
            <a:ext cx="3679000" cy="36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per Segment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12541" t="0"/>
          <a:stretch/>
        </p:blipFill>
        <p:spPr>
          <a:xfrm>
            <a:off x="793750" y="951500"/>
            <a:ext cx="7948851" cy="385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Figures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232500" cy="3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Trend of increasing sales and profit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Clear pattern of decreased buying during the first few months of each year.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100" y="114800"/>
            <a:ext cx="5438950" cy="263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4100" y="2789929"/>
            <a:ext cx="5438952" cy="232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Profits by Market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6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Asia-Pacific (APAC) Market is the most lucrative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Africa, EMEA and Canada are the least lucrative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276" y="445033"/>
            <a:ext cx="4776001" cy="440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Profits by Country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590950" y="1160075"/>
            <a:ext cx="2452500" cy="3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Countries in black are making losses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Shaded countries show profits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data for </a:t>
            </a:r>
            <a:r>
              <a:rPr lang="en">
                <a:solidFill>
                  <a:schemeClr val="dk1"/>
                </a:solidFill>
              </a:rPr>
              <a:t>countries that are greyed out e.g. Iceland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2498" l="0" r="0" t="3930"/>
          <a:stretch/>
        </p:blipFill>
        <p:spPr>
          <a:xfrm>
            <a:off x="464100" y="802750"/>
            <a:ext cx="6222374" cy="37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Profits by Country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125" y="1017725"/>
            <a:ext cx="6437775" cy="36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77200"/>
            <a:ext cx="25026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Sales in the United States lead to the most profit (</a:t>
            </a:r>
            <a:r>
              <a:rPr lang="en">
                <a:solidFill>
                  <a:srgbClr val="0000FF"/>
                </a:solidFill>
              </a:rPr>
              <a:t>$286,397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Sales in Turkey lead to the least profit(</a:t>
            </a:r>
            <a:r>
              <a:rPr lang="en">
                <a:solidFill>
                  <a:srgbClr val="FF0000"/>
                </a:solidFill>
              </a:rPr>
              <a:t>$-98,447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By Category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755313"/>
            <a:ext cx="3573300" cy="20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Technology is consistently the most profitable category year-on-year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Profits are increasing in each category year-on-year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350" y="1122850"/>
            <a:ext cx="5114300" cy="36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