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4" r:id="rId4"/>
    <p:sldId id="278" r:id="rId5"/>
    <p:sldId id="283" r:id="rId6"/>
    <p:sldId id="285" r:id="rId7"/>
    <p:sldId id="287" r:id="rId8"/>
    <p:sldId id="269" r:id="rId9"/>
    <p:sldId id="281" r:id="rId10"/>
    <p:sldId id="279" r:id="rId11"/>
    <p:sldId id="288" r:id="rId12"/>
    <p:sldId id="280"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4"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5E9"/>
    <a:srgbClr val="7BBCAD"/>
    <a:srgbClr val="96D6D2"/>
    <a:srgbClr val="EBD4C2"/>
    <a:srgbClr val="F5D2BE"/>
    <a:srgbClr val="C49FA6"/>
    <a:srgbClr val="D6ECE5"/>
    <a:srgbClr val="F4E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showGuides="1">
      <p:cViewPr varScale="1">
        <p:scale>
          <a:sx n="99" d="100"/>
          <a:sy n="99" d="100"/>
        </p:scale>
        <p:origin x="84" y="4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31T01:59:14.030" idx="4">
    <p:pos x="10" y="10"/>
    <p:text>列車資訊table的圖</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31T00:43:08.504" idx="1">
    <p:pos x="10" y="10"/>
    <p:text>對比圖</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31T00:43:08.504" idx="1">
    <p:pos x="10" y="10"/>
    <p:text>對比圖</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2-31T01:44:27.569" idx="3">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0EDD5-B56F-4DD0-A355-A41C1AA99FF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TW" altLang="en-US"/>
        </a:p>
      </dgm:t>
    </dgm:pt>
    <dgm:pt modelId="{A667F788-27B7-4FDF-9A51-5E44B57C3F78}">
      <dgm:prSet phldrT="[文字]"/>
      <dgm:spPr>
        <a:solidFill>
          <a:srgbClr val="96D6D2"/>
        </a:solidFill>
      </dgm:spPr>
      <dgm:t>
        <a:bodyPr/>
        <a:lstStyle/>
        <a:p>
          <a:r>
            <a:rPr lang="zh-TW" altLang="en-US" dirty="0"/>
            <a:t>列車車站</a:t>
          </a:r>
        </a:p>
      </dgm:t>
    </dgm:pt>
    <dgm:pt modelId="{F7724DB8-E391-4327-BDA7-261F158C8EDB}" type="parTrans" cxnId="{D8FC5642-15C6-4B1F-826C-2D212CF14451}">
      <dgm:prSet/>
      <dgm:spPr/>
      <dgm:t>
        <a:bodyPr/>
        <a:lstStyle/>
        <a:p>
          <a:endParaRPr lang="zh-TW" altLang="en-US"/>
        </a:p>
      </dgm:t>
    </dgm:pt>
    <dgm:pt modelId="{BE39B01C-F910-46DA-9E2D-137130A488BB}" type="sibTrans" cxnId="{D8FC5642-15C6-4B1F-826C-2D212CF14451}">
      <dgm:prSet/>
      <dgm:spPr/>
      <dgm:t>
        <a:bodyPr/>
        <a:lstStyle/>
        <a:p>
          <a:endParaRPr lang="zh-TW" altLang="en-US"/>
        </a:p>
      </dgm:t>
    </dgm:pt>
    <dgm:pt modelId="{6A1A6F4B-99AA-468E-B9DD-3CAE796B49E1}">
      <dgm:prSet phldrT="[文字]"/>
      <dgm:spPr>
        <a:solidFill>
          <a:srgbClr val="7BBCAD"/>
        </a:solidFill>
      </dgm:spPr>
      <dgm:t>
        <a:bodyPr/>
        <a:lstStyle/>
        <a:p>
          <a:r>
            <a:rPr lang="zh-TW" altLang="en-US" dirty="0"/>
            <a:t>班次資訊</a:t>
          </a:r>
        </a:p>
      </dgm:t>
    </dgm:pt>
    <dgm:pt modelId="{33EFDCDC-2C6F-43C6-A303-A7F8FB5D0734}" type="parTrans" cxnId="{7C5A95BD-4FFB-49E0-A7B7-CAC477327A45}">
      <dgm:prSet/>
      <dgm:spPr/>
      <dgm:t>
        <a:bodyPr/>
        <a:lstStyle/>
        <a:p>
          <a:endParaRPr lang="zh-TW" altLang="en-US"/>
        </a:p>
      </dgm:t>
    </dgm:pt>
    <dgm:pt modelId="{FB225CD1-93F2-41F0-AA15-273159159998}" type="sibTrans" cxnId="{7C5A95BD-4FFB-49E0-A7B7-CAC477327A45}">
      <dgm:prSet/>
      <dgm:spPr/>
      <dgm:t>
        <a:bodyPr/>
        <a:lstStyle/>
        <a:p>
          <a:endParaRPr lang="zh-TW" altLang="en-US"/>
        </a:p>
      </dgm:t>
    </dgm:pt>
    <dgm:pt modelId="{44036247-A77E-467F-A540-234C238FF0B6}">
      <dgm:prSet phldrT="[文字]"/>
      <dgm:spPr>
        <a:solidFill>
          <a:srgbClr val="9AE5E9"/>
        </a:solidFill>
      </dgm:spPr>
      <dgm:t>
        <a:bodyPr/>
        <a:lstStyle/>
        <a:p>
          <a:r>
            <a:rPr lang="zh-TW" altLang="en-US" dirty="0"/>
            <a:t>地圖</a:t>
          </a:r>
        </a:p>
      </dgm:t>
    </dgm:pt>
    <dgm:pt modelId="{7FD78F92-E3A0-433D-B216-11213E84FDF1}" type="sibTrans" cxnId="{4103F64E-B8A8-4013-8591-7114CDC28F69}">
      <dgm:prSet/>
      <dgm:spPr/>
      <dgm:t>
        <a:bodyPr/>
        <a:lstStyle/>
        <a:p>
          <a:endParaRPr lang="zh-TW" altLang="en-US"/>
        </a:p>
      </dgm:t>
    </dgm:pt>
    <dgm:pt modelId="{97AA44ED-5A29-4783-8D6E-17E72FE1F704}" type="parTrans" cxnId="{4103F64E-B8A8-4013-8591-7114CDC28F69}">
      <dgm:prSet/>
      <dgm:spPr/>
      <dgm:t>
        <a:bodyPr/>
        <a:lstStyle/>
        <a:p>
          <a:endParaRPr lang="zh-TW" altLang="en-US"/>
        </a:p>
      </dgm:t>
    </dgm:pt>
    <dgm:pt modelId="{A0F08930-544D-412B-A325-FC170648F6F9}" type="pres">
      <dgm:prSet presAssocID="{B890EDD5-B56F-4DD0-A355-A41C1AA99FF0}" presName="Name0" presStyleCnt="0">
        <dgm:presLayoutVars>
          <dgm:dir/>
          <dgm:resizeHandles val="exact"/>
        </dgm:presLayoutVars>
      </dgm:prSet>
      <dgm:spPr/>
    </dgm:pt>
    <dgm:pt modelId="{F72E976D-8509-47CB-BD39-3372F72558F0}" type="pres">
      <dgm:prSet presAssocID="{44036247-A77E-467F-A540-234C238FF0B6}" presName="node" presStyleLbl="node1" presStyleIdx="0" presStyleCnt="3" custLinFactNeighborX="-44339" custLinFactNeighborY="-14629">
        <dgm:presLayoutVars>
          <dgm:bulletEnabled val="1"/>
        </dgm:presLayoutVars>
      </dgm:prSet>
      <dgm:spPr/>
    </dgm:pt>
    <dgm:pt modelId="{C8C9E97F-7442-4D5B-9C33-BC394CF592EE}" type="pres">
      <dgm:prSet presAssocID="{7FD78F92-E3A0-433D-B216-11213E84FDF1}" presName="sibTrans" presStyleCnt="0"/>
      <dgm:spPr/>
    </dgm:pt>
    <dgm:pt modelId="{3C07E7CC-7E26-4586-A2D1-7724C7468685}" type="pres">
      <dgm:prSet presAssocID="{A667F788-27B7-4FDF-9A51-5E44B57C3F78}" presName="node" presStyleLbl="node1" presStyleIdx="1" presStyleCnt="3">
        <dgm:presLayoutVars>
          <dgm:bulletEnabled val="1"/>
        </dgm:presLayoutVars>
      </dgm:prSet>
      <dgm:spPr/>
    </dgm:pt>
    <dgm:pt modelId="{B947B734-5F0B-457A-8863-BDC20256030F}" type="pres">
      <dgm:prSet presAssocID="{BE39B01C-F910-46DA-9E2D-137130A488BB}" presName="sibTrans" presStyleCnt="0"/>
      <dgm:spPr/>
    </dgm:pt>
    <dgm:pt modelId="{10A2E648-4AC0-4469-A7B4-4B61A1370C23}" type="pres">
      <dgm:prSet presAssocID="{6A1A6F4B-99AA-468E-B9DD-3CAE796B49E1}" presName="node" presStyleLbl="node1" presStyleIdx="2" presStyleCnt="3">
        <dgm:presLayoutVars>
          <dgm:bulletEnabled val="1"/>
        </dgm:presLayoutVars>
      </dgm:prSet>
      <dgm:spPr/>
    </dgm:pt>
  </dgm:ptLst>
  <dgm:cxnLst>
    <dgm:cxn modelId="{F121C531-EF14-4895-BF44-475B0C57B2F6}" type="presOf" srcId="{A667F788-27B7-4FDF-9A51-5E44B57C3F78}" destId="{3C07E7CC-7E26-4586-A2D1-7724C7468685}" srcOrd="0" destOrd="0" presId="urn:microsoft.com/office/officeart/2005/8/layout/hList6"/>
    <dgm:cxn modelId="{D8FC5642-15C6-4B1F-826C-2D212CF14451}" srcId="{B890EDD5-B56F-4DD0-A355-A41C1AA99FF0}" destId="{A667F788-27B7-4FDF-9A51-5E44B57C3F78}" srcOrd="1" destOrd="0" parTransId="{F7724DB8-E391-4327-BDA7-261F158C8EDB}" sibTransId="{BE39B01C-F910-46DA-9E2D-137130A488BB}"/>
    <dgm:cxn modelId="{7CBC8F4D-DD71-4A91-AAA2-F3152829922B}" type="presOf" srcId="{6A1A6F4B-99AA-468E-B9DD-3CAE796B49E1}" destId="{10A2E648-4AC0-4469-A7B4-4B61A1370C23}" srcOrd="0" destOrd="0" presId="urn:microsoft.com/office/officeart/2005/8/layout/hList6"/>
    <dgm:cxn modelId="{4103F64E-B8A8-4013-8591-7114CDC28F69}" srcId="{B890EDD5-B56F-4DD0-A355-A41C1AA99FF0}" destId="{44036247-A77E-467F-A540-234C238FF0B6}" srcOrd="0" destOrd="0" parTransId="{97AA44ED-5A29-4783-8D6E-17E72FE1F704}" sibTransId="{7FD78F92-E3A0-433D-B216-11213E84FDF1}"/>
    <dgm:cxn modelId="{D78C5086-2C2C-4C45-9ABE-F6A9BFFA04CD}" type="presOf" srcId="{44036247-A77E-467F-A540-234C238FF0B6}" destId="{F72E976D-8509-47CB-BD39-3372F72558F0}" srcOrd="0" destOrd="0" presId="urn:microsoft.com/office/officeart/2005/8/layout/hList6"/>
    <dgm:cxn modelId="{7C5A95BD-4FFB-49E0-A7B7-CAC477327A45}" srcId="{B890EDD5-B56F-4DD0-A355-A41C1AA99FF0}" destId="{6A1A6F4B-99AA-468E-B9DD-3CAE796B49E1}" srcOrd="2" destOrd="0" parTransId="{33EFDCDC-2C6F-43C6-A303-A7F8FB5D0734}" sibTransId="{FB225CD1-93F2-41F0-AA15-273159159998}"/>
    <dgm:cxn modelId="{A2EAD2D3-ECA2-4F4D-92F3-CAD5ED765C85}" type="presOf" srcId="{B890EDD5-B56F-4DD0-A355-A41C1AA99FF0}" destId="{A0F08930-544D-412B-A325-FC170648F6F9}" srcOrd="0" destOrd="0" presId="urn:microsoft.com/office/officeart/2005/8/layout/hList6"/>
    <dgm:cxn modelId="{B226B3C3-EA42-4BAA-9BD9-EC1F900375E9}" type="presParOf" srcId="{A0F08930-544D-412B-A325-FC170648F6F9}" destId="{F72E976D-8509-47CB-BD39-3372F72558F0}" srcOrd="0" destOrd="0" presId="urn:microsoft.com/office/officeart/2005/8/layout/hList6"/>
    <dgm:cxn modelId="{22139A69-1327-422B-BDFD-BFC6BC1846BD}" type="presParOf" srcId="{A0F08930-544D-412B-A325-FC170648F6F9}" destId="{C8C9E97F-7442-4D5B-9C33-BC394CF592EE}" srcOrd="1" destOrd="0" presId="urn:microsoft.com/office/officeart/2005/8/layout/hList6"/>
    <dgm:cxn modelId="{91AD7F44-0B38-47F2-B482-A5948532BE7D}" type="presParOf" srcId="{A0F08930-544D-412B-A325-FC170648F6F9}" destId="{3C07E7CC-7E26-4586-A2D1-7724C7468685}" srcOrd="2" destOrd="0" presId="urn:microsoft.com/office/officeart/2005/8/layout/hList6"/>
    <dgm:cxn modelId="{BEBFAE87-E48C-47EB-ACE4-4ABE15A47B3F}" type="presParOf" srcId="{A0F08930-544D-412B-A325-FC170648F6F9}" destId="{B947B734-5F0B-457A-8863-BDC20256030F}" srcOrd="3" destOrd="0" presId="urn:microsoft.com/office/officeart/2005/8/layout/hList6"/>
    <dgm:cxn modelId="{E2481489-4BB7-496B-A39D-CBE1A648F7AF}" type="presParOf" srcId="{A0F08930-544D-412B-A325-FC170648F6F9}" destId="{10A2E648-4AC0-4469-A7B4-4B61A1370C2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E976D-8509-47CB-BD39-3372F72558F0}">
      <dsp:nvSpPr>
        <dsp:cNvPr id="0" name=""/>
        <dsp:cNvSpPr/>
      </dsp:nvSpPr>
      <dsp:spPr>
        <a:xfrm rot="16200000">
          <a:off x="-561733" y="561733"/>
          <a:ext cx="4186106" cy="3062639"/>
        </a:xfrm>
        <a:prstGeom prst="flowChartManualOperation">
          <a:avLst/>
        </a:prstGeom>
        <a:solidFill>
          <a:srgbClr val="9AE5E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zh-TW" altLang="en-US" sz="6500" kern="1200" dirty="0"/>
            <a:t>地圖</a:t>
          </a:r>
        </a:p>
      </dsp:txBody>
      <dsp:txXfrm rot="5400000">
        <a:off x="1" y="837220"/>
        <a:ext cx="3062639" cy="2511664"/>
      </dsp:txXfrm>
    </dsp:sp>
    <dsp:sp modelId="{3C07E7CC-7E26-4586-A2D1-7724C7468685}">
      <dsp:nvSpPr>
        <dsp:cNvPr id="0" name=""/>
        <dsp:cNvSpPr/>
      </dsp:nvSpPr>
      <dsp:spPr>
        <a:xfrm rot="16200000">
          <a:off x="2731782" y="561733"/>
          <a:ext cx="4186106" cy="3062639"/>
        </a:xfrm>
        <a:prstGeom prst="flowChartManualOperation">
          <a:avLst/>
        </a:prstGeom>
        <a:solidFill>
          <a:srgbClr val="96D6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zh-TW" altLang="en-US" sz="6500" kern="1200" dirty="0"/>
            <a:t>列車車站</a:t>
          </a:r>
        </a:p>
      </dsp:txBody>
      <dsp:txXfrm rot="5400000">
        <a:off x="3293516" y="837220"/>
        <a:ext cx="3062639" cy="2511664"/>
      </dsp:txXfrm>
    </dsp:sp>
    <dsp:sp modelId="{10A2E648-4AC0-4469-A7B4-4B61A1370C23}">
      <dsp:nvSpPr>
        <dsp:cNvPr id="0" name=""/>
        <dsp:cNvSpPr/>
      </dsp:nvSpPr>
      <dsp:spPr>
        <a:xfrm rot="16200000">
          <a:off x="6024119" y="561733"/>
          <a:ext cx="4186106" cy="3062639"/>
        </a:xfrm>
        <a:prstGeom prst="flowChartManualOperation">
          <a:avLst/>
        </a:prstGeom>
        <a:solidFill>
          <a:srgbClr val="7BBC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zh-TW" altLang="en-US" sz="6500" kern="1200" dirty="0"/>
            <a:t>班次資訊</a:t>
          </a:r>
        </a:p>
      </dsp:txBody>
      <dsp:txXfrm rot="5400000">
        <a:off x="6585853" y="837220"/>
        <a:ext cx="3062639" cy="251166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49A25-EFBC-45AB-A8AF-E3DD1BA01834}" type="datetimeFigureOut">
              <a:rPr lang="zh-CN" altLang="en-US" smtClean="0"/>
              <a:t>2019/12/31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2CD74-468B-4C90-9D6C-ED1F93E3CEBF}" type="slidenum">
              <a:rPr lang="zh-CN" altLang="en-US" smtClean="0"/>
              <a:t>‹#›</a:t>
            </a:fld>
            <a:endParaRPr lang="zh-CN" altLang="en-US"/>
          </a:p>
        </p:txBody>
      </p:sp>
    </p:spTree>
    <p:extLst>
      <p:ext uri="{BB962C8B-B14F-4D97-AF65-F5344CB8AC3E}">
        <p14:creationId xmlns:p14="http://schemas.microsoft.com/office/powerpoint/2010/main" val="394340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a:t>
            </a:fld>
            <a:endParaRPr lang="zh-CN" altLang="en-US"/>
          </a:p>
        </p:txBody>
      </p:sp>
    </p:spTree>
    <p:extLst>
      <p:ext uri="{BB962C8B-B14F-4D97-AF65-F5344CB8AC3E}">
        <p14:creationId xmlns:p14="http://schemas.microsoft.com/office/powerpoint/2010/main" val="288969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10</a:t>
            </a:fld>
            <a:endParaRPr lang="zh-CN" altLang="en-US"/>
          </a:p>
        </p:txBody>
      </p:sp>
    </p:spTree>
    <p:extLst>
      <p:ext uri="{BB962C8B-B14F-4D97-AF65-F5344CB8AC3E}">
        <p14:creationId xmlns:p14="http://schemas.microsoft.com/office/powerpoint/2010/main" val="2897366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11</a:t>
            </a:fld>
            <a:endParaRPr lang="zh-CN" altLang="en-US"/>
          </a:p>
        </p:txBody>
      </p:sp>
    </p:spTree>
    <p:extLst>
      <p:ext uri="{BB962C8B-B14F-4D97-AF65-F5344CB8AC3E}">
        <p14:creationId xmlns:p14="http://schemas.microsoft.com/office/powerpoint/2010/main" val="141629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12</a:t>
            </a:fld>
            <a:endParaRPr lang="zh-CN" altLang="en-US"/>
          </a:p>
        </p:txBody>
      </p:sp>
    </p:spTree>
    <p:extLst>
      <p:ext uri="{BB962C8B-B14F-4D97-AF65-F5344CB8AC3E}">
        <p14:creationId xmlns:p14="http://schemas.microsoft.com/office/powerpoint/2010/main" val="371248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a:t>
            </a:fld>
            <a:endParaRPr lang="zh-CN" altLang="en-US"/>
          </a:p>
        </p:txBody>
      </p:sp>
    </p:spTree>
    <p:extLst>
      <p:ext uri="{BB962C8B-B14F-4D97-AF65-F5344CB8AC3E}">
        <p14:creationId xmlns:p14="http://schemas.microsoft.com/office/powerpoint/2010/main" val="305011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38BCD-BAF0-4F2F-8ED1-BF002154F020}" type="slidenum">
              <a:rPr lang="zh-CN" altLang="en-US" smtClean="0"/>
              <a:pPr/>
              <a:t>3</a:t>
            </a:fld>
            <a:endParaRPr lang="zh-CN" altLang="en-US"/>
          </a:p>
        </p:txBody>
      </p:sp>
    </p:spTree>
    <p:extLst>
      <p:ext uri="{BB962C8B-B14F-4D97-AF65-F5344CB8AC3E}">
        <p14:creationId xmlns:p14="http://schemas.microsoft.com/office/powerpoint/2010/main" val="196369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4</a:t>
            </a:fld>
            <a:endParaRPr lang="zh-CN" altLang="en-US"/>
          </a:p>
        </p:txBody>
      </p:sp>
    </p:spTree>
    <p:extLst>
      <p:ext uri="{BB962C8B-B14F-4D97-AF65-F5344CB8AC3E}">
        <p14:creationId xmlns:p14="http://schemas.microsoft.com/office/powerpoint/2010/main" val="225937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5</a:t>
            </a:fld>
            <a:endParaRPr lang="zh-CN" altLang="en-US"/>
          </a:p>
        </p:txBody>
      </p:sp>
    </p:spTree>
    <p:extLst>
      <p:ext uri="{BB962C8B-B14F-4D97-AF65-F5344CB8AC3E}">
        <p14:creationId xmlns:p14="http://schemas.microsoft.com/office/powerpoint/2010/main" val="153518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6</a:t>
            </a:fld>
            <a:endParaRPr lang="zh-CN" altLang="en-US"/>
          </a:p>
        </p:txBody>
      </p:sp>
    </p:spTree>
    <p:extLst>
      <p:ext uri="{BB962C8B-B14F-4D97-AF65-F5344CB8AC3E}">
        <p14:creationId xmlns:p14="http://schemas.microsoft.com/office/powerpoint/2010/main" val="286553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7</a:t>
            </a:fld>
            <a:endParaRPr lang="zh-CN" altLang="en-US"/>
          </a:p>
        </p:txBody>
      </p:sp>
    </p:spTree>
    <p:extLst>
      <p:ext uri="{BB962C8B-B14F-4D97-AF65-F5344CB8AC3E}">
        <p14:creationId xmlns:p14="http://schemas.microsoft.com/office/powerpoint/2010/main" val="3832445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8</a:t>
            </a:fld>
            <a:endParaRPr lang="zh-CN" altLang="en-US"/>
          </a:p>
        </p:txBody>
      </p:sp>
    </p:spTree>
    <p:extLst>
      <p:ext uri="{BB962C8B-B14F-4D97-AF65-F5344CB8AC3E}">
        <p14:creationId xmlns:p14="http://schemas.microsoft.com/office/powerpoint/2010/main" val="997360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9</a:t>
            </a:fld>
            <a:endParaRPr lang="zh-CN" altLang="en-US"/>
          </a:p>
        </p:txBody>
      </p:sp>
    </p:spTree>
    <p:extLst>
      <p:ext uri="{BB962C8B-B14F-4D97-AF65-F5344CB8AC3E}">
        <p14:creationId xmlns:p14="http://schemas.microsoft.com/office/powerpoint/2010/main" val="242651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170EF-6D3B-44A4-A010-3399811B35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A2D54B-FEB8-4D50-B1AF-E5F63AE07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1A7A46E-927B-4F6C-A3C9-FC061AC21D0B}"/>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121AAEB9-9A36-4674-907D-8B4804E192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4F1778-AE95-4280-804A-C2E1761048D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37378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77BFB-2BFA-4A7E-B245-964D80FCFE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02CF74-430E-4D18-9AA8-2E73AE101A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CAB754-1EFF-4D1D-AC0D-E38FC9B511EA}"/>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7B8F0878-1378-43A0-A9E6-A20B52E34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B507E-1F76-4FC1-A7FF-871683DB0E88}"/>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50776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CF84C2-0AFC-4EAD-A18E-A0D3713795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CE1FD6-908A-4687-8567-A93F927C1EA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4E0C34-C1E0-4484-AEDF-BDE2D7A57B08}"/>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64E305EB-2022-43AC-9620-F81A317D47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7AB7C0-954E-4C43-932B-B21908511515}"/>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34506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310262"/>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6A7BD-ADD9-48ED-BBD4-A9557FE9A4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68AC38-9B90-4441-A0FA-F5B700453F7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E862B4-75A2-49B4-81CC-9A85035AE7F2}"/>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C30428CD-372B-4DEE-8924-2C0908C49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7239DD-D900-4F28-90FD-068BEBFE05E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294012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E833F-4F56-4126-B741-594768B97F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6F1EFA-5C95-4FBF-B011-D1C5990A5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9CC6173-21D3-4B27-84D9-C2899F5AC9EB}"/>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719CA2FA-F696-4B21-BBB1-2A80ECEA43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5D929D-557A-4E72-81B8-B6C5CDAC4B5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5016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562C5-D0B4-419A-B319-3DEC473AB8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A412B1-67D3-43FB-966D-6C4C7AE9ACF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23D32F-503E-4463-B517-1CA515E3EE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7D249E3-3E43-4D11-B433-377F760EF3B7}"/>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C9AD1A91-6192-491C-82DE-B45E7197CA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B60DC7-3DC9-4E0D-848A-9886A9EBA3B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09611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CFFC4-C19A-4A40-BC31-83D79BDFD2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2E6FAB-C73B-491A-A6BD-2119B9B8A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A1EEEA4-0C53-4BA8-87E9-7F7E2887F70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2EE56C-F0BC-4EF0-9618-0DAA3D047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CDD7DB5-2B80-48B9-8FBA-6053168C693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3889C51-8CD9-465A-91C1-EDA5EF36FB60}"/>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8" name="页脚占位符 7">
            <a:extLst>
              <a:ext uri="{FF2B5EF4-FFF2-40B4-BE49-F238E27FC236}">
                <a16:creationId xmlns:a16="http://schemas.microsoft.com/office/drawing/2014/main" id="{4F920686-BD19-4898-A013-39AF37BE7E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8977DA-1817-4252-8B47-A97CD03118E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272920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10C2E-895D-4DD7-89B4-796D9F2A1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D0FA30-C833-4167-8928-82F6C3E1C810}"/>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4" name="页脚占位符 3">
            <a:extLst>
              <a:ext uri="{FF2B5EF4-FFF2-40B4-BE49-F238E27FC236}">
                <a16:creationId xmlns:a16="http://schemas.microsoft.com/office/drawing/2014/main" id="{F9C64F5A-6775-4B3C-AA30-3FCD338AF9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8179C8-07AF-4C24-8C02-9F24F440A143}"/>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60319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9BDB58-524C-4204-B46F-AD3C79A29142}"/>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3" name="页脚占位符 2">
            <a:extLst>
              <a:ext uri="{FF2B5EF4-FFF2-40B4-BE49-F238E27FC236}">
                <a16:creationId xmlns:a16="http://schemas.microsoft.com/office/drawing/2014/main" id="{E028CC48-5603-4B20-B309-84C04B4F1A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56E95D-68F9-4F5B-8AAC-AFD96A7DAF22}"/>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5791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8F79B-F23C-4720-B3CF-60D056CFDC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D389F6-4632-4E82-BE15-EF2E220A7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A20FF15-87D2-4BA9-8ED9-E85D9085B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301DBA-E9DA-4C23-9BCE-B639427F12BA}"/>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8D952971-E748-4B66-A105-20763EEC70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D6455B-836D-41C7-BE0F-41992834748C}"/>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11940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F3554-090E-4B67-A333-7C06935B60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4D5089-102E-40BA-BBB3-80AD425B6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F951DD-D284-4372-83DC-D1B9762E3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B3FB0E-F1E9-4C7D-998F-B0834F90E3AC}"/>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E8B2B2FC-B3BA-435F-8E7E-9CD8430062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205BB-14C1-452E-9F05-2D0ADA5AE02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75937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A9F99A-A5ED-4F72-8752-AF20B15EE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774DEC-3659-4505-8E46-55AB38C82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62B6C9-A8FA-4975-966B-3487F49F1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4E3EC6DC-ECF0-4D74-8517-8456CDCFB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FE130A-6CC3-4E0B-9099-C8E46A238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3456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2ABEACD7-B3AF-459A-ABF8-6A17B49F9199}"/>
              </a:ext>
            </a:extLst>
          </p:cNvPr>
          <p:cNvPicPr>
            <a:picLocks noChangeAspect="1"/>
          </p:cNvPicPr>
          <p:nvPr/>
        </p:nvPicPr>
        <p:blipFill rotWithShape="1">
          <a:blip r:embed="rId4">
            <a:extLst>
              <a:ext uri="{28A0092B-C50C-407E-A947-70E740481C1C}">
                <a14:useLocalDpi xmlns:a14="http://schemas.microsoft.com/office/drawing/2010/main" val="0"/>
              </a:ext>
            </a:extLst>
          </a:blip>
          <a:srcRect t="-944" b="35916"/>
          <a:stretch/>
        </p:blipFill>
        <p:spPr>
          <a:xfrm>
            <a:off x="0" y="4458503"/>
            <a:ext cx="4010830" cy="2399497"/>
          </a:xfrm>
          <a:prstGeom prst="rect">
            <a:avLst/>
          </a:prstGeom>
        </p:spPr>
      </p:pic>
      <p:pic>
        <p:nvPicPr>
          <p:cNvPr id="12" name="图片 11">
            <a:extLst>
              <a:ext uri="{FF2B5EF4-FFF2-40B4-BE49-F238E27FC236}">
                <a16:creationId xmlns:a16="http://schemas.microsoft.com/office/drawing/2014/main" id="{4407BF58-3476-4676-9CF4-C7170AE2A6E6}"/>
              </a:ext>
            </a:extLst>
          </p:cNvPr>
          <p:cNvPicPr>
            <a:picLocks noChangeAspect="1"/>
          </p:cNvPicPr>
          <p:nvPr/>
        </p:nvPicPr>
        <p:blipFill rotWithShape="1">
          <a:blip r:embed="rId4">
            <a:extLst>
              <a:ext uri="{28A0092B-C50C-407E-A947-70E740481C1C}">
                <a14:useLocalDpi xmlns:a14="http://schemas.microsoft.com/office/drawing/2010/main" val="0"/>
              </a:ext>
            </a:extLst>
          </a:blip>
          <a:srcRect t="-944" b="35916"/>
          <a:stretch/>
        </p:blipFill>
        <p:spPr>
          <a:xfrm flipV="1">
            <a:off x="8181170" y="0"/>
            <a:ext cx="4010830" cy="2399497"/>
          </a:xfrm>
          <a:prstGeom prst="rect">
            <a:avLst/>
          </a:prstGeom>
        </p:spPr>
      </p:pic>
      <p:sp>
        <p:nvSpPr>
          <p:cNvPr id="22" name="文本框 21">
            <a:extLst>
              <a:ext uri="{FF2B5EF4-FFF2-40B4-BE49-F238E27FC236}">
                <a16:creationId xmlns:a16="http://schemas.microsoft.com/office/drawing/2014/main" id="{05937FBB-5694-49FA-8B3D-1EE65DEB297E}"/>
              </a:ext>
            </a:extLst>
          </p:cNvPr>
          <p:cNvSpPr txBox="1"/>
          <p:nvPr/>
        </p:nvSpPr>
        <p:spPr>
          <a:xfrm>
            <a:off x="8486618" y="5335085"/>
            <a:ext cx="3399934" cy="646331"/>
          </a:xfrm>
          <a:prstGeom prst="rect">
            <a:avLst/>
          </a:prstGeom>
          <a:noFill/>
        </p:spPr>
        <p:txBody>
          <a:bodyPr wrap="square" rtlCol="0">
            <a:spAutoFit/>
          </a:bodyPr>
          <a:lstStyle/>
          <a:p>
            <a:pPr algn="ctr"/>
            <a:r>
              <a:rPr lang="en-US" altLang="zh-TW" dirty="0">
                <a:solidFill>
                  <a:schemeClr val="bg1"/>
                </a:solidFill>
                <a:latin typeface="微软雅黑" panose="020B0503020204020204" pitchFamily="34" charset="-122"/>
                <a:ea typeface="微软雅黑" panose="020B0503020204020204" pitchFamily="34" charset="-122"/>
              </a:rPr>
              <a:t>00757043</a:t>
            </a:r>
            <a:r>
              <a:rPr lang="zh-TW" altLang="en-US" dirty="0">
                <a:solidFill>
                  <a:schemeClr val="bg1"/>
                </a:solidFill>
                <a:latin typeface="微软雅黑" panose="020B0503020204020204" pitchFamily="34" charset="-122"/>
                <a:ea typeface="微软雅黑" panose="020B0503020204020204" pitchFamily="34" charset="-122"/>
              </a:rPr>
              <a:t>趙志維</a:t>
            </a:r>
            <a:endParaRPr lang="en-US" altLang="zh-TW" dirty="0">
              <a:solidFill>
                <a:schemeClr val="bg1"/>
              </a:solidFill>
              <a:latin typeface="微软雅黑" panose="020B0503020204020204" pitchFamily="34" charset="-122"/>
              <a:ea typeface="微软雅黑" panose="020B0503020204020204" pitchFamily="34" charset="-122"/>
            </a:endParaRPr>
          </a:p>
          <a:p>
            <a:pPr algn="ctr"/>
            <a:r>
              <a:rPr lang="en-US" altLang="zh-TW" dirty="0">
                <a:solidFill>
                  <a:schemeClr val="bg1"/>
                </a:solidFill>
                <a:latin typeface="微软雅黑" panose="020B0503020204020204" pitchFamily="34" charset="-122"/>
                <a:ea typeface="微软雅黑" panose="020B0503020204020204" pitchFamily="34" charset="-122"/>
              </a:rPr>
              <a:t>00757006</a:t>
            </a:r>
            <a:r>
              <a:rPr lang="zh-TW" altLang="en-US" dirty="0">
                <a:solidFill>
                  <a:schemeClr val="bg1"/>
                </a:solidFill>
                <a:latin typeface="微软雅黑" panose="020B0503020204020204" pitchFamily="34" charset="-122"/>
                <a:ea typeface="微软雅黑" panose="020B0503020204020204" pitchFamily="34" charset="-122"/>
              </a:rPr>
              <a:t>江泳緻</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TextBox 5">
            <a:extLst>
              <a:ext uri="{FF2B5EF4-FFF2-40B4-BE49-F238E27FC236}">
                <a16:creationId xmlns:a16="http://schemas.microsoft.com/office/drawing/2014/main" id="{DFCFAD9E-0D09-4B92-922B-FBD6F1268D75}"/>
              </a:ext>
            </a:extLst>
          </p:cNvPr>
          <p:cNvSpPr txBox="1"/>
          <p:nvPr/>
        </p:nvSpPr>
        <p:spPr>
          <a:xfrm>
            <a:off x="2362472" y="2541543"/>
            <a:ext cx="9352516" cy="883832"/>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TW" altLang="en-US" sz="4000" dirty="0">
                <a:solidFill>
                  <a:schemeClr val="bg1"/>
                </a:solidFill>
                <a:latin typeface="微软雅黑" panose="020B0503020204020204" pitchFamily="34" charset="-122"/>
                <a:ea typeface="微软雅黑" panose="020B0503020204020204" pitchFamily="34" charset="-122"/>
                <a:cs typeface="Clear Sans Light" pitchFamily="34" charset="0"/>
              </a:rPr>
              <a:t>台鐵列車動態地圖</a:t>
            </a:r>
            <a:r>
              <a:rPr lang="en-US" altLang="zh-TW" sz="4000" dirty="0">
                <a:solidFill>
                  <a:schemeClr val="bg1"/>
                </a:solidFill>
                <a:latin typeface="微软雅黑" panose="020B0503020204020204" pitchFamily="34" charset="-122"/>
                <a:ea typeface="微软雅黑" panose="020B0503020204020204" pitchFamily="34" charset="-122"/>
                <a:cs typeface="Clear Sans Light" pitchFamily="34" charset="0"/>
              </a:rPr>
              <a:t>-</a:t>
            </a:r>
            <a:r>
              <a:rPr lang="zh-TW" altLang="en-US" sz="4000" dirty="0">
                <a:solidFill>
                  <a:schemeClr val="bg1"/>
                </a:solidFill>
                <a:latin typeface="微软雅黑" panose="020B0503020204020204" pitchFamily="34" charset="-122"/>
                <a:ea typeface="微软雅黑" panose="020B0503020204020204" pitchFamily="34" charset="-122"/>
                <a:cs typeface="Clear Sans Light" pitchFamily="34" charset="0"/>
              </a:rPr>
              <a:t>說明文件</a:t>
            </a:r>
            <a:endParaRPr lang="id-ID" altLang="zh-CN" sz="4000" dirty="0">
              <a:solidFill>
                <a:schemeClr val="bg1"/>
              </a:solidFill>
              <a:latin typeface="微软雅黑" panose="020B0503020204020204" pitchFamily="34" charset="-122"/>
              <a:ea typeface="微软雅黑" panose="020B0503020204020204" pitchFamily="34" charset="-122"/>
              <a:cs typeface="Clear Sans Light" pitchFamily="34" charset="0"/>
            </a:endParaRPr>
          </a:p>
        </p:txBody>
      </p:sp>
    </p:spTree>
    <p:extLst>
      <p:ext uri="{BB962C8B-B14F-4D97-AF65-F5344CB8AC3E}">
        <p14:creationId xmlns:p14="http://schemas.microsoft.com/office/powerpoint/2010/main" val="30936557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bwMode="auto">
          <a:xfrm>
            <a:off x="7430185" y="2545025"/>
            <a:ext cx="3022849"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列車按照上一站與下一站兩點的經緯度和到站的時間差計算出約略的位置並讓他隨著時間更新</a:t>
            </a:r>
            <a:endParaRPr lang="en-US" altLang="zh-CN" sz="2000" dirty="0">
              <a:solidFill>
                <a:schemeClr val="tx1"/>
              </a:solidFill>
              <a:latin typeface="微软雅黑"/>
              <a:ea typeface="微软雅黑"/>
              <a:cs typeface="Lato Light" charset="0"/>
              <a:sym typeface="Lato Light" charset="0"/>
            </a:endParaRPr>
          </a:p>
        </p:txBody>
      </p:sp>
      <p:sp>
        <p:nvSpPr>
          <p:cNvPr id="44" name="文本框 43">
            <a:extLst>
              <a:ext uri="{FF2B5EF4-FFF2-40B4-BE49-F238E27FC236}">
                <a16:creationId xmlns:a16="http://schemas.microsoft.com/office/drawing/2014/main" id="{527B6D09-841D-459E-A7DC-18A6F0EB159F}"/>
              </a:ext>
            </a:extLst>
          </p:cNvPr>
          <p:cNvSpPr txBox="1"/>
          <p:nvPr/>
        </p:nvSpPr>
        <p:spPr>
          <a:xfrm>
            <a:off x="3342213" y="282310"/>
            <a:ext cx="5507574"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a:ea typeface="微软雅黑"/>
                <a:cs typeface="Bebas Neue" charset="0"/>
                <a:sym typeface="Bebas Neue" charset="0"/>
              </a:rPr>
              <a:t>即時更新</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5307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bwMode="auto">
          <a:xfrm>
            <a:off x="1747859" y="6085649"/>
            <a:ext cx="8252791" cy="44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台鐵的列車時刻查詢需要輸入列車的部分資訊，此網站不用。</a:t>
            </a:r>
            <a:endParaRPr lang="en-US" altLang="zh-CN" sz="2000" dirty="0">
              <a:solidFill>
                <a:schemeClr val="tx1"/>
              </a:solidFill>
              <a:latin typeface="微软雅黑"/>
              <a:ea typeface="微软雅黑"/>
              <a:cs typeface="Lato Light" charset="0"/>
              <a:sym typeface="Lato Light" charset="0"/>
            </a:endParaRPr>
          </a:p>
        </p:txBody>
      </p:sp>
      <p:sp>
        <p:nvSpPr>
          <p:cNvPr id="44" name="文本框 43">
            <a:extLst>
              <a:ext uri="{FF2B5EF4-FFF2-40B4-BE49-F238E27FC236}">
                <a16:creationId xmlns:a16="http://schemas.microsoft.com/office/drawing/2014/main" id="{527B6D09-841D-459E-A7DC-18A6F0EB159F}"/>
              </a:ext>
            </a:extLst>
          </p:cNvPr>
          <p:cNvSpPr txBox="1"/>
          <p:nvPr/>
        </p:nvSpPr>
        <p:spPr>
          <a:xfrm>
            <a:off x="3395151" y="330437"/>
            <a:ext cx="5401697"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panose="020B0503020204020204" pitchFamily="34" charset="-122"/>
                <a:ea typeface="微软雅黑" panose="020B0503020204020204" pitchFamily="34" charset="-122"/>
              </a:rPr>
              <a:t>操作簡單</a:t>
            </a:r>
            <a:endParaRPr lang="zh-CN" altLang="en-US" sz="4800" dirty="0">
              <a:latin typeface="微软雅黑" panose="020B0503020204020204" pitchFamily="34" charset="-122"/>
              <a:ea typeface="微软雅黑" panose="020B0503020204020204" pitchFamily="34" charset="-122"/>
            </a:endParaRPr>
          </a:p>
        </p:txBody>
      </p:sp>
      <p:sp>
        <p:nvSpPr>
          <p:cNvPr id="2" name="文字方塊 1">
            <a:extLst>
              <a:ext uri="{FF2B5EF4-FFF2-40B4-BE49-F238E27FC236}">
                <a16:creationId xmlns:a16="http://schemas.microsoft.com/office/drawing/2014/main" id="{95F97C97-E345-4936-A06A-02D178FD757E}"/>
              </a:ext>
            </a:extLst>
          </p:cNvPr>
          <p:cNvSpPr txBox="1"/>
          <p:nvPr/>
        </p:nvSpPr>
        <p:spPr>
          <a:xfrm>
            <a:off x="5794410" y="3542096"/>
            <a:ext cx="2348564" cy="486608"/>
          </a:xfrm>
          <a:prstGeom prst="rect">
            <a:avLst/>
          </a:prstGeom>
          <a:noFill/>
        </p:spPr>
        <p:txBody>
          <a:bodyPr wrap="square" rtlCol="0">
            <a:spAutoFit/>
          </a:bodyPr>
          <a:lstStyle/>
          <a:p>
            <a:pPr fontAlgn="base">
              <a:lnSpc>
                <a:spcPct val="70000"/>
              </a:lnSpc>
              <a:spcBef>
                <a:spcPct val="0"/>
              </a:spcBef>
              <a:spcAft>
                <a:spcPct val="0"/>
              </a:spcAft>
              <a:buNone/>
            </a:pPr>
            <a:r>
              <a:rPr lang="zh-TW" altLang="en-US" dirty="0">
                <a:latin typeface="微软雅黑"/>
                <a:ea typeface="微软雅黑"/>
                <a:cs typeface="Bebas Neue" charset="0"/>
                <a:sym typeface="Bebas Neue" charset="0"/>
              </a:rPr>
              <a:t>點擊車站紅點可獲得即將進站列車資訊</a:t>
            </a:r>
            <a:endParaRPr lang="en-US" altLang="zh-CN" dirty="0">
              <a:latin typeface="微软雅黑"/>
              <a:ea typeface="微软雅黑"/>
              <a:cs typeface="Bebas Neue" charset="0"/>
              <a:sym typeface="Bebas Neue" charset="0"/>
            </a:endParaRPr>
          </a:p>
        </p:txBody>
      </p:sp>
    </p:spTree>
    <p:extLst>
      <p:ext uri="{BB962C8B-B14F-4D97-AF65-F5344CB8AC3E}">
        <p14:creationId xmlns:p14="http://schemas.microsoft.com/office/powerpoint/2010/main" val="400815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椭圆 76"/>
          <p:cNvSpPr/>
          <p:nvPr/>
        </p:nvSpPr>
        <p:spPr>
          <a:xfrm>
            <a:off x="11680521" y="3411621"/>
            <a:ext cx="238686" cy="238760"/>
          </a:xfrm>
          <a:prstGeom prst="ellips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44" name="文本框 43">
            <a:extLst>
              <a:ext uri="{FF2B5EF4-FFF2-40B4-BE49-F238E27FC236}">
                <a16:creationId xmlns:a16="http://schemas.microsoft.com/office/drawing/2014/main" id="{527B6D09-841D-459E-A7DC-18A6F0EB159F}"/>
              </a:ext>
            </a:extLst>
          </p:cNvPr>
          <p:cNvSpPr txBox="1"/>
          <p:nvPr/>
        </p:nvSpPr>
        <p:spPr>
          <a:xfrm>
            <a:off x="4781832" y="320812"/>
            <a:ext cx="2628336"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實際分工</a:t>
            </a:r>
            <a:endParaRPr lang="zh-CN" altLang="en-US" sz="48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7C57AB4-F3A1-4E10-BCAB-CD96D9D33573}"/>
              </a:ext>
            </a:extLst>
          </p:cNvPr>
          <p:cNvGraphicFramePr>
            <a:graphicFrameLocks noGrp="1"/>
          </p:cNvGraphicFramePr>
          <p:nvPr>
            <p:extLst>
              <p:ext uri="{D42A27DB-BD31-4B8C-83A1-F6EECF244321}">
                <p14:modId xmlns:p14="http://schemas.microsoft.com/office/powerpoint/2010/main" val="1117208106"/>
              </p:ext>
            </p:extLst>
          </p:nvPr>
        </p:nvGraphicFramePr>
        <p:xfrm>
          <a:off x="2602564" y="1780941"/>
          <a:ext cx="6986872" cy="2961640"/>
        </p:xfrm>
        <a:graphic>
          <a:graphicData uri="http://schemas.openxmlformats.org/drawingml/2006/table">
            <a:tbl>
              <a:tblPr firstRow="1" bandRow="1">
                <a:tableStyleId>{5C22544A-7EE6-4342-B048-85BDC9FD1C3A}</a:tableStyleId>
              </a:tblPr>
              <a:tblGrid>
                <a:gridCol w="3493436">
                  <a:extLst>
                    <a:ext uri="{9D8B030D-6E8A-4147-A177-3AD203B41FA5}">
                      <a16:colId xmlns:a16="http://schemas.microsoft.com/office/drawing/2014/main" val="2914894441"/>
                    </a:ext>
                  </a:extLst>
                </a:gridCol>
                <a:gridCol w="3493436">
                  <a:extLst>
                    <a:ext uri="{9D8B030D-6E8A-4147-A177-3AD203B41FA5}">
                      <a16:colId xmlns:a16="http://schemas.microsoft.com/office/drawing/2014/main" val="1653888462"/>
                    </a:ext>
                  </a:extLst>
                </a:gridCol>
              </a:tblGrid>
              <a:tr h="370840">
                <a:tc>
                  <a:txBody>
                    <a:bodyPr/>
                    <a:lstStyle/>
                    <a:p>
                      <a:pPr algn="ctr"/>
                      <a:r>
                        <a:rPr lang="en-US" altLang="zh-TW" dirty="0"/>
                        <a:t>00757006</a:t>
                      </a:r>
                      <a:r>
                        <a:rPr lang="zh-TW" altLang="en-US" dirty="0"/>
                        <a:t>江泳緻</a:t>
                      </a:r>
                    </a:p>
                  </a:txBody>
                  <a:tcPr/>
                </a:tc>
                <a:tc>
                  <a:txBody>
                    <a:bodyPr/>
                    <a:lstStyle/>
                    <a:p>
                      <a:pPr algn="ctr"/>
                      <a:r>
                        <a:rPr lang="en-US" altLang="zh-TW" dirty="0"/>
                        <a:t>00757043</a:t>
                      </a:r>
                      <a:r>
                        <a:rPr lang="zh-TW" altLang="en-US" dirty="0"/>
                        <a:t>趙志維</a:t>
                      </a:r>
                    </a:p>
                  </a:txBody>
                  <a:tcPr/>
                </a:tc>
                <a:extLst>
                  <a:ext uri="{0D108BD9-81ED-4DB2-BD59-A6C34878D82A}">
                    <a16:rowId xmlns:a16="http://schemas.microsoft.com/office/drawing/2014/main" val="2884268589"/>
                  </a:ext>
                </a:extLst>
              </a:tr>
              <a:tr h="370840">
                <a:tc gridSpan="2">
                  <a:txBody>
                    <a:bodyPr/>
                    <a:lstStyle/>
                    <a:p>
                      <a:pPr algn="ctr"/>
                      <a:r>
                        <a:rPr lang="zh-TW" altLang="en-US" dirty="0"/>
                        <a:t>網站構想 資料收集</a:t>
                      </a:r>
                    </a:p>
                  </a:txBody>
                  <a:tcPr/>
                </a:tc>
                <a:tc hMerge="1">
                  <a:txBody>
                    <a:bodyPr/>
                    <a:lstStyle/>
                    <a:p>
                      <a:endParaRPr lang="zh-TW" altLang="en-US" dirty="0"/>
                    </a:p>
                  </a:txBody>
                  <a:tcPr/>
                </a:tc>
                <a:extLst>
                  <a:ext uri="{0D108BD9-81ED-4DB2-BD59-A6C34878D82A}">
                    <a16:rowId xmlns:a16="http://schemas.microsoft.com/office/drawing/2014/main" val="2516629022"/>
                  </a:ext>
                </a:extLst>
              </a:tr>
              <a:tr h="370840">
                <a:tc gridSpan="2">
                  <a:txBody>
                    <a:bodyPr/>
                    <a:lstStyle/>
                    <a:p>
                      <a:pPr algn="ctr"/>
                      <a:r>
                        <a:rPr lang="zh-TW" altLang="en-US" dirty="0"/>
                        <a:t>製作說明文件</a:t>
                      </a:r>
                    </a:p>
                  </a:txBody>
                  <a:tcPr/>
                </a:tc>
                <a:tc hMerge="1">
                  <a:txBody>
                    <a:bodyPr/>
                    <a:lstStyle/>
                    <a:p>
                      <a:endParaRPr lang="zh-TW" altLang="en-US" dirty="0"/>
                    </a:p>
                  </a:txBody>
                  <a:tcPr/>
                </a:tc>
                <a:extLst>
                  <a:ext uri="{0D108BD9-81ED-4DB2-BD59-A6C34878D82A}">
                    <a16:rowId xmlns:a16="http://schemas.microsoft.com/office/drawing/2014/main" val="3412295405"/>
                  </a:ext>
                </a:extLst>
              </a:tr>
              <a:tr h="343124">
                <a:tc gridSpan="2">
                  <a:txBody>
                    <a:bodyPr/>
                    <a:lstStyle/>
                    <a:p>
                      <a:pPr algn="ctr"/>
                      <a:r>
                        <a:rPr lang="zh-TW" altLang="en-US" dirty="0"/>
                        <a:t>編寫即時移動的列車程式</a:t>
                      </a:r>
                    </a:p>
                  </a:txBody>
                  <a:tcPr/>
                </a:tc>
                <a:tc hMerge="1">
                  <a:txBody>
                    <a:bodyPr/>
                    <a:lstStyle/>
                    <a:p>
                      <a:endParaRPr lang="zh-TW" altLang="en-US" dirty="0"/>
                    </a:p>
                  </a:txBody>
                  <a:tcPr/>
                </a:tc>
                <a:extLst>
                  <a:ext uri="{0D108BD9-81ED-4DB2-BD59-A6C34878D82A}">
                    <a16:rowId xmlns:a16="http://schemas.microsoft.com/office/drawing/2014/main" val="539414076"/>
                  </a:ext>
                </a:extLst>
              </a:tr>
              <a:tr h="370840">
                <a:tc gridSpan="2">
                  <a:txBody>
                    <a:bodyPr/>
                    <a:lstStyle/>
                    <a:p>
                      <a:pPr algn="ctr"/>
                      <a:r>
                        <a:rPr lang="zh-TW" altLang="en-US" dirty="0"/>
                        <a:t>設計存資料的型態</a:t>
                      </a:r>
                    </a:p>
                  </a:txBody>
                  <a:tcPr/>
                </a:tc>
                <a:tc hMerge="1">
                  <a:txBody>
                    <a:bodyPr/>
                    <a:lstStyle/>
                    <a:p>
                      <a:pPr algn="ctr"/>
                      <a:endParaRPr lang="zh-TW" altLang="en-US" dirty="0"/>
                    </a:p>
                  </a:txBody>
                  <a:tcPr/>
                </a:tc>
                <a:extLst>
                  <a:ext uri="{0D108BD9-81ED-4DB2-BD59-A6C34878D82A}">
                    <a16:rowId xmlns:a16="http://schemas.microsoft.com/office/drawing/2014/main" val="28234759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地圖呈現   地圖</a:t>
                      </a:r>
                      <a:r>
                        <a:rPr lang="en-US" altLang="zh-TW" dirty="0"/>
                        <a:t>CSS</a:t>
                      </a:r>
                      <a:r>
                        <a:rPr lang="zh-TW" altLang="en-US"/>
                        <a:t>設計</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從臺鐵</a:t>
                      </a:r>
                      <a:r>
                        <a:rPr lang="en-US" altLang="zh-TW" dirty="0" err="1"/>
                        <a:t>api</a:t>
                      </a:r>
                      <a:r>
                        <a:rPr lang="zh-TW" altLang="en-US" dirty="0"/>
                        <a:t>擷取 分析資料 </a:t>
                      </a:r>
                    </a:p>
                  </a:txBody>
                  <a:tcPr/>
                </a:tc>
                <a:extLst>
                  <a:ext uri="{0D108BD9-81ED-4DB2-BD59-A6C34878D82A}">
                    <a16:rowId xmlns:a16="http://schemas.microsoft.com/office/drawing/2014/main" val="19668730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車站座標設置 紅點動畫製作</a:t>
                      </a:r>
                    </a:p>
                  </a:txBody>
                  <a:tcPr/>
                </a:tc>
                <a:tc>
                  <a:txBody>
                    <a:bodyPr/>
                    <a:lstStyle/>
                    <a:p>
                      <a:pPr algn="ctr"/>
                      <a:r>
                        <a:rPr lang="en-US" altLang="zh-TW" dirty="0"/>
                        <a:t>Js</a:t>
                      </a:r>
                      <a:r>
                        <a:rPr lang="zh-TW" altLang="en-US" dirty="0"/>
                        <a:t>撰寫</a:t>
                      </a:r>
                    </a:p>
                  </a:txBody>
                  <a:tcPr/>
                </a:tc>
                <a:extLst>
                  <a:ext uri="{0D108BD9-81ED-4DB2-BD59-A6C34878D82A}">
                    <a16:rowId xmlns:a16="http://schemas.microsoft.com/office/drawing/2014/main" val="16872933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err="1"/>
                        <a:t>mapbox</a:t>
                      </a:r>
                      <a:r>
                        <a:rPr lang="zh-TW" altLang="en-US" dirty="0"/>
                        <a:t> </a:t>
                      </a:r>
                      <a:r>
                        <a:rPr lang="en-US" altLang="zh-TW" dirty="0" err="1"/>
                        <a:t>api</a:t>
                      </a:r>
                      <a:r>
                        <a:rPr lang="en-US" altLang="zh-TW" dirty="0"/>
                        <a:t> token</a:t>
                      </a:r>
                      <a:endParaRPr lang="zh-TW" altLang="en-US" dirty="0"/>
                    </a:p>
                  </a:txBody>
                  <a:tcPr/>
                </a:tc>
                <a:tc>
                  <a:txBody>
                    <a:bodyPr/>
                    <a:lstStyle/>
                    <a:p>
                      <a:pPr algn="ctr"/>
                      <a:r>
                        <a:rPr lang="zh-TW" altLang="en-US" dirty="0"/>
                        <a:t>列車資訊欄</a:t>
                      </a:r>
                    </a:p>
                  </a:txBody>
                  <a:tcPr/>
                </a:tc>
                <a:extLst>
                  <a:ext uri="{0D108BD9-81ED-4DB2-BD59-A6C34878D82A}">
                    <a16:rowId xmlns:a16="http://schemas.microsoft.com/office/drawing/2014/main" val="148175940"/>
                  </a:ext>
                </a:extLst>
              </a:tr>
            </a:tbl>
          </a:graphicData>
        </a:graphic>
      </p:graphicFrame>
    </p:spTree>
    <p:extLst>
      <p:ext uri="{BB962C8B-B14F-4D97-AF65-F5344CB8AC3E}">
        <p14:creationId xmlns:p14="http://schemas.microsoft.com/office/powerpoint/2010/main" val="101608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AB8973-E78D-400B-9D41-923EF3B9D4AF}"/>
              </a:ext>
            </a:extLst>
          </p:cNvPr>
          <p:cNvSpPr txBox="1"/>
          <p:nvPr/>
        </p:nvSpPr>
        <p:spPr>
          <a:xfrm>
            <a:off x="5101442" y="892683"/>
            <a:ext cx="1916092" cy="830997"/>
          </a:xfrm>
          <a:prstGeom prst="rect">
            <a:avLst/>
          </a:prstGeom>
          <a:noFill/>
        </p:spPr>
        <p:txBody>
          <a:bodyPr wrap="square" rtlCol="0">
            <a:spAutoFit/>
          </a:bodyPr>
          <a:lstStyle/>
          <a:p>
            <a:pPr algn="ctr"/>
            <a:r>
              <a:rPr lang="zh-TW" altLang="en-US" sz="4800" b="1" spc="600" dirty="0">
                <a:cs typeface="+mn-ea"/>
                <a:sym typeface="+mn-lt"/>
              </a:rPr>
              <a:t>內容</a:t>
            </a:r>
            <a:endParaRPr lang="zh-CN" altLang="en-US" sz="4800" b="1" spc="600" dirty="0">
              <a:cs typeface="+mn-ea"/>
              <a:sym typeface="+mn-lt"/>
            </a:endParaRPr>
          </a:p>
        </p:txBody>
      </p:sp>
      <p:sp>
        <p:nvSpPr>
          <p:cNvPr id="3" name="矩形 2">
            <a:extLst>
              <a:ext uri="{FF2B5EF4-FFF2-40B4-BE49-F238E27FC236}">
                <a16:creationId xmlns:a16="http://schemas.microsoft.com/office/drawing/2014/main" id="{3FB77651-3FB2-4F19-8E1F-11659A5C918D}"/>
              </a:ext>
            </a:extLst>
          </p:cNvPr>
          <p:cNvSpPr/>
          <p:nvPr/>
        </p:nvSpPr>
        <p:spPr>
          <a:xfrm>
            <a:off x="4643896" y="878388"/>
            <a:ext cx="2904208" cy="83099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五边形 3">
            <a:extLst>
              <a:ext uri="{FF2B5EF4-FFF2-40B4-BE49-F238E27FC236}">
                <a16:creationId xmlns:a16="http://schemas.microsoft.com/office/drawing/2014/main" id="{6BB93C26-CDC1-426C-AA99-2705C95F7CF3}"/>
              </a:ext>
            </a:extLst>
          </p:cNvPr>
          <p:cNvSpPr/>
          <p:nvPr/>
        </p:nvSpPr>
        <p:spPr>
          <a:xfrm>
            <a:off x="6059488" y="2264227"/>
            <a:ext cx="1317984" cy="837191"/>
          </a:xfrm>
          <a:prstGeom prst="homePlat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01</a:t>
            </a:r>
            <a:endParaRPr lang="zh-CN" altLang="en-US" sz="4400" b="1" dirty="0">
              <a:solidFill>
                <a:prstClr val="white"/>
              </a:solidFill>
            </a:endParaRPr>
          </a:p>
        </p:txBody>
      </p:sp>
      <p:sp>
        <p:nvSpPr>
          <p:cNvPr id="5" name="文本框 4">
            <a:extLst>
              <a:ext uri="{FF2B5EF4-FFF2-40B4-BE49-F238E27FC236}">
                <a16:creationId xmlns:a16="http://schemas.microsoft.com/office/drawing/2014/main" id="{098931DF-370F-42E2-9B19-B360434164BC}"/>
              </a:ext>
            </a:extLst>
          </p:cNvPr>
          <p:cNvSpPr txBox="1"/>
          <p:nvPr/>
        </p:nvSpPr>
        <p:spPr>
          <a:xfrm>
            <a:off x="7495652" y="2252448"/>
            <a:ext cx="3058933" cy="430374"/>
          </a:xfrm>
          <a:prstGeom prst="rect">
            <a:avLst/>
          </a:prstGeom>
          <a:noFill/>
        </p:spPr>
        <p:txBody>
          <a:bodyPr wrap="square" rtlCol="0">
            <a:spAutoFit/>
          </a:bodyPr>
          <a:lstStyle/>
          <a:p>
            <a:pPr>
              <a:lnSpc>
                <a:spcPct val="120000"/>
              </a:lnSpc>
            </a:pPr>
            <a:r>
              <a:rPr lang="zh-TW" altLang="en-US" sz="2000" b="1" dirty="0">
                <a:latin typeface="微软雅黑" panose="020B0503020204020204" charset="-122"/>
                <a:ea typeface="微软雅黑" panose="020B0503020204020204" charset="-122"/>
                <a:sym typeface="+mn-ea"/>
              </a:rPr>
              <a:t>網站架構</a:t>
            </a:r>
            <a:endParaRPr lang="zh-CN" altLang="en-US" sz="1600" dirty="0">
              <a:latin typeface="微软雅黑" panose="020B0503020204020204" charset="-122"/>
              <a:ea typeface="微软雅黑" panose="020B0503020204020204" charset="-122"/>
              <a:sym typeface="+mn-ea"/>
            </a:endParaRPr>
          </a:p>
        </p:txBody>
      </p:sp>
      <p:sp>
        <p:nvSpPr>
          <p:cNvPr id="7" name="箭头: 五边形 6">
            <a:extLst>
              <a:ext uri="{FF2B5EF4-FFF2-40B4-BE49-F238E27FC236}">
                <a16:creationId xmlns:a16="http://schemas.microsoft.com/office/drawing/2014/main" id="{FAAC0B98-52CF-4800-89E1-7E67CE379F09}"/>
              </a:ext>
            </a:extLst>
          </p:cNvPr>
          <p:cNvSpPr/>
          <p:nvPr/>
        </p:nvSpPr>
        <p:spPr>
          <a:xfrm>
            <a:off x="6059487" y="4225209"/>
            <a:ext cx="1317984" cy="837191"/>
          </a:xfrm>
          <a:prstGeom prst="homePlate">
            <a:avLst/>
          </a:prstGeom>
          <a:solidFill>
            <a:srgbClr val="D6E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03</a:t>
            </a:r>
            <a:endParaRPr lang="zh-CN" altLang="en-US" sz="4400" b="1" dirty="0">
              <a:solidFill>
                <a:prstClr val="white"/>
              </a:solidFill>
            </a:endParaRPr>
          </a:p>
        </p:txBody>
      </p:sp>
      <p:sp>
        <p:nvSpPr>
          <p:cNvPr id="8" name="文本框 7">
            <a:extLst>
              <a:ext uri="{FF2B5EF4-FFF2-40B4-BE49-F238E27FC236}">
                <a16:creationId xmlns:a16="http://schemas.microsoft.com/office/drawing/2014/main" id="{06ECFDBB-4E7B-47FA-B7B7-9D5D749A73AD}"/>
              </a:ext>
            </a:extLst>
          </p:cNvPr>
          <p:cNvSpPr txBox="1"/>
          <p:nvPr/>
        </p:nvSpPr>
        <p:spPr>
          <a:xfrm>
            <a:off x="7495653" y="4225210"/>
            <a:ext cx="3058933" cy="732123"/>
          </a:xfrm>
          <a:prstGeom prst="rect">
            <a:avLst/>
          </a:prstGeom>
          <a:noFill/>
        </p:spPr>
        <p:txBody>
          <a:bodyPr wrap="square" rtlCol="0">
            <a:spAutoFit/>
          </a:bodyPr>
          <a:lstStyle/>
          <a:p>
            <a:pPr>
              <a:lnSpc>
                <a:spcPct val="120000"/>
              </a:lnSpc>
            </a:pPr>
            <a:r>
              <a:rPr lang="zh-TW" altLang="en-US" sz="2000" b="1" dirty="0">
                <a:solidFill>
                  <a:srgbClr val="000000"/>
                </a:solidFill>
                <a:latin typeface="微软雅黑" panose="020B0503020204020204" charset="-122"/>
                <a:ea typeface="微软雅黑" panose="020B0503020204020204" charset="-122"/>
                <a:sym typeface="+mn-ea"/>
              </a:rPr>
              <a:t> 網站特色</a:t>
            </a:r>
            <a:endParaRPr lang="en-US" altLang="zh-TW" sz="2000" b="1" dirty="0">
              <a:solidFill>
                <a:srgbClr val="000000"/>
              </a:solidFill>
              <a:latin typeface="微软雅黑" panose="020B0503020204020204" charset="-122"/>
              <a:ea typeface="微软雅黑" panose="020B0503020204020204" charset="-122"/>
              <a:sym typeface="+mn-ea"/>
            </a:endParaRPr>
          </a:p>
          <a:p>
            <a:pPr>
              <a:lnSpc>
                <a:spcPct val="120000"/>
              </a:lnSpc>
            </a:pPr>
            <a:endParaRPr lang="zh-CN" altLang="en-US" sz="1600" dirty="0">
              <a:latin typeface="微软雅黑" panose="020B0503020204020204" charset="-122"/>
              <a:ea typeface="微软雅黑" panose="020B0503020204020204" charset="-122"/>
              <a:sym typeface="+mn-ea"/>
            </a:endParaRPr>
          </a:p>
        </p:txBody>
      </p:sp>
      <p:sp>
        <p:nvSpPr>
          <p:cNvPr id="9" name="箭头: 五边形 8">
            <a:extLst>
              <a:ext uri="{FF2B5EF4-FFF2-40B4-BE49-F238E27FC236}">
                <a16:creationId xmlns:a16="http://schemas.microsoft.com/office/drawing/2014/main" id="{A2C2599F-0F8D-4434-81B9-42AE1BAF7917}"/>
              </a:ext>
            </a:extLst>
          </p:cNvPr>
          <p:cNvSpPr/>
          <p:nvPr/>
        </p:nvSpPr>
        <p:spPr>
          <a:xfrm flipH="1">
            <a:off x="4741504" y="3206165"/>
            <a:ext cx="1317984" cy="837191"/>
          </a:xfrm>
          <a:prstGeom prst="homePlate">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02</a:t>
            </a:r>
            <a:endParaRPr lang="zh-CN" altLang="en-US" sz="4400" b="1" dirty="0">
              <a:solidFill>
                <a:prstClr val="white"/>
              </a:solidFill>
            </a:endParaRPr>
          </a:p>
        </p:txBody>
      </p:sp>
      <p:sp>
        <p:nvSpPr>
          <p:cNvPr id="10" name="文本框 9">
            <a:extLst>
              <a:ext uri="{FF2B5EF4-FFF2-40B4-BE49-F238E27FC236}">
                <a16:creationId xmlns:a16="http://schemas.microsoft.com/office/drawing/2014/main" id="{FD2D650A-2A97-4629-A0F1-6A0188C9FA56}"/>
              </a:ext>
            </a:extLst>
          </p:cNvPr>
          <p:cNvSpPr txBox="1"/>
          <p:nvPr/>
        </p:nvSpPr>
        <p:spPr>
          <a:xfrm flipH="1">
            <a:off x="3150645" y="3295631"/>
            <a:ext cx="3058933" cy="584391"/>
          </a:xfrm>
          <a:prstGeom prst="rect">
            <a:avLst/>
          </a:prstGeom>
          <a:noFill/>
        </p:spPr>
        <p:txBody>
          <a:bodyPr wrap="square" rtlCol="0">
            <a:spAutoFit/>
          </a:bodyPr>
          <a:lstStyle/>
          <a:p>
            <a:pPr>
              <a:lnSpc>
                <a:spcPct val="120000"/>
              </a:lnSpc>
            </a:pPr>
            <a:endParaRPr lang="zh-CN" altLang="en-US" sz="1200">
              <a:latin typeface="微软雅黑" panose="020B0503020204020204" charset="-122"/>
              <a:ea typeface="微软雅黑" panose="020B0503020204020204" charset="-122"/>
              <a:sym typeface="+mn-ea"/>
            </a:endParaRPr>
          </a:p>
          <a:p>
            <a:pPr algn="l" fontAlgn="auto">
              <a:lnSpc>
                <a:spcPct val="120000"/>
              </a:lnSpc>
            </a:pPr>
            <a:endParaRPr lang="zh-CN" altLang="en-US" sz="1600" dirty="0">
              <a:latin typeface="微软雅黑" panose="020B0503020204020204" charset="-122"/>
              <a:ea typeface="微软雅黑" panose="020B0503020204020204" charset="-122"/>
              <a:sym typeface="+mn-ea"/>
            </a:endParaRPr>
          </a:p>
        </p:txBody>
      </p:sp>
      <p:sp>
        <p:nvSpPr>
          <p:cNvPr id="11" name="箭头: 五边形 10">
            <a:extLst>
              <a:ext uri="{FF2B5EF4-FFF2-40B4-BE49-F238E27FC236}">
                <a16:creationId xmlns:a16="http://schemas.microsoft.com/office/drawing/2014/main" id="{48259765-DB72-497F-8EE6-6516150547EB}"/>
              </a:ext>
            </a:extLst>
          </p:cNvPr>
          <p:cNvSpPr/>
          <p:nvPr/>
        </p:nvSpPr>
        <p:spPr>
          <a:xfrm flipH="1">
            <a:off x="4741503" y="5153040"/>
            <a:ext cx="1317984" cy="837191"/>
          </a:xfrm>
          <a:prstGeom prst="homePlate">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04</a:t>
            </a:r>
            <a:endParaRPr lang="zh-CN" altLang="en-US" sz="4400" b="1" dirty="0">
              <a:solidFill>
                <a:prstClr val="white"/>
              </a:solidFill>
            </a:endParaRPr>
          </a:p>
        </p:txBody>
      </p:sp>
      <p:sp>
        <p:nvSpPr>
          <p:cNvPr id="12" name="文本框 11">
            <a:extLst>
              <a:ext uri="{FF2B5EF4-FFF2-40B4-BE49-F238E27FC236}">
                <a16:creationId xmlns:a16="http://schemas.microsoft.com/office/drawing/2014/main" id="{A6281473-8170-4580-9EF2-A8D686946431}"/>
              </a:ext>
            </a:extLst>
          </p:cNvPr>
          <p:cNvSpPr txBox="1"/>
          <p:nvPr/>
        </p:nvSpPr>
        <p:spPr>
          <a:xfrm flipH="1">
            <a:off x="3150645" y="5153040"/>
            <a:ext cx="1547192" cy="430374"/>
          </a:xfrm>
          <a:prstGeom prst="rect">
            <a:avLst/>
          </a:prstGeom>
          <a:noFill/>
        </p:spPr>
        <p:txBody>
          <a:bodyPr wrap="square" rtlCol="0">
            <a:spAutoFit/>
          </a:bodyPr>
          <a:lstStyle/>
          <a:p>
            <a:pPr algn="l" fontAlgn="auto">
              <a:lnSpc>
                <a:spcPct val="120000"/>
              </a:lnSpc>
            </a:pPr>
            <a:r>
              <a:rPr lang="zh-TW" altLang="en-US" sz="2000" b="1" dirty="0">
                <a:latin typeface="微软雅黑" panose="020B0503020204020204" charset="-122"/>
                <a:ea typeface="微软雅黑" panose="020B0503020204020204" charset="-122"/>
                <a:sym typeface="+mn-ea"/>
              </a:rPr>
              <a:t>實際分工</a:t>
            </a:r>
            <a:endParaRPr lang="zh-CN" altLang="en-US" sz="1600" dirty="0">
              <a:latin typeface="微软雅黑" panose="020B0503020204020204" charset="-122"/>
              <a:ea typeface="微软雅黑" panose="020B0503020204020204" charset="-122"/>
              <a:sym typeface="+mn-ea"/>
            </a:endParaRPr>
          </a:p>
        </p:txBody>
      </p:sp>
      <p:sp>
        <p:nvSpPr>
          <p:cNvPr id="13" name="文本框 11">
            <a:extLst>
              <a:ext uri="{FF2B5EF4-FFF2-40B4-BE49-F238E27FC236}">
                <a16:creationId xmlns:a16="http://schemas.microsoft.com/office/drawing/2014/main" id="{85862FCD-5465-4CF0-86CA-C5ECEC72B04E}"/>
              </a:ext>
            </a:extLst>
          </p:cNvPr>
          <p:cNvSpPr txBox="1"/>
          <p:nvPr/>
        </p:nvSpPr>
        <p:spPr>
          <a:xfrm flipH="1">
            <a:off x="3150645" y="3194386"/>
            <a:ext cx="1547192" cy="430374"/>
          </a:xfrm>
          <a:prstGeom prst="rect">
            <a:avLst/>
          </a:prstGeom>
          <a:noFill/>
        </p:spPr>
        <p:txBody>
          <a:bodyPr wrap="square" rtlCol="0">
            <a:spAutoFit/>
          </a:bodyPr>
          <a:lstStyle/>
          <a:p>
            <a:pPr>
              <a:lnSpc>
                <a:spcPct val="120000"/>
              </a:lnSpc>
            </a:pPr>
            <a:r>
              <a:rPr lang="zh-TW" altLang="en-US" sz="2000" b="1" dirty="0">
                <a:latin typeface="微软雅黑" panose="020B0503020204020204" charset="-122"/>
                <a:ea typeface="微软雅黑" panose="020B0503020204020204" charset="-122"/>
                <a:sym typeface="+mn-ea"/>
              </a:rPr>
              <a:t>使用技術</a:t>
            </a:r>
            <a:endParaRPr lang="zh-CN" altLang="en-US" sz="160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2561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63783386-52ED-4761-8D42-46FC1511C997}"/>
              </a:ext>
            </a:extLst>
          </p:cNvPr>
          <p:cNvSpPr txBox="1"/>
          <p:nvPr/>
        </p:nvSpPr>
        <p:spPr>
          <a:xfrm>
            <a:off x="3498551" y="576565"/>
            <a:ext cx="5194896" cy="830997"/>
          </a:xfrm>
          <a:prstGeom prst="rect">
            <a:avLst/>
          </a:prstGeom>
          <a:noFill/>
        </p:spPr>
        <p:txBody>
          <a:bodyPr wrap="square" rtlCol="0">
            <a:spAutoFit/>
          </a:bodyPr>
          <a:lstStyle/>
          <a:p>
            <a:pPr algn="ctr"/>
            <a:r>
              <a:rPr lang="zh-TW" altLang="en-US" sz="4800" dirty="0">
                <a:latin typeface="微软雅黑" panose="020B0503020204020204" charset="-122"/>
                <a:ea typeface="微软雅黑" panose="020B0503020204020204" charset="-122"/>
                <a:sym typeface="+mn-ea"/>
              </a:rPr>
              <a:t>網站</a:t>
            </a:r>
            <a:r>
              <a:rPr lang="zh-TW" altLang="en-US" sz="4800" dirty="0">
                <a:latin typeface="汉仪智楷繁" panose="02010600000101010101" pitchFamily="2" charset="-122"/>
                <a:ea typeface="汉仪智楷繁" panose="02010600000101010101" pitchFamily="2" charset="-122"/>
              </a:rPr>
              <a:t>架構</a:t>
            </a:r>
            <a:endParaRPr lang="zh-CN" altLang="en-US" sz="4800" dirty="0">
              <a:latin typeface="汉仪智楷繁" panose="02010600000101010101" pitchFamily="2" charset="-122"/>
              <a:ea typeface="汉仪智楷繁" panose="02010600000101010101" pitchFamily="2" charset="-122"/>
            </a:endParaRPr>
          </a:p>
        </p:txBody>
      </p:sp>
      <p:graphicFrame>
        <p:nvGraphicFramePr>
          <p:cNvPr id="16" name="資料庫圖表 15">
            <a:extLst>
              <a:ext uri="{FF2B5EF4-FFF2-40B4-BE49-F238E27FC236}">
                <a16:creationId xmlns:a16="http://schemas.microsoft.com/office/drawing/2014/main" id="{9015D5A4-F31E-404D-8FD0-3DF06B8BD77D}"/>
              </a:ext>
            </a:extLst>
          </p:cNvPr>
          <p:cNvGraphicFramePr/>
          <p:nvPr>
            <p:extLst>
              <p:ext uri="{D42A27DB-BD31-4B8C-83A1-F6EECF244321}">
                <p14:modId xmlns:p14="http://schemas.microsoft.com/office/powerpoint/2010/main" val="2640249098"/>
              </p:ext>
            </p:extLst>
          </p:nvPr>
        </p:nvGraphicFramePr>
        <p:xfrm>
          <a:off x="1271164" y="1879134"/>
          <a:ext cx="9649670" cy="4186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6165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2"/>
          <p:cNvSpPr/>
          <p:nvPr/>
        </p:nvSpPr>
        <p:spPr>
          <a:xfrm>
            <a:off x="6133320" y="3950800"/>
            <a:ext cx="1194261" cy="1200851"/>
          </a:xfrm>
          <a:custGeom>
            <a:avLst/>
            <a:gdLst/>
            <a:ahLst/>
            <a:cxnLst>
              <a:cxn ang="0">
                <a:pos x="0" y="1620"/>
              </a:cxn>
              <a:cxn ang="0">
                <a:pos x="700" y="2320"/>
              </a:cxn>
              <a:cxn ang="0">
                <a:pos x="2320" y="2320"/>
              </a:cxn>
              <a:cxn ang="0">
                <a:pos x="2320" y="700"/>
              </a:cxn>
              <a:cxn ang="0">
                <a:pos x="1620" y="0"/>
              </a:cxn>
              <a:cxn ang="0">
                <a:pos x="0" y="0"/>
              </a:cxn>
              <a:cxn ang="0">
                <a:pos x="0" y="1620"/>
              </a:cxn>
            </a:cxnLst>
            <a:rect l="0" t="0" r="0" b="0"/>
            <a:pathLst>
              <a:path w="2320" h="2320">
                <a:moveTo>
                  <a:pt x="0" y="1620"/>
                </a:moveTo>
                <a:cubicBezTo>
                  <a:pt x="0" y="2005"/>
                  <a:pt x="315" y="2320"/>
                  <a:pt x="700" y="2320"/>
                </a:cubicBezTo>
                <a:cubicBezTo>
                  <a:pt x="1240" y="2320"/>
                  <a:pt x="1780" y="2320"/>
                  <a:pt x="2320" y="2320"/>
                </a:cubicBezTo>
                <a:cubicBezTo>
                  <a:pt x="2320" y="1780"/>
                  <a:pt x="2320" y="1240"/>
                  <a:pt x="2320" y="700"/>
                </a:cubicBezTo>
                <a:cubicBezTo>
                  <a:pt x="2320" y="315"/>
                  <a:pt x="2005" y="0"/>
                  <a:pt x="1620" y="0"/>
                </a:cubicBezTo>
                <a:cubicBezTo>
                  <a:pt x="1080" y="0"/>
                  <a:pt x="540" y="0"/>
                  <a:pt x="0" y="0"/>
                </a:cubicBezTo>
                <a:lnTo>
                  <a:pt x="0" y="1620"/>
                </a:lnTo>
                <a:close/>
              </a:path>
            </a:pathLst>
          </a:custGeom>
          <a:solidFill>
            <a:srgbClr val="96D6D2"/>
          </a:solidFill>
          <a:ln w="9525">
            <a:noFill/>
          </a:ln>
        </p:spPr>
        <p:txBody>
          <a:bodyPr lIns="91412" tIns="45706" rIns="91412" bIns="45706"/>
          <a:lstStyle/>
          <a:p>
            <a:pPr defTabSz="914103">
              <a:defRPr/>
            </a:pPr>
            <a:endParaRPr lang="zh-CN" altLang="en-US" sz="1200" noProof="1">
              <a:latin typeface="Calibri" panose="020F0502020204030204"/>
              <a:ea typeface="宋体" panose="02010600030101010101" pitchFamily="2" charset="-122"/>
            </a:endParaRPr>
          </a:p>
        </p:txBody>
      </p:sp>
      <p:sp>
        <p:nvSpPr>
          <p:cNvPr id="5" name="Freeform 13"/>
          <p:cNvSpPr/>
          <p:nvPr/>
        </p:nvSpPr>
        <p:spPr>
          <a:xfrm>
            <a:off x="4864420" y="3950800"/>
            <a:ext cx="1196333" cy="1200851"/>
          </a:xfrm>
          <a:custGeom>
            <a:avLst/>
            <a:gdLst/>
            <a:ahLst/>
            <a:cxnLst>
              <a:cxn ang="0">
                <a:pos x="2320" y="1620"/>
              </a:cxn>
              <a:cxn ang="0">
                <a:pos x="1620" y="2320"/>
              </a:cxn>
              <a:cxn ang="0">
                <a:pos x="0" y="2320"/>
              </a:cxn>
              <a:cxn ang="0">
                <a:pos x="0" y="700"/>
              </a:cxn>
              <a:cxn ang="0">
                <a:pos x="700" y="0"/>
              </a:cxn>
              <a:cxn ang="0">
                <a:pos x="2320" y="0"/>
              </a:cxn>
              <a:cxn ang="0">
                <a:pos x="2320" y="1620"/>
              </a:cxn>
            </a:cxnLst>
            <a:rect l="0" t="0" r="0" b="0"/>
            <a:pathLst>
              <a:path w="2320" h="2320">
                <a:moveTo>
                  <a:pt x="2320" y="1620"/>
                </a:moveTo>
                <a:cubicBezTo>
                  <a:pt x="2320" y="2005"/>
                  <a:pt x="2005" y="2320"/>
                  <a:pt x="1620" y="2320"/>
                </a:cubicBezTo>
                <a:cubicBezTo>
                  <a:pt x="1080" y="2320"/>
                  <a:pt x="540" y="2320"/>
                  <a:pt x="0" y="2320"/>
                </a:cubicBezTo>
                <a:cubicBezTo>
                  <a:pt x="0" y="1780"/>
                  <a:pt x="0" y="1240"/>
                  <a:pt x="0" y="700"/>
                </a:cubicBezTo>
                <a:cubicBezTo>
                  <a:pt x="0" y="315"/>
                  <a:pt x="315" y="0"/>
                  <a:pt x="700" y="0"/>
                </a:cubicBezTo>
                <a:cubicBezTo>
                  <a:pt x="1240" y="0"/>
                  <a:pt x="1780" y="0"/>
                  <a:pt x="2320" y="0"/>
                </a:cubicBezTo>
                <a:lnTo>
                  <a:pt x="2320" y="1620"/>
                </a:lnTo>
                <a:close/>
              </a:path>
            </a:pathLst>
          </a:custGeom>
          <a:solidFill>
            <a:srgbClr val="96D6D2"/>
          </a:solidFill>
          <a:ln w="9525">
            <a:noFill/>
          </a:ln>
        </p:spPr>
        <p:txBody>
          <a:bodyPr lIns="91412" tIns="45706" rIns="91412" bIns="45706"/>
          <a:lstStyle/>
          <a:p>
            <a:pPr defTabSz="914103">
              <a:defRPr/>
            </a:pPr>
            <a:endParaRPr lang="zh-CN" altLang="en-US" sz="1200" noProof="1">
              <a:latin typeface="Calibri" panose="020F0502020204030204"/>
              <a:ea typeface="宋体" panose="02010600030101010101" pitchFamily="2" charset="-122"/>
            </a:endParaRPr>
          </a:p>
        </p:txBody>
      </p:sp>
      <p:sp>
        <p:nvSpPr>
          <p:cNvPr id="6" name="Freeform 14"/>
          <p:cNvSpPr/>
          <p:nvPr/>
        </p:nvSpPr>
        <p:spPr>
          <a:xfrm>
            <a:off x="6133320" y="2685655"/>
            <a:ext cx="1194261" cy="1194629"/>
          </a:xfrm>
          <a:custGeom>
            <a:avLst/>
            <a:gdLst/>
            <a:ahLst/>
            <a:cxnLst>
              <a:cxn ang="0">
                <a:pos x="0" y="700"/>
              </a:cxn>
              <a:cxn ang="0">
                <a:pos x="700" y="0"/>
              </a:cxn>
              <a:cxn ang="0">
                <a:pos x="2320" y="0"/>
              </a:cxn>
              <a:cxn ang="0">
                <a:pos x="2320" y="1620"/>
              </a:cxn>
              <a:cxn ang="0">
                <a:pos x="1620" y="2320"/>
              </a:cxn>
              <a:cxn ang="0">
                <a:pos x="0" y="2320"/>
              </a:cxn>
              <a:cxn ang="0">
                <a:pos x="0" y="700"/>
              </a:cxn>
            </a:cxnLst>
            <a:rect l="0" t="0" r="0" b="0"/>
            <a:pathLst>
              <a:path w="2320" h="2320">
                <a:moveTo>
                  <a:pt x="0" y="700"/>
                </a:moveTo>
                <a:cubicBezTo>
                  <a:pt x="0" y="315"/>
                  <a:pt x="315" y="0"/>
                  <a:pt x="700" y="0"/>
                </a:cubicBezTo>
                <a:cubicBezTo>
                  <a:pt x="1240" y="0"/>
                  <a:pt x="1780" y="0"/>
                  <a:pt x="2320" y="0"/>
                </a:cubicBezTo>
                <a:cubicBezTo>
                  <a:pt x="2320" y="540"/>
                  <a:pt x="2320" y="1080"/>
                  <a:pt x="2320" y="1620"/>
                </a:cubicBezTo>
                <a:cubicBezTo>
                  <a:pt x="2320" y="2005"/>
                  <a:pt x="2005" y="2320"/>
                  <a:pt x="1620" y="2320"/>
                </a:cubicBezTo>
                <a:cubicBezTo>
                  <a:pt x="1080" y="2320"/>
                  <a:pt x="540" y="2320"/>
                  <a:pt x="0" y="2320"/>
                </a:cubicBezTo>
                <a:lnTo>
                  <a:pt x="0" y="700"/>
                </a:lnTo>
                <a:close/>
              </a:path>
            </a:pathLst>
          </a:custGeom>
          <a:solidFill>
            <a:srgbClr val="96D6D2"/>
          </a:solidFill>
          <a:ln w="9525">
            <a:noFill/>
          </a:ln>
        </p:spPr>
        <p:txBody>
          <a:bodyPr lIns="91412" tIns="45706" rIns="91412" bIns="45706"/>
          <a:lstStyle/>
          <a:p>
            <a:pPr defTabSz="914103">
              <a:defRPr/>
            </a:pPr>
            <a:endParaRPr lang="zh-CN" altLang="en-US" sz="1200" noProof="1">
              <a:solidFill>
                <a:prstClr val="black"/>
              </a:solidFill>
              <a:latin typeface="Calibri" panose="020F0502020204030204"/>
              <a:ea typeface="宋体" panose="02010600030101010101" pitchFamily="2" charset="-122"/>
            </a:endParaRPr>
          </a:p>
        </p:txBody>
      </p:sp>
      <p:sp>
        <p:nvSpPr>
          <p:cNvPr id="7" name="Freeform 15"/>
          <p:cNvSpPr/>
          <p:nvPr/>
        </p:nvSpPr>
        <p:spPr>
          <a:xfrm>
            <a:off x="4864420" y="2685655"/>
            <a:ext cx="1196333" cy="1194629"/>
          </a:xfrm>
          <a:custGeom>
            <a:avLst/>
            <a:gdLst/>
            <a:ahLst/>
            <a:cxnLst>
              <a:cxn ang="0">
                <a:pos x="2320" y="700"/>
              </a:cxn>
              <a:cxn ang="0">
                <a:pos x="1620" y="0"/>
              </a:cxn>
              <a:cxn ang="0">
                <a:pos x="0" y="0"/>
              </a:cxn>
              <a:cxn ang="0">
                <a:pos x="0" y="1620"/>
              </a:cxn>
              <a:cxn ang="0">
                <a:pos x="700" y="2320"/>
              </a:cxn>
              <a:cxn ang="0">
                <a:pos x="2320" y="2320"/>
              </a:cxn>
              <a:cxn ang="0">
                <a:pos x="2320" y="700"/>
              </a:cxn>
            </a:cxnLst>
            <a:rect l="0" t="0" r="0" b="0"/>
            <a:pathLst>
              <a:path w="2320" h="2320">
                <a:moveTo>
                  <a:pt x="2320" y="700"/>
                </a:moveTo>
                <a:cubicBezTo>
                  <a:pt x="2320" y="315"/>
                  <a:pt x="2005" y="0"/>
                  <a:pt x="1620" y="0"/>
                </a:cubicBezTo>
                <a:cubicBezTo>
                  <a:pt x="1080" y="0"/>
                  <a:pt x="540" y="0"/>
                  <a:pt x="0" y="0"/>
                </a:cubicBezTo>
                <a:cubicBezTo>
                  <a:pt x="0" y="540"/>
                  <a:pt x="0" y="1080"/>
                  <a:pt x="0" y="1620"/>
                </a:cubicBezTo>
                <a:cubicBezTo>
                  <a:pt x="0" y="2005"/>
                  <a:pt x="315" y="2320"/>
                  <a:pt x="700" y="2320"/>
                </a:cubicBezTo>
                <a:cubicBezTo>
                  <a:pt x="1240" y="2320"/>
                  <a:pt x="1780" y="2320"/>
                  <a:pt x="2320" y="2320"/>
                </a:cubicBezTo>
                <a:lnTo>
                  <a:pt x="2320" y="700"/>
                </a:lnTo>
                <a:close/>
              </a:path>
            </a:pathLst>
          </a:custGeom>
          <a:solidFill>
            <a:srgbClr val="96D6D2"/>
          </a:solidFill>
          <a:ln w="9525">
            <a:noFill/>
          </a:ln>
        </p:spPr>
        <p:txBody>
          <a:bodyPr lIns="91412" tIns="45706" rIns="91412" bIns="45706"/>
          <a:lstStyle/>
          <a:p>
            <a:pPr defTabSz="914103">
              <a:defRPr/>
            </a:pPr>
            <a:endParaRPr lang="zh-CN" altLang="en-US" sz="1200" noProof="1">
              <a:latin typeface="Calibri" panose="020F0502020204030204"/>
              <a:ea typeface="宋体" panose="02010600030101010101" pitchFamily="2" charset="-122"/>
            </a:endParaRPr>
          </a:p>
        </p:txBody>
      </p:sp>
      <p:sp>
        <p:nvSpPr>
          <p:cNvPr id="8" name="矩形 57"/>
          <p:cNvSpPr/>
          <p:nvPr/>
        </p:nvSpPr>
        <p:spPr>
          <a:xfrm>
            <a:off x="5021996" y="2934536"/>
            <a:ext cx="843861"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01</a:t>
            </a:r>
          </a:p>
        </p:txBody>
      </p:sp>
      <p:sp>
        <p:nvSpPr>
          <p:cNvPr id="9" name="矩形 57"/>
          <p:cNvSpPr/>
          <p:nvPr/>
        </p:nvSpPr>
        <p:spPr>
          <a:xfrm>
            <a:off x="6305410" y="2934536"/>
            <a:ext cx="845934"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02</a:t>
            </a:r>
          </a:p>
        </p:txBody>
      </p:sp>
      <p:sp>
        <p:nvSpPr>
          <p:cNvPr id="10" name="矩形 57"/>
          <p:cNvSpPr/>
          <p:nvPr/>
        </p:nvSpPr>
        <p:spPr>
          <a:xfrm>
            <a:off x="5021996" y="4189312"/>
            <a:ext cx="843861"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03</a:t>
            </a:r>
          </a:p>
        </p:txBody>
      </p:sp>
      <p:sp>
        <p:nvSpPr>
          <p:cNvPr id="11" name="矩形 57"/>
          <p:cNvSpPr/>
          <p:nvPr/>
        </p:nvSpPr>
        <p:spPr>
          <a:xfrm>
            <a:off x="6305410" y="4189312"/>
            <a:ext cx="845934"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04</a:t>
            </a:r>
          </a:p>
        </p:txBody>
      </p:sp>
      <p:sp>
        <p:nvSpPr>
          <p:cNvPr id="13" name="矩形 12"/>
          <p:cNvSpPr/>
          <p:nvPr/>
        </p:nvSpPr>
        <p:spPr>
          <a:xfrm>
            <a:off x="7422950" y="3078525"/>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zh-TW"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臺鐵資訊 </a:t>
            </a:r>
            <a:r>
              <a:rPr lang="en-US" altLang="zh-TW"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api</a:t>
            </a:r>
            <a:endPar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矩形 14"/>
          <p:cNvSpPr/>
          <p:nvPr/>
        </p:nvSpPr>
        <p:spPr>
          <a:xfrm>
            <a:off x="7422950" y="4338733"/>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en-US" altLang="en-US"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JQuery</a:t>
            </a:r>
            <a:endPar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nvSpPr>
        <p:spPr>
          <a:xfrm>
            <a:off x="1389464" y="3078525"/>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en-US" altLang="zh-TW"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Mapbox</a:t>
            </a:r>
            <a:r>
              <a:rPr lang="en-US" altLang="zh-TW"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a:t>
            </a:r>
            <a:r>
              <a:rPr lang="en-US" altLang="zh-TW"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api</a:t>
            </a:r>
            <a:endPar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矩形 18"/>
          <p:cNvSpPr/>
          <p:nvPr/>
        </p:nvSpPr>
        <p:spPr>
          <a:xfrm>
            <a:off x="1375985" y="4346781"/>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JavaScript &amp; CSS</a:t>
            </a:r>
          </a:p>
        </p:txBody>
      </p:sp>
      <p:sp>
        <p:nvSpPr>
          <p:cNvPr id="23" name="文本框 22">
            <a:extLst>
              <a:ext uri="{FF2B5EF4-FFF2-40B4-BE49-F238E27FC236}">
                <a16:creationId xmlns:a16="http://schemas.microsoft.com/office/drawing/2014/main" id="{BEDCAAD0-7A73-4B4B-9F0E-E36C16CEDF10}"/>
              </a:ext>
            </a:extLst>
          </p:cNvPr>
          <p:cNvSpPr txBox="1"/>
          <p:nvPr/>
        </p:nvSpPr>
        <p:spPr>
          <a:xfrm>
            <a:off x="4468938" y="464661"/>
            <a:ext cx="3254123"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5779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407019" y="397284"/>
            <a:ext cx="7377961"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en-US" altLang="zh-TW" sz="4800" dirty="0" err="1">
                <a:latin typeface="微软雅黑" panose="020B0503020204020204" pitchFamily="34" charset="-122"/>
                <a:ea typeface="微软雅黑" panose="020B0503020204020204" pitchFamily="34" charset="-122"/>
              </a:rPr>
              <a:t>Mapbox</a:t>
            </a:r>
            <a:r>
              <a:rPr lang="en-US" altLang="zh-TW" sz="4800" dirty="0">
                <a:latin typeface="微软雅黑" panose="020B0503020204020204" pitchFamily="34" charset="-122"/>
                <a:ea typeface="微软雅黑" panose="020B0503020204020204" pitchFamily="34" charset="-122"/>
              </a:rPr>
              <a:t> </a:t>
            </a:r>
            <a:r>
              <a:rPr lang="en-US" altLang="zh-TW" sz="4800" dirty="0" err="1">
                <a:latin typeface="微软雅黑" panose="020B0503020204020204" pitchFamily="34" charset="-122"/>
                <a:ea typeface="微软雅黑" panose="020B0503020204020204" pitchFamily="34" charset="-122"/>
              </a:rPr>
              <a:t>api</a:t>
            </a:r>
            <a:endParaRPr lang="zh-CN" altLang="en-US" sz="4800" dirty="0">
              <a:latin typeface="微软雅黑" panose="020B0503020204020204" pitchFamily="34" charset="-122"/>
              <a:ea typeface="微软雅黑" panose="020B0503020204020204" pitchFamily="34" charset="-122"/>
            </a:endParaRPr>
          </a:p>
        </p:txBody>
      </p:sp>
      <p:pic>
        <p:nvPicPr>
          <p:cNvPr id="12" name="圖片 11">
            <a:extLst>
              <a:ext uri="{FF2B5EF4-FFF2-40B4-BE49-F238E27FC236}">
                <a16:creationId xmlns:a16="http://schemas.microsoft.com/office/drawing/2014/main" id="{5BF13C9A-A0B7-42CF-A959-7A5EEB667B65}"/>
              </a:ext>
            </a:extLst>
          </p:cNvPr>
          <p:cNvPicPr>
            <a:picLocks noChangeAspect="1"/>
          </p:cNvPicPr>
          <p:nvPr/>
        </p:nvPicPr>
        <p:blipFill>
          <a:blip r:embed="rId3"/>
          <a:stretch>
            <a:fillRect/>
          </a:stretch>
        </p:blipFill>
        <p:spPr>
          <a:xfrm>
            <a:off x="843713" y="1228281"/>
            <a:ext cx="3701127" cy="4939665"/>
          </a:xfrm>
          <a:prstGeom prst="rect">
            <a:avLst/>
          </a:prstGeom>
        </p:spPr>
      </p:pic>
      <p:sp>
        <p:nvSpPr>
          <p:cNvPr id="16" name="文字方塊 15">
            <a:extLst>
              <a:ext uri="{FF2B5EF4-FFF2-40B4-BE49-F238E27FC236}">
                <a16:creationId xmlns:a16="http://schemas.microsoft.com/office/drawing/2014/main" id="{31F12A36-EC2A-4D03-96B3-A21FA0392E19}"/>
              </a:ext>
            </a:extLst>
          </p:cNvPr>
          <p:cNvSpPr txBox="1"/>
          <p:nvPr/>
        </p:nvSpPr>
        <p:spPr>
          <a:xfrm>
            <a:off x="5319052" y="5975422"/>
            <a:ext cx="3866948" cy="646331"/>
          </a:xfrm>
          <a:prstGeom prst="rect">
            <a:avLst/>
          </a:prstGeom>
          <a:noFill/>
        </p:spPr>
        <p:txBody>
          <a:bodyPr wrap="square" rtlCol="0">
            <a:spAutoFit/>
          </a:bodyPr>
          <a:lstStyle/>
          <a:p>
            <a:r>
              <a:rPr lang="zh-TW" altLang="en-US" dirty="0"/>
              <a:t>以</a:t>
            </a:r>
            <a:r>
              <a:rPr lang="en-US" altLang="zh-TW" dirty="0" err="1"/>
              <a:t>mapbox</a:t>
            </a:r>
            <a:r>
              <a:rPr lang="zh-TW" altLang="en-US" dirty="0"/>
              <a:t>修改出想要的地圖樣式，做出地圖</a:t>
            </a:r>
          </a:p>
        </p:txBody>
      </p:sp>
      <p:pic>
        <p:nvPicPr>
          <p:cNvPr id="20" name="圖片 19">
            <a:extLst>
              <a:ext uri="{FF2B5EF4-FFF2-40B4-BE49-F238E27FC236}">
                <a16:creationId xmlns:a16="http://schemas.microsoft.com/office/drawing/2014/main" id="{85DA48D7-AF7A-47C1-AB31-897782FF91EB}"/>
              </a:ext>
            </a:extLst>
          </p:cNvPr>
          <p:cNvPicPr>
            <a:picLocks noChangeAspect="1"/>
          </p:cNvPicPr>
          <p:nvPr/>
        </p:nvPicPr>
        <p:blipFill>
          <a:blip r:embed="rId4"/>
          <a:stretch>
            <a:fillRect/>
          </a:stretch>
        </p:blipFill>
        <p:spPr>
          <a:xfrm>
            <a:off x="4865862" y="1228281"/>
            <a:ext cx="5562600" cy="4562475"/>
          </a:xfrm>
          <a:prstGeom prst="rect">
            <a:avLst/>
          </a:prstGeom>
        </p:spPr>
      </p:pic>
    </p:spTree>
    <p:extLst>
      <p:ext uri="{BB962C8B-B14F-4D97-AF65-F5344CB8AC3E}">
        <p14:creationId xmlns:p14="http://schemas.microsoft.com/office/powerpoint/2010/main" val="288052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568341" y="397662"/>
            <a:ext cx="7055317"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panose="020B0503020204020204" pitchFamily="34" charset="-122"/>
                <a:ea typeface="微软雅黑" panose="020B0503020204020204" pitchFamily="34" charset="-122"/>
              </a:rPr>
              <a:t>臺鐵資訊 </a:t>
            </a:r>
            <a:r>
              <a:rPr lang="en-US" altLang="zh-TW" sz="4800" dirty="0" err="1">
                <a:latin typeface="微软雅黑" panose="020B0503020204020204" pitchFamily="34" charset="-122"/>
                <a:ea typeface="微软雅黑" panose="020B0503020204020204" pitchFamily="34" charset="-122"/>
              </a:rPr>
              <a:t>api</a:t>
            </a:r>
            <a:endParaRPr lang="en-US" altLang="en-US" sz="4800" b="1" kern="0" dirty="0">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4800" dirty="0">
              <a:latin typeface="微软雅黑" panose="020B0503020204020204" pitchFamily="34" charset="-122"/>
              <a:ea typeface="微软雅黑" panose="020B0503020204020204" pitchFamily="34" charset="-122"/>
            </a:endParaRPr>
          </a:p>
        </p:txBody>
      </p:sp>
      <p:sp>
        <p:nvSpPr>
          <p:cNvPr id="3" name="文字方塊 2">
            <a:extLst>
              <a:ext uri="{FF2B5EF4-FFF2-40B4-BE49-F238E27FC236}">
                <a16:creationId xmlns:a16="http://schemas.microsoft.com/office/drawing/2014/main" id="{BEFE7966-7D81-46C7-9EC5-35AA99DA5D8B}"/>
              </a:ext>
            </a:extLst>
          </p:cNvPr>
          <p:cNvSpPr txBox="1"/>
          <p:nvPr/>
        </p:nvSpPr>
        <p:spPr>
          <a:xfrm>
            <a:off x="7342469" y="4324309"/>
            <a:ext cx="4092343" cy="646331"/>
          </a:xfrm>
          <a:prstGeom prst="rect">
            <a:avLst/>
          </a:prstGeom>
          <a:noFill/>
        </p:spPr>
        <p:txBody>
          <a:bodyPr wrap="square" rtlCol="0">
            <a:spAutoFit/>
          </a:bodyPr>
          <a:lstStyle/>
          <a:p>
            <a:r>
              <a:rPr lang="zh-TW" altLang="en-US" dirty="0"/>
              <a:t>台鐵的</a:t>
            </a:r>
            <a:r>
              <a:rPr lang="en-US" altLang="zh-TW" dirty="0" err="1"/>
              <a:t>api</a:t>
            </a:r>
            <a:r>
              <a:rPr lang="zh-TW" altLang="en-US" dirty="0"/>
              <a:t>可拿到隨時間更新的列車動態資料</a:t>
            </a:r>
          </a:p>
        </p:txBody>
      </p:sp>
      <p:pic>
        <p:nvPicPr>
          <p:cNvPr id="12" name="圖片 11">
            <a:extLst>
              <a:ext uri="{FF2B5EF4-FFF2-40B4-BE49-F238E27FC236}">
                <a16:creationId xmlns:a16="http://schemas.microsoft.com/office/drawing/2014/main" id="{7630BBB4-7DEE-4A53-A558-A50DB361FAD9}"/>
              </a:ext>
            </a:extLst>
          </p:cNvPr>
          <p:cNvPicPr>
            <a:picLocks noChangeAspect="1"/>
          </p:cNvPicPr>
          <p:nvPr/>
        </p:nvPicPr>
        <p:blipFill>
          <a:blip r:embed="rId3"/>
          <a:stretch>
            <a:fillRect/>
          </a:stretch>
        </p:blipFill>
        <p:spPr>
          <a:xfrm>
            <a:off x="757188" y="1197946"/>
            <a:ext cx="5835702" cy="5262392"/>
          </a:xfrm>
          <a:prstGeom prst="rect">
            <a:avLst/>
          </a:prstGeom>
        </p:spPr>
      </p:pic>
      <p:pic>
        <p:nvPicPr>
          <p:cNvPr id="20" name="圖片 19">
            <a:extLst>
              <a:ext uri="{FF2B5EF4-FFF2-40B4-BE49-F238E27FC236}">
                <a16:creationId xmlns:a16="http://schemas.microsoft.com/office/drawing/2014/main" id="{31BA23BC-4102-4BDB-8255-4B282CAB33DA}"/>
              </a:ext>
            </a:extLst>
          </p:cNvPr>
          <p:cNvPicPr>
            <a:picLocks noChangeAspect="1"/>
          </p:cNvPicPr>
          <p:nvPr/>
        </p:nvPicPr>
        <p:blipFill>
          <a:blip r:embed="rId4"/>
          <a:stretch>
            <a:fillRect/>
          </a:stretch>
        </p:blipFill>
        <p:spPr>
          <a:xfrm>
            <a:off x="7066899" y="2059205"/>
            <a:ext cx="4786258" cy="1086610"/>
          </a:xfrm>
          <a:prstGeom prst="rect">
            <a:avLst/>
          </a:prstGeom>
        </p:spPr>
      </p:pic>
    </p:spTree>
    <p:extLst>
      <p:ext uri="{BB962C8B-B14F-4D97-AF65-F5344CB8AC3E}">
        <p14:creationId xmlns:p14="http://schemas.microsoft.com/office/powerpoint/2010/main" val="3313506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531282" y="291941"/>
            <a:ext cx="7132482"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en-US" altLang="en-US" sz="4400" kern="0" dirty="0" err="1">
                <a:latin typeface="微软雅黑" panose="020B0503020204020204" pitchFamily="34" charset="-122"/>
                <a:ea typeface="微软雅黑" panose="020B0503020204020204" pitchFamily="34" charset="-122"/>
                <a:sym typeface="Arial" panose="020B0604020202020204" pitchFamily="34" charset="0"/>
              </a:rPr>
              <a:t>Jquery</a:t>
            </a:r>
            <a:r>
              <a:rPr lang="zh-TW" altLang="en-US" sz="4400" kern="0" dirty="0">
                <a:latin typeface="微软雅黑" panose="020B0503020204020204" pitchFamily="34" charset="-122"/>
                <a:ea typeface="微软雅黑" panose="020B0503020204020204" pitchFamily="34" charset="-122"/>
                <a:sym typeface="Arial" panose="020B0604020202020204" pitchFamily="34" charset="0"/>
              </a:rPr>
              <a:t> </a:t>
            </a:r>
            <a:r>
              <a:rPr lang="en-US" altLang="zh-TW" sz="4400" kern="0" dirty="0">
                <a:latin typeface="微软雅黑" panose="020B0503020204020204" pitchFamily="34" charset="-122"/>
                <a:ea typeface="微软雅黑" panose="020B0503020204020204" pitchFamily="34" charset="-122"/>
                <a:sym typeface="Arial" panose="020B0604020202020204" pitchFamily="34" charset="0"/>
              </a:rPr>
              <a:t>&amp;</a:t>
            </a:r>
            <a:r>
              <a:rPr lang="zh-TW" altLang="en-US" sz="4400" kern="0" dirty="0">
                <a:latin typeface="微软雅黑" panose="020B0503020204020204" pitchFamily="34" charset="-122"/>
                <a:ea typeface="微软雅黑" panose="020B0503020204020204" pitchFamily="34" charset="-122"/>
                <a:sym typeface="Arial" panose="020B0604020202020204" pitchFamily="34" charset="0"/>
              </a:rPr>
              <a:t> </a:t>
            </a:r>
            <a:r>
              <a:rPr lang="en-US" altLang="zh-TW" sz="4400" kern="0" dirty="0">
                <a:latin typeface="微软雅黑" panose="020B0503020204020204" pitchFamily="34" charset="-122"/>
                <a:ea typeface="微软雅黑" panose="020B0503020204020204" pitchFamily="34" charset="-122"/>
                <a:sym typeface="Arial" panose="020B0604020202020204" pitchFamily="34" charset="0"/>
              </a:rPr>
              <a:t>JS</a:t>
            </a:r>
            <a:endParaRPr lang="en-US" altLang="en-US" sz="4800" kern="0" dirty="0">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4800" dirty="0">
              <a:latin typeface="微软雅黑" panose="020B0503020204020204" pitchFamily="34" charset="-122"/>
              <a:ea typeface="微软雅黑" panose="020B0503020204020204" pitchFamily="34" charset="-122"/>
            </a:endParaRPr>
          </a:p>
        </p:txBody>
      </p:sp>
      <p:sp>
        <p:nvSpPr>
          <p:cNvPr id="12" name="文字方塊 11">
            <a:extLst>
              <a:ext uri="{FF2B5EF4-FFF2-40B4-BE49-F238E27FC236}">
                <a16:creationId xmlns:a16="http://schemas.microsoft.com/office/drawing/2014/main" id="{76ED1999-C59F-4AF4-ADD3-10DD29E6C1FF}"/>
              </a:ext>
            </a:extLst>
          </p:cNvPr>
          <p:cNvSpPr txBox="1"/>
          <p:nvPr/>
        </p:nvSpPr>
        <p:spPr>
          <a:xfrm>
            <a:off x="8123721" y="2245747"/>
            <a:ext cx="3080085" cy="2031325"/>
          </a:xfrm>
          <a:prstGeom prst="rect">
            <a:avLst/>
          </a:prstGeom>
          <a:noFill/>
        </p:spPr>
        <p:txBody>
          <a:bodyPr wrap="square" rtlCol="0">
            <a:spAutoFit/>
          </a:bodyPr>
          <a:lstStyle/>
          <a:p>
            <a:r>
              <a:rPr lang="zh-TW" altLang="en-US" dirty="0"/>
              <a:t>使用</a:t>
            </a:r>
            <a:r>
              <a:rPr lang="en-US" altLang="zh-TW" dirty="0" err="1"/>
              <a:t>getJSON</a:t>
            </a:r>
            <a:r>
              <a:rPr lang="zh-TW" altLang="en-US" dirty="0"/>
              <a:t>取出臺鐵</a:t>
            </a:r>
            <a:r>
              <a:rPr lang="en-US" altLang="zh-TW" dirty="0" err="1"/>
              <a:t>api</a:t>
            </a:r>
            <a:r>
              <a:rPr lang="zh-TW" altLang="en-US" dirty="0"/>
              <a:t>的資料再使用</a:t>
            </a:r>
            <a:r>
              <a:rPr lang="en-US" altLang="zh-TW" dirty="0"/>
              <a:t>$.</a:t>
            </a:r>
            <a:r>
              <a:rPr lang="en-US" altLang="zh-TW" dirty="0" err="1"/>
              <a:t>inArray</a:t>
            </a:r>
            <a:r>
              <a:rPr lang="en-US" altLang="zh-TW" dirty="0"/>
              <a:t> </a:t>
            </a:r>
            <a:r>
              <a:rPr lang="zh-TW" altLang="en-US" dirty="0"/>
              <a:t>與</a:t>
            </a:r>
            <a:r>
              <a:rPr lang="en-US" altLang="zh-TW" dirty="0"/>
              <a:t>JS</a:t>
            </a:r>
            <a:r>
              <a:rPr lang="zh-TW" altLang="en-US" dirty="0"/>
              <a:t>陣列的</a:t>
            </a:r>
            <a:r>
              <a:rPr lang="en-US" altLang="zh-TW" dirty="0"/>
              <a:t>filter</a:t>
            </a:r>
            <a:r>
              <a:rPr lang="zh-TW" altLang="en-US" dirty="0"/>
              <a:t>做資料的處理</a:t>
            </a:r>
            <a:endParaRPr lang="en-US" altLang="zh-TW" dirty="0"/>
          </a:p>
          <a:p>
            <a:r>
              <a:rPr lang="zh-TW" altLang="en-US" dirty="0"/>
              <a:t>，用</a:t>
            </a:r>
            <a:r>
              <a:rPr lang="en-US" altLang="zh-TW" dirty="0" err="1"/>
              <a:t>setInterval</a:t>
            </a:r>
            <a:r>
              <a:rPr lang="zh-TW" altLang="en-US" dirty="0"/>
              <a:t>做到不需重整頁面即可更新車站的列車資訊</a:t>
            </a:r>
            <a:endParaRPr lang="en-US" altLang="zh-TW" dirty="0"/>
          </a:p>
          <a:p>
            <a:endParaRPr lang="zh-TW" altLang="en-US" dirty="0"/>
          </a:p>
        </p:txBody>
      </p:sp>
      <p:sp>
        <p:nvSpPr>
          <p:cNvPr id="14" name="文字方塊 13">
            <a:extLst>
              <a:ext uri="{FF2B5EF4-FFF2-40B4-BE49-F238E27FC236}">
                <a16:creationId xmlns:a16="http://schemas.microsoft.com/office/drawing/2014/main" id="{EF01AE4E-DC5C-4ECC-BC41-06581E217C2A}"/>
              </a:ext>
            </a:extLst>
          </p:cNvPr>
          <p:cNvSpPr txBox="1"/>
          <p:nvPr/>
        </p:nvSpPr>
        <p:spPr>
          <a:xfrm>
            <a:off x="8272912" y="5708979"/>
            <a:ext cx="2781701" cy="369332"/>
          </a:xfrm>
          <a:prstGeom prst="rect">
            <a:avLst/>
          </a:prstGeom>
          <a:noFill/>
        </p:spPr>
        <p:txBody>
          <a:bodyPr wrap="square" rtlCol="0">
            <a:spAutoFit/>
          </a:bodyPr>
          <a:lstStyle/>
          <a:p>
            <a:r>
              <a:rPr lang="zh-TW" altLang="en-US" dirty="0"/>
              <a:t>用</a:t>
            </a:r>
            <a:r>
              <a:rPr lang="en-US" altLang="zh-TW" dirty="0"/>
              <a:t>CSS</a:t>
            </a:r>
            <a:r>
              <a:rPr lang="zh-TW" altLang="en-US" dirty="0"/>
              <a:t>設計列車資訊欄</a:t>
            </a:r>
          </a:p>
        </p:txBody>
      </p:sp>
      <p:pic>
        <p:nvPicPr>
          <p:cNvPr id="20" name="圖片 19">
            <a:extLst>
              <a:ext uri="{FF2B5EF4-FFF2-40B4-BE49-F238E27FC236}">
                <a16:creationId xmlns:a16="http://schemas.microsoft.com/office/drawing/2014/main" id="{F9A5B12D-C782-47AF-9C17-891D599CF4EC}"/>
              </a:ext>
            </a:extLst>
          </p:cNvPr>
          <p:cNvPicPr>
            <a:picLocks noChangeAspect="1"/>
          </p:cNvPicPr>
          <p:nvPr/>
        </p:nvPicPr>
        <p:blipFill>
          <a:blip r:embed="rId3"/>
          <a:stretch>
            <a:fillRect/>
          </a:stretch>
        </p:blipFill>
        <p:spPr>
          <a:xfrm>
            <a:off x="415410" y="1827203"/>
            <a:ext cx="7132483" cy="4251108"/>
          </a:xfrm>
          <a:prstGeom prst="rect">
            <a:avLst/>
          </a:prstGeom>
        </p:spPr>
      </p:pic>
    </p:spTree>
    <p:extLst>
      <p:ext uri="{BB962C8B-B14F-4D97-AF65-F5344CB8AC3E}">
        <p14:creationId xmlns:p14="http://schemas.microsoft.com/office/powerpoint/2010/main" val="2898168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527B6D09-841D-459E-A7DC-18A6F0EB159F}"/>
              </a:ext>
            </a:extLst>
          </p:cNvPr>
          <p:cNvSpPr txBox="1"/>
          <p:nvPr/>
        </p:nvSpPr>
        <p:spPr>
          <a:xfrm>
            <a:off x="3611720" y="330437"/>
            <a:ext cx="4968560"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a:ea typeface="微软雅黑"/>
                <a:cs typeface="Bebas Neue" charset="0"/>
                <a:sym typeface="Bebas Neue" charset="0"/>
              </a:rPr>
              <a:t>視覺化</a:t>
            </a:r>
            <a:endParaRPr lang="zh-CN" altLang="en-US" sz="4800" dirty="0">
              <a:latin typeface="微软雅黑" panose="020B0503020204020204" pitchFamily="34" charset="-122"/>
              <a:ea typeface="微软雅黑" panose="020B0503020204020204" pitchFamily="34" charset="-122"/>
            </a:endParaRPr>
          </a:p>
        </p:txBody>
      </p:sp>
      <p:sp>
        <p:nvSpPr>
          <p:cNvPr id="48" name="文本框 57">
            <a:extLst>
              <a:ext uri="{FF2B5EF4-FFF2-40B4-BE49-F238E27FC236}">
                <a16:creationId xmlns:a16="http://schemas.microsoft.com/office/drawing/2014/main" id="{C7AEB1CA-4153-474B-8C3B-D63E8C4CF961}"/>
              </a:ext>
            </a:extLst>
          </p:cNvPr>
          <p:cNvSpPr txBox="1"/>
          <p:nvPr/>
        </p:nvSpPr>
        <p:spPr bwMode="auto">
          <a:xfrm>
            <a:off x="2562917" y="6085647"/>
            <a:ext cx="7066166" cy="44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以地圖呈現的台鐵列車動態，有別於官方以文字為主的時刻表。</a:t>
            </a:r>
            <a:endParaRPr lang="en-US" altLang="zh-CN" sz="2000" dirty="0">
              <a:solidFill>
                <a:schemeClr val="tx1"/>
              </a:solidFill>
              <a:latin typeface="微软雅黑"/>
              <a:ea typeface="微软雅黑"/>
              <a:cs typeface="Lato Light" charset="0"/>
              <a:sym typeface="Lato Light" charset="0"/>
            </a:endParaRPr>
          </a:p>
        </p:txBody>
      </p:sp>
    </p:spTree>
    <p:extLst>
      <p:ext uri="{BB962C8B-B14F-4D97-AF65-F5344CB8AC3E}">
        <p14:creationId xmlns:p14="http://schemas.microsoft.com/office/powerpoint/2010/main" val="235331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527B6D09-841D-459E-A7DC-18A6F0EB159F}"/>
              </a:ext>
            </a:extLst>
          </p:cNvPr>
          <p:cNvSpPr txBox="1"/>
          <p:nvPr/>
        </p:nvSpPr>
        <p:spPr>
          <a:xfrm>
            <a:off x="3640594" y="315992"/>
            <a:ext cx="4910809"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a:ea typeface="微软雅黑"/>
                <a:cs typeface="Bebas Neue" charset="0"/>
                <a:sym typeface="Bebas Neue" charset="0"/>
              </a:rPr>
              <a:t>視覺化</a:t>
            </a:r>
            <a:endParaRPr lang="en-US" altLang="zh-CN" sz="4800" dirty="0">
              <a:latin typeface="微软雅黑"/>
              <a:ea typeface="微软雅黑"/>
              <a:cs typeface="Bebas Neue" charset="0"/>
              <a:sym typeface="Bebas Neue" charset="0"/>
            </a:endParaRPr>
          </a:p>
          <a:p>
            <a:endParaRPr lang="zh-CN" altLang="en-US" sz="4800" dirty="0">
              <a:latin typeface="微软雅黑" panose="020B0503020204020204" pitchFamily="34" charset="-122"/>
              <a:ea typeface="微软雅黑" panose="020B0503020204020204" pitchFamily="34" charset="-122"/>
            </a:endParaRPr>
          </a:p>
        </p:txBody>
      </p:sp>
      <p:grpSp>
        <p:nvGrpSpPr>
          <p:cNvPr id="45" name="组合 55">
            <a:extLst>
              <a:ext uri="{FF2B5EF4-FFF2-40B4-BE49-F238E27FC236}">
                <a16:creationId xmlns:a16="http://schemas.microsoft.com/office/drawing/2014/main" id="{7B2C076E-D09A-4EB8-BE7F-AF32AC5D8C2D}"/>
              </a:ext>
            </a:extLst>
          </p:cNvPr>
          <p:cNvGrpSpPr/>
          <p:nvPr/>
        </p:nvGrpSpPr>
        <p:grpSpPr>
          <a:xfrm>
            <a:off x="1042036" y="1553469"/>
            <a:ext cx="9092680" cy="4988539"/>
            <a:chOff x="8055161" y="1866986"/>
            <a:chExt cx="5473640" cy="3741407"/>
          </a:xfrm>
        </p:grpSpPr>
        <p:sp>
          <p:nvSpPr>
            <p:cNvPr id="48" name="文本框 57">
              <a:extLst>
                <a:ext uri="{FF2B5EF4-FFF2-40B4-BE49-F238E27FC236}">
                  <a16:creationId xmlns:a16="http://schemas.microsoft.com/office/drawing/2014/main" id="{C7AEB1CA-4153-474B-8C3B-D63E8C4CF961}"/>
                </a:ext>
              </a:extLst>
            </p:cNvPr>
            <p:cNvSpPr txBox="1"/>
            <p:nvPr/>
          </p:nvSpPr>
          <p:spPr bwMode="auto">
            <a:xfrm>
              <a:off x="8666320" y="5276956"/>
              <a:ext cx="4862481" cy="3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車站以紅色圓點表示，網頁開啟時會顯示站名，可以迅速找到想找的站</a:t>
              </a:r>
              <a:endParaRPr lang="en-US" altLang="zh-TW" sz="2000" dirty="0">
                <a:solidFill>
                  <a:schemeClr val="tx1"/>
                </a:solidFill>
                <a:latin typeface="微软雅黑"/>
                <a:ea typeface="微软雅黑"/>
                <a:cs typeface="Lato Light" charset="0"/>
                <a:sym typeface="Lato Light" charset="0"/>
              </a:endParaRPr>
            </a:p>
          </p:txBody>
        </p:sp>
        <p:sp>
          <p:nvSpPr>
            <p:cNvPr id="49" name="文本框 24">
              <a:extLst>
                <a:ext uri="{FF2B5EF4-FFF2-40B4-BE49-F238E27FC236}">
                  <a16:creationId xmlns:a16="http://schemas.microsoft.com/office/drawing/2014/main" id="{41192D14-4D42-4148-8EC8-C160DBB5C3E8}"/>
                </a:ext>
              </a:extLst>
            </p:cNvPr>
            <p:cNvSpPr txBox="1">
              <a:spLocks noChangeArrowheads="1"/>
            </p:cNvSpPr>
            <p:nvPr/>
          </p:nvSpPr>
          <p:spPr bwMode="auto">
            <a:xfrm>
              <a:off x="8055161" y="1866986"/>
              <a:ext cx="1165041" cy="26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endParaRPr lang="en-US" altLang="zh-CN" sz="2400" dirty="0">
                <a:solidFill>
                  <a:schemeClr val="tx1"/>
                </a:solidFill>
                <a:latin typeface="微软雅黑"/>
                <a:ea typeface="微软雅黑"/>
                <a:cs typeface="Bebas Neue" charset="0"/>
                <a:sym typeface="Bebas Neue" charset="0"/>
              </a:endParaRPr>
            </a:p>
          </p:txBody>
        </p:sp>
      </p:grpSp>
      <p:pic>
        <p:nvPicPr>
          <p:cNvPr id="2" name="圖片 1">
            <a:extLst>
              <a:ext uri="{FF2B5EF4-FFF2-40B4-BE49-F238E27FC236}">
                <a16:creationId xmlns:a16="http://schemas.microsoft.com/office/drawing/2014/main" id="{C464CDC9-06DB-4943-8520-BFBA10FCDA8E}"/>
              </a:ext>
            </a:extLst>
          </p:cNvPr>
          <p:cNvPicPr>
            <a:picLocks noChangeAspect="1"/>
          </p:cNvPicPr>
          <p:nvPr/>
        </p:nvPicPr>
        <p:blipFill>
          <a:blip r:embed="rId3"/>
          <a:stretch>
            <a:fillRect/>
          </a:stretch>
        </p:blipFill>
        <p:spPr>
          <a:xfrm>
            <a:off x="1975861" y="1475692"/>
            <a:ext cx="8240277" cy="4281486"/>
          </a:xfrm>
          <a:prstGeom prst="rect">
            <a:avLst/>
          </a:prstGeom>
        </p:spPr>
      </p:pic>
    </p:spTree>
    <p:extLst>
      <p:ext uri="{BB962C8B-B14F-4D97-AF65-F5344CB8AC3E}">
        <p14:creationId xmlns:p14="http://schemas.microsoft.com/office/powerpoint/2010/main" val="602198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313</TotalTime>
  <Words>312</Words>
  <Application>Microsoft Office PowerPoint</Application>
  <PresentationFormat>寬螢幕</PresentationFormat>
  <Paragraphs>67</Paragraphs>
  <Slides>12</Slides>
  <Notes>12</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12</vt:i4>
      </vt:variant>
    </vt:vector>
  </HeadingPairs>
  <TitlesOfParts>
    <vt:vector size="25" baseType="lpstr">
      <vt:lpstr>Bebas Neue</vt:lpstr>
      <vt:lpstr>Clear Sans Light</vt:lpstr>
      <vt:lpstr>等线</vt:lpstr>
      <vt:lpstr>等线 Light</vt:lpstr>
      <vt:lpstr>Lato Light</vt:lpstr>
      <vt:lpstr>微软雅黑</vt:lpstr>
      <vt:lpstr>宋体</vt:lpstr>
      <vt:lpstr>汉仪智楷繁</vt:lpstr>
      <vt:lpstr>新細明體</vt:lpstr>
      <vt:lpstr>Arial</vt:lpstr>
      <vt:lpstr>Calibri</vt:lpstr>
      <vt:lpstr>Impact</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user</cp:lastModifiedBy>
  <cp:revision>86</cp:revision>
  <dcterms:created xsi:type="dcterms:W3CDTF">2017-08-28T05:37:30Z</dcterms:created>
  <dcterms:modified xsi:type="dcterms:W3CDTF">2019-12-30T18:24:16Z</dcterms:modified>
</cp:coreProperties>
</file>