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56"/>
  </p:notesMasterIdLst>
  <p:handoutMasterIdLst>
    <p:handoutMasterId r:id="rId57"/>
  </p:handoutMasterIdLst>
  <p:sldIdLst>
    <p:sldId id="279" r:id="rId2"/>
    <p:sldId id="374" r:id="rId3"/>
    <p:sldId id="278" r:id="rId4"/>
    <p:sldId id="412" r:id="rId5"/>
    <p:sldId id="351" r:id="rId6"/>
    <p:sldId id="416" r:id="rId7"/>
    <p:sldId id="414" r:id="rId8"/>
    <p:sldId id="415" r:id="rId9"/>
    <p:sldId id="407" r:id="rId10"/>
    <p:sldId id="408" r:id="rId11"/>
    <p:sldId id="409" r:id="rId12"/>
    <p:sldId id="410" r:id="rId13"/>
    <p:sldId id="411" r:id="rId14"/>
    <p:sldId id="375" r:id="rId15"/>
    <p:sldId id="417" r:id="rId16"/>
    <p:sldId id="418" r:id="rId17"/>
    <p:sldId id="356" r:id="rId18"/>
    <p:sldId id="543" r:id="rId19"/>
    <p:sldId id="280" r:id="rId20"/>
    <p:sldId id="341" r:id="rId21"/>
    <p:sldId id="390" r:id="rId22"/>
    <p:sldId id="376" r:id="rId23"/>
    <p:sldId id="299" r:id="rId24"/>
    <p:sldId id="377" r:id="rId25"/>
    <p:sldId id="378" r:id="rId26"/>
    <p:sldId id="419" r:id="rId27"/>
    <p:sldId id="382" r:id="rId28"/>
    <p:sldId id="383" r:id="rId29"/>
    <p:sldId id="401" r:id="rId30"/>
    <p:sldId id="403" r:id="rId31"/>
    <p:sldId id="404" r:id="rId32"/>
    <p:sldId id="402" r:id="rId33"/>
    <p:sldId id="384" r:id="rId34"/>
    <p:sldId id="362" r:id="rId35"/>
    <p:sldId id="363" r:id="rId36"/>
    <p:sldId id="386" r:id="rId37"/>
    <p:sldId id="366" r:id="rId38"/>
    <p:sldId id="367" r:id="rId39"/>
    <p:sldId id="306" r:id="rId40"/>
    <p:sldId id="420" r:id="rId41"/>
    <p:sldId id="290" r:id="rId42"/>
    <p:sldId id="387" r:id="rId43"/>
    <p:sldId id="388" r:id="rId44"/>
    <p:sldId id="389" r:id="rId45"/>
    <p:sldId id="398" r:id="rId46"/>
    <p:sldId id="544" r:id="rId47"/>
    <p:sldId id="393" r:id="rId48"/>
    <p:sldId id="545" r:id="rId49"/>
    <p:sldId id="394" r:id="rId50"/>
    <p:sldId id="399" r:id="rId51"/>
    <p:sldId id="333" r:id="rId52"/>
    <p:sldId id="546" r:id="rId53"/>
    <p:sldId id="547" r:id="rId54"/>
    <p:sldId id="400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b="1" kern="1200">
        <a:solidFill>
          <a:schemeClr val="hlink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sz="4400" b="1" kern="1200">
        <a:solidFill>
          <a:schemeClr val="hlink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sz="4400" b="1" kern="1200">
        <a:solidFill>
          <a:schemeClr val="hlink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sz="4400" b="1" kern="1200">
        <a:solidFill>
          <a:schemeClr val="hlink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sz="4400" b="1" kern="1200">
        <a:solidFill>
          <a:schemeClr val="hlink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4400" b="1" kern="1200">
        <a:solidFill>
          <a:schemeClr val="hlink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4400" b="1" kern="1200">
        <a:solidFill>
          <a:schemeClr val="hlink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4400" b="1" kern="1200">
        <a:solidFill>
          <a:schemeClr val="hlink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4400" b="1" kern="1200">
        <a:solidFill>
          <a:schemeClr val="hlink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3333CC"/>
    <a:srgbClr val="D0F0F4"/>
    <a:srgbClr val="CCF0D5"/>
    <a:srgbClr val="B5E9C3"/>
    <a:srgbClr val="F6F7D9"/>
    <a:srgbClr val="FF0000"/>
    <a:srgbClr val="D02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8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E745050-7073-9B4A-B6B6-79B76CF2C4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468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F19159E-40B3-5643-8EF7-715B51474D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10036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19159E-40B3-5643-8EF7-715B51474DDC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6455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19159E-40B3-5643-8EF7-715B51474DDC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6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 b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0">
                <a:solidFill>
                  <a:schemeClr val="tx1"/>
                </a:solidFill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charset="0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1FF7A-5714-4D43-857F-CE72840C0C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67540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CF08E-5E3F-CE4D-8A73-6E09B7DB4B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17736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E6EE2-0C07-D44D-B68B-F928503E86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0640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B1252-F3DC-1A4A-ADCF-564D35C599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7340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0D4B5-822C-C64E-A736-EF81B45198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8204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0FAEA-75D1-1B4A-95FD-B14DF3F5B5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07814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E0DE6-FD00-3A41-A739-EEC96216DC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6624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790CE-A21B-754F-86C0-8C216BFE0B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3302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937C7-7627-6840-B6EC-4AB2B2D522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65741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A5AD9-CD12-0D4E-8010-7A10732F47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0658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4AD65-0175-FB46-96BD-46F416FAE5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31474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Black" charset="0"/>
              </a:defRPr>
            </a:lvl1pPr>
          </a:lstStyle>
          <a:p>
            <a:pPr>
              <a:defRPr/>
            </a:pPr>
            <a:fld id="{AEB042E5-1D5D-B242-9D1D-5F8600E3B1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 b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 b="0"/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 b="0"/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 b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 b="0"/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 b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 b="0">
                <a:solidFill>
                  <a:schemeClr val="accent2"/>
                </a:solidFill>
              </a:endParaRPr>
            </a:p>
          </p:txBody>
        </p:sp>
      </p:grp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7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5630863" cy="990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latin typeface="宋体" charset="0"/>
              </a:rPr>
              <a:t>第 四 章  循环结构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642350" cy="4608513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altLang="zh-CN" dirty="0"/>
              <a:t>4.1</a:t>
            </a:r>
            <a:r>
              <a:rPr lang="zh-CN" altLang="en-US" dirty="0"/>
              <a:t> 用格雷戈里公式求</a:t>
            </a:r>
            <a:r>
              <a:rPr lang="en-US" altLang="zh-CN" dirty="0"/>
              <a:t>π</a:t>
            </a:r>
            <a:r>
              <a:rPr lang="zh-CN" altLang="en-US" dirty="0"/>
              <a:t>的近似值 (</a:t>
            </a:r>
            <a:r>
              <a:rPr lang="en-US" altLang="zh-CN" dirty="0"/>
              <a:t>while</a:t>
            </a:r>
            <a:r>
              <a:rPr lang="zh-CN" altLang="en-US" dirty="0"/>
              <a:t>语句)</a:t>
            </a:r>
          </a:p>
          <a:p>
            <a:pPr marL="0" indent="0" algn="just">
              <a:spcBef>
                <a:spcPct val="100000"/>
              </a:spcBef>
              <a:buFont typeface="Wingdings" charset="0"/>
              <a:buNone/>
              <a:defRPr/>
            </a:pPr>
            <a:r>
              <a:rPr lang="en-US" altLang="zh-CN" dirty="0"/>
              <a:t>4.2</a:t>
            </a:r>
            <a:r>
              <a:rPr lang="zh-CN" altLang="en-US" dirty="0"/>
              <a:t> 统计一个整数的位数 (</a:t>
            </a:r>
            <a:r>
              <a:rPr lang="en-US" altLang="zh-CN" dirty="0"/>
              <a:t>do-while</a:t>
            </a:r>
            <a:r>
              <a:rPr lang="zh-CN" altLang="en-US" dirty="0"/>
              <a:t>语句)</a:t>
            </a:r>
          </a:p>
          <a:p>
            <a:pPr marL="0" indent="0" algn="just">
              <a:spcBef>
                <a:spcPct val="100000"/>
              </a:spcBef>
              <a:buFont typeface="Wingdings" charset="0"/>
              <a:buNone/>
              <a:defRPr/>
            </a:pPr>
            <a:r>
              <a:rPr lang="en-US" altLang="zh-CN" dirty="0"/>
              <a:t>4.3</a:t>
            </a:r>
            <a:r>
              <a:rPr lang="zh-CN" dirty="0"/>
              <a:t> 判断素数</a:t>
            </a:r>
            <a:r>
              <a:rPr lang="zh-CN" altLang="en-US" dirty="0"/>
              <a:t> (</a:t>
            </a:r>
            <a:r>
              <a:rPr lang="en-US" altLang="zh-CN" dirty="0"/>
              <a:t>break </a:t>
            </a:r>
            <a:r>
              <a:rPr lang="zh-CN" altLang="en-US" dirty="0"/>
              <a:t>和 </a:t>
            </a:r>
            <a:r>
              <a:rPr lang="en-US" altLang="zh-CN" dirty="0"/>
              <a:t>continue </a:t>
            </a:r>
            <a:r>
              <a:rPr lang="zh-CN" altLang="en-US" dirty="0"/>
              <a:t>语句)</a:t>
            </a:r>
          </a:p>
          <a:p>
            <a:pPr marL="0" indent="0" algn="just">
              <a:spcBef>
                <a:spcPct val="100000"/>
              </a:spcBef>
              <a:buFont typeface="Wingdings" charset="0"/>
              <a:buNone/>
              <a:defRPr/>
            </a:pPr>
            <a:r>
              <a:rPr lang="en-US" altLang="zh-CN" dirty="0"/>
              <a:t>4.4</a:t>
            </a:r>
            <a:r>
              <a:rPr lang="zh-CN" altLang="en-US" dirty="0"/>
              <a:t> 求</a:t>
            </a:r>
            <a:r>
              <a:rPr lang="en-US" altLang="zh-CN" dirty="0"/>
              <a:t>1! + 2! + … + n!</a:t>
            </a:r>
            <a:r>
              <a:rPr lang="zh-CN" altLang="en-US" dirty="0"/>
              <a:t> (循环嵌套)</a:t>
            </a:r>
          </a:p>
          <a:p>
            <a:pPr marL="0" indent="0" algn="just">
              <a:spcBef>
                <a:spcPct val="100000"/>
              </a:spcBef>
              <a:buFont typeface="Wingdings" charset="0"/>
              <a:buNone/>
              <a:defRPr/>
            </a:pPr>
            <a:r>
              <a:rPr lang="en-US" altLang="zh-CN" dirty="0"/>
              <a:t>4.5</a:t>
            </a:r>
            <a:r>
              <a:rPr lang="zh-CN" altLang="en-US" dirty="0"/>
              <a:t> 循环结构程序设计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7416800" cy="792163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分析</a:t>
            </a:r>
            <a:r>
              <a:rPr lang="en-US" altLang="zh-CN" dirty="0"/>
              <a:t>-</a:t>
            </a:r>
            <a:r>
              <a:rPr lang="zh-CN" altLang="en-US" dirty="0"/>
              <a:t>统计成绩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412875"/>
            <a:ext cx="8785225" cy="4797425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zh-CN" altLang="en-US" dirty="0"/>
              <a:t>从键盘输入一批学生的成绩，计算平均成绩，并统计不及格学生的人数。</a:t>
            </a:r>
            <a:endParaRPr lang="en-US" altLang="zh-CN" dirty="0"/>
          </a:p>
          <a:p>
            <a:pPr algn="just">
              <a:defRPr/>
            </a:pPr>
            <a:r>
              <a:rPr lang="zh-CN" altLang="en-US" dirty="0"/>
              <a:t>确定循环条件</a:t>
            </a:r>
          </a:p>
          <a:p>
            <a:pPr lvl="1" algn="just">
              <a:defRPr/>
            </a:pPr>
            <a:r>
              <a:rPr lang="zh-CN" altLang="en-US" dirty="0"/>
              <a:t>不知道输入数据的个数，无法事先确定循环次数；</a:t>
            </a:r>
          </a:p>
          <a:p>
            <a:pPr lvl="1" algn="just">
              <a:defRPr/>
            </a:pPr>
            <a:r>
              <a:rPr lang="zh-CN" altLang="en-US" dirty="0"/>
              <a:t>用一个</a:t>
            </a:r>
            <a:r>
              <a:rPr lang="zh-CN" altLang="en-US" dirty="0">
                <a:solidFill>
                  <a:schemeClr val="bg2"/>
                </a:solidFill>
              </a:rPr>
              <a:t>特殊的数据</a:t>
            </a:r>
            <a:r>
              <a:rPr lang="zh-CN" altLang="en-US" dirty="0"/>
              <a:t>作为正常输入数据的结束标志，比如选用一个负数作为结束标志</a:t>
            </a:r>
            <a:r>
              <a:rPr lang="zh-CN" altLang="zh-CN" dirty="0"/>
              <a:t>。</a:t>
            </a:r>
            <a:endParaRPr lang="en-US" altLang="en-US" dirty="0"/>
          </a:p>
          <a:p>
            <a:pPr marL="457200" lvl="1" indent="0" algn="just">
              <a:buNone/>
              <a:defRPr/>
            </a:pPr>
            <a:r>
              <a:rPr lang="en-US" altLang="en-US" dirty="0" err="1"/>
              <a:t>循环结束条件：</a:t>
            </a:r>
            <a:r>
              <a:rPr lang="en-US" altLang="zh-CN" dirty="0" err="1">
                <a:solidFill>
                  <a:srgbClr val="000000"/>
                </a:solidFill>
              </a:rPr>
              <a:t>score</a:t>
            </a:r>
            <a:r>
              <a:rPr lang="en-US" altLang="en-US" dirty="0"/>
              <a:t> &lt; 0</a:t>
            </a:r>
          </a:p>
          <a:p>
            <a:pPr marL="457200" lvl="1" indent="0" algn="just">
              <a:buNone/>
              <a:defRPr/>
            </a:pPr>
            <a:r>
              <a:rPr lang="en-US" altLang="en-US" dirty="0" err="1"/>
              <a:t>循环条件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00"/>
                </a:solidFill>
              </a:rPr>
              <a:t>score</a:t>
            </a:r>
            <a:r>
              <a:rPr lang="en-US" altLang="zh-CN" dirty="0"/>
              <a:t> &gt;= 0</a:t>
            </a:r>
          </a:p>
          <a:p>
            <a:pPr marL="400050" lvl="1" indent="0">
              <a:buFont typeface="Wingdings" charset="0"/>
              <a:buNone/>
              <a:defRPr/>
            </a:pPr>
            <a:endParaRPr lang="en-US" altLang="zh-CN" dirty="0"/>
          </a:p>
          <a:p>
            <a:pPr marL="0" indent="0">
              <a:buFont typeface="Wingdings" charset="0"/>
              <a:buNone/>
              <a:defRPr/>
            </a:pPr>
            <a:endParaRPr kumimoji="1" lang="zh-CN" altLang="en-US" dirty="0"/>
          </a:p>
        </p:txBody>
      </p:sp>
      <p:sp>
        <p:nvSpPr>
          <p:cNvPr id="5" name="笑脸 4"/>
          <p:cNvSpPr/>
          <p:nvPr/>
        </p:nvSpPr>
        <p:spPr bwMode="auto">
          <a:xfrm>
            <a:off x="7019925" y="4437063"/>
            <a:ext cx="914400" cy="914400"/>
          </a:xfrm>
          <a:prstGeom prst="smileyF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7416800" cy="79216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程序段</a:t>
            </a:r>
            <a:r>
              <a:rPr lang="en-US" altLang="zh-CN" dirty="0"/>
              <a:t>-</a:t>
            </a:r>
            <a:r>
              <a:rPr lang="zh-CN" altLang="en-US" dirty="0"/>
              <a:t>统计成绩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196975"/>
            <a:ext cx="4465638" cy="4752975"/>
          </a:xfrm>
        </p:spPr>
        <p:txBody>
          <a:bodyPr/>
          <a:lstStyle/>
          <a:p>
            <a:pPr>
              <a:spcBef>
                <a:spcPts val="0"/>
              </a:spcBef>
              <a:buFont typeface="Wingdings" charset="0"/>
              <a:buNone/>
              <a:defRPr/>
            </a:pP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total = 0; 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count = 0;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>
                <a:solidFill>
                  <a:srgbClr val="CC0066"/>
                </a:solidFill>
              </a:rPr>
              <a:t>for (</a:t>
            </a:r>
            <a:r>
              <a:rPr lang="en-US" altLang="zh-CN" sz="2800" dirty="0" err="1">
                <a:solidFill>
                  <a:srgbClr val="CC0066"/>
                </a:solidFill>
              </a:rPr>
              <a:t>i</a:t>
            </a:r>
            <a:r>
              <a:rPr lang="en-US" altLang="zh-CN" sz="2800" dirty="0">
                <a:solidFill>
                  <a:srgbClr val="CC0066"/>
                </a:solidFill>
              </a:rPr>
              <a:t> = 1; </a:t>
            </a:r>
            <a:r>
              <a:rPr lang="en-US" altLang="zh-CN" sz="2800" dirty="0" err="1">
                <a:solidFill>
                  <a:srgbClr val="CC0066"/>
                </a:solidFill>
              </a:rPr>
              <a:t>i</a:t>
            </a:r>
            <a:r>
              <a:rPr lang="en-US" altLang="zh-CN" sz="2800" dirty="0">
                <a:solidFill>
                  <a:srgbClr val="CC0066"/>
                </a:solidFill>
              </a:rPr>
              <a:t> &lt;= n; </a:t>
            </a:r>
            <a:r>
              <a:rPr lang="en-US" altLang="zh-CN" sz="2800" dirty="0" err="1">
                <a:solidFill>
                  <a:srgbClr val="CC0066"/>
                </a:solidFill>
              </a:rPr>
              <a:t>i</a:t>
            </a:r>
            <a:r>
              <a:rPr lang="en-US" altLang="zh-CN" sz="2800" dirty="0">
                <a:solidFill>
                  <a:srgbClr val="CC0066"/>
                </a:solidFill>
              </a:rPr>
              <a:t>++)</a:t>
            </a:r>
            <a:r>
              <a:rPr lang="en-US" altLang="zh-CN" sz="2800" dirty="0">
                <a:solidFill>
                  <a:srgbClr val="000000"/>
                </a:solidFill>
              </a:rPr>
              <a:t>{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 </a:t>
            </a:r>
            <a:r>
              <a:rPr lang="en-US" altLang="zh-CN" sz="2800" dirty="0" err="1">
                <a:solidFill>
                  <a:schemeClr val="bg2"/>
                </a:solidFill>
              </a:rPr>
              <a:t>scanf</a:t>
            </a:r>
            <a:r>
              <a:rPr lang="en-US" altLang="zh-CN" sz="2800" dirty="0">
                <a:solidFill>
                  <a:schemeClr val="bg2"/>
                </a:solidFill>
              </a:rPr>
              <a:t> ("%lf", &amp;score);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zh-CN" altLang="zh-CN" sz="2800" dirty="0">
                <a:solidFill>
                  <a:srgbClr val="000000"/>
                </a:solidFill>
              </a:rPr>
              <a:t> </a:t>
            </a:r>
            <a:r>
              <a:rPr lang="zh-CN" altLang="en-US" sz="2800" dirty="0">
                <a:solidFill>
                  <a:srgbClr val="000000"/>
                </a:solidFill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</a:rPr>
              <a:t>total = total + score; 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zh-CN" altLang="zh-CN" sz="2800" dirty="0">
                <a:solidFill>
                  <a:srgbClr val="000000"/>
                </a:solidFill>
              </a:rPr>
              <a:t> </a:t>
            </a:r>
            <a:r>
              <a:rPr lang="zh-CN" altLang="en-US" sz="2800" dirty="0">
                <a:solidFill>
                  <a:srgbClr val="000000"/>
                </a:solidFill>
              </a:rPr>
              <a:t>  </a:t>
            </a:r>
            <a:r>
              <a:rPr kumimoji="1" lang="en-US" altLang="zh-CN" sz="2800" dirty="0">
                <a:solidFill>
                  <a:srgbClr val="000000"/>
                </a:solidFill>
              </a:rPr>
              <a:t>if (</a:t>
            </a:r>
            <a:r>
              <a:rPr lang="en-US" altLang="zh-CN" sz="2800" dirty="0">
                <a:solidFill>
                  <a:srgbClr val="000000"/>
                </a:solidFill>
              </a:rPr>
              <a:t>score</a:t>
            </a:r>
            <a:r>
              <a:rPr kumimoji="1" lang="en-US" altLang="zh-CN" sz="2800" dirty="0">
                <a:solidFill>
                  <a:srgbClr val="000000"/>
                </a:solidFill>
              </a:rPr>
              <a:t> &lt; 60){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     count++;}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}</a:t>
            </a:r>
            <a:endParaRPr kumimoji="1" lang="zh-CN" altLang="en-US" sz="2800" dirty="0"/>
          </a:p>
        </p:txBody>
      </p:sp>
      <p:sp>
        <p:nvSpPr>
          <p:cNvPr id="5" name="笑脸 4"/>
          <p:cNvSpPr/>
          <p:nvPr/>
        </p:nvSpPr>
        <p:spPr bwMode="auto">
          <a:xfrm>
            <a:off x="7019925" y="4437063"/>
            <a:ext cx="914400" cy="914400"/>
          </a:xfrm>
          <a:prstGeom prst="smileyF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0" y="1196975"/>
            <a:ext cx="4427538" cy="54006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endParaRPr lang="en-US" altLang="zh-CN" sz="2800" dirty="0">
              <a:solidFill>
                <a:schemeClr val="bg2"/>
              </a:solidFill>
            </a:endParaRP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/>
              <a:t>total = 0;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/>
              <a:t>count = 0;</a:t>
            </a:r>
            <a:endParaRPr lang="zh-CN" altLang="en-US" sz="2800" dirty="0"/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endParaRPr lang="en-US" altLang="zh-CN" sz="2800" dirty="0">
              <a:solidFill>
                <a:srgbClr val="00007D"/>
              </a:solidFill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rgbClr val="CC0066"/>
                </a:solidFill>
              </a:rPr>
              <a:t>while (score &gt;= 0)</a:t>
            </a:r>
            <a:r>
              <a:rPr lang="en-US" altLang="zh-CN" sz="2800" dirty="0"/>
              <a:t> { </a:t>
            </a:r>
            <a:endParaRPr lang="zh-CN" altLang="en-US" sz="2800" dirty="0">
              <a:solidFill>
                <a:schemeClr val="bg2"/>
              </a:solidFill>
            </a:endParaRP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sz="2800" dirty="0"/>
              <a:t>	</a:t>
            </a:r>
            <a:endParaRPr lang="en-US" altLang="zh-CN" sz="2800" dirty="0"/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800" dirty="0"/>
              <a:t>   total  = total + </a:t>
            </a:r>
            <a:r>
              <a:rPr lang="en-US" altLang="zh-CN" sz="2800" dirty="0">
                <a:solidFill>
                  <a:srgbClr val="000000"/>
                </a:solidFill>
              </a:rPr>
              <a:t>score</a:t>
            </a:r>
            <a:r>
              <a:rPr lang="en-US" altLang="zh-CN" sz="2800" dirty="0"/>
              <a:t>; </a:t>
            </a:r>
            <a:endParaRPr lang="zh-CN" altLang="en-US" sz="2800" dirty="0"/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chemeClr val="bg2"/>
                </a:solidFill>
              </a:rPr>
              <a:t> </a:t>
            </a: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800" dirty="0"/>
              <a:t>	if (</a:t>
            </a:r>
            <a:r>
              <a:rPr lang="en-US" altLang="zh-CN" sz="2800" dirty="0">
                <a:solidFill>
                  <a:srgbClr val="000000"/>
                </a:solidFill>
              </a:rPr>
              <a:t>score</a:t>
            </a:r>
            <a:r>
              <a:rPr lang="en-US" altLang="zh-CN" sz="2800" dirty="0"/>
              <a:t> &lt; 60){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/>
              <a:t>       count++; }</a:t>
            </a:r>
            <a:endParaRPr lang="zh-CN" altLang="en-US" sz="2800" dirty="0"/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800" dirty="0"/>
              <a:t>  </a:t>
            </a:r>
            <a:endParaRPr lang="zh-CN" altLang="en-US" sz="2800" dirty="0">
              <a:solidFill>
                <a:srgbClr val="00007D"/>
              </a:solidFill>
            </a:endParaRP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/>
              <a:t>}</a:t>
            </a:r>
            <a:endParaRPr lang="zh-CN" altLang="en-US" sz="2800" dirty="0"/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800" dirty="0"/>
              <a:t>	</a:t>
            </a:r>
            <a:endParaRPr lang="en-US" altLang="zh-CN" sz="2800" dirty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572000" y="2492375"/>
            <a:ext cx="4014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 err="1">
                <a:solidFill>
                  <a:schemeClr val="bg2"/>
                </a:solidFill>
              </a:rPr>
              <a:t>scanf</a:t>
            </a:r>
            <a:r>
              <a:rPr lang="en-US" altLang="zh-CN" sz="2800" dirty="0">
                <a:solidFill>
                  <a:schemeClr val="bg2"/>
                </a:solidFill>
              </a:rPr>
              <a:t> ("%</a:t>
            </a:r>
            <a:r>
              <a:rPr lang="en-US" altLang="zh-CN" sz="2800" dirty="0" err="1">
                <a:solidFill>
                  <a:schemeClr val="bg2"/>
                </a:solidFill>
              </a:rPr>
              <a:t>lf</a:t>
            </a:r>
            <a:r>
              <a:rPr lang="en-US" altLang="zh-CN" sz="2800" dirty="0">
                <a:solidFill>
                  <a:schemeClr val="bg2"/>
                </a:solidFill>
              </a:rPr>
              <a:t>", &amp;score);</a:t>
            </a:r>
            <a:endParaRPr lang="zh-CN" altLang="en-US" sz="2800" dirty="0">
              <a:solidFill>
                <a:schemeClr val="bg2"/>
              </a:solidFill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003800" y="5516563"/>
            <a:ext cx="4014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 err="1">
                <a:solidFill>
                  <a:srgbClr val="00007D"/>
                </a:solidFill>
              </a:rPr>
              <a:t>scanf</a:t>
            </a:r>
            <a:r>
              <a:rPr lang="en-US" altLang="zh-CN" sz="2800" dirty="0">
                <a:solidFill>
                  <a:srgbClr val="00007D"/>
                </a:solidFill>
              </a:rPr>
              <a:t> ("%</a:t>
            </a:r>
            <a:r>
              <a:rPr lang="en-US" altLang="zh-CN" sz="2800" dirty="0" err="1">
                <a:solidFill>
                  <a:srgbClr val="00007D"/>
                </a:solidFill>
              </a:rPr>
              <a:t>lf</a:t>
            </a:r>
            <a:r>
              <a:rPr lang="en-US" altLang="zh-CN" sz="2800" dirty="0">
                <a:solidFill>
                  <a:srgbClr val="00007D"/>
                </a:solidFill>
              </a:rPr>
              <a:t>", &amp;</a:t>
            </a:r>
            <a:r>
              <a:rPr lang="en-US" altLang="zh-CN" sz="2800" dirty="0">
                <a:solidFill>
                  <a:schemeClr val="bg2"/>
                </a:solidFill>
              </a:rPr>
              <a:t>score)</a:t>
            </a:r>
            <a:r>
              <a:rPr lang="en-US" altLang="zh-CN" sz="2800" dirty="0">
                <a:solidFill>
                  <a:srgbClr val="00007D"/>
                </a:solidFill>
              </a:rPr>
              <a:t>;</a:t>
            </a:r>
            <a:endParaRPr lang="zh-CN" altLang="en-US" sz="2800" dirty="0">
              <a:solidFill>
                <a:srgbClr val="00007D"/>
              </a:solidFill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572000" y="1196975"/>
            <a:ext cx="16716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2"/>
                </a:solidFill>
              </a:rPr>
              <a:t>num = 0;</a:t>
            </a:r>
            <a:endParaRPr lang="zh-CN" altLang="en-US" sz="280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932363" y="4149725"/>
            <a:ext cx="15811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2"/>
                </a:solidFill>
              </a:rPr>
              <a:t>num ++;</a:t>
            </a:r>
            <a:endParaRPr lang="zh-CN" altLang="en-US" sz="280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878388" y="3284538"/>
            <a:ext cx="4014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 err="1">
                <a:solidFill>
                  <a:srgbClr val="00007D"/>
                </a:solidFill>
              </a:rPr>
              <a:t>scanf</a:t>
            </a:r>
            <a:r>
              <a:rPr lang="en-US" altLang="zh-CN" sz="2800" dirty="0">
                <a:solidFill>
                  <a:srgbClr val="00007D"/>
                </a:solidFill>
              </a:rPr>
              <a:t> ("%</a:t>
            </a:r>
            <a:r>
              <a:rPr lang="en-US" altLang="zh-CN" sz="2800" dirty="0" err="1">
                <a:solidFill>
                  <a:srgbClr val="00007D"/>
                </a:solidFill>
              </a:rPr>
              <a:t>lf</a:t>
            </a:r>
            <a:r>
              <a:rPr lang="en-US" altLang="zh-CN" sz="2800" dirty="0">
                <a:solidFill>
                  <a:srgbClr val="00007D"/>
                </a:solidFill>
              </a:rPr>
              <a:t>", &amp;</a:t>
            </a:r>
            <a:r>
              <a:rPr lang="en-US" altLang="zh-CN" sz="2800" dirty="0">
                <a:solidFill>
                  <a:schemeClr val="bg2"/>
                </a:solidFill>
              </a:rPr>
              <a:t>score</a:t>
            </a:r>
            <a:r>
              <a:rPr lang="en-US" altLang="zh-CN" sz="2800" dirty="0">
                <a:solidFill>
                  <a:srgbClr val="00007D"/>
                </a:solidFill>
              </a:rPr>
              <a:t>);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7904" y="188913"/>
            <a:ext cx="5400600" cy="863824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例</a:t>
            </a:r>
            <a:r>
              <a:rPr lang="en-US" altLang="zh-CN" sz="4000" dirty="0"/>
              <a:t>4-2</a:t>
            </a:r>
            <a:r>
              <a:rPr lang="zh-CN" altLang="en-US" sz="4000" dirty="0"/>
              <a:t> 源程序</a:t>
            </a:r>
            <a:r>
              <a:rPr lang="en-US" altLang="zh-CN" sz="4000" dirty="0"/>
              <a:t>-</a:t>
            </a:r>
            <a:r>
              <a:rPr lang="zh-CN" altLang="en-US" sz="4000" dirty="0"/>
              <a:t>统计成绩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116632"/>
            <a:ext cx="7416378" cy="6741368"/>
          </a:xfrm>
        </p:spPr>
        <p:txBody>
          <a:bodyPr/>
          <a:lstStyle/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#</a:t>
            </a:r>
            <a:r>
              <a:rPr lang="en-US" altLang="zh-CN" sz="2000" dirty="0"/>
              <a:t> 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 (void)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{   int count, </a:t>
            </a:r>
            <a:r>
              <a:rPr lang="en-US" altLang="zh-CN" sz="2000" dirty="0">
                <a:solidFill>
                  <a:schemeClr val="bg2"/>
                </a:solidFill>
              </a:rPr>
              <a:t>num;</a:t>
            </a:r>
            <a:r>
              <a:rPr lang="en-US" altLang="zh-CN" sz="2000" dirty="0"/>
              <a:t> double score, total; 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	</a:t>
            </a:r>
            <a:r>
              <a:rPr lang="en-US" altLang="zh-CN" sz="2000" dirty="0" err="1">
                <a:solidFill>
                  <a:srgbClr val="00007D"/>
                </a:solidFill>
              </a:rPr>
              <a:t>num</a:t>
            </a:r>
            <a:r>
              <a:rPr lang="en-US" altLang="zh-CN" sz="2000" dirty="0">
                <a:solidFill>
                  <a:srgbClr val="00007D"/>
                </a:solidFill>
              </a:rPr>
              <a:t> = 0;</a:t>
            </a:r>
            <a:r>
              <a:rPr lang="en-US" altLang="zh-CN" sz="2000" dirty="0"/>
              <a:t> total = 0; count=0;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("Enter scores: \n"); </a:t>
            </a:r>
            <a:endParaRPr lang="zh-CN" altLang="en-US" sz="2000" dirty="0"/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	</a:t>
            </a:r>
            <a:r>
              <a:rPr lang="en-US" altLang="zh-CN" sz="2000" dirty="0" err="1">
                <a:solidFill>
                  <a:srgbClr val="00007D"/>
                </a:solidFill>
              </a:rPr>
              <a:t>scanf</a:t>
            </a:r>
            <a:r>
              <a:rPr lang="en-US" altLang="zh-CN" sz="2000" dirty="0">
                <a:solidFill>
                  <a:srgbClr val="00007D"/>
                </a:solidFill>
              </a:rPr>
              <a:t> ("%lf", &amp;score);  </a:t>
            </a:r>
            <a:r>
              <a:rPr lang="en-US" altLang="zh-CN" sz="2000" dirty="0"/>
              <a:t>   /* </a:t>
            </a:r>
            <a:r>
              <a:rPr lang="zh-CN" altLang="en-US" sz="2000" dirty="0"/>
              <a:t>输入第1个数*/</a:t>
            </a:r>
            <a:br>
              <a:rPr lang="zh-CN" altLang="en-US" sz="2000" dirty="0"/>
            </a:br>
            <a:r>
              <a:rPr lang="en-US" altLang="zh-CN" sz="2000" dirty="0">
                <a:solidFill>
                  <a:srgbClr val="CC0066"/>
                </a:solidFill>
              </a:rPr>
              <a:t>while (score &gt;= 0)</a:t>
            </a:r>
            <a:r>
              <a:rPr lang="en-US" altLang="zh-CN" sz="2000" dirty="0"/>
              <a:t> {         </a:t>
            </a:r>
            <a:r>
              <a:rPr lang="en-US" altLang="zh-CN" sz="2000" dirty="0">
                <a:solidFill>
                  <a:schemeClr val="bg2"/>
                </a:solidFill>
              </a:rPr>
              <a:t>/* </a:t>
            </a:r>
            <a:r>
              <a:rPr lang="zh-CN" altLang="en-US" sz="2000" dirty="0">
                <a:solidFill>
                  <a:schemeClr val="bg2"/>
                </a:solidFill>
              </a:rPr>
              <a:t>输入负数，循环结束 */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zh-CN" sz="2000" dirty="0"/>
              <a:t>	   </a:t>
            </a:r>
            <a:r>
              <a:rPr lang="en-US" altLang="zh-CN" sz="2000" dirty="0"/>
              <a:t> total  = total + score; </a:t>
            </a:r>
            <a:endParaRPr lang="zh-CN" altLang="en-US" sz="2000" dirty="0"/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	   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00007D"/>
                </a:solidFill>
              </a:rPr>
              <a:t>num</a:t>
            </a:r>
            <a:r>
              <a:rPr lang="en-US" altLang="zh-CN" sz="2000" dirty="0">
                <a:solidFill>
                  <a:srgbClr val="00007D"/>
                </a:solidFill>
              </a:rPr>
              <a:t>++;</a:t>
            </a:r>
            <a:r>
              <a:rPr lang="en-US" altLang="zh-CN" sz="2000" dirty="0"/>
              <a:t> 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	    if (score &lt; 60) {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 count++; 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}</a:t>
            </a:r>
            <a:endParaRPr lang="zh-CN" altLang="en-US" sz="2000" dirty="0"/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         </a:t>
            </a:r>
            <a:r>
              <a:rPr lang="en-US" altLang="zh-CN" sz="2000" dirty="0" err="1">
                <a:solidFill>
                  <a:srgbClr val="00007D"/>
                </a:solidFill>
              </a:rPr>
              <a:t>scanf</a:t>
            </a:r>
            <a:r>
              <a:rPr lang="en-US" altLang="zh-CN" sz="2000" dirty="0">
                <a:solidFill>
                  <a:srgbClr val="00007D"/>
                </a:solidFill>
              </a:rPr>
              <a:t> ("%lf", &amp;score);</a:t>
            </a:r>
            <a:endParaRPr lang="zh-CN" altLang="en-US" sz="2000" dirty="0">
              <a:solidFill>
                <a:srgbClr val="00007D"/>
              </a:solidFill>
            </a:endParaRP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	</a:t>
            </a:r>
            <a:r>
              <a:rPr lang="en-US" altLang="zh-CN" sz="2000" dirty="0"/>
              <a:t>}</a:t>
            </a:r>
            <a:endParaRPr lang="zh-CN" altLang="en-US" sz="2000" dirty="0"/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	</a:t>
            </a:r>
            <a:r>
              <a:rPr lang="en-US" altLang="zh-CN" sz="2000" dirty="0"/>
              <a:t>if (num != 0) {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("Average is %.2f\n", total/num);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("Number of failures is %d\n", count); 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} else {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("Average is 0\n");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}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return 0;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}</a:t>
            </a:r>
          </a:p>
        </p:txBody>
      </p:sp>
      <p:sp>
        <p:nvSpPr>
          <p:cNvPr id="5" name="笑脸 4"/>
          <p:cNvSpPr/>
          <p:nvPr/>
        </p:nvSpPr>
        <p:spPr bwMode="auto">
          <a:xfrm>
            <a:off x="7019925" y="4437063"/>
            <a:ext cx="914400" cy="914400"/>
          </a:xfrm>
          <a:prstGeom prst="smileyF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067175" y="2708275"/>
            <a:ext cx="4824413" cy="12001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Enter scores: </a:t>
            </a:r>
            <a:r>
              <a:rPr kumimoji="1" lang="en-US" altLang="zh-CN" sz="2400" dirty="0">
                <a:solidFill>
                  <a:srgbClr val="CC0066"/>
                </a:solidFill>
              </a:rPr>
              <a:t>67 88 73 54 82 -1</a:t>
            </a:r>
          </a:p>
          <a:p>
            <a:pPr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Average is 72.80</a:t>
            </a:r>
          </a:p>
          <a:p>
            <a:pPr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Number of failures is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8666" y="404813"/>
            <a:ext cx="3779838" cy="143986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小结</a:t>
            </a:r>
            <a:r>
              <a:rPr lang="en-US" altLang="zh-CN" dirty="0"/>
              <a:t>-</a:t>
            </a:r>
            <a:r>
              <a:rPr lang="zh-CN" altLang="en-US" dirty="0"/>
              <a:t>常见的</a:t>
            </a:r>
            <a:br>
              <a:rPr lang="en-US" altLang="zh-CN" dirty="0"/>
            </a:br>
            <a:r>
              <a:rPr lang="zh-CN" altLang="en-US" dirty="0"/>
              <a:t>循环控制方式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73235"/>
            <a:ext cx="7272808" cy="6584157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800" dirty="0"/>
              <a:t>计数控制的循环（第</a:t>
            </a:r>
            <a:r>
              <a:rPr lang="en-US" altLang="zh-CN" sz="2800" dirty="0"/>
              <a:t>2.4</a:t>
            </a:r>
            <a:r>
              <a:rPr lang="zh-CN" altLang="en-US" sz="2800" dirty="0"/>
              <a:t>节）</a:t>
            </a:r>
            <a:endParaRPr lang="en-US" altLang="zh-CN" sz="2800" dirty="0"/>
          </a:p>
          <a:p>
            <a:pPr marL="400050" lvl="1" indent="0"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/>
              <a:t>sum = 0;</a:t>
            </a:r>
          </a:p>
          <a:p>
            <a:pPr marL="400050" lvl="1" indent="0"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for (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 = 1; 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 &lt;= n; 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++)</a:t>
            </a:r>
            <a:r>
              <a:rPr lang="en-US" altLang="zh-CN" dirty="0"/>
              <a:t>{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/>
              <a:t>    sum = sum +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/>
              <a:t>}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800" dirty="0"/>
              <a:t>计算值控制的循环（例</a:t>
            </a:r>
            <a:r>
              <a:rPr lang="en-US" altLang="zh-CN" sz="2800" dirty="0"/>
              <a:t>4-1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/>
              <a:t>item = 1.0;</a:t>
            </a:r>
            <a:r>
              <a:rPr lang="zh-CN" altLang="zh-CN" dirty="0"/>
              <a:t> </a:t>
            </a:r>
            <a:endParaRPr lang="zh-CN" altLang="en-US" dirty="0"/>
          </a:p>
          <a:p>
            <a:pPr lvl="1"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while</a:t>
            </a:r>
            <a:r>
              <a:rPr lang="zh-CN" altLang="en-US" dirty="0">
                <a:solidFill>
                  <a:srgbClr val="CC0066"/>
                </a:solidFill>
              </a:rPr>
              <a:t> </a:t>
            </a:r>
            <a:r>
              <a:rPr lang="en-US" altLang="zh-CN" dirty="0">
                <a:solidFill>
                  <a:srgbClr val="CC0066"/>
                </a:solidFill>
              </a:rPr>
              <a:t>(fabs (item) &gt;= eps)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{   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      ……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/>
              <a:t>	  item = flag * 1.0 / denominator; </a:t>
            </a:r>
            <a:endParaRPr lang="zh-CN" altLang="en-US" dirty="0"/>
          </a:p>
          <a:p>
            <a:pPr lvl="1"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dirty="0"/>
              <a:t> </a:t>
            </a:r>
            <a:r>
              <a:rPr lang="en-US" altLang="zh-CN" dirty="0"/>
              <a:t>}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800" dirty="0"/>
              <a:t>输入值控制的循环 伪数据（例</a:t>
            </a:r>
            <a:r>
              <a:rPr lang="en-US" altLang="zh-CN" sz="2800" dirty="0"/>
              <a:t>4-2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 err="1">
                <a:solidFill>
                  <a:srgbClr val="00007D"/>
                </a:solidFill>
              </a:rPr>
              <a:t>scanf</a:t>
            </a:r>
            <a:r>
              <a:rPr lang="en-US" altLang="zh-CN" dirty="0">
                <a:solidFill>
                  <a:srgbClr val="00007D"/>
                </a:solidFill>
              </a:rPr>
              <a:t> ("%lf", &amp;score);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while (score &gt;= 0)</a:t>
            </a:r>
            <a:r>
              <a:rPr lang="en-US" altLang="zh-CN" dirty="0"/>
              <a:t> { </a:t>
            </a:r>
            <a:endParaRPr lang="zh-CN" altLang="en-US" dirty="0">
              <a:solidFill>
                <a:schemeClr val="bg2"/>
              </a:solidFill>
            </a:endParaRPr>
          </a:p>
          <a:p>
            <a:pPr lvl="1"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zh-CN" dirty="0"/>
              <a:t>	 </a:t>
            </a:r>
            <a:r>
              <a:rPr lang="en-US" altLang="zh-CN" dirty="0"/>
              <a:t> ……</a:t>
            </a:r>
            <a:endParaRPr lang="zh-CN" altLang="en-US" dirty="0"/>
          </a:p>
          <a:p>
            <a:pPr lvl="1"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dirty="0"/>
              <a:t>   </a:t>
            </a:r>
            <a:r>
              <a:rPr lang="en-US" altLang="zh-CN" dirty="0" err="1">
                <a:solidFill>
                  <a:srgbClr val="00007D"/>
                </a:solidFill>
              </a:rPr>
              <a:t>scanf</a:t>
            </a:r>
            <a:r>
              <a:rPr lang="en-US" altLang="zh-CN" dirty="0">
                <a:solidFill>
                  <a:srgbClr val="00007D"/>
                </a:solidFill>
              </a:rPr>
              <a:t> ("%lf", &amp;score);</a:t>
            </a:r>
            <a:endParaRPr lang="zh-CN" altLang="en-US" dirty="0">
              <a:solidFill>
                <a:srgbClr val="00007D"/>
              </a:solidFill>
            </a:endParaRPr>
          </a:p>
          <a:p>
            <a:pPr lvl="1"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/>
              <a:t>}</a:t>
            </a:r>
            <a:endParaRPr kumimoji="1"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6635750" cy="990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4.2</a:t>
            </a:r>
            <a:r>
              <a:rPr lang="zh-CN" altLang="en-US" dirty="0"/>
              <a:t> 统计一个整数的位数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697788" cy="3705225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zh-CN" altLang="en-US" dirty="0"/>
              <a:t>例</a:t>
            </a:r>
            <a:r>
              <a:rPr lang="en-US" altLang="zh-CN" dirty="0"/>
              <a:t>4-3 </a:t>
            </a:r>
            <a:r>
              <a:rPr lang="zh-CN" altLang="en-US" dirty="0"/>
              <a:t>从键盘读入一个整数，统计该数的位数。</a:t>
            </a:r>
          </a:p>
          <a:p>
            <a:pPr>
              <a:buFont typeface="Wingdings" charset="0"/>
              <a:buNone/>
              <a:defRPr/>
            </a:pPr>
            <a:endParaRPr lang="zh-CN" altLang="en-US" dirty="0"/>
          </a:p>
          <a:p>
            <a:pPr>
              <a:buFont typeface="Wingdings" charset="0"/>
              <a:buNone/>
              <a:defRPr/>
            </a:pPr>
            <a:r>
              <a:rPr lang="en-US" altLang="zh-CN" dirty="0"/>
              <a:t>4.2.1</a:t>
            </a:r>
            <a:r>
              <a:rPr lang="zh-CN" altLang="en-US" dirty="0"/>
              <a:t>  程序解析</a:t>
            </a:r>
          </a:p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dirty="0"/>
              <a:t>4.2.2</a:t>
            </a:r>
            <a:r>
              <a:rPr lang="zh-CN" altLang="en-US" dirty="0"/>
              <a:t>  </a:t>
            </a:r>
            <a:r>
              <a:rPr lang="en-US" altLang="zh-CN" dirty="0"/>
              <a:t>do - while</a:t>
            </a:r>
            <a:r>
              <a:rPr lang="zh-CN" altLang="en-US" dirty="0"/>
              <a:t>语句 </a:t>
            </a:r>
          </a:p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25525"/>
            <a:ext cx="8352928" cy="5643835"/>
          </a:xfrm>
        </p:spPr>
        <p:txBody>
          <a:bodyPr/>
          <a:lstStyle/>
          <a:p>
            <a:pPr marL="187325" indent="-187325" algn="just">
              <a:buFont typeface="Wingdings" charset="0"/>
              <a:buNone/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4-3 </a:t>
            </a:r>
            <a:r>
              <a:rPr lang="zh-CN" altLang="en-US" sz="2800" dirty="0"/>
              <a:t>从键盘读入一个整数，统计该数的位数。</a:t>
            </a:r>
            <a:endParaRPr lang="en-US" altLang="zh-CN" sz="2800" dirty="0"/>
          </a:p>
          <a:p>
            <a:pPr marL="187325" indent="-187325" algn="just">
              <a:buNone/>
              <a:defRPr/>
            </a:pPr>
            <a:r>
              <a:rPr lang="zh-CN" altLang="en-US" sz="2800" dirty="0"/>
              <a:t>分析：</a:t>
            </a:r>
            <a:r>
              <a:rPr lang="en-US" altLang="en-US" sz="2800" dirty="0"/>
              <a:t>以</a:t>
            </a:r>
            <a:r>
              <a:rPr lang="en-US" altLang="zh-CN" sz="2800" dirty="0">
                <a:solidFill>
                  <a:srgbClr val="CC0066"/>
                </a:solidFill>
              </a:rPr>
              <a:t>495</a:t>
            </a:r>
            <a:r>
              <a:rPr lang="zh-CN" altLang="en-US" sz="2800" dirty="0"/>
              <a:t>为例，自右向左，一位一位地数：</a:t>
            </a:r>
            <a:endParaRPr lang="en-US" altLang="zh-CN" sz="2800" dirty="0"/>
          </a:p>
          <a:p>
            <a:pPr lvl="1" indent="-342900" algn="just">
              <a:spcBef>
                <a:spcPts val="0"/>
              </a:spcBef>
              <a:defRPr/>
            </a:pPr>
            <a:r>
              <a:rPr lang="zh-CN" altLang="en-US" sz="2400" dirty="0"/>
              <a:t>从个位数开始数；</a:t>
            </a:r>
            <a:endParaRPr lang="en-US" altLang="zh-CN" sz="2400" dirty="0"/>
          </a:p>
          <a:p>
            <a:pPr marL="800100" lvl="2" indent="0"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次数出</a:t>
            </a:r>
            <a:r>
              <a:rPr lang="zh-CN" altLang="zh-CN" sz="2000" dirty="0"/>
              <a:t>：</a:t>
            </a:r>
            <a:r>
              <a:rPr lang="en-US" altLang="zh-CN" sz="2000" dirty="0"/>
              <a:t>5</a:t>
            </a:r>
            <a:r>
              <a:rPr lang="zh-CN" altLang="en-US" sz="2000" dirty="0"/>
              <a:t>（</a:t>
            </a:r>
            <a:r>
              <a:rPr lang="en-US" altLang="zh-CN" sz="2000" dirty="0"/>
              <a:t>495%10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 indent="-342900" algn="just">
              <a:spcBef>
                <a:spcPts val="0"/>
              </a:spcBef>
              <a:defRPr/>
            </a:pPr>
            <a:r>
              <a:rPr lang="zh-CN" altLang="en-US" sz="2400" dirty="0"/>
              <a:t>数好一位，就划掉该数字，得到一个新数</a:t>
            </a:r>
            <a:r>
              <a:rPr lang="en-US" altLang="zh-CN" sz="2400" dirty="0"/>
              <a:t>49</a:t>
            </a:r>
            <a:r>
              <a:rPr lang="zh-CN" altLang="en-US" sz="2400" dirty="0"/>
              <a:t>；</a:t>
            </a:r>
            <a:r>
              <a:rPr lang="en-US" altLang="zh-CN" sz="2400" dirty="0"/>
              <a:t>49</a:t>
            </a:r>
            <a:r>
              <a:rPr lang="en-US" altLang="zh-CN" sz="2400" strike="dblStrike" dirty="0">
                <a:solidFill>
                  <a:srgbClr val="800000"/>
                </a:solidFill>
              </a:rPr>
              <a:t>5</a:t>
            </a:r>
          </a:p>
          <a:p>
            <a:pPr marL="800100" lvl="2" indent="0"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舍去</a:t>
            </a:r>
            <a:r>
              <a:rPr lang="en-US" altLang="zh-CN" sz="2000" dirty="0"/>
              <a:t>5</a:t>
            </a:r>
            <a:r>
              <a:rPr lang="zh-CN" altLang="en-US" sz="2000" dirty="0"/>
              <a:t>，得到新数</a:t>
            </a:r>
            <a:r>
              <a:rPr lang="en-US" altLang="zh-CN" sz="2000" dirty="0"/>
              <a:t>49</a:t>
            </a:r>
            <a:r>
              <a:rPr lang="zh-CN" altLang="en-US" sz="2000" dirty="0"/>
              <a:t>（</a:t>
            </a:r>
            <a:r>
              <a:rPr lang="en-US" altLang="zh-CN" sz="2000" dirty="0"/>
              <a:t>495 / 10 = 49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57250" lvl="1" indent="-457200" algn="just">
              <a:spcBef>
                <a:spcPts val="0"/>
              </a:spcBef>
              <a:defRPr/>
            </a:pPr>
            <a:r>
              <a:rPr lang="zh-CN" altLang="en-US" sz="2400" dirty="0">
                <a:solidFill>
                  <a:schemeClr val="bg2"/>
                </a:solidFill>
              </a:rPr>
              <a:t>继续从新数的个位数开始数；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800100" lvl="2" indent="0"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>
                <a:solidFill>
                  <a:schemeClr val="bg2"/>
                </a:solidFill>
              </a:rPr>
              <a:t>第</a:t>
            </a:r>
            <a:r>
              <a:rPr lang="en-US" altLang="zh-CN" sz="2000" dirty="0">
                <a:solidFill>
                  <a:schemeClr val="bg2"/>
                </a:solidFill>
              </a:rPr>
              <a:t>2</a:t>
            </a:r>
            <a:r>
              <a:rPr lang="zh-CN" altLang="en-US" sz="2000" dirty="0">
                <a:solidFill>
                  <a:schemeClr val="bg2"/>
                </a:solidFill>
              </a:rPr>
              <a:t>次数出：</a:t>
            </a:r>
            <a:r>
              <a:rPr lang="en-US" altLang="zh-CN" sz="2000" dirty="0">
                <a:solidFill>
                  <a:schemeClr val="bg2"/>
                </a:solidFill>
              </a:rPr>
              <a:t>9</a:t>
            </a:r>
            <a:r>
              <a:rPr lang="zh-CN" altLang="en-US" sz="2000" dirty="0">
                <a:solidFill>
                  <a:schemeClr val="bg2"/>
                </a:solidFill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</a:rPr>
              <a:t>49%10</a:t>
            </a:r>
            <a:r>
              <a:rPr lang="zh-CN" altLang="en-US" sz="2000" dirty="0">
                <a:solidFill>
                  <a:schemeClr val="bg2"/>
                </a:solidFill>
              </a:rPr>
              <a:t>）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857250" lvl="1" indent="-457200" algn="just">
              <a:spcBef>
                <a:spcPts val="0"/>
              </a:spcBef>
              <a:defRPr/>
            </a:pPr>
            <a:r>
              <a:rPr lang="zh-CN" altLang="en-US" sz="2400" dirty="0">
                <a:solidFill>
                  <a:schemeClr val="bg2"/>
                </a:solidFill>
              </a:rPr>
              <a:t>数好一位，就划去该数字，再得到一个新数</a:t>
            </a:r>
            <a:r>
              <a:rPr lang="en-US" altLang="zh-CN" sz="2400" dirty="0">
                <a:solidFill>
                  <a:schemeClr val="bg2"/>
                </a:solidFill>
              </a:rPr>
              <a:t>4</a:t>
            </a:r>
            <a:r>
              <a:rPr lang="zh-CN" altLang="en-US" sz="2400" dirty="0">
                <a:solidFill>
                  <a:schemeClr val="bg2"/>
                </a:solidFill>
              </a:rPr>
              <a:t>；</a:t>
            </a:r>
            <a:r>
              <a:rPr lang="en-US" altLang="zh-CN" sz="2400" dirty="0">
                <a:solidFill>
                  <a:schemeClr val="bg2"/>
                </a:solidFill>
              </a:rPr>
              <a:t>4</a:t>
            </a:r>
            <a:r>
              <a:rPr lang="en-US" altLang="zh-CN" sz="2400" strike="dblStrike" dirty="0">
                <a:solidFill>
                  <a:srgbClr val="660066"/>
                </a:solidFill>
              </a:rPr>
              <a:t>95</a:t>
            </a:r>
          </a:p>
          <a:p>
            <a:pPr marL="800100" lvl="2" indent="0"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>
                <a:solidFill>
                  <a:schemeClr val="bg2"/>
                </a:solidFill>
              </a:rPr>
              <a:t>舍去</a:t>
            </a:r>
            <a:r>
              <a:rPr lang="en-US" altLang="zh-CN" sz="2000" dirty="0">
                <a:solidFill>
                  <a:schemeClr val="bg2"/>
                </a:solidFill>
              </a:rPr>
              <a:t>9</a:t>
            </a:r>
            <a:r>
              <a:rPr lang="zh-CN" altLang="en-US" sz="2000" dirty="0">
                <a:solidFill>
                  <a:schemeClr val="bg2"/>
                </a:solidFill>
              </a:rPr>
              <a:t>，得到新数</a:t>
            </a:r>
            <a:r>
              <a:rPr lang="en-US" altLang="zh-CN" sz="2000" dirty="0">
                <a:solidFill>
                  <a:schemeClr val="bg2"/>
                </a:solidFill>
              </a:rPr>
              <a:t>4</a:t>
            </a:r>
            <a:r>
              <a:rPr lang="zh-CN" altLang="en-US" sz="2000" dirty="0">
                <a:solidFill>
                  <a:schemeClr val="bg2"/>
                </a:solidFill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</a:rPr>
              <a:t>49 / 10 = 4</a:t>
            </a:r>
            <a:r>
              <a:rPr lang="zh-CN" altLang="en-US" sz="2000" dirty="0">
                <a:solidFill>
                  <a:schemeClr val="bg2"/>
                </a:solidFill>
              </a:rPr>
              <a:t>）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857250" lvl="1" indent="-457200" algn="just">
              <a:spcBef>
                <a:spcPts val="0"/>
              </a:spcBef>
              <a:defRPr/>
            </a:pPr>
            <a:r>
              <a:rPr lang="zh-CN" altLang="en-US" sz="2400" dirty="0"/>
              <a:t>继续从新数的个位数开始数；</a:t>
            </a:r>
            <a:endParaRPr lang="en-US" altLang="zh-CN" sz="2400" dirty="0"/>
          </a:p>
          <a:p>
            <a:pPr marL="800100" lvl="2" indent="0"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第</a:t>
            </a:r>
            <a:r>
              <a:rPr lang="en-US" altLang="zh-CN" sz="2000" dirty="0"/>
              <a:t>3</a:t>
            </a:r>
            <a:r>
              <a:rPr lang="zh-CN" altLang="en-US" sz="2000" dirty="0"/>
              <a:t>次数出：</a:t>
            </a:r>
            <a:r>
              <a:rPr lang="en-US" altLang="zh-CN" sz="2000" dirty="0"/>
              <a:t>4</a:t>
            </a:r>
            <a:r>
              <a:rPr lang="zh-CN" altLang="en-US" sz="2000" dirty="0"/>
              <a:t>（</a:t>
            </a:r>
            <a:r>
              <a:rPr lang="en-US" altLang="zh-CN" sz="2000" dirty="0"/>
              <a:t>4%10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57250" lvl="1" indent="-457200" algn="just">
              <a:spcBef>
                <a:spcPts val="0"/>
              </a:spcBef>
              <a:defRPr/>
            </a:pPr>
            <a:r>
              <a:rPr lang="zh-CN" altLang="en-US" sz="2400" dirty="0"/>
              <a:t>数好一位，就划去该数字，再得到一个新数</a:t>
            </a:r>
            <a:r>
              <a:rPr lang="en-US" altLang="zh-CN" sz="2400" dirty="0"/>
              <a:t>0</a:t>
            </a:r>
            <a:r>
              <a:rPr lang="zh-CN" altLang="en-US" sz="2400" dirty="0"/>
              <a:t>；</a:t>
            </a:r>
            <a:r>
              <a:rPr lang="en-US" altLang="zh-CN" sz="2400" strike="dblStrike" dirty="0">
                <a:solidFill>
                  <a:srgbClr val="800000"/>
                </a:solidFill>
              </a:rPr>
              <a:t>495</a:t>
            </a:r>
          </a:p>
          <a:p>
            <a:pPr marL="800100" lvl="2" indent="0"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舍去</a:t>
            </a:r>
            <a:r>
              <a:rPr lang="en-US" altLang="zh-CN" sz="2000" dirty="0"/>
              <a:t>4</a:t>
            </a:r>
            <a:r>
              <a:rPr lang="zh-CN" altLang="en-US" sz="2000" dirty="0"/>
              <a:t>，得到新数</a:t>
            </a:r>
            <a:r>
              <a:rPr lang="en-US" altLang="zh-CN" sz="2000" dirty="0"/>
              <a:t>0</a:t>
            </a:r>
            <a:r>
              <a:rPr lang="zh-CN" altLang="en-US" sz="2000" dirty="0"/>
              <a:t>（</a:t>
            </a:r>
            <a:r>
              <a:rPr lang="en-US" altLang="zh-CN" sz="2000" dirty="0"/>
              <a:t>4 / 10 = 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 indent="-342900" algn="just">
              <a:spcBef>
                <a:spcPts val="0"/>
              </a:spcBef>
              <a:defRPr/>
            </a:pPr>
            <a:r>
              <a:rPr lang="zh-CN" altLang="en-US" sz="2400" dirty="0">
                <a:solidFill>
                  <a:schemeClr val="bg2"/>
                </a:solidFill>
              </a:rPr>
              <a:t>全部数好，全部划去，遇零结束。共重复</a:t>
            </a:r>
            <a:r>
              <a:rPr lang="en-US" altLang="zh-CN" sz="2400" dirty="0">
                <a:solidFill>
                  <a:schemeClr val="bg2"/>
                </a:solidFill>
              </a:rPr>
              <a:t>3</a:t>
            </a:r>
            <a:r>
              <a:rPr lang="zh-CN" altLang="en-US" sz="2400" dirty="0">
                <a:solidFill>
                  <a:schemeClr val="bg2"/>
                </a:solidFill>
              </a:rPr>
              <a:t>次，</a:t>
            </a:r>
            <a:r>
              <a:rPr lang="en-US" altLang="zh-CN" sz="2400" dirty="0">
                <a:solidFill>
                  <a:schemeClr val="bg2"/>
                </a:solidFill>
              </a:rPr>
              <a:t>3</a:t>
            </a:r>
            <a:r>
              <a:rPr lang="zh-CN" altLang="en-US" sz="2400" dirty="0">
                <a:solidFill>
                  <a:schemeClr val="bg2"/>
                </a:solidFill>
              </a:rPr>
              <a:t>位数。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857250" lvl="1" indent="-457200" algn="just">
              <a:defRPr/>
            </a:pPr>
            <a:endParaRPr lang="en-US" altLang="zh-CN" dirty="0"/>
          </a:p>
          <a:p>
            <a:pPr marL="800100" lvl="2" indent="0" algn="just">
              <a:buFont typeface="Wingdings" charset="0"/>
              <a:buNone/>
              <a:defRPr/>
            </a:pPr>
            <a:endParaRPr lang="en-US" altLang="zh-CN" sz="2000" dirty="0"/>
          </a:p>
          <a:p>
            <a:pPr lvl="1" indent="-342900" algn="just">
              <a:defRPr/>
            </a:pPr>
            <a:endParaRPr lang="en-US" altLang="zh-CN" sz="2400" dirty="0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34963"/>
            <a:ext cx="8218488" cy="646112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dirty="0"/>
              <a:t>4.2.1</a:t>
            </a:r>
            <a:r>
              <a:rPr lang="zh-CN" altLang="en-US" sz="3600" dirty="0"/>
              <a:t>  程序解析</a:t>
            </a:r>
            <a:r>
              <a:rPr lang="en-US" altLang="zh-CN" sz="3600" dirty="0"/>
              <a:t>-</a:t>
            </a:r>
            <a:r>
              <a:rPr lang="zh-CN" altLang="en-US" sz="3600" dirty="0"/>
              <a:t>统计一个整数的位数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5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59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59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5545138" cy="609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600" dirty="0"/>
              <a:t>算法</a:t>
            </a:r>
            <a:r>
              <a:rPr lang="en-US" altLang="zh-CN" sz="3600" dirty="0"/>
              <a:t>-</a:t>
            </a:r>
            <a:r>
              <a:rPr lang="zh-CN" altLang="en-US" sz="3600" dirty="0"/>
              <a:t>统计一个整数的位数</a:t>
            </a:r>
            <a:endParaRPr lang="zh-CN" altLang="en-US" dirty="0"/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3132138" y="1484313"/>
            <a:ext cx="5040312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800" dirty="0">
                <a:solidFill>
                  <a:schemeClr val="bg2"/>
                </a:solidFill>
                <a:latin typeface="+mn-lt"/>
              </a:rPr>
              <a:t>495</a:t>
            </a:r>
            <a:r>
              <a:rPr lang="zh-CN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+mn-lt"/>
              </a:rPr>
              <a:t>% 10 = 5</a:t>
            </a:r>
            <a:r>
              <a:rPr lang="zh-CN" sz="2800" dirty="0">
                <a:solidFill>
                  <a:schemeClr val="tx1"/>
                </a:solidFill>
                <a:latin typeface="+mn-lt"/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  <a:latin typeface="+mn-lt"/>
              </a:rPr>
              <a:t>495 / 10 = </a:t>
            </a:r>
            <a:r>
              <a:rPr lang="en-US" altLang="zh-CN" sz="2800" dirty="0">
                <a:solidFill>
                  <a:srgbClr val="00007D"/>
                </a:solidFill>
                <a:latin typeface="+mn-lt"/>
              </a:rPr>
              <a:t>49</a:t>
            </a:r>
            <a:endParaRPr lang="zh-CN" sz="2800" dirty="0">
              <a:solidFill>
                <a:srgbClr val="00007D"/>
              </a:solidFill>
              <a:latin typeface="+mn-lt"/>
            </a:endParaRPr>
          </a:p>
          <a:p>
            <a:pPr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800" dirty="0">
                <a:solidFill>
                  <a:srgbClr val="00007D"/>
                </a:solidFill>
              </a:rPr>
              <a:t>49</a:t>
            </a:r>
            <a:r>
              <a:rPr lang="zh-CN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% 10 = 9</a:t>
            </a:r>
            <a:r>
              <a:rPr lang="zh-CN" altLang="zh-CN" sz="2800" dirty="0">
                <a:solidFill>
                  <a:schemeClr val="tx1"/>
                </a:solidFill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</a:rPr>
              <a:t>  49 / 10 = </a:t>
            </a:r>
            <a:r>
              <a:rPr lang="en-US" altLang="zh-CN" sz="2800" dirty="0">
                <a:solidFill>
                  <a:srgbClr val="00007D"/>
                </a:solidFill>
              </a:rPr>
              <a:t>4</a:t>
            </a:r>
            <a:endParaRPr lang="zh-CN" sz="2800" dirty="0">
              <a:solidFill>
                <a:srgbClr val="00007D"/>
              </a:solidFill>
              <a:latin typeface="+mn-lt"/>
            </a:endParaRPr>
          </a:p>
          <a:p>
            <a:pPr eaLnBrk="0" hangingPunct="0"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CN" sz="2800" dirty="0">
                <a:solidFill>
                  <a:srgbClr val="00007D"/>
                </a:solidFill>
              </a:rPr>
              <a:t>4</a:t>
            </a:r>
            <a:r>
              <a:rPr lang="zh-CN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% 10 = 4</a:t>
            </a:r>
            <a:r>
              <a:rPr lang="zh-CN" altLang="zh-CN" sz="2800" dirty="0">
                <a:solidFill>
                  <a:schemeClr val="tx1"/>
                </a:solidFill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</a:rPr>
              <a:t>    4 / 10 = </a:t>
            </a:r>
            <a:r>
              <a:rPr lang="en-US" altLang="zh-CN" sz="2800" dirty="0">
                <a:solidFill>
                  <a:srgbClr val="00007D"/>
                </a:solidFill>
              </a:rPr>
              <a:t>0</a:t>
            </a:r>
            <a:endParaRPr lang="zh-CN" sz="2800" dirty="0">
              <a:solidFill>
                <a:srgbClr val="00007D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22563" y="1052513"/>
            <a:ext cx="2928937" cy="40005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digit = </a:t>
            </a:r>
            <a:r>
              <a:rPr lang="en-US" altLang="zh-CN" sz="2400" dirty="0" err="1">
                <a:solidFill>
                  <a:schemeClr val="tx1"/>
                </a:solidFill>
              </a:rPr>
              <a:t>numbr</a:t>
            </a:r>
            <a:r>
              <a:rPr lang="en-US" altLang="zh-CN" sz="2400" dirty="0">
                <a:solidFill>
                  <a:schemeClr val="tx1"/>
                </a:solidFill>
              </a:rPr>
              <a:t> % 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724" name="文本框 1"/>
          <p:cNvSpPr txBox="1">
            <a:spLocks noChangeArrowheads="1"/>
          </p:cNvSpPr>
          <p:nvPr/>
        </p:nvSpPr>
        <p:spPr bwMode="auto">
          <a:xfrm>
            <a:off x="10760075" y="4040188"/>
            <a:ext cx="1841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9pPr>
          </a:lstStyle>
          <a:p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24525" y="1052513"/>
            <a:ext cx="3384550" cy="40005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number = number / 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850" y="2689225"/>
            <a:ext cx="3168650" cy="523875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 dirty="0">
                <a:solidFill>
                  <a:srgbClr val="CC0066"/>
                </a:solidFill>
              </a:rPr>
              <a:t>number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en-US" sz="2800" dirty="0">
                <a:solidFill>
                  <a:srgbClr val="CC0066"/>
                </a:solidFill>
              </a:rPr>
              <a:t>=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zh-CN" sz="2800" dirty="0">
                <a:solidFill>
                  <a:srgbClr val="CC0066"/>
                </a:solidFill>
              </a:rPr>
              <a:t>0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zh-CN" altLang="en-US" sz="2800" dirty="0">
                <a:solidFill>
                  <a:srgbClr val="000000"/>
                </a:solidFill>
              </a:rPr>
              <a:t>结束</a:t>
            </a:r>
          </a:p>
        </p:txBody>
      </p:sp>
      <p:sp>
        <p:nvSpPr>
          <p:cNvPr id="12" name="矩形 11"/>
          <p:cNvSpPr/>
          <p:nvPr/>
        </p:nvSpPr>
        <p:spPr>
          <a:xfrm>
            <a:off x="323528" y="1412776"/>
            <a:ext cx="2664296" cy="523220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  <a:bevelB w="57150" h="38100" prst="artDeco"/>
            </a:sp3d>
          </a:bodyPr>
          <a:lstStyle/>
          <a:p>
            <a:pPr>
              <a:defRPr/>
            </a:pPr>
            <a:r>
              <a:rPr lang="en-US" altLang="en-US" sz="2800" dirty="0">
                <a:solidFill>
                  <a:srgbClr val="CC0066"/>
                </a:solidFill>
              </a:rPr>
              <a:t>number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en-US" sz="2800" dirty="0">
                <a:solidFill>
                  <a:srgbClr val="CC0066"/>
                </a:solidFill>
              </a:rPr>
              <a:t>=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zh-CN" sz="2800" dirty="0">
                <a:solidFill>
                  <a:srgbClr val="CC0066"/>
                </a:solidFill>
              </a:rPr>
              <a:t>495</a:t>
            </a:r>
            <a:endParaRPr lang="zh-CN" altLang="en-US" sz="2800" dirty="0">
              <a:solidFill>
                <a:srgbClr val="CC0066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528" y="1844824"/>
            <a:ext cx="2808312" cy="523220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  <a:bevelB w="57150" h="38100" prst="artDeco"/>
            </a:sp3d>
          </a:bodyPr>
          <a:lstStyle/>
          <a:p>
            <a:pPr>
              <a:defRPr/>
            </a:pPr>
            <a:r>
              <a:rPr lang="en-US" altLang="en-US" sz="2800" dirty="0">
                <a:solidFill>
                  <a:srgbClr val="CC0066"/>
                </a:solidFill>
              </a:rPr>
              <a:t>number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en-US" sz="2800" dirty="0">
                <a:solidFill>
                  <a:srgbClr val="CC0066"/>
                </a:solidFill>
              </a:rPr>
              <a:t>=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zh-CN" sz="2800" dirty="0">
                <a:solidFill>
                  <a:srgbClr val="CC0066"/>
                </a:solidFill>
              </a:rPr>
              <a:t>49</a:t>
            </a:r>
            <a:endParaRPr lang="zh-CN" altLang="en-US" sz="2800" dirty="0">
              <a:solidFill>
                <a:srgbClr val="CC0066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528" y="2276872"/>
            <a:ext cx="2808312" cy="523220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  <a:bevelB w="57150" h="38100" prst="artDeco"/>
            </a:sp3d>
          </a:bodyPr>
          <a:lstStyle/>
          <a:p>
            <a:pPr>
              <a:defRPr/>
            </a:pPr>
            <a:r>
              <a:rPr lang="en-US" altLang="en-US" sz="2800" dirty="0">
                <a:solidFill>
                  <a:srgbClr val="CC0066"/>
                </a:solidFill>
              </a:rPr>
              <a:t>number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en-US" sz="2800" dirty="0">
                <a:solidFill>
                  <a:srgbClr val="CC0066"/>
                </a:solidFill>
              </a:rPr>
              <a:t>=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zh-CN" sz="2800" dirty="0">
                <a:solidFill>
                  <a:srgbClr val="CC0066"/>
                </a:solidFill>
              </a:rPr>
              <a:t>4</a:t>
            </a:r>
            <a:endParaRPr lang="zh-CN" altLang="en-US" sz="2800" dirty="0">
              <a:solidFill>
                <a:srgbClr val="CC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513" y="3141663"/>
            <a:ext cx="5040313" cy="347345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800" dirty="0"/>
              <a:t>循环结束条件</a:t>
            </a:r>
            <a:endParaRPr kumimoji="1" lang="en-US" altLang="zh-CN" sz="2800" dirty="0"/>
          </a:p>
          <a:p>
            <a:pPr marL="400050" lvl="1" indent="0">
              <a:spcBef>
                <a:spcPts val="0"/>
              </a:spcBef>
              <a:buFont typeface="Wingdings" charset="0"/>
              <a:buNone/>
              <a:defRPr/>
            </a:pPr>
            <a:r>
              <a:rPr kumimoji="1" lang="en-US" altLang="zh-CN" dirty="0"/>
              <a:t>number == 0</a:t>
            </a:r>
          </a:p>
          <a:p>
            <a:pPr>
              <a:spcBef>
                <a:spcPts val="0"/>
              </a:spcBef>
              <a:defRPr/>
            </a:pPr>
            <a:r>
              <a:rPr kumimoji="1" lang="zh-CN" altLang="en-US" sz="2800" dirty="0"/>
              <a:t>循环条件</a:t>
            </a:r>
            <a:endParaRPr kumimoji="1" lang="en-US" altLang="zh-CN" sz="2800" dirty="0"/>
          </a:p>
          <a:p>
            <a:pPr marL="400050" lvl="1" indent="0">
              <a:spcBef>
                <a:spcPts val="0"/>
              </a:spcBef>
              <a:buFont typeface="Wingdings" charset="0"/>
              <a:buNone/>
              <a:defRPr/>
            </a:pPr>
            <a:r>
              <a:rPr kumimoji="1" lang="en-US" altLang="zh-CN" dirty="0"/>
              <a:t>number != 0</a:t>
            </a:r>
          </a:p>
          <a:p>
            <a:pPr>
              <a:spcBef>
                <a:spcPts val="0"/>
              </a:spcBef>
              <a:defRPr/>
            </a:pPr>
            <a:r>
              <a:rPr kumimoji="1" lang="zh-CN" altLang="en-US" sz="2800" dirty="0"/>
              <a:t>循环体</a:t>
            </a:r>
            <a:endParaRPr kumimoji="1" lang="en-US" altLang="zh-CN" sz="2800" dirty="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dirty="0"/>
              <a:t>digit = number %10</a:t>
            </a:r>
          </a:p>
          <a:p>
            <a:pPr lvl="1">
              <a:spcBef>
                <a:spcPts val="0"/>
              </a:spcBef>
              <a:defRPr/>
            </a:pPr>
            <a:r>
              <a:rPr kumimoji="1" lang="en-US" altLang="zh-CN" dirty="0"/>
              <a:t>number = number / 10</a:t>
            </a:r>
          </a:p>
          <a:p>
            <a:pPr lvl="1">
              <a:spcBef>
                <a:spcPts val="0"/>
              </a:spcBef>
              <a:defRPr/>
            </a:pPr>
            <a:r>
              <a:rPr kumimoji="1" lang="en-US" altLang="zh-CN" dirty="0"/>
              <a:t>count ++</a:t>
            </a:r>
            <a:endParaRPr kumimoji="1" lang="zh-CN" altLang="en-US" dirty="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938838" y="404813"/>
            <a:ext cx="2665412" cy="48736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>
                <a:solidFill>
                  <a:schemeClr val="tx1"/>
                </a:solidFill>
              </a:rPr>
              <a:t>number = 0?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427538" y="1471613"/>
            <a:ext cx="4752975" cy="267811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count = 0;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do{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</a:t>
            </a:r>
            <a:r>
              <a:rPr kumimoji="1" lang="en-US" altLang="zh-CN" sz="2800" dirty="0">
                <a:solidFill>
                  <a:schemeClr val="tx1"/>
                </a:solidFill>
              </a:rPr>
              <a:t>digit = number % 10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number  = number / 10;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count ++;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} while (number != 0);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427538" y="4135438"/>
            <a:ext cx="4752975" cy="2678112"/>
          </a:xfrm>
          <a:prstGeom prst="rect">
            <a:avLst/>
          </a:prstGeom>
          <a:solidFill>
            <a:schemeClr val="accent5"/>
          </a:solidFill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count = 0;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while (number != 0){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</a:t>
            </a:r>
            <a:r>
              <a:rPr kumimoji="1" lang="en-US" altLang="zh-CN" sz="2800" dirty="0">
                <a:solidFill>
                  <a:schemeClr val="tx1"/>
                </a:solidFill>
              </a:rPr>
              <a:t>digit = number %10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number = number / 10;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count ++;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3" grpId="0" build="p"/>
      <p:bldP spid="17" grpId="0" animBg="1"/>
      <p:bldP spid="18" grpId="0" animBg="1" autoUpdateAnimBg="0"/>
      <p:bldP spid="1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6697663" cy="6237287"/>
          </a:xfrm>
        </p:spPr>
        <p:txBody>
          <a:bodyPr/>
          <a:lstStyle/>
          <a:p>
            <a:pPr marL="187325" indent="-1873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</a:t>
            </a:r>
            <a:r>
              <a:rPr lang="zh-CN" altLang="en-US" sz="2400" dirty="0"/>
              <a:t> </a:t>
            </a:r>
            <a:r>
              <a:rPr lang="en-US" altLang="zh-CN" sz="2400" dirty="0"/>
              <a:t>(void)</a:t>
            </a:r>
          </a:p>
          <a:p>
            <a:pPr marL="187325" indent="-1873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/>
              <a:t>{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count, number; 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 ("Enter a number: ");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 ("%d", &amp;number) ;</a:t>
            </a:r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/>
              <a:t>if (number &lt; 0){</a:t>
            </a:r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/>
              <a:t>   </a:t>
            </a:r>
            <a:r>
              <a:rPr lang="zh-CN" altLang="en-US" sz="2400" dirty="0"/>
              <a:t> </a:t>
            </a:r>
            <a:r>
              <a:rPr lang="en-US" altLang="zh-CN" sz="2400" dirty="0"/>
              <a:t>number = -number;</a:t>
            </a:r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/>
              <a:t>} </a:t>
            </a:r>
          </a:p>
          <a:p>
            <a:pPr lvl="1" indent="-365125" algn="just">
              <a:spcBef>
                <a:spcPts val="300"/>
              </a:spcBef>
              <a:buNone/>
              <a:defRPr/>
            </a:pPr>
            <a:r>
              <a:rPr lang="en-US" altLang="zh-CN" sz="2400" dirty="0"/>
              <a:t>count = 0;</a:t>
            </a:r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do</a:t>
            </a:r>
            <a:r>
              <a:rPr lang="en-US" altLang="zh-CN" sz="2400" dirty="0"/>
              <a:t> {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zh-CN" altLang="en-US" sz="2400" dirty="0"/>
              <a:t>     </a:t>
            </a:r>
            <a:r>
              <a:rPr lang="en-US" altLang="zh-CN" sz="2400" dirty="0">
                <a:solidFill>
                  <a:srgbClr val="00007D"/>
                </a:solidFill>
              </a:rPr>
              <a:t>number = number / 10; 		</a:t>
            </a:r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zh-CN" altLang="en-US" sz="2400" dirty="0">
                <a:solidFill>
                  <a:srgbClr val="00007D"/>
                </a:solidFill>
              </a:rPr>
              <a:t>   </a:t>
            </a:r>
            <a:r>
              <a:rPr lang="en-US" altLang="zh-CN" sz="2400" dirty="0">
                <a:solidFill>
                  <a:srgbClr val="00007D"/>
                </a:solidFill>
              </a:rPr>
              <a:t>  count ++;</a:t>
            </a:r>
            <a:r>
              <a:rPr lang="en-US" altLang="zh-CN" sz="2400" dirty="0"/>
              <a:t>	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CC0066"/>
                </a:solidFill>
              </a:rPr>
              <a:t>while (number != 0)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 ("It contains %d digits.\n", count);</a:t>
            </a:r>
          </a:p>
          <a:p>
            <a:pPr marL="187325" indent="-1873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/>
              <a:t>     return 0;</a:t>
            </a:r>
          </a:p>
          <a:p>
            <a:pPr marL="187325" indent="-1873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title"/>
          </p:nvPr>
        </p:nvSpPr>
        <p:spPr>
          <a:xfrm>
            <a:off x="3851920" y="337806"/>
            <a:ext cx="4770078" cy="58477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4-3 </a:t>
            </a:r>
            <a:r>
              <a:rPr lang="zh-CN" altLang="en-US" sz="3200" dirty="0"/>
              <a:t>源程序</a:t>
            </a:r>
            <a:r>
              <a:rPr lang="en-US" altLang="zh-CN" sz="3200" dirty="0"/>
              <a:t>1 </a:t>
            </a:r>
            <a:r>
              <a:rPr lang="zh-CN" altLang="en-US" sz="3200" dirty="0"/>
              <a:t>统计位数</a:t>
            </a: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4948238" y="1124744"/>
            <a:ext cx="3008312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12534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It contains 5 digits.</a:t>
            </a: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5493270" y="1988840"/>
            <a:ext cx="2751138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>
                <a:solidFill>
                  <a:schemeClr val="tx1"/>
                </a:solidFill>
                <a:cs typeface="Arial" charset="0"/>
              </a:rPr>
              <a:t>Enter a number: </a:t>
            </a:r>
            <a:r>
              <a:rPr kumimoji="1" lang="en-US" altLang="zh-CN" sz="2000">
                <a:solidFill>
                  <a:srgbClr val="CC0066"/>
                </a:solidFill>
                <a:cs typeface="Arial Unicode MS" charset="0"/>
              </a:rPr>
              <a:t>-99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>
                <a:solidFill>
                  <a:schemeClr val="tx1"/>
                </a:solidFill>
                <a:cs typeface="Arial" charset="0"/>
              </a:rPr>
              <a:t>It contains 2 digits.</a:t>
            </a: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5868045" y="2838574"/>
            <a:ext cx="2592387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0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It contains 1 digits.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50182" y="4921883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294634" y="3784391"/>
            <a:ext cx="3525838" cy="2431435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count = 0;</a:t>
            </a:r>
          </a:p>
          <a:p>
            <a:pPr>
              <a:spcBef>
                <a:spcPct val="10000"/>
              </a:spcBef>
              <a:defRPr/>
            </a:pPr>
            <a:endParaRPr kumimoji="1"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endParaRPr kumimoji="1"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while (number != 0) {</a:t>
            </a:r>
            <a:endParaRPr kumimoji="1" lang="zh-CN" altLang="en-US" sz="20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r>
              <a:rPr kumimoji="1" lang="zh-CN" altLang="en-US" sz="2000" dirty="0">
                <a:solidFill>
                  <a:schemeClr val="tx1"/>
                </a:solidFill>
              </a:rPr>
              <a:t>      </a:t>
            </a:r>
            <a:r>
              <a:rPr kumimoji="1" lang="en-US" altLang="zh-CN" sz="2000" dirty="0">
                <a:solidFill>
                  <a:schemeClr val="tx1"/>
                </a:solidFill>
              </a:rPr>
              <a:t>number = number / 10;</a:t>
            </a:r>
          </a:p>
          <a:p>
            <a:pPr>
              <a:spcBef>
                <a:spcPct val="10000"/>
              </a:spcBef>
              <a:defRPr/>
            </a:pPr>
            <a:r>
              <a:rPr kumimoji="1" lang="zh-CN" altLang="en-US" sz="2000" dirty="0">
                <a:solidFill>
                  <a:schemeClr val="tx1"/>
                </a:solidFill>
              </a:rPr>
              <a:t>      </a:t>
            </a:r>
            <a:r>
              <a:rPr kumimoji="1" lang="en-US" altLang="zh-CN" sz="2000" dirty="0">
                <a:solidFill>
                  <a:schemeClr val="tx1"/>
                </a:solidFill>
              </a:rPr>
              <a:t>count ++;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}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92080" y="4130496"/>
            <a:ext cx="21957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if (number == 0){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    count = 1;}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 animBg="1" autoUpdateAnimBg="0"/>
      <p:bldP spid="125959" grpId="0" animBg="1" autoUpdateAnimBg="0"/>
      <p:bldP spid="125960" grpId="0" animBg="1" autoUpdateAnimBg="0"/>
      <p:bldP spid="9" grpId="0" animBg="1" autoUpdateAnimBg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6985471" cy="6237287"/>
          </a:xfrm>
        </p:spPr>
        <p:txBody>
          <a:bodyPr/>
          <a:lstStyle/>
          <a:p>
            <a:pPr marL="187325" indent="-1873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</a:t>
            </a:r>
            <a:r>
              <a:rPr lang="zh-CN" altLang="en-US" sz="2400" dirty="0"/>
              <a:t> </a:t>
            </a:r>
            <a:r>
              <a:rPr lang="en-US" altLang="zh-CN" sz="2400" dirty="0"/>
              <a:t>(void)</a:t>
            </a:r>
          </a:p>
          <a:p>
            <a:pPr marL="187325" indent="-1873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/>
              <a:t>{  int count, number, </a:t>
            </a:r>
            <a:r>
              <a:rPr lang="en-US" altLang="zh-CN" sz="2400" dirty="0" err="1">
                <a:solidFill>
                  <a:srgbClr val="CC0066"/>
                </a:solidFill>
              </a:rPr>
              <a:t>t_number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 ("Enter a number: ");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 ("%d", &amp;number) ;</a:t>
            </a:r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 err="1">
                <a:solidFill>
                  <a:srgbClr val="CC0066"/>
                </a:solidFill>
              </a:rPr>
              <a:t>t_number</a:t>
            </a:r>
            <a:r>
              <a:rPr lang="en-US" altLang="zh-CN" sz="2400" dirty="0"/>
              <a:t> = number;</a:t>
            </a:r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/>
              <a:t>if (</a:t>
            </a:r>
            <a:r>
              <a:rPr lang="en-US" altLang="zh-CN" sz="2400" dirty="0" err="1">
                <a:solidFill>
                  <a:srgbClr val="CC0066"/>
                </a:solidFill>
              </a:rPr>
              <a:t>t_number</a:t>
            </a:r>
            <a:r>
              <a:rPr lang="en-US" altLang="zh-CN" sz="2400" dirty="0"/>
              <a:t> &lt; 0){</a:t>
            </a:r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/>
              <a:t>     </a:t>
            </a:r>
            <a:r>
              <a:rPr lang="en-US" altLang="zh-CN" sz="2400" dirty="0" err="1">
                <a:solidFill>
                  <a:srgbClr val="CC0066"/>
                </a:solidFill>
              </a:rPr>
              <a:t>t_number</a:t>
            </a:r>
            <a:r>
              <a:rPr lang="en-US" altLang="zh-CN" sz="2400" dirty="0"/>
              <a:t> = -</a:t>
            </a:r>
            <a:r>
              <a:rPr lang="en-US" altLang="zh-CN" sz="2400" dirty="0">
                <a:solidFill>
                  <a:srgbClr val="CC0066"/>
                </a:solidFill>
              </a:rPr>
              <a:t> </a:t>
            </a:r>
            <a:r>
              <a:rPr lang="en-US" altLang="zh-CN" sz="2400" dirty="0" err="1">
                <a:solidFill>
                  <a:srgbClr val="CC0066"/>
                </a:solidFill>
              </a:rPr>
              <a:t>t_number</a:t>
            </a:r>
            <a:r>
              <a:rPr lang="en-US" altLang="zh-CN" sz="2400" dirty="0"/>
              <a:t>;</a:t>
            </a:r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/>
              <a:t>} </a:t>
            </a:r>
          </a:p>
          <a:p>
            <a:pPr lvl="1" indent="-365125" algn="just">
              <a:spcBef>
                <a:spcPts val="300"/>
              </a:spcBef>
              <a:buNone/>
              <a:defRPr/>
            </a:pPr>
            <a:r>
              <a:rPr lang="en-US" altLang="zh-CN" sz="2400" dirty="0"/>
              <a:t>count = 0;</a:t>
            </a:r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/>
              <a:t>do {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zh-CN" altLang="en-US" sz="2400" dirty="0"/>
              <a:t>      </a:t>
            </a:r>
            <a:r>
              <a:rPr lang="en-US" altLang="zh-CN" sz="2400" dirty="0" err="1">
                <a:solidFill>
                  <a:srgbClr val="CC0066"/>
                </a:solidFill>
              </a:rPr>
              <a:t>t_number</a:t>
            </a:r>
            <a:r>
              <a:rPr lang="en-US" altLang="zh-CN" sz="2400" dirty="0">
                <a:solidFill>
                  <a:srgbClr val="00007D"/>
                </a:solidFill>
              </a:rPr>
              <a:t> = </a:t>
            </a:r>
            <a:r>
              <a:rPr lang="en-US" altLang="zh-CN" sz="2400" dirty="0" err="1">
                <a:solidFill>
                  <a:srgbClr val="CC0066"/>
                </a:solidFill>
              </a:rPr>
              <a:t>t_number</a:t>
            </a:r>
            <a:r>
              <a:rPr lang="en-US" altLang="zh-CN" sz="2400" dirty="0">
                <a:solidFill>
                  <a:srgbClr val="00007D"/>
                </a:solidFill>
              </a:rPr>
              <a:t> / 10; 		</a:t>
            </a:r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zh-CN" altLang="en-US" sz="2400" dirty="0">
                <a:solidFill>
                  <a:srgbClr val="00007D"/>
                </a:solidFill>
              </a:rPr>
              <a:t>   </a:t>
            </a:r>
            <a:r>
              <a:rPr lang="en-US" altLang="zh-CN" sz="2400" dirty="0">
                <a:solidFill>
                  <a:srgbClr val="00007D"/>
                </a:solidFill>
              </a:rPr>
              <a:t>   count ++;</a:t>
            </a:r>
            <a:r>
              <a:rPr lang="en-US" altLang="zh-CN" sz="2400" dirty="0"/>
              <a:t>	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r>
              <a:rPr lang="zh-CN" altLang="en-US" sz="2400" dirty="0"/>
              <a:t> </a:t>
            </a:r>
            <a:r>
              <a:rPr lang="en-US" altLang="zh-CN" sz="2400" dirty="0"/>
              <a:t>while (</a:t>
            </a:r>
            <a:r>
              <a:rPr lang="en-US" altLang="zh-CN" sz="2400" dirty="0" err="1">
                <a:solidFill>
                  <a:srgbClr val="CC0066"/>
                </a:solidFill>
              </a:rPr>
              <a:t>t_number</a:t>
            </a:r>
            <a:r>
              <a:rPr lang="en-US" altLang="zh-CN" sz="2400" dirty="0"/>
              <a:t> != 0);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 ("It contains %d digits.\n", count);</a:t>
            </a:r>
          </a:p>
          <a:p>
            <a:pPr marL="187325" indent="-1873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/>
              <a:t>     return 0;</a:t>
            </a:r>
          </a:p>
          <a:p>
            <a:pPr marL="187325" indent="-1873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title"/>
          </p:nvPr>
        </p:nvSpPr>
        <p:spPr>
          <a:xfrm>
            <a:off x="5796136" y="648055"/>
            <a:ext cx="3242890" cy="5847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4-3 </a:t>
            </a:r>
            <a:r>
              <a:rPr lang="zh-CN" altLang="en-US" sz="3200" dirty="0"/>
              <a:t>源程序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6650182" y="4921883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4E25E9-E0C8-4288-9A4B-2F3B2D2C90F9}"/>
              </a:ext>
            </a:extLst>
          </p:cNvPr>
          <p:cNvSpPr/>
          <p:nvPr/>
        </p:nvSpPr>
        <p:spPr>
          <a:xfrm>
            <a:off x="5940152" y="2060848"/>
            <a:ext cx="23487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保护输入数据</a:t>
            </a:r>
            <a:endParaRPr lang="en-US" altLang="zh-CN" sz="2800" b="1" dirty="0"/>
          </a:p>
          <a:p>
            <a:r>
              <a:rPr lang="en-US" altLang="zh-CN" sz="2800" b="1" dirty="0"/>
              <a:t>number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5221501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5894388" cy="990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4.2.2 do - while </a:t>
            </a:r>
            <a:r>
              <a:rPr lang="zh-CN" altLang="en-US" dirty="0"/>
              <a:t>语句</a:t>
            </a:r>
            <a:endParaRPr lang="zh-CN" altLang="en-US" dirty="0">
              <a:latin typeface="宋体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4010025" cy="1828800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do</a:t>
            </a:r>
            <a:r>
              <a:rPr lang="en-US" altLang="zh-CN" dirty="0"/>
              <a:t> {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循环体语句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CC0066"/>
                </a:solidFill>
              </a:rPr>
              <a:t>while </a:t>
            </a:r>
            <a:r>
              <a:rPr lang="en-US" altLang="zh-CN" dirty="0"/>
              <a:t>(</a:t>
            </a:r>
            <a:r>
              <a:rPr lang="zh-CN" altLang="en-US" dirty="0"/>
              <a:t>表达式)</a:t>
            </a:r>
          </a:p>
        </p:txBody>
      </p:sp>
      <p:sp>
        <p:nvSpPr>
          <p:cNvPr id="44054" name="AutoShape 22"/>
          <p:cNvSpPr>
            <a:spLocks noChangeArrowheads="1"/>
          </p:cNvSpPr>
          <p:nvPr/>
        </p:nvSpPr>
        <p:spPr bwMode="auto">
          <a:xfrm>
            <a:off x="7451725" y="1124744"/>
            <a:ext cx="1447800" cy="533400"/>
          </a:xfrm>
          <a:prstGeom prst="wedgeRectCallout">
            <a:avLst>
              <a:gd name="adj1" fmla="val -63708"/>
              <a:gd name="adj2" fmla="val 149403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>
                <a:solidFill>
                  <a:schemeClr val="tx1"/>
                </a:solidFill>
                <a:latin typeface="Times New Roman" charset="0"/>
              </a:rPr>
              <a:t>先循环</a:t>
            </a:r>
          </a:p>
        </p:txBody>
      </p:sp>
      <p:sp>
        <p:nvSpPr>
          <p:cNvPr id="44055" name="AutoShape 23"/>
          <p:cNvSpPr>
            <a:spLocks noChangeArrowheads="1"/>
          </p:cNvSpPr>
          <p:nvPr/>
        </p:nvSpPr>
        <p:spPr bwMode="auto">
          <a:xfrm>
            <a:off x="3276600" y="3644106"/>
            <a:ext cx="1447800" cy="533400"/>
          </a:xfrm>
          <a:prstGeom prst="wedgeRectCallout">
            <a:avLst>
              <a:gd name="adj1" fmla="val 116667"/>
              <a:gd name="adj2" fmla="val -106546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>
                <a:solidFill>
                  <a:schemeClr val="tx1"/>
                </a:solidFill>
                <a:latin typeface="Times New Roman" charset="0"/>
              </a:rPr>
              <a:t>后判断</a:t>
            </a:r>
          </a:p>
        </p:txBody>
      </p:sp>
      <p:sp>
        <p:nvSpPr>
          <p:cNvPr id="32773" name="Text Box 25"/>
          <p:cNvSpPr txBox="1">
            <a:spLocks noChangeArrowheads="1"/>
          </p:cNvSpPr>
          <p:nvPr/>
        </p:nvSpPr>
        <p:spPr bwMode="auto">
          <a:xfrm>
            <a:off x="6300788" y="3490144"/>
            <a:ext cx="423862" cy="392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/>
            <a:r>
              <a:rPr lang="zh-CN" altLang="en-US" sz="2000">
                <a:solidFill>
                  <a:schemeClr val="tx1"/>
                </a:solidFill>
              </a:rPr>
              <a:t>真</a:t>
            </a:r>
          </a:p>
        </p:txBody>
      </p:sp>
      <p:sp>
        <p:nvSpPr>
          <p:cNvPr id="32774" name="Text Box 26"/>
          <p:cNvSpPr txBox="1">
            <a:spLocks noChangeArrowheads="1"/>
          </p:cNvSpPr>
          <p:nvPr/>
        </p:nvSpPr>
        <p:spPr bwMode="auto">
          <a:xfrm>
            <a:off x="7519988" y="2809106"/>
            <a:ext cx="581025" cy="393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/>
            <a:r>
              <a:rPr lang="zh-CN" altLang="en-US" sz="2000">
                <a:solidFill>
                  <a:schemeClr val="tx1"/>
                </a:solidFill>
              </a:rPr>
              <a:t>假</a:t>
            </a:r>
          </a:p>
        </p:txBody>
      </p:sp>
      <p:sp>
        <p:nvSpPr>
          <p:cNvPr id="32775" name="AutoShape 27"/>
          <p:cNvSpPr>
            <a:spLocks noChangeArrowheads="1"/>
          </p:cNvSpPr>
          <p:nvPr/>
        </p:nvSpPr>
        <p:spPr bwMode="auto">
          <a:xfrm>
            <a:off x="5651500" y="2926581"/>
            <a:ext cx="2235200" cy="604838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</a:rPr>
              <a:t>表达式</a:t>
            </a:r>
          </a:p>
        </p:txBody>
      </p:sp>
      <p:sp>
        <p:nvSpPr>
          <p:cNvPr id="44060" name="Rectangle 28"/>
          <p:cNvSpPr>
            <a:spLocks noChangeArrowheads="1"/>
          </p:cNvSpPr>
          <p:nvPr/>
        </p:nvSpPr>
        <p:spPr bwMode="auto">
          <a:xfrm>
            <a:off x="5867400" y="2312219"/>
            <a:ext cx="1728788" cy="390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循环体语句</a:t>
            </a:r>
          </a:p>
        </p:txBody>
      </p:sp>
      <p:sp>
        <p:nvSpPr>
          <p:cNvPr id="32777" name="Line 29"/>
          <p:cNvSpPr>
            <a:spLocks noChangeShapeType="1"/>
          </p:cNvSpPr>
          <p:nvPr/>
        </p:nvSpPr>
        <p:spPr bwMode="auto">
          <a:xfrm>
            <a:off x="6748463" y="2709094"/>
            <a:ext cx="1587" cy="257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30"/>
          <p:cNvSpPr>
            <a:spLocks noChangeShapeType="1"/>
          </p:cNvSpPr>
          <p:nvPr/>
        </p:nvSpPr>
        <p:spPr bwMode="auto">
          <a:xfrm>
            <a:off x="6748463" y="3531419"/>
            <a:ext cx="0" cy="452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9" name="Line 31"/>
          <p:cNvSpPr>
            <a:spLocks noChangeShapeType="1"/>
          </p:cNvSpPr>
          <p:nvPr/>
        </p:nvSpPr>
        <p:spPr bwMode="auto">
          <a:xfrm>
            <a:off x="6732588" y="1872481"/>
            <a:ext cx="0" cy="452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Line 32"/>
          <p:cNvSpPr>
            <a:spLocks noChangeShapeType="1"/>
          </p:cNvSpPr>
          <p:nvPr/>
        </p:nvSpPr>
        <p:spPr bwMode="auto">
          <a:xfrm>
            <a:off x="5148263" y="3983856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Line 33"/>
          <p:cNvSpPr>
            <a:spLocks noChangeShapeType="1"/>
          </p:cNvSpPr>
          <p:nvPr/>
        </p:nvSpPr>
        <p:spPr bwMode="auto">
          <a:xfrm flipV="1">
            <a:off x="5148263" y="2109019"/>
            <a:ext cx="0" cy="186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Line 34"/>
          <p:cNvSpPr>
            <a:spLocks noChangeShapeType="1"/>
          </p:cNvSpPr>
          <p:nvPr/>
        </p:nvSpPr>
        <p:spPr bwMode="auto">
          <a:xfrm>
            <a:off x="5148263" y="2089944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35"/>
          <p:cNvSpPr>
            <a:spLocks noChangeShapeType="1"/>
          </p:cNvSpPr>
          <p:nvPr/>
        </p:nvSpPr>
        <p:spPr bwMode="auto">
          <a:xfrm flipV="1">
            <a:off x="7740650" y="3228206"/>
            <a:ext cx="608013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4" name="Line 36"/>
          <p:cNvSpPr>
            <a:spLocks noChangeShapeType="1"/>
          </p:cNvSpPr>
          <p:nvPr/>
        </p:nvSpPr>
        <p:spPr bwMode="auto">
          <a:xfrm>
            <a:off x="8348663" y="3228206"/>
            <a:ext cx="0" cy="906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5" name="Line 37"/>
          <p:cNvSpPr>
            <a:spLocks noChangeShapeType="1"/>
          </p:cNvSpPr>
          <p:nvPr/>
        </p:nvSpPr>
        <p:spPr bwMode="auto">
          <a:xfrm>
            <a:off x="6748463" y="4134669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6" name="Line 38"/>
          <p:cNvSpPr>
            <a:spLocks noChangeShapeType="1"/>
          </p:cNvSpPr>
          <p:nvPr/>
        </p:nvSpPr>
        <p:spPr bwMode="auto">
          <a:xfrm flipH="1">
            <a:off x="6732588" y="4134669"/>
            <a:ext cx="15875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1" name="Rectangle 39"/>
          <p:cNvSpPr>
            <a:spLocks noChangeArrowheads="1"/>
          </p:cNvSpPr>
          <p:nvPr/>
        </p:nvSpPr>
        <p:spPr bwMode="auto">
          <a:xfrm>
            <a:off x="5292725" y="4536306"/>
            <a:ext cx="2881313" cy="361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000">
                <a:solidFill>
                  <a:schemeClr val="tx1"/>
                </a:solidFill>
              </a:rPr>
              <a:t>do-while</a:t>
            </a:r>
            <a:r>
              <a:rPr lang="zh-CN" altLang="en-US" sz="2000">
                <a:solidFill>
                  <a:schemeClr val="tx1"/>
                </a:solidFill>
              </a:rPr>
              <a:t>的下一条语句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4" grpId="0" animBg="1" autoUpdateAnimBg="0"/>
      <p:bldP spid="4405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4373563" cy="9144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/>
              <a:t>本章要点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1054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zh-CN" altLang="en-US" sz="2800" dirty="0"/>
              <a:t>什么是循环? 为什么要使用循环? 如何实现循环?</a:t>
            </a:r>
          </a:p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zh-CN" altLang="en-US" sz="2800" dirty="0"/>
              <a:t>实现循环时，如何确定循环条件和循环体?</a:t>
            </a:r>
          </a:p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zh-CN" altLang="en-US" sz="2800" dirty="0"/>
              <a:t>怎样使用</a:t>
            </a:r>
            <a:r>
              <a:rPr lang="en-US" altLang="zh-CN" sz="2800" dirty="0"/>
              <a:t>while</a:t>
            </a:r>
            <a:r>
              <a:rPr lang="zh-CN" altLang="en-US" sz="2800" dirty="0"/>
              <a:t>和</a:t>
            </a:r>
            <a:r>
              <a:rPr lang="en-US" altLang="zh-CN" sz="2800" dirty="0"/>
              <a:t>do-while</a:t>
            </a:r>
            <a:r>
              <a:rPr lang="zh-CN" altLang="en-US" sz="2800" dirty="0"/>
              <a:t>语句实现次数不确定的循环?</a:t>
            </a:r>
          </a:p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en-US" altLang="zh-CN" sz="2800" dirty="0"/>
              <a:t>while</a:t>
            </a:r>
            <a:r>
              <a:rPr lang="zh-CN" altLang="en-US" sz="2800" dirty="0"/>
              <a:t>和</a:t>
            </a:r>
            <a:r>
              <a:rPr lang="en-US" altLang="zh-CN" sz="2800" dirty="0"/>
              <a:t>do-while</a:t>
            </a:r>
            <a:r>
              <a:rPr lang="zh-CN" altLang="en-US" sz="2800" dirty="0"/>
              <a:t>语句有什么不同?</a:t>
            </a:r>
          </a:p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zh-CN" altLang="en-US" sz="2800" dirty="0"/>
              <a:t>如何使用</a:t>
            </a:r>
            <a:r>
              <a:rPr lang="en-US" altLang="zh-CN" sz="2800" dirty="0"/>
              <a:t>break</a:t>
            </a:r>
            <a:r>
              <a:rPr lang="zh-CN" altLang="en-US" sz="2800" dirty="0"/>
              <a:t>语句处理多循环条件?</a:t>
            </a:r>
          </a:p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zh-CN" altLang="en-US" sz="2800" dirty="0"/>
              <a:t>如何实现多重循环?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543800" cy="1600200"/>
          </a:xfrm>
        </p:spPr>
        <p:txBody>
          <a:bodyPr/>
          <a:lstStyle/>
          <a:p>
            <a:pPr algn="just">
              <a:defRPr/>
            </a:pPr>
            <a:r>
              <a:rPr lang="en-US" altLang="zh-CN" sz="2800" dirty="0"/>
              <a:t>while:</a:t>
            </a:r>
            <a:r>
              <a:rPr lang="en-US" altLang="zh-CN" sz="2800" dirty="0">
                <a:latin typeface="宋体" charset="0"/>
              </a:rPr>
              <a:t> </a:t>
            </a:r>
            <a:r>
              <a:rPr lang="zh-CN" altLang="en-US" sz="2800" dirty="0">
                <a:latin typeface="宋体" charset="0"/>
              </a:rPr>
              <a:t>先判别条件，再决定是否循环；</a:t>
            </a:r>
          </a:p>
          <a:p>
            <a:pPr algn="just">
              <a:defRPr/>
            </a:pPr>
            <a:r>
              <a:rPr lang="en-US" altLang="zh-CN" sz="2800" dirty="0"/>
              <a:t>do-while</a:t>
            </a:r>
            <a:r>
              <a:rPr lang="en-US" altLang="zh-CN" sz="2800" dirty="0">
                <a:latin typeface="宋体" charset="0"/>
              </a:rPr>
              <a:t>:</a:t>
            </a:r>
            <a:r>
              <a:rPr lang="zh-CN" altLang="en-US" sz="2800" dirty="0">
                <a:latin typeface="宋体" charset="0"/>
              </a:rPr>
              <a:t>先至少循环一次，然后再根据条件决定是否继续循环。</a:t>
            </a:r>
          </a:p>
        </p:txBody>
      </p:sp>
      <p:sp>
        <p:nvSpPr>
          <p:cNvPr id="108561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067550" cy="639763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/>
              <a:t>while </a:t>
            </a:r>
            <a:r>
              <a:rPr lang="zh-CN" altLang="en-US"/>
              <a:t>和 </a:t>
            </a:r>
            <a:r>
              <a:rPr lang="en-US" altLang="zh-CN"/>
              <a:t>do-while </a:t>
            </a:r>
            <a:r>
              <a:rPr lang="zh-CN" altLang="en-US"/>
              <a:t>的比较</a:t>
            </a:r>
          </a:p>
        </p:txBody>
      </p:sp>
      <p:grpSp>
        <p:nvGrpSpPr>
          <p:cNvPr id="33795" name="Group 19"/>
          <p:cNvGrpSpPr>
            <a:grpSpLocks/>
          </p:cNvGrpSpPr>
          <p:nvPr/>
        </p:nvGrpSpPr>
        <p:grpSpPr bwMode="auto">
          <a:xfrm>
            <a:off x="990600" y="2819400"/>
            <a:ext cx="3200400" cy="2895600"/>
            <a:chOff x="1977" y="4866"/>
            <a:chExt cx="3960" cy="2993"/>
          </a:xfrm>
        </p:grpSpPr>
        <p:sp>
          <p:nvSpPr>
            <p:cNvPr id="33807" name="Text Box 20"/>
            <p:cNvSpPr txBox="1">
              <a:spLocks noChangeArrowheads="1"/>
            </p:cNvSpPr>
            <p:nvPr/>
          </p:nvSpPr>
          <p:spPr bwMode="auto">
            <a:xfrm>
              <a:off x="3590" y="6538"/>
              <a:ext cx="525" cy="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lang="zh-CN" altLang="en-US" sz="1400">
                  <a:solidFill>
                    <a:schemeClr val="tx1"/>
                  </a:solidFill>
                </a:rPr>
                <a:t>真</a:t>
              </a:r>
            </a:p>
          </p:txBody>
        </p:sp>
        <p:sp>
          <p:nvSpPr>
            <p:cNvPr id="33808" name="Text Box 21"/>
            <p:cNvSpPr txBox="1">
              <a:spLocks noChangeArrowheads="1"/>
            </p:cNvSpPr>
            <p:nvPr/>
          </p:nvSpPr>
          <p:spPr bwMode="auto">
            <a:xfrm>
              <a:off x="4860" y="5964"/>
              <a:ext cx="720" cy="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lang="zh-CN" altLang="en-US" sz="1400">
                  <a:solidFill>
                    <a:schemeClr val="tx1"/>
                  </a:solidFill>
                </a:rPr>
                <a:t>假</a:t>
              </a:r>
            </a:p>
          </p:txBody>
        </p:sp>
        <p:sp>
          <p:nvSpPr>
            <p:cNvPr id="33809" name="AutoShape 22"/>
            <p:cNvSpPr>
              <a:spLocks noChangeArrowheads="1"/>
            </p:cNvSpPr>
            <p:nvPr/>
          </p:nvSpPr>
          <p:spPr bwMode="auto">
            <a:xfrm>
              <a:off x="2865" y="5956"/>
              <a:ext cx="2172" cy="62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1600">
                  <a:solidFill>
                    <a:schemeClr val="tx1"/>
                  </a:solidFill>
                </a:rPr>
                <a:t>表达式</a:t>
              </a:r>
            </a:p>
          </p:txBody>
        </p:sp>
        <p:sp>
          <p:nvSpPr>
            <p:cNvPr id="108567" name="Rectangle 23"/>
            <p:cNvSpPr>
              <a:spLocks noChangeArrowheads="1"/>
            </p:cNvSpPr>
            <p:nvPr/>
          </p:nvSpPr>
          <p:spPr bwMode="auto">
            <a:xfrm>
              <a:off x="3271" y="5321"/>
              <a:ext cx="1395" cy="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1400">
                  <a:solidFill>
                    <a:schemeClr val="tx1"/>
                  </a:solidFill>
                </a:rPr>
                <a:t>循环体语句</a:t>
              </a:r>
            </a:p>
          </p:txBody>
        </p:sp>
        <p:sp>
          <p:nvSpPr>
            <p:cNvPr id="33811" name="Line 24"/>
            <p:cNvSpPr>
              <a:spLocks noChangeShapeType="1"/>
            </p:cNvSpPr>
            <p:nvPr/>
          </p:nvSpPr>
          <p:spPr bwMode="auto">
            <a:xfrm>
              <a:off x="3957" y="5730"/>
              <a:ext cx="1" cy="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Line 25"/>
            <p:cNvSpPr>
              <a:spLocks noChangeShapeType="1"/>
            </p:cNvSpPr>
            <p:nvPr/>
          </p:nvSpPr>
          <p:spPr bwMode="auto">
            <a:xfrm>
              <a:off x="3957" y="658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Line 26"/>
            <p:cNvSpPr>
              <a:spLocks noChangeShapeType="1"/>
            </p:cNvSpPr>
            <p:nvPr/>
          </p:nvSpPr>
          <p:spPr bwMode="auto">
            <a:xfrm>
              <a:off x="3937" y="486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Line 27"/>
            <p:cNvSpPr>
              <a:spLocks noChangeShapeType="1"/>
            </p:cNvSpPr>
            <p:nvPr/>
          </p:nvSpPr>
          <p:spPr bwMode="auto">
            <a:xfrm>
              <a:off x="1977" y="7048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Line 28"/>
            <p:cNvSpPr>
              <a:spLocks noChangeShapeType="1"/>
            </p:cNvSpPr>
            <p:nvPr/>
          </p:nvSpPr>
          <p:spPr bwMode="auto">
            <a:xfrm flipV="1">
              <a:off x="1977" y="5110"/>
              <a:ext cx="0" cy="19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6" name="Line 29"/>
            <p:cNvSpPr>
              <a:spLocks noChangeShapeType="1"/>
            </p:cNvSpPr>
            <p:nvPr/>
          </p:nvSpPr>
          <p:spPr bwMode="auto">
            <a:xfrm>
              <a:off x="1977" y="5120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Line 30"/>
            <p:cNvSpPr>
              <a:spLocks noChangeShapeType="1"/>
            </p:cNvSpPr>
            <p:nvPr/>
          </p:nvSpPr>
          <p:spPr bwMode="auto">
            <a:xfrm>
              <a:off x="5037" y="6268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8" name="Line 31"/>
            <p:cNvSpPr>
              <a:spLocks noChangeShapeType="1"/>
            </p:cNvSpPr>
            <p:nvPr/>
          </p:nvSpPr>
          <p:spPr bwMode="auto">
            <a:xfrm>
              <a:off x="5937" y="6268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Line 32"/>
            <p:cNvSpPr>
              <a:spLocks noChangeShapeType="1"/>
            </p:cNvSpPr>
            <p:nvPr/>
          </p:nvSpPr>
          <p:spPr bwMode="auto">
            <a:xfrm>
              <a:off x="3957" y="7204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Line 33"/>
            <p:cNvSpPr>
              <a:spLocks noChangeShapeType="1"/>
            </p:cNvSpPr>
            <p:nvPr/>
          </p:nvSpPr>
          <p:spPr bwMode="auto">
            <a:xfrm>
              <a:off x="3957" y="7204"/>
              <a:ext cx="2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8" name="Rectangle 34"/>
            <p:cNvSpPr>
              <a:spLocks noChangeArrowheads="1"/>
            </p:cNvSpPr>
            <p:nvPr/>
          </p:nvSpPr>
          <p:spPr bwMode="auto">
            <a:xfrm>
              <a:off x="2698" y="7485"/>
              <a:ext cx="2518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1200">
                  <a:solidFill>
                    <a:schemeClr val="tx1"/>
                  </a:solidFill>
                </a:rPr>
                <a:t>do-while</a:t>
              </a:r>
              <a:r>
                <a:rPr lang="zh-CN" altLang="en-US" sz="1200">
                  <a:solidFill>
                    <a:schemeClr val="tx1"/>
                  </a:solidFill>
                </a:rPr>
                <a:t>的下一条语句</a:t>
              </a:r>
            </a:p>
          </p:txBody>
        </p:sp>
      </p:grpSp>
      <p:grpSp>
        <p:nvGrpSpPr>
          <p:cNvPr id="33796" name="Group 47"/>
          <p:cNvGrpSpPr>
            <a:grpSpLocks/>
          </p:cNvGrpSpPr>
          <p:nvPr/>
        </p:nvGrpSpPr>
        <p:grpSpPr bwMode="auto">
          <a:xfrm>
            <a:off x="5181600" y="2819400"/>
            <a:ext cx="2743200" cy="2895600"/>
            <a:chOff x="3264" y="1776"/>
            <a:chExt cx="1728" cy="1824"/>
          </a:xfrm>
        </p:grpSpPr>
        <p:sp>
          <p:nvSpPr>
            <p:cNvPr id="33797" name="Text Box 36"/>
            <p:cNvSpPr txBox="1">
              <a:spLocks noChangeArrowheads="1"/>
            </p:cNvSpPr>
            <p:nvPr/>
          </p:nvSpPr>
          <p:spPr bwMode="auto">
            <a:xfrm>
              <a:off x="3832" y="2338"/>
              <a:ext cx="676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lang="zh-CN" altLang="en-US" sz="1600">
                  <a:solidFill>
                    <a:schemeClr val="tx1"/>
                  </a:solidFill>
                  <a:latin typeface="Times New Roman" charset="0"/>
                </a:rPr>
                <a:t>真</a:t>
              </a:r>
            </a:p>
          </p:txBody>
        </p:sp>
        <p:sp>
          <p:nvSpPr>
            <p:cNvPr id="33798" name="Text Box 37"/>
            <p:cNvSpPr txBox="1">
              <a:spLocks noChangeArrowheads="1"/>
            </p:cNvSpPr>
            <p:nvPr/>
          </p:nvSpPr>
          <p:spPr bwMode="auto">
            <a:xfrm>
              <a:off x="4420" y="1973"/>
              <a:ext cx="572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lang="zh-CN" altLang="en-US" sz="1600">
                  <a:solidFill>
                    <a:schemeClr val="tx1"/>
                  </a:solidFill>
                  <a:latin typeface="Times New Roman" charset="0"/>
                </a:rPr>
                <a:t>假</a:t>
              </a:r>
            </a:p>
          </p:txBody>
        </p:sp>
        <p:sp>
          <p:nvSpPr>
            <p:cNvPr id="33799" name="Line 38"/>
            <p:cNvSpPr>
              <a:spLocks noChangeShapeType="1"/>
            </p:cNvSpPr>
            <p:nvPr/>
          </p:nvSpPr>
          <p:spPr bwMode="auto">
            <a:xfrm>
              <a:off x="4041" y="2359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00" name="Group 46"/>
            <p:cNvGrpSpPr>
              <a:grpSpLocks/>
            </p:cNvGrpSpPr>
            <p:nvPr/>
          </p:nvGrpSpPr>
          <p:grpSpPr bwMode="auto">
            <a:xfrm>
              <a:off x="3264" y="1776"/>
              <a:ext cx="1681" cy="1824"/>
              <a:chOff x="3264" y="1776"/>
              <a:chExt cx="1681" cy="1824"/>
            </a:xfrm>
          </p:grpSpPr>
          <p:sp>
            <p:nvSpPr>
              <p:cNvPr id="33801" name="Text Box 40"/>
              <p:cNvSpPr txBox="1">
                <a:spLocks noChangeArrowheads="1"/>
              </p:cNvSpPr>
              <p:nvPr/>
            </p:nvSpPr>
            <p:spPr bwMode="auto">
              <a:xfrm>
                <a:off x="3424" y="3361"/>
                <a:ext cx="1319" cy="23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lang="en-US" altLang="zh-CN" sz="1600">
                    <a:solidFill>
                      <a:schemeClr val="tx1"/>
                    </a:solidFill>
                    <a:latin typeface="Times New Roman" charset="0"/>
                  </a:rPr>
                  <a:t>while</a:t>
                </a:r>
                <a:r>
                  <a:rPr lang="zh-CN" altLang="en-US" sz="1600">
                    <a:solidFill>
                      <a:schemeClr val="tx1"/>
                    </a:solidFill>
                    <a:latin typeface="Times New Roman" charset="0"/>
                  </a:rPr>
                  <a:t>的下一条语句</a:t>
                </a:r>
              </a:p>
            </p:txBody>
          </p:sp>
          <p:sp>
            <p:nvSpPr>
              <p:cNvPr id="33802" name="Line 41"/>
              <p:cNvSpPr>
                <a:spLocks noChangeShapeType="1"/>
              </p:cNvSpPr>
              <p:nvPr/>
            </p:nvSpPr>
            <p:spPr bwMode="auto">
              <a:xfrm>
                <a:off x="4041" y="1776"/>
                <a:ext cx="0" cy="1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3" name="AutoShape 42"/>
              <p:cNvSpPr>
                <a:spLocks noChangeArrowheads="1"/>
              </p:cNvSpPr>
              <p:nvPr/>
            </p:nvSpPr>
            <p:spPr bwMode="auto">
              <a:xfrm>
                <a:off x="3475" y="1969"/>
                <a:ext cx="1135" cy="391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1600">
                    <a:solidFill>
                      <a:schemeClr val="tx1"/>
                    </a:solidFill>
                    <a:latin typeface="Times New Roman" charset="0"/>
                  </a:rPr>
                  <a:t>表达式</a:t>
                </a:r>
              </a:p>
            </p:txBody>
          </p:sp>
          <p:sp>
            <p:nvSpPr>
              <p:cNvPr id="108587" name="Rectangle 43"/>
              <p:cNvSpPr>
                <a:spLocks noChangeArrowheads="1"/>
              </p:cNvSpPr>
              <p:nvPr/>
            </p:nvSpPr>
            <p:spPr bwMode="auto">
              <a:xfrm>
                <a:off x="3627" y="2528"/>
                <a:ext cx="835" cy="23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zh-CN" altLang="en-US" sz="1600">
                    <a:solidFill>
                      <a:schemeClr val="tx1"/>
                    </a:solidFill>
                    <a:latin typeface="Times New Roman" charset="0"/>
                  </a:rPr>
                  <a:t>循环体语句</a:t>
                </a:r>
              </a:p>
            </p:txBody>
          </p:sp>
          <p:sp>
            <p:nvSpPr>
              <p:cNvPr id="108588" name="Freeform 44"/>
              <p:cNvSpPr>
                <a:spLocks/>
              </p:cNvSpPr>
              <p:nvPr/>
            </p:nvSpPr>
            <p:spPr bwMode="auto">
              <a:xfrm>
                <a:off x="4091" y="2168"/>
                <a:ext cx="854" cy="1192"/>
              </a:xfrm>
              <a:custGeom>
                <a:avLst/>
                <a:gdLst>
                  <a:gd name="T0" fmla="*/ 840 w 1365"/>
                  <a:gd name="T1" fmla="*/ 0 h 2028"/>
                  <a:gd name="T2" fmla="*/ 1365 w 1365"/>
                  <a:gd name="T3" fmla="*/ 0 h 2028"/>
                  <a:gd name="T4" fmla="*/ 1365 w 1365"/>
                  <a:gd name="T5" fmla="*/ 1560 h 2028"/>
                  <a:gd name="T6" fmla="*/ 0 w 1365"/>
                  <a:gd name="T7" fmla="*/ 1560 h 2028"/>
                  <a:gd name="T8" fmla="*/ 0 w 1365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5" h="2028">
                    <a:moveTo>
                      <a:pt x="840" y="0"/>
                    </a:moveTo>
                    <a:lnTo>
                      <a:pt x="1365" y="0"/>
                    </a:lnTo>
                    <a:lnTo>
                      <a:pt x="1365" y="1560"/>
                    </a:lnTo>
                    <a:lnTo>
                      <a:pt x="0" y="1560"/>
                    </a:lnTo>
                    <a:lnTo>
                      <a:pt x="0" y="2028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589" name="Freeform 45"/>
              <p:cNvSpPr>
                <a:spLocks/>
              </p:cNvSpPr>
              <p:nvPr/>
            </p:nvSpPr>
            <p:spPr bwMode="auto">
              <a:xfrm>
                <a:off x="3264" y="1930"/>
                <a:ext cx="788" cy="1141"/>
              </a:xfrm>
              <a:custGeom>
                <a:avLst/>
                <a:gdLst>
                  <a:gd name="T0" fmla="*/ 1260 w 1260"/>
                  <a:gd name="T1" fmla="*/ 1248 h 1716"/>
                  <a:gd name="T2" fmla="*/ 1260 w 1260"/>
                  <a:gd name="T3" fmla="*/ 1716 h 1716"/>
                  <a:gd name="T4" fmla="*/ 0 w 1260"/>
                  <a:gd name="T5" fmla="*/ 1716 h 1716"/>
                  <a:gd name="T6" fmla="*/ 0 w 1260"/>
                  <a:gd name="T7" fmla="*/ 0 h 1716"/>
                  <a:gd name="T8" fmla="*/ 1155 w 1260"/>
                  <a:gd name="T9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0" h="1716">
                    <a:moveTo>
                      <a:pt x="1260" y="1248"/>
                    </a:moveTo>
                    <a:lnTo>
                      <a:pt x="1260" y="1716"/>
                    </a:lnTo>
                    <a:lnTo>
                      <a:pt x="0" y="1716"/>
                    </a:lnTo>
                    <a:lnTo>
                      <a:pt x="0" y="0"/>
                    </a:lnTo>
                    <a:lnTo>
                      <a:pt x="1155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6839"/>
            <a:ext cx="8534400" cy="609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-</a:t>
            </a:r>
            <a:r>
              <a:rPr lang="en-US" altLang="zh-CN" sz="3600" dirty="0"/>
              <a:t>4  </a:t>
            </a:r>
            <a:r>
              <a:rPr lang="zh-CN" altLang="en-US" sz="3600" dirty="0"/>
              <a:t>将一个整数逆序输出</a:t>
            </a:r>
            <a:endParaRPr lang="zh-CN" altLang="en-US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6553200" cy="533400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zh-CN" altLang="en-US" sz="2800" dirty="0">
                <a:latin typeface="Times New Roman" charset="0"/>
              </a:rPr>
              <a:t>确定：</a:t>
            </a:r>
            <a:r>
              <a:rPr lang="zh-CN" altLang="en-US" sz="2800" dirty="0">
                <a:solidFill>
                  <a:srgbClr val="CC0066"/>
                </a:solidFill>
                <a:latin typeface="Times New Roman" charset="0"/>
              </a:rPr>
              <a:t>循环条件</a:t>
            </a:r>
            <a:r>
              <a:rPr lang="zh-CN" altLang="en-US" sz="2800" dirty="0">
                <a:latin typeface="Times New Roman" charset="0"/>
              </a:rPr>
              <a:t>和</a:t>
            </a:r>
            <a:r>
              <a:rPr lang="zh-CN" altLang="en-US" sz="2800" dirty="0">
                <a:solidFill>
                  <a:srgbClr val="CC0066"/>
                </a:solidFill>
                <a:latin typeface="Times New Roman" charset="0"/>
              </a:rPr>
              <a:t>循环体(循环不变式</a:t>
            </a:r>
            <a:r>
              <a:rPr lang="en-US" altLang="zh-CN" sz="2800" dirty="0">
                <a:solidFill>
                  <a:srgbClr val="CC0066"/>
                </a:solidFill>
                <a:latin typeface="Times New Roman" charset="0"/>
              </a:rPr>
              <a:t>)</a:t>
            </a:r>
            <a:endParaRPr lang="zh-CN" sz="2800" dirty="0">
              <a:solidFill>
                <a:srgbClr val="CC0066"/>
              </a:solidFill>
              <a:latin typeface="Times New Roman" charset="0"/>
            </a:endParaRP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304800" y="1524000"/>
            <a:ext cx="808355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      12345    5   4   3   2   1</a:t>
            </a:r>
          </a:p>
          <a:p>
            <a:pPr lvl="1" eaLnBrk="0" hangingPunct="0">
              <a:defRPr/>
            </a:pPr>
            <a:endParaRPr lang="zh-CN" altLang="en-US" sz="2400" dirty="0">
              <a:solidFill>
                <a:schemeClr val="tx1"/>
              </a:solidFill>
              <a:latin typeface="+mn-lt"/>
            </a:endParaRPr>
          </a:p>
          <a:p>
            <a:pPr lvl="1" eaLnBrk="0" hangingPunct="0">
              <a:defRPr/>
            </a:pPr>
            <a:r>
              <a:rPr lang="zh-CN" sz="2400" dirty="0">
                <a:solidFill>
                  <a:schemeClr val="tx1"/>
                </a:solidFill>
                <a:latin typeface="+mn-lt"/>
              </a:rPr>
              <a:t>12345 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%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 5      12345 /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1234</a:t>
            </a:r>
          </a:p>
          <a:p>
            <a:pPr lvl="1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1234 %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 4      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1234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</a:t>
            </a:r>
          </a:p>
          <a:p>
            <a:pPr lvl="1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%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 3         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</a:t>
            </a:r>
          </a:p>
          <a:p>
            <a:pPr lvl="1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%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 2      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</a:t>
            </a:r>
          </a:p>
          <a:p>
            <a:pPr lvl="1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%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=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    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    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=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0 </a:t>
            </a:r>
            <a:r>
              <a:rPr lang="zh-CN" sz="2400" dirty="0">
                <a:solidFill>
                  <a:schemeClr val="bg2"/>
                </a:solidFill>
                <a:latin typeface="+mn-lt"/>
              </a:rPr>
              <a:t>结束</a:t>
            </a:r>
            <a:endParaRPr kumimoji="1" lang="zh-CN" altLang="en-US" sz="2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237340" y="4215511"/>
            <a:ext cx="4199384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0D5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循环不变式  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digit = number % 10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number = number / 10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循环结束条件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number == 0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5027596" y="4278313"/>
            <a:ext cx="3886200" cy="2295525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0D5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err="1">
                <a:solidFill>
                  <a:schemeClr val="tx1"/>
                </a:solidFill>
              </a:rPr>
              <a:t>scanf</a:t>
            </a:r>
            <a:r>
              <a:rPr lang="en-US" altLang="zh-CN" sz="2400" dirty="0">
                <a:solidFill>
                  <a:schemeClr val="tx1"/>
                </a:solidFill>
              </a:rPr>
              <a:t> ( "%d", &amp;number );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do{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digit = number %10;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number = number / 10;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 ( "%d  ", digit );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 while ( number != 0 )</a:t>
            </a:r>
          </a:p>
        </p:txBody>
      </p:sp>
    </p:spTree>
    <p:extLst>
      <p:ext uri="{BB962C8B-B14F-4D97-AF65-F5344CB8AC3E}">
        <p14:creationId xmlns:p14="http://schemas.microsoft.com/office/powerpoint/2010/main" val="924722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1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1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build="p" bldLvl="2" autoUpdateAnimBg="0"/>
      <p:bldP spid="161797" grpId="0" autoUpdateAnimBg="0"/>
      <p:bldP spid="161798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5267325" cy="990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4.3</a:t>
            </a:r>
            <a:r>
              <a:rPr lang="zh-CN" altLang="en-US" dirty="0"/>
              <a:t> 判断素数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8134672" cy="3777208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zh-CN" altLang="en-US" dirty="0"/>
              <a:t>例</a:t>
            </a:r>
            <a:r>
              <a:rPr lang="en-US" altLang="zh-CN" dirty="0"/>
              <a:t>4-5</a:t>
            </a:r>
            <a:r>
              <a:rPr lang="zh-CN" altLang="en-US" dirty="0"/>
              <a:t> 输入一个正整数</a:t>
            </a:r>
            <a:r>
              <a:rPr lang="en-US" altLang="zh-CN" dirty="0"/>
              <a:t>m，</a:t>
            </a:r>
            <a:r>
              <a:rPr lang="zh-CN" altLang="en-US" dirty="0"/>
              <a:t>判断它是否为素数。素数就是只能被</a:t>
            </a:r>
            <a:r>
              <a:rPr lang="en-US" altLang="zh-CN" dirty="0"/>
              <a:t>1</a:t>
            </a:r>
            <a:r>
              <a:rPr lang="zh-CN" altLang="en-US" dirty="0"/>
              <a:t>和自身整除的正整数，</a:t>
            </a:r>
            <a:r>
              <a:rPr lang="en-US" altLang="zh-CN" dirty="0"/>
              <a:t>1</a:t>
            </a:r>
            <a:r>
              <a:rPr lang="zh-CN" altLang="en-US" dirty="0"/>
              <a:t>不是素数，</a:t>
            </a:r>
            <a:r>
              <a:rPr lang="en-US" altLang="zh-CN" dirty="0"/>
              <a:t>2</a:t>
            </a:r>
            <a:r>
              <a:rPr lang="zh-CN" altLang="en-US" dirty="0"/>
              <a:t>是素数。</a:t>
            </a:r>
          </a:p>
          <a:p>
            <a:pPr>
              <a:buFont typeface="Wingdings" charset="0"/>
              <a:buNone/>
              <a:defRPr/>
            </a:pPr>
            <a:endParaRPr lang="zh-CN" altLang="en-US" dirty="0"/>
          </a:p>
          <a:p>
            <a:pPr>
              <a:buFont typeface="Wingdings" charset="0"/>
              <a:buNone/>
              <a:defRPr/>
            </a:pPr>
            <a:r>
              <a:rPr lang="en-US" altLang="zh-CN" dirty="0"/>
              <a:t>4.3.1</a:t>
            </a:r>
            <a:r>
              <a:rPr lang="zh-CN" altLang="en-US" dirty="0"/>
              <a:t>  程序解析</a:t>
            </a:r>
          </a:p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dirty="0"/>
              <a:t>4.3.2</a:t>
            </a:r>
            <a:r>
              <a:rPr lang="zh-CN" altLang="en-US" dirty="0"/>
              <a:t>   </a:t>
            </a:r>
            <a:r>
              <a:rPr lang="en-US" altLang="zh-CN" dirty="0"/>
              <a:t>break </a:t>
            </a:r>
            <a:r>
              <a:rPr lang="zh-CN" altLang="en-US" dirty="0"/>
              <a:t>语句 和 </a:t>
            </a:r>
            <a:r>
              <a:rPr lang="en-US" altLang="zh-CN" dirty="0"/>
              <a:t>continue </a:t>
            </a:r>
            <a:r>
              <a:rPr lang="zh-CN" altLang="en-US" dirty="0"/>
              <a:t>语句</a:t>
            </a: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9144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4.3.1</a:t>
            </a:r>
            <a:r>
              <a:rPr lang="zh-CN" altLang="en-US" dirty="0"/>
              <a:t> 程序解析－判断素数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43136"/>
            <a:ext cx="8839200" cy="5410200"/>
          </a:xfrm>
        </p:spPr>
        <p:txBody>
          <a:bodyPr/>
          <a:lstStyle/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dirty="0"/>
              <a:t>算法：除了</a:t>
            </a:r>
            <a:r>
              <a:rPr lang="en-US" altLang="zh-CN" dirty="0"/>
              <a:t> 1 </a:t>
            </a:r>
            <a:r>
              <a:rPr lang="zh-CN" altLang="en-US" dirty="0"/>
              <a:t>和</a:t>
            </a:r>
            <a:r>
              <a:rPr lang="en-US" altLang="zh-CN" dirty="0"/>
              <a:t> m</a:t>
            </a:r>
            <a:r>
              <a:rPr lang="zh-CN" altLang="en-US" dirty="0"/>
              <a:t>，不能被其它数整除。</a:t>
            </a:r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dirty="0"/>
              <a:t>设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取值 </a:t>
            </a:r>
            <a:r>
              <a:rPr lang="en-US" altLang="zh-CN" dirty="0"/>
              <a:t>[2, m-1] 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zh-CN" altLang="en-US" sz="2800" dirty="0"/>
              <a:t>如果</a:t>
            </a:r>
            <a:r>
              <a:rPr lang="en-US" altLang="zh-CN" sz="2800" dirty="0"/>
              <a:t>m</a:t>
            </a:r>
            <a:r>
              <a:rPr lang="zh-CN" altLang="en-US" sz="2800" dirty="0"/>
              <a:t>不能被该区间上的任何一个数整除，即对每个</a:t>
            </a:r>
            <a:r>
              <a:rPr lang="en-US" altLang="zh-CN" sz="2800" dirty="0" err="1"/>
              <a:t>i，m%i</a:t>
            </a:r>
            <a:r>
              <a:rPr lang="en-US" altLang="zh-CN" sz="2800" dirty="0"/>
              <a:t> </a:t>
            </a:r>
            <a:r>
              <a:rPr lang="zh-CN" altLang="en-US" sz="2800" dirty="0"/>
              <a:t>都不为0，则</a:t>
            </a:r>
            <a:r>
              <a:rPr lang="en-US" altLang="zh-CN" sz="2800" dirty="0"/>
              <a:t>m</a:t>
            </a:r>
            <a:r>
              <a:rPr lang="zh-CN" altLang="en-US" sz="2800" dirty="0"/>
              <a:t>是素数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zh-CN" altLang="en-US" sz="2800" dirty="0"/>
              <a:t>只要找到一个</a:t>
            </a:r>
            <a:r>
              <a:rPr lang="en-US" altLang="zh-CN" sz="2800" dirty="0" err="1"/>
              <a:t>i</a:t>
            </a:r>
            <a:r>
              <a:rPr lang="en-US" altLang="zh-CN" sz="2800" dirty="0"/>
              <a:t>，</a:t>
            </a:r>
            <a:r>
              <a:rPr lang="zh-CN" altLang="en-US" sz="2800" dirty="0"/>
              <a:t>使</a:t>
            </a:r>
            <a:r>
              <a:rPr lang="en-US" altLang="zh-CN" sz="2800" dirty="0" err="1"/>
              <a:t>m%i</a:t>
            </a:r>
            <a:r>
              <a:rPr lang="zh-CN" altLang="en-US" sz="2800" dirty="0"/>
              <a:t>为0，则</a:t>
            </a:r>
            <a:r>
              <a:rPr lang="en-US" altLang="zh-CN" sz="2800" dirty="0"/>
              <a:t>m</a:t>
            </a:r>
            <a:r>
              <a:rPr lang="zh-CN" altLang="en-US" sz="2800" dirty="0"/>
              <a:t>肯定不是素数</a:t>
            </a:r>
          </a:p>
          <a:p>
            <a:pPr lvl="2" algn="just">
              <a:lnSpc>
                <a:spcPct val="90000"/>
              </a:lnSpc>
              <a:defRPr/>
            </a:pPr>
            <a:endParaRPr lang="zh-CN" dirty="0"/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    m                     %2     %3     %4    %5      %(m-1)</a:t>
            </a:r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dirty="0"/>
              <a:t>不是素数 </a:t>
            </a:r>
            <a:r>
              <a:rPr lang="en-US" altLang="zh-CN" dirty="0"/>
              <a:t> ||</a:t>
            </a:r>
            <a:r>
              <a:rPr lang="zh-CN" altLang="en-US" dirty="0"/>
              <a:t>    </a:t>
            </a:r>
            <a:r>
              <a:rPr lang="en-US" altLang="zh-CN" dirty="0"/>
              <a:t>      </a:t>
            </a:r>
            <a:r>
              <a:rPr lang="zh-CN" altLang="en-US" dirty="0"/>
              <a:t>=</a:t>
            </a:r>
            <a:r>
              <a:rPr lang="en-US" altLang="zh-CN" dirty="0"/>
              <a:t>0</a:t>
            </a:r>
            <a:r>
              <a:rPr lang="zh-CN" altLang="en-US" dirty="0"/>
              <a:t>      =</a:t>
            </a:r>
            <a:r>
              <a:rPr lang="en-US" altLang="zh-CN" dirty="0"/>
              <a:t>0</a:t>
            </a:r>
            <a:endParaRPr lang="zh-CN" altLang="en-US" dirty="0"/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   </a:t>
            </a:r>
            <a:r>
              <a:rPr lang="zh-CN" dirty="0"/>
              <a:t>是素数 </a:t>
            </a:r>
            <a:r>
              <a:rPr lang="en-US" altLang="zh-CN" dirty="0"/>
              <a:t>&amp;&amp;</a:t>
            </a:r>
            <a:r>
              <a:rPr lang="zh-CN" altLang="en-US" dirty="0"/>
              <a:t>    </a:t>
            </a:r>
            <a:r>
              <a:rPr lang="en-US" altLang="zh-CN" dirty="0"/>
              <a:t>    </a:t>
            </a:r>
            <a:r>
              <a:rPr lang="zh-CN" altLang="en-US" dirty="0"/>
              <a:t>!=</a:t>
            </a:r>
            <a:r>
              <a:rPr lang="en-US" altLang="zh-CN" dirty="0"/>
              <a:t>0</a:t>
            </a:r>
            <a:r>
              <a:rPr lang="zh-CN" altLang="en-US" dirty="0"/>
              <a:t>     !=</a:t>
            </a:r>
            <a:r>
              <a:rPr lang="en-US" altLang="zh-CN" dirty="0"/>
              <a:t>0</a:t>
            </a:r>
            <a:r>
              <a:rPr lang="zh-CN" altLang="en-US" dirty="0"/>
              <a:t>  </a:t>
            </a:r>
            <a:endParaRPr lang="en-US" altLang="zh-CN" dirty="0"/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endParaRPr lang="en-US" altLang="zh-CN" dirty="0"/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m</a:t>
            </a:r>
            <a:r>
              <a:rPr lang="zh-CN" altLang="en-US" dirty="0"/>
              <a:t>不可能被大于 </a:t>
            </a:r>
            <a:r>
              <a:rPr lang="en-US" altLang="zh-CN" dirty="0"/>
              <a:t>m/2 </a:t>
            </a:r>
            <a:r>
              <a:rPr lang="zh-CN" altLang="en-US" dirty="0"/>
              <a:t>的数整除</a:t>
            </a:r>
          </a:p>
          <a:p>
            <a:pPr lvl="2" algn="just">
              <a:lnSpc>
                <a:spcPct val="90000"/>
              </a:lnSpc>
              <a:buNone/>
              <a:defRPr/>
            </a:pP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取值 </a:t>
            </a:r>
            <a:r>
              <a:rPr lang="en-US" altLang="zh-CN" dirty="0"/>
              <a:t>[2</a:t>
            </a:r>
            <a:r>
              <a:rPr lang="zh-CN" altLang="en-US" dirty="0"/>
              <a:t>, </a:t>
            </a:r>
            <a:r>
              <a:rPr lang="en-US" altLang="zh-CN" dirty="0"/>
              <a:t>m-1] 、 [2</a:t>
            </a:r>
            <a:r>
              <a:rPr lang="zh-CN" altLang="en-US" dirty="0"/>
              <a:t>, </a:t>
            </a:r>
            <a:r>
              <a:rPr lang="en-US" altLang="zh-CN" dirty="0"/>
              <a:t>m/2] 、 [2</a:t>
            </a:r>
            <a:r>
              <a:rPr lang="zh-CN" altLang="en-US" dirty="0"/>
              <a:t>,         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 [2</a:t>
            </a:r>
            <a:r>
              <a:rPr lang="zh-CN" altLang="en-US" dirty="0"/>
              <a:t>,         </a:t>
            </a:r>
            <a:r>
              <a:rPr lang="en-US" altLang="zh-CN" dirty="0"/>
              <a:t>+1 ]</a:t>
            </a:r>
            <a:endParaRPr lang="zh-CN" altLang="en-US" dirty="0"/>
          </a:p>
        </p:txBody>
      </p:sp>
      <p:graphicFrame>
        <p:nvGraphicFramePr>
          <p:cNvPr id="635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106697"/>
              </p:ext>
            </p:extLst>
          </p:nvPr>
        </p:nvGraphicFramePr>
        <p:xfrm>
          <a:off x="5652120" y="5989786"/>
          <a:ext cx="609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2" name="公式" r:id="rId3" imgW="279279" imgH="215806" progId="Equation.3">
                  <p:embed/>
                </p:oleObj>
              </mc:Choice>
              <mc:Fallback>
                <p:oleObj name="公式" r:id="rId3" imgW="279279" imgH="215806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989786"/>
                        <a:ext cx="6096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502443" y="1484784"/>
            <a:ext cx="8174013" cy="231593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lIns="90488" tIns="44450" rIns="90488" bIns="44450"/>
          <a:lstStyle/>
          <a:p>
            <a:pPr marL="342900" algn="just">
              <a:lnSpc>
                <a:spcPct val="90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limit = sqrt(m) + 1;    /* </a:t>
            </a:r>
            <a:r>
              <a:rPr lang="zh-CN" altLang="en-US" sz="2800" dirty="0">
                <a:solidFill>
                  <a:schemeClr val="tx1"/>
                </a:solidFill>
              </a:rPr>
              <a:t>考虑浮点数运算误差 </a:t>
            </a:r>
            <a:r>
              <a:rPr lang="en-US" altLang="zh-CN" sz="2800" dirty="0">
                <a:solidFill>
                  <a:schemeClr val="tx1"/>
                </a:solidFill>
              </a:rPr>
              <a:t>*/</a:t>
            </a:r>
          </a:p>
          <a:p>
            <a:pPr marL="342900" algn="just">
              <a:lnSpc>
                <a:spcPct val="90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for (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= 2;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&lt;= limit;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++)</a:t>
            </a:r>
          </a:p>
          <a:p>
            <a:pPr marL="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  if (m %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== 0) break;</a:t>
            </a:r>
          </a:p>
          <a:p>
            <a:pPr marL="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if (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&gt; m/2) </a:t>
            </a:r>
            <a:r>
              <a:rPr lang="en-US" altLang="zh-CN" sz="2800" dirty="0" err="1">
                <a:solidFill>
                  <a:schemeClr val="tx1"/>
                </a:solidFill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</a:rPr>
              <a:t> ("yes\n")</a:t>
            </a:r>
          </a:p>
          <a:p>
            <a:pPr marL="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else </a:t>
            </a:r>
            <a:r>
              <a:rPr lang="en-US" altLang="zh-CN" sz="2800" dirty="0" err="1">
                <a:solidFill>
                  <a:schemeClr val="tx1"/>
                </a:solidFill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</a:rPr>
              <a:t> ("no\n");</a:t>
            </a:r>
          </a:p>
        </p:txBody>
      </p:sp>
      <p:graphicFrame>
        <p:nvGraphicFramePr>
          <p:cNvPr id="8" name="Object 13">
            <a:extLst>
              <a:ext uri="{FF2B5EF4-FFF2-40B4-BE49-F238E27FC236}">
                <a16:creationId xmlns:a16="http://schemas.microsoft.com/office/drawing/2014/main" id="{C1FCF05F-D72C-4C32-ADF6-D79159D023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474314"/>
              </p:ext>
            </p:extLst>
          </p:nvPr>
        </p:nvGraphicFramePr>
        <p:xfrm>
          <a:off x="7236296" y="5989786"/>
          <a:ext cx="609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3" name="公式" r:id="rId3" imgW="279279" imgH="215806" progId="Equation.3">
                  <p:embed/>
                </p:oleObj>
              </mc:Choice>
              <mc:Fallback>
                <p:oleObj name="公式" r:id="rId3" imgW="279279" imgH="215806" progId="Equation.3">
                  <p:embed/>
                  <p:pic>
                    <p:nvPicPr>
                      <p:cNvPr id="635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5989786"/>
                        <a:ext cx="6096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uiExpand="1" build="p" bldLvl="3" autoUpdateAnimBg="0"/>
      <p:bldP spid="63503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7784" y="988864"/>
            <a:ext cx="6660480" cy="5752504"/>
          </a:xfrm>
        </p:spPr>
        <p:txBody>
          <a:bodyPr/>
          <a:lstStyle/>
          <a:p>
            <a:pPr marL="187325" indent="-187325" algn="just">
              <a:buFont typeface="Wingdings" charset="0"/>
              <a:buNone/>
              <a:defRPr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limit, m;</a:t>
            </a:r>
            <a:endParaRPr lang="zh-CN" altLang="en-US" sz="2400" dirty="0"/>
          </a:p>
          <a:p>
            <a:pPr marL="187325" indent="-187325" algn="just">
              <a:buNone/>
              <a:defRPr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 ("%d", &amp;m);  	</a:t>
            </a:r>
          </a:p>
          <a:p>
            <a:pPr marL="187325" indent="-187325" algn="just">
              <a:buNone/>
              <a:defRPr/>
            </a:pPr>
            <a:r>
              <a:rPr lang="en-US" altLang="zh-CN" sz="2400" dirty="0"/>
              <a:t>if(m &lt;= 1){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("No!\n");</a:t>
            </a:r>
          </a:p>
          <a:p>
            <a:pPr marL="187325" indent="-187325" algn="just">
              <a:buNone/>
              <a:defRPr/>
            </a:pPr>
            <a:r>
              <a:rPr lang="en-US" altLang="zh-CN" sz="2400" dirty="0"/>
              <a:t>}else if(m == 2){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("Yes!\n"); </a:t>
            </a:r>
          </a:p>
          <a:p>
            <a:pPr marL="187325" indent="-187325" algn="just">
              <a:buNone/>
              <a:defRPr/>
            </a:pPr>
            <a:r>
              <a:rPr lang="en-US" altLang="zh-CN" sz="2400" dirty="0"/>
              <a:t>}else{ </a:t>
            </a:r>
          </a:p>
          <a:p>
            <a:pPr marL="587375" lvl="1" indent="-187325" algn="just">
              <a:buNone/>
              <a:defRPr/>
            </a:pPr>
            <a:r>
              <a:rPr lang="en-US" altLang="zh-CN" sz="2400" dirty="0"/>
              <a:t>limit = sqrt(m) + 1;  </a:t>
            </a:r>
          </a:p>
          <a:p>
            <a:pPr marL="587375" lvl="1" indent="-187325" algn="just">
              <a:buNone/>
              <a:defRPr/>
            </a:pPr>
            <a:r>
              <a:rPr lang="en-US" altLang="zh-CN" sz="2400" dirty="0"/>
              <a:t>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2;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&lt;= limit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++){      	</a:t>
            </a:r>
            <a:endParaRPr lang="zh-CN" altLang="en-US" sz="2400" dirty="0"/>
          </a:p>
          <a:p>
            <a:pPr marL="587375" lvl="1" indent="-187325" algn="just"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>
                <a:solidFill>
                  <a:srgbClr val="CC0066"/>
                </a:solidFill>
              </a:rPr>
              <a:t>if (m % 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 == 0){</a:t>
            </a:r>
          </a:p>
          <a:p>
            <a:pPr marL="587375" lvl="1" indent="-187325" algn="just"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       break; }</a:t>
            </a:r>
          </a:p>
          <a:p>
            <a:pPr marL="587375" lvl="1" indent="-187325" algn="just">
              <a:buNone/>
              <a:defRPr/>
            </a:pPr>
            <a:r>
              <a:rPr lang="en-US" altLang="zh-CN" sz="2400" dirty="0"/>
              <a:t>}</a:t>
            </a:r>
          </a:p>
          <a:p>
            <a:pPr marL="587375" lvl="1" indent="-187325" algn="just">
              <a:buNone/>
              <a:defRPr/>
            </a:pPr>
            <a:r>
              <a:rPr lang="en-US" altLang="zh-CN" sz="2400" dirty="0"/>
              <a:t>if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&gt; limit)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("Yes!\n"); </a:t>
            </a:r>
          </a:p>
          <a:p>
            <a:pPr marL="587375" lvl="1" indent="-187325" algn="just">
              <a:lnSpc>
                <a:spcPct val="80000"/>
              </a:lnSpc>
              <a:buNone/>
              <a:defRPr/>
            </a:pPr>
            <a:r>
              <a:rPr lang="en-US" altLang="zh-CN" sz="2400" dirty="0"/>
              <a:t>else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("No!\n"); </a:t>
            </a:r>
          </a:p>
          <a:p>
            <a:pPr marL="187325" indent="-187325"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} 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04376"/>
            <a:ext cx="4978400" cy="58477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4-5 </a:t>
            </a:r>
            <a:r>
              <a:rPr lang="zh-CN" altLang="en-US" sz="3200" dirty="0"/>
              <a:t>源程序段</a:t>
            </a:r>
            <a:r>
              <a:rPr lang="en-US" altLang="zh-CN" sz="3200" dirty="0"/>
              <a:t>1-</a:t>
            </a:r>
            <a:r>
              <a:rPr lang="zh-CN" altLang="en-US" sz="3200" dirty="0"/>
              <a:t>判断素数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5654791" y="679299"/>
            <a:ext cx="996082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9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No!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7092280" y="997222"/>
            <a:ext cx="1023392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11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Yes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4716016" y="3828504"/>
            <a:ext cx="2743200" cy="87153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</a:rPr>
              <a:t>循环条件</a:t>
            </a:r>
            <a:r>
              <a:rPr kumimoji="1" lang="en-US" altLang="zh-CN" sz="2400" dirty="0">
                <a:solidFill>
                  <a:schemeClr val="tx1"/>
                </a:solidFill>
              </a:rPr>
              <a:t>?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</a:rPr>
              <a:t>循环的结束条件</a:t>
            </a:r>
            <a:r>
              <a:rPr kumimoji="1" lang="en-US" altLang="zh-CN" sz="2400" dirty="0">
                <a:solidFill>
                  <a:schemeClr val="tx1"/>
                </a:solidFill>
              </a:rPr>
              <a:t>?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152832" y="1984935"/>
            <a:ext cx="1023392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1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No!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740352" y="2312021"/>
            <a:ext cx="1008112" cy="80021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2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Yes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animBg="1" autoUpdateAnimBg="0"/>
      <p:bldP spid="148485" grpId="0" animBg="1" autoUpdateAnimBg="0"/>
      <p:bldP spid="148490" grpId="0" animBg="1" autoUpdateAnimBg="0"/>
      <p:bldP spid="9" grpId="0" animBg="1" autoUpdateAnimBg="0"/>
      <p:bldP spid="1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228600"/>
            <a:ext cx="4110038" cy="9144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4000"/>
              <a:t>4.3.2 break </a:t>
            </a:r>
            <a:r>
              <a:rPr lang="zh-CN" altLang="en-US" sz="4000"/>
              <a:t>语句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052513"/>
            <a:ext cx="3725862" cy="302418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sz="2800" dirty="0"/>
              <a:t>while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zh-CN" altLang="en-US" sz="2800" dirty="0"/>
              <a:t>  </a:t>
            </a:r>
            <a:r>
              <a:rPr lang="en-US" altLang="zh-CN" sz="2800" dirty="0" err="1">
                <a:solidFill>
                  <a:schemeClr val="bg2"/>
                </a:solidFill>
              </a:rPr>
              <a:t>exp</a:t>
            </a:r>
            <a:r>
              <a:rPr lang="zh-CN" altLang="en-US" sz="2800" dirty="0"/>
              <a:t>  </a:t>
            </a:r>
            <a:r>
              <a:rPr lang="en-US" altLang="zh-CN" sz="2800" dirty="0"/>
              <a:t>){</a:t>
            </a:r>
            <a:endParaRPr lang="zh-CN" altLang="en-US" sz="2800" dirty="0"/>
          </a:p>
          <a:p>
            <a:pPr lvl="1">
              <a:buFontTx/>
              <a:buNone/>
              <a:defRPr/>
            </a:pPr>
            <a:r>
              <a:rPr lang="zh-CN" altLang="en-US" dirty="0"/>
              <a:t>   语句</a:t>
            </a:r>
            <a:r>
              <a:rPr lang="en-US" altLang="zh-CN" dirty="0"/>
              <a:t>1</a:t>
            </a:r>
            <a:endParaRPr lang="zh-CN" altLang="en-US" dirty="0"/>
          </a:p>
          <a:p>
            <a:pPr lvl="1">
              <a:buFontTx/>
              <a:buNone/>
              <a:defRPr/>
            </a:pPr>
            <a:r>
              <a:rPr lang="zh-CN" altLang="en-US" dirty="0"/>
              <a:t>   </a:t>
            </a:r>
            <a:r>
              <a:rPr lang="en-US" altLang="zh-CN" dirty="0"/>
              <a:t>if (</a:t>
            </a:r>
            <a:r>
              <a:rPr lang="zh-CN" altLang="en-US" dirty="0"/>
              <a:t>  </a:t>
            </a:r>
            <a:r>
              <a:rPr lang="en-US" altLang="zh-CN" dirty="0" err="1">
                <a:solidFill>
                  <a:srgbClr val="CC0066"/>
                </a:solidFill>
              </a:rPr>
              <a:t>expb</a:t>
            </a:r>
            <a:r>
              <a:rPr lang="zh-CN" altLang="en-US" dirty="0"/>
              <a:t>  </a:t>
            </a:r>
            <a:r>
              <a:rPr lang="en-US" altLang="zh-CN" dirty="0"/>
              <a:t>) </a:t>
            </a:r>
          </a:p>
          <a:p>
            <a:pPr lvl="1">
              <a:buFontTx/>
              <a:buNone/>
              <a:defRPr/>
            </a:pPr>
            <a:r>
              <a:rPr lang="en-US" altLang="zh-CN" i="1" dirty="0"/>
              <a:t>        break</a:t>
            </a:r>
            <a:r>
              <a:rPr lang="en-US" altLang="zh-CN" dirty="0"/>
              <a:t>;</a:t>
            </a:r>
          </a:p>
          <a:p>
            <a:pPr lvl="1">
              <a:buFontTx/>
              <a:buNone/>
              <a:defRPr/>
            </a:pPr>
            <a:r>
              <a:rPr lang="en-US" altLang="zh-CN" dirty="0"/>
              <a:t>   </a:t>
            </a:r>
            <a:r>
              <a:rPr lang="zh-CN" altLang="en-US" dirty="0"/>
              <a:t>语句</a:t>
            </a:r>
            <a:r>
              <a:rPr lang="en-US" altLang="zh-CN" dirty="0"/>
              <a:t>2</a:t>
            </a:r>
            <a:endParaRPr lang="zh-CN" altLang="en-US" dirty="0"/>
          </a:p>
          <a:p>
            <a:pPr>
              <a:buFontTx/>
              <a:buNone/>
              <a:defRPr/>
            </a:pPr>
            <a:r>
              <a:rPr lang="en-US" altLang="zh-CN" sz="2800" dirty="0"/>
              <a:t>}</a:t>
            </a:r>
            <a:endParaRPr lang="zh-CN" altLang="en-US" sz="2800" dirty="0">
              <a:latin typeface="Times New Roman" charset="0"/>
            </a:endParaRPr>
          </a:p>
        </p:txBody>
      </p:sp>
      <p:grpSp>
        <p:nvGrpSpPr>
          <p:cNvPr id="149532" name="Group 28"/>
          <p:cNvGrpSpPr>
            <a:grpSpLocks/>
          </p:cNvGrpSpPr>
          <p:nvPr/>
        </p:nvGrpSpPr>
        <p:grpSpPr bwMode="auto">
          <a:xfrm>
            <a:off x="4787900" y="1828800"/>
            <a:ext cx="3733800" cy="5029200"/>
            <a:chOff x="2976" y="960"/>
            <a:chExt cx="2352" cy="3168"/>
          </a:xfrm>
        </p:grpSpPr>
        <p:sp>
          <p:nvSpPr>
            <p:cNvPr id="37899" name="Text Box 5"/>
            <p:cNvSpPr txBox="1">
              <a:spLocks noChangeArrowheads="1"/>
            </p:cNvSpPr>
            <p:nvPr/>
          </p:nvSpPr>
          <p:spPr bwMode="auto">
            <a:xfrm>
              <a:off x="4224" y="1728"/>
              <a:ext cx="480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charset="0"/>
                </a:rPr>
                <a:t>真</a:t>
              </a:r>
              <a:endParaRPr lang="zh-CN" altLang="en-US" sz="9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7900" name="Rectangle 6"/>
            <p:cNvSpPr>
              <a:spLocks noChangeArrowheads="1"/>
            </p:cNvSpPr>
            <p:nvPr/>
          </p:nvSpPr>
          <p:spPr bwMode="auto">
            <a:xfrm>
              <a:off x="2976" y="1928"/>
              <a:ext cx="2064" cy="1336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chemeClr val="bg2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Text Box 7"/>
            <p:cNvSpPr txBox="1">
              <a:spLocks noChangeArrowheads="1"/>
            </p:cNvSpPr>
            <p:nvPr/>
          </p:nvSpPr>
          <p:spPr bwMode="auto">
            <a:xfrm>
              <a:off x="4704" y="1296"/>
              <a:ext cx="336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charset="0"/>
                </a:rPr>
                <a:t>假</a:t>
              </a:r>
              <a:endParaRPr lang="zh-CN" altLang="en-US" sz="9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7902" name="AutoShape 8"/>
            <p:cNvSpPr>
              <a:spLocks noChangeArrowheads="1"/>
            </p:cNvSpPr>
            <p:nvPr/>
          </p:nvSpPr>
          <p:spPr bwMode="auto">
            <a:xfrm>
              <a:off x="3120" y="1440"/>
              <a:ext cx="1488" cy="38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dirty="0">
                  <a:solidFill>
                    <a:schemeClr val="tx1"/>
                  </a:solidFill>
                  <a:latin typeface="Times New Roman" charset="0"/>
                </a:rPr>
                <a:t> </a:t>
              </a:r>
              <a:r>
                <a:rPr lang="en-US" altLang="zh-CN" sz="2000" dirty="0" err="1">
                  <a:solidFill>
                    <a:schemeClr val="bg2"/>
                  </a:solidFill>
                </a:rPr>
                <a:t>exp</a:t>
              </a:r>
              <a:endParaRPr lang="zh-CN" alt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149513" name="Rectangle 9"/>
            <p:cNvSpPr>
              <a:spLocks noChangeArrowheads="1"/>
            </p:cNvSpPr>
            <p:nvPr/>
          </p:nvSpPr>
          <p:spPr bwMode="auto">
            <a:xfrm>
              <a:off x="3600" y="1968"/>
              <a:ext cx="576" cy="2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语句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904" name="Line 10"/>
            <p:cNvSpPr>
              <a:spLocks noChangeShapeType="1"/>
            </p:cNvSpPr>
            <p:nvPr/>
          </p:nvSpPr>
          <p:spPr bwMode="auto">
            <a:xfrm>
              <a:off x="3888" y="960"/>
              <a:ext cx="0" cy="4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Line 11"/>
            <p:cNvSpPr>
              <a:spLocks noChangeShapeType="1"/>
            </p:cNvSpPr>
            <p:nvPr/>
          </p:nvSpPr>
          <p:spPr bwMode="auto">
            <a:xfrm>
              <a:off x="3887" y="1800"/>
              <a:ext cx="1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Line 12"/>
            <p:cNvSpPr>
              <a:spLocks noChangeShapeType="1"/>
            </p:cNvSpPr>
            <p:nvPr/>
          </p:nvSpPr>
          <p:spPr bwMode="auto">
            <a:xfrm>
              <a:off x="3840" y="2208"/>
              <a:ext cx="1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Line 13"/>
            <p:cNvSpPr>
              <a:spLocks noChangeShapeType="1"/>
            </p:cNvSpPr>
            <p:nvPr/>
          </p:nvSpPr>
          <p:spPr bwMode="auto">
            <a:xfrm>
              <a:off x="3840" y="2736"/>
              <a:ext cx="1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Text Box 14"/>
            <p:cNvSpPr txBox="1">
              <a:spLocks noChangeArrowheads="1"/>
            </p:cNvSpPr>
            <p:nvPr/>
          </p:nvSpPr>
          <p:spPr bwMode="auto">
            <a:xfrm>
              <a:off x="3504" y="2688"/>
              <a:ext cx="19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charset="0"/>
                </a:rPr>
                <a:t>假</a:t>
              </a:r>
            </a:p>
          </p:txBody>
        </p:sp>
        <p:sp>
          <p:nvSpPr>
            <p:cNvPr id="37909" name="AutoShape 15"/>
            <p:cNvSpPr>
              <a:spLocks noChangeArrowheads="1"/>
            </p:cNvSpPr>
            <p:nvPr/>
          </p:nvSpPr>
          <p:spPr bwMode="auto">
            <a:xfrm>
              <a:off x="3408" y="2400"/>
              <a:ext cx="912" cy="35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800" dirty="0" err="1">
                  <a:solidFill>
                    <a:srgbClr val="CC0066"/>
                  </a:solidFill>
                </a:rPr>
                <a:t>expb</a:t>
              </a:r>
              <a:endParaRPr lang="en-US" altLang="zh-CN" sz="1800" dirty="0">
                <a:solidFill>
                  <a:srgbClr val="CC0066"/>
                </a:solidFill>
              </a:endParaRPr>
            </a:p>
          </p:txBody>
        </p:sp>
        <p:sp>
          <p:nvSpPr>
            <p:cNvPr id="149520" name="Rectangle 16"/>
            <p:cNvSpPr>
              <a:spLocks noChangeArrowheads="1"/>
            </p:cNvSpPr>
            <p:nvPr/>
          </p:nvSpPr>
          <p:spPr bwMode="auto">
            <a:xfrm>
              <a:off x="3552" y="2942"/>
              <a:ext cx="672" cy="2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900" dirty="0">
                  <a:solidFill>
                    <a:schemeClr val="tx1"/>
                  </a:solidFill>
                </a:rPr>
                <a:t> </a:t>
              </a:r>
              <a:r>
                <a:rPr lang="zh-CN" altLang="en-US" sz="2000" dirty="0">
                  <a:solidFill>
                    <a:schemeClr val="tx1"/>
                  </a:solidFill>
                </a:rPr>
                <a:t>语句</a:t>
              </a:r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9521" name="Text Box 17"/>
            <p:cNvSpPr txBox="1">
              <a:spLocks noChangeArrowheads="1"/>
            </p:cNvSpPr>
            <p:nvPr/>
          </p:nvSpPr>
          <p:spPr bwMode="auto">
            <a:xfrm>
              <a:off x="4740" y="2160"/>
              <a:ext cx="349" cy="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dirty="0">
                  <a:solidFill>
                    <a:schemeClr val="bg2"/>
                  </a:solidFill>
                  <a:latin typeface="Times New Roman" charset="0"/>
                  <a:ea typeface="黑体" charset="0"/>
                  <a:cs typeface="黑体" charset="0"/>
                </a:rPr>
                <a:t>循环体</a:t>
              </a:r>
              <a:endParaRPr kumimoji="1" lang="zh-CN" altLang="en-US" sz="2400" dirty="0">
                <a:solidFill>
                  <a:schemeClr val="bg2"/>
                </a:solidFill>
                <a:latin typeface="Times New Roman" charset="0"/>
              </a:endParaRPr>
            </a:p>
          </p:txBody>
        </p:sp>
        <p:sp>
          <p:nvSpPr>
            <p:cNvPr id="149522" name="Freeform 18"/>
            <p:cNvSpPr>
              <a:spLocks/>
            </p:cNvSpPr>
            <p:nvPr/>
          </p:nvSpPr>
          <p:spPr bwMode="auto">
            <a:xfrm>
              <a:off x="4368" y="2592"/>
              <a:ext cx="240" cy="1200"/>
            </a:xfrm>
            <a:custGeom>
              <a:avLst/>
              <a:gdLst>
                <a:gd name="T0" fmla="*/ 0 w 240"/>
                <a:gd name="T1" fmla="*/ 0 h 1056"/>
                <a:gd name="T2" fmla="*/ 240 w 240"/>
                <a:gd name="T3" fmla="*/ 0 h 1056"/>
                <a:gd name="T4" fmla="*/ 240 w 240"/>
                <a:gd name="T5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1056">
                  <a:moveTo>
                    <a:pt x="0" y="0"/>
                  </a:moveTo>
                  <a:lnTo>
                    <a:pt x="240" y="0"/>
                  </a:lnTo>
                  <a:lnTo>
                    <a:pt x="240" y="1056"/>
                  </a:lnTo>
                </a:path>
              </a:pathLst>
            </a:custGeom>
            <a:noFill/>
            <a:ln w="28575" cmpd="sng">
              <a:solidFill>
                <a:schemeClr val="bg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913" name="Text Box 19"/>
            <p:cNvSpPr txBox="1">
              <a:spLocks noChangeArrowheads="1"/>
            </p:cNvSpPr>
            <p:nvPr/>
          </p:nvSpPr>
          <p:spPr bwMode="auto">
            <a:xfrm>
              <a:off x="4272" y="2256"/>
              <a:ext cx="44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lang="zh-CN" altLang="en-US" sz="2000">
                  <a:solidFill>
                    <a:srgbClr val="CC0066"/>
                  </a:solidFill>
                  <a:latin typeface="Times New Roman" charset="0"/>
                </a:rPr>
                <a:t>真</a:t>
              </a:r>
              <a:endParaRPr lang="en-US" altLang="zh-CN" sz="2000">
                <a:solidFill>
                  <a:srgbClr val="CC0066"/>
                </a:solidFill>
                <a:latin typeface="Times New Roman" charset="0"/>
              </a:endParaRPr>
            </a:p>
          </p:txBody>
        </p:sp>
        <p:cxnSp>
          <p:nvCxnSpPr>
            <p:cNvPr id="149524" name="AutoShape 20"/>
            <p:cNvCxnSpPr>
              <a:cxnSpLocks noChangeShapeType="1"/>
              <a:stCxn id="149520" idx="2"/>
              <a:endCxn id="37902" idx="1"/>
            </p:cNvCxnSpPr>
            <p:nvPr/>
          </p:nvCxnSpPr>
          <p:spPr bwMode="auto">
            <a:xfrm rot="16200000" flipV="1">
              <a:off x="2712" y="2040"/>
              <a:ext cx="1584" cy="768"/>
            </a:xfrm>
            <a:prstGeom prst="bentConnector4">
              <a:avLst>
                <a:gd name="adj1" fmla="val -33333"/>
                <a:gd name="adj2" fmla="val 14986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9525" name="AutoShape 21"/>
            <p:cNvCxnSpPr>
              <a:cxnSpLocks noChangeShapeType="1"/>
              <a:stCxn id="37902" idx="3"/>
            </p:cNvCxnSpPr>
            <p:nvPr/>
          </p:nvCxnSpPr>
          <p:spPr bwMode="auto">
            <a:xfrm>
              <a:off x="4608" y="1632"/>
              <a:ext cx="720" cy="216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9526" name="Line 22"/>
            <p:cNvSpPr>
              <a:spLocks noChangeShapeType="1"/>
            </p:cNvSpPr>
            <p:nvPr/>
          </p:nvSpPr>
          <p:spPr bwMode="auto">
            <a:xfrm flipH="1">
              <a:off x="4320" y="379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527" name="Line 23"/>
            <p:cNvSpPr>
              <a:spLocks noChangeShapeType="1"/>
            </p:cNvSpPr>
            <p:nvPr/>
          </p:nvSpPr>
          <p:spPr bwMode="auto">
            <a:xfrm>
              <a:off x="4320" y="37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3962400" y="76200"/>
            <a:ext cx="487680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for 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</a:rPr>
              <a:t> = 2; </a:t>
            </a:r>
            <a:r>
              <a:rPr kumimoji="1" lang="en-US" altLang="zh-CN" sz="2400" dirty="0" err="1">
                <a:solidFill>
                  <a:schemeClr val="bg2"/>
                </a:solidFill>
              </a:rPr>
              <a:t>i</a:t>
            </a:r>
            <a:r>
              <a:rPr kumimoji="1" lang="en-US" altLang="zh-CN" sz="2400" dirty="0">
                <a:solidFill>
                  <a:schemeClr val="bg2"/>
                </a:solidFill>
              </a:rPr>
              <a:t> &lt;= limit</a:t>
            </a:r>
            <a:r>
              <a:rPr kumimoji="1" lang="en-US" altLang="zh-CN" sz="2400" dirty="0">
                <a:solidFill>
                  <a:schemeClr val="tx1"/>
                </a:solidFill>
              </a:rPr>
              <a:t>;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</a:rPr>
              <a:t>++)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zh-CN" altLang="en-US" sz="2400" dirty="0">
                <a:solidFill>
                  <a:schemeClr val="tx1"/>
                </a:solidFill>
              </a:rPr>
              <a:t>   </a:t>
            </a:r>
            <a:r>
              <a:rPr kumimoji="1" lang="en-US" altLang="zh-CN" sz="2400" dirty="0">
                <a:solidFill>
                  <a:schemeClr val="tx1"/>
                </a:solidFill>
              </a:rPr>
              <a:t>if (m %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</a:rPr>
              <a:t> == 0)  </a:t>
            </a:r>
            <a:r>
              <a:rPr kumimoji="1" lang="en-US" altLang="zh-CN" sz="2400" dirty="0">
                <a:solidFill>
                  <a:srgbClr val="CC0066"/>
                </a:solidFill>
              </a:rPr>
              <a:t>break</a:t>
            </a:r>
            <a:r>
              <a:rPr kumimoji="1" lang="en-US" altLang="zh-CN" sz="2400" dirty="0">
                <a:solidFill>
                  <a:schemeClr val="tx1"/>
                </a:solidFill>
              </a:rPr>
              <a:t>; 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if 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</a:rPr>
              <a:t> &gt; limit ) 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400" dirty="0">
                <a:solidFill>
                  <a:schemeClr val="tx1"/>
                </a:solidFill>
              </a:rPr>
              <a:t>("Yes!"); 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else  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400" dirty="0">
                <a:solidFill>
                  <a:schemeClr val="tx1"/>
                </a:solidFill>
              </a:rPr>
              <a:t>("No!\n"); </a:t>
            </a:r>
          </a:p>
        </p:txBody>
      </p:sp>
      <p:sp>
        <p:nvSpPr>
          <p:cNvPr id="149533" name="Rectangle 29"/>
          <p:cNvSpPr>
            <a:spLocks noChangeArrowheads="1"/>
          </p:cNvSpPr>
          <p:nvPr/>
        </p:nvSpPr>
        <p:spPr bwMode="auto">
          <a:xfrm>
            <a:off x="381000" y="4114800"/>
            <a:ext cx="37592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zh-CN" altLang="en-US" sz="2800" dirty="0">
                <a:solidFill>
                  <a:schemeClr val="tx1"/>
                </a:solidFill>
              </a:rPr>
              <a:t>当循环有多个出口时：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zh-CN" altLang="en-US" sz="2800" dirty="0">
                <a:solidFill>
                  <a:schemeClr val="tx1"/>
                </a:solidFill>
              </a:rPr>
              <a:t>共同表示循环条件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zh-CN" altLang="en-US" sz="2800" dirty="0">
                <a:solidFill>
                  <a:schemeClr val="tx1"/>
                </a:solidFill>
              </a:rPr>
              <a:t>区分结束条件</a:t>
            </a:r>
            <a:endParaRPr lang="zh-CN" altLang="en-US" sz="28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9534" name="Rectangle 30"/>
          <p:cNvSpPr>
            <a:spLocks noChangeArrowheads="1"/>
          </p:cNvSpPr>
          <p:nvPr/>
        </p:nvSpPr>
        <p:spPr bwMode="auto">
          <a:xfrm>
            <a:off x="3886200" y="990600"/>
            <a:ext cx="4191000" cy="838200"/>
          </a:xfrm>
          <a:prstGeom prst="rect">
            <a:avLst/>
          </a:prstGeom>
          <a:noFill/>
          <a:ln w="9525" cap="rnd">
            <a:solidFill>
              <a:schemeClr val="accent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49537" name="Group 33"/>
          <p:cNvGrpSpPr>
            <a:grpSpLocks/>
          </p:cNvGrpSpPr>
          <p:nvPr/>
        </p:nvGrpSpPr>
        <p:grpSpPr bwMode="auto">
          <a:xfrm>
            <a:off x="2971800" y="1828800"/>
            <a:ext cx="1371600" cy="3657600"/>
            <a:chOff x="1872" y="1152"/>
            <a:chExt cx="864" cy="2304"/>
          </a:xfrm>
        </p:grpSpPr>
        <p:sp>
          <p:nvSpPr>
            <p:cNvPr id="149535" name="Line 31"/>
            <p:cNvSpPr>
              <a:spLocks noChangeShapeType="1"/>
            </p:cNvSpPr>
            <p:nvPr/>
          </p:nvSpPr>
          <p:spPr bwMode="auto">
            <a:xfrm>
              <a:off x="1872" y="3456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536" name="Line 32"/>
            <p:cNvSpPr>
              <a:spLocks noChangeShapeType="1"/>
            </p:cNvSpPr>
            <p:nvPr/>
          </p:nvSpPr>
          <p:spPr bwMode="auto">
            <a:xfrm flipV="1">
              <a:off x="2256" y="1152"/>
              <a:ext cx="480" cy="230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465847" y="1052736"/>
            <a:ext cx="8018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bg2"/>
                </a:solidFill>
              </a:rPr>
              <a:t>exp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550001" y="2086630"/>
            <a:ext cx="1022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CC0066"/>
                </a:solidFill>
              </a:rPr>
              <a:t>expb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9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9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uiExpand="1"/>
      <p:bldP spid="149533" grpId="0" build="p" autoUpdateAnimBg="0"/>
      <p:bldP spid="149534" grpId="0" animBg="1"/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415117"/>
            <a:ext cx="5400600" cy="707886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/>
              <a:t>练习</a:t>
            </a:r>
            <a:r>
              <a:rPr lang="en-US" altLang="zh-CN" sz="4000" dirty="0"/>
              <a:t>-</a:t>
            </a:r>
            <a:r>
              <a:rPr lang="zh-CN" altLang="en-US" sz="4000" dirty="0"/>
              <a:t>输出结果是什么？</a:t>
            </a: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2771800" y="4077072"/>
            <a:ext cx="6048672" cy="223445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kumimoji="1" lang="en-US" altLang="zh-CN" sz="2400" b="0" dirty="0">
                <a:solidFill>
                  <a:schemeClr val="tx1"/>
                </a:solidFill>
              </a:rPr>
              <a:t>for (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 = 2; 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 &lt;= limit; 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++)      	</a:t>
            </a:r>
            <a:endParaRPr kumimoji="1" lang="zh-CN" altLang="en-US" sz="2400" b="0" dirty="0">
              <a:solidFill>
                <a:schemeClr val="tx1"/>
              </a:solidFill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zh-CN" altLang="en-US" sz="24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if (m % 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 == 0)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b="0" dirty="0">
                <a:solidFill>
                  <a:schemeClr val="tx1"/>
                </a:solidFill>
              </a:rPr>
              <a:t>        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 ("No!\n");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b="0" dirty="0">
                <a:solidFill>
                  <a:schemeClr val="tx1"/>
                </a:solidFill>
              </a:rPr>
              <a:t>  else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b="0" dirty="0">
                <a:solidFill>
                  <a:schemeClr val="tx1"/>
                </a:solidFill>
              </a:rPr>
              <a:t>        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 ("Yes! \n");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39952" y="1268760"/>
            <a:ext cx="4833289" cy="2016224"/>
          </a:xfrm>
        </p:spPr>
        <p:txBody>
          <a:bodyPr/>
          <a:lstStyle/>
          <a:p>
            <a:pPr>
              <a:buClr>
                <a:schemeClr val="accent1"/>
              </a:buClr>
              <a:buSzPct val="70000"/>
              <a:buNone/>
              <a:defRPr/>
            </a:pPr>
            <a:r>
              <a:rPr kumimoji="1" lang="en-US" altLang="zh-CN" sz="2800" dirty="0"/>
              <a:t>for (</a:t>
            </a:r>
            <a:r>
              <a:rPr kumimoji="1" lang="en-US" altLang="zh-CN" sz="2800" dirty="0" err="1"/>
              <a:t>i</a:t>
            </a:r>
            <a:r>
              <a:rPr kumimoji="1" lang="en-US" altLang="zh-CN" sz="2800" dirty="0"/>
              <a:t> = 2; </a:t>
            </a:r>
            <a:r>
              <a:rPr kumimoji="1" lang="en-US" altLang="zh-CN" sz="2800" dirty="0" err="1">
                <a:solidFill>
                  <a:schemeClr val="bg2"/>
                </a:solidFill>
              </a:rPr>
              <a:t>i</a:t>
            </a:r>
            <a:r>
              <a:rPr kumimoji="1" lang="en-US" altLang="zh-CN" sz="2800" dirty="0">
                <a:solidFill>
                  <a:schemeClr val="bg2"/>
                </a:solidFill>
              </a:rPr>
              <a:t> &lt;= limit</a:t>
            </a:r>
            <a:r>
              <a:rPr kumimoji="1" lang="en-US" altLang="zh-CN" sz="2800" dirty="0"/>
              <a:t>; </a:t>
            </a:r>
            <a:r>
              <a:rPr kumimoji="1" lang="en-US" altLang="zh-CN" sz="2800" dirty="0" err="1"/>
              <a:t>i</a:t>
            </a:r>
            <a:r>
              <a:rPr kumimoji="1" lang="en-US" altLang="zh-CN" sz="2800" dirty="0"/>
              <a:t>++)</a:t>
            </a:r>
            <a:endParaRPr kumimoji="1" lang="zh-CN" altLang="en-US" sz="2800" dirty="0"/>
          </a:p>
          <a:p>
            <a:pPr>
              <a:buClr>
                <a:schemeClr val="accent1"/>
              </a:buClr>
              <a:buSzPct val="70000"/>
              <a:buNone/>
              <a:defRPr/>
            </a:pPr>
            <a:r>
              <a:rPr kumimoji="1" lang="zh-CN" altLang="en-US" sz="2800" dirty="0"/>
              <a:t>   </a:t>
            </a:r>
            <a:r>
              <a:rPr kumimoji="1" lang="en-US" altLang="zh-CN" sz="2800" dirty="0"/>
              <a:t>if (m % i == 0)  </a:t>
            </a:r>
            <a:r>
              <a:rPr kumimoji="1" lang="en-US" altLang="zh-CN" sz="2800" dirty="0">
                <a:solidFill>
                  <a:srgbClr val="CC0066"/>
                </a:solidFill>
              </a:rPr>
              <a:t>break</a:t>
            </a:r>
            <a:r>
              <a:rPr kumimoji="1" lang="en-US" altLang="zh-CN" sz="2800" dirty="0"/>
              <a:t>; </a:t>
            </a:r>
          </a:p>
          <a:p>
            <a:pPr algn="just">
              <a:buClr>
                <a:schemeClr val="accent1"/>
              </a:buClr>
              <a:buSzPct val="70000"/>
              <a:buNone/>
              <a:defRPr/>
            </a:pPr>
            <a:r>
              <a:rPr kumimoji="1" lang="en-US" altLang="zh-CN" sz="2800" dirty="0"/>
              <a:t>if (</a:t>
            </a:r>
            <a:r>
              <a:rPr kumimoji="1" lang="en-US" altLang="zh-CN" sz="2800" dirty="0" err="1"/>
              <a:t>i</a:t>
            </a:r>
            <a:r>
              <a:rPr kumimoji="1" lang="en-US" altLang="zh-CN" sz="2800" dirty="0"/>
              <a:t> &gt; limit ) 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printf</a:t>
            </a:r>
            <a:r>
              <a:rPr kumimoji="1" lang="en-US" altLang="zh-CN" sz="2800" dirty="0"/>
              <a:t>("Yes!");  </a:t>
            </a:r>
          </a:p>
          <a:p>
            <a:pPr algn="just">
              <a:lnSpc>
                <a:spcPct val="80000"/>
              </a:lnSpc>
              <a:buClr>
                <a:schemeClr val="accent1"/>
              </a:buClr>
              <a:buSzPct val="70000"/>
              <a:buNone/>
              <a:defRPr/>
            </a:pPr>
            <a:r>
              <a:rPr kumimoji="1" lang="en-US" altLang="zh-CN" sz="2800" dirty="0"/>
              <a:t>else   </a:t>
            </a:r>
            <a:r>
              <a:rPr kumimoji="1" lang="en-US" altLang="zh-CN" sz="2800" dirty="0" err="1"/>
              <a:t>printf</a:t>
            </a:r>
            <a:r>
              <a:rPr kumimoji="1" lang="en-US" altLang="zh-CN" sz="2800" dirty="0"/>
              <a:t>("No!\n"); </a:t>
            </a: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251521" y="1124744"/>
            <a:ext cx="3528392" cy="280828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lIns="90488" tIns="44450" rIns="90488" bIns="44450"/>
          <a:lstStyle/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for (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= 2;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&lt;= limit;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++)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    if (</a:t>
            </a:r>
            <a:r>
              <a:rPr lang="en-US" altLang="zh-CN" sz="2400" dirty="0" err="1">
                <a:solidFill>
                  <a:schemeClr val="tx1"/>
                </a:solidFill>
                <a:cs typeface="Arial Unicode MS" charset="0"/>
              </a:rPr>
              <a:t>m%i</a:t>
            </a: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 == 0){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        </a:t>
            </a:r>
            <a:r>
              <a:rPr lang="en-US" altLang="zh-CN" sz="2400" dirty="0" err="1">
                <a:solidFill>
                  <a:schemeClr val="tx1"/>
                </a:solidFill>
                <a:cs typeface="Arial Unicode MS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("No!\n");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        break;  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    }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 err="1">
                <a:solidFill>
                  <a:schemeClr val="tx1"/>
                </a:solidFill>
                <a:cs typeface="Arial Unicode MS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("Yes!");  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300192" y="332656"/>
            <a:ext cx="2508250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9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No!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4221088"/>
            <a:ext cx="2508250" cy="120032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9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No!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Yes!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300192" y="4221088"/>
            <a:ext cx="2508250" cy="1600438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9</a:t>
            </a:r>
            <a:endParaRPr kumimoji="1" lang="en-US" altLang="zh-CN" sz="2000" dirty="0">
              <a:solidFill>
                <a:schemeClr val="tx1"/>
              </a:solidFill>
              <a:cs typeface="Arial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Yes!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No!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3733234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7" grpId="0" animBg="1" autoUpdateAnimBg="0"/>
      <p:bldP spid="10" grpId="0" animBg="1" autoUpdateAnimBg="0"/>
      <p:bldP spid="7" grpId="0" build="p" animBg="1" autoUpdateAnimBg="0"/>
      <p:bldP spid="8" grpId="0" build="p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038600" cy="9144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continue </a:t>
            </a:r>
            <a:r>
              <a:rPr lang="zh-CN" altLang="en-US" dirty="0"/>
              <a:t>语句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4249738" cy="3268663"/>
          </a:xfrm>
        </p:spPr>
        <p:txBody>
          <a:bodyPr/>
          <a:lstStyle/>
          <a:p>
            <a:pPr lvl="1">
              <a:buFontTx/>
              <a:buNone/>
              <a:defRPr/>
            </a:pPr>
            <a:r>
              <a:rPr lang="en-US" altLang="zh-CN" dirty="0"/>
              <a:t>while (</a:t>
            </a:r>
            <a:r>
              <a:rPr lang="en-US" altLang="zh-CN" dirty="0" err="1">
                <a:solidFill>
                  <a:schemeClr val="bg2"/>
                </a:solidFill>
              </a:rPr>
              <a:t>exp</a:t>
            </a:r>
            <a:r>
              <a:rPr lang="en-US" altLang="zh-CN" dirty="0"/>
              <a:t>){</a:t>
            </a:r>
            <a:endParaRPr lang="zh-CN" altLang="en-US" dirty="0"/>
          </a:p>
          <a:p>
            <a:pPr lvl="2">
              <a:buNone/>
              <a:defRPr/>
            </a:pPr>
            <a:r>
              <a:rPr lang="zh-CN" altLang="en-US" sz="2800" dirty="0"/>
              <a:t>语句</a:t>
            </a:r>
            <a:r>
              <a:rPr lang="en-US" altLang="zh-CN" sz="2800" dirty="0"/>
              <a:t>1</a:t>
            </a:r>
            <a:endParaRPr lang="zh-CN" altLang="en-US" sz="2800" dirty="0"/>
          </a:p>
          <a:p>
            <a:pPr lvl="2">
              <a:buNone/>
              <a:defRPr/>
            </a:pPr>
            <a:r>
              <a:rPr lang="en-US" altLang="zh-CN" sz="2800" dirty="0"/>
              <a:t>if (</a:t>
            </a:r>
            <a:r>
              <a:rPr lang="en-US" altLang="zh-CN" sz="2800" dirty="0" err="1">
                <a:solidFill>
                  <a:srgbClr val="CC0066"/>
                </a:solidFill>
              </a:rPr>
              <a:t>expb</a:t>
            </a:r>
            <a:r>
              <a:rPr lang="en-US" altLang="zh-CN" sz="2800" dirty="0"/>
              <a:t>)  </a:t>
            </a:r>
          </a:p>
          <a:p>
            <a:pPr lvl="3">
              <a:buNone/>
              <a:defRPr/>
            </a:pPr>
            <a:r>
              <a:rPr lang="en-US" altLang="zh-CN" sz="2800" dirty="0"/>
              <a:t>c</a:t>
            </a:r>
            <a:r>
              <a:rPr lang="en-US" altLang="zh-CN" sz="2800" i="1" dirty="0"/>
              <a:t>ontinue</a:t>
            </a:r>
            <a:r>
              <a:rPr lang="en-US" altLang="zh-CN" sz="2800" dirty="0"/>
              <a:t>;</a:t>
            </a:r>
          </a:p>
          <a:p>
            <a:pPr lvl="2">
              <a:buNone/>
              <a:defRPr/>
            </a:pPr>
            <a:r>
              <a:rPr lang="zh-CN" altLang="en-US" sz="2800" dirty="0"/>
              <a:t>语句</a:t>
            </a:r>
            <a:r>
              <a:rPr lang="en-US" altLang="zh-CN" sz="2800" dirty="0"/>
              <a:t>2</a:t>
            </a:r>
            <a:endParaRPr lang="zh-CN" altLang="en-US" sz="2800" dirty="0"/>
          </a:p>
          <a:p>
            <a:pPr lvl="1">
              <a:buFontTx/>
              <a:buNone/>
              <a:defRPr/>
            </a:pPr>
            <a:r>
              <a:rPr lang="en-US" altLang="zh-CN" dirty="0"/>
              <a:t>}</a:t>
            </a:r>
            <a:endParaRPr lang="zh-CN" altLang="en-US" dirty="0">
              <a:latin typeface="Times New Roman" charset="0"/>
            </a:endParaRPr>
          </a:p>
        </p:txBody>
      </p:sp>
      <p:grpSp>
        <p:nvGrpSpPr>
          <p:cNvPr id="38915" name="Group 48"/>
          <p:cNvGrpSpPr>
            <a:grpSpLocks/>
          </p:cNvGrpSpPr>
          <p:nvPr/>
        </p:nvGrpSpPr>
        <p:grpSpPr bwMode="auto">
          <a:xfrm>
            <a:off x="4953000" y="304800"/>
            <a:ext cx="3733800" cy="5029200"/>
            <a:chOff x="3072" y="768"/>
            <a:chExt cx="2352" cy="3168"/>
          </a:xfrm>
        </p:grpSpPr>
        <p:grpSp>
          <p:nvGrpSpPr>
            <p:cNvPr id="38917" name="Group 47"/>
            <p:cNvGrpSpPr>
              <a:grpSpLocks/>
            </p:cNvGrpSpPr>
            <p:nvPr/>
          </p:nvGrpSpPr>
          <p:grpSpPr bwMode="auto">
            <a:xfrm>
              <a:off x="3072" y="768"/>
              <a:ext cx="2352" cy="3168"/>
              <a:chOff x="3072" y="768"/>
              <a:chExt cx="2352" cy="3168"/>
            </a:xfrm>
          </p:grpSpPr>
          <p:sp>
            <p:nvSpPr>
              <p:cNvPr id="38919" name="Text Box 27"/>
              <p:cNvSpPr txBox="1">
                <a:spLocks noChangeArrowheads="1"/>
              </p:cNvSpPr>
              <p:nvPr/>
            </p:nvSpPr>
            <p:spPr bwMode="auto">
              <a:xfrm>
                <a:off x="4320" y="1536"/>
                <a:ext cx="480" cy="2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charset="0"/>
                  </a:rPr>
                  <a:t>真</a:t>
                </a:r>
                <a:endParaRPr lang="zh-CN" altLang="en-US" sz="90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38920" name="Rectangle 28"/>
              <p:cNvSpPr>
                <a:spLocks noChangeArrowheads="1"/>
              </p:cNvSpPr>
              <p:nvPr/>
            </p:nvSpPr>
            <p:spPr bwMode="auto">
              <a:xfrm>
                <a:off x="3072" y="1736"/>
                <a:ext cx="2064" cy="1336"/>
              </a:xfrm>
              <a:prstGeom prst="rect">
                <a:avLst/>
              </a:prstGeom>
              <a:solidFill>
                <a:srgbClr val="FFFFFF"/>
              </a:solidFill>
              <a:ln w="9525" cap="rnd">
                <a:solidFill>
                  <a:schemeClr val="bg2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1" name="Text Box 29"/>
              <p:cNvSpPr txBox="1">
                <a:spLocks noChangeArrowheads="1"/>
              </p:cNvSpPr>
              <p:nvPr/>
            </p:nvSpPr>
            <p:spPr bwMode="auto">
              <a:xfrm>
                <a:off x="4800" y="1104"/>
                <a:ext cx="336" cy="2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charset="0"/>
                  </a:rPr>
                  <a:t>假</a:t>
                </a:r>
                <a:endParaRPr lang="zh-CN" altLang="en-US" sz="90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38922" name="AutoShape 30"/>
              <p:cNvSpPr>
                <a:spLocks noChangeArrowheads="1"/>
              </p:cNvSpPr>
              <p:nvPr/>
            </p:nvSpPr>
            <p:spPr bwMode="auto">
              <a:xfrm>
                <a:off x="3216" y="1248"/>
                <a:ext cx="1488" cy="384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>
                    <a:solidFill>
                      <a:schemeClr val="bg2"/>
                    </a:solidFill>
                  </a:rPr>
                  <a:t>exp</a:t>
                </a:r>
                <a:endParaRPr lang="zh-CN" altLang="en-US" sz="1000">
                  <a:solidFill>
                    <a:schemeClr val="bg2"/>
                  </a:solidFill>
                </a:endParaRPr>
              </a:p>
            </p:txBody>
          </p:sp>
          <p:sp>
            <p:nvSpPr>
              <p:cNvPr id="153631" name="Rectangle 31"/>
              <p:cNvSpPr>
                <a:spLocks noChangeArrowheads="1"/>
              </p:cNvSpPr>
              <p:nvPr/>
            </p:nvSpPr>
            <p:spPr bwMode="auto">
              <a:xfrm>
                <a:off x="3696" y="1776"/>
                <a:ext cx="576" cy="2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语句1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24" name="Line 32"/>
              <p:cNvSpPr>
                <a:spLocks noChangeShapeType="1"/>
              </p:cNvSpPr>
              <p:nvPr/>
            </p:nvSpPr>
            <p:spPr bwMode="auto">
              <a:xfrm>
                <a:off x="3984" y="768"/>
                <a:ext cx="0" cy="4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5" name="Line 33"/>
              <p:cNvSpPr>
                <a:spLocks noChangeShapeType="1"/>
              </p:cNvSpPr>
              <p:nvPr/>
            </p:nvSpPr>
            <p:spPr bwMode="auto">
              <a:xfrm>
                <a:off x="3983" y="1608"/>
                <a:ext cx="1" cy="1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6" name="Line 34"/>
              <p:cNvSpPr>
                <a:spLocks noChangeShapeType="1"/>
              </p:cNvSpPr>
              <p:nvPr/>
            </p:nvSpPr>
            <p:spPr bwMode="auto">
              <a:xfrm>
                <a:off x="3936" y="2016"/>
                <a:ext cx="1" cy="1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7" name="Line 35"/>
              <p:cNvSpPr>
                <a:spLocks noChangeShapeType="1"/>
              </p:cNvSpPr>
              <p:nvPr/>
            </p:nvSpPr>
            <p:spPr bwMode="auto">
              <a:xfrm>
                <a:off x="3936" y="2544"/>
                <a:ext cx="1" cy="1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8" name="Text Box 36"/>
              <p:cNvSpPr txBox="1">
                <a:spLocks noChangeArrowheads="1"/>
              </p:cNvSpPr>
              <p:nvPr/>
            </p:nvSpPr>
            <p:spPr bwMode="auto">
              <a:xfrm>
                <a:off x="3600" y="249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charset="0"/>
                  </a:rPr>
                  <a:t>假</a:t>
                </a:r>
              </a:p>
            </p:txBody>
          </p:sp>
          <p:sp>
            <p:nvSpPr>
              <p:cNvPr id="38929" name="AutoShape 37"/>
              <p:cNvSpPr>
                <a:spLocks noChangeArrowheads="1"/>
              </p:cNvSpPr>
              <p:nvPr/>
            </p:nvSpPr>
            <p:spPr bwMode="auto">
              <a:xfrm>
                <a:off x="3331" y="2208"/>
                <a:ext cx="1270" cy="350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>
                    <a:solidFill>
                      <a:srgbClr val="CC0066"/>
                    </a:solidFill>
                  </a:rPr>
                  <a:t>expb</a:t>
                </a:r>
              </a:p>
            </p:txBody>
          </p:sp>
          <p:sp>
            <p:nvSpPr>
              <p:cNvPr id="153638" name="Rectangle 38"/>
              <p:cNvSpPr>
                <a:spLocks noChangeArrowheads="1"/>
              </p:cNvSpPr>
              <p:nvPr/>
            </p:nvSpPr>
            <p:spPr bwMode="auto">
              <a:xfrm>
                <a:off x="3648" y="2750"/>
                <a:ext cx="672" cy="2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>
                  <a:defRPr/>
                </a:pPr>
                <a:r>
                  <a:rPr lang="zh-CN" altLang="en-US" sz="9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语句2</a:t>
                </a:r>
              </a:p>
            </p:txBody>
          </p:sp>
          <p:sp>
            <p:nvSpPr>
              <p:cNvPr id="153639" name="Text Box 39"/>
              <p:cNvSpPr txBox="1">
                <a:spLocks noChangeArrowheads="1"/>
              </p:cNvSpPr>
              <p:nvPr/>
            </p:nvSpPr>
            <p:spPr bwMode="auto">
              <a:xfrm>
                <a:off x="4836" y="1968"/>
                <a:ext cx="349" cy="1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2400" dirty="0">
                    <a:solidFill>
                      <a:schemeClr val="bg2"/>
                    </a:solidFill>
                    <a:latin typeface="Times New Roman" charset="0"/>
                    <a:ea typeface="黑体" charset="0"/>
                    <a:cs typeface="黑体" charset="0"/>
                  </a:rPr>
                  <a:t>循环体</a:t>
                </a:r>
                <a:endParaRPr kumimoji="1" lang="zh-CN" altLang="en-US" sz="2400" dirty="0">
                  <a:solidFill>
                    <a:schemeClr val="bg2"/>
                  </a:solidFill>
                  <a:latin typeface="Times New Roman" charset="0"/>
                </a:endParaRPr>
              </a:p>
            </p:txBody>
          </p:sp>
          <p:sp>
            <p:nvSpPr>
              <p:cNvPr id="153640" name="Freeform 40"/>
              <p:cNvSpPr>
                <a:spLocks/>
              </p:cNvSpPr>
              <p:nvPr/>
            </p:nvSpPr>
            <p:spPr bwMode="auto">
              <a:xfrm>
                <a:off x="4464" y="2400"/>
                <a:ext cx="240" cy="1104"/>
              </a:xfrm>
              <a:custGeom>
                <a:avLst/>
                <a:gdLst>
                  <a:gd name="T0" fmla="*/ 0 w 240"/>
                  <a:gd name="T1" fmla="*/ 0 h 1056"/>
                  <a:gd name="T2" fmla="*/ 240 w 240"/>
                  <a:gd name="T3" fmla="*/ 0 h 1056"/>
                  <a:gd name="T4" fmla="*/ 240 w 240"/>
                  <a:gd name="T5" fmla="*/ 10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1056">
                    <a:moveTo>
                      <a:pt x="0" y="0"/>
                    </a:moveTo>
                    <a:lnTo>
                      <a:pt x="240" y="0"/>
                    </a:lnTo>
                    <a:lnTo>
                      <a:pt x="240" y="1056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933" name="Text Box 41"/>
              <p:cNvSpPr txBox="1">
                <a:spLocks noChangeArrowheads="1"/>
              </p:cNvSpPr>
              <p:nvPr/>
            </p:nvSpPr>
            <p:spPr bwMode="auto">
              <a:xfrm>
                <a:off x="4368" y="2064"/>
                <a:ext cx="444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lang="zh-CN" altLang="en-US" sz="2000">
                    <a:solidFill>
                      <a:srgbClr val="CC0066"/>
                    </a:solidFill>
                    <a:latin typeface="Times New Roman" charset="0"/>
                  </a:rPr>
                  <a:t>真</a:t>
                </a:r>
                <a:endParaRPr lang="en-US" altLang="zh-CN" sz="2000">
                  <a:solidFill>
                    <a:srgbClr val="CC0066"/>
                  </a:solidFill>
                  <a:latin typeface="Times New Roman" charset="0"/>
                </a:endParaRPr>
              </a:p>
            </p:txBody>
          </p:sp>
          <p:cxnSp>
            <p:nvCxnSpPr>
              <p:cNvPr id="153642" name="AutoShape 42"/>
              <p:cNvCxnSpPr>
                <a:cxnSpLocks noChangeShapeType="1"/>
                <a:stCxn id="153638" idx="2"/>
                <a:endCxn id="38922" idx="1"/>
              </p:cNvCxnSpPr>
              <p:nvPr/>
            </p:nvCxnSpPr>
            <p:spPr bwMode="auto">
              <a:xfrm rot="16200000" flipV="1">
                <a:off x="2808" y="1848"/>
                <a:ext cx="1584" cy="768"/>
              </a:xfrm>
              <a:prstGeom prst="bentConnector4">
                <a:avLst>
                  <a:gd name="adj1" fmla="val -33333"/>
                  <a:gd name="adj2" fmla="val 14986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643" name="AutoShape 43"/>
              <p:cNvCxnSpPr>
                <a:cxnSpLocks noChangeShapeType="1"/>
                <a:stCxn id="38922" idx="3"/>
              </p:cNvCxnSpPr>
              <p:nvPr/>
            </p:nvCxnSpPr>
            <p:spPr bwMode="auto">
              <a:xfrm>
                <a:off x="4704" y="1440"/>
                <a:ext cx="720" cy="216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53644" name="Line 44"/>
              <p:cNvSpPr>
                <a:spLocks noChangeShapeType="1"/>
              </p:cNvSpPr>
              <p:nvPr/>
            </p:nvSpPr>
            <p:spPr bwMode="auto">
              <a:xfrm flipH="1">
                <a:off x="4416" y="3600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3645" name="Line 45"/>
              <p:cNvSpPr>
                <a:spLocks noChangeShapeType="1"/>
              </p:cNvSpPr>
              <p:nvPr/>
            </p:nvSpPr>
            <p:spPr bwMode="auto">
              <a:xfrm>
                <a:off x="4416" y="36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53646" name="Line 46"/>
            <p:cNvSpPr>
              <a:spLocks noChangeShapeType="1"/>
            </p:cNvSpPr>
            <p:nvPr/>
          </p:nvSpPr>
          <p:spPr bwMode="auto">
            <a:xfrm flipH="1">
              <a:off x="3984" y="3504"/>
              <a:ext cx="72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3649" name="Rectangle 49"/>
          <p:cNvSpPr>
            <a:spLocks noChangeArrowheads="1"/>
          </p:cNvSpPr>
          <p:nvPr/>
        </p:nvSpPr>
        <p:spPr bwMode="auto">
          <a:xfrm>
            <a:off x="685800" y="5459413"/>
            <a:ext cx="7026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zh-CN" altLang="en-US" sz="2800">
                <a:solidFill>
                  <a:schemeClr val="tx1"/>
                </a:solidFill>
              </a:rPr>
              <a:t>跳过</a:t>
            </a:r>
            <a:r>
              <a:rPr kumimoji="1" lang="en-US" altLang="zh-CN" sz="2800">
                <a:solidFill>
                  <a:schemeClr val="tx1"/>
                </a:solidFill>
              </a:rPr>
              <a:t>continue</a:t>
            </a:r>
            <a:r>
              <a:rPr kumimoji="1" lang="zh-CN" altLang="en-US" sz="2800">
                <a:solidFill>
                  <a:schemeClr val="tx1"/>
                </a:solidFill>
              </a:rPr>
              <a:t>后面的语句，继续下一次循环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5343525" cy="9144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4267200" cy="4876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800" dirty="0"/>
              <a:t>#</a:t>
            </a:r>
            <a:r>
              <a:rPr lang="en-US" altLang="zh-CN" sz="2800" dirty="0"/>
              <a:t> 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 (void)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/>
              <a:t>{  char c;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/>
              <a:t>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/>
              <a:t>   for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&lt; 10;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 {</a:t>
            </a:r>
            <a:endParaRPr lang="zh-CN" altLang="en-US" sz="2800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/>
              <a:t>       c = </a:t>
            </a:r>
            <a:r>
              <a:rPr lang="en-US" altLang="zh-CN" sz="2800" dirty="0" err="1"/>
              <a:t>getchar</a:t>
            </a:r>
            <a:r>
              <a:rPr lang="en-US" altLang="zh-CN" sz="2800" dirty="0"/>
              <a:t> ();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/>
              <a:t>       if (c == '\n') </a:t>
            </a:r>
            <a:r>
              <a:rPr lang="en-US" altLang="zh-CN" sz="2800" dirty="0">
                <a:solidFill>
                  <a:srgbClr val="CC0066"/>
                </a:solidFill>
              </a:rPr>
              <a:t>break</a:t>
            </a:r>
            <a:r>
              <a:rPr lang="en-US" altLang="zh-CN" sz="2800" dirty="0"/>
              <a:t>;      </a:t>
            </a:r>
            <a:endParaRPr lang="en-US" altLang="zh-CN" sz="2800" dirty="0">
              <a:solidFill>
                <a:srgbClr val="FF0066"/>
              </a:solidFill>
            </a:endParaRP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/>
              <a:t>       </a:t>
            </a:r>
            <a:r>
              <a:rPr lang="en-US" altLang="zh-CN" sz="2800" dirty="0" err="1"/>
              <a:t>putchar</a:t>
            </a:r>
            <a:r>
              <a:rPr lang="en-US" altLang="zh-CN" sz="2800" dirty="0"/>
              <a:t> (c);    </a:t>
            </a:r>
            <a:endParaRPr lang="zh-CN" altLang="en-US" sz="2800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sz="2800" dirty="0"/>
              <a:t>   </a:t>
            </a:r>
            <a:r>
              <a:rPr lang="en-US" altLang="zh-CN" sz="2800" dirty="0"/>
              <a:t>}</a:t>
            </a:r>
            <a:endParaRPr lang="zh-CN" sz="2800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6400800" y="990600"/>
            <a:ext cx="1371600" cy="12731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rgbClr val="CC0066"/>
                </a:solidFill>
              </a:rPr>
              <a:t>abc</a:t>
            </a:r>
            <a:r>
              <a:rPr kumimoji="1" lang="en-US" altLang="zh-CN" sz="2400">
                <a:solidFill>
                  <a:srgbClr val="CC0066"/>
                </a:solidFill>
                <a:sym typeface="Symbol" charset="0"/>
              </a:rPr>
              <a:t>↙</a:t>
            </a:r>
            <a:endParaRPr kumimoji="1" lang="en-US" altLang="zh-CN" sz="2400">
              <a:solidFill>
                <a:srgbClr val="CC0066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CN" sz="2400">
                <a:solidFill>
                  <a:srgbClr val="CC0066"/>
                </a:solidFill>
              </a:rPr>
              <a:t>efgh </a:t>
            </a:r>
            <a:r>
              <a:rPr kumimoji="1" lang="en-US" altLang="zh-CN" sz="2400">
                <a:solidFill>
                  <a:srgbClr val="CC0066"/>
                </a:solidFill>
                <a:sym typeface="Symbol" charset="0"/>
              </a:rPr>
              <a:t>↙</a:t>
            </a:r>
            <a:endParaRPr kumimoji="1" lang="en-US" altLang="zh-CN" sz="2400">
              <a:solidFill>
                <a:srgbClr val="CC0066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CN" sz="2400">
                <a:solidFill>
                  <a:srgbClr val="CC0066"/>
                </a:solidFill>
              </a:rPr>
              <a:t>123 </a:t>
            </a:r>
            <a:r>
              <a:rPr kumimoji="1" lang="en-US" altLang="zh-CN" sz="2400">
                <a:solidFill>
                  <a:srgbClr val="CC0066"/>
                </a:solidFill>
                <a:sym typeface="Symbol" charset="0"/>
              </a:rPr>
              <a:t>↙</a:t>
            </a: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6400800" y="2460625"/>
            <a:ext cx="1371600" cy="4699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abc</a:t>
            </a:r>
            <a:endParaRPr kumimoji="1" lang="en-US" altLang="zh-CN" sz="2400">
              <a:solidFill>
                <a:schemeClr val="tx1"/>
              </a:solidFill>
              <a:sym typeface="Symbol" charset="0"/>
            </a:endParaRP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5940425" y="42545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abcefgh1</a:t>
            </a:r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3228975" y="4191000"/>
            <a:ext cx="1630363" cy="51911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0" dirty="0">
                <a:solidFill>
                  <a:schemeClr val="tx1"/>
                </a:solidFill>
              </a:rPr>
              <a:t>continue;</a:t>
            </a:r>
            <a:endParaRPr kumimoji="1" lang="zh-CN" altLang="en-US" sz="2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3" grpId="0" animBg="1" autoUpdateAnimBg="0"/>
      <p:bldP spid="154634" grpId="0" animBg="1" autoUpdateAnimBg="0"/>
      <p:bldP spid="154635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6855296" cy="9144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for/while</a:t>
            </a:r>
            <a:r>
              <a:rPr lang="zh-CN" altLang="en-US" dirty="0"/>
              <a:t>的差异</a:t>
            </a:r>
            <a:r>
              <a:rPr lang="en-US" altLang="zh-CN" dirty="0"/>
              <a:t>- continue</a:t>
            </a:r>
            <a:r>
              <a:rPr lang="zh-CN" altLang="en-US" dirty="0"/>
              <a:t> 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1" y="1216025"/>
            <a:ext cx="6840437" cy="575841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zh-CN" sz="2800" dirty="0"/>
              <a:t>输出</a:t>
            </a:r>
            <a:r>
              <a:rPr lang="en-US" altLang="zh-CN" sz="2800" dirty="0"/>
              <a:t>100~200</a:t>
            </a:r>
            <a:r>
              <a:rPr lang="zh-CN" altLang="en-US" sz="2800" dirty="0"/>
              <a:t>之间所有能被</a:t>
            </a:r>
            <a:r>
              <a:rPr lang="en-US" altLang="zh-CN" sz="2800" dirty="0"/>
              <a:t>3</a:t>
            </a:r>
            <a:r>
              <a:rPr lang="zh-CN" altLang="en-US" sz="2800" dirty="0"/>
              <a:t>整除的数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zh-CN" altLang="en-US" sz="2800" dirty="0"/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323850" y="1829817"/>
            <a:ext cx="4680197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for (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= 100;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&lt;= 200;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++){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if (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% 3 == 0)  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    </a:t>
            </a:r>
            <a:r>
              <a:rPr lang="en-US" altLang="zh-CN" sz="2800" dirty="0" err="1">
                <a:solidFill>
                  <a:schemeClr val="tx1"/>
                </a:solidFill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</a:rPr>
              <a:t> ("%d  ",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);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9FE18E-B0F9-4368-A058-3C124A4FB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974" y="3789040"/>
            <a:ext cx="4320157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800" kern="0" dirty="0"/>
              <a:t>for(</a:t>
            </a:r>
            <a:r>
              <a:rPr lang="en-US" altLang="zh-CN" sz="2800" kern="0" dirty="0" err="1"/>
              <a:t>i</a:t>
            </a:r>
            <a:r>
              <a:rPr lang="en-US" altLang="zh-CN" sz="2800" kern="0" dirty="0"/>
              <a:t> = 100;i &lt;= 200; </a:t>
            </a:r>
            <a:r>
              <a:rPr lang="en-US" altLang="zh-CN" sz="2800" kern="0" dirty="0" err="1"/>
              <a:t>i</a:t>
            </a:r>
            <a:r>
              <a:rPr lang="en-US" altLang="zh-CN" sz="2800" kern="0" dirty="0"/>
              <a:t>++){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zh-CN" kern="0" dirty="0"/>
              <a:t>if ( </a:t>
            </a:r>
            <a:r>
              <a:rPr lang="en-US" altLang="zh-CN" kern="0" dirty="0" err="1"/>
              <a:t>i</a:t>
            </a:r>
            <a:r>
              <a:rPr lang="en-US" altLang="zh-CN" kern="0" dirty="0"/>
              <a:t> % 3 != 0 )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n-US" altLang="zh-CN" sz="2800" kern="0" dirty="0"/>
              <a:t>continue; 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zh-CN" kern="0" dirty="0" err="1"/>
              <a:t>printf</a:t>
            </a:r>
            <a:r>
              <a:rPr lang="en-US" altLang="zh-CN" kern="0" dirty="0"/>
              <a:t> ("%d ", </a:t>
            </a:r>
            <a:r>
              <a:rPr lang="en-US" altLang="zh-CN" kern="0" dirty="0" err="1"/>
              <a:t>i</a:t>
            </a:r>
            <a:r>
              <a:rPr lang="en-US" altLang="zh-CN" kern="0" dirty="0"/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800" kern="0" dirty="0"/>
              <a:t>}</a:t>
            </a:r>
            <a:endParaRPr lang="zh-CN" altLang="en-US" sz="2800" kern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71BA1AD-C1F8-4507-8773-4D9AF3C96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739" y="1864891"/>
            <a:ext cx="3649410" cy="3436318"/>
          </a:xfrm>
          <a:prstGeom prst="rect">
            <a:avLst/>
          </a:prstGeom>
          <a:noFill/>
          <a:ln>
            <a:solidFill>
              <a:srgbClr val="CC0066"/>
            </a:solidFill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800" kern="0" dirty="0" err="1"/>
              <a:t>i</a:t>
            </a:r>
            <a:r>
              <a:rPr lang="en-US" altLang="zh-CN" sz="2800" kern="0" dirty="0"/>
              <a:t> = 100;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800" kern="0" dirty="0"/>
              <a:t>while(</a:t>
            </a:r>
            <a:r>
              <a:rPr lang="en-US" altLang="zh-CN" sz="2800" kern="0" dirty="0" err="1"/>
              <a:t>i</a:t>
            </a:r>
            <a:r>
              <a:rPr lang="en-US" altLang="zh-CN" sz="2800" kern="0" dirty="0"/>
              <a:t> &lt;= 200){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zh-CN" kern="0" dirty="0"/>
              <a:t>if ( </a:t>
            </a:r>
            <a:r>
              <a:rPr lang="en-US" altLang="zh-CN" kern="0" dirty="0" err="1"/>
              <a:t>i</a:t>
            </a:r>
            <a:r>
              <a:rPr lang="en-US" altLang="zh-CN" kern="0" dirty="0"/>
              <a:t> % 3 != 0 )</a:t>
            </a:r>
          </a:p>
          <a:p>
            <a:pPr lvl="2">
              <a:lnSpc>
                <a:spcPct val="80000"/>
              </a:lnSpc>
              <a:buNone/>
              <a:defRPr/>
            </a:pPr>
            <a:r>
              <a:rPr lang="en-US" altLang="zh-CN" sz="2800" kern="0" dirty="0"/>
              <a:t>continue; 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zh-CN" kern="0" dirty="0" err="1"/>
              <a:t>printf</a:t>
            </a:r>
            <a:r>
              <a:rPr lang="en-US" altLang="zh-CN" kern="0" dirty="0"/>
              <a:t> ("%d ", </a:t>
            </a:r>
            <a:r>
              <a:rPr lang="en-US" altLang="zh-CN" kern="0" dirty="0" err="1"/>
              <a:t>i</a:t>
            </a:r>
            <a:r>
              <a:rPr lang="en-US" altLang="zh-CN" kern="0" dirty="0"/>
              <a:t>);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zh-CN" kern="0" dirty="0" err="1"/>
              <a:t>i</a:t>
            </a:r>
            <a:r>
              <a:rPr lang="en-US" altLang="zh-CN" kern="0" dirty="0"/>
              <a:t>++;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800" kern="0" dirty="0"/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zh-CN" altLang="en-US" sz="2800" kern="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1C9B0C-48AA-4926-A1B1-D0F30D49F28E}"/>
              </a:ext>
            </a:extLst>
          </p:cNvPr>
          <p:cNvSpPr/>
          <p:nvPr/>
        </p:nvSpPr>
        <p:spPr>
          <a:xfrm>
            <a:off x="2339752" y="5661248"/>
            <a:ext cx="4392488" cy="70788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2000" kern="1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000" kern="1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sz="2000" kern="1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等价的前提：</a:t>
            </a:r>
            <a:endParaRPr lang="en-US" altLang="zh-CN" sz="2000" kern="100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for</a:t>
            </a:r>
            <a:r>
              <a:rPr lang="zh-CN" altLang="zh-CN" sz="2000" kern="1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的循环体语句中没有使用</a:t>
            </a:r>
            <a:r>
              <a:rPr lang="en-US" altLang="zh-CN" sz="2000" kern="1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continue</a:t>
            </a:r>
            <a:endParaRPr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31859B-402A-42D6-A39E-138017B6FDA8}"/>
              </a:ext>
            </a:extLst>
          </p:cNvPr>
          <p:cNvSpPr/>
          <p:nvPr/>
        </p:nvSpPr>
        <p:spPr>
          <a:xfrm>
            <a:off x="6948264" y="4581128"/>
            <a:ext cx="1440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CC0066"/>
                </a:solidFill>
              </a:rPr>
              <a:t>死循环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0" grpId="0" animBg="1"/>
      <p:bldP spid="7" grpId="0"/>
      <p:bldP spid="8" grpId="0" animBg="1"/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422275"/>
            <a:ext cx="8604250" cy="990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4.1</a:t>
            </a:r>
            <a:r>
              <a:rPr lang="zh-CN" altLang="en-US" dirty="0"/>
              <a:t> 用格里高利公式求</a:t>
            </a:r>
            <a:r>
              <a:rPr lang="en-US" altLang="zh-CN" dirty="0"/>
              <a:t>π</a:t>
            </a:r>
            <a:r>
              <a:rPr lang="zh-CN" altLang="en-US" dirty="0"/>
              <a:t>的近似值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0813" cy="4724400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buNone/>
              <a:defRPr/>
            </a:pPr>
            <a:r>
              <a:rPr lang="zh-CN" altLang="en-US" dirty="0"/>
              <a:t>例</a:t>
            </a:r>
            <a:r>
              <a:rPr lang="en-US" altLang="zh-CN" dirty="0"/>
              <a:t>4-1 </a:t>
            </a:r>
            <a:r>
              <a:rPr lang="zh-CN" altLang="en-US" dirty="0"/>
              <a:t>使用格雷戈里公式求</a:t>
            </a:r>
            <a:r>
              <a:rPr lang="en-US" altLang="zh-CN" dirty="0"/>
              <a:t>π</a:t>
            </a:r>
            <a:r>
              <a:rPr lang="zh-CN" altLang="en-US" dirty="0"/>
              <a:t>的近似值，要求精确到最后一项的绝对值小于</a:t>
            </a:r>
            <a:r>
              <a:rPr lang="zh-CN" altLang="zh-CN" dirty="0"/>
              <a:t>给定精度</a:t>
            </a:r>
            <a:r>
              <a:rPr lang="en-US" altLang="zh-CN" dirty="0"/>
              <a:t>eps</a:t>
            </a:r>
            <a:r>
              <a:rPr lang="zh-CN" altLang="en-US" dirty="0"/>
              <a:t>。</a:t>
            </a:r>
          </a:p>
          <a:p>
            <a:pPr>
              <a:buFont typeface="Wingdings" charset="0"/>
              <a:buNone/>
              <a:defRPr/>
            </a:pPr>
            <a:endParaRPr lang="zh-CN" altLang="en-US" dirty="0"/>
          </a:p>
          <a:p>
            <a:pPr>
              <a:buFont typeface="Wingdings" charset="0"/>
              <a:buNone/>
              <a:defRPr/>
            </a:pPr>
            <a:endParaRPr lang="zh-CN" altLang="en-US" dirty="0"/>
          </a:p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dirty="0"/>
              <a:t>4.1.1</a:t>
            </a:r>
            <a:r>
              <a:rPr lang="zh-CN" altLang="en-US" dirty="0"/>
              <a:t>  程序解析</a:t>
            </a:r>
          </a:p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dirty="0"/>
              <a:t>4.1.2</a:t>
            </a:r>
            <a:r>
              <a:rPr lang="zh-CN" altLang="en-US" dirty="0"/>
              <a:t>  </a:t>
            </a:r>
            <a:r>
              <a:rPr lang="en-US" altLang="zh-CN" dirty="0"/>
              <a:t>while</a:t>
            </a:r>
            <a:r>
              <a:rPr lang="zh-CN" altLang="en-US" dirty="0"/>
              <a:t>语句 </a:t>
            </a:r>
          </a:p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endParaRPr lang="zh-CN" dirty="0"/>
          </a:p>
        </p:txBody>
      </p:sp>
      <p:sp>
        <p:nvSpPr>
          <p:cNvPr id="2" name="Rectangle 159">
            <a:extLst>
              <a:ext uri="{FF2B5EF4-FFF2-40B4-BE49-F238E27FC236}">
                <a16:creationId xmlns:a16="http://schemas.microsoft.com/office/drawing/2014/main" id="{A3FE2AE3-959C-4311-99F5-F4220E2C4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197CB76-12BB-4B35-B830-40D5923D62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27158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4" r:id="rId3" imgW="1422400" imgH="393700" progId="Equation.3">
                  <p:embed/>
                </p:oleObj>
              </mc:Choice>
              <mc:Fallback>
                <p:oleObj r:id="rId3" imgW="1422400" imgH="393700" progId="Equation.3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71588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61">
            <a:extLst>
              <a:ext uri="{FF2B5EF4-FFF2-40B4-BE49-F238E27FC236}">
                <a16:creationId xmlns:a16="http://schemas.microsoft.com/office/drawing/2014/main" id="{3C82C7CC-0220-4FC7-91D7-0A223C3EC25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67744" y="6011861"/>
            <a:ext cx="90412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82FAE23-3953-4E1E-AEE1-D23450C062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327950"/>
              </p:ext>
            </p:extLst>
          </p:nvPr>
        </p:nvGraphicFramePr>
        <p:xfrm>
          <a:off x="2051720" y="3317094"/>
          <a:ext cx="2993235" cy="81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5" r:id="rId5" imgW="1422400" imgH="393700" progId="Equation.3">
                  <p:embed/>
                </p:oleObj>
              </mc:Choice>
              <mc:Fallback>
                <p:oleObj r:id="rId5" imgW="1422400" imgH="393700" progId="Equation.3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317094"/>
                        <a:ext cx="2993235" cy="8183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45085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例</a:t>
            </a:r>
            <a:r>
              <a:rPr lang="en-US" altLang="zh-CN" sz="2800" dirty="0">
                <a:solidFill>
                  <a:schemeClr val="tx1"/>
                </a:solidFill>
              </a:rPr>
              <a:t>4-6-1 </a:t>
            </a:r>
            <a:r>
              <a:rPr lang="zh-CN" altLang="en-US" sz="2800" dirty="0">
                <a:solidFill>
                  <a:schemeClr val="tx1"/>
                </a:solidFill>
              </a:rPr>
              <a:t>简单的猜数游戏，最多允许猜</a:t>
            </a:r>
            <a:r>
              <a:rPr lang="zh-CN" altLang="zh-CN" sz="2800" dirty="0">
                <a:solidFill>
                  <a:schemeClr val="tx1"/>
                </a:solidFill>
              </a:rPr>
              <a:t>7</a:t>
            </a:r>
            <a:r>
              <a:rPr lang="zh-CN" altLang="en-US" sz="2800" dirty="0">
                <a:solidFill>
                  <a:schemeClr val="tx1"/>
                </a:solidFill>
              </a:rPr>
              <a:t>次。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497887" cy="590391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/>
              <a:t>int  count = 0,</a:t>
            </a:r>
            <a:r>
              <a:rPr lang="zh-CN" altLang="en-US" sz="2000" dirty="0"/>
              <a:t> </a:t>
            </a:r>
            <a:r>
              <a:rPr lang="en-US" altLang="zh-CN" sz="2000" dirty="0"/>
              <a:t>flag,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;           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 err="1"/>
              <a:t>mynumber</a:t>
            </a:r>
            <a:r>
              <a:rPr lang="en-US" altLang="zh-CN" sz="2000" dirty="0"/>
              <a:t> = 38;   /* </a:t>
            </a:r>
            <a:r>
              <a:rPr lang="zh-CN" altLang="en-US" sz="2000" dirty="0"/>
              <a:t>计算机指定被猜的数 *</a:t>
            </a:r>
            <a:r>
              <a:rPr lang="en-US" altLang="zh-CN" sz="2000" dirty="0"/>
              <a:t>/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CC0066"/>
                </a:solidFill>
              </a:rPr>
              <a:t>flag = 0</a:t>
            </a:r>
            <a:r>
              <a:rPr lang="en-US" altLang="zh-CN" sz="2000" dirty="0"/>
              <a:t>;	     /* flag: </a:t>
            </a:r>
            <a:r>
              <a:rPr lang="zh-CN" altLang="en-US" sz="2000" dirty="0"/>
              <a:t>为</a:t>
            </a:r>
            <a:r>
              <a:rPr lang="en-US" altLang="zh-CN" sz="2000" dirty="0"/>
              <a:t>0</a:t>
            </a:r>
            <a:r>
              <a:rPr lang="zh-CN" altLang="en-US" sz="2000" dirty="0"/>
              <a:t>表示没猜中，为</a:t>
            </a:r>
            <a:r>
              <a:rPr lang="en-US" altLang="zh-CN" sz="2000" dirty="0"/>
              <a:t>1</a:t>
            </a:r>
            <a:r>
              <a:rPr lang="zh-CN" altLang="en-US" sz="2000" dirty="0"/>
              <a:t>表示猜中了*</a:t>
            </a:r>
            <a:r>
              <a:rPr lang="en-US" altLang="zh-CN" sz="2000" dirty="0"/>
              <a:t>/</a:t>
            </a:r>
          </a:p>
          <a:p>
            <a:pPr marL="0" indent="0">
              <a:buNone/>
            </a:pPr>
            <a:r>
              <a:rPr lang="en-US" altLang="zh-CN" sz="2000" dirty="0"/>
              <a:t>while (count &lt; 7){         	  /* </a:t>
            </a:r>
            <a:r>
              <a:rPr lang="zh-CN" altLang="zh-CN" sz="2000" dirty="0"/>
              <a:t>最多能猜</a:t>
            </a:r>
            <a:r>
              <a:rPr lang="en-US" altLang="zh-CN" sz="2000" dirty="0"/>
              <a:t>7</a:t>
            </a:r>
            <a:r>
              <a:rPr lang="zh-CN" altLang="zh-CN" sz="2000" dirty="0"/>
              <a:t>次</a:t>
            </a:r>
            <a:r>
              <a:rPr lang="en-US" altLang="zh-CN" sz="2000" dirty="0"/>
              <a:t> */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 err="1"/>
              <a:t>printf</a:t>
            </a:r>
            <a:r>
              <a:rPr lang="en-US" altLang="zh-CN" sz="2000" dirty="0"/>
              <a:t> ("Enter your number: ");     </a:t>
            </a:r>
          </a:p>
          <a:p>
            <a:pPr marL="400050" lvl="1" indent="0">
              <a:buNone/>
            </a:pPr>
            <a:r>
              <a:rPr lang="en-US" altLang="zh-CN" sz="2000" dirty="0" err="1"/>
              <a:t>scanf</a:t>
            </a:r>
            <a:r>
              <a:rPr lang="en-US" altLang="zh-CN" sz="2000" dirty="0"/>
              <a:t> ("%d", &amp;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count++; 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if ( 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 ) {      /* </a:t>
            </a:r>
            <a:r>
              <a:rPr lang="zh-CN" altLang="zh-CN" sz="2000" dirty="0"/>
              <a:t>若相等，显示猜中</a:t>
            </a:r>
            <a:r>
              <a:rPr lang="en-US" altLang="zh-CN" sz="2000" dirty="0"/>
              <a:t> */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("Lucky You!\n");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CC0066"/>
                </a:solidFill>
              </a:rPr>
              <a:t>flag = 1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    break;                       /* </a:t>
            </a:r>
            <a:r>
              <a:rPr lang="zh-CN" altLang="zh-CN" sz="2000" dirty="0"/>
              <a:t>已猜中，终止循环</a:t>
            </a:r>
            <a:r>
              <a:rPr lang="en-US" altLang="zh-CN" sz="2000" dirty="0"/>
              <a:t> */</a:t>
            </a:r>
          </a:p>
          <a:p>
            <a:pPr marL="400050" lvl="1" indent="0">
              <a:buNone/>
            </a:pPr>
            <a:r>
              <a:rPr lang="en-US" altLang="zh-CN" sz="2000" dirty="0"/>
              <a:t>}else if ( 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 &gt;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 )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("Too big\n");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else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("Too small\n");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if ( </a:t>
            </a:r>
            <a:r>
              <a:rPr lang="en-US" altLang="zh-CN" sz="2000" dirty="0">
                <a:solidFill>
                  <a:srgbClr val="CC0066"/>
                </a:solidFill>
              </a:rPr>
              <a:t>flag == 0</a:t>
            </a:r>
            <a:r>
              <a:rPr lang="en-US" altLang="zh-CN" sz="2000" dirty="0"/>
              <a:t> )                 	/* </a:t>
            </a:r>
            <a:r>
              <a:rPr lang="zh-CN" altLang="zh-CN" sz="2000" dirty="0"/>
              <a:t>超过</a:t>
            </a:r>
            <a:r>
              <a:rPr lang="en-US" altLang="zh-CN" sz="2000" dirty="0"/>
              <a:t>7</a:t>
            </a:r>
            <a:r>
              <a:rPr lang="zh-CN" altLang="zh-CN" sz="2000" dirty="0"/>
              <a:t>次还没猜中，提示游戏结束 </a:t>
            </a:r>
            <a:r>
              <a:rPr lang="en-US" altLang="zh-CN" sz="2000" dirty="0"/>
              <a:t>*/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("Game Over!\n"); </a:t>
            </a:r>
            <a:endParaRPr lang="zh-CN" altLang="zh-CN" sz="2000" dirty="0"/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zh-CN" sz="2000" dirty="0"/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zh-CN" altLang="en-US" sz="2000" dirty="0"/>
          </a:p>
        </p:txBody>
      </p:sp>
      <p:sp>
        <p:nvSpPr>
          <p:cNvPr id="41987" name="文本框 1"/>
          <p:cNvSpPr txBox="1">
            <a:spLocks noChangeArrowheads="1"/>
          </p:cNvSpPr>
          <p:nvPr/>
        </p:nvSpPr>
        <p:spPr bwMode="auto">
          <a:xfrm>
            <a:off x="10736263" y="2420938"/>
            <a:ext cx="1841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9pPr>
          </a:lstStyle>
          <a:p>
            <a:endParaRPr kumimoji="1" lang="zh-CN" alt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454" y="981075"/>
            <a:ext cx="5147618" cy="5761038"/>
          </a:xfrm>
        </p:spPr>
        <p:txBody>
          <a:bodyPr/>
          <a:lstStyle/>
          <a:p>
            <a:pPr marL="187325" indent="-187325" algn="just">
              <a:buNone/>
              <a:defRPr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limit, m;</a:t>
            </a:r>
            <a:endParaRPr lang="zh-CN" altLang="en-US" sz="2400" dirty="0"/>
          </a:p>
          <a:p>
            <a:pPr marL="187325" indent="-187325" algn="just">
              <a:buNone/>
              <a:defRPr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 ("%d", &amp;m);  	</a:t>
            </a:r>
          </a:p>
          <a:p>
            <a:pPr marL="187325" indent="-187325" algn="just">
              <a:buNone/>
              <a:defRPr/>
            </a:pPr>
            <a:r>
              <a:rPr lang="en-US" altLang="zh-CN" sz="2400" dirty="0"/>
              <a:t>if(m &lt;= 1)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("No!\n");</a:t>
            </a:r>
          </a:p>
          <a:p>
            <a:pPr marL="187325" indent="-187325" algn="just">
              <a:buNone/>
              <a:defRPr/>
            </a:pPr>
            <a:r>
              <a:rPr lang="en-US" altLang="zh-CN" sz="2400" dirty="0"/>
              <a:t>else if(m == 2)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("Yes!\n"); </a:t>
            </a:r>
          </a:p>
          <a:p>
            <a:pPr marL="187325" indent="-187325" algn="just">
              <a:buNone/>
              <a:defRPr/>
            </a:pPr>
            <a:r>
              <a:rPr lang="en-US" altLang="zh-CN" sz="2400" dirty="0"/>
              <a:t>else{ </a:t>
            </a:r>
          </a:p>
          <a:p>
            <a:pPr marL="587375" lvl="1" indent="-187325" algn="just">
              <a:buNone/>
              <a:defRPr/>
            </a:pPr>
            <a:r>
              <a:rPr lang="en-US" altLang="zh-CN" sz="2400" dirty="0"/>
              <a:t>limit = sqrt(m) + 1;  </a:t>
            </a:r>
          </a:p>
          <a:p>
            <a:pPr marL="587375" lvl="1" indent="-187325" algn="just">
              <a:buNone/>
              <a:defRPr/>
            </a:pPr>
            <a:r>
              <a:rPr lang="en-US" altLang="zh-CN" sz="2400" dirty="0"/>
              <a:t>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2;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&lt;= limit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  	</a:t>
            </a:r>
            <a:endParaRPr lang="zh-CN" altLang="en-US" sz="2400" dirty="0"/>
          </a:p>
          <a:p>
            <a:pPr marL="587375" lvl="1" indent="-187325" algn="just"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>
                <a:solidFill>
                  <a:srgbClr val="CC0066"/>
                </a:solidFill>
              </a:rPr>
              <a:t>if (m % 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 == 0){</a:t>
            </a:r>
          </a:p>
          <a:p>
            <a:pPr marL="587375" lvl="1" indent="-187325" algn="just"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       break; </a:t>
            </a:r>
          </a:p>
          <a:p>
            <a:pPr marL="587375" lvl="1" indent="-187325" algn="just"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}</a:t>
            </a:r>
            <a:endParaRPr lang="en-US" altLang="zh-CN" sz="2400" dirty="0"/>
          </a:p>
          <a:p>
            <a:pPr marL="587375" lvl="1" indent="-187325" algn="just">
              <a:buNone/>
              <a:defRPr/>
            </a:pPr>
            <a:r>
              <a:rPr lang="en-US" altLang="zh-CN" sz="2400" dirty="0"/>
              <a:t>if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&gt; limit)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("Yes!\n"); </a:t>
            </a:r>
          </a:p>
          <a:p>
            <a:pPr marL="587375" lvl="1" indent="-187325" algn="just">
              <a:lnSpc>
                <a:spcPct val="80000"/>
              </a:lnSpc>
              <a:buNone/>
              <a:defRPr/>
            </a:pPr>
            <a:r>
              <a:rPr lang="en-US" altLang="zh-CN" sz="2400" dirty="0"/>
              <a:t>else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("No!\n"); </a:t>
            </a:r>
          </a:p>
          <a:p>
            <a:pPr marL="187325" indent="-187325" algn="just">
              <a:lnSpc>
                <a:spcPct val="80000"/>
              </a:lnSpc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>
          <a:xfrm>
            <a:off x="-36512" y="404525"/>
            <a:ext cx="4968552" cy="58477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4-5</a:t>
            </a:r>
            <a:r>
              <a:rPr lang="zh-CN" altLang="en-US" sz="3200" dirty="0"/>
              <a:t>源程序段</a:t>
            </a:r>
            <a:r>
              <a:rPr lang="en-US" altLang="zh-CN" sz="3200" dirty="0"/>
              <a:t>2-</a:t>
            </a:r>
            <a:r>
              <a:rPr lang="zh-CN" altLang="en-US" sz="3200" dirty="0"/>
              <a:t>判断素数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822628" y="404525"/>
            <a:ext cx="4248918" cy="61928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CC0066"/>
                </a:solidFill>
              </a:rPr>
              <a:t>flag</a:t>
            </a:r>
            <a:r>
              <a:rPr lang="en-US" altLang="zh-CN" sz="2400" dirty="0"/>
              <a:t>, limit, m;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 ("%d", &amp;m);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if (m &lt;= 1)</a:t>
            </a:r>
            <a:r>
              <a:rPr lang="en-US" altLang="zh-CN" sz="2400" dirty="0">
                <a:solidFill>
                  <a:srgbClr val="CC0066"/>
                </a:solidFill>
              </a:rPr>
              <a:t> flag = 0</a:t>
            </a:r>
            <a:r>
              <a:rPr lang="en-US" altLang="zh-CN" sz="2400" dirty="0"/>
              <a:t>;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else if(m == 2)  </a:t>
            </a:r>
            <a:r>
              <a:rPr lang="en-US" altLang="zh-CN" sz="2400" dirty="0">
                <a:solidFill>
                  <a:srgbClr val="CC0066"/>
                </a:solidFill>
              </a:rPr>
              <a:t>flag = 1</a:t>
            </a:r>
            <a:r>
              <a:rPr lang="en-US" altLang="zh-CN" sz="2400" dirty="0"/>
              <a:t>;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else{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CC0066"/>
                </a:solidFill>
              </a:rPr>
              <a:t>flag = 1</a:t>
            </a:r>
            <a:r>
              <a:rPr lang="en-US" altLang="zh-CN" sz="2400" dirty="0"/>
              <a:t>;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limit = sqrt(m) + 1;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2;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&lt;= limit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</a:t>
            </a:r>
            <a:endParaRPr lang="zh-CN" altLang="en-US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/>
              <a:t>         </a:t>
            </a:r>
            <a:r>
              <a:rPr lang="en-US" altLang="zh-CN" sz="2400" dirty="0">
                <a:solidFill>
                  <a:srgbClr val="CC0066"/>
                </a:solidFill>
              </a:rPr>
              <a:t>if (m % i == 0){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        flag = 0;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        break;  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    }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if (</a:t>
            </a:r>
            <a:r>
              <a:rPr lang="en-US" altLang="zh-CN" sz="2400" dirty="0">
                <a:solidFill>
                  <a:srgbClr val="CC0066"/>
                </a:solidFill>
              </a:rPr>
              <a:t>flag == 1</a:t>
            </a:r>
            <a:r>
              <a:rPr lang="en-US" altLang="zh-CN" sz="2400" dirty="0"/>
              <a:t>)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("Yes\n"); 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else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("No\n");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45085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例</a:t>
            </a:r>
            <a:r>
              <a:rPr lang="en-US" altLang="zh-CN" sz="2800" dirty="0">
                <a:solidFill>
                  <a:schemeClr val="tx1"/>
                </a:solidFill>
              </a:rPr>
              <a:t>4-6-2 </a:t>
            </a:r>
            <a:r>
              <a:rPr lang="zh-CN" altLang="en-US" sz="2800" dirty="0">
                <a:solidFill>
                  <a:schemeClr val="tx1"/>
                </a:solidFill>
              </a:rPr>
              <a:t>简单的猜数游戏</a:t>
            </a:r>
            <a:r>
              <a:rPr lang="en-US" altLang="zh-CN" sz="2800" dirty="0">
                <a:solidFill>
                  <a:schemeClr val="tx1"/>
                </a:solidFill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</a:rPr>
              <a:t>最多允许猜</a:t>
            </a:r>
            <a:r>
              <a:rPr lang="zh-CN" altLang="zh-CN" sz="2800" dirty="0">
                <a:solidFill>
                  <a:schemeClr val="tx1"/>
                </a:solidFill>
              </a:rPr>
              <a:t>7</a:t>
            </a:r>
            <a:r>
              <a:rPr lang="zh-CN" altLang="en-US" sz="2800" dirty="0">
                <a:solidFill>
                  <a:schemeClr val="tx1"/>
                </a:solidFill>
              </a:rPr>
              <a:t>次。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91010"/>
            <a:ext cx="8497639" cy="577835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# include &lt;</a:t>
            </a:r>
            <a:r>
              <a:rPr lang="en-US" altLang="zh-CN" sz="2000" dirty="0" err="1">
                <a:solidFill>
                  <a:schemeClr val="bg2"/>
                </a:solidFill>
              </a:rPr>
              <a:t>stdlib.h</a:t>
            </a:r>
            <a:r>
              <a:rPr lang="en-US" altLang="zh-CN" sz="2000" dirty="0"/>
              <a:t>&gt;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# include &lt;</a:t>
            </a:r>
            <a:r>
              <a:rPr lang="en-US" altLang="zh-CN" sz="2000" dirty="0" err="1">
                <a:solidFill>
                  <a:srgbClr val="00007D"/>
                </a:solidFill>
              </a:rPr>
              <a:t>time.h</a:t>
            </a:r>
            <a:r>
              <a:rPr lang="en-US" altLang="zh-CN" sz="2000" dirty="0"/>
              <a:t>&gt;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 (void)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{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count = 0,</a:t>
            </a:r>
            <a:r>
              <a:rPr lang="zh-CN" altLang="en-US" sz="2000" dirty="0"/>
              <a:t> </a:t>
            </a:r>
            <a:r>
              <a:rPr lang="en-US" altLang="zh-CN" sz="2000" dirty="0"/>
              <a:t>flag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0,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zh-CN" sz="2000" dirty="0"/>
              <a:t> </a:t>
            </a:r>
            <a:r>
              <a:rPr lang="zh-CN" altLang="en-US" sz="2000" dirty="0">
                <a:solidFill>
                  <a:srgbClr val="800000"/>
                </a:solidFill>
              </a:rPr>
              <a:t>  </a:t>
            </a:r>
            <a:r>
              <a:rPr lang="en-US" altLang="zh-CN" sz="2000" dirty="0" err="1">
                <a:solidFill>
                  <a:srgbClr val="CC0066"/>
                </a:solidFill>
              </a:rPr>
              <a:t>srand</a:t>
            </a:r>
            <a:r>
              <a:rPr lang="en-US" altLang="zh-CN" sz="2000" dirty="0">
                <a:solidFill>
                  <a:srgbClr val="CC0066"/>
                </a:solidFill>
              </a:rPr>
              <a:t> (time(0))</a:t>
            </a:r>
            <a:r>
              <a:rPr lang="en-US" altLang="zh-CN" sz="2000" dirty="0"/>
              <a:t>; 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zh-CN" sz="2000" dirty="0"/>
              <a:t> </a:t>
            </a:r>
            <a:r>
              <a:rPr lang="zh-CN" altLang="en-US" sz="2000" dirty="0"/>
              <a:t> 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 = </a:t>
            </a:r>
            <a:r>
              <a:rPr lang="en-US" altLang="zh-CN" sz="2000" dirty="0">
                <a:solidFill>
                  <a:srgbClr val="CC0066"/>
                </a:solidFill>
              </a:rPr>
              <a:t>rand () % 100 + 1</a:t>
            </a:r>
            <a:r>
              <a:rPr lang="en-US" altLang="zh-CN" sz="2000" dirty="0"/>
              <a:t>; /* </a:t>
            </a:r>
            <a:r>
              <a:rPr lang="zh-CN" altLang="en-US" sz="2000" dirty="0"/>
              <a:t>随机产生一个</a:t>
            </a:r>
            <a:r>
              <a:rPr lang="en-US" altLang="zh-CN" sz="2000" dirty="0"/>
              <a:t>1~100</a:t>
            </a:r>
            <a:r>
              <a:rPr lang="zh-CN" altLang="en-US" sz="2000" dirty="0"/>
              <a:t>之间的被猜数</a:t>
            </a:r>
            <a:r>
              <a:rPr lang="en-US" altLang="zh-CN" sz="2000" dirty="0"/>
              <a:t> </a:t>
            </a:r>
            <a:r>
              <a:rPr lang="zh-CN" altLang="en-US" sz="2000" dirty="0"/>
              <a:t>*</a:t>
            </a:r>
            <a:r>
              <a:rPr lang="en-US" altLang="zh-CN" sz="2000" dirty="0"/>
              <a:t>/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zh-CN" sz="2000" dirty="0"/>
              <a:t> </a:t>
            </a:r>
            <a:r>
              <a:rPr lang="zh-CN" altLang="en-US" sz="2000" dirty="0"/>
              <a:t>  </a:t>
            </a:r>
            <a:r>
              <a:rPr lang="en-US" altLang="zh-CN" sz="2000" dirty="0">
                <a:solidFill>
                  <a:schemeClr val="bg2"/>
                </a:solidFill>
              </a:rPr>
              <a:t>while (count &lt; 7)</a:t>
            </a:r>
            <a:r>
              <a:rPr lang="en-US" altLang="zh-CN" sz="2000" dirty="0"/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</a:t>
            </a:r>
            <a:r>
              <a:rPr lang="zh-CN" altLang="en-US" sz="2000" dirty="0"/>
              <a:t>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("Enter your number: "); 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 ("%d", &amp;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);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</a:t>
            </a:r>
            <a:r>
              <a:rPr lang="zh-CN" altLang="en-US" sz="2000" dirty="0"/>
              <a:t>  </a:t>
            </a:r>
            <a:r>
              <a:rPr lang="en-US" altLang="zh-CN" sz="2000" dirty="0">
                <a:solidFill>
                  <a:srgbClr val="00007D"/>
                </a:solidFill>
              </a:rPr>
              <a:t>count++</a:t>
            </a:r>
            <a:r>
              <a:rPr lang="en-US" altLang="zh-CN" sz="2000" dirty="0"/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</a:t>
            </a:r>
            <a:r>
              <a:rPr lang="zh-CN" altLang="en-US" sz="2000" dirty="0"/>
              <a:t>  </a:t>
            </a:r>
            <a:r>
              <a:rPr lang="en-US" altLang="zh-CN" sz="2000" dirty="0"/>
              <a:t>if (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) {</a:t>
            </a:r>
          </a:p>
          <a:p>
            <a:pPr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     </a:t>
            </a:r>
            <a:r>
              <a:rPr lang="zh-CN" altLang="en-US" sz="2000" dirty="0"/>
              <a:t>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("Lucky You!\n");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flag = 1</a:t>
            </a:r>
            <a:r>
              <a:rPr lang="en-US" altLang="zh-CN" sz="2000" dirty="0"/>
              <a:t>;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CC0066"/>
                </a:solidFill>
              </a:rPr>
              <a:t>break</a:t>
            </a:r>
            <a:r>
              <a:rPr lang="en-US" altLang="zh-CN" sz="2000" dirty="0"/>
              <a:t>; 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</a:t>
            </a:r>
            <a:r>
              <a:rPr lang="zh-CN" altLang="en-US" sz="2000" dirty="0"/>
              <a:t> </a:t>
            </a:r>
            <a:r>
              <a:rPr lang="en-US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/>
              <a:t>} else if (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 &gt;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 )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("Too big\n");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else</a:t>
            </a:r>
            <a:r>
              <a:rPr lang="zh-CN" altLang="zh-CN" sz="2000" dirty="0"/>
              <a:t>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("Too small\n");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   </a:t>
            </a:r>
            <a:r>
              <a:rPr lang="en-US" altLang="zh-CN" sz="2000" dirty="0">
                <a:solidFill>
                  <a:srgbClr val="00007D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   </a:t>
            </a:r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00007D"/>
                </a:solidFill>
              </a:rPr>
              <a:t>flag ==</a:t>
            </a:r>
            <a:r>
              <a:rPr lang="zh-CN" altLang="en-US" sz="2000" dirty="0">
                <a:solidFill>
                  <a:srgbClr val="00007D"/>
                </a:solidFill>
              </a:rPr>
              <a:t> </a:t>
            </a:r>
            <a:r>
              <a:rPr lang="en-US" altLang="zh-CN" sz="2000" dirty="0">
                <a:solidFill>
                  <a:srgbClr val="00007D"/>
                </a:solidFill>
              </a:rPr>
              <a:t>0</a:t>
            </a:r>
            <a:r>
              <a:rPr lang="en-US" altLang="zh-CN" sz="2000" dirty="0"/>
              <a:t>)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("Game Over!\n");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</a:t>
            </a:r>
            <a:r>
              <a:rPr lang="zh-CN" altLang="en-US" sz="2000" dirty="0"/>
              <a:t> </a:t>
            </a:r>
            <a:r>
              <a:rPr lang="en-US" altLang="zh-CN" sz="2000" dirty="0"/>
              <a:t>return 0;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9725"/>
            <a:ext cx="8075613" cy="76835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4.4</a:t>
            </a:r>
            <a:r>
              <a:rPr lang="zh-CN" altLang="en-US" dirty="0"/>
              <a:t>  求</a:t>
            </a:r>
            <a:r>
              <a:rPr lang="en-US" altLang="zh-CN" dirty="0"/>
              <a:t>1</a:t>
            </a:r>
            <a:r>
              <a:rPr lang="zh-CN" altLang="en-US" dirty="0"/>
              <a:t>! + </a:t>
            </a:r>
            <a:r>
              <a:rPr lang="en-US" altLang="zh-CN" dirty="0"/>
              <a:t>2</a:t>
            </a:r>
            <a:r>
              <a:rPr lang="zh-CN" altLang="en-US" dirty="0"/>
              <a:t>! + … + </a:t>
            </a:r>
            <a:r>
              <a:rPr lang="en-US" altLang="zh-CN" dirty="0"/>
              <a:t>n</a:t>
            </a:r>
            <a:r>
              <a:rPr lang="zh-CN" altLang="en-US" dirty="0"/>
              <a:t>!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96752"/>
            <a:ext cx="7706816" cy="5256584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sum = 0;</a:t>
            </a:r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CC0066"/>
                </a:solidFill>
              </a:rPr>
              <a:t>item = 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 !</a:t>
            </a:r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    sum = sum + item;</a:t>
            </a:r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}</a:t>
            </a:r>
            <a:endParaRPr lang="zh-CN" altLang="en-US" dirty="0"/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endParaRPr lang="zh-CN" altLang="en-US" dirty="0"/>
          </a:p>
          <a:p>
            <a:pPr>
              <a:buFont typeface="Wingdings" charset="0"/>
              <a:buNone/>
              <a:defRPr/>
            </a:pPr>
            <a:r>
              <a:rPr lang="en-US" altLang="zh-CN" dirty="0"/>
              <a:t>4.4.1</a:t>
            </a:r>
            <a:r>
              <a:rPr lang="zh-CN" altLang="en-US" dirty="0"/>
              <a:t>  程序解析</a:t>
            </a:r>
          </a:p>
          <a:p>
            <a:pPr lvl="1">
              <a:buFont typeface="Wingdings" charset="0"/>
              <a:buNone/>
              <a:defRPr/>
            </a:pPr>
            <a:r>
              <a:rPr lang="zh-CN" altLang="en-US" dirty="0"/>
              <a:t>调用函数 </a:t>
            </a:r>
            <a:r>
              <a:rPr lang="en-US" altLang="zh-CN" dirty="0"/>
              <a:t>fact(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计算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的阶乘</a:t>
            </a:r>
          </a:p>
          <a:p>
            <a:pPr>
              <a:buFont typeface="Wingdings" charset="0"/>
              <a:buNone/>
              <a:defRPr/>
            </a:pPr>
            <a:r>
              <a:rPr lang="en-US" altLang="zh-CN" dirty="0"/>
              <a:t>4.4.2</a:t>
            </a:r>
            <a:r>
              <a:rPr lang="zh-CN" altLang="en-US" dirty="0"/>
              <a:t> 嵌套循环</a:t>
            </a:r>
          </a:p>
          <a:p>
            <a:pPr lvl="1">
              <a:buFont typeface="Wingdings" charset="0"/>
              <a:buNone/>
              <a:defRPr/>
            </a:pPr>
            <a:r>
              <a:rPr lang="zh-CN" altLang="en-US" dirty="0"/>
              <a:t>用循环计算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的阶乘</a:t>
            </a: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5139"/>
            <a:ext cx="4703440" cy="5194238"/>
          </a:xfrm>
        </p:spPr>
        <p:txBody>
          <a:bodyPr/>
          <a:lstStyle/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/>
              <a:t>#</a:t>
            </a:r>
            <a:r>
              <a:rPr lang="en-US" altLang="zh-CN" sz="2400" dirty="0"/>
              <a:t> 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double fact (int n); 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int main (void)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{	 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n;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 double sum;</a:t>
            </a:r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("Enter n: ");</a:t>
            </a:r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("%d", &amp;n);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	 sum = 0;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 for (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&lt;= 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 ){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	     sum = sum + </a:t>
            </a:r>
            <a:r>
              <a:rPr lang="en-US" altLang="zh-CN" sz="2400" dirty="0">
                <a:solidFill>
                  <a:srgbClr val="CC0066"/>
                </a:solidFill>
              </a:rPr>
              <a:t>fact (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)</a:t>
            </a:r>
            <a:r>
              <a:rPr lang="en-US" altLang="zh-CN" sz="2400" dirty="0"/>
              <a:t>;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 }</a:t>
            </a:r>
            <a:endParaRPr lang="zh-CN" altLang="en-US" sz="2400" dirty="0"/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("sum = %.0f\n", sum);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return 0;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endParaRPr lang="zh-CN" altLang="en-US" sz="2400" dirty="0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7" y="250987"/>
            <a:ext cx="8785101" cy="87375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4000" dirty="0"/>
              <a:t>4.4.1</a:t>
            </a:r>
            <a:r>
              <a:rPr lang="zh-CN" altLang="en-US" sz="4000" dirty="0"/>
              <a:t>  程序解析  求</a:t>
            </a:r>
            <a:r>
              <a:rPr lang="en-US" altLang="zh-CN" sz="4000" dirty="0"/>
              <a:t>1! + 2! + …. + n!</a:t>
            </a: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923928" y="1124745"/>
            <a:ext cx="3456384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Enter n: </a:t>
            </a:r>
            <a:r>
              <a:rPr lang="en-US" altLang="zh-CN" sz="2400" dirty="0">
                <a:solidFill>
                  <a:srgbClr val="CC0066"/>
                </a:solidFill>
              </a:rPr>
              <a:t>15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Sum = 1401602636313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7610DBC-5AE6-4BFA-AB20-FEAD40FC1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3722" y="2132856"/>
            <a:ext cx="3970766" cy="447415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kern="0" dirty="0"/>
              <a:t>double fact (int n)</a:t>
            </a:r>
            <a:endParaRPr lang="zh-CN" altLang="en-US" sz="2400" kern="0" dirty="0">
              <a:solidFill>
                <a:srgbClr val="FF0000"/>
              </a:solidFill>
            </a:endParaRP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kern="0" dirty="0"/>
              <a:t>{</a:t>
            </a:r>
            <a:r>
              <a:rPr lang="zh-CN" altLang="en-US" sz="2400" kern="0" dirty="0"/>
              <a:t>   </a:t>
            </a:r>
            <a:r>
              <a:rPr lang="en-US" altLang="zh-CN" sz="2400" kern="0" dirty="0"/>
              <a:t> 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kern="0" dirty="0"/>
              <a:t>     int </a:t>
            </a:r>
            <a:r>
              <a:rPr lang="en-US" altLang="zh-CN" sz="2400" kern="0" dirty="0" err="1"/>
              <a:t>i</a:t>
            </a:r>
            <a:r>
              <a:rPr lang="en-US" altLang="zh-CN" sz="2400" kern="0" dirty="0"/>
              <a:t>;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kern="0" dirty="0"/>
              <a:t>     double result;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kern="0" dirty="0"/>
              <a:t> 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kern="0" dirty="0"/>
              <a:t>	 if(n &lt; 0) return 0;</a:t>
            </a: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400" kern="0" dirty="0"/>
              <a:t>     result = 1;</a:t>
            </a:r>
            <a:endParaRPr lang="zh-CN" altLang="en-US" sz="2400" kern="0" dirty="0"/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kern="0" dirty="0"/>
              <a:t>     </a:t>
            </a:r>
            <a:r>
              <a:rPr lang="en-US" altLang="zh-CN" sz="2400" kern="0" dirty="0"/>
              <a:t>for ( </a:t>
            </a:r>
            <a:r>
              <a:rPr lang="en-US" altLang="zh-CN" sz="2400" kern="0" dirty="0" err="1"/>
              <a:t>i</a:t>
            </a:r>
            <a:r>
              <a:rPr lang="en-US" altLang="zh-CN" sz="2400" kern="0" dirty="0"/>
              <a:t> = 1; </a:t>
            </a:r>
            <a:r>
              <a:rPr lang="en-US" altLang="zh-CN" sz="2400" kern="0" dirty="0" err="1"/>
              <a:t>i</a:t>
            </a:r>
            <a:r>
              <a:rPr lang="en-US" altLang="zh-CN" sz="2400" kern="0" dirty="0"/>
              <a:t> &lt;= n; </a:t>
            </a:r>
            <a:r>
              <a:rPr lang="en-US" altLang="zh-CN" sz="2400" kern="0" dirty="0" err="1"/>
              <a:t>i</a:t>
            </a:r>
            <a:r>
              <a:rPr lang="en-US" altLang="zh-CN" sz="2400" kern="0" dirty="0"/>
              <a:t>++){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kern="0" dirty="0"/>
              <a:t>	       result = result * </a:t>
            </a:r>
            <a:r>
              <a:rPr lang="en-US" altLang="zh-CN" sz="2400" kern="0" dirty="0" err="1"/>
              <a:t>i</a:t>
            </a:r>
            <a:r>
              <a:rPr lang="en-US" altLang="zh-CN" sz="2400" kern="0" dirty="0"/>
              <a:t> ;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kern="0" dirty="0"/>
              <a:t>      }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kern="0" dirty="0"/>
              <a:t>      return  result ; 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kern="0" dirty="0"/>
              <a:t>}</a:t>
            </a:r>
            <a:endParaRPr lang="zh-CN" altLang="en-US" sz="2400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4895850" cy="762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4.4.2</a:t>
            </a:r>
            <a:r>
              <a:rPr lang="zh-CN" altLang="en-US" dirty="0"/>
              <a:t>  嵌套循环</a:t>
            </a:r>
          </a:p>
        </p:txBody>
      </p:sp>
      <p:sp>
        <p:nvSpPr>
          <p:cNvPr id="1331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9868" y="548680"/>
            <a:ext cx="4086910" cy="2016224"/>
          </a:xfrm>
        </p:spPr>
        <p:txBody>
          <a:bodyPr/>
          <a:lstStyle/>
          <a:p>
            <a:pPr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/>
              <a:t>sum = 0;</a:t>
            </a:r>
          </a:p>
          <a:p>
            <a:pPr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/>
              <a:t>for (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&lt;= 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 ){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CC0066"/>
                </a:solidFill>
              </a:rPr>
              <a:t>item = 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 !</a:t>
            </a:r>
          </a:p>
          <a:p>
            <a:pPr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/>
              <a:t>    sum = sum + item;</a:t>
            </a:r>
          </a:p>
          <a:p>
            <a:pPr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33126" name="Text Box 1030"/>
          <p:cNvSpPr txBox="1">
            <a:spLocks noChangeArrowheads="1"/>
          </p:cNvSpPr>
          <p:nvPr/>
        </p:nvSpPr>
        <p:spPr bwMode="auto">
          <a:xfrm>
            <a:off x="179512" y="2896844"/>
            <a:ext cx="8640960" cy="3124443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sum = 0;</a:t>
            </a:r>
          </a:p>
          <a:p>
            <a:pPr algn="just" eaLnBrk="0" hangingPunct="0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for (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= 1;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&lt;= n;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++ ) {  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1" algn="just" eaLnBrk="0" hangingPunct="0"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item = 1;                         /*  </a:t>
            </a:r>
            <a:r>
              <a:rPr lang="zh-CN" altLang="en-US" sz="2400" dirty="0">
                <a:solidFill>
                  <a:schemeClr val="bg2"/>
                </a:solidFill>
              </a:rPr>
              <a:t>每次求阶乘都从1开始 */</a:t>
            </a:r>
            <a:r>
              <a:rPr lang="en-US" altLang="zh-CN" sz="2400" dirty="0">
                <a:solidFill>
                  <a:schemeClr val="bg2"/>
                </a:solidFill>
              </a:rPr>
              <a:t>       	</a:t>
            </a:r>
          </a:p>
          <a:p>
            <a:pPr lvl="1" algn="just" eaLnBrk="0" hangingPunct="0"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for (j = 1; j &lt;=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; </a:t>
            </a:r>
            <a:r>
              <a:rPr lang="en-US" altLang="zh-CN" sz="2400" dirty="0" err="1">
                <a:solidFill>
                  <a:schemeClr val="bg2"/>
                </a:solidFill>
              </a:rPr>
              <a:t>j++</a:t>
            </a:r>
            <a:r>
              <a:rPr lang="en-US" altLang="zh-CN" sz="2400" dirty="0">
                <a:solidFill>
                  <a:schemeClr val="bg2"/>
                </a:solidFill>
              </a:rPr>
              <a:t>){     /* </a:t>
            </a:r>
            <a:r>
              <a:rPr lang="zh-CN" altLang="en-US" sz="2400" dirty="0">
                <a:solidFill>
                  <a:schemeClr val="bg2"/>
                </a:solidFill>
              </a:rPr>
              <a:t>内层循环算出 </a:t>
            </a:r>
            <a:r>
              <a:rPr lang="en-US" altLang="zh-CN" sz="2400" dirty="0">
                <a:solidFill>
                  <a:schemeClr val="bg2"/>
                </a:solidFill>
              </a:rPr>
              <a:t>item =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! */</a:t>
            </a:r>
          </a:p>
          <a:p>
            <a:pPr lvl="2" algn="just" eaLnBrk="0" hangingPunct="0"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item = item * j;</a:t>
            </a:r>
          </a:p>
          <a:p>
            <a:pPr lvl="1" algn="just" eaLnBrk="0" hangingPunct="0"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}</a:t>
            </a:r>
          </a:p>
          <a:p>
            <a:pPr lvl="1" algn="just" eaLnBrk="0" hangingPunct="0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sum = sum + item;  </a:t>
            </a:r>
          </a:p>
          <a:p>
            <a:pPr algn="just" eaLnBrk="0" hangingPunct="0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 animBg="1" autoUpdateAnimBg="0"/>
      <p:bldP spid="133126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332656"/>
            <a:ext cx="6265267" cy="9144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r>
              <a:rPr lang="en-US" altLang="zh-CN" dirty="0"/>
              <a:t>-</a:t>
            </a:r>
            <a:r>
              <a:rPr lang="zh-CN" altLang="en-US" dirty="0"/>
              <a:t>内层循环的初始化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36663"/>
            <a:ext cx="4536504" cy="3920529"/>
          </a:xfrm>
        </p:spPr>
        <p:txBody>
          <a:bodyPr/>
          <a:lstStyle/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altLang="zh-CN" sz="2800" dirty="0"/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/>
              <a:t>sum = 0;</a:t>
            </a:r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/>
              <a:t>for (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1;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&lt;= n;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 ) {   </a:t>
            </a:r>
            <a:endParaRPr lang="zh-CN" altLang="en-US" sz="2800" dirty="0"/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zh-CN" altLang="en-US" sz="2800" dirty="0"/>
              <a:t>      </a:t>
            </a:r>
            <a:r>
              <a:rPr lang="en-US" altLang="zh-CN" sz="2800" dirty="0">
                <a:solidFill>
                  <a:srgbClr val="CC0066"/>
                </a:solidFill>
              </a:rPr>
              <a:t>item = 1</a:t>
            </a:r>
            <a:r>
              <a:rPr lang="en-US" altLang="zh-CN" sz="2800" dirty="0"/>
              <a:t>; </a:t>
            </a:r>
            <a:r>
              <a:rPr lang="en-US" altLang="zh-CN" sz="2800" dirty="0">
                <a:solidFill>
                  <a:srgbClr val="FF0000"/>
                </a:solidFill>
              </a:rPr>
              <a:t>         	</a:t>
            </a:r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    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en-US" altLang="zh-CN" sz="2800" dirty="0"/>
              <a:t>for (j = 1; j &lt;=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 j++){</a:t>
            </a:r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/>
              <a:t>	   	  item = item * j;</a:t>
            </a:r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/>
              <a:t>       }</a:t>
            </a:r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/>
              <a:t>       sum = sum + item;  </a:t>
            </a:r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179388" y="1176933"/>
            <a:ext cx="31117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求</a:t>
            </a:r>
            <a:r>
              <a:rPr kumimoji="1" lang="en-US" altLang="zh-CN" sz="2800" dirty="0">
                <a:solidFill>
                  <a:schemeClr val="tx1"/>
                </a:solidFill>
              </a:rPr>
              <a:t>1!</a:t>
            </a:r>
            <a:r>
              <a:rPr kumimoji="1" lang="zh-CN" altLang="en-US" sz="2800" dirty="0">
                <a:solidFill>
                  <a:schemeClr val="tx1"/>
                </a:solidFill>
              </a:rPr>
              <a:t> + </a:t>
            </a:r>
            <a:r>
              <a:rPr kumimoji="1" lang="en-US" altLang="zh-CN" sz="2800" dirty="0">
                <a:solidFill>
                  <a:schemeClr val="tx1"/>
                </a:solidFill>
              </a:rPr>
              <a:t>2!</a:t>
            </a:r>
            <a:r>
              <a:rPr kumimoji="1" lang="zh-CN" altLang="en-US" sz="2800" dirty="0">
                <a:solidFill>
                  <a:schemeClr val="tx1"/>
                </a:solidFill>
              </a:rPr>
              <a:t> + …</a:t>
            </a:r>
            <a:r>
              <a:rPr kumimoji="1" lang="en-US" altLang="zh-CN" sz="2800" dirty="0">
                <a:solidFill>
                  <a:schemeClr val="tx1"/>
                </a:solidFill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</a:rPr>
              <a:t>+ </a:t>
            </a:r>
            <a:r>
              <a:rPr kumimoji="1" lang="en-US" altLang="zh-CN" sz="2800" dirty="0">
                <a:solidFill>
                  <a:schemeClr val="tx1"/>
                </a:solidFill>
              </a:rPr>
              <a:t>n!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4644008" y="1268760"/>
            <a:ext cx="4320480" cy="396044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sz="2800" dirty="0">
                <a:solidFill>
                  <a:srgbClr val="CC0066"/>
                </a:solidFill>
              </a:rPr>
              <a:t>item = 1</a:t>
            </a:r>
            <a:r>
              <a:rPr kumimoji="1" lang="en-US" altLang="zh-CN" sz="2800" dirty="0">
                <a:solidFill>
                  <a:schemeClr val="tx1"/>
                </a:solidFill>
              </a:rPr>
              <a:t>;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sum = 0;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for( </a:t>
            </a:r>
            <a:r>
              <a:rPr kumimoji="1" lang="en-US" altLang="zh-CN" sz="28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 = 1; </a:t>
            </a:r>
            <a:r>
              <a:rPr kumimoji="1" lang="en-US" altLang="zh-CN" sz="28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 &lt;= n; </a:t>
            </a:r>
            <a:r>
              <a:rPr kumimoji="1" lang="en-US" altLang="zh-CN" sz="28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++ ){</a:t>
            </a: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      for (j = 1; j &lt;= </a:t>
            </a:r>
            <a:r>
              <a:rPr kumimoji="1" lang="en-US" altLang="zh-CN" sz="28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; j++){</a:t>
            </a: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         item = item * j;</a:t>
            </a: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      }</a:t>
            </a: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      sum = sum + item; </a:t>
            </a: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}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2627784" y="5348634"/>
            <a:ext cx="6336704" cy="528638"/>
          </a:xfrm>
          <a:prstGeom prst="rect">
            <a:avLst/>
          </a:prstGeom>
          <a:solidFill>
            <a:schemeClr val="accent5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求</a:t>
            </a:r>
            <a:r>
              <a:rPr kumimoji="1" lang="en-US" altLang="zh-CN" sz="2800" dirty="0">
                <a:solidFill>
                  <a:schemeClr val="tx1"/>
                </a:solidFill>
              </a:rPr>
              <a:t>1!</a:t>
            </a:r>
            <a:r>
              <a:rPr kumimoji="1" lang="zh-CN" altLang="en-US" sz="2800" dirty="0">
                <a:solidFill>
                  <a:schemeClr val="tx1"/>
                </a:solidFill>
              </a:rPr>
              <a:t>+ </a:t>
            </a:r>
            <a:r>
              <a:rPr kumimoji="1" lang="en-US" altLang="zh-CN" sz="2800" dirty="0">
                <a:solidFill>
                  <a:schemeClr val="tx1"/>
                </a:solidFill>
              </a:rPr>
              <a:t>1!</a:t>
            </a:r>
            <a:r>
              <a:rPr kumimoji="1" lang="zh-CN" altLang="en-US" sz="2800" dirty="0">
                <a:solidFill>
                  <a:schemeClr val="tx1"/>
                </a:solidFill>
              </a:rPr>
              <a:t>*</a:t>
            </a:r>
            <a:r>
              <a:rPr kumimoji="1" lang="en-US" altLang="zh-CN" sz="2800" dirty="0">
                <a:solidFill>
                  <a:schemeClr val="tx1"/>
                </a:solidFill>
              </a:rPr>
              <a:t>2!</a:t>
            </a:r>
            <a:r>
              <a:rPr kumimoji="1" lang="zh-CN" altLang="en-US" sz="2800" dirty="0">
                <a:solidFill>
                  <a:schemeClr val="tx1"/>
                </a:solidFill>
              </a:rPr>
              <a:t> + </a:t>
            </a:r>
            <a:r>
              <a:rPr kumimoji="1" lang="zh-CN" altLang="en-US" sz="2800" dirty="0">
                <a:solidFill>
                  <a:schemeClr val="tx1"/>
                </a:solidFill>
                <a:latin typeface="Arial"/>
              </a:rPr>
              <a:t>……</a:t>
            </a:r>
            <a:r>
              <a:rPr kumimoji="1" lang="zh-CN" altLang="en-US" sz="2800" dirty="0">
                <a:solidFill>
                  <a:schemeClr val="tx1"/>
                </a:solidFill>
              </a:rPr>
              <a:t> + </a:t>
            </a:r>
            <a:r>
              <a:rPr kumimoji="1" lang="en-US" altLang="zh-CN" sz="2800" dirty="0">
                <a:solidFill>
                  <a:schemeClr val="tx1"/>
                </a:solidFill>
              </a:rPr>
              <a:t>1!</a:t>
            </a:r>
            <a:r>
              <a:rPr kumimoji="1" lang="zh-CN" altLang="en-US" sz="2800" dirty="0">
                <a:solidFill>
                  <a:schemeClr val="tx1"/>
                </a:solidFill>
              </a:rPr>
              <a:t>*</a:t>
            </a:r>
            <a:r>
              <a:rPr kumimoji="1" lang="en-US" altLang="zh-CN" sz="2800" dirty="0">
                <a:solidFill>
                  <a:schemeClr val="tx1"/>
                </a:solidFill>
              </a:rPr>
              <a:t>2!</a:t>
            </a:r>
            <a:r>
              <a:rPr kumimoji="1" lang="zh-CN" altLang="en-US" sz="2800" dirty="0">
                <a:solidFill>
                  <a:schemeClr val="tx1"/>
                </a:solidFill>
              </a:rPr>
              <a:t>*</a:t>
            </a:r>
            <a:r>
              <a:rPr kumimoji="1" lang="zh-CN" altLang="en-US" sz="2800" dirty="0">
                <a:solidFill>
                  <a:schemeClr val="tx1"/>
                </a:solidFill>
                <a:latin typeface="Arial"/>
              </a:rPr>
              <a:t>……</a:t>
            </a:r>
            <a:r>
              <a:rPr kumimoji="1" lang="zh-CN" altLang="en-US" sz="2800" dirty="0">
                <a:solidFill>
                  <a:schemeClr val="tx1"/>
                </a:solidFill>
              </a:rPr>
              <a:t>*</a:t>
            </a:r>
            <a:r>
              <a:rPr kumimoji="1" lang="en-US" altLang="zh-CN" sz="2800" dirty="0">
                <a:solidFill>
                  <a:schemeClr val="tx1"/>
                </a:solidFill>
              </a:rPr>
              <a:t>n!</a:t>
            </a:r>
            <a:r>
              <a:rPr kumimoji="1" lang="zh-CN" altLang="en-US" sz="28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autoUpdateAnimBg="0"/>
      <p:bldP spid="157701" grpId="0" animBg="1" autoUpdateAnimBg="0"/>
      <p:bldP spid="157702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872" y="228600"/>
            <a:ext cx="6503640" cy="9144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/>
              <a:t>分析嵌套循环的执行过程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92696"/>
            <a:ext cx="4830688" cy="4032448"/>
          </a:xfrm>
        </p:spPr>
        <p:txBody>
          <a:bodyPr/>
          <a:lstStyle/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sum = 0;</a:t>
            </a:r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for(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 = 1; 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 &lt;= 100; 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++) </a:t>
            </a:r>
            <a:r>
              <a:rPr lang="en-US" altLang="zh-CN" dirty="0"/>
              <a:t>{   </a:t>
            </a:r>
            <a:endParaRPr lang="zh-CN" altLang="en-US" dirty="0"/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zh-CN" altLang="en-US" dirty="0"/>
              <a:t>    </a:t>
            </a:r>
            <a:r>
              <a:rPr lang="en-US" altLang="zh-CN" dirty="0"/>
              <a:t>item = 1;</a:t>
            </a:r>
            <a:r>
              <a:rPr lang="en-US" altLang="zh-CN" dirty="0">
                <a:solidFill>
                  <a:srgbClr val="FF0000"/>
                </a:solidFill>
              </a:rPr>
              <a:t>          	</a:t>
            </a:r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solidFill>
                  <a:schemeClr val="bg2"/>
                </a:solidFill>
              </a:rPr>
              <a:t>for (j = 1; j &lt;= </a:t>
            </a:r>
            <a:r>
              <a:rPr lang="en-US" altLang="zh-CN" dirty="0" err="1">
                <a:solidFill>
                  <a:schemeClr val="bg2"/>
                </a:solidFill>
              </a:rPr>
              <a:t>i</a:t>
            </a:r>
            <a:r>
              <a:rPr lang="en-US" altLang="zh-CN" dirty="0">
                <a:solidFill>
                  <a:schemeClr val="bg2"/>
                </a:solidFill>
              </a:rPr>
              <a:t>; j++)</a:t>
            </a:r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accent2"/>
                </a:solidFill>
              </a:rPr>
              <a:t>	   	</a:t>
            </a:r>
            <a:r>
              <a:rPr lang="en-US" altLang="zh-CN" dirty="0">
                <a:solidFill>
                  <a:schemeClr val="bg2"/>
                </a:solidFill>
              </a:rPr>
              <a:t>item = item * j;</a:t>
            </a:r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en-US" altLang="zh-CN" dirty="0"/>
              <a:t>    sum = sum + item;  </a:t>
            </a:r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}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828800" y="4221088"/>
            <a:ext cx="5767536" cy="229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外层循环变量 </a:t>
            </a:r>
            <a:r>
              <a:rPr kumimoji="1" lang="en-US" altLang="zh-CN" sz="2800" dirty="0" err="1">
                <a:solidFill>
                  <a:srgbClr val="CC0066"/>
                </a:solidFill>
              </a:rPr>
              <a:t>i</a:t>
            </a:r>
            <a:r>
              <a:rPr kumimoji="1" lang="en-US" altLang="zh-CN" sz="2800" dirty="0">
                <a:solidFill>
                  <a:srgbClr val="CC0066"/>
                </a:solidFill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</a:rPr>
              <a:t>的每个值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内层循环变量 </a:t>
            </a:r>
            <a:r>
              <a:rPr kumimoji="1" lang="en-US" altLang="zh-CN" sz="2800" dirty="0">
                <a:solidFill>
                  <a:schemeClr val="bg2"/>
                </a:solidFill>
              </a:rPr>
              <a:t>j </a:t>
            </a:r>
            <a:r>
              <a:rPr kumimoji="1" lang="zh-CN" altLang="en-US" sz="2800" dirty="0">
                <a:solidFill>
                  <a:schemeClr val="tx1"/>
                </a:solidFill>
              </a:rPr>
              <a:t>变化一个轮次；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内外层循环变量的名字不能相同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分别用 </a:t>
            </a:r>
            <a:r>
              <a:rPr kumimoji="1" lang="en-US" altLang="zh-CN" sz="2800" dirty="0" err="1">
                <a:solidFill>
                  <a:srgbClr val="CC0066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</a:rPr>
              <a:t>和 </a:t>
            </a:r>
            <a:r>
              <a:rPr kumimoji="1" lang="en-US" altLang="zh-CN" sz="2800" dirty="0">
                <a:solidFill>
                  <a:schemeClr val="bg2"/>
                </a:solidFill>
              </a:rPr>
              <a:t>j</a:t>
            </a:r>
            <a:endParaRPr kumimoji="1" lang="zh-CN" altLang="en-US" sz="2800" dirty="0">
              <a:solidFill>
                <a:schemeClr val="bg2"/>
              </a:solidFill>
            </a:endParaRPr>
          </a:p>
        </p:txBody>
      </p:sp>
      <p:sp>
        <p:nvSpPr>
          <p:cNvPr id="136197" name="Freeform 5"/>
          <p:cNvSpPr>
            <a:spLocks/>
          </p:cNvSpPr>
          <p:nvPr/>
        </p:nvSpPr>
        <p:spPr bwMode="auto">
          <a:xfrm>
            <a:off x="5292725" y="1494458"/>
            <a:ext cx="650875" cy="2654622"/>
          </a:xfrm>
          <a:custGeom>
            <a:avLst/>
            <a:gdLst>
              <a:gd name="T0" fmla="*/ 0 w 146"/>
              <a:gd name="T1" fmla="*/ 0 h 526"/>
              <a:gd name="T2" fmla="*/ 144 w 146"/>
              <a:gd name="T3" fmla="*/ 0 h 526"/>
              <a:gd name="T4" fmla="*/ 146 w 146"/>
              <a:gd name="T5" fmla="*/ 526 h 526"/>
              <a:gd name="T6" fmla="*/ 50 w 146"/>
              <a:gd name="T7" fmla="*/ 52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" h="526">
                <a:moveTo>
                  <a:pt x="0" y="0"/>
                </a:moveTo>
                <a:cubicBezTo>
                  <a:pt x="48" y="0"/>
                  <a:pt x="96" y="0"/>
                  <a:pt x="144" y="0"/>
                </a:cubicBezTo>
                <a:lnTo>
                  <a:pt x="146" y="526"/>
                </a:lnTo>
                <a:lnTo>
                  <a:pt x="50" y="526"/>
                </a:lnTo>
              </a:path>
            </a:pathLst>
          </a:custGeom>
          <a:noFill/>
          <a:ln w="38100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6199" name="Freeform 7"/>
          <p:cNvSpPr>
            <a:spLocks/>
          </p:cNvSpPr>
          <p:nvPr/>
        </p:nvSpPr>
        <p:spPr bwMode="auto">
          <a:xfrm>
            <a:off x="4965626" y="2492896"/>
            <a:ext cx="398462" cy="720080"/>
          </a:xfrm>
          <a:custGeom>
            <a:avLst/>
            <a:gdLst>
              <a:gd name="T0" fmla="*/ 0 w 146"/>
              <a:gd name="T1" fmla="*/ 0 h 526"/>
              <a:gd name="T2" fmla="*/ 144 w 146"/>
              <a:gd name="T3" fmla="*/ 0 h 526"/>
              <a:gd name="T4" fmla="*/ 146 w 146"/>
              <a:gd name="T5" fmla="*/ 526 h 526"/>
              <a:gd name="T6" fmla="*/ 50 w 146"/>
              <a:gd name="T7" fmla="*/ 52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" h="526">
                <a:moveTo>
                  <a:pt x="0" y="0"/>
                </a:moveTo>
                <a:cubicBezTo>
                  <a:pt x="48" y="0"/>
                  <a:pt x="96" y="0"/>
                  <a:pt x="144" y="0"/>
                </a:cubicBezTo>
                <a:lnTo>
                  <a:pt x="146" y="526"/>
                </a:lnTo>
                <a:lnTo>
                  <a:pt x="50" y="526"/>
                </a:ln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566003"/>
              </p:ext>
            </p:extLst>
          </p:nvPr>
        </p:nvGraphicFramePr>
        <p:xfrm>
          <a:off x="107504" y="3403104"/>
          <a:ext cx="8729663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4" name="文档" r:id="rId4" imgW="4495800" imgH="1677924" progId="Word.Document.8">
                  <p:embed/>
                </p:oleObj>
              </mc:Choice>
              <mc:Fallback>
                <p:oleObj name="文档" r:id="rId4" imgW="4495800" imgH="1677924" progId="Word.Document.8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403104"/>
                        <a:ext cx="8729663" cy="325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1043608" y="975692"/>
            <a:ext cx="6019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for (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= 1;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&lt;= 100;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++){</a:t>
            </a:r>
          </a:p>
          <a:p>
            <a:pPr algn="just"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for (j = 1; j &lt;=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; </a:t>
            </a:r>
            <a:r>
              <a:rPr lang="en-US" altLang="zh-CN" sz="2800" dirty="0" err="1">
                <a:solidFill>
                  <a:schemeClr val="tx1"/>
                </a:solidFill>
              </a:rPr>
              <a:t>j++</a:t>
            </a:r>
            <a:r>
              <a:rPr lang="en-US" altLang="zh-CN" sz="2800" dirty="0">
                <a:solidFill>
                  <a:schemeClr val="tx1"/>
                </a:solidFill>
              </a:rPr>
              <a:t>){		</a:t>
            </a:r>
          </a:p>
          <a:p>
            <a:pPr algn="just"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    </a:t>
            </a:r>
            <a:r>
              <a:rPr lang="en-US" altLang="zh-CN" sz="2800" dirty="0" err="1">
                <a:solidFill>
                  <a:schemeClr val="tx1"/>
                </a:solidFill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</a:rPr>
              <a:t> ("%d %d\n",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, j );</a:t>
            </a:r>
          </a:p>
          <a:p>
            <a:pPr algn="just"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}</a:t>
            </a:r>
          </a:p>
          <a:p>
            <a:pPr algn="just"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}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676872" y="228600"/>
            <a:ext cx="6503640" cy="9144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defRPr/>
            </a:pPr>
            <a:r>
              <a:rPr lang="zh-CN" altLang="en-US" dirty="0"/>
              <a:t>练习</a:t>
            </a:r>
            <a:r>
              <a:rPr lang="en-US" altLang="zh-CN" dirty="0"/>
              <a:t>-</a:t>
            </a:r>
            <a:r>
              <a:rPr lang="en-US" altLang="en-US" dirty="0"/>
              <a:t>运行结果是什么？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32656"/>
            <a:ext cx="6406480" cy="72008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4.5</a:t>
            </a:r>
            <a:r>
              <a:rPr lang="zh-CN" altLang="en-US" dirty="0"/>
              <a:t>  循环结构程序设计</a:t>
            </a: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363272" cy="5661248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循环程序的实现要点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>
                <a:latin typeface="宋体" charset="0"/>
              </a:rPr>
              <a:t>归纳出</a:t>
            </a:r>
            <a:r>
              <a:rPr lang="zh-CN" altLang="en-US" dirty="0"/>
              <a:t>哪些操作需要反复执行？</a:t>
            </a:r>
            <a:r>
              <a:rPr lang="zh-CN" altLang="en-US" b="0" dirty="0">
                <a:latin typeface="宋体" charset="0"/>
              </a:rPr>
              <a:t> </a:t>
            </a:r>
            <a:r>
              <a:rPr lang="zh-CN" altLang="en-US" dirty="0">
                <a:solidFill>
                  <a:schemeClr val="bg2"/>
                </a:solidFill>
              </a:rPr>
              <a:t>循环体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这些操作在什么情况下重复执行</a:t>
            </a:r>
            <a:r>
              <a:rPr lang="zh-CN" altLang="en-US" dirty="0">
                <a:latin typeface="宋体" charset="0"/>
              </a:rPr>
              <a:t>？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C0066"/>
                </a:solidFill>
              </a:rPr>
              <a:t>循环条件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常见的循环控制方式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计数控制、计算值控制</a:t>
            </a:r>
            <a:r>
              <a:rPr lang="zh-CN" altLang="zh-CN" dirty="0"/>
              <a:t>、</a:t>
            </a:r>
            <a:r>
              <a:rPr lang="zh-CN" altLang="en-US" dirty="0"/>
              <a:t>输入值控制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多重</a:t>
            </a:r>
            <a:r>
              <a:rPr lang="en-US" altLang="en-US" dirty="0"/>
              <a:t>控制</a:t>
            </a:r>
            <a:r>
              <a:rPr lang="zh-CN" altLang="en-US" dirty="0"/>
              <a:t>（计数控制</a:t>
            </a:r>
            <a:r>
              <a:rPr lang="en-US" altLang="zh-CN" dirty="0"/>
              <a:t>+</a:t>
            </a:r>
            <a:r>
              <a:rPr lang="zh-CN" altLang="en-US" dirty="0"/>
              <a:t>计算值控制，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  <a:endParaRPr lang="en-US" altLang="zh-CN" dirty="0"/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选用合适的循环语句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dirty="0"/>
              <a:t>for  while   do-while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81075"/>
            <a:ext cx="5567363" cy="1368425"/>
          </a:xfrm>
        </p:spPr>
        <p:txBody>
          <a:bodyPr/>
          <a:lstStyle/>
          <a:p>
            <a:pPr algn="just">
              <a:buNone/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4-1 </a:t>
            </a:r>
            <a:r>
              <a:rPr lang="zh-CN" altLang="en-US" sz="2800" dirty="0"/>
              <a:t>使用格雷戈里公式求</a:t>
            </a:r>
            <a:r>
              <a:rPr lang="en-US" altLang="zh-CN" sz="2800" dirty="0"/>
              <a:t>π</a:t>
            </a:r>
            <a:r>
              <a:rPr lang="zh-CN" altLang="en-US" sz="2800" dirty="0"/>
              <a:t>的近似值，要求精确到最后一项的绝对值小于</a:t>
            </a:r>
            <a:r>
              <a:rPr lang="zh-CN" altLang="zh-CN" sz="2800" dirty="0"/>
              <a:t>给定精度</a:t>
            </a:r>
            <a:r>
              <a:rPr lang="en-US" altLang="zh-CN" sz="2800" dirty="0"/>
              <a:t>eps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algn="just">
              <a:buFont typeface="Wingdings" charset="0"/>
              <a:buNone/>
              <a:defRPr/>
            </a:pPr>
            <a:endParaRPr lang="zh-CN" altLang="en-US" sz="2800" dirty="0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87338"/>
            <a:ext cx="8075613" cy="838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3600" dirty="0"/>
              <a:t>4.1.1</a:t>
            </a:r>
            <a:r>
              <a:rPr lang="zh-CN" altLang="en-US" sz="3600" dirty="0"/>
              <a:t>  程序解析－求</a:t>
            </a:r>
            <a:r>
              <a:rPr lang="en-US" altLang="zh-CN" sz="3600" dirty="0"/>
              <a:t>π</a:t>
            </a:r>
            <a:r>
              <a:rPr lang="zh-CN" altLang="en-US" sz="3600" dirty="0"/>
              <a:t>的近似值</a:t>
            </a:r>
          </a:p>
        </p:txBody>
      </p:sp>
      <p:sp>
        <p:nvSpPr>
          <p:cNvPr id="2" name="矩形 1"/>
          <p:cNvSpPr/>
          <p:nvPr/>
        </p:nvSpPr>
        <p:spPr>
          <a:xfrm>
            <a:off x="179388" y="2349500"/>
            <a:ext cx="6337300" cy="4419671"/>
          </a:xfrm>
          <a:prstGeom prst="rect">
            <a:avLst/>
          </a:prstGeom>
          <a:ln>
            <a:solidFill>
              <a:schemeClr val="bg2"/>
            </a:solidFill>
            <a:prstDash val="sysDot"/>
          </a:ln>
        </p:spPr>
        <p:txBody>
          <a:bodyPr>
            <a:spAutoFit/>
          </a:bodyPr>
          <a:lstStyle/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</a:rPr>
              <a:t>2-8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</a:rPr>
              <a:t>求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</a:rPr>
              <a:t>1-1/3+1/5-…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</a:rPr>
              <a:t>的前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</a:rPr>
              <a:t>项和</a:t>
            </a:r>
            <a:endParaRPr lang="en-US" altLang="zh-CN" sz="240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flag = 1;</a:t>
            </a: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denominator = 1;</a:t>
            </a: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item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=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1;</a:t>
            </a: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sum = 0 ; </a:t>
            </a: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sz="24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CC0066"/>
                </a:solidFill>
              </a:rPr>
              <a:t>&lt;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= n; </a:t>
            </a:r>
            <a:r>
              <a:rPr lang="en-US" altLang="zh-CN" sz="24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++)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 {</a:t>
            </a: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</a:t>
            </a:r>
            <a:r>
              <a:rPr lang="zh-CN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sum = sum + item ;  </a:t>
            </a: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flag = -flag; </a:t>
            </a: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denominator = denominator + 2;</a:t>
            </a: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item = flag * 1.0 / denominator;</a:t>
            </a: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}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5885218" y="2924175"/>
            <a:ext cx="2717090" cy="245669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zh-CN" altLang="en-US" sz="2400" dirty="0">
                <a:solidFill>
                  <a:schemeClr val="tx1"/>
                </a:solidFill>
              </a:rPr>
              <a:t>循环结束条件：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|item| &lt; eps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zh-CN" altLang="en-US" sz="2400" dirty="0">
                <a:solidFill>
                  <a:schemeClr val="tx1"/>
                </a:solidFill>
              </a:rPr>
              <a:t>循环条件：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|item| &gt;= eps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fabs(item) &gt;= eps</a:t>
            </a:r>
          </a:p>
        </p:txBody>
      </p:sp>
      <p:sp>
        <p:nvSpPr>
          <p:cNvPr id="4" name="矩形 3"/>
          <p:cNvSpPr/>
          <p:nvPr/>
        </p:nvSpPr>
        <p:spPr>
          <a:xfrm>
            <a:off x="179388" y="4221163"/>
            <a:ext cx="3816548" cy="430212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while (fabs(item) &gt;= eps)</a:t>
            </a:r>
            <a:endParaRPr lang="zh-CN" altLang="en-US" sz="2400" dirty="0"/>
          </a:p>
        </p:txBody>
      </p:sp>
      <p:sp>
        <p:nvSpPr>
          <p:cNvPr id="18440" name="文本框 14"/>
          <p:cNvSpPr txBox="1">
            <a:spLocks noChangeArrowheads="1"/>
          </p:cNvSpPr>
          <p:nvPr/>
        </p:nvSpPr>
        <p:spPr bwMode="auto">
          <a:xfrm>
            <a:off x="-1076325" y="-317500"/>
            <a:ext cx="1857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9pPr>
          </a:lstStyle>
          <a:p>
            <a:endParaRPr kumimoji="1" lang="zh-CN" altLang="en-US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 flipV="1">
            <a:off x="179388" y="4868863"/>
            <a:ext cx="3313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E806C8A-B612-4B6C-B28A-2EBEA3A71C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808701"/>
              </p:ext>
            </p:extLst>
          </p:nvPr>
        </p:nvGraphicFramePr>
        <p:xfrm>
          <a:off x="6125167" y="1103345"/>
          <a:ext cx="2682283" cy="73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3" r:id="rId3" imgW="1422400" imgH="393700" progId="Equation.3">
                  <p:embed/>
                </p:oleObj>
              </mc:Choice>
              <mc:Fallback>
                <p:oleObj r:id="rId3" imgW="1422400" imgH="393700" progId="Equation.3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82FAE23-3953-4E1E-AEE1-D23450C062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5167" y="1103345"/>
                        <a:ext cx="2682283" cy="733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build="p" animBg="1"/>
      <p:bldP spid="4" grpId="0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60797"/>
            <a:ext cx="5400600" cy="935955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常见的循环控制方式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899" y="1052736"/>
            <a:ext cx="8533581" cy="5544616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ts val="0"/>
              </a:spcBef>
              <a:defRPr/>
            </a:pPr>
            <a:r>
              <a:rPr lang="zh-CN" altLang="en-US" sz="2400" dirty="0"/>
              <a:t>计数控制：</a:t>
            </a:r>
            <a:r>
              <a:rPr lang="en-US" altLang="zh-CN" sz="2400" dirty="0"/>
              <a:t> </a:t>
            </a:r>
            <a:r>
              <a:rPr lang="zh-CN" altLang="en-US" sz="2400" dirty="0"/>
              <a:t>第</a:t>
            </a:r>
            <a:r>
              <a:rPr lang="en-US" altLang="zh-CN" sz="2400" dirty="0"/>
              <a:t>2.4</a:t>
            </a:r>
            <a:r>
              <a:rPr lang="zh-CN" altLang="en-US" sz="2400" dirty="0"/>
              <a:t>节</a:t>
            </a:r>
            <a:r>
              <a:rPr lang="en-US" altLang="zh-CN" sz="2400" dirty="0"/>
              <a:t>, </a:t>
            </a:r>
            <a:r>
              <a:rPr lang="zh-CN" altLang="en-US" sz="2400" dirty="0"/>
              <a:t>例</a:t>
            </a:r>
            <a:r>
              <a:rPr lang="en-US" altLang="zh-CN" sz="2400" dirty="0"/>
              <a:t>4-6, 4-7, 4-9, 4-11, 4-12</a:t>
            </a:r>
          </a:p>
          <a:p>
            <a:pPr marL="400050" lvl="1" indent="0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sum = 0;</a:t>
            </a:r>
          </a:p>
          <a:p>
            <a:pPr marL="400050" lvl="1" indent="0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for (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 = 1; 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 &lt;= n; 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++)</a:t>
            </a:r>
            <a:r>
              <a:rPr lang="en-US" altLang="zh-CN" sz="2400" dirty="0"/>
              <a:t>{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sum = sum + fact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/>
            </a:pPr>
            <a:r>
              <a:rPr lang="zh-CN" altLang="en-US" sz="2400" dirty="0"/>
              <a:t>计算值控制：例</a:t>
            </a:r>
            <a:r>
              <a:rPr lang="en-US" altLang="zh-CN" sz="2400" dirty="0"/>
              <a:t>4-1, 4-3, 4-4</a:t>
            </a:r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item = 1.0;</a:t>
            </a:r>
            <a:r>
              <a:rPr lang="zh-CN" altLang="zh-CN" sz="2400" dirty="0"/>
              <a:t> </a:t>
            </a:r>
            <a:endParaRPr lang="zh-CN" altLang="en-US" sz="2400" dirty="0"/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zh-CN" sz="2400" dirty="0"/>
              <a:t> </a:t>
            </a:r>
            <a:r>
              <a:rPr lang="en-US" altLang="zh-CN" sz="2400" dirty="0">
                <a:solidFill>
                  <a:srgbClr val="CC0066"/>
                </a:solidFill>
              </a:rPr>
              <a:t>while</a:t>
            </a:r>
            <a:r>
              <a:rPr lang="zh-CN" altLang="en-US" sz="2400" dirty="0">
                <a:solidFill>
                  <a:srgbClr val="CC0066"/>
                </a:solidFill>
              </a:rPr>
              <a:t> </a:t>
            </a:r>
            <a:r>
              <a:rPr lang="en-US" altLang="zh-CN" sz="2400" dirty="0">
                <a:solidFill>
                  <a:srgbClr val="CC0066"/>
                </a:solidFill>
              </a:rPr>
              <a:t>(</a:t>
            </a:r>
            <a:r>
              <a:rPr lang="en-US" altLang="zh-CN" sz="2400" dirty="0" err="1">
                <a:solidFill>
                  <a:srgbClr val="CC0066"/>
                </a:solidFill>
              </a:rPr>
              <a:t>fabs</a:t>
            </a:r>
            <a:r>
              <a:rPr lang="en-US" altLang="zh-CN" sz="2400" dirty="0">
                <a:solidFill>
                  <a:srgbClr val="CC0066"/>
                </a:solidFill>
              </a:rPr>
              <a:t> (item) &gt;= 0.0001)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{   </a:t>
            </a:r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	  item = flag * 1.0 / denominator; </a:t>
            </a:r>
            <a:endParaRPr lang="zh-CN" altLang="en-US" sz="2400" dirty="0"/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/>
              <a:t>   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/>
              <a:t> </a:t>
            </a:r>
            <a:r>
              <a:rPr lang="en-US" altLang="zh-CN" sz="2400" dirty="0"/>
              <a:t>}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/>
            </a:pPr>
            <a:r>
              <a:rPr lang="zh-CN" altLang="en-US" sz="2400" dirty="0"/>
              <a:t>输入值控制为主：例</a:t>
            </a:r>
            <a:r>
              <a:rPr lang="en-US" altLang="zh-CN" sz="2400" dirty="0"/>
              <a:t>4-2, 4-8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err="1">
                <a:solidFill>
                  <a:srgbClr val="00007D"/>
                </a:solidFill>
              </a:rPr>
              <a:t>scanf</a:t>
            </a:r>
            <a:r>
              <a:rPr lang="en-US" altLang="zh-CN" sz="2400" dirty="0">
                <a:solidFill>
                  <a:srgbClr val="00007D"/>
                </a:solidFill>
              </a:rPr>
              <a:t> ("%lf", &amp;score);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while (score &gt;= 0)</a:t>
            </a:r>
            <a:r>
              <a:rPr lang="en-US" altLang="zh-CN" sz="2400" dirty="0"/>
              <a:t> { </a:t>
            </a:r>
            <a:endParaRPr lang="zh-CN" altLang="en-US" sz="2400" dirty="0">
              <a:solidFill>
                <a:schemeClr val="bg2"/>
              </a:solidFill>
            </a:endParaRPr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zh-CN" sz="2400" dirty="0"/>
              <a:t>	 </a:t>
            </a:r>
            <a:r>
              <a:rPr lang="en-US" altLang="zh-CN" sz="2400" dirty="0"/>
              <a:t> ……</a:t>
            </a:r>
            <a:endParaRPr lang="zh-CN" altLang="en-US" sz="2400" dirty="0"/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/>
              <a:t>   </a:t>
            </a:r>
            <a:r>
              <a:rPr lang="en-US" altLang="zh-CN" sz="2400" dirty="0" err="1">
                <a:solidFill>
                  <a:srgbClr val="00007D"/>
                </a:solidFill>
              </a:rPr>
              <a:t>scanf</a:t>
            </a:r>
            <a:r>
              <a:rPr lang="en-US" altLang="zh-CN" sz="2400" dirty="0">
                <a:solidFill>
                  <a:srgbClr val="00007D"/>
                </a:solidFill>
              </a:rPr>
              <a:t> ("%lf", &amp;score);</a:t>
            </a:r>
            <a:endParaRPr lang="zh-CN" altLang="en-US" sz="2400" dirty="0">
              <a:solidFill>
                <a:srgbClr val="00007D"/>
              </a:solidFill>
            </a:endParaRPr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/>
            </a:pPr>
            <a:r>
              <a:rPr lang="zh-CN" altLang="en-US" sz="2400" dirty="0"/>
              <a:t>计数控制</a:t>
            </a:r>
            <a:r>
              <a:rPr lang="en-US" altLang="zh-CN" sz="2400" dirty="0"/>
              <a:t>+</a:t>
            </a:r>
            <a:r>
              <a:rPr lang="zh-CN" altLang="en-US" sz="2400" dirty="0"/>
              <a:t>计算值控制：例</a:t>
            </a:r>
            <a:r>
              <a:rPr lang="en-US" altLang="zh-CN" sz="2400" dirty="0"/>
              <a:t>4-5, 4-6, 4-10</a:t>
            </a:r>
            <a:endParaRPr kumimoji="1" lang="zh-CN" altLang="en-US" sz="2400" dirty="0"/>
          </a:p>
        </p:txBody>
      </p:sp>
      <p:sp>
        <p:nvSpPr>
          <p:cNvPr id="5" name="笑脸 4"/>
          <p:cNvSpPr/>
          <p:nvPr/>
        </p:nvSpPr>
        <p:spPr bwMode="auto">
          <a:xfrm>
            <a:off x="7019925" y="4437063"/>
            <a:ext cx="914400" cy="914400"/>
          </a:xfrm>
          <a:prstGeom prst="smileyF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278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28600"/>
            <a:ext cx="6092825" cy="990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/>
              <a:t>循环语句的选择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784976" cy="5328592"/>
          </a:xfrm>
        </p:spPr>
        <p:txBody>
          <a:bodyPr/>
          <a:lstStyle/>
          <a:p>
            <a:pPr algn="just">
              <a:defRPr/>
            </a:pPr>
            <a:r>
              <a:rPr lang="zh-CN" altLang="en-US" dirty="0"/>
              <a:t>主要</a:t>
            </a:r>
            <a:r>
              <a:rPr lang="zh-CN" altLang="en-US" dirty="0">
                <a:latin typeface="宋体" charset="0"/>
              </a:rPr>
              <a:t>考虑因素</a:t>
            </a:r>
            <a:r>
              <a:rPr lang="en-US" altLang="zh-CN" dirty="0">
                <a:latin typeface="宋体" charset="0"/>
              </a:rPr>
              <a:t>-</a:t>
            </a:r>
            <a:r>
              <a:rPr lang="zh-CN" altLang="en-US" dirty="0">
                <a:latin typeface="宋体" charset="0"/>
              </a:rPr>
              <a:t>循环控制方式</a:t>
            </a:r>
          </a:p>
          <a:p>
            <a:pPr lvl="1" algn="just">
              <a:defRPr/>
            </a:pPr>
            <a:r>
              <a:rPr lang="zh-CN" altLang="en-US" dirty="0">
                <a:latin typeface="宋体" charset="0"/>
              </a:rPr>
              <a:t>事先给定循环次数，首选 </a:t>
            </a:r>
            <a:r>
              <a:rPr lang="en-US" altLang="zh-CN" dirty="0"/>
              <a:t>for</a:t>
            </a:r>
            <a:endParaRPr lang="zh-CN" altLang="en-US" dirty="0">
              <a:latin typeface="宋体" charset="0"/>
            </a:endParaRPr>
          </a:p>
          <a:p>
            <a:pPr lvl="1" algn="just">
              <a:defRPr/>
            </a:pPr>
            <a:r>
              <a:rPr lang="zh-CN" altLang="en-US" dirty="0"/>
              <a:t>通过其他条件控制循环，考虑 </a:t>
            </a:r>
            <a:r>
              <a:rPr lang="en-US" altLang="zh-CN" dirty="0"/>
              <a:t>while</a:t>
            </a:r>
            <a:r>
              <a:rPr lang="zh-CN" altLang="en-US" dirty="0"/>
              <a:t>或 </a:t>
            </a:r>
            <a:r>
              <a:rPr lang="en-US" altLang="zh-CN" dirty="0"/>
              <a:t>do-while</a:t>
            </a:r>
          </a:p>
          <a:p>
            <a:pPr lvl="1" algn="just">
              <a:buFont typeface="Wingdings" charset="0"/>
              <a:buNone/>
              <a:defRPr/>
            </a:pPr>
            <a:r>
              <a:rPr lang="en-US" altLang="zh-CN" dirty="0"/>
              <a:t>if（</a:t>
            </a:r>
            <a:r>
              <a:rPr lang="zh-CN" altLang="en-US" dirty="0"/>
              <a:t>循环次数已知）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	 使用 </a:t>
            </a:r>
            <a:r>
              <a:rPr lang="en-US" altLang="zh-CN" dirty="0">
                <a:solidFill>
                  <a:srgbClr val="CC0066"/>
                </a:solidFill>
              </a:rPr>
              <a:t>for</a:t>
            </a:r>
            <a:r>
              <a:rPr lang="zh-CN" altLang="en-US" dirty="0">
                <a:solidFill>
                  <a:srgbClr val="CC0066"/>
                </a:solidFill>
              </a:rPr>
              <a:t> </a:t>
            </a:r>
            <a:r>
              <a:rPr lang="zh-CN" altLang="en-US" dirty="0"/>
              <a:t>语句</a:t>
            </a:r>
          </a:p>
          <a:p>
            <a:pPr lvl="1" algn="just">
              <a:buFont typeface="Wingdings" charset="0"/>
              <a:buNone/>
              <a:defRPr/>
            </a:pPr>
            <a:r>
              <a:rPr lang="en-US" altLang="zh-CN" dirty="0"/>
              <a:t>else		  /* </a:t>
            </a:r>
            <a:r>
              <a:rPr lang="zh-CN" altLang="en-US" dirty="0"/>
              <a:t>循环次数未知 */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		</a:t>
            </a:r>
            <a:r>
              <a:rPr lang="en-US" altLang="zh-CN" dirty="0"/>
              <a:t>if  (</a:t>
            </a:r>
            <a:r>
              <a:rPr lang="zh-CN" altLang="en-US" dirty="0"/>
              <a:t>循环条件在进入循环时明确)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			使用 </a:t>
            </a:r>
            <a:r>
              <a:rPr lang="en-US" altLang="zh-CN" dirty="0">
                <a:solidFill>
                  <a:srgbClr val="CC0066"/>
                </a:solidFill>
              </a:rPr>
              <a:t>while</a:t>
            </a:r>
            <a:r>
              <a:rPr lang="zh-CN" altLang="en-US" dirty="0">
                <a:solidFill>
                  <a:srgbClr val="CC0066"/>
                </a:solidFill>
              </a:rPr>
              <a:t> </a:t>
            </a:r>
            <a:r>
              <a:rPr lang="zh-CN" altLang="en-US" dirty="0"/>
              <a:t>语句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		</a:t>
            </a:r>
            <a:r>
              <a:rPr lang="en-US" altLang="zh-CN" dirty="0"/>
              <a:t>else 	 /* </a:t>
            </a:r>
            <a:r>
              <a:rPr lang="zh-CN" altLang="en-US" dirty="0"/>
              <a:t>循环条件需要在循环体中明确 */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			使用 </a:t>
            </a:r>
            <a:r>
              <a:rPr lang="en-US" altLang="zh-CN" dirty="0">
                <a:solidFill>
                  <a:srgbClr val="CC0066"/>
                </a:solidFill>
              </a:rPr>
              <a:t>do-while</a:t>
            </a:r>
            <a:r>
              <a:rPr lang="zh-CN" altLang="en-US" dirty="0">
                <a:solidFill>
                  <a:srgbClr val="CC0066"/>
                </a:solidFill>
              </a:rPr>
              <a:t> </a:t>
            </a:r>
            <a:r>
              <a:rPr lang="zh-CN" altLang="en-US" dirty="0"/>
              <a:t>语句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80728"/>
            <a:ext cx="7696200" cy="5764212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/>
              <a:t>#</a:t>
            </a:r>
            <a:r>
              <a:rPr lang="en-US" altLang="zh-CN" sz="2400" dirty="0"/>
              <a:t>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main(void)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{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mark, max, n;  </a:t>
            </a:r>
            <a:endParaRPr lang="zh-CN" altLang="en-US" sz="2400" dirty="0"/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sz="2400" dirty="0"/>
              <a:t>  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("Enter n: "); </a:t>
            </a:r>
            <a:r>
              <a:rPr lang="zh-CN" altLang="en-US" sz="2400" dirty="0"/>
              <a:t>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&amp;n); </a:t>
            </a:r>
            <a:endParaRPr lang="zh-CN" altLang="en-US" sz="2400" dirty="0"/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("Enter %d marks: ", n);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&amp;mark);   	         /* </a:t>
            </a:r>
            <a:r>
              <a:rPr lang="zh-CN" altLang="en-US" sz="2400" dirty="0"/>
              <a:t>读入第一个成绩 */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/>
              <a:t>   </a:t>
            </a:r>
            <a:r>
              <a:rPr lang="en-US" altLang="zh-CN" sz="2400" dirty="0"/>
              <a:t>max = mark;                  /* </a:t>
            </a:r>
            <a:r>
              <a:rPr lang="zh-CN" altLang="en-US" sz="2400" dirty="0"/>
              <a:t>假设第一个成绩是最高分 */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/>
              <a:t>   </a:t>
            </a:r>
            <a:r>
              <a:rPr lang="en-US" altLang="zh-CN" sz="2400" dirty="0">
                <a:solidFill>
                  <a:schemeClr val="bg2"/>
                </a:solidFill>
              </a:rPr>
              <a:t>for (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= 1;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>
                <a:solidFill>
                  <a:srgbClr val="CC0066"/>
                </a:solidFill>
              </a:rPr>
              <a:t>&lt;</a:t>
            </a:r>
            <a:r>
              <a:rPr lang="en-US" altLang="zh-CN" sz="2400" dirty="0">
                <a:solidFill>
                  <a:schemeClr val="bg2"/>
                </a:solidFill>
              </a:rPr>
              <a:t> n;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++ )</a:t>
            </a:r>
            <a:r>
              <a:rPr lang="en-US" altLang="zh-CN" sz="2400" dirty="0"/>
              <a:t>{     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&amp;mark);   </a:t>
            </a:r>
            <a:endParaRPr lang="zh-CN" altLang="en-US" sz="2400" dirty="0"/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/>
              <a:t>   </a:t>
            </a:r>
            <a:r>
              <a:rPr lang="en-US" altLang="zh-CN" sz="2400" dirty="0"/>
              <a:t>     if (max &lt; mark){</a:t>
            </a:r>
            <a:endParaRPr lang="zh-CN" altLang="en-US" sz="2400" dirty="0"/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max = mark;</a:t>
            </a:r>
            <a:endParaRPr lang="zh-CN" altLang="en-US" sz="2400" dirty="0"/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chemeClr val="bg2"/>
                </a:solidFill>
              </a:rPr>
              <a:t>}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>
                <a:solidFill>
                  <a:schemeClr val="bg2"/>
                </a:solidFill>
              </a:rPr>
              <a:t>   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   } </a:t>
            </a:r>
            <a:endParaRPr lang="zh-CN" altLang="en-US" sz="2400" dirty="0">
              <a:solidFill>
                <a:schemeClr val="bg2"/>
              </a:solidFill>
            </a:endParaRP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("Max = %d\n", max);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return 0;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13506" y="218728"/>
            <a:ext cx="8231187" cy="762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4-8 </a:t>
            </a:r>
            <a:r>
              <a:rPr lang="zh-CN" altLang="en-US" sz="3200" dirty="0"/>
              <a:t>输入一批学生的成绩，求最高分(</a:t>
            </a:r>
            <a:r>
              <a:rPr lang="en-US" altLang="zh-CN" sz="3200" dirty="0"/>
              <a:t>for)</a:t>
            </a:r>
          </a:p>
        </p:txBody>
      </p:sp>
      <p:grpSp>
        <p:nvGrpSpPr>
          <p:cNvPr id="158731" name="Group 11"/>
          <p:cNvGrpSpPr>
            <a:grpSpLocks/>
          </p:cNvGrpSpPr>
          <p:nvPr/>
        </p:nvGrpSpPr>
        <p:grpSpPr bwMode="auto">
          <a:xfrm>
            <a:off x="4953000" y="4343400"/>
            <a:ext cx="2282825" cy="457200"/>
            <a:chOff x="3120" y="2736"/>
            <a:chExt cx="1330" cy="288"/>
          </a:xfrm>
        </p:grpSpPr>
        <p:sp>
          <p:nvSpPr>
            <p:cNvPr id="54282" name="Rectangle 5"/>
            <p:cNvSpPr>
              <a:spLocks noChangeArrowheads="1"/>
            </p:cNvSpPr>
            <p:nvPr/>
          </p:nvSpPr>
          <p:spPr bwMode="auto">
            <a:xfrm>
              <a:off x="3120" y="2736"/>
              <a:ext cx="1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ea typeface="仿宋_GB2312" charset="0"/>
                  <a:cs typeface="仿宋_GB2312" charset="0"/>
                </a:rPr>
                <a:t>mark            </a:t>
              </a:r>
              <a:r>
                <a:rPr kumimoji="1" lang="en-US" altLang="zh-CN" sz="2000">
                  <a:solidFill>
                    <a:schemeClr val="bg2"/>
                  </a:solidFill>
                  <a:ea typeface="仿宋_GB2312" charset="0"/>
                  <a:cs typeface="仿宋_GB2312" charset="0"/>
                </a:rPr>
                <a:t>max</a:t>
              </a:r>
            </a:p>
          </p:txBody>
        </p:sp>
        <p:sp>
          <p:nvSpPr>
            <p:cNvPr id="158726" name="Line 6"/>
            <p:cNvSpPr>
              <a:spLocks noChangeShapeType="1"/>
            </p:cNvSpPr>
            <p:nvPr/>
          </p:nvSpPr>
          <p:spPr bwMode="auto">
            <a:xfrm flipH="1">
              <a:off x="3648" y="288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8727" name="AutoShape 7"/>
          <p:cNvSpPr>
            <a:spLocks/>
          </p:cNvSpPr>
          <p:nvPr/>
        </p:nvSpPr>
        <p:spPr bwMode="auto">
          <a:xfrm>
            <a:off x="7010400" y="45720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7300913" y="47244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kumimoji="1" lang="en-US" altLang="zh-CN" sz="2000">
                <a:solidFill>
                  <a:schemeClr val="bg2"/>
                </a:solidFill>
                <a:ea typeface="仿宋_GB2312" charset="0"/>
                <a:cs typeface="仿宋_GB2312" charset="0"/>
              </a:rPr>
              <a:t>max</a:t>
            </a:r>
            <a:endParaRPr kumimoji="1" lang="zh-CN" altLang="en-US" sz="2000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6302375" y="5000625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1" lang="en-US" altLang="zh-CN" sz="2000">
                <a:solidFill>
                  <a:schemeClr val="tx1"/>
                </a:solidFill>
              </a:rPr>
              <a:t>mark</a:t>
            </a:r>
            <a:endParaRPr kumimoji="1" lang="zh-CN" altLang="en-US" sz="2000">
              <a:solidFill>
                <a:schemeClr val="tx1"/>
              </a:solidFill>
            </a:endParaRPr>
          </a:p>
        </p:txBody>
      </p:sp>
      <p:sp>
        <p:nvSpPr>
          <p:cNvPr id="158730" name="Oval 10"/>
          <p:cNvSpPr>
            <a:spLocks noChangeArrowheads="1"/>
          </p:cNvSpPr>
          <p:nvPr/>
        </p:nvSpPr>
        <p:spPr bwMode="auto">
          <a:xfrm>
            <a:off x="6248400" y="4038600"/>
            <a:ext cx="1828800" cy="1600200"/>
          </a:xfrm>
          <a:prstGeom prst="ellips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732" name="Rectangle 12"/>
          <p:cNvSpPr>
            <a:spLocks noChangeArrowheads="1"/>
          </p:cNvSpPr>
          <p:nvPr/>
        </p:nvSpPr>
        <p:spPr bwMode="auto">
          <a:xfrm>
            <a:off x="5489575" y="842745"/>
            <a:ext cx="3622675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Enter n: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5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 Unicode MS" charset="0"/>
              </a:rPr>
              <a:t>Enter 5 maks:</a:t>
            </a:r>
            <a:r>
              <a:rPr kumimoji="1" lang="en-US" altLang="zh-CN" sz="2000" dirty="0">
                <a:solidFill>
                  <a:srgbClr val="CC0066"/>
                </a:solidFill>
                <a:cs typeface="Arial" charset="0"/>
              </a:rPr>
              <a:t>67 88 73 54 82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Max = 88</a:t>
            </a:r>
          </a:p>
        </p:txBody>
      </p:sp>
      <p:sp>
        <p:nvSpPr>
          <p:cNvPr id="158733" name="Rectangle 13"/>
          <p:cNvSpPr>
            <a:spLocks noChangeArrowheads="1"/>
          </p:cNvSpPr>
          <p:nvPr/>
        </p:nvSpPr>
        <p:spPr bwMode="auto">
          <a:xfrm>
            <a:off x="5364163" y="5734050"/>
            <a:ext cx="1524000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>
                <a:solidFill>
                  <a:schemeClr val="tx1"/>
                </a:solidFill>
                <a:cs typeface="Arial" charset="0"/>
              </a:rPr>
              <a:t>Enter n: </a:t>
            </a:r>
            <a:r>
              <a:rPr kumimoji="1" lang="en-US" altLang="zh-CN" sz="2000">
                <a:solidFill>
                  <a:srgbClr val="CC0066"/>
                </a:solidFill>
                <a:cs typeface="Arial Unicode MS" charset="0"/>
              </a:rPr>
              <a:t>0</a:t>
            </a:r>
          </a:p>
          <a:p>
            <a:pPr>
              <a:spcBef>
                <a:spcPct val="30000"/>
              </a:spcBef>
              <a:defRPr/>
            </a:pPr>
            <a:endParaRPr kumimoji="1" lang="en-US" altLang="zh-CN" sz="2000">
              <a:solidFill>
                <a:srgbClr val="CC0066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 animBg="1"/>
      <p:bldP spid="158728" grpId="0" autoUpdateAnimBg="0"/>
      <p:bldP spid="158729" grpId="0" autoUpdateAnimBg="0"/>
      <p:bldP spid="158730" grpId="0" animBg="1"/>
      <p:bldP spid="158732" grpId="0" animBg="1" autoUpdateAnimBg="0"/>
      <p:bldP spid="158733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8145" y="908720"/>
            <a:ext cx="7136184" cy="594928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/>
              <a:t>#</a:t>
            </a:r>
            <a:r>
              <a:rPr lang="en-US" altLang="zh-CN" sz="2400" dirty="0"/>
              <a:t>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main(void)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{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mark, max; 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(“Enter marks:"); 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&amp;mark);   /* </a:t>
            </a:r>
            <a:r>
              <a:rPr lang="zh-CN" altLang="en-US" sz="2400" dirty="0"/>
              <a:t>读入第一个成绩 */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/>
              <a:t>       </a:t>
            </a:r>
            <a:r>
              <a:rPr lang="en-US" altLang="zh-CN" sz="2400" dirty="0"/>
              <a:t>max = mark;          /* </a:t>
            </a:r>
            <a:r>
              <a:rPr lang="zh-CN" altLang="en-US" sz="2400" dirty="0"/>
              <a:t>假设第一个成绩最高分 */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       </a:t>
            </a:r>
            <a:r>
              <a:rPr lang="en-US" altLang="zh-CN" sz="2400" dirty="0">
                <a:solidFill>
                  <a:schemeClr val="bg2"/>
                </a:solidFill>
              </a:rPr>
              <a:t>while (</a:t>
            </a:r>
            <a:r>
              <a:rPr lang="en-US" altLang="zh-CN" sz="2400" dirty="0">
                <a:solidFill>
                  <a:srgbClr val="CC0066"/>
                </a:solidFill>
              </a:rPr>
              <a:t>mark &gt;= 0</a:t>
            </a:r>
            <a:r>
              <a:rPr lang="en-US" altLang="zh-CN" sz="2400" dirty="0">
                <a:solidFill>
                  <a:schemeClr val="bg2"/>
                </a:solidFill>
              </a:rPr>
              <a:t>)</a:t>
            </a:r>
            <a:r>
              <a:rPr lang="en-US" altLang="zh-CN" sz="2400" dirty="0">
                <a:solidFill>
                  <a:srgbClr val="00007D"/>
                </a:solidFill>
              </a:rPr>
              <a:t>{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            if(max &lt; mark){</a:t>
            </a:r>
            <a:r>
              <a:rPr lang="zh-CN" altLang="en-US" sz="2400" dirty="0"/>
              <a:t> 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/>
              <a:t>                  </a:t>
            </a:r>
            <a:r>
              <a:rPr lang="en-US" altLang="zh-CN" sz="2400" dirty="0"/>
              <a:t>max = mark ; 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             }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/>
              <a:t>        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&amp;mark );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/>
              <a:t>   </a:t>
            </a:r>
            <a:r>
              <a:rPr lang="zh-CN" altLang="en-US" sz="2400" dirty="0">
                <a:solidFill>
                  <a:srgbClr val="00007D"/>
                </a:solidFill>
              </a:rPr>
              <a:t>    </a:t>
            </a:r>
            <a:r>
              <a:rPr lang="en-US" altLang="zh-CN" sz="2400" dirty="0">
                <a:solidFill>
                  <a:srgbClr val="00007D"/>
                </a:solidFill>
              </a:rPr>
              <a:t>}</a:t>
            </a:r>
            <a:r>
              <a:rPr lang="zh-CN" altLang="en-US" sz="2400" dirty="0"/>
              <a:t>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/>
              <a:t>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("Max = %d\n", max);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       return 0;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90513"/>
            <a:ext cx="8520113" cy="762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</a:t>
            </a:r>
            <a:r>
              <a:rPr lang="zh-CN" altLang="en-US" sz="3200" dirty="0"/>
              <a:t>-</a:t>
            </a:r>
            <a:r>
              <a:rPr lang="en-US" altLang="zh-CN" sz="3200" dirty="0"/>
              <a:t>8 </a:t>
            </a:r>
            <a:r>
              <a:rPr lang="zh-CN" altLang="en-US" sz="3200" dirty="0"/>
              <a:t>输入一批学生的成绩，求最高分(</a:t>
            </a:r>
            <a:r>
              <a:rPr lang="en-US" altLang="zh-CN" sz="3200" dirty="0"/>
              <a:t>while)</a:t>
            </a:r>
          </a:p>
        </p:txBody>
      </p:sp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3995738" y="1125538"/>
            <a:ext cx="4608512" cy="94456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Enter marks:</a:t>
            </a:r>
            <a:r>
              <a:rPr kumimoji="1" lang="en-US" altLang="zh-CN" sz="2400">
                <a:solidFill>
                  <a:srgbClr val="CC0066"/>
                </a:solidFill>
                <a:cs typeface="Arial" charset="0"/>
              </a:rPr>
              <a:t>67 88 73 54 82 -1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  <a:cs typeface="Arial" charset="0"/>
              </a:rPr>
              <a:t>Max = 88</a:t>
            </a:r>
          </a:p>
        </p:txBody>
      </p:sp>
      <p:sp>
        <p:nvSpPr>
          <p:cNvPr id="159756" name="Rectangle 12"/>
          <p:cNvSpPr>
            <a:spLocks noChangeArrowheads="1"/>
          </p:cNvSpPr>
          <p:nvPr/>
        </p:nvSpPr>
        <p:spPr bwMode="auto">
          <a:xfrm>
            <a:off x="5867400" y="3933825"/>
            <a:ext cx="2638425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Enter marks:</a:t>
            </a:r>
            <a:r>
              <a:rPr kumimoji="1" lang="en-US" altLang="zh-CN" sz="2400">
                <a:solidFill>
                  <a:srgbClr val="CC0066"/>
                </a:solidFill>
                <a:cs typeface="Arial Unicode MS" charset="0"/>
              </a:rPr>
              <a:t>-1</a:t>
            </a:r>
          </a:p>
          <a:p>
            <a:pPr>
              <a:spcBef>
                <a:spcPct val="30000"/>
              </a:spcBef>
              <a:defRPr/>
            </a:pPr>
            <a:endParaRPr kumimoji="1" lang="en-US" altLang="zh-CN" sz="2400">
              <a:solidFill>
                <a:srgbClr val="CC0066"/>
              </a:solidFill>
              <a:cs typeface="Arial Unicode M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5" grpId="0" animBg="1" autoUpdateAnimBg="0"/>
      <p:bldP spid="159756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6914" y="1052736"/>
            <a:ext cx="5919192" cy="5675312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zh-CN" altLang="en-US" sz="2400" dirty="0"/>
              <a:t>#</a:t>
            </a:r>
            <a:r>
              <a:rPr lang="en-US" altLang="zh-CN" sz="2400" dirty="0"/>
              <a:t>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main(void)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/>
              <a:t>{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mark, max; </a:t>
            </a:r>
            <a:endParaRPr lang="zh-CN" altLang="en-US" sz="2400" dirty="0"/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/>
              <a:t>        </a:t>
            </a:r>
            <a:r>
              <a:rPr lang="en-US" altLang="zh-CN" sz="2400" dirty="0">
                <a:solidFill>
                  <a:srgbClr val="CC0066"/>
                </a:solidFill>
              </a:rPr>
              <a:t>max = -1</a:t>
            </a:r>
            <a:r>
              <a:rPr lang="en-US" altLang="zh-CN" sz="2400" dirty="0"/>
              <a:t>;    /* </a:t>
            </a:r>
            <a:r>
              <a:rPr lang="zh-CN" altLang="en-US" sz="2400" dirty="0"/>
              <a:t>给</a:t>
            </a:r>
            <a:r>
              <a:rPr lang="en-US" altLang="zh-CN" sz="2400" dirty="0"/>
              <a:t>max</a:t>
            </a:r>
            <a:r>
              <a:rPr lang="zh-CN" altLang="en-US" sz="2400" dirty="0"/>
              <a:t>赋一个小初值*/</a:t>
            </a:r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 "Enter marks: " ); </a:t>
            </a:r>
            <a:endParaRPr lang="zh-CN" altLang="en-US" sz="2400" dirty="0"/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/>
              <a:t>        </a:t>
            </a:r>
            <a:r>
              <a:rPr lang="en-US" altLang="zh-CN" sz="2400" dirty="0">
                <a:solidFill>
                  <a:schemeClr val="bg2"/>
                </a:solidFill>
              </a:rPr>
              <a:t>do </a:t>
            </a:r>
            <a:r>
              <a:rPr lang="en-US" altLang="zh-CN" sz="2400" dirty="0"/>
              <a:t>{ 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/>
              <a:t>           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 "%d", &amp;mark );</a:t>
            </a:r>
            <a:endParaRPr lang="zh-CN" altLang="en-US" sz="2400" dirty="0"/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/>
              <a:t>                </a:t>
            </a:r>
            <a:r>
              <a:rPr lang="en-US" altLang="zh-CN" sz="2400" dirty="0"/>
              <a:t>if ( max &lt; mark ){ </a:t>
            </a:r>
            <a:endParaRPr lang="zh-CN" altLang="en-US" sz="2400" dirty="0"/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/>
              <a:t>                      </a:t>
            </a:r>
            <a:r>
              <a:rPr lang="en-US" altLang="zh-CN" sz="2400" dirty="0"/>
              <a:t>max = mark; 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/>
              <a:t>                 }</a:t>
            </a:r>
            <a:endParaRPr lang="zh-CN" altLang="en-US" sz="2400" dirty="0"/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/>
              <a:t>        </a:t>
            </a:r>
            <a:r>
              <a:rPr lang="en-US" altLang="zh-CN" sz="2400" dirty="0"/>
              <a:t>}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chemeClr val="bg2"/>
                </a:solidFill>
              </a:rPr>
              <a:t>while </a:t>
            </a:r>
            <a:r>
              <a:rPr lang="en-US" altLang="zh-CN" sz="2400" dirty="0"/>
              <a:t>( mark &gt;= 0 );         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 "Max = %d\n ", max);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title"/>
          </p:nvPr>
        </p:nvSpPr>
        <p:spPr>
          <a:xfrm>
            <a:off x="220588" y="394606"/>
            <a:ext cx="8915400" cy="762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</a:t>
            </a:r>
            <a:r>
              <a:rPr lang="zh-CN" altLang="en-US" sz="3200" dirty="0"/>
              <a:t>-</a:t>
            </a:r>
            <a:r>
              <a:rPr lang="en-US" altLang="zh-CN" sz="3200" dirty="0"/>
              <a:t>8 </a:t>
            </a:r>
            <a:r>
              <a:rPr lang="zh-CN" altLang="en-US" sz="3200" dirty="0"/>
              <a:t>输入一批学生的成绩，求最高分(</a:t>
            </a:r>
            <a:r>
              <a:rPr lang="en-US" altLang="zh-CN" sz="3200" dirty="0"/>
              <a:t>do-while)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4067175" y="1260475"/>
            <a:ext cx="4695825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Enter marks: </a:t>
            </a:r>
            <a:r>
              <a:rPr kumimoji="1" lang="en-US" altLang="zh-CN" sz="2400">
                <a:solidFill>
                  <a:srgbClr val="CC0066"/>
                </a:solidFill>
                <a:cs typeface="Arial" charset="0"/>
              </a:rPr>
              <a:t>67 88 73 54 82 -1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  <a:cs typeface="Arial" charset="0"/>
              </a:rPr>
              <a:t>Max = 88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5795963" y="3505200"/>
            <a:ext cx="2814637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Enter marks: </a:t>
            </a:r>
            <a:r>
              <a:rPr kumimoji="1" lang="en-US" altLang="zh-CN" sz="2400">
                <a:solidFill>
                  <a:srgbClr val="CC0066"/>
                </a:solidFill>
                <a:cs typeface="Arial Unicode MS" charset="0"/>
              </a:rPr>
              <a:t>-1</a:t>
            </a:r>
          </a:p>
          <a:p>
            <a:pPr>
              <a:spcBef>
                <a:spcPct val="30000"/>
              </a:spcBef>
              <a:defRPr/>
            </a:pPr>
            <a:endParaRPr kumimoji="1" lang="en-US" altLang="zh-CN" sz="2400">
              <a:solidFill>
                <a:srgbClr val="D02CC0"/>
              </a:solidFill>
              <a:cs typeface="Arial Unicode M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 autoUpdateAnimBg="0"/>
      <p:bldP spid="160773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7272808" cy="823912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dirty="0"/>
              <a:t>例</a:t>
            </a:r>
            <a:r>
              <a:rPr lang="en-US" altLang="zh-CN" sz="4000" dirty="0"/>
              <a:t>4-9 Fibonacci</a:t>
            </a:r>
            <a:r>
              <a:rPr lang="zh-CN" altLang="en-US" sz="4000" dirty="0"/>
              <a:t>数列问题</a:t>
            </a:r>
            <a:endParaRPr lang="en-US" altLang="zh-CN" sz="4000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0231"/>
            <a:ext cx="8244408" cy="3588929"/>
          </a:xfrm>
        </p:spPr>
        <p:txBody>
          <a:bodyPr/>
          <a:lstStyle/>
          <a:p>
            <a:pPr algn="just">
              <a:buNone/>
              <a:defRPr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输出斐波那契（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Fibonacci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）数列的前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项，每行输出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buNone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任一项数字是前两项的和，最开始两项均为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/>
          </a:p>
          <a:p>
            <a:pPr algn="just">
              <a:buFont typeface="Wingdings" charset="0"/>
              <a:buNone/>
              <a:defRPr/>
            </a:pPr>
            <a:r>
              <a:rPr lang="en-US" altLang="zh-CN" sz="2800" dirty="0"/>
              <a:t>1</a:t>
            </a:r>
            <a:r>
              <a:rPr lang="zh-CN" altLang="en-US" sz="2800" dirty="0"/>
              <a:t>,    </a:t>
            </a:r>
            <a:r>
              <a:rPr lang="en-US" altLang="zh-CN" sz="2800" dirty="0"/>
              <a:t>1</a:t>
            </a:r>
            <a:r>
              <a:rPr lang="zh-CN" altLang="en-US" sz="2800" dirty="0"/>
              <a:t>,   </a:t>
            </a:r>
            <a:r>
              <a:rPr lang="en-US" altLang="zh-CN" sz="2800" dirty="0"/>
              <a:t>2</a:t>
            </a:r>
            <a:r>
              <a:rPr lang="zh-CN" altLang="en-US" sz="2800" dirty="0"/>
              <a:t>,</a:t>
            </a:r>
            <a:r>
              <a:rPr lang="en-US" altLang="zh-CN" sz="2800" dirty="0"/>
              <a:t>   3</a:t>
            </a:r>
            <a:r>
              <a:rPr lang="zh-CN" altLang="en-US" sz="2800" dirty="0"/>
              <a:t>,   </a:t>
            </a:r>
            <a:r>
              <a:rPr lang="en-US" altLang="zh-CN" sz="2800" dirty="0"/>
              <a:t>5</a:t>
            </a:r>
            <a:r>
              <a:rPr lang="zh-CN" altLang="en-US" sz="2800" dirty="0"/>
              <a:t>,  </a:t>
            </a:r>
            <a:r>
              <a:rPr lang="en-US" altLang="zh-CN" sz="2800" dirty="0"/>
              <a:t> 8</a:t>
            </a:r>
            <a:r>
              <a:rPr lang="zh-CN" altLang="en-US" sz="2800" dirty="0"/>
              <a:t>,   </a:t>
            </a:r>
            <a:r>
              <a:rPr lang="en-US" altLang="zh-CN" sz="2800" dirty="0"/>
              <a:t>13, ……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800" dirty="0"/>
              <a:t>x1  x2   x</a:t>
            </a:r>
          </a:p>
          <a:p>
            <a:pPr algn="just">
              <a:buFont typeface="Wingdings" charset="0"/>
              <a:buNone/>
              <a:defRPr/>
            </a:pPr>
            <a:r>
              <a:rPr lang="zh-CN" altLang="en-US" sz="2800" dirty="0"/>
              <a:t>      </a:t>
            </a:r>
            <a:r>
              <a:rPr lang="en-US" altLang="zh-CN" sz="2800" dirty="0"/>
              <a:t>x1  x2   x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4932040" y="4077072"/>
            <a:ext cx="3456384" cy="197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just">
              <a:spcBef>
                <a:spcPct val="5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x1</a:t>
            </a:r>
            <a:r>
              <a:rPr kumimoji="1" lang="zh-CN" altLang="en-US" sz="2800" dirty="0">
                <a:solidFill>
                  <a:schemeClr val="tx1"/>
                </a:solidFill>
              </a:rPr>
              <a:t> = </a:t>
            </a:r>
            <a:r>
              <a:rPr kumimoji="1" lang="en-US" altLang="zh-CN" sz="2800" dirty="0">
                <a:solidFill>
                  <a:schemeClr val="tx1"/>
                </a:solidFill>
              </a:rPr>
              <a:t>x2 = 1;</a:t>
            </a:r>
          </a:p>
          <a:p>
            <a:pPr marL="342900" indent="-342900" algn="just">
              <a:spcBef>
                <a:spcPct val="5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x = x1 + x2;</a:t>
            </a:r>
          </a:p>
          <a:p>
            <a:pPr marL="342900" indent="-342900" algn="just">
              <a:spcBef>
                <a:spcPct val="5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x1 = x2;</a:t>
            </a:r>
          </a:p>
          <a:p>
            <a:pPr marL="342900" indent="-342900" algn="just">
              <a:spcBef>
                <a:spcPct val="5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x2</a:t>
            </a:r>
            <a:r>
              <a:rPr kumimoji="1" lang="zh-CN" altLang="en-US" sz="2800" dirty="0">
                <a:solidFill>
                  <a:schemeClr val="tx1"/>
                </a:solidFill>
              </a:rPr>
              <a:t> = </a:t>
            </a:r>
            <a:r>
              <a:rPr kumimoji="1" lang="en-US" altLang="zh-CN" sz="2800" dirty="0">
                <a:solidFill>
                  <a:schemeClr val="tx1"/>
                </a:solidFill>
              </a:rPr>
              <a:t>x;</a:t>
            </a:r>
            <a:endParaRPr kumimoji="1" lang="zh-CN" sz="2800" dirty="0">
              <a:solidFill>
                <a:schemeClr val="tx1"/>
              </a:solidFill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B818A08-68B4-47A7-B85A-CD101822ACF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-145970"/>
            <a:ext cx="82444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输入正整数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CB5741E-1CC1-4A66-AB90-F9EC5457D2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-91439"/>
          <a:ext cx="566803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6" r:id="rId3" imgW="621760" imgH="177646" progId="Equation.DSMT4">
                  <p:embed/>
                </p:oleObj>
              </mc:Choice>
              <mc:Fallback>
                <p:oleObj r:id="rId3" imgW="621760" imgH="177646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1CB5741E-1CC1-4A66-AB90-F9EC5457D2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91439"/>
                        <a:ext cx="566803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9865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uiExpand="1" build="p" bldLvl="2" autoUpdateAnimBg="0"/>
      <p:bldP spid="174086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05" y="260350"/>
            <a:ext cx="8028384" cy="823912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dirty="0"/>
              <a:t>例</a:t>
            </a:r>
            <a:r>
              <a:rPr lang="en-US" altLang="zh-CN" sz="4000" dirty="0"/>
              <a:t>4-9 </a:t>
            </a:r>
            <a:r>
              <a:rPr lang="zh-CN" altLang="en-US" sz="4000" dirty="0"/>
              <a:t>源程序段</a:t>
            </a:r>
            <a:r>
              <a:rPr lang="en-US" altLang="zh-CN" sz="4000" dirty="0"/>
              <a:t>-</a:t>
            </a:r>
            <a:r>
              <a:rPr lang="zh-CN" altLang="en-US" sz="4000" dirty="0"/>
              <a:t>求</a:t>
            </a:r>
            <a:r>
              <a:rPr lang="en-US" altLang="zh-CN" sz="4000" dirty="0"/>
              <a:t>Fibonacci</a:t>
            </a:r>
            <a:r>
              <a:rPr lang="zh-CN" altLang="en-US" sz="4000" dirty="0"/>
              <a:t>数列</a:t>
            </a:r>
            <a:endParaRPr lang="en-US" altLang="zh-CN" sz="4000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516" y="1024295"/>
            <a:ext cx="8676964" cy="5789081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("Enter n: ");  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&amp;n);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if(n &lt; 1 || n &gt; 46)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("Invalid.\n");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else if (n == 1)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("%10d", 1);         /* </a:t>
            </a:r>
            <a:r>
              <a:rPr lang="zh-CN" altLang="zh-CN" sz="2400" dirty="0"/>
              <a:t>输出第</a:t>
            </a:r>
            <a:r>
              <a:rPr lang="en-US" altLang="zh-CN" sz="2400" dirty="0"/>
              <a:t>1</a:t>
            </a:r>
            <a:r>
              <a:rPr lang="zh-CN" altLang="zh-CN" sz="2400" dirty="0"/>
              <a:t>项</a:t>
            </a:r>
            <a:r>
              <a:rPr lang="en-US" altLang="zh-CN" sz="2400" dirty="0"/>
              <a:t> */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else{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x1 = 1; x2 = 1;                                  /* </a:t>
            </a:r>
            <a:r>
              <a:rPr lang="zh-CN" altLang="zh-CN" sz="2400" dirty="0"/>
              <a:t>头两项都是</a:t>
            </a:r>
            <a:r>
              <a:rPr lang="en-US" altLang="zh-CN" sz="2400" dirty="0"/>
              <a:t>1 */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("%10d%10d", x1, x2);	 /* </a:t>
            </a:r>
            <a:r>
              <a:rPr lang="zh-CN" altLang="zh-CN" sz="2400" dirty="0"/>
              <a:t>先输出头两项</a:t>
            </a:r>
            <a:r>
              <a:rPr lang="en-US" altLang="zh-CN" sz="2400" dirty="0"/>
              <a:t> */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3;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&lt;= 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{     	/* </a:t>
            </a:r>
            <a:r>
              <a:rPr lang="zh-CN" altLang="zh-CN" sz="2400" dirty="0"/>
              <a:t>循环输出后</a:t>
            </a:r>
            <a:r>
              <a:rPr lang="en-US" altLang="zh-CN" sz="2400" dirty="0"/>
              <a:t>n-2</a:t>
            </a:r>
            <a:r>
              <a:rPr lang="zh-CN" altLang="zh-CN" sz="2400" dirty="0"/>
              <a:t>项</a:t>
            </a:r>
            <a:r>
              <a:rPr lang="en-US" altLang="zh-CN" sz="2400" dirty="0"/>
              <a:t> */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    x = x1 + x2;               	/* </a:t>
            </a:r>
            <a:r>
              <a:rPr lang="zh-CN" altLang="zh-CN" sz="2400" dirty="0"/>
              <a:t>计算新项</a:t>
            </a:r>
            <a:r>
              <a:rPr lang="en-US" altLang="zh-CN" sz="2400" dirty="0"/>
              <a:t> */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("%10d", x); 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    if(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% 5 == 0)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("\n"); 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    x1 = x2;       x2 = x;    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}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9689245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09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dirty="0"/>
              <a:t>例</a:t>
            </a:r>
            <a:r>
              <a:rPr lang="en-US" altLang="zh-CN" sz="4000" dirty="0"/>
              <a:t>4</a:t>
            </a:r>
            <a:r>
              <a:rPr lang="zh-CN" altLang="en-US" sz="4000" dirty="0"/>
              <a:t>-</a:t>
            </a:r>
            <a:r>
              <a:rPr lang="en-US" altLang="zh-CN" sz="4000" dirty="0"/>
              <a:t>10 </a:t>
            </a:r>
            <a:r>
              <a:rPr lang="zh-CN" altLang="en-US" sz="4000" dirty="0"/>
              <a:t>素数问题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32" y="1052736"/>
            <a:ext cx="8424936" cy="4032448"/>
          </a:xfrm>
        </p:spPr>
        <p:txBody>
          <a:bodyPr/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zh-CN" altLang="zh-CN" dirty="0"/>
              <a:t>输入</a:t>
            </a:r>
            <a:r>
              <a:rPr lang="en-US" altLang="zh-CN" dirty="0"/>
              <a:t>2</a:t>
            </a:r>
            <a:r>
              <a:rPr lang="zh-CN" altLang="zh-CN" dirty="0"/>
              <a:t>个正整数</a:t>
            </a:r>
            <a:r>
              <a:rPr lang="en-US" altLang="zh-CN" dirty="0"/>
              <a:t>m</a:t>
            </a:r>
            <a:r>
              <a:rPr lang="zh-CN" altLang="zh-CN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1&lt;=m&lt;=n&lt;=500</a:t>
            </a:r>
            <a:r>
              <a:rPr lang="zh-CN" altLang="en-US" dirty="0"/>
              <a:t>），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之间的全部素数，每行输出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buNone/>
              <a:defRPr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素数就是只能被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和自身整除的正整数，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不是素数，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是素数。</a:t>
            </a:r>
            <a:r>
              <a:rPr lang="zh-CN" altLang="en-US" sz="3200" dirty="0"/>
              <a:t> </a:t>
            </a:r>
            <a:endParaRPr lang="zh-CN" altLang="en-US" sz="3200" dirty="0">
              <a:latin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endParaRPr lang="en-US" altLang="zh-CN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for (k = m; k &lt;= n; k++)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    if (</a:t>
            </a:r>
            <a:r>
              <a:rPr lang="en-US" altLang="zh-CN" dirty="0">
                <a:solidFill>
                  <a:srgbClr val="CC0066"/>
                </a:solidFill>
              </a:rPr>
              <a:t>k</a:t>
            </a:r>
            <a:r>
              <a:rPr lang="zh-CN" altLang="en-US" dirty="0">
                <a:solidFill>
                  <a:srgbClr val="CC0066"/>
                </a:solidFill>
              </a:rPr>
              <a:t>是素数</a:t>
            </a:r>
            <a:r>
              <a:rPr lang="zh-CN" altLang="en-US" dirty="0"/>
              <a:t>)  </a:t>
            </a:r>
            <a:r>
              <a:rPr lang="en-US" altLang="zh-CN" dirty="0" err="1"/>
              <a:t>printf</a:t>
            </a:r>
            <a:r>
              <a:rPr lang="en-US" altLang="zh-CN" dirty="0"/>
              <a:t>( "%d", k);</a:t>
            </a: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0" y="299119"/>
            <a:ext cx="3707904" cy="609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</a:t>
            </a:r>
            <a:r>
              <a:rPr lang="zh-CN" altLang="en-US" sz="3200" dirty="0"/>
              <a:t>-</a:t>
            </a:r>
            <a:r>
              <a:rPr lang="en-US" altLang="zh-CN" sz="3200" dirty="0"/>
              <a:t>10 </a:t>
            </a:r>
            <a:r>
              <a:rPr lang="zh-CN" altLang="en-US" sz="3200" dirty="0"/>
              <a:t>素数问题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548825"/>
            <a:ext cx="3979717" cy="752905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altLang="zh-CN" sz="2000" dirty="0"/>
              <a:t>for (k = m; k &lt;= n; k++)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altLang="zh-CN" sz="2000" dirty="0"/>
              <a:t>    if (</a:t>
            </a:r>
            <a:r>
              <a:rPr lang="en-US" altLang="zh-CN" sz="2000" dirty="0">
                <a:solidFill>
                  <a:srgbClr val="CC0066"/>
                </a:solidFill>
              </a:rPr>
              <a:t>k</a:t>
            </a:r>
            <a:r>
              <a:rPr lang="zh-CN" altLang="en-US" sz="2000" dirty="0">
                <a:solidFill>
                  <a:srgbClr val="CC0066"/>
                </a:solidFill>
              </a:rPr>
              <a:t>是素数</a:t>
            </a:r>
            <a:r>
              <a:rPr lang="zh-CN" altLang="en-US" sz="2000" dirty="0"/>
              <a:t>)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 "%d", k);</a:t>
            </a:r>
            <a:endParaRPr lang="zh-CN" sz="2000" dirty="0"/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4308585" y="925278"/>
            <a:ext cx="4835415" cy="5805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400" dirty="0" err="1">
                <a:solidFill>
                  <a:schemeClr val="tx1"/>
                </a:solidFill>
              </a:rPr>
              <a:t>scanf</a:t>
            </a:r>
            <a:r>
              <a:rPr lang="en-US" altLang="zh-CN" sz="2400" dirty="0">
                <a:solidFill>
                  <a:schemeClr val="tx1"/>
                </a:solidFill>
              </a:rPr>
              <a:t> ("%</a:t>
            </a:r>
            <a:r>
              <a:rPr lang="en-US" altLang="zh-CN" sz="2400" dirty="0" err="1">
                <a:solidFill>
                  <a:schemeClr val="tx1"/>
                </a:solidFill>
              </a:rPr>
              <a:t>d%d</a:t>
            </a:r>
            <a:r>
              <a:rPr lang="en-US" altLang="zh-CN" sz="2400" dirty="0">
                <a:solidFill>
                  <a:schemeClr val="tx1"/>
                </a:solidFill>
              </a:rPr>
              <a:t>", &amp;m, &amp;n);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if(m &lt; 1 || n &gt; 500 || m &gt; n){</a:t>
            </a:r>
            <a:endParaRPr lang="zh-CN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("Invalid.\n");</a:t>
            </a:r>
            <a:endParaRPr lang="zh-CN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}else{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for ( k = m; k &lt;= n; k++ ){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/*</a:t>
            </a:r>
            <a:r>
              <a:rPr lang="zh-CN" altLang="en-US" sz="2400" dirty="0">
                <a:solidFill>
                  <a:srgbClr val="CC0066"/>
                </a:solidFill>
              </a:rPr>
              <a:t>判断</a:t>
            </a:r>
            <a:r>
              <a:rPr lang="en-US" altLang="zh-CN" sz="2400" dirty="0">
                <a:solidFill>
                  <a:srgbClr val="CC0066"/>
                </a:solidFill>
              </a:rPr>
              <a:t>k</a:t>
            </a:r>
            <a:r>
              <a:rPr lang="zh-CN" altLang="en-US" sz="2400" dirty="0">
                <a:solidFill>
                  <a:srgbClr val="CC0066"/>
                </a:solidFill>
              </a:rPr>
              <a:t>是否为素数的程序段</a:t>
            </a:r>
            <a:r>
              <a:rPr lang="en-US" altLang="zh-CN" sz="2400" dirty="0">
                <a:solidFill>
                  <a:srgbClr val="CC0066"/>
                </a:solidFill>
              </a:rPr>
              <a:t>*/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if (</a:t>
            </a:r>
            <a:r>
              <a:rPr lang="en-US" altLang="zh-CN" sz="2400" dirty="0">
                <a:solidFill>
                  <a:srgbClr val="CC0066"/>
                </a:solidFill>
              </a:rPr>
              <a:t>flag == 1</a:t>
            </a:r>
            <a:r>
              <a:rPr lang="en-US" altLang="zh-CN" sz="2400" dirty="0">
                <a:solidFill>
                  <a:schemeClr val="tx1"/>
                </a:solidFill>
              </a:rPr>
              <a:t>) {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("%6d", k);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count++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if(count % 10 == 0)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("\n");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}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}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9D31590-B46D-4858-BD20-820AB3B32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46" y="1484784"/>
            <a:ext cx="3888432" cy="49421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if (k &lt;= 1)</a:t>
            </a:r>
            <a:r>
              <a:rPr lang="en-US" altLang="zh-CN" sz="2400" dirty="0">
                <a:solidFill>
                  <a:srgbClr val="CC0066"/>
                </a:solidFill>
              </a:rPr>
              <a:t> flag = 0</a:t>
            </a:r>
            <a:r>
              <a:rPr lang="en-US" altLang="zh-CN" sz="2400" dirty="0"/>
              <a:t>;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else if (k == 2)  </a:t>
            </a:r>
            <a:r>
              <a:rPr lang="en-US" altLang="zh-CN" sz="2400" dirty="0">
                <a:solidFill>
                  <a:srgbClr val="CC0066"/>
                </a:solidFill>
              </a:rPr>
              <a:t>flag = 1</a:t>
            </a:r>
            <a:r>
              <a:rPr lang="en-US" altLang="zh-CN" sz="2400" dirty="0"/>
              <a:t>;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else{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CC0066"/>
                </a:solidFill>
              </a:rPr>
              <a:t>flag = 1</a:t>
            </a:r>
            <a:r>
              <a:rPr lang="en-US" altLang="zh-CN" sz="2400" dirty="0"/>
              <a:t>;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limit = sqrt(k) + 1;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2;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&lt;= limit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</a:t>
            </a:r>
            <a:endParaRPr lang="zh-CN" altLang="en-US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/>
              <a:t>         </a:t>
            </a:r>
            <a:r>
              <a:rPr lang="en-US" altLang="zh-CN" sz="2400" dirty="0">
                <a:solidFill>
                  <a:srgbClr val="CC0066"/>
                </a:solidFill>
              </a:rPr>
              <a:t>if (k % i == 0){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        flag = 0;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        break;  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    }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if (</a:t>
            </a:r>
            <a:r>
              <a:rPr lang="en-US" altLang="zh-CN" sz="2400" dirty="0">
                <a:solidFill>
                  <a:srgbClr val="CC0066"/>
                </a:solidFill>
              </a:rPr>
              <a:t>flag == 1</a:t>
            </a:r>
            <a:r>
              <a:rPr lang="en-US" altLang="zh-CN" sz="2400" dirty="0"/>
              <a:t>)  /</a:t>
            </a:r>
            <a:r>
              <a:rPr lang="zh-CN" altLang="en-US" sz="2400" dirty="0"/>
              <a:t>*</a:t>
            </a:r>
            <a:r>
              <a:rPr lang="en-US" altLang="zh-CN" sz="2400" dirty="0">
                <a:solidFill>
                  <a:srgbClr val="CC0066"/>
                </a:solidFill>
              </a:rPr>
              <a:t>k</a:t>
            </a:r>
            <a:r>
              <a:rPr lang="zh-CN" altLang="en-US" sz="2400" dirty="0">
                <a:solidFill>
                  <a:srgbClr val="CC0066"/>
                </a:solidFill>
              </a:rPr>
              <a:t>是素数</a:t>
            </a:r>
            <a:r>
              <a:rPr lang="zh-CN" altLang="en-US" sz="2400" dirty="0"/>
              <a:t>*</a:t>
            </a:r>
            <a:r>
              <a:rPr lang="en-US" altLang="zh-CN" sz="2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33261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8" grpId="0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64088" y="116632"/>
            <a:ext cx="3779912" cy="609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600" dirty="0"/>
              <a:t>例4-</a:t>
            </a:r>
            <a:r>
              <a:rPr lang="en-US" altLang="zh-CN" sz="3600" dirty="0"/>
              <a:t>10  </a:t>
            </a:r>
            <a:r>
              <a:rPr lang="zh-CN" altLang="en-US" sz="3600" dirty="0"/>
              <a:t>源程序段</a:t>
            </a:r>
            <a:endParaRPr lang="zh-CN" alt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45" y="-7360"/>
            <a:ext cx="8712968" cy="685800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printf</a:t>
            </a:r>
            <a:r>
              <a:rPr lang="en-US" altLang="zh-CN" sz="1800" dirty="0"/>
              <a:t>("Enter m n: ");  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 ("%</a:t>
            </a:r>
            <a:r>
              <a:rPr lang="en-US" altLang="zh-CN" sz="1800" dirty="0" err="1"/>
              <a:t>d%d</a:t>
            </a:r>
            <a:r>
              <a:rPr lang="en-US" altLang="zh-CN" sz="1800" dirty="0"/>
              <a:t>", &amp;m, &amp;n);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if(m &lt; 1 || n &gt; 500 || m &gt; n)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("Invalid.\n");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else{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for(k = m; k &lt;= n; k++){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>
                <a:solidFill>
                  <a:schemeClr val="bg2"/>
                </a:solidFill>
              </a:rPr>
              <a:t> if (k &lt;= 1) flag = 0; 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else if (k == 2) flag = 1;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else{  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   	   flag = 1;		/* </a:t>
            </a:r>
            <a:r>
              <a:rPr lang="zh-CN" altLang="zh-CN" sz="1800" dirty="0">
                <a:solidFill>
                  <a:schemeClr val="bg2"/>
                </a:solidFill>
              </a:rPr>
              <a:t>先假设</a:t>
            </a:r>
            <a:r>
              <a:rPr lang="en-US" altLang="zh-CN" sz="1800" dirty="0">
                <a:solidFill>
                  <a:schemeClr val="bg2"/>
                </a:solidFill>
              </a:rPr>
              <a:t>k</a:t>
            </a:r>
            <a:r>
              <a:rPr lang="zh-CN" altLang="zh-CN" sz="1800" dirty="0">
                <a:solidFill>
                  <a:schemeClr val="bg2"/>
                </a:solidFill>
              </a:rPr>
              <a:t>是素数</a:t>
            </a:r>
            <a:r>
              <a:rPr lang="en-US" altLang="zh-CN" sz="1800" dirty="0">
                <a:solidFill>
                  <a:schemeClr val="bg2"/>
                </a:solidFill>
              </a:rPr>
              <a:t> */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 	   limit = sqrt(k) + 1;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 	   for(</a:t>
            </a:r>
            <a:r>
              <a:rPr lang="en-US" altLang="zh-CN" sz="1800" dirty="0" err="1">
                <a:solidFill>
                  <a:schemeClr val="bg2"/>
                </a:solidFill>
              </a:rPr>
              <a:t>i</a:t>
            </a:r>
            <a:r>
              <a:rPr lang="en-US" altLang="zh-CN" sz="1800" dirty="0">
                <a:solidFill>
                  <a:schemeClr val="bg2"/>
                </a:solidFill>
              </a:rPr>
              <a:t> = 2; </a:t>
            </a:r>
            <a:r>
              <a:rPr lang="en-US" altLang="zh-CN" sz="1800" dirty="0" err="1">
                <a:solidFill>
                  <a:schemeClr val="bg2"/>
                </a:solidFill>
              </a:rPr>
              <a:t>i</a:t>
            </a:r>
            <a:r>
              <a:rPr lang="en-US" altLang="zh-CN" sz="1800" dirty="0">
                <a:solidFill>
                  <a:schemeClr val="bg2"/>
                </a:solidFill>
              </a:rPr>
              <a:t> &lt;= limit; </a:t>
            </a:r>
            <a:r>
              <a:rPr lang="en-US" altLang="zh-CN" sz="1800" dirty="0" err="1">
                <a:solidFill>
                  <a:schemeClr val="bg2"/>
                </a:solidFill>
              </a:rPr>
              <a:t>i</a:t>
            </a:r>
            <a:r>
              <a:rPr lang="en-US" altLang="zh-CN" sz="1800" dirty="0">
                <a:solidFill>
                  <a:schemeClr val="bg2"/>
                </a:solidFill>
              </a:rPr>
              <a:t>++) 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              if(k % </a:t>
            </a:r>
            <a:r>
              <a:rPr lang="en-US" altLang="zh-CN" sz="1800" dirty="0" err="1">
                <a:solidFill>
                  <a:schemeClr val="bg2"/>
                </a:solidFill>
              </a:rPr>
              <a:t>i</a:t>
            </a:r>
            <a:r>
              <a:rPr lang="en-US" altLang="zh-CN" sz="1800" dirty="0">
                <a:solidFill>
                  <a:schemeClr val="bg2"/>
                </a:solidFill>
              </a:rPr>
              <a:t> == 0){	/* </a:t>
            </a:r>
            <a:r>
              <a:rPr lang="zh-CN" altLang="zh-CN" sz="1800" dirty="0">
                <a:solidFill>
                  <a:schemeClr val="bg2"/>
                </a:solidFill>
              </a:rPr>
              <a:t>若</a:t>
            </a:r>
            <a:r>
              <a:rPr lang="en-US" altLang="zh-CN" sz="1800" dirty="0">
                <a:solidFill>
                  <a:schemeClr val="bg2"/>
                </a:solidFill>
              </a:rPr>
              <a:t>k</a:t>
            </a:r>
            <a:r>
              <a:rPr lang="zh-CN" altLang="zh-CN" sz="1800" dirty="0">
                <a:solidFill>
                  <a:schemeClr val="bg2"/>
                </a:solidFill>
              </a:rPr>
              <a:t>能被某个</a:t>
            </a:r>
            <a:r>
              <a:rPr lang="en-US" altLang="zh-CN" sz="1800" dirty="0" err="1">
                <a:solidFill>
                  <a:schemeClr val="bg2"/>
                </a:solidFill>
              </a:rPr>
              <a:t>i</a:t>
            </a:r>
            <a:r>
              <a:rPr lang="zh-CN" altLang="zh-CN" sz="1800" dirty="0">
                <a:solidFill>
                  <a:schemeClr val="bg2"/>
                </a:solidFill>
              </a:rPr>
              <a:t>整除，则</a:t>
            </a:r>
            <a:r>
              <a:rPr lang="en-US" altLang="zh-CN" sz="1800" dirty="0">
                <a:solidFill>
                  <a:schemeClr val="bg2"/>
                </a:solidFill>
              </a:rPr>
              <a:t>k</a:t>
            </a:r>
            <a:r>
              <a:rPr lang="zh-CN" altLang="zh-CN" sz="1800" dirty="0">
                <a:solidFill>
                  <a:schemeClr val="bg2"/>
                </a:solidFill>
              </a:rPr>
              <a:t>不是素数</a:t>
            </a:r>
            <a:r>
              <a:rPr lang="en-US" altLang="zh-CN" sz="1800" dirty="0">
                <a:solidFill>
                  <a:schemeClr val="bg2"/>
                </a:solidFill>
              </a:rPr>
              <a:t> */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         	 flag = 0;	/* </a:t>
            </a:r>
            <a:r>
              <a:rPr lang="zh-CN" altLang="zh-CN" sz="1800" dirty="0">
                <a:solidFill>
                  <a:schemeClr val="bg2"/>
                </a:solidFill>
              </a:rPr>
              <a:t>置</a:t>
            </a:r>
            <a:r>
              <a:rPr lang="en-US" altLang="zh-CN" sz="1800" dirty="0">
                <a:solidFill>
                  <a:schemeClr val="bg2"/>
                </a:solidFill>
              </a:rPr>
              <a:t>flag</a:t>
            </a:r>
            <a:r>
              <a:rPr lang="zh-CN" altLang="zh-CN" sz="1800" dirty="0">
                <a:solidFill>
                  <a:schemeClr val="bg2"/>
                </a:solidFill>
              </a:rPr>
              <a:t>为</a:t>
            </a:r>
            <a:r>
              <a:rPr lang="en-US" altLang="zh-CN" sz="1800" dirty="0">
                <a:solidFill>
                  <a:schemeClr val="bg2"/>
                </a:solidFill>
              </a:rPr>
              <a:t> 0 */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         	 break;		/* </a:t>
            </a:r>
            <a:r>
              <a:rPr lang="zh-CN" altLang="zh-CN" sz="1800" dirty="0">
                <a:solidFill>
                  <a:schemeClr val="bg2"/>
                </a:solidFill>
              </a:rPr>
              <a:t>提前结束循环</a:t>
            </a:r>
            <a:r>
              <a:rPr lang="en-US" altLang="zh-CN" sz="1800" dirty="0">
                <a:solidFill>
                  <a:schemeClr val="bg2"/>
                </a:solidFill>
              </a:rPr>
              <a:t> */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               }  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 }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   if (</a:t>
            </a:r>
            <a:r>
              <a:rPr lang="en-US" altLang="zh-CN" sz="1800" dirty="0">
                <a:solidFill>
                  <a:srgbClr val="CC0066"/>
                </a:solidFill>
              </a:rPr>
              <a:t>flag == 1</a:t>
            </a:r>
            <a:r>
              <a:rPr lang="en-US" altLang="zh-CN" sz="1800" dirty="0"/>
              <a:t>){          		/* </a:t>
            </a:r>
            <a:r>
              <a:rPr lang="zh-CN" altLang="zh-CN" sz="1800" dirty="0"/>
              <a:t>如果</a:t>
            </a:r>
            <a:r>
              <a:rPr lang="en-US" altLang="zh-CN" sz="1800" dirty="0"/>
              <a:t>k</a:t>
            </a:r>
            <a:r>
              <a:rPr lang="zh-CN" altLang="zh-CN" sz="1800" dirty="0"/>
              <a:t>是素数</a:t>
            </a:r>
            <a:r>
              <a:rPr lang="en-US" altLang="zh-CN" sz="1800" dirty="0"/>
              <a:t> */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	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("%6d", k);  	 /* </a:t>
            </a:r>
            <a:r>
              <a:rPr lang="zh-CN" altLang="zh-CN" sz="1800" dirty="0"/>
              <a:t>输出</a:t>
            </a:r>
            <a:r>
              <a:rPr lang="en-US" altLang="zh-CN" sz="1800" dirty="0"/>
              <a:t>k */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	 count++;        		 /* </a:t>
            </a:r>
            <a:r>
              <a:rPr lang="zh-CN" altLang="zh-CN" sz="1800" dirty="0"/>
              <a:t>累加已经输出的素数个数</a:t>
            </a:r>
            <a:r>
              <a:rPr lang="en-US" altLang="zh-CN" sz="1800" dirty="0"/>
              <a:t> */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	 if(count % 10 == 0)</a:t>
            </a:r>
            <a:r>
              <a:rPr lang="zh-CN" altLang="en-US" sz="1800" dirty="0"/>
              <a:t>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("\n");  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  }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}</a:t>
            </a:r>
            <a:endParaRPr lang="zh-CN" altLang="zh-CN" sz="1800" dirty="0"/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3775966" y="848393"/>
            <a:ext cx="5415521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Enter m n: </a:t>
            </a:r>
            <a:r>
              <a:rPr lang="en-US" altLang="zh-CN" sz="2000" dirty="0">
                <a:solidFill>
                  <a:srgbClr val="CC0066"/>
                </a:solidFill>
              </a:rPr>
              <a:t>1 50</a:t>
            </a:r>
          </a:p>
          <a:p>
            <a:pPr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2     3      5      7     11    13    17    19    23    29</a:t>
            </a:r>
          </a:p>
          <a:p>
            <a:pPr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31  37   41    43    47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1072877"/>
            <a:ext cx="7174061" cy="5668491"/>
          </a:xfrm>
        </p:spPr>
        <p:txBody>
          <a:bodyPr/>
          <a:lstStyle/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en-US" altLang="zh-CN" sz="2400" dirty="0"/>
              <a:t>#</a:t>
            </a:r>
            <a:r>
              <a:rPr lang="zh-CN" altLang="en-US" sz="2400" dirty="0"/>
              <a:t> </a:t>
            </a:r>
            <a:r>
              <a:rPr lang="en-US" altLang="zh-CN" sz="2400" dirty="0"/>
              <a:t>include &lt;</a:t>
            </a:r>
            <a:r>
              <a:rPr lang="en-US" altLang="zh-CN" sz="2400" dirty="0" err="1"/>
              <a:t>math.h</a:t>
            </a:r>
            <a:r>
              <a:rPr lang="en-US" altLang="zh-CN" sz="2400" dirty="0"/>
              <a:t>&gt;</a:t>
            </a:r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</a:t>
            </a:r>
            <a:r>
              <a:rPr lang="zh-CN" altLang="en-US" sz="2400" dirty="0"/>
              <a:t> </a:t>
            </a:r>
            <a:r>
              <a:rPr lang="en-US" altLang="zh-CN" sz="2400" dirty="0"/>
              <a:t>(void)</a:t>
            </a:r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en-US" altLang="zh-CN" sz="2400" dirty="0"/>
              <a:t>{</a:t>
            </a:r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/>
              <a:t>int denominator, flag;      </a:t>
            </a:r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/>
              <a:t>double item, pi;</a:t>
            </a:r>
            <a:endParaRPr lang="zh-CN" altLang="en-US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/>
              <a:t>flag = 1; denominator = 1; </a:t>
            </a:r>
            <a:r>
              <a:rPr lang="en-US" altLang="zh-CN" sz="2400" dirty="0">
                <a:solidFill>
                  <a:schemeClr val="bg2"/>
                </a:solidFill>
              </a:rPr>
              <a:t>item = 1.0;</a:t>
            </a:r>
            <a:r>
              <a:rPr lang="zh-CN" sz="2400" dirty="0"/>
              <a:t> </a:t>
            </a:r>
            <a:r>
              <a:rPr lang="en-US" altLang="zh-CN" sz="2400" dirty="0"/>
              <a:t>pi = 0;</a:t>
            </a:r>
            <a:endParaRPr lang="zh-CN" altLang="en-US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while</a:t>
            </a:r>
            <a:r>
              <a:rPr lang="zh-CN" altLang="en-US" sz="2400" dirty="0">
                <a:solidFill>
                  <a:srgbClr val="CC0066"/>
                </a:solidFill>
              </a:rPr>
              <a:t> </a:t>
            </a:r>
            <a:r>
              <a:rPr lang="en-US" altLang="zh-CN" sz="2400" dirty="0">
                <a:solidFill>
                  <a:srgbClr val="CC0066"/>
                </a:solidFill>
              </a:rPr>
              <a:t>(fabs (item) &gt;= eps)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{   </a:t>
            </a:r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/>
              <a:t>	  pi = pi + item; </a:t>
            </a:r>
            <a:endParaRPr lang="zh-CN" altLang="en-US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zh-CN" altLang="en-US" sz="2400" dirty="0"/>
              <a:t>     </a:t>
            </a:r>
            <a:r>
              <a:rPr lang="en-US" altLang="zh-CN" sz="2400" dirty="0"/>
              <a:t>flag = -flag; </a:t>
            </a:r>
            <a:endParaRPr lang="zh-CN" altLang="en-US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zh-CN" altLang="en-US" sz="2400" dirty="0"/>
              <a:t>     </a:t>
            </a:r>
            <a:r>
              <a:rPr lang="en-US" altLang="zh-CN" sz="2400" dirty="0"/>
              <a:t>denominator = denominator +</a:t>
            </a:r>
            <a:r>
              <a:rPr lang="zh-CN" altLang="en-US" sz="2400" dirty="0"/>
              <a:t> </a:t>
            </a:r>
            <a:r>
              <a:rPr lang="en-US" altLang="zh-CN" sz="2400" dirty="0"/>
              <a:t>2; </a:t>
            </a:r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zh-CN" altLang="en-US" sz="2400" dirty="0"/>
              <a:t> </a:t>
            </a:r>
            <a:r>
              <a:rPr lang="en-US" altLang="zh-CN" sz="2400" dirty="0"/>
              <a:t>    item = flag * 1.0 / denominator;</a:t>
            </a:r>
            <a:endParaRPr lang="zh-CN" altLang="en-US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/>
              <a:t>}</a:t>
            </a:r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/>
              <a:t>pi = pi + item; </a:t>
            </a:r>
            <a:endParaRPr lang="zh-CN" altLang="en-US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/>
              <a:t>pi = pi * 4; </a:t>
            </a:r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 (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"</a:t>
            </a:r>
            <a:r>
              <a:rPr lang="en-US" altLang="zh-CN" sz="2400" dirty="0"/>
              <a:t>pi = %.4f\n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"</a:t>
            </a:r>
            <a:r>
              <a:rPr lang="en-US" altLang="zh-CN" sz="2400" dirty="0"/>
              <a:t>, pi);</a:t>
            </a:r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/>
              <a:t>return 0;</a:t>
            </a:r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87338"/>
            <a:ext cx="8075613" cy="838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600" dirty="0"/>
              <a:t>例</a:t>
            </a:r>
            <a:r>
              <a:rPr lang="en-US" altLang="zh-CN" sz="3600" dirty="0"/>
              <a:t>4-1</a:t>
            </a:r>
            <a:r>
              <a:rPr lang="zh-CN" altLang="en-US" sz="3600" dirty="0"/>
              <a:t>源程序－求</a:t>
            </a:r>
            <a:r>
              <a:rPr lang="en-US" altLang="zh-CN" sz="3600" dirty="0"/>
              <a:t>π</a:t>
            </a:r>
            <a:r>
              <a:rPr lang="zh-CN" altLang="en-US" sz="3600" dirty="0"/>
              <a:t>的近似值</a:t>
            </a: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5891864" y="1072877"/>
            <a:ext cx="2853581" cy="94179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Enter eps: </a:t>
            </a:r>
            <a:r>
              <a:rPr lang="en-US" altLang="zh-CN" sz="2400" dirty="0">
                <a:solidFill>
                  <a:srgbClr val="CC0066"/>
                </a:solidFill>
              </a:rPr>
              <a:t>0.0001</a:t>
            </a:r>
            <a:endParaRPr kumimoji="1" lang="en-US" altLang="zh-CN" sz="2400" dirty="0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pi = 3.1418</a:t>
            </a:r>
            <a:r>
              <a:rPr kumimoji="1" lang="en-US" altLang="zh-CN" sz="2400" dirty="0">
                <a:solidFill>
                  <a:schemeClr val="tx1"/>
                </a:solidFill>
                <a:cs typeface="Arial Unicode MS" charset="0"/>
              </a:rPr>
              <a:t> </a:t>
            </a:r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5508625" y="3213100"/>
            <a:ext cx="3252814" cy="52322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dirty="0" err="1">
                <a:solidFill>
                  <a:schemeClr val="tx1"/>
                </a:solidFill>
              </a:rPr>
              <a:t>fabs</a:t>
            </a:r>
            <a:r>
              <a:rPr kumimoji="1" lang="zh-CN" altLang="en-US" sz="2800" dirty="0">
                <a:solidFill>
                  <a:schemeClr val="tx1"/>
                </a:solidFill>
              </a:rPr>
              <a:t> </a:t>
            </a:r>
            <a:r>
              <a:rPr kumimoji="1" lang="en-US" altLang="zh-CN" sz="2800" dirty="0">
                <a:solidFill>
                  <a:schemeClr val="tx1"/>
                </a:solidFill>
              </a:rPr>
              <a:t>(item) &lt; eps?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65CF247-2BD2-4B05-BFB4-8A30C863F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527" y="5077237"/>
            <a:ext cx="4248471" cy="70788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2000" dirty="0">
                <a:solidFill>
                  <a:schemeClr val="tx1"/>
                </a:solidFill>
              </a:rPr>
              <a:t>从第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zh-CN" sz="2000" dirty="0">
                <a:solidFill>
                  <a:schemeClr val="tx1"/>
                </a:solidFill>
              </a:rPr>
              <a:t>项到倒数第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zh-CN" sz="2000" dirty="0">
                <a:solidFill>
                  <a:schemeClr val="tx1"/>
                </a:solidFill>
              </a:rPr>
              <a:t>项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</a:rPr>
              <a:t>|item| </a:t>
            </a:r>
            <a:r>
              <a:rPr lang="zh-CN" altLang="zh-CN" sz="2000" dirty="0">
                <a:solidFill>
                  <a:schemeClr val="tx1"/>
                </a:solidFill>
              </a:rPr>
              <a:t>≥</a:t>
            </a:r>
            <a:r>
              <a:rPr lang="en-US" altLang="zh-CN" sz="2000" dirty="0">
                <a:solidFill>
                  <a:schemeClr val="tx1"/>
                </a:solidFill>
              </a:rPr>
              <a:t> eps</a:t>
            </a:r>
          </a:p>
          <a:p>
            <a:pPr>
              <a:defRPr/>
            </a:pPr>
            <a:r>
              <a:rPr lang="zh-CN" altLang="zh-CN" sz="2000" dirty="0">
                <a:solidFill>
                  <a:schemeClr val="tx1"/>
                </a:solidFill>
              </a:rPr>
              <a:t>最后一项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</a:rPr>
              <a:t> |item| &lt; eps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9" grpId="0" animBg="1" autoUpdateAnimBg="0"/>
      <p:bldP spid="120841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7651576" cy="609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dirty="0"/>
              <a:t>例</a:t>
            </a:r>
            <a:r>
              <a:rPr lang="en-US" altLang="zh-CN" sz="4000" dirty="0"/>
              <a:t>4-11</a:t>
            </a:r>
            <a:r>
              <a:rPr lang="zh-CN" altLang="en-US" sz="4000" dirty="0"/>
              <a:t>古典算术问题－搬砖问题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58280"/>
            <a:ext cx="8229600" cy="1524000"/>
          </a:xfrm>
        </p:spPr>
        <p:txBody>
          <a:bodyPr/>
          <a:lstStyle/>
          <a:p>
            <a:pPr lvl="1" eaLnBrk="0" hangingPunct="0">
              <a:spcBef>
                <a:spcPct val="0"/>
              </a:spcBef>
              <a:buFontTx/>
              <a:buNone/>
              <a:defRPr/>
            </a:pPr>
            <a:r>
              <a:rPr lang="zh-CN" altLang="en-US" dirty="0"/>
              <a:t>某地需要搬运砖块，已知男人一人搬3块，女人一人搬2块，小孩两人搬一块。</a:t>
            </a:r>
          </a:p>
          <a:p>
            <a:pPr lvl="1" eaLnBrk="0" hangingPunct="0">
              <a:spcBef>
                <a:spcPct val="0"/>
              </a:spcBef>
              <a:buFontTx/>
              <a:buNone/>
              <a:defRPr/>
            </a:pPr>
            <a:r>
              <a:rPr lang="zh-CN" altLang="en-US" dirty="0"/>
              <a:t>问用</a:t>
            </a:r>
            <a:r>
              <a:rPr lang="en-US" altLang="zh-CN" dirty="0"/>
              <a:t>n</a:t>
            </a:r>
            <a:r>
              <a:rPr lang="zh-CN" altLang="en-US" dirty="0"/>
              <a:t>人正好搬</a:t>
            </a:r>
            <a:r>
              <a:rPr lang="en-US" altLang="zh-CN" dirty="0"/>
              <a:t>n</a:t>
            </a:r>
            <a:r>
              <a:rPr lang="zh-CN" altLang="en-US" dirty="0"/>
              <a:t>块砖，有多少种搬法？</a:t>
            </a:r>
            <a:endParaRPr lang="en-US" altLang="zh-CN" dirty="0"/>
          </a:p>
        </p:txBody>
      </p:sp>
      <p:sp>
        <p:nvSpPr>
          <p:cNvPr id="61443" name="Rectangle 6"/>
          <p:cNvSpPr>
            <a:spLocks noChangeArrowheads="1"/>
          </p:cNvSpPr>
          <p:nvPr/>
        </p:nvSpPr>
        <p:spPr bwMode="auto">
          <a:xfrm>
            <a:off x="215008" y="2492896"/>
            <a:ext cx="8928992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 err="1">
                <a:solidFill>
                  <a:schemeClr val="tx1"/>
                </a:solidFill>
              </a:rPr>
              <a:t>cnt</a:t>
            </a:r>
            <a:r>
              <a:rPr kumimoji="1" lang="en-US" altLang="zh-CN" sz="2400" dirty="0">
                <a:solidFill>
                  <a:schemeClr val="tx1"/>
                </a:solidFill>
              </a:rPr>
              <a:t> = 0;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for ( men = 0; men &lt;= n; men++ ){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   for ( women = 0; women &lt;= n; women++ ){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      for ( child = 0; child &lt;= n; child++ ){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</a:rPr>
              <a:t>           </a:t>
            </a:r>
            <a:r>
              <a:rPr kumimoji="1" lang="en-US" altLang="zh-CN" sz="2000" dirty="0">
                <a:solidFill>
                  <a:srgbClr val="CC0066"/>
                </a:solidFill>
              </a:rPr>
              <a:t>if ((</a:t>
            </a:r>
            <a:r>
              <a:rPr kumimoji="1" lang="en-US" altLang="zh-CN" sz="2000" dirty="0" err="1">
                <a:solidFill>
                  <a:srgbClr val="CC0066"/>
                </a:solidFill>
              </a:rPr>
              <a:t>men+women+child</a:t>
            </a:r>
            <a:r>
              <a:rPr kumimoji="1" lang="en-US" altLang="zh-CN" sz="2000" dirty="0">
                <a:solidFill>
                  <a:srgbClr val="CC0066"/>
                </a:solidFill>
              </a:rPr>
              <a:t>==n) &amp;&amp; (men*3+women*2+child*0.5==n))</a:t>
            </a:r>
            <a:r>
              <a:rPr kumimoji="1" lang="en-US" altLang="zh-CN" sz="2000" dirty="0">
                <a:solidFill>
                  <a:schemeClr val="tx1"/>
                </a:solidFill>
              </a:rPr>
              <a:t>{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</a:rPr>
              <a:t>               </a:t>
            </a:r>
            <a:r>
              <a:rPr kumimoji="1" lang="en-US" altLang="zh-CN" sz="200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000" dirty="0">
                <a:solidFill>
                  <a:schemeClr val="tx1"/>
                </a:solidFill>
              </a:rPr>
              <a:t>("men=%d  women=%d  child=%d\n", men, women, child);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</a:rPr>
              <a:t>               </a:t>
            </a:r>
            <a:r>
              <a:rPr kumimoji="1" lang="en-US" altLang="zh-CN" sz="2000" dirty="0" err="1">
                <a:solidFill>
                  <a:schemeClr val="tx1"/>
                </a:solidFill>
              </a:rPr>
              <a:t>cnt</a:t>
            </a:r>
            <a:r>
              <a:rPr kumimoji="1" lang="en-US" altLang="zh-CN" sz="2000" dirty="0">
                <a:solidFill>
                  <a:schemeClr val="tx1"/>
                </a:solidFill>
              </a:rPr>
              <a:t>++;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</a:rPr>
              <a:t>           }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        }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    }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159808" y="338415"/>
            <a:ext cx="3829050" cy="762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600" dirty="0"/>
              <a:t>例</a:t>
            </a:r>
            <a:r>
              <a:rPr lang="en-US" altLang="zh-CN" sz="3600" dirty="0"/>
              <a:t>4-11 </a:t>
            </a:r>
            <a:r>
              <a:rPr lang="zh-CN" altLang="en-US" sz="3600" dirty="0"/>
              <a:t>源程序段2</a:t>
            </a:r>
          </a:p>
        </p:txBody>
      </p:sp>
      <p:sp>
        <p:nvSpPr>
          <p:cNvPr id="10035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07504" y="445464"/>
            <a:ext cx="9252520" cy="33997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/>
              <a:t>limit_m</a:t>
            </a:r>
            <a:r>
              <a:rPr lang="en-US" altLang="zh-CN" sz="2000" dirty="0"/>
              <a:t> = n/3;   </a:t>
            </a:r>
            <a:r>
              <a:rPr lang="en-US" altLang="zh-CN" sz="2000" dirty="0" err="1"/>
              <a:t>limit_w</a:t>
            </a:r>
            <a:r>
              <a:rPr lang="en-US" altLang="zh-CN" sz="2000" dirty="0"/>
              <a:t> = n/2;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for(men = 0; men &lt;= </a:t>
            </a:r>
            <a:r>
              <a:rPr lang="en-US" altLang="zh-CN" sz="2000" dirty="0" err="1"/>
              <a:t>limit_m</a:t>
            </a:r>
            <a:r>
              <a:rPr lang="en-US" altLang="zh-CN" sz="2000" dirty="0"/>
              <a:t>; men++){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for(women = 0; women &lt;= </a:t>
            </a:r>
            <a:r>
              <a:rPr lang="en-US" altLang="zh-CN" sz="2000" dirty="0" err="1"/>
              <a:t>limit_w</a:t>
            </a:r>
            <a:r>
              <a:rPr lang="en-US" altLang="zh-CN" sz="2000" dirty="0"/>
              <a:t>; women++){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child = n - men - women;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if((men*3 + women*2 + child*0.5 == n)){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("men=%d, women=%d, children=%d\n", men, women, child);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}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</p:txBody>
      </p:sp>
      <p:sp>
        <p:nvSpPr>
          <p:cNvPr id="100359" name="Rectangle 2055"/>
          <p:cNvSpPr>
            <a:spLocks noChangeArrowheads="1"/>
          </p:cNvSpPr>
          <p:nvPr/>
        </p:nvSpPr>
        <p:spPr bwMode="auto">
          <a:xfrm>
            <a:off x="5821426" y="2924944"/>
            <a:ext cx="250581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比较循环次数</a:t>
            </a:r>
            <a:endParaRPr kumimoji="1" lang="en-US" altLang="zh-CN" sz="2800" dirty="0">
              <a:solidFill>
                <a:schemeClr val="bg2"/>
              </a:solidFill>
              <a:ea typeface="仿宋_GB2312" charset="0"/>
              <a:cs typeface="仿宋_GB2312" charset="0"/>
            </a:endParaRPr>
          </a:p>
          <a:p>
            <a:pPr>
              <a:defRPr/>
            </a:pPr>
            <a:r>
              <a:rPr kumimoji="1" lang="en-US" altLang="zh-CN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n=45</a:t>
            </a:r>
          </a:p>
          <a:p>
            <a:pPr>
              <a:defRPr/>
            </a:pPr>
            <a:r>
              <a:rPr kumimoji="1" lang="en-US" altLang="zh-CN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97336</a:t>
            </a: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与</a:t>
            </a:r>
            <a:r>
              <a:rPr kumimoji="1" lang="en-US" altLang="zh-CN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368</a:t>
            </a: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次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1940BD5-6F13-4407-9689-43F82D47C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3856624"/>
            <a:ext cx="8881354" cy="288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kumimoji="1" lang="en-US" altLang="zh-CN" sz="2000" dirty="0">
                <a:solidFill>
                  <a:schemeClr val="tx1"/>
                </a:solidFill>
              </a:rPr>
              <a:t>for ( men = 0; men &lt;= n; men++ ){</a:t>
            </a:r>
          </a:p>
          <a:p>
            <a:pPr algn="just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kumimoji="1" lang="en-US" altLang="zh-CN" sz="2000" dirty="0">
                <a:solidFill>
                  <a:schemeClr val="tx1"/>
                </a:solidFill>
              </a:rPr>
              <a:t>   for ( women = 0; women &lt;= n; women++ ){</a:t>
            </a:r>
          </a:p>
          <a:p>
            <a:pPr algn="just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kumimoji="1" lang="en-US" altLang="zh-CN" sz="2000" dirty="0">
                <a:solidFill>
                  <a:schemeClr val="tx1"/>
                </a:solidFill>
              </a:rPr>
              <a:t>      for ( child = 0; child &lt;= n; child++ ){</a:t>
            </a:r>
          </a:p>
          <a:p>
            <a:pPr algn="just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kumimoji="1" lang="en-US" altLang="zh-CN" sz="2000" dirty="0">
                <a:solidFill>
                  <a:schemeClr val="tx1"/>
                </a:solidFill>
              </a:rPr>
              <a:t>           </a:t>
            </a:r>
            <a:r>
              <a:rPr kumimoji="1" lang="en-US" altLang="zh-CN" sz="2000" dirty="0">
                <a:solidFill>
                  <a:srgbClr val="CC0066"/>
                </a:solidFill>
              </a:rPr>
              <a:t>if ((</a:t>
            </a:r>
            <a:r>
              <a:rPr kumimoji="1" lang="en-US" altLang="zh-CN" sz="2000" dirty="0" err="1">
                <a:solidFill>
                  <a:srgbClr val="CC0066"/>
                </a:solidFill>
              </a:rPr>
              <a:t>men+women+child</a:t>
            </a:r>
            <a:r>
              <a:rPr kumimoji="1" lang="en-US" altLang="zh-CN" sz="2000" dirty="0">
                <a:solidFill>
                  <a:srgbClr val="CC0066"/>
                </a:solidFill>
              </a:rPr>
              <a:t>==n) &amp;&amp; (men*3+women*2+child*0.5==n))</a:t>
            </a:r>
            <a:r>
              <a:rPr kumimoji="1" lang="en-US" altLang="zh-CN" sz="2000" dirty="0">
                <a:solidFill>
                  <a:schemeClr val="tx1"/>
                </a:solidFill>
              </a:rPr>
              <a:t>{</a:t>
            </a:r>
          </a:p>
          <a:p>
            <a:pPr algn="just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kumimoji="1" lang="en-US" altLang="zh-CN" sz="2000" dirty="0">
                <a:solidFill>
                  <a:schemeClr val="tx1"/>
                </a:solidFill>
              </a:rPr>
              <a:t>               </a:t>
            </a:r>
            <a:r>
              <a:rPr kumimoji="1" lang="en-US" altLang="zh-CN" sz="200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000" dirty="0">
                <a:solidFill>
                  <a:schemeClr val="tx1"/>
                </a:solidFill>
              </a:rPr>
              <a:t>("men=%d  women=%d  child=%d\n", men, women, child);</a:t>
            </a:r>
          </a:p>
          <a:p>
            <a:pPr algn="just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kumimoji="1" lang="en-US" altLang="zh-CN" sz="2000" dirty="0">
                <a:solidFill>
                  <a:schemeClr val="tx1"/>
                </a:solidFill>
              </a:rPr>
              <a:t>           }</a:t>
            </a:r>
          </a:p>
          <a:p>
            <a:pPr algn="just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kumimoji="1" lang="en-US" altLang="zh-CN" sz="2000" dirty="0">
                <a:solidFill>
                  <a:schemeClr val="tx1"/>
                </a:solidFill>
              </a:rPr>
              <a:t>      }</a:t>
            </a:r>
          </a:p>
          <a:p>
            <a:pPr algn="just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kumimoji="1" lang="en-US" altLang="zh-CN" sz="2000" dirty="0">
                <a:solidFill>
                  <a:schemeClr val="tx1"/>
                </a:solidFill>
              </a:rPr>
              <a:t>   }</a:t>
            </a:r>
          </a:p>
          <a:p>
            <a:pPr algn="just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kumimoji="1" lang="en-US" altLang="zh-CN" sz="20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uiExpand="1" build="p"/>
      <p:bldP spid="10035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8680"/>
            <a:ext cx="7651576" cy="609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dirty="0"/>
              <a:t>例</a:t>
            </a:r>
            <a:r>
              <a:rPr lang="en-US" altLang="zh-CN" sz="4000" dirty="0"/>
              <a:t>4-12  </a:t>
            </a:r>
            <a:r>
              <a:rPr lang="zh-CN" altLang="en-US" sz="4000" dirty="0"/>
              <a:t>找零钱问题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93018"/>
            <a:ext cx="8280598" cy="1658739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/>
              <a:t>有足够数量的</a:t>
            </a:r>
            <a:r>
              <a:rPr lang="en-US" altLang="zh-CN" sz="2800" dirty="0"/>
              <a:t>5</a:t>
            </a:r>
            <a:r>
              <a:rPr lang="zh-CN" altLang="zh-CN" sz="2800" dirty="0"/>
              <a:t>分、</a:t>
            </a:r>
            <a:r>
              <a:rPr lang="en-US" altLang="zh-CN" sz="2800" dirty="0"/>
              <a:t>2</a:t>
            </a:r>
            <a:r>
              <a:rPr lang="zh-CN" altLang="zh-CN" sz="2800" dirty="0"/>
              <a:t>分和</a:t>
            </a:r>
            <a:r>
              <a:rPr lang="en-US" altLang="zh-CN" sz="2800" dirty="0"/>
              <a:t>1</a:t>
            </a:r>
            <a:r>
              <a:rPr lang="zh-CN" altLang="zh-CN" sz="2800" dirty="0"/>
              <a:t>分的硬币，现在要用这些硬币来支付一笔小于</a:t>
            </a:r>
            <a:r>
              <a:rPr lang="en-US" altLang="zh-CN" sz="2800" dirty="0"/>
              <a:t>1</a:t>
            </a:r>
            <a:r>
              <a:rPr lang="zh-CN" altLang="zh-CN" sz="2800" dirty="0"/>
              <a:t>元的零钱</a:t>
            </a:r>
            <a:r>
              <a:rPr lang="en-US" altLang="zh-CN" sz="2800" dirty="0"/>
              <a:t>money</a:t>
            </a:r>
            <a:r>
              <a:rPr lang="zh-CN" altLang="zh-CN" sz="2800" dirty="0"/>
              <a:t>，问至少要用多少个硬币？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zh-CN" sz="2800" dirty="0"/>
              <a:t>输入零钱，输出硬币的总数量和相应面额的硬币数量。</a:t>
            </a:r>
          </a:p>
          <a:p>
            <a:pPr lvl="1" eaLnBrk="0" hangingPunct="0">
              <a:spcBef>
                <a:spcPct val="0"/>
              </a:spcBef>
              <a:buFontTx/>
              <a:buNone/>
              <a:defRPr/>
            </a:pPr>
            <a:endParaRPr lang="en-US" altLang="zh-CN" dirty="0"/>
          </a:p>
        </p:txBody>
      </p:sp>
      <p:sp>
        <p:nvSpPr>
          <p:cNvPr id="61443" name="Rectangle 6"/>
          <p:cNvSpPr>
            <a:spLocks noChangeArrowheads="1"/>
          </p:cNvSpPr>
          <p:nvPr/>
        </p:nvSpPr>
        <p:spPr bwMode="auto">
          <a:xfrm>
            <a:off x="429688" y="3905506"/>
            <a:ext cx="8534800" cy="225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2800" dirty="0">
                <a:solidFill>
                  <a:schemeClr val="tx1"/>
                </a:solidFill>
              </a:rPr>
              <a:t>硬币总数最小</a:t>
            </a:r>
            <a:r>
              <a:rPr lang="zh-CN" altLang="en-US" sz="2800" dirty="0">
                <a:solidFill>
                  <a:schemeClr val="tx1"/>
                </a:solidFill>
              </a:rPr>
              <a:t>：</a:t>
            </a:r>
            <a:r>
              <a:rPr lang="zh-CN" altLang="zh-CN" sz="2800" dirty="0">
                <a:solidFill>
                  <a:schemeClr val="tx1"/>
                </a:solidFill>
              </a:rPr>
              <a:t>优先考虑使用面值大的硬币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zh-CN" sz="2800" dirty="0">
                <a:solidFill>
                  <a:schemeClr val="tx1"/>
                </a:solidFill>
              </a:rPr>
              <a:t>采用三重循环嵌套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zh-CN" sz="2800" dirty="0">
                <a:solidFill>
                  <a:schemeClr val="tx1"/>
                </a:solidFill>
              </a:rPr>
              <a:t>按照</a:t>
            </a:r>
            <a:r>
              <a:rPr lang="en-US" altLang="zh-CN" sz="2800" dirty="0">
                <a:solidFill>
                  <a:schemeClr val="tx1"/>
                </a:solidFill>
              </a:rPr>
              <a:t>5</a:t>
            </a:r>
            <a:r>
              <a:rPr lang="zh-CN" altLang="zh-CN" sz="2800" dirty="0">
                <a:solidFill>
                  <a:schemeClr val="tx1"/>
                </a:solidFill>
              </a:rPr>
              <a:t>分、</a:t>
            </a: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zh-CN" altLang="zh-CN" sz="2800" dirty="0">
                <a:solidFill>
                  <a:schemeClr val="tx1"/>
                </a:solidFill>
              </a:rPr>
              <a:t>分和</a:t>
            </a: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zh-CN" altLang="zh-CN" sz="2800" dirty="0">
                <a:solidFill>
                  <a:schemeClr val="tx1"/>
                </a:solidFill>
              </a:rPr>
              <a:t>分的顺序，</a:t>
            </a:r>
            <a:r>
              <a:rPr lang="zh-CN" altLang="en-US" sz="2800" dirty="0">
                <a:solidFill>
                  <a:schemeClr val="tx1"/>
                </a:solidFill>
              </a:rPr>
              <a:t>从</a:t>
            </a:r>
            <a:r>
              <a:rPr lang="zh-CN" altLang="zh-CN" sz="2800" dirty="0">
                <a:solidFill>
                  <a:schemeClr val="tx1"/>
                </a:solidFill>
              </a:rPr>
              <a:t>上限</a:t>
            </a:r>
            <a:r>
              <a:rPr lang="en-US" altLang="zh-CN" sz="2800" dirty="0">
                <a:solidFill>
                  <a:schemeClr val="tx1"/>
                </a:solidFill>
              </a:rPr>
              <a:t>(money/</a:t>
            </a:r>
            <a:r>
              <a:rPr lang="zh-CN" altLang="en-US" sz="2800" dirty="0">
                <a:solidFill>
                  <a:schemeClr val="tx1"/>
                </a:solidFill>
              </a:rPr>
              <a:t>币值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  <a:r>
              <a:rPr lang="zh-CN" altLang="zh-CN" sz="2800" dirty="0">
                <a:solidFill>
                  <a:schemeClr val="tx1"/>
                </a:solidFill>
              </a:rPr>
              <a:t>到下限</a:t>
            </a:r>
            <a:r>
              <a:rPr lang="en-US" altLang="zh-CN" sz="2800" dirty="0">
                <a:solidFill>
                  <a:schemeClr val="tx1"/>
                </a:solidFill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595078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05" y="260350"/>
            <a:ext cx="8028384" cy="823912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dirty="0"/>
              <a:t>例</a:t>
            </a:r>
            <a:r>
              <a:rPr lang="en-US" altLang="zh-CN" sz="4000" dirty="0"/>
              <a:t>4-12 </a:t>
            </a:r>
            <a:r>
              <a:rPr lang="zh-CN" altLang="en-US" sz="4000" dirty="0"/>
              <a:t>源程序段</a:t>
            </a:r>
            <a:r>
              <a:rPr lang="en-US" altLang="zh-CN" sz="4000" dirty="0"/>
              <a:t>-</a:t>
            </a:r>
            <a:r>
              <a:rPr lang="zh-CN" altLang="en-US" sz="4000" dirty="0"/>
              <a:t>找零钱</a:t>
            </a:r>
            <a:endParaRPr lang="en-US" altLang="zh-CN" sz="4000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630" y="1137083"/>
            <a:ext cx="8928739" cy="5460567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C0066"/>
                </a:solidFill>
              </a:rPr>
              <a:t>flag = 1; </a:t>
            </a:r>
            <a:r>
              <a:rPr lang="en-US" altLang="zh-CN" sz="2400" dirty="0"/>
              <a:t>     /* flag</a:t>
            </a:r>
            <a:r>
              <a:rPr lang="zh-CN" altLang="zh-CN" sz="2400"/>
              <a:t>表示是否中止</a:t>
            </a:r>
            <a:r>
              <a:rPr lang="zh-CN" altLang="zh-CN" sz="2400" dirty="0"/>
              <a:t>嵌套循环 </a:t>
            </a:r>
            <a:r>
              <a:rPr lang="en-US" altLang="zh-CN" sz="2400" dirty="0"/>
              <a:t>*/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("Enter money: ");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("%d", &amp;money);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for (n5 = money/5;</a:t>
            </a:r>
            <a:r>
              <a:rPr lang="en-US" altLang="zh-CN" sz="2400" dirty="0">
                <a:solidFill>
                  <a:srgbClr val="CC0066"/>
                </a:solidFill>
              </a:rPr>
              <a:t> (n5 &gt;= 0) &amp;&amp; (flag == 1)</a:t>
            </a:r>
            <a:r>
              <a:rPr lang="en-US" altLang="zh-CN" sz="2400" dirty="0"/>
              <a:t>; n5--)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   for (n2 = (money-n5*5)/2; </a:t>
            </a:r>
            <a:r>
              <a:rPr lang="en-US" altLang="zh-CN" sz="2400" dirty="0">
                <a:solidFill>
                  <a:srgbClr val="CC0066"/>
                </a:solidFill>
              </a:rPr>
              <a:t>(n2 &gt;= 0) &amp;&amp; (flag == 1)</a:t>
            </a:r>
            <a:r>
              <a:rPr lang="en-US" altLang="zh-CN" sz="2400" dirty="0"/>
              <a:t>; n2--)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for (n1 = money-n5*5-n2*2; </a:t>
            </a:r>
            <a:r>
              <a:rPr lang="en-US" altLang="zh-CN" sz="2400" dirty="0">
                <a:solidFill>
                  <a:srgbClr val="CC0066"/>
                </a:solidFill>
              </a:rPr>
              <a:t>(n1 &gt;=0) &amp;&amp; (flag == 1)</a:t>
            </a:r>
            <a:r>
              <a:rPr lang="en-US" altLang="zh-CN" sz="2400" dirty="0"/>
              <a:t>; n1--)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 if ((n5*5 + n2*2 + n1) == money) {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    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("fen5:%d, fen2:%d, fen1:%d, total:%d\n", n5, n2, n1, n1+n2+n5);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    </a:t>
            </a:r>
            <a:r>
              <a:rPr lang="en-US" altLang="zh-CN" sz="2000" dirty="0"/>
              <a:t>/* </a:t>
            </a:r>
            <a:r>
              <a:rPr lang="zh-CN" altLang="zh-CN" sz="2000" dirty="0"/>
              <a:t>置</a:t>
            </a:r>
            <a:r>
              <a:rPr lang="en-US" altLang="zh-CN" sz="2000" dirty="0"/>
              <a:t>flag</a:t>
            </a:r>
            <a:r>
              <a:rPr lang="zh-CN" altLang="zh-CN" sz="2000" dirty="0"/>
              <a:t>为</a:t>
            </a:r>
            <a:r>
              <a:rPr lang="en-US" altLang="zh-CN" sz="2000" dirty="0"/>
              <a:t> 0</a:t>
            </a:r>
            <a:r>
              <a:rPr lang="zh-CN" altLang="zh-CN" sz="2000" dirty="0"/>
              <a:t>，则三重循环的条件都不满足，中止嵌套循环</a:t>
            </a:r>
            <a:r>
              <a:rPr lang="en-US" altLang="zh-CN" sz="2000" dirty="0"/>
              <a:t> */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    flag = 0; 	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}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73488028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266928" cy="73955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本章总结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507288" cy="5256584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</a:rPr>
              <a:t>循环结构以及循环执行机制</a:t>
            </a:r>
          </a:p>
          <a:p>
            <a:pPr lvl="1">
              <a:defRPr/>
            </a:pPr>
            <a:r>
              <a:rPr lang="en-US" altLang="zh-CN" dirty="0">
                <a:solidFill>
                  <a:srgbClr val="000000"/>
                </a:solidFill>
              </a:rPr>
              <a:t>while</a:t>
            </a:r>
            <a:r>
              <a:rPr lang="zh-CN" altLang="zh-CN" dirty="0" err="1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do-while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for</a:t>
            </a: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</a:rPr>
              <a:t>break</a:t>
            </a:r>
            <a:r>
              <a:rPr lang="zh-CN" altLang="en-US" dirty="0">
                <a:solidFill>
                  <a:srgbClr val="000000"/>
                </a:solidFill>
              </a:rPr>
              <a:t>与</a:t>
            </a:r>
            <a:r>
              <a:rPr lang="en-US" altLang="zh-CN" dirty="0">
                <a:solidFill>
                  <a:srgbClr val="000000"/>
                </a:solidFill>
              </a:rPr>
              <a:t>continue</a:t>
            </a:r>
            <a:r>
              <a:rPr lang="zh-CN" altLang="en-US" dirty="0">
                <a:solidFill>
                  <a:srgbClr val="000000"/>
                </a:solidFill>
              </a:rPr>
              <a:t>语句</a:t>
            </a:r>
          </a:p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</a:rPr>
              <a:t>嵌套循环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zh-CN" altLang="en-US" dirty="0"/>
              <a:t>综合程序设计（循环结构）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</a:rPr>
              <a:t>常用算法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zh-CN" altLang="en-US" dirty="0">
                <a:solidFill>
                  <a:srgbClr val="000000"/>
                </a:solidFill>
              </a:rPr>
              <a:t>例题：求</a:t>
            </a:r>
            <a:r>
              <a:rPr lang="en-US" altLang="zh-CN" dirty="0">
                <a:solidFill>
                  <a:srgbClr val="000000"/>
                </a:solidFill>
              </a:rPr>
              <a:t>π</a:t>
            </a:r>
            <a:r>
              <a:rPr lang="zh-CN" altLang="en-US" dirty="0">
                <a:solidFill>
                  <a:srgbClr val="000000"/>
                </a:solidFill>
              </a:rPr>
              <a:t>、拆分整数、求素数、猜数、求最值、求</a:t>
            </a:r>
            <a:r>
              <a:rPr lang="en-US" altLang="zh-CN" dirty="0" err="1">
                <a:solidFill>
                  <a:srgbClr val="000000"/>
                </a:solidFill>
              </a:rPr>
              <a:t>fibonacci</a:t>
            </a:r>
            <a:r>
              <a:rPr lang="zh-CN" altLang="en-US">
                <a:solidFill>
                  <a:srgbClr val="000000"/>
                </a:solidFill>
              </a:rPr>
              <a:t>、找零钱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zh-CN" altLang="en-US" dirty="0">
                <a:solidFill>
                  <a:srgbClr val="000000"/>
                </a:solidFill>
              </a:rPr>
              <a:t>习题：求水仙花数、求最大公约数</a:t>
            </a:r>
            <a:r>
              <a:rPr lang="en-US" altLang="zh-CN" dirty="0">
                <a:solidFill>
                  <a:srgbClr val="000000"/>
                </a:solidFill>
              </a:rPr>
              <a:t>/</a:t>
            </a:r>
            <a:r>
              <a:rPr lang="zh-CN" altLang="en-US" dirty="0">
                <a:solidFill>
                  <a:srgbClr val="000000"/>
                </a:solidFill>
              </a:rPr>
              <a:t>最小公倍数、求</a:t>
            </a:r>
            <a:r>
              <a:rPr lang="en-US" altLang="zh-CN" dirty="0" err="1">
                <a:solidFill>
                  <a:srgbClr val="000000"/>
                </a:solidFill>
              </a:rPr>
              <a:t>ddd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3131840" y="1268760"/>
            <a:ext cx="5852884" cy="193899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prstDash val="sysDot"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理解 </a:t>
            </a:r>
            <a:r>
              <a:rPr lang="en-US" altLang="zh-CN" sz="2400" dirty="0">
                <a:solidFill>
                  <a:srgbClr val="000000"/>
                </a:solidFill>
              </a:rPr>
              <a:t>while</a:t>
            </a:r>
            <a:r>
              <a:rPr lang="zh-CN" altLang="en-US" sz="2400" dirty="0">
                <a:solidFill>
                  <a:srgbClr val="000000"/>
                </a:solidFill>
              </a:rPr>
              <a:t>和 </a:t>
            </a:r>
            <a:r>
              <a:rPr lang="en-US" altLang="zh-CN" sz="2400" dirty="0">
                <a:solidFill>
                  <a:srgbClr val="000000"/>
                </a:solidFill>
              </a:rPr>
              <a:t>do-while</a:t>
            </a:r>
            <a:r>
              <a:rPr lang="zh-CN" altLang="en-US" sz="2400" dirty="0">
                <a:solidFill>
                  <a:srgbClr val="000000"/>
                </a:solidFill>
              </a:rPr>
              <a:t>的执行机制；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掌握 </a:t>
            </a:r>
            <a:r>
              <a:rPr lang="en-US" altLang="zh-CN" sz="2400" dirty="0">
                <a:solidFill>
                  <a:srgbClr val="000000"/>
                </a:solidFill>
              </a:rPr>
              <a:t>break </a:t>
            </a:r>
            <a:r>
              <a:rPr lang="zh-CN" altLang="en-US" sz="2400" dirty="0">
                <a:solidFill>
                  <a:srgbClr val="000000"/>
                </a:solidFill>
              </a:rPr>
              <a:t>和 </a:t>
            </a:r>
            <a:r>
              <a:rPr lang="en-US" altLang="zh-CN" sz="2400" dirty="0">
                <a:solidFill>
                  <a:srgbClr val="000000"/>
                </a:solidFill>
              </a:rPr>
              <a:t>continue </a:t>
            </a:r>
            <a:r>
              <a:rPr lang="zh-CN" altLang="en-US" sz="2400" dirty="0">
                <a:solidFill>
                  <a:srgbClr val="000000"/>
                </a:solidFill>
              </a:rPr>
              <a:t>的作用方式；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掌握嵌套循环的执行机制与设计方法；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能熟练循环语句编写循环结构类的程序；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熟练掌握常用算法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  <p:bldP spid="1812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4622800" cy="838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 algn="just">
              <a:defRPr/>
            </a:pPr>
            <a:r>
              <a:rPr lang="en-US" altLang="zh-CN" dirty="0"/>
              <a:t>4.1.2 while </a:t>
            </a:r>
            <a:r>
              <a:rPr lang="zh-CN" altLang="en-US" dirty="0"/>
              <a:t>语句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68413"/>
            <a:ext cx="4002087" cy="1052512"/>
          </a:xfrm>
        </p:spPr>
        <p:txBody>
          <a:bodyPr>
            <a:spAutoFit/>
          </a:bodyPr>
          <a:lstStyle/>
          <a:p>
            <a:pPr algn="just">
              <a:buFont typeface="Wingdings" charset="0"/>
              <a:buNone/>
              <a:defRPr/>
            </a:pPr>
            <a:r>
              <a:rPr lang="en-US" altLang="zh-CN" dirty="0"/>
              <a:t>while (</a:t>
            </a:r>
            <a:r>
              <a:rPr lang="zh-CN" altLang="en-US" dirty="0">
                <a:solidFill>
                  <a:srgbClr val="CC0066"/>
                </a:solidFill>
              </a:rPr>
              <a:t>条件</a:t>
            </a:r>
            <a:r>
              <a:rPr lang="zh-CN" altLang="en-US" dirty="0"/>
              <a:t>)</a:t>
            </a:r>
            <a:endParaRPr lang="zh-CN" altLang="en-US" dirty="0">
              <a:solidFill>
                <a:srgbClr val="CC0066"/>
              </a:solidFill>
            </a:endParaRPr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zh-CN" altLang="en-US" dirty="0"/>
              <a:t>      </a:t>
            </a:r>
            <a:r>
              <a:rPr lang="zh-CN" altLang="en-US" dirty="0">
                <a:solidFill>
                  <a:schemeClr val="bg2"/>
                </a:solidFill>
              </a:rPr>
              <a:t>循环体语句</a:t>
            </a:r>
            <a:r>
              <a:rPr lang="zh-CN" altLang="en-US" dirty="0"/>
              <a:t>;</a:t>
            </a:r>
            <a:r>
              <a:rPr lang="zh-CN" altLang="en-US" dirty="0">
                <a:latin typeface="宋体" charset="0"/>
              </a:rPr>
              <a:t>     </a:t>
            </a:r>
          </a:p>
        </p:txBody>
      </p:sp>
      <p:graphicFrame>
        <p:nvGraphicFramePr>
          <p:cNvPr id="59407" name="Object 15"/>
          <p:cNvGraphicFramePr>
            <a:graphicFrameLocks noChangeAspect="1"/>
          </p:cNvGraphicFramePr>
          <p:nvPr/>
        </p:nvGraphicFramePr>
        <p:xfrm>
          <a:off x="5646738" y="1757363"/>
          <a:ext cx="2832100" cy="450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4" name="位图图像" r:id="rId3" imgW="1819080" imgH="2898000" progId="PBrush">
                  <p:embed/>
                </p:oleObj>
              </mc:Choice>
              <mc:Fallback>
                <p:oleObj name="位图图像" r:id="rId3" imgW="1819080" imgH="2898000" progId="PBrush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738" y="1757363"/>
                        <a:ext cx="2832100" cy="450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60" name="Group 68"/>
          <p:cNvGrpSpPr>
            <a:grpSpLocks/>
          </p:cNvGrpSpPr>
          <p:nvPr/>
        </p:nvGrpSpPr>
        <p:grpSpPr bwMode="auto">
          <a:xfrm>
            <a:off x="685800" y="2514600"/>
            <a:ext cx="2743200" cy="2895600"/>
            <a:chOff x="1869" y="4088"/>
            <a:chExt cx="2762" cy="3104"/>
          </a:xfrm>
        </p:grpSpPr>
        <p:sp>
          <p:nvSpPr>
            <p:cNvPr id="20490" name="Text Box 69"/>
            <p:cNvSpPr txBox="1">
              <a:spLocks noChangeArrowheads="1"/>
            </p:cNvSpPr>
            <p:nvPr/>
          </p:nvSpPr>
          <p:spPr bwMode="auto">
            <a:xfrm>
              <a:off x="2777" y="5044"/>
              <a:ext cx="1080" cy="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lang="zh-CN" altLang="en-US" sz="1600" dirty="0">
                  <a:solidFill>
                    <a:schemeClr val="tx1"/>
                  </a:solidFill>
                  <a:latin typeface="Times New Roman" charset="0"/>
                </a:rPr>
                <a:t>真</a:t>
              </a:r>
            </a:p>
          </p:txBody>
        </p:sp>
        <p:sp>
          <p:nvSpPr>
            <p:cNvPr id="20491" name="Text Box 70"/>
            <p:cNvSpPr txBox="1">
              <a:spLocks noChangeArrowheads="1"/>
            </p:cNvSpPr>
            <p:nvPr/>
          </p:nvSpPr>
          <p:spPr bwMode="auto">
            <a:xfrm>
              <a:off x="3716" y="4424"/>
              <a:ext cx="915" cy="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lang="zh-CN" altLang="en-US" sz="1600">
                  <a:solidFill>
                    <a:schemeClr val="tx1"/>
                  </a:solidFill>
                  <a:latin typeface="Times New Roman" charset="0"/>
                </a:rPr>
                <a:t>假</a:t>
              </a:r>
            </a:p>
          </p:txBody>
        </p:sp>
        <p:sp>
          <p:nvSpPr>
            <p:cNvPr id="20492" name="Line 71"/>
            <p:cNvSpPr>
              <a:spLocks noChangeShapeType="1"/>
            </p:cNvSpPr>
            <p:nvPr/>
          </p:nvSpPr>
          <p:spPr bwMode="auto">
            <a:xfrm>
              <a:off x="3111" y="5080"/>
              <a:ext cx="0" cy="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493" name="Group 72"/>
            <p:cNvGrpSpPr>
              <a:grpSpLocks/>
            </p:cNvGrpSpPr>
            <p:nvPr/>
          </p:nvGrpSpPr>
          <p:grpSpPr bwMode="auto">
            <a:xfrm>
              <a:off x="1869" y="4088"/>
              <a:ext cx="2687" cy="3104"/>
              <a:chOff x="1869" y="4088"/>
              <a:chExt cx="2687" cy="3104"/>
            </a:xfrm>
          </p:grpSpPr>
          <p:sp>
            <p:nvSpPr>
              <p:cNvPr id="20494" name="Text Box 73"/>
              <p:cNvSpPr txBox="1">
                <a:spLocks noChangeArrowheads="1"/>
              </p:cNvSpPr>
              <p:nvPr/>
            </p:nvSpPr>
            <p:spPr bwMode="auto">
              <a:xfrm>
                <a:off x="2264" y="6786"/>
                <a:ext cx="1887" cy="4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lang="en-US" altLang="zh-CN" sz="1600">
                    <a:solidFill>
                      <a:schemeClr val="tx1"/>
                    </a:solidFill>
                    <a:latin typeface="Times New Roman" charset="0"/>
                  </a:rPr>
                  <a:t>while</a:t>
                </a:r>
                <a:r>
                  <a:rPr lang="zh-CN" altLang="en-US" sz="1600">
                    <a:solidFill>
                      <a:schemeClr val="tx1"/>
                    </a:solidFill>
                    <a:latin typeface="Times New Roman" charset="0"/>
                  </a:rPr>
                  <a:t>下一条语句</a:t>
                </a:r>
              </a:p>
            </p:txBody>
          </p:sp>
          <p:sp>
            <p:nvSpPr>
              <p:cNvPr id="20495" name="Line 74"/>
              <p:cNvSpPr>
                <a:spLocks noChangeShapeType="1"/>
              </p:cNvSpPr>
              <p:nvPr/>
            </p:nvSpPr>
            <p:spPr bwMode="auto">
              <a:xfrm>
                <a:off x="3111" y="408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6" name="AutoShape 75"/>
              <p:cNvSpPr>
                <a:spLocks noChangeArrowheads="1"/>
              </p:cNvSpPr>
              <p:nvPr/>
            </p:nvSpPr>
            <p:spPr bwMode="auto">
              <a:xfrm>
                <a:off x="2206" y="4416"/>
                <a:ext cx="1815" cy="666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1600">
                    <a:solidFill>
                      <a:schemeClr val="tx1"/>
                    </a:solidFill>
                    <a:latin typeface="Times New Roman" charset="0"/>
                  </a:rPr>
                  <a:t>表达式</a:t>
                </a:r>
              </a:p>
            </p:txBody>
          </p:sp>
          <p:sp>
            <p:nvSpPr>
              <p:cNvPr id="59468" name="Rectangle 76"/>
              <p:cNvSpPr>
                <a:spLocks noChangeArrowheads="1"/>
              </p:cNvSpPr>
              <p:nvPr/>
            </p:nvSpPr>
            <p:spPr bwMode="auto">
              <a:xfrm>
                <a:off x="2449" y="5368"/>
                <a:ext cx="1335" cy="39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zh-CN" altLang="en-US" sz="1600">
                    <a:solidFill>
                      <a:schemeClr val="tx1"/>
                    </a:solidFill>
                    <a:latin typeface="Times New Roman" charset="0"/>
                  </a:rPr>
                  <a:t>循环体语句</a:t>
                </a:r>
              </a:p>
            </p:txBody>
          </p:sp>
          <p:sp>
            <p:nvSpPr>
              <p:cNvPr id="59469" name="Freeform 77"/>
              <p:cNvSpPr>
                <a:spLocks/>
              </p:cNvSpPr>
              <p:nvPr/>
            </p:nvSpPr>
            <p:spPr bwMode="auto">
              <a:xfrm>
                <a:off x="3191" y="4755"/>
                <a:ext cx="1365" cy="2028"/>
              </a:xfrm>
              <a:custGeom>
                <a:avLst/>
                <a:gdLst>
                  <a:gd name="T0" fmla="*/ 840 w 1365"/>
                  <a:gd name="T1" fmla="*/ 0 h 2028"/>
                  <a:gd name="T2" fmla="*/ 1365 w 1365"/>
                  <a:gd name="T3" fmla="*/ 0 h 2028"/>
                  <a:gd name="T4" fmla="*/ 1365 w 1365"/>
                  <a:gd name="T5" fmla="*/ 1560 h 2028"/>
                  <a:gd name="T6" fmla="*/ 0 w 1365"/>
                  <a:gd name="T7" fmla="*/ 1560 h 2028"/>
                  <a:gd name="T8" fmla="*/ 0 w 1365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5" h="2028">
                    <a:moveTo>
                      <a:pt x="840" y="0"/>
                    </a:moveTo>
                    <a:lnTo>
                      <a:pt x="1365" y="0"/>
                    </a:lnTo>
                    <a:lnTo>
                      <a:pt x="1365" y="1560"/>
                    </a:lnTo>
                    <a:lnTo>
                      <a:pt x="0" y="1560"/>
                    </a:lnTo>
                    <a:lnTo>
                      <a:pt x="0" y="2028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470" name="Freeform 78"/>
              <p:cNvSpPr>
                <a:spLocks/>
              </p:cNvSpPr>
              <p:nvPr/>
            </p:nvSpPr>
            <p:spPr bwMode="auto">
              <a:xfrm>
                <a:off x="1869" y="4350"/>
                <a:ext cx="1260" cy="1942"/>
              </a:xfrm>
              <a:custGeom>
                <a:avLst/>
                <a:gdLst>
                  <a:gd name="T0" fmla="*/ 1260 w 1260"/>
                  <a:gd name="T1" fmla="*/ 1248 h 1716"/>
                  <a:gd name="T2" fmla="*/ 1260 w 1260"/>
                  <a:gd name="T3" fmla="*/ 1716 h 1716"/>
                  <a:gd name="T4" fmla="*/ 0 w 1260"/>
                  <a:gd name="T5" fmla="*/ 1716 h 1716"/>
                  <a:gd name="T6" fmla="*/ 0 w 1260"/>
                  <a:gd name="T7" fmla="*/ 0 h 1716"/>
                  <a:gd name="T8" fmla="*/ 1155 w 1260"/>
                  <a:gd name="T9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0" h="1716">
                    <a:moveTo>
                      <a:pt x="1260" y="1248"/>
                    </a:moveTo>
                    <a:lnTo>
                      <a:pt x="1260" y="1716"/>
                    </a:lnTo>
                    <a:lnTo>
                      <a:pt x="0" y="1716"/>
                    </a:lnTo>
                    <a:lnTo>
                      <a:pt x="0" y="0"/>
                    </a:lnTo>
                    <a:lnTo>
                      <a:pt x="1155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9473" name="Rectangle 81"/>
          <p:cNvSpPr>
            <a:spLocks noChangeArrowheads="1"/>
          </p:cNvSpPr>
          <p:nvPr/>
        </p:nvSpPr>
        <p:spPr bwMode="auto">
          <a:xfrm>
            <a:off x="3810000" y="2895600"/>
            <a:ext cx="16208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CC0066"/>
                </a:solidFill>
                <a:latin typeface="华文行楷"/>
                <a:ea typeface="华文行楷"/>
                <a:cs typeface="华文行楷"/>
              </a:rPr>
              <a:t>循环条件</a:t>
            </a:r>
            <a:endParaRPr kumimoji="1" lang="zh-CN" altLang="en-US" sz="2800" dirty="0">
              <a:solidFill>
                <a:schemeClr val="bg2"/>
              </a:solidFill>
              <a:latin typeface="华文行楷"/>
              <a:ea typeface="华文行楷"/>
              <a:cs typeface="华文行楷"/>
            </a:endParaRPr>
          </a:p>
        </p:txBody>
      </p:sp>
      <p:sp>
        <p:nvSpPr>
          <p:cNvPr id="59474" name="Rectangle 82"/>
          <p:cNvSpPr>
            <a:spLocks noChangeArrowheads="1"/>
          </p:cNvSpPr>
          <p:nvPr/>
        </p:nvSpPr>
        <p:spPr bwMode="auto">
          <a:xfrm>
            <a:off x="3962400" y="396240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bg2"/>
                </a:solidFill>
                <a:latin typeface="华文行楷"/>
                <a:ea typeface="华文行楷"/>
                <a:cs typeface="华文行楷"/>
              </a:rPr>
              <a:t>循环体</a:t>
            </a:r>
          </a:p>
        </p:txBody>
      </p:sp>
      <p:sp>
        <p:nvSpPr>
          <p:cNvPr id="59478" name="Line 86"/>
          <p:cNvSpPr>
            <a:spLocks noChangeShapeType="1"/>
          </p:cNvSpPr>
          <p:nvPr/>
        </p:nvSpPr>
        <p:spPr bwMode="auto">
          <a:xfrm flipH="1">
            <a:off x="4427538" y="1412875"/>
            <a:ext cx="1008062" cy="5762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9479" name="Rectangle 87"/>
          <p:cNvSpPr>
            <a:spLocks noChangeArrowheads="1"/>
          </p:cNvSpPr>
          <p:nvPr/>
        </p:nvSpPr>
        <p:spPr bwMode="auto">
          <a:xfrm>
            <a:off x="5651500" y="1125538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一条语句</a:t>
            </a:r>
          </a:p>
        </p:txBody>
      </p:sp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5638800" y="1752600"/>
          <a:ext cx="2847975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5" name="位图图像" r:id="rId5" imgW="1838095" imgH="2914286" progId="PBrush">
                  <p:embed/>
                </p:oleObj>
              </mc:Choice>
              <mc:Fallback>
                <p:oleObj name="位图图像" r:id="rId5" imgW="1838095" imgH="2914286" progId="PBrush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752600"/>
                        <a:ext cx="2847975" cy="451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5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5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  <p:bldP spid="59473" grpId="0"/>
      <p:bldP spid="59474" grpId="0"/>
      <p:bldP spid="59478" grpId="0" animBg="1"/>
      <p:bldP spid="594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5715000" cy="1219200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en-US" altLang="zh-CN" dirty="0"/>
              <a:t>while </a:t>
            </a:r>
            <a:r>
              <a:rPr lang="zh-CN" altLang="en-US" dirty="0"/>
              <a:t>语句和</a:t>
            </a:r>
            <a:r>
              <a:rPr lang="en-US" altLang="zh-CN" dirty="0"/>
              <a:t> for </a:t>
            </a:r>
            <a:r>
              <a:rPr lang="zh-CN" altLang="en-US" dirty="0"/>
              <a:t>语句</a:t>
            </a:r>
          </a:p>
          <a:p>
            <a:pPr marL="949325" lvl="1" algn="just">
              <a:buFont typeface="Wingdings" charset="0"/>
              <a:buNone/>
              <a:defRPr/>
            </a:pPr>
            <a:r>
              <a:rPr lang="zh-CN" altLang="en-US" dirty="0"/>
              <a:t>都是在循环前先判断条件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5173663" cy="6858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 algn="just">
              <a:defRPr/>
            </a:pPr>
            <a:r>
              <a:rPr lang="en-US" altLang="zh-CN"/>
              <a:t>while </a:t>
            </a:r>
            <a:r>
              <a:rPr lang="zh-CN" altLang="en-US"/>
              <a:t>语句说明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4176713" y="3886200"/>
            <a:ext cx="4572000" cy="257968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kumimoji="1" lang="zh-CN" altLang="en-US" sz="2800" dirty="0">
                <a:solidFill>
                  <a:srgbClr val="660066"/>
                </a:solidFill>
              </a:rPr>
              <a:t>表达式</a:t>
            </a:r>
            <a:r>
              <a:rPr kumimoji="1" lang="en-US" altLang="zh-CN" sz="2800" dirty="0">
                <a:solidFill>
                  <a:srgbClr val="660066"/>
                </a:solidFill>
              </a:rPr>
              <a:t>1</a:t>
            </a:r>
            <a:r>
              <a:rPr kumimoji="1" lang="zh-CN" altLang="en-US" sz="2800" dirty="0">
                <a:solidFill>
                  <a:schemeClr val="tx1"/>
                </a:solidFill>
              </a:rPr>
              <a:t>；</a:t>
            </a:r>
          </a:p>
          <a:p>
            <a:pPr lvl="1">
              <a:spcBef>
                <a:spcPct val="2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while (</a:t>
            </a:r>
            <a:r>
              <a:rPr kumimoji="1" lang="zh-CN" altLang="en-US" sz="2800" dirty="0">
                <a:solidFill>
                  <a:srgbClr val="CC0066"/>
                </a:solidFill>
              </a:rPr>
              <a:t>表达式</a:t>
            </a:r>
            <a:r>
              <a:rPr kumimoji="1" lang="en-US" altLang="zh-CN" sz="2800" dirty="0">
                <a:solidFill>
                  <a:srgbClr val="CC0066"/>
                </a:solidFill>
              </a:rPr>
              <a:t>2</a:t>
            </a:r>
            <a:r>
              <a:rPr kumimoji="1" lang="en-US" altLang="zh-CN" sz="2800" dirty="0">
                <a:solidFill>
                  <a:schemeClr val="tx1"/>
                </a:solidFill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</a:rPr>
              <a:t> </a:t>
            </a:r>
            <a:r>
              <a:rPr kumimoji="1" lang="en-US" altLang="zh-CN" sz="2800" dirty="0">
                <a:solidFill>
                  <a:schemeClr val="tx1"/>
                </a:solidFill>
              </a:rPr>
              <a:t>{</a:t>
            </a:r>
            <a:endParaRPr kumimoji="1" lang="zh-CN" altLang="en-US" sz="2800" dirty="0">
              <a:solidFill>
                <a:schemeClr val="tx1"/>
              </a:solidFill>
            </a:endParaRPr>
          </a:p>
          <a:p>
            <a:pPr lvl="1">
              <a:spcBef>
                <a:spcPct val="20000"/>
              </a:spcBef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    </a:t>
            </a:r>
            <a:r>
              <a:rPr kumimoji="1" lang="en-US" altLang="zh-CN" sz="2800" dirty="0">
                <a:solidFill>
                  <a:srgbClr val="00007D"/>
                </a:solidFill>
              </a:rPr>
              <a:t>for</a:t>
            </a:r>
            <a:r>
              <a:rPr kumimoji="1" lang="zh-CN" altLang="en-US" sz="2800" dirty="0">
                <a:solidFill>
                  <a:srgbClr val="00007D"/>
                </a:solidFill>
              </a:rPr>
              <a:t>的循环体语句</a:t>
            </a:r>
            <a:r>
              <a:rPr kumimoji="1" lang="zh-CN" altLang="en-US" sz="2800" dirty="0">
                <a:solidFill>
                  <a:schemeClr val="tx1"/>
                </a:solidFill>
              </a:rPr>
              <a:t>；</a:t>
            </a:r>
          </a:p>
          <a:p>
            <a:pPr lvl="1">
              <a:spcBef>
                <a:spcPct val="20000"/>
              </a:spcBef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    </a:t>
            </a:r>
            <a:r>
              <a:rPr kumimoji="1" lang="zh-CN" altLang="en-US" sz="2800" dirty="0">
                <a:solidFill>
                  <a:srgbClr val="FF0000"/>
                </a:solidFill>
              </a:rPr>
              <a:t>表达式</a:t>
            </a:r>
            <a:r>
              <a:rPr kumimoji="1" lang="en-US" altLang="zh-CN" sz="2800" dirty="0">
                <a:solidFill>
                  <a:srgbClr val="FF0000"/>
                </a:solidFill>
              </a:rPr>
              <a:t>3</a:t>
            </a:r>
            <a:r>
              <a:rPr kumimoji="1" lang="zh-CN" altLang="en-US" sz="2800" dirty="0">
                <a:solidFill>
                  <a:schemeClr val="tx1"/>
                </a:solidFill>
              </a:rPr>
              <a:t>；</a:t>
            </a:r>
          </a:p>
          <a:p>
            <a:pPr lvl="1">
              <a:spcBef>
                <a:spcPct val="2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}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457200" y="2438400"/>
            <a:ext cx="6019800" cy="187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zh-CN" altLang="en-US" sz="3200" dirty="0">
                <a:solidFill>
                  <a:schemeClr val="tx1"/>
                </a:solidFill>
              </a:rPr>
              <a:t>把</a:t>
            </a:r>
            <a:r>
              <a:rPr kumimoji="1" lang="en-US" altLang="zh-CN" sz="3200" dirty="0">
                <a:solidFill>
                  <a:schemeClr val="tx1"/>
                </a:solidFill>
              </a:rPr>
              <a:t> for </a:t>
            </a:r>
            <a:r>
              <a:rPr kumimoji="1" lang="zh-CN" altLang="en-US" sz="3200" dirty="0">
                <a:solidFill>
                  <a:schemeClr val="tx1"/>
                </a:solidFill>
              </a:rPr>
              <a:t>语句改写成</a:t>
            </a:r>
            <a:r>
              <a:rPr kumimoji="1" lang="en-US" altLang="zh-CN" sz="3200" dirty="0">
                <a:solidFill>
                  <a:schemeClr val="tx1"/>
                </a:solidFill>
              </a:rPr>
              <a:t> while </a:t>
            </a:r>
            <a:r>
              <a:rPr kumimoji="1" lang="zh-CN" altLang="en-US" sz="3200" dirty="0">
                <a:solidFill>
                  <a:schemeClr val="tx1"/>
                </a:solidFill>
              </a:rPr>
              <a:t>语句</a:t>
            </a:r>
          </a:p>
          <a:p>
            <a:pPr lvl="1"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for (</a:t>
            </a:r>
            <a:r>
              <a:rPr kumimoji="1" lang="zh-CN" altLang="en-US" sz="2800" dirty="0">
                <a:solidFill>
                  <a:srgbClr val="660066"/>
                </a:solidFill>
              </a:rPr>
              <a:t>表达式</a:t>
            </a:r>
            <a:r>
              <a:rPr kumimoji="1" lang="en-US" altLang="zh-CN" sz="2800" dirty="0">
                <a:solidFill>
                  <a:srgbClr val="660066"/>
                </a:solidFill>
              </a:rPr>
              <a:t>1</a:t>
            </a:r>
            <a:r>
              <a:rPr kumimoji="1" lang="zh-CN" altLang="en-US" sz="2800" dirty="0">
                <a:solidFill>
                  <a:schemeClr val="tx1"/>
                </a:solidFill>
              </a:rPr>
              <a:t>; </a:t>
            </a:r>
            <a:r>
              <a:rPr lang="zh-CN" altLang="en-US" sz="2800" dirty="0">
                <a:solidFill>
                  <a:srgbClr val="CC0066"/>
                </a:solidFill>
              </a:rPr>
              <a:t>表达式</a:t>
            </a:r>
            <a:r>
              <a:rPr lang="en-US" altLang="zh-CN" sz="2800" dirty="0">
                <a:solidFill>
                  <a:srgbClr val="CC0066"/>
                </a:solidFill>
              </a:rPr>
              <a:t>2</a:t>
            </a:r>
            <a:r>
              <a:rPr kumimoji="1" lang="zh-CN" altLang="en-US" sz="2800" dirty="0">
                <a:solidFill>
                  <a:schemeClr val="tx1"/>
                </a:solidFill>
              </a:rPr>
              <a:t>; </a:t>
            </a:r>
            <a:r>
              <a:rPr kumimoji="1" lang="zh-CN" altLang="en-US" sz="2800" dirty="0">
                <a:solidFill>
                  <a:srgbClr val="FF0000"/>
                </a:solidFill>
              </a:rPr>
              <a:t>表达式</a:t>
            </a:r>
            <a:r>
              <a:rPr kumimoji="1" lang="en-US" altLang="zh-CN" sz="2800" dirty="0">
                <a:solidFill>
                  <a:srgbClr val="FF0000"/>
                </a:solidFill>
              </a:rPr>
              <a:t>3</a:t>
            </a:r>
            <a:r>
              <a:rPr kumimoji="1" lang="zh-CN" altLang="en-US" sz="2800" dirty="0">
                <a:solidFill>
                  <a:schemeClr val="tx1"/>
                </a:solidFill>
              </a:rPr>
              <a:t>)</a:t>
            </a:r>
          </a:p>
          <a:p>
            <a:pPr lvl="1">
              <a:spcBef>
                <a:spcPct val="50000"/>
              </a:spcBef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      </a:t>
            </a:r>
            <a:r>
              <a:rPr kumimoji="1" lang="zh-CN" altLang="en-US" sz="2800" dirty="0">
                <a:solidFill>
                  <a:schemeClr val="bg2"/>
                </a:solidFill>
              </a:rPr>
              <a:t>循环体语句</a:t>
            </a:r>
            <a:endParaRPr kumimoji="1"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DAD601-484D-433C-AE78-A7F7826C4C8B}"/>
              </a:ext>
            </a:extLst>
          </p:cNvPr>
          <p:cNvSpPr/>
          <p:nvPr/>
        </p:nvSpPr>
        <p:spPr>
          <a:xfrm>
            <a:off x="323528" y="5105470"/>
            <a:ext cx="3456384" cy="70788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2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前提：</a:t>
            </a:r>
            <a:r>
              <a:rPr lang="en-US" altLang="zh-CN" sz="2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zh-CN" altLang="zh-CN" sz="2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的循环体语句中没有使用</a:t>
            </a:r>
            <a:r>
              <a:rPr lang="en-US" altLang="zh-CN" sz="2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continue</a:t>
            </a:r>
            <a:r>
              <a:rPr lang="zh-CN" altLang="zh-CN" sz="2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 animBg="1" autoUpdateAnimBg="0"/>
      <p:bldP spid="121862" grpId="0" autoUpdateAnimBg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5516563" cy="990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/>
              <a:t>while </a:t>
            </a:r>
            <a:r>
              <a:rPr lang="zh-CN" altLang="en-US"/>
              <a:t>和 </a:t>
            </a:r>
            <a:r>
              <a:rPr lang="en-US" altLang="zh-CN"/>
              <a:t>for </a:t>
            </a:r>
            <a:r>
              <a:rPr lang="zh-CN" altLang="en-US"/>
              <a:t>的比较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052512"/>
            <a:ext cx="5297016" cy="1974851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sum = 0;</a:t>
            </a:r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for (</a:t>
            </a:r>
            <a:r>
              <a:rPr lang="en-US" altLang="zh-CN" dirty="0" err="1">
                <a:solidFill>
                  <a:srgbClr val="660066"/>
                </a:solidFill>
              </a:rPr>
              <a:t>i</a:t>
            </a:r>
            <a:r>
              <a:rPr lang="en-US" altLang="zh-CN" dirty="0">
                <a:solidFill>
                  <a:srgbClr val="660066"/>
                </a:solidFill>
              </a:rPr>
              <a:t> = 1</a:t>
            </a:r>
            <a:r>
              <a:rPr lang="en-US" altLang="zh-CN" dirty="0"/>
              <a:t>; 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 &lt;= 10</a:t>
            </a:r>
            <a:r>
              <a:rPr lang="en-US" altLang="zh-CN" dirty="0"/>
              <a:t>;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++</a:t>
            </a:r>
            <a:r>
              <a:rPr lang="en-US" altLang="zh-CN" dirty="0"/>
              <a:t>){</a:t>
            </a:r>
          </a:p>
          <a:p>
            <a:pPr lvl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>
                <a:solidFill>
                  <a:srgbClr val="3333CC"/>
                </a:solidFill>
              </a:rPr>
              <a:t>    </a:t>
            </a:r>
            <a:r>
              <a:rPr lang="en-US" altLang="zh-CN" dirty="0">
                <a:solidFill>
                  <a:schemeClr val="bg2"/>
                </a:solidFill>
              </a:rPr>
              <a:t>sum = sum + </a:t>
            </a:r>
            <a:r>
              <a:rPr lang="en-US" altLang="zh-CN" dirty="0" err="1">
                <a:solidFill>
                  <a:schemeClr val="bg2"/>
                </a:solidFill>
              </a:rPr>
              <a:t>i</a:t>
            </a:r>
            <a:r>
              <a:rPr lang="en-US" altLang="zh-CN" dirty="0"/>
              <a:t>; </a:t>
            </a:r>
          </a:p>
          <a:p>
            <a:pPr lvl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1268743" y="3236912"/>
            <a:ext cx="7448550" cy="341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sum  = 0;</a:t>
            </a:r>
          </a:p>
          <a:p>
            <a:pPr lvl="1">
              <a:spcBef>
                <a:spcPct val="50000"/>
              </a:spcBef>
              <a:defRPr/>
            </a:pPr>
            <a:r>
              <a:rPr lang="en-US" altLang="zh-CN" sz="2800" dirty="0" err="1">
                <a:solidFill>
                  <a:srgbClr val="660066"/>
                </a:solidFill>
              </a:rPr>
              <a:t>i</a:t>
            </a:r>
            <a:r>
              <a:rPr lang="en-US" altLang="zh-CN" sz="2800" dirty="0">
                <a:solidFill>
                  <a:srgbClr val="660066"/>
                </a:solidFill>
              </a:rPr>
              <a:t> = 1</a:t>
            </a:r>
            <a:r>
              <a:rPr kumimoji="1" lang="en-US" altLang="zh-CN" sz="2800" dirty="0">
                <a:solidFill>
                  <a:schemeClr val="tx1"/>
                </a:solidFill>
              </a:rPr>
              <a:t>;                     /*</a:t>
            </a:r>
            <a:r>
              <a:rPr kumimoji="1" lang="en-US" altLang="zh-CN" sz="2800" dirty="0">
                <a:solidFill>
                  <a:srgbClr val="3333CC"/>
                </a:solidFill>
              </a:rPr>
              <a:t> </a:t>
            </a: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循环变量赋初值</a:t>
            </a:r>
            <a:r>
              <a:rPr kumimoji="1" lang="en-US" altLang="zh-CN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ea typeface="仿宋_GB2312" charset="0"/>
                <a:cs typeface="仿宋_GB2312" charset="0"/>
              </a:rPr>
              <a:t>*/</a:t>
            </a:r>
            <a:endParaRPr kumimoji="1" lang="zh-CN" sz="2800" dirty="0">
              <a:solidFill>
                <a:srgbClr val="000000"/>
              </a:solidFill>
              <a:ea typeface="仿宋_GB2312" charset="0"/>
              <a:cs typeface="仿宋_GB2312" charset="0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while (</a:t>
            </a:r>
            <a:r>
              <a:rPr lang="en-US" altLang="zh-CN" sz="2800" dirty="0" err="1">
                <a:solidFill>
                  <a:srgbClr val="CC0066"/>
                </a:solidFill>
              </a:rPr>
              <a:t>i</a:t>
            </a:r>
            <a:r>
              <a:rPr lang="en-US" altLang="zh-CN" sz="2800" dirty="0">
                <a:solidFill>
                  <a:srgbClr val="CC0066"/>
                </a:solidFill>
              </a:rPr>
              <a:t> &lt;= 10</a:t>
            </a:r>
            <a:r>
              <a:rPr kumimoji="1" lang="en-US" altLang="zh-CN" sz="2800" dirty="0">
                <a:solidFill>
                  <a:schemeClr val="tx1"/>
                </a:solidFill>
              </a:rPr>
              <a:t>){               /* </a:t>
            </a: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循环条件</a:t>
            </a:r>
            <a:r>
              <a:rPr kumimoji="1" lang="en-US" altLang="zh-CN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ea typeface="仿宋_GB2312" charset="0"/>
                <a:cs typeface="仿宋_GB2312" charset="0"/>
              </a:rPr>
              <a:t>*/</a:t>
            </a:r>
            <a:endParaRPr kumimoji="1" lang="zh-CN" altLang="en-US" sz="2800" dirty="0">
              <a:solidFill>
                <a:schemeClr val="bg2"/>
              </a:solidFill>
              <a:ea typeface="仿宋_GB2312" charset="0"/>
              <a:cs typeface="仿宋_GB2312" charset="0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zh-CN" sz="2800" dirty="0">
                <a:solidFill>
                  <a:schemeClr val="tx1"/>
                </a:solidFill>
              </a:rPr>
              <a:t>   </a:t>
            </a:r>
            <a:r>
              <a:rPr kumimoji="1" lang="en-US" altLang="zh-CN" sz="2800" dirty="0">
                <a:solidFill>
                  <a:schemeClr val="tx1"/>
                </a:solidFill>
              </a:rPr>
              <a:t> </a:t>
            </a:r>
            <a:r>
              <a:rPr kumimoji="1" lang="en-US" altLang="zh-CN" sz="2800" dirty="0">
                <a:solidFill>
                  <a:schemeClr val="bg2"/>
                </a:solidFill>
              </a:rPr>
              <a:t>sum = sum + </a:t>
            </a:r>
            <a:r>
              <a:rPr kumimoji="1" lang="en-US" altLang="zh-CN" sz="2800" dirty="0" err="1">
                <a:solidFill>
                  <a:schemeClr val="bg2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;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    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++</a:t>
            </a:r>
            <a:r>
              <a:rPr kumimoji="1" lang="en-US" altLang="zh-CN" sz="2800" dirty="0">
                <a:solidFill>
                  <a:schemeClr val="tx1"/>
                </a:solidFill>
              </a:rPr>
              <a:t>;                 /* </a:t>
            </a: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循环变量的改变</a:t>
            </a:r>
            <a:r>
              <a:rPr kumimoji="1" lang="en-US" altLang="zh-CN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ea typeface="仿宋_GB2312" charset="0"/>
                <a:cs typeface="仿宋_GB2312" charset="0"/>
              </a:rPr>
              <a:t>*/</a:t>
            </a:r>
            <a:endParaRPr kumimoji="1" lang="zh-CN" sz="2800" dirty="0">
              <a:solidFill>
                <a:schemeClr val="bg2"/>
              </a:solidFill>
              <a:ea typeface="仿宋_GB2312" charset="0"/>
              <a:cs typeface="仿宋_GB2312" charset="0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}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426707" y="5045075"/>
            <a:ext cx="1268413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bg2"/>
                </a:solidFill>
                <a:latin typeface="华文行楷"/>
                <a:ea typeface="华文行楷"/>
                <a:cs typeface="华文行楷"/>
              </a:rPr>
              <a:t>循环体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  <p:bldP spid="604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4319587" cy="79216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统计学生的成绩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125538"/>
            <a:ext cx="8640763" cy="5445125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zh-CN" altLang="en-US" dirty="0">
                <a:ea typeface="黑体" charset="0"/>
                <a:cs typeface="黑体" charset="0"/>
              </a:rPr>
              <a:t>例4-2 </a:t>
            </a:r>
            <a:r>
              <a:rPr lang="zh-CN" altLang="en-US" dirty="0"/>
              <a:t>从键盘输入一批学生的成绩，计算平均成绩，并统计不及格学生的人数。</a:t>
            </a:r>
            <a:endParaRPr lang="en-US" altLang="zh-CN" dirty="0"/>
          </a:p>
          <a:p>
            <a:pPr marL="400050" lvl="1" indent="0">
              <a:buFont typeface="Wingdings" charset="0"/>
              <a:buNone/>
              <a:defRPr/>
            </a:pPr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</a:rPr>
              <a:t>3-3 </a:t>
            </a:r>
            <a:r>
              <a:rPr lang="zh-CN" altLang="en-US" dirty="0">
                <a:solidFill>
                  <a:srgbClr val="000000"/>
                </a:solidFill>
              </a:rPr>
              <a:t>输入一个正整数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，再输入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个学生的成绩，计算平均分，并统计不及格成绩的个数。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total = 0;</a:t>
            </a:r>
          </a:p>
          <a:p>
            <a:pPr lvl="1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count = 0;</a:t>
            </a:r>
          </a:p>
          <a:p>
            <a:pPr lvl="1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for (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 = 1; 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 &lt;= n; 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++){</a:t>
            </a:r>
          </a:p>
          <a:p>
            <a:pPr lvl="1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</a:rPr>
              <a:t>scanf</a:t>
            </a:r>
            <a:r>
              <a:rPr lang="en-US" altLang="zh-CN" dirty="0">
                <a:solidFill>
                  <a:srgbClr val="000000"/>
                </a:solidFill>
              </a:rPr>
              <a:t> ("%lf", &amp;score); </a:t>
            </a:r>
          </a:p>
          <a:p>
            <a:pPr lvl="1">
              <a:spcBef>
                <a:spcPts val="0"/>
              </a:spcBef>
              <a:buNone/>
              <a:defRPr/>
            </a:pPr>
            <a:r>
              <a:rPr lang="zh-CN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    </a:t>
            </a:r>
            <a:r>
              <a:rPr lang="en-US" altLang="zh-CN" dirty="0">
                <a:solidFill>
                  <a:srgbClr val="000000"/>
                </a:solidFill>
              </a:rPr>
              <a:t>total = total + score; </a:t>
            </a:r>
          </a:p>
          <a:p>
            <a:pPr lvl="1">
              <a:spcBef>
                <a:spcPts val="0"/>
              </a:spcBef>
              <a:buNone/>
              <a:defRPr/>
            </a:pPr>
            <a:r>
              <a:rPr lang="zh-CN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kumimoji="1" lang="en-US" altLang="zh-CN" dirty="0">
                <a:solidFill>
                  <a:srgbClr val="000000"/>
                </a:solidFill>
              </a:rPr>
              <a:t>if (</a:t>
            </a:r>
            <a:r>
              <a:rPr lang="en-US" altLang="zh-CN" dirty="0">
                <a:solidFill>
                  <a:srgbClr val="000000"/>
                </a:solidFill>
              </a:rPr>
              <a:t>score</a:t>
            </a:r>
            <a:r>
              <a:rPr kumimoji="1" lang="en-US" altLang="zh-CN" dirty="0">
                <a:solidFill>
                  <a:srgbClr val="000000"/>
                </a:solidFill>
              </a:rPr>
              <a:t> &lt; 60){</a:t>
            </a:r>
          </a:p>
          <a:p>
            <a:pPr lvl="1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      count++;}</a:t>
            </a:r>
          </a:p>
          <a:p>
            <a:pPr lvl="1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  <a:endParaRPr lang="en-US" altLang="zh-CN" dirty="0"/>
          </a:p>
          <a:p>
            <a:pPr marL="0" indent="0">
              <a:buFont typeface="Wingdings" charset="0"/>
              <a:buNone/>
              <a:defRPr/>
            </a:pPr>
            <a:endParaRPr kumimoji="1" lang="zh-CN" altLang="en-US" dirty="0"/>
          </a:p>
        </p:txBody>
      </p:sp>
      <p:sp>
        <p:nvSpPr>
          <p:cNvPr id="5" name="笑脸 4"/>
          <p:cNvSpPr/>
          <p:nvPr/>
        </p:nvSpPr>
        <p:spPr bwMode="auto">
          <a:xfrm>
            <a:off x="7019925" y="4437063"/>
            <a:ext cx="914400" cy="914400"/>
          </a:xfrm>
          <a:prstGeom prst="smileyF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867400" y="3860800"/>
            <a:ext cx="2160588" cy="96202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如何确定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循环条件？</a:t>
            </a:r>
            <a:endParaRPr kumimoji="1" lang="en-US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4667</TotalTime>
  <Words>6363</Words>
  <Application>Microsoft Office PowerPoint</Application>
  <PresentationFormat>全屏显示(4:3)</PresentationFormat>
  <Paragraphs>901</Paragraphs>
  <Slides>54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54</vt:i4>
      </vt:variant>
    </vt:vector>
  </HeadingPairs>
  <TitlesOfParts>
    <vt:vector size="67" baseType="lpstr">
      <vt:lpstr>Monotype Sorts</vt:lpstr>
      <vt:lpstr>华文行楷</vt:lpstr>
      <vt:lpstr>宋体</vt:lpstr>
      <vt:lpstr>Arial</vt:lpstr>
      <vt:lpstr>Arial Black</vt:lpstr>
      <vt:lpstr>Times New Roman</vt:lpstr>
      <vt:lpstr>Wingdings</vt:lpstr>
      <vt:lpstr>Pixel</vt:lpstr>
      <vt:lpstr>Equation.3</vt:lpstr>
      <vt:lpstr>位图图像</vt:lpstr>
      <vt:lpstr>公式</vt:lpstr>
      <vt:lpstr>文档</vt:lpstr>
      <vt:lpstr>Equation.DSMT4</vt:lpstr>
      <vt:lpstr>第 四 章  循环结构</vt:lpstr>
      <vt:lpstr>本章要点</vt:lpstr>
      <vt:lpstr>4.1 用格里高利公式求π的近似值</vt:lpstr>
      <vt:lpstr>4.1.1  程序解析－求π的近似值</vt:lpstr>
      <vt:lpstr>例4-1源程序－求π的近似值</vt:lpstr>
      <vt:lpstr>4.1.2 while 语句</vt:lpstr>
      <vt:lpstr>while 语句说明</vt:lpstr>
      <vt:lpstr>while 和 for 的比较</vt:lpstr>
      <vt:lpstr>统计学生的成绩</vt:lpstr>
      <vt:lpstr>分析-统计成绩</vt:lpstr>
      <vt:lpstr>程序段-统计成绩</vt:lpstr>
      <vt:lpstr>例4-2 源程序-统计成绩</vt:lpstr>
      <vt:lpstr>小结-常见的 循环控制方式</vt:lpstr>
      <vt:lpstr>4.2 统计一个整数的位数</vt:lpstr>
      <vt:lpstr>4.2.1  程序解析-统计一个整数的位数</vt:lpstr>
      <vt:lpstr>算法-统计一个整数的位数</vt:lpstr>
      <vt:lpstr>例4-3 源程序1 统计位数</vt:lpstr>
      <vt:lpstr>例4-3 源程序2</vt:lpstr>
      <vt:lpstr>4.2.2 do - while 语句</vt:lpstr>
      <vt:lpstr>while 和 do-while 的比较</vt:lpstr>
      <vt:lpstr>例4-4  将一个整数逆序输出</vt:lpstr>
      <vt:lpstr>4.3 判断素数</vt:lpstr>
      <vt:lpstr>4.3.1 程序解析－判断素数</vt:lpstr>
      <vt:lpstr>例4-5 源程序段1-判断素数</vt:lpstr>
      <vt:lpstr>4.3.2 break 语句</vt:lpstr>
      <vt:lpstr>练习-输出结果是什么？</vt:lpstr>
      <vt:lpstr>continue 语句</vt:lpstr>
      <vt:lpstr>break和continue</vt:lpstr>
      <vt:lpstr>for/while的差异- continue </vt:lpstr>
      <vt:lpstr>例4-6-1 简单的猜数游戏，最多允许猜7次。</vt:lpstr>
      <vt:lpstr>例4-5源程序段2-判断素数</vt:lpstr>
      <vt:lpstr>例4-6-2 简单的猜数游戏，最多允许猜7次。</vt:lpstr>
      <vt:lpstr>4.4  求1! + 2! + … + n!</vt:lpstr>
      <vt:lpstr>4.4.1  程序解析  求1! + 2! + …. + n!</vt:lpstr>
      <vt:lpstr>4.4.2  嵌套循环</vt:lpstr>
      <vt:lpstr>讨论-内层循环的初始化</vt:lpstr>
      <vt:lpstr>分析嵌套循环的执行过程</vt:lpstr>
      <vt:lpstr>PowerPoint 演示文稿</vt:lpstr>
      <vt:lpstr>4.5  循环结构程序设计</vt:lpstr>
      <vt:lpstr>常见的循环控制方式</vt:lpstr>
      <vt:lpstr>循环语句的选择</vt:lpstr>
      <vt:lpstr>例4-8 输入一批学生的成绩，求最高分(for)</vt:lpstr>
      <vt:lpstr>例4-8 输入一批学生的成绩，求最高分(while)</vt:lpstr>
      <vt:lpstr>例4-8 输入一批学生的成绩，求最高分(do-while)</vt:lpstr>
      <vt:lpstr>例4-9 Fibonacci数列问题</vt:lpstr>
      <vt:lpstr>例4-9 源程序段-求Fibonacci数列</vt:lpstr>
      <vt:lpstr>例4-10 素数问题</vt:lpstr>
      <vt:lpstr>例4-10 素数问题</vt:lpstr>
      <vt:lpstr>例4-10  源程序段</vt:lpstr>
      <vt:lpstr>例4-11古典算术问题－搬砖问题</vt:lpstr>
      <vt:lpstr>例4-11 源程序段2</vt:lpstr>
      <vt:lpstr>例4-12  找零钱问题</vt:lpstr>
      <vt:lpstr>例4-12 源程序段-找零钱</vt:lpstr>
      <vt:lpstr>本章总结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chap3 循环结构</dc:title>
  <dc:creator>yangqf</dc:creator>
  <cp:lastModifiedBy>yanh@zucc.edu.cn</cp:lastModifiedBy>
  <cp:revision>1163</cp:revision>
  <dcterms:created xsi:type="dcterms:W3CDTF">1998-03-04T14:16:10Z</dcterms:created>
  <dcterms:modified xsi:type="dcterms:W3CDTF">2020-09-11T15:00:17Z</dcterms:modified>
</cp:coreProperties>
</file>