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57"/>
  </p:notesMasterIdLst>
  <p:handoutMasterIdLst>
    <p:handoutMasterId r:id="rId58"/>
  </p:handoutMasterIdLst>
  <p:sldIdLst>
    <p:sldId id="495" r:id="rId2"/>
    <p:sldId id="496" r:id="rId3"/>
    <p:sldId id="497" r:id="rId4"/>
    <p:sldId id="498" r:id="rId5"/>
    <p:sldId id="413" r:id="rId6"/>
    <p:sldId id="415" r:id="rId7"/>
    <p:sldId id="491" r:id="rId8"/>
    <p:sldId id="414" r:id="rId9"/>
    <p:sldId id="416" r:id="rId10"/>
    <p:sldId id="422" r:id="rId11"/>
    <p:sldId id="458" r:id="rId12"/>
    <p:sldId id="459" r:id="rId13"/>
    <p:sldId id="461" r:id="rId14"/>
    <p:sldId id="487" r:id="rId15"/>
    <p:sldId id="488" r:id="rId16"/>
    <p:sldId id="499" r:id="rId17"/>
    <p:sldId id="462" r:id="rId18"/>
    <p:sldId id="463" r:id="rId19"/>
    <p:sldId id="492" r:id="rId20"/>
    <p:sldId id="518" r:id="rId21"/>
    <p:sldId id="519" r:id="rId22"/>
    <p:sldId id="483" r:id="rId23"/>
    <p:sldId id="520" r:id="rId24"/>
    <p:sldId id="523" r:id="rId25"/>
    <p:sldId id="468" r:id="rId26"/>
    <p:sldId id="469" r:id="rId27"/>
    <p:sldId id="465" r:id="rId28"/>
    <p:sldId id="466" r:id="rId29"/>
    <p:sldId id="502" r:id="rId30"/>
    <p:sldId id="501" r:id="rId31"/>
    <p:sldId id="500" r:id="rId32"/>
    <p:sldId id="504" r:id="rId33"/>
    <p:sldId id="505" r:id="rId34"/>
    <p:sldId id="506" r:id="rId35"/>
    <p:sldId id="507" r:id="rId36"/>
    <p:sldId id="508" r:id="rId37"/>
    <p:sldId id="509" r:id="rId38"/>
    <p:sldId id="471" r:id="rId39"/>
    <p:sldId id="510" r:id="rId40"/>
    <p:sldId id="511" r:id="rId41"/>
    <p:sldId id="512" r:id="rId42"/>
    <p:sldId id="489" r:id="rId43"/>
    <p:sldId id="493" r:id="rId44"/>
    <p:sldId id="485" r:id="rId45"/>
    <p:sldId id="490" r:id="rId46"/>
    <p:sldId id="513" r:id="rId47"/>
    <p:sldId id="514" r:id="rId48"/>
    <p:sldId id="515" r:id="rId49"/>
    <p:sldId id="477" r:id="rId50"/>
    <p:sldId id="476" r:id="rId51"/>
    <p:sldId id="479" r:id="rId52"/>
    <p:sldId id="486" r:id="rId53"/>
    <p:sldId id="516" r:id="rId54"/>
    <p:sldId id="517" r:id="rId55"/>
    <p:sldId id="494" r:id="rId5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Harlow Solid Italic" charset="0"/>
        <a:ea typeface="宋体" charset="0"/>
        <a:cs typeface="宋体" charset="0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Harlow Solid Italic" charset="0"/>
        <a:ea typeface="宋体" charset="0"/>
        <a:cs typeface="宋体" charset="0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Harlow Solid Italic" charset="0"/>
        <a:ea typeface="宋体" charset="0"/>
        <a:cs typeface="宋体" charset="0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Harlow Solid Italic" charset="0"/>
        <a:ea typeface="宋体" charset="0"/>
        <a:cs typeface="宋体" charset="0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Harlow Solid Italic" charset="0"/>
        <a:ea typeface="宋体" charset="0"/>
        <a:cs typeface="宋体" charset="0"/>
      </a:defRPr>
    </a:lvl5pPr>
    <a:lvl6pPr marL="2286000" algn="l" defTabSz="457200" rtl="0" eaLnBrk="1" latinLnBrk="0" hangingPunct="1">
      <a:defRPr kumimoji="1" sz="2400" b="1" kern="1200">
        <a:solidFill>
          <a:schemeClr val="tx1"/>
        </a:solidFill>
        <a:latin typeface="Harlow Solid Italic" charset="0"/>
        <a:ea typeface="宋体" charset="0"/>
        <a:cs typeface="宋体" charset="0"/>
      </a:defRPr>
    </a:lvl6pPr>
    <a:lvl7pPr marL="2743200" algn="l" defTabSz="457200" rtl="0" eaLnBrk="1" latinLnBrk="0" hangingPunct="1">
      <a:defRPr kumimoji="1" sz="2400" b="1" kern="1200">
        <a:solidFill>
          <a:schemeClr val="tx1"/>
        </a:solidFill>
        <a:latin typeface="Harlow Solid Italic" charset="0"/>
        <a:ea typeface="宋体" charset="0"/>
        <a:cs typeface="宋体" charset="0"/>
      </a:defRPr>
    </a:lvl7pPr>
    <a:lvl8pPr marL="3200400" algn="l" defTabSz="457200" rtl="0" eaLnBrk="1" latinLnBrk="0" hangingPunct="1">
      <a:defRPr kumimoji="1" sz="2400" b="1" kern="1200">
        <a:solidFill>
          <a:schemeClr val="tx1"/>
        </a:solidFill>
        <a:latin typeface="Harlow Solid Italic" charset="0"/>
        <a:ea typeface="宋体" charset="0"/>
        <a:cs typeface="宋体" charset="0"/>
      </a:defRPr>
    </a:lvl8pPr>
    <a:lvl9pPr marL="3657600" algn="l" defTabSz="457200" rtl="0" eaLnBrk="1" latinLnBrk="0" hangingPunct="1">
      <a:defRPr kumimoji="1" sz="2400" b="1" kern="1200">
        <a:solidFill>
          <a:schemeClr val="tx1"/>
        </a:solidFill>
        <a:latin typeface="Harlow Solid Italic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66"/>
    <a:srgbClr val="D60093"/>
    <a:srgbClr val="FBFF05"/>
    <a:srgbClr val="008080"/>
    <a:srgbClr val="FF3300"/>
    <a:srgbClr val="FF9966"/>
    <a:srgbClr val="FF9933"/>
    <a:srgbClr val="FFFF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3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fld id="{394A908D-A189-644B-A480-DE45B1E2B3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8274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fld id="{AFA72284-CC31-094C-92C1-E6CE3420E3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560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fld id="{CAFA850D-3A50-CF40-A299-18D11A038BE6}" type="slidenum">
              <a:rPr lang="zh-CN" altLang="en-US" sz="1200" b="0">
                <a:latin typeface="Times New Roman" charset="0"/>
              </a:rPr>
              <a:pPr/>
              <a:t>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fld id="{D015A0C1-CFD9-264E-AAA1-BFA9FA63093D}" type="slidenum">
              <a:rPr lang="zh-CN" altLang="en-US" sz="1200" b="0">
                <a:latin typeface="Times New Roman" charset="0"/>
              </a:rPr>
              <a:pPr/>
              <a:t>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fld id="{1143A0CA-2B3D-D54A-A9C6-5DFED56532E3}" type="slidenum">
              <a:rPr lang="zh-CN" altLang="en-US" sz="1200" b="0">
                <a:latin typeface="Times New Roman" charset="0"/>
              </a:rPr>
              <a:pPr/>
              <a:t>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fld id="{2E63EB12-4702-A142-9A7A-C61F38B21511}" type="slidenum">
              <a:rPr lang="zh-CN" altLang="en-US" sz="1200" b="0">
                <a:latin typeface="Times New Roman" charset="0"/>
              </a:rPr>
              <a:pPr/>
              <a:t>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0" lang="zh-CN" altLang="en-US" b="0"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b="0">
                <a:latin typeface="Times New Roman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charset="0"/>
                </a:endParaRPr>
              </a:p>
            </p:txBody>
          </p:sp>
        </p:grpSp>
      </p:grpSp>
      <p:sp>
        <p:nvSpPr>
          <p:cNvPr id="3492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492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E2C159-98E5-3C4B-8CFA-690039D447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32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B5C85-7C37-2B4C-ADDA-4D2E68E674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834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6F7BD-AD6F-4448-8DEE-30C1ADC186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659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8483C-6377-484A-8632-59A5E033D1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20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6BA89-CD99-4D45-815A-F403BB168B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73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F0159-906A-1D48-A18C-72C20ADCE7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6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5E92C-28F4-FB45-B7C8-5CD33813C4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58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5BB64-5E44-304B-8896-9D79E20088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580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0DC91-52FE-7742-9630-7D60A6C47B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40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2A351-A44A-C241-8225-A3A05D815A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19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C782C-EBC8-BF4E-9120-7380BFA991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90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latin typeface="+mn-lt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 smtClean="0">
                <a:latin typeface="Arial Black" charset="0"/>
              </a:defRPr>
            </a:lvl1pPr>
          </a:lstStyle>
          <a:p>
            <a:pPr>
              <a:defRPr/>
            </a:pPr>
            <a:fld id="{1A9C931C-289A-A44B-832C-4D6CA72A06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0" lang="zh-CN" altLang="en-US" b="0">
                <a:latin typeface="Times New Roman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b="0">
                <a:latin typeface="Times New Roman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b="0">
                <a:latin typeface="Times New Roman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817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latin typeface="+mn-lt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765175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Chap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  <a:r>
              <a:rPr lang="en-US" altLang="zh-CN">
                <a:latin typeface="Arial" charset="0"/>
                <a:ea typeface="宋体" charset="0"/>
              </a:rPr>
              <a:t>5  </a:t>
            </a:r>
            <a:r>
              <a:rPr lang="zh-CN" altLang="en-US">
                <a:latin typeface="Arial" charset="0"/>
                <a:ea typeface="宋体" charset="0"/>
              </a:rPr>
              <a:t>函数 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2276475"/>
            <a:ext cx="6059487" cy="3230563"/>
          </a:xfrm>
        </p:spPr>
        <p:txBody>
          <a:bodyPr/>
          <a:lstStyle/>
          <a:p>
            <a:pPr eaLnBrk="1" hangingPunct="1">
              <a:spcBef>
                <a:spcPct val="10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5.1  </a:t>
            </a:r>
            <a:r>
              <a:rPr lang="zh-CN" altLang="en-US">
                <a:latin typeface="Arial" charset="0"/>
                <a:ea typeface="宋体" charset="0"/>
              </a:rPr>
              <a:t>计算圆柱体积</a:t>
            </a:r>
            <a:endParaRPr lang="en-US" altLang="zh-CN">
              <a:latin typeface="Arial" charset="0"/>
              <a:ea typeface="宋体" charset="0"/>
            </a:endParaRPr>
          </a:p>
          <a:p>
            <a:pPr eaLnBrk="1" hangingPunct="1">
              <a:spcBef>
                <a:spcPct val="10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5.2  </a:t>
            </a:r>
            <a:r>
              <a:rPr lang="zh-CN" altLang="en-US">
                <a:latin typeface="Arial" charset="0"/>
                <a:ea typeface="宋体" charset="0"/>
              </a:rPr>
              <a:t>数字金字塔</a:t>
            </a:r>
            <a:endParaRPr lang="en-US" altLang="zh-CN">
              <a:latin typeface="Arial" charset="0"/>
              <a:ea typeface="宋体" charset="0"/>
            </a:endParaRPr>
          </a:p>
          <a:p>
            <a:pPr eaLnBrk="1" hangingPunct="1">
              <a:spcBef>
                <a:spcPct val="10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5.3  </a:t>
            </a:r>
            <a:r>
              <a:rPr lang="zh-CN" altLang="en-US">
                <a:latin typeface="Arial" charset="0"/>
                <a:ea typeface="宋体" charset="0"/>
              </a:rPr>
              <a:t>复数运算 </a:t>
            </a:r>
          </a:p>
          <a:p>
            <a:pPr eaLnBrk="1" hangingPunct="1"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2420938"/>
            <a:ext cx="8569325" cy="38163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double cylinder (double r, double h)</a:t>
            </a:r>
            <a:r>
              <a:rPr lang="en-US" altLang="zh-CN" sz="2400">
                <a:latin typeface="Arial" charset="0"/>
                <a:ea typeface="宋体" charset="0"/>
              </a:rPr>
              <a:t>        /* </a:t>
            </a:r>
            <a:r>
              <a:rPr lang="zh-CN" altLang="en-US" sz="2400">
                <a:solidFill>
                  <a:schemeClr val="bg2"/>
                </a:solidFill>
                <a:latin typeface="Arial" charset="0"/>
                <a:ea typeface="宋体" charset="0"/>
              </a:rPr>
              <a:t>函数首部 </a:t>
            </a:r>
            <a:r>
              <a:rPr lang="zh-CN" altLang="en-US" sz="2400">
                <a:latin typeface="Arial" charset="0"/>
                <a:ea typeface="宋体" charset="0"/>
              </a:rPr>
              <a:t>*</a:t>
            </a:r>
            <a:r>
              <a:rPr lang="en-US" altLang="zh-CN" sz="24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{</a:t>
            </a:r>
            <a:r>
              <a:rPr lang="en-US" altLang="zh-CN" sz="2400">
                <a:solidFill>
                  <a:srgbClr val="0064C8"/>
                </a:solidFill>
                <a:latin typeface="Arial" charset="0"/>
                <a:ea typeface="宋体" charset="0"/>
              </a:rPr>
              <a:t>					</a:t>
            </a:r>
            <a:r>
              <a:rPr lang="en-US" altLang="zh-CN" sz="2400">
                <a:latin typeface="Arial" charset="0"/>
                <a:ea typeface="宋体" charset="0"/>
              </a:rPr>
              <a:t>/* </a:t>
            </a:r>
            <a:r>
              <a:rPr lang="zh-CN" altLang="en-US" sz="2400">
                <a:solidFill>
                  <a:schemeClr val="bg2"/>
                </a:solidFill>
                <a:latin typeface="Arial" charset="0"/>
                <a:ea typeface="宋体" charset="0"/>
              </a:rPr>
              <a:t>函数体</a:t>
            </a:r>
            <a:r>
              <a:rPr lang="zh-CN" altLang="en-US" sz="2400">
                <a:latin typeface="Arial" charset="0"/>
                <a:ea typeface="宋体" charset="0"/>
              </a:rPr>
              <a:t>，写在一对大括号内 *</a:t>
            </a:r>
            <a:r>
              <a:rPr lang="en-US" altLang="zh-CN" sz="24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double result;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sz="240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	result =3.1415926 * r * r * h;        /* </a:t>
            </a:r>
            <a:r>
              <a:rPr lang="zh-CN" altLang="en-US" sz="2400">
                <a:latin typeface="Arial" charset="0"/>
                <a:ea typeface="宋体" charset="0"/>
              </a:rPr>
              <a:t>计算圆柱体积 *</a:t>
            </a:r>
            <a:r>
              <a:rPr lang="en-US" altLang="zh-CN" sz="24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	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return result;</a:t>
            </a:r>
            <a:r>
              <a:rPr lang="en-US" altLang="zh-CN" sz="2400">
                <a:latin typeface="Arial" charset="0"/>
                <a:ea typeface="宋体" charset="0"/>
              </a:rPr>
              <a:t>		               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/* </a:t>
            </a:r>
            <a:r>
              <a:rPr lang="zh-CN" altLang="en-US" sz="2400">
                <a:solidFill>
                  <a:schemeClr val="bg2"/>
                </a:solidFill>
                <a:latin typeface="Arial" charset="0"/>
                <a:ea typeface="宋体" charset="0"/>
              </a:rPr>
              <a:t>返回运算结果*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/</a:t>
            </a:r>
            <a:r>
              <a:rPr lang="en-US" altLang="zh-CN" sz="2400">
                <a:latin typeface="Arial" charset="0"/>
                <a:ea typeface="宋体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28674" name="Rectangle 9"/>
          <p:cNvSpPr>
            <a:spLocks noGrp="1" noChangeArrowheads="1"/>
          </p:cNvSpPr>
          <p:nvPr>
            <p:ph type="title"/>
          </p:nvPr>
        </p:nvSpPr>
        <p:spPr>
          <a:xfrm>
            <a:off x="5003800" y="260350"/>
            <a:ext cx="3960813" cy="955675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分析函数的定义</a:t>
            </a:r>
          </a:p>
        </p:txBody>
      </p:sp>
      <p:sp>
        <p:nvSpPr>
          <p:cNvPr id="237578" name="Line 10"/>
          <p:cNvSpPr>
            <a:spLocks noChangeShapeType="1"/>
          </p:cNvSpPr>
          <p:nvPr/>
        </p:nvSpPr>
        <p:spPr bwMode="auto">
          <a:xfrm flipH="1">
            <a:off x="898525" y="1862138"/>
            <a:ext cx="0" cy="5048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323850" y="134143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函数类型</a:t>
            </a:r>
          </a:p>
        </p:txBody>
      </p:sp>
      <p:sp>
        <p:nvSpPr>
          <p:cNvPr id="237580" name="Line 12"/>
          <p:cNvSpPr>
            <a:spLocks noChangeShapeType="1"/>
          </p:cNvSpPr>
          <p:nvPr/>
        </p:nvSpPr>
        <p:spPr bwMode="auto">
          <a:xfrm flipH="1">
            <a:off x="2266950" y="1935163"/>
            <a:ext cx="0" cy="5048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81" name="Line 13"/>
          <p:cNvSpPr>
            <a:spLocks noChangeShapeType="1"/>
          </p:cNvSpPr>
          <p:nvPr/>
        </p:nvSpPr>
        <p:spPr bwMode="auto">
          <a:xfrm flipH="1">
            <a:off x="3995738" y="1916113"/>
            <a:ext cx="0" cy="5048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82" name="Rectangle 14"/>
          <p:cNvSpPr>
            <a:spLocks noChangeArrowheads="1"/>
          </p:cNvSpPr>
          <p:nvPr/>
        </p:nvSpPr>
        <p:spPr bwMode="auto">
          <a:xfrm>
            <a:off x="1908175" y="148431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函数名</a:t>
            </a:r>
          </a:p>
        </p:txBody>
      </p:sp>
      <p:sp>
        <p:nvSpPr>
          <p:cNvPr id="237583" name="Rectangle 15"/>
          <p:cNvSpPr>
            <a:spLocks noChangeArrowheads="1"/>
          </p:cNvSpPr>
          <p:nvPr/>
        </p:nvSpPr>
        <p:spPr bwMode="auto">
          <a:xfrm>
            <a:off x="3344863" y="1503363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形参表</a:t>
            </a:r>
          </a:p>
        </p:txBody>
      </p:sp>
      <p:sp>
        <p:nvSpPr>
          <p:cNvPr id="237584" name="Rectangle 16"/>
          <p:cNvSpPr>
            <a:spLocks noChangeArrowheads="1"/>
          </p:cNvSpPr>
          <p:nvPr/>
        </p:nvSpPr>
        <p:spPr bwMode="auto">
          <a:xfrm>
            <a:off x="1403350" y="5805488"/>
            <a:ext cx="23288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zh-CN" altLang="en-US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与函数类型一致</a:t>
            </a:r>
            <a:endParaRPr kumimoji="0" lang="en-US" altLang="zh-CN">
              <a:solidFill>
                <a:schemeClr val="bg2"/>
              </a:solidFill>
              <a:latin typeface="Arial" charset="0"/>
              <a:ea typeface="仿宋_GB2312" charset="0"/>
              <a:cs typeface="仿宋_GB2312" charset="0"/>
            </a:endParaRPr>
          </a:p>
        </p:txBody>
      </p:sp>
      <p:sp>
        <p:nvSpPr>
          <p:cNvPr id="237585" name="Line 17"/>
          <p:cNvSpPr>
            <a:spLocks noChangeShapeType="1"/>
          </p:cNvSpPr>
          <p:nvPr/>
        </p:nvSpPr>
        <p:spPr bwMode="auto">
          <a:xfrm flipH="1" flipV="1">
            <a:off x="2268538" y="5157788"/>
            <a:ext cx="0" cy="5762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8" grpId="0" animBg="1"/>
      <p:bldP spid="237579" grpId="0"/>
      <p:bldP spid="237580" grpId="0" animBg="1"/>
      <p:bldP spid="237581" grpId="0" animBg="1"/>
      <p:bldP spid="237582" grpId="0"/>
      <p:bldP spid="237583" grpId="0"/>
      <p:bldP spid="237584" grpId="0"/>
      <p:bldP spid="23758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620713"/>
            <a:ext cx="1811337" cy="595312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形参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437063"/>
            <a:ext cx="8424862" cy="100806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Wingdings" charset="0"/>
              <a:buNone/>
            </a:pP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类型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1  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参数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1 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，类型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2  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参数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2 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，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……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，类型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n  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参数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n</a:t>
            </a:r>
          </a:p>
          <a:p>
            <a:pPr algn="just" eaLnBrk="1" hangingPunct="1">
              <a:lnSpc>
                <a:spcPct val="11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参数之间用逗号分隔，每个参数前面的类型都必须分别写明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5003800" y="1125538"/>
            <a:ext cx="4032250" cy="193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>
                <a:solidFill>
                  <a:srgbClr val="CC0066"/>
                </a:solidFill>
                <a:latin typeface="Arial" charset="0"/>
              </a:rPr>
              <a:t>函数类型 函数名（形参表）</a:t>
            </a:r>
            <a:r>
              <a:rPr kumimoji="0" lang="en-US" altLang="zh-CN">
                <a:solidFill>
                  <a:srgbClr val="CC0066"/>
                </a:solidFill>
                <a:latin typeface="Arial" charset="0"/>
              </a:rPr>
              <a:t>{</a:t>
            </a:r>
          </a:p>
          <a:p>
            <a:pPr algn="l"/>
            <a:r>
              <a:rPr kumimoji="0" lang="en-US" altLang="zh-CN">
                <a:latin typeface="Arial" charset="0"/>
              </a:rPr>
              <a:t>    </a:t>
            </a:r>
            <a:r>
              <a:rPr kumimoji="0" lang="zh-CN" altLang="en-US">
                <a:latin typeface="Arial" charset="0"/>
              </a:rPr>
              <a:t>函数实现过程</a:t>
            </a:r>
          </a:p>
          <a:p>
            <a:pPr algn="l"/>
            <a:r>
              <a:rPr kumimoji="0" lang="zh-CN" altLang="en-US">
                <a:latin typeface="Arial" charset="0"/>
              </a:rPr>
              <a:t>    </a:t>
            </a:r>
            <a:r>
              <a:rPr kumimoji="0" lang="en-US" altLang="zh-CN">
                <a:solidFill>
                  <a:schemeClr val="bg2"/>
                </a:solidFill>
                <a:latin typeface="Arial" charset="0"/>
              </a:rPr>
              <a:t>return </a:t>
            </a:r>
            <a:r>
              <a:rPr kumimoji="0" lang="zh-CN" altLang="en-US">
                <a:solidFill>
                  <a:schemeClr val="bg2"/>
                </a:solidFill>
                <a:latin typeface="Arial" charset="0"/>
              </a:rPr>
              <a:t>表达式；</a:t>
            </a:r>
          </a:p>
          <a:p>
            <a:pPr algn="l"/>
            <a:r>
              <a:rPr kumimoji="0" lang="en-US" altLang="zh-CN">
                <a:solidFill>
                  <a:srgbClr val="CC0066"/>
                </a:solidFill>
                <a:latin typeface="Arial" charset="0"/>
              </a:rPr>
              <a:t>}</a:t>
            </a:r>
          </a:p>
        </p:txBody>
      </p:sp>
      <p:sp>
        <p:nvSpPr>
          <p:cNvPr id="392197" name="Rectangle 5"/>
          <p:cNvSpPr>
            <a:spLocks noChangeArrowheads="1"/>
          </p:cNvSpPr>
          <p:nvPr/>
        </p:nvSpPr>
        <p:spPr bwMode="auto">
          <a:xfrm>
            <a:off x="1692275" y="1341438"/>
            <a:ext cx="3057525" cy="4667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latin typeface="Arial" charset="0"/>
              </a:rPr>
              <a:t>不能写成 </a:t>
            </a:r>
            <a:r>
              <a:rPr kumimoji="0" lang="en-US" altLang="zh-CN">
                <a:latin typeface="Arial" charset="0"/>
              </a:rPr>
              <a:t>double r, h</a:t>
            </a:r>
            <a:endParaRPr kumimoji="0" lang="zh-CN" altLang="en-US">
              <a:latin typeface="Arial" charset="0"/>
            </a:endParaRP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250825" y="2349500"/>
            <a:ext cx="4608513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en-US" altLang="zh-CN" sz="2000">
                <a:latin typeface="Arial" charset="0"/>
              </a:rPr>
              <a:t>double cylinder (</a:t>
            </a:r>
            <a:r>
              <a:rPr kumimoji="0" lang="en-US" altLang="zh-CN" sz="2000">
                <a:solidFill>
                  <a:srgbClr val="CC0066"/>
                </a:solidFill>
                <a:latin typeface="Arial" charset="0"/>
              </a:rPr>
              <a:t>double r, double h</a:t>
            </a:r>
            <a:r>
              <a:rPr kumimoji="0" lang="en-US" altLang="zh-CN" sz="2000">
                <a:latin typeface="Arial" charset="0"/>
              </a:rPr>
              <a:t>)</a:t>
            </a:r>
          </a:p>
          <a:p>
            <a:pPr algn="l"/>
            <a:r>
              <a:rPr kumimoji="0" lang="en-US" altLang="zh-CN" sz="2000">
                <a:latin typeface="Arial" charset="0"/>
              </a:rPr>
              <a:t>{   double result;</a:t>
            </a:r>
          </a:p>
          <a:p>
            <a:pPr algn="l"/>
            <a:r>
              <a:rPr kumimoji="0" lang="en-US" altLang="zh-CN" sz="2000">
                <a:latin typeface="Arial" charset="0"/>
              </a:rPr>
              <a:t>    result =3.1415926 * r * r * h; </a:t>
            </a:r>
          </a:p>
          <a:p>
            <a:pPr algn="l"/>
            <a:r>
              <a:rPr kumimoji="0" lang="en-US" altLang="zh-CN" sz="2000">
                <a:latin typeface="Arial" charset="0"/>
              </a:rPr>
              <a:t>    return result;</a:t>
            </a:r>
          </a:p>
          <a:p>
            <a:pPr algn="l"/>
            <a:r>
              <a:rPr kumimoji="0" lang="en-US" altLang="zh-CN" sz="2000">
                <a:latin typeface="Arial" charset="0"/>
              </a:rPr>
              <a:t>}</a:t>
            </a:r>
            <a:endParaRPr kumimoji="0" lang="zh-CN" altLang="en-US" sz="2000">
              <a:latin typeface="Arial" charset="0"/>
            </a:endParaRPr>
          </a:p>
        </p:txBody>
      </p:sp>
      <p:sp>
        <p:nvSpPr>
          <p:cNvPr id="392199" name="Line 7"/>
          <p:cNvSpPr>
            <a:spLocks noChangeShapeType="1"/>
          </p:cNvSpPr>
          <p:nvPr/>
        </p:nvSpPr>
        <p:spPr bwMode="auto">
          <a:xfrm flipH="1">
            <a:off x="6443663" y="1628775"/>
            <a:ext cx="1584325" cy="26638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2200" name="Line 8"/>
          <p:cNvSpPr>
            <a:spLocks noChangeShapeType="1"/>
          </p:cNvSpPr>
          <p:nvPr/>
        </p:nvSpPr>
        <p:spPr bwMode="auto">
          <a:xfrm flipH="1">
            <a:off x="3851275" y="1844675"/>
            <a:ext cx="0" cy="5048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build="p"/>
      <p:bldP spid="392197" grpId="0" animBg="1"/>
      <p:bldP spid="392199" grpId="0" animBg="1"/>
      <p:bldP spid="3922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5.1.3  </a:t>
            </a:r>
            <a:r>
              <a:rPr lang="zh-CN" altLang="en-US">
                <a:latin typeface="Arial" charset="0"/>
                <a:ea typeface="宋体" charset="0"/>
              </a:rPr>
              <a:t>函数的调用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569325" cy="403225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定义一个函数后，就可以通过程序来调用这个函数。</a:t>
            </a:r>
          </a:p>
          <a:p>
            <a:pPr eaLnBrk="1" hangingPunct="1">
              <a:lnSpc>
                <a:spcPct val="50000"/>
              </a:lnSpc>
            </a:pPr>
            <a:endParaRPr lang="zh-CN" altLang="en-US"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调用标准库函数时，在程序的最前面用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#include</a:t>
            </a:r>
            <a:r>
              <a:rPr lang="zh-CN" altLang="en-US">
                <a:latin typeface="Arial" charset="0"/>
                <a:ea typeface="宋体" charset="0"/>
              </a:rPr>
              <a:t>命令包含相应的头文件。</a:t>
            </a:r>
          </a:p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调用自定义函数时，程序中必须有与调用函数相对应的函数定义。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491288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</a:t>
            </a:r>
            <a:r>
              <a:rPr lang="zh-CN" altLang="en-US">
                <a:latin typeface="Arial" charset="0"/>
                <a:ea typeface="宋体" charset="0"/>
              </a:rPr>
              <a:t>．函数调用的形式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507413" cy="511175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函数调用的一般形式为：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solidFill>
                  <a:srgbClr val="990033"/>
                </a:solidFill>
                <a:latin typeface="楷体_GB2312" charset="0"/>
                <a:ea typeface="楷体_GB2312" charset="0"/>
                <a:cs typeface="楷体_GB2312" charset="0"/>
              </a:rPr>
              <a:t>	</a:t>
            </a:r>
            <a:r>
              <a:rPr lang="zh-CN" altLang="en-US" dirty="0">
                <a:solidFill>
                  <a:srgbClr val="CC0066"/>
                </a:solidFill>
                <a:latin typeface="楷体_GB2312" charset="0"/>
                <a:ea typeface="楷体_GB2312" charset="0"/>
                <a:cs typeface="楷体_GB2312" charset="0"/>
              </a:rPr>
              <a:t>函数名</a:t>
            </a:r>
            <a:r>
              <a:rPr lang="en-US" altLang="zh-CN" dirty="0">
                <a:solidFill>
                  <a:srgbClr val="CC0066"/>
                </a:solidFill>
                <a:latin typeface="楷体_GB2312" charset="0"/>
                <a:ea typeface="楷体_GB2312" charset="0"/>
                <a:cs typeface="楷体_GB2312" charset="0"/>
              </a:rPr>
              <a:t> (</a:t>
            </a:r>
            <a:r>
              <a:rPr lang="zh-CN" altLang="en-US" dirty="0">
                <a:solidFill>
                  <a:srgbClr val="CC0066"/>
                </a:solidFill>
                <a:latin typeface="楷体_GB2312" charset="0"/>
                <a:ea typeface="楷体_GB2312" charset="0"/>
                <a:cs typeface="楷体_GB2312" charset="0"/>
              </a:rPr>
              <a:t>实际参数表</a:t>
            </a:r>
            <a:r>
              <a:rPr lang="en-US" altLang="zh-CN" dirty="0">
                <a:solidFill>
                  <a:srgbClr val="CC0066"/>
                </a:solidFill>
                <a:latin typeface="楷体_GB2312" charset="0"/>
                <a:ea typeface="楷体_GB2312" charset="0"/>
                <a:cs typeface="楷体_GB2312" charset="0"/>
              </a:rPr>
              <a:t>)</a:t>
            </a: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对于实现计算功能的函数，函数调用通常出现在两种情况：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赋值语句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		</a:t>
            </a:r>
            <a:r>
              <a:rPr lang="en-US" altLang="zh-CN" dirty="0">
                <a:latin typeface="Arial" charset="0"/>
                <a:ea typeface="宋体" charset="0"/>
              </a:rPr>
              <a:t>volume = cylinder (radius, height );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输出函数的实参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		</a:t>
            </a:r>
            <a:r>
              <a:rPr lang="en-US" altLang="zh-CN" dirty="0" err="1">
                <a:latin typeface="Arial" charset="0"/>
                <a:ea typeface="宋体" charset="0"/>
              </a:rPr>
              <a:t>printf</a:t>
            </a:r>
            <a:r>
              <a:rPr lang="en-US" altLang="zh-CN" dirty="0">
                <a:latin typeface="Arial" charset="0"/>
                <a:ea typeface="宋体" charset="0"/>
              </a:rPr>
              <a:t> ("%f", </a:t>
            </a:r>
            <a:r>
              <a:rPr lang="en-US" altLang="zh-CN" i="1" dirty="0">
                <a:latin typeface="Arial" charset="0"/>
                <a:ea typeface="宋体" charset="0"/>
              </a:rPr>
              <a:t>cylinder (radius, height )</a:t>
            </a:r>
            <a:r>
              <a:rPr lang="en-US" altLang="zh-CN" dirty="0">
                <a:latin typeface="Arial" charset="0"/>
                <a:ea typeface="宋体" charset="0"/>
              </a:rPr>
              <a:t> );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4968875" cy="10271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2. </a:t>
            </a:r>
            <a:r>
              <a:rPr lang="zh-CN" altLang="en-US">
                <a:latin typeface="Arial" charset="0"/>
                <a:ea typeface="宋体" charset="0"/>
              </a:rPr>
              <a:t>函数调用的过程</a:t>
            </a:r>
          </a:p>
        </p:txBody>
      </p:sp>
      <p:sp>
        <p:nvSpPr>
          <p:cNvPr id="32770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208963" cy="4248150"/>
          </a:xfrm>
        </p:spPr>
        <p:txBody>
          <a:bodyPr/>
          <a:lstStyle/>
          <a:p>
            <a:pPr algn="just" eaLnBrk="1" hangingPunct="1"/>
            <a:r>
              <a:rPr lang="zh-CN" altLang="en-US">
                <a:latin typeface="Arial" charset="0"/>
                <a:ea typeface="宋体" charset="0"/>
              </a:rPr>
              <a:t>计算机在执行程序时，从主函数</a:t>
            </a:r>
            <a:r>
              <a:rPr lang="en-US" altLang="zh-CN">
                <a:latin typeface="Arial" charset="0"/>
                <a:ea typeface="宋体" charset="0"/>
              </a:rPr>
              <a:t>main</a:t>
            </a:r>
            <a:r>
              <a:rPr lang="zh-CN" altLang="en-US">
                <a:latin typeface="Arial" charset="0"/>
                <a:ea typeface="宋体" charset="0"/>
              </a:rPr>
              <a:t>开始执行，如果遇到某个函数调用，主函数被暂停执行，转而执行相应的函数，该函数执行完后，将返回主函数，然后再从原先暂停的位置继续执行。</a:t>
            </a:r>
          </a:p>
          <a:p>
            <a:pPr algn="just" eaLnBrk="1" hangingPunct="1"/>
            <a:endParaRPr lang="zh-CN" altLang="en-US">
              <a:latin typeface="Arial" charset="0"/>
              <a:ea typeface="宋体" charset="0"/>
            </a:endParaRPr>
          </a:p>
          <a:p>
            <a:pPr algn="just" eaLnBrk="1" hangingPunct="1"/>
            <a:r>
              <a:rPr lang="zh-CN" altLang="en-US">
                <a:latin typeface="Arial" charset="0"/>
                <a:ea typeface="宋体" charset="0"/>
              </a:rPr>
              <a:t>函数遇</a:t>
            </a:r>
            <a:r>
              <a:rPr lang="en-US" altLang="zh-CN">
                <a:latin typeface="Arial" charset="0"/>
                <a:ea typeface="宋体" charset="0"/>
              </a:rPr>
              <a:t>return</a:t>
            </a:r>
            <a:r>
              <a:rPr lang="zh-CN" altLang="en-US">
                <a:latin typeface="Arial" charset="0"/>
                <a:ea typeface="宋体" charset="0"/>
              </a:rPr>
              <a:t>返回主函数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165600" y="0"/>
            <a:ext cx="4978400" cy="102711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分析函数调用的过程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04813"/>
            <a:ext cx="6121400" cy="6237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# include &lt;</a:t>
            </a:r>
            <a:r>
              <a:rPr lang="en-US" altLang="zh-CN" sz="2400" dirty="0" err="1">
                <a:latin typeface="Arial" charset="0"/>
                <a:ea typeface="宋体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double cylinder (double r, double h);</a:t>
            </a:r>
            <a:endParaRPr lang="en-US" altLang="zh-CN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main( void 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    double height, radius, volume;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 ("Enter radius and height: ");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  <a:r>
              <a:rPr lang="en-US" altLang="zh-CN" sz="2400" dirty="0" err="1">
                <a:latin typeface="Arial" charset="0"/>
                <a:ea typeface="宋体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</a:rPr>
              <a:t> ("%</a:t>
            </a:r>
            <a:r>
              <a:rPr lang="en-US" altLang="zh-CN" sz="2400" dirty="0" err="1">
                <a:latin typeface="Arial" charset="0"/>
                <a:ea typeface="宋体" charset="0"/>
              </a:rPr>
              <a:t>lf%lf</a:t>
            </a:r>
            <a:r>
              <a:rPr lang="en-US" altLang="zh-CN" sz="2400" dirty="0">
                <a:latin typeface="Arial" charset="0"/>
                <a:ea typeface="宋体" charset="0"/>
              </a:rPr>
              <a:t>", &amp;radius, &amp;height);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volume =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 cylinder (radius, height )</a:t>
            </a:r>
            <a:r>
              <a:rPr lang="en-US" altLang="zh-CN" sz="2400" dirty="0">
                <a:latin typeface="Arial" charset="0"/>
                <a:ea typeface="宋体" charset="0"/>
              </a:rPr>
              <a:t>;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 ("Volume = %.3f\n", volume);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return  0;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double cylinder (double r, double h)</a:t>
            </a: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{</a:t>
            </a:r>
            <a:r>
              <a:rPr lang="en-US" altLang="zh-CN" sz="2400" dirty="0">
                <a:latin typeface="Arial" charset="0"/>
                <a:ea typeface="宋体" charset="0"/>
              </a:rPr>
              <a:t>	double result;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result =3.1415926 * r * r * h;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</a:rPr>
              <a:t>return result;                                    </a:t>
            </a:r>
            <a:endParaRPr lang="en-US" altLang="zh-CN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}</a:t>
            </a:r>
            <a:endParaRPr lang="zh-CN" altLang="en-US" sz="2400" dirty="0">
              <a:solidFill>
                <a:srgbClr val="CC0066"/>
              </a:solidFill>
              <a:latin typeface="Arial" charset="0"/>
              <a:ea typeface="宋体" charset="0"/>
            </a:endParaRP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6637338" y="276225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调用</a:t>
            </a:r>
            <a:r>
              <a:rPr kumimoji="0" lang="zh-CN" altLang="en-US">
                <a:solidFill>
                  <a:schemeClr val="bg2"/>
                </a:solidFill>
                <a:latin typeface="Arial" charset="0"/>
              </a:rPr>
              <a:t>函数</a:t>
            </a:r>
          </a:p>
        </p:txBody>
      </p:sp>
      <p:sp>
        <p:nvSpPr>
          <p:cNvPr id="428037" name="Line 5"/>
          <p:cNvSpPr>
            <a:spLocks noChangeShapeType="1"/>
          </p:cNvSpPr>
          <p:nvPr/>
        </p:nvSpPr>
        <p:spPr bwMode="auto">
          <a:xfrm flipH="1">
            <a:off x="3924300" y="3141663"/>
            <a:ext cx="142875" cy="12239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39" name="Line 7"/>
          <p:cNvSpPr>
            <a:spLocks noChangeShapeType="1"/>
          </p:cNvSpPr>
          <p:nvPr/>
        </p:nvSpPr>
        <p:spPr bwMode="auto">
          <a:xfrm>
            <a:off x="5076825" y="3284538"/>
            <a:ext cx="215900" cy="115093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40" name="Rectangle 8"/>
          <p:cNvSpPr>
            <a:spLocks noChangeArrowheads="1"/>
          </p:cNvSpPr>
          <p:nvPr/>
        </p:nvSpPr>
        <p:spPr bwMode="auto">
          <a:xfrm>
            <a:off x="6491288" y="3592513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实参</a:t>
            </a:r>
            <a:r>
              <a:rPr kumimoji="0" lang="en-US" altLang="zh-CN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  <a:sym typeface="Wingdings" charset="0"/>
              </a:rPr>
              <a:t></a:t>
            </a:r>
            <a:r>
              <a:rPr kumimoji="0" lang="zh-CN" altLang="en-US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形参</a:t>
            </a:r>
          </a:p>
        </p:txBody>
      </p:sp>
      <p:sp>
        <p:nvSpPr>
          <p:cNvPr id="428041" name="Rectangle 9"/>
          <p:cNvSpPr>
            <a:spLocks noChangeArrowheads="1"/>
          </p:cNvSpPr>
          <p:nvPr/>
        </p:nvSpPr>
        <p:spPr bwMode="auto">
          <a:xfrm>
            <a:off x="5975350" y="4941888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执行函数中的语句</a:t>
            </a:r>
          </a:p>
        </p:txBody>
      </p:sp>
      <p:sp>
        <p:nvSpPr>
          <p:cNvPr id="428042" name="Rectangle 10"/>
          <p:cNvSpPr>
            <a:spLocks noChangeArrowheads="1"/>
          </p:cNvSpPr>
          <p:nvPr/>
        </p:nvSpPr>
        <p:spPr bwMode="auto">
          <a:xfrm>
            <a:off x="5795963" y="5661025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返回调用它的地方</a:t>
            </a:r>
          </a:p>
        </p:txBody>
      </p:sp>
      <p:sp>
        <p:nvSpPr>
          <p:cNvPr id="428043" name="Line 11"/>
          <p:cNvSpPr>
            <a:spLocks noChangeShapeType="1"/>
          </p:cNvSpPr>
          <p:nvPr/>
        </p:nvSpPr>
        <p:spPr bwMode="auto">
          <a:xfrm flipH="1">
            <a:off x="1116013" y="3213100"/>
            <a:ext cx="1008062" cy="25923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6" grpId="0"/>
      <p:bldP spid="428037" grpId="0" animBg="1"/>
      <p:bldP spid="428039" grpId="0" animBg="1"/>
      <p:bldP spid="428040" grpId="0"/>
      <p:bldP spid="428041" grpId="0"/>
      <p:bldP spid="428042" grpId="0"/>
      <p:bldP spid="4280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491288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3</a:t>
            </a:r>
            <a:r>
              <a:rPr lang="zh-CN" altLang="en-US">
                <a:latin typeface="Arial" charset="0"/>
                <a:ea typeface="宋体" charset="0"/>
              </a:rPr>
              <a:t>．参数传递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507413" cy="525621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800" dirty="0">
                <a:latin typeface="Arial" charset="0"/>
                <a:ea typeface="宋体" charset="0"/>
              </a:rPr>
              <a:t>函数</a:t>
            </a:r>
            <a:r>
              <a:rPr lang="zh-CN" altLang="en-US" sz="2800" dirty="0">
                <a:solidFill>
                  <a:srgbClr val="CC0066"/>
                </a:solidFill>
                <a:latin typeface="Arial" charset="0"/>
                <a:ea typeface="宋体" charset="0"/>
              </a:rPr>
              <a:t>定义</a:t>
            </a:r>
            <a:r>
              <a:rPr lang="zh-CN" altLang="en-US" sz="2800" dirty="0">
                <a:latin typeface="Arial" charset="0"/>
                <a:ea typeface="宋体" charset="0"/>
              </a:rPr>
              <a:t>时的参数被称为</a:t>
            </a:r>
            <a:r>
              <a:rPr lang="zh-CN" altLang="en-US" sz="2800" dirty="0">
                <a:solidFill>
                  <a:srgbClr val="CC0066"/>
                </a:solidFill>
                <a:latin typeface="Arial" charset="0"/>
                <a:ea typeface="宋体" charset="0"/>
              </a:rPr>
              <a:t>形式参数</a:t>
            </a:r>
            <a:r>
              <a:rPr lang="zh-CN" altLang="en-US" sz="2800" dirty="0">
                <a:latin typeface="Arial" charset="0"/>
                <a:ea typeface="宋体" charset="0"/>
              </a:rPr>
              <a:t>（简称</a:t>
            </a:r>
            <a:r>
              <a:rPr lang="zh-CN" altLang="en-US" sz="2800" dirty="0">
                <a:solidFill>
                  <a:srgbClr val="CC0066"/>
                </a:solidFill>
                <a:latin typeface="Arial" charset="0"/>
                <a:ea typeface="宋体" charset="0"/>
              </a:rPr>
              <a:t>形参</a:t>
            </a:r>
            <a:r>
              <a:rPr lang="zh-CN" altLang="en-US" sz="2800" dirty="0">
                <a:latin typeface="Arial" charset="0"/>
                <a:ea typeface="宋体" charset="0"/>
              </a:rPr>
              <a:t>）</a:t>
            </a:r>
          </a:p>
          <a:p>
            <a:pPr lvl="1" algn="just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double cylinder (double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r</a:t>
            </a:r>
            <a:r>
              <a:rPr lang="en-US" altLang="zh-CN" sz="2400" dirty="0">
                <a:latin typeface="Arial" charset="0"/>
                <a:ea typeface="宋体" charset="0"/>
              </a:rPr>
              <a:t>, double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h</a:t>
            </a:r>
            <a:r>
              <a:rPr lang="en-US" altLang="zh-CN" sz="2400" dirty="0">
                <a:latin typeface="Arial" charset="0"/>
                <a:ea typeface="宋体" charset="0"/>
              </a:rPr>
              <a:t>)</a:t>
            </a:r>
            <a:r>
              <a:rPr lang="zh-CN" altLang="en-US" sz="2400" dirty="0">
                <a:latin typeface="Arial" charset="0"/>
                <a:ea typeface="宋体" charset="0"/>
              </a:rPr>
              <a:t>；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 dirty="0">
                <a:latin typeface="Arial" charset="0"/>
                <a:ea typeface="宋体" charset="0"/>
              </a:rPr>
              <a:t>函数</a:t>
            </a: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</a:rPr>
              <a:t>调用</a:t>
            </a:r>
            <a:r>
              <a:rPr lang="zh-CN" altLang="en-US" sz="2800" dirty="0">
                <a:latin typeface="Arial" charset="0"/>
                <a:ea typeface="宋体" charset="0"/>
              </a:rPr>
              <a:t>时的参数被称为</a:t>
            </a: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</a:rPr>
              <a:t>实际参数</a:t>
            </a:r>
            <a:r>
              <a:rPr lang="zh-CN" altLang="en-US" sz="2800" dirty="0">
                <a:latin typeface="Arial" charset="0"/>
                <a:ea typeface="宋体" charset="0"/>
              </a:rPr>
              <a:t>（简称</a:t>
            </a: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</a:rPr>
              <a:t>实参</a:t>
            </a:r>
            <a:r>
              <a:rPr lang="zh-CN" altLang="en-US" sz="2800" dirty="0">
                <a:latin typeface="Arial" charset="0"/>
                <a:ea typeface="宋体" charset="0"/>
              </a:rPr>
              <a:t>）</a:t>
            </a:r>
          </a:p>
          <a:p>
            <a:pPr lvl="1" algn="just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volume = cylinder (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</a:rPr>
              <a:t>radius</a:t>
            </a:r>
            <a:r>
              <a:rPr lang="en-US" altLang="zh-CN" sz="2400" dirty="0">
                <a:latin typeface="Arial" charset="0"/>
                <a:ea typeface="宋体" charset="0"/>
              </a:rPr>
              <a:t>,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</a:rPr>
              <a:t>height</a:t>
            </a:r>
            <a:r>
              <a:rPr lang="en-US" altLang="zh-CN" sz="2400" dirty="0">
                <a:latin typeface="Arial" charset="0"/>
                <a:ea typeface="宋体" charset="0"/>
              </a:rPr>
              <a:t>);</a:t>
            </a:r>
          </a:p>
          <a:p>
            <a:pPr lvl="1" algn="just" eaLnBrk="1" hangingPunct="1">
              <a:lnSpc>
                <a:spcPct val="60000"/>
              </a:lnSpc>
              <a:buFont typeface="Wingdings" charset="0"/>
              <a:buNone/>
            </a:pPr>
            <a:endParaRPr lang="en-US" altLang="zh-CN" sz="2400" dirty="0"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 dirty="0">
                <a:latin typeface="Arial" charset="0"/>
                <a:ea typeface="宋体" charset="0"/>
              </a:rPr>
              <a:t>参数传递：</a:t>
            </a:r>
            <a:r>
              <a:rPr lang="zh-CN" altLang="en-US" sz="2800" dirty="0">
                <a:solidFill>
                  <a:srgbClr val="CC0066"/>
                </a:solidFill>
                <a:latin typeface="Arial" charset="0"/>
                <a:ea typeface="宋体" charset="0"/>
              </a:rPr>
              <a:t>实参</a:t>
            </a:r>
            <a:r>
              <a:rPr lang="en-US" altLang="zh-CN" sz="2800" dirty="0">
                <a:latin typeface="Arial" charset="0"/>
                <a:ea typeface="宋体" charset="0"/>
                <a:sym typeface="Wingdings" charset="0"/>
              </a:rPr>
              <a:t></a:t>
            </a: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  <a:sym typeface="Wingdings" charset="0"/>
              </a:rPr>
              <a:t>形参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在参数传递过程中，实参把值复制给形参。</a:t>
            </a:r>
            <a:endParaRPr lang="zh-CN" altLang="en-US" sz="2400" dirty="0">
              <a:latin typeface="Arial" charset="0"/>
              <a:ea typeface="宋体" charset="0"/>
              <a:sym typeface="Wingdings" charset="0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形参和实参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一一对应</a:t>
            </a:r>
            <a:r>
              <a:rPr lang="zh-CN" altLang="en-US" sz="2400" dirty="0">
                <a:latin typeface="Arial" charset="0"/>
                <a:ea typeface="宋体" charset="0"/>
              </a:rPr>
              <a:t>：数量一致，类型一致，顺序一致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形参</a:t>
            </a:r>
            <a:r>
              <a:rPr lang="zh-CN" altLang="en-US" sz="2400" dirty="0">
                <a:latin typeface="Arial" charset="0"/>
                <a:ea typeface="宋体" charset="0"/>
              </a:rPr>
              <a:t>：变量，用于接受实参传递过来的值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</a:rPr>
              <a:t>实参</a:t>
            </a:r>
            <a:r>
              <a:rPr lang="zh-CN" altLang="en-US" sz="2400" dirty="0">
                <a:latin typeface="Arial" charset="0"/>
                <a:ea typeface="宋体" charset="0"/>
              </a:rPr>
              <a:t>：常量、变量或表达式</a:t>
            </a:r>
          </a:p>
        </p:txBody>
      </p:sp>
      <p:sp>
        <p:nvSpPr>
          <p:cNvPr id="442372" name="Text Box 4"/>
          <p:cNvSpPr txBox="1">
            <a:spLocks noChangeArrowheads="1"/>
          </p:cNvSpPr>
          <p:nvPr/>
        </p:nvSpPr>
        <p:spPr bwMode="auto">
          <a:xfrm>
            <a:off x="5436642" y="3557960"/>
            <a:ext cx="1871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CC0066"/>
                </a:solidFill>
                <a:latin typeface="Arial" charset="0"/>
                <a:ea typeface="仿宋_GB2312" charset="0"/>
                <a:cs typeface="仿宋_GB2312" charset="0"/>
              </a:rPr>
              <a:t>单向传递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2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202363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4</a:t>
            </a:r>
            <a:r>
              <a:rPr lang="zh-CN" altLang="en-US">
                <a:latin typeface="Arial" charset="0"/>
                <a:ea typeface="宋体" charset="0"/>
              </a:rPr>
              <a:t>．函数结果返回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91512" cy="4392612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完成确定的运算，将运算结果返回给主调函数。</a:t>
            </a:r>
          </a:p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函数结果返回的形式：</a:t>
            </a:r>
          </a:p>
          <a:p>
            <a:pPr lvl="1" eaLnBrk="1" hangingPunct="1"/>
            <a:r>
              <a:rPr lang="en-US" altLang="zh-CN">
                <a:latin typeface="Arial" charset="0"/>
                <a:ea typeface="宋体" charset="0"/>
              </a:rPr>
              <a:t>return  </a:t>
            </a:r>
            <a:r>
              <a:rPr lang="zh-CN" altLang="en-US">
                <a:latin typeface="Arial" charset="0"/>
                <a:ea typeface="宋体" charset="0"/>
              </a:rPr>
              <a:t>表达式；</a:t>
            </a:r>
          </a:p>
          <a:p>
            <a:pPr lvl="1" eaLnBrk="1" hangingPunct="1"/>
            <a:r>
              <a:rPr lang="en-US" altLang="zh-CN">
                <a:latin typeface="Arial" charset="0"/>
                <a:ea typeface="宋体" charset="0"/>
              </a:rPr>
              <a:t>return  (</a:t>
            </a:r>
            <a:r>
              <a:rPr lang="zh-CN" altLang="en-US">
                <a:latin typeface="Arial" charset="0"/>
                <a:ea typeface="宋体" charset="0"/>
              </a:rPr>
              <a:t>表达式</a:t>
            </a:r>
            <a:r>
              <a:rPr lang="en-US" altLang="zh-CN">
                <a:latin typeface="Arial" charset="0"/>
                <a:ea typeface="宋体" charset="0"/>
              </a:rPr>
              <a:t>)</a:t>
            </a:r>
            <a:r>
              <a:rPr lang="zh-CN" altLang="en-US">
                <a:latin typeface="Arial" charset="0"/>
                <a:ea typeface="宋体" charset="0"/>
              </a:rPr>
              <a:t>；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267325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</a:t>
            </a:r>
            <a:r>
              <a:rPr lang="zh-CN" altLang="en-US">
                <a:latin typeface="Arial" charset="0"/>
                <a:ea typeface="宋体" charset="0"/>
              </a:rPr>
              <a:t>．函数原型声明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29600" cy="4238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函数类型 函数名</a:t>
            </a:r>
            <a:r>
              <a:rPr lang="en-US" altLang="zh-CN">
                <a:latin typeface="宋体" charset="0"/>
                <a:ea typeface="宋体" charset="0"/>
              </a:rPr>
              <a:t>(</a:t>
            </a:r>
            <a:r>
              <a:rPr lang="zh-CN" altLang="en-US">
                <a:latin typeface="宋体" charset="0"/>
                <a:ea typeface="宋体" charset="0"/>
              </a:rPr>
              <a:t>参数表</a:t>
            </a:r>
            <a:r>
              <a:rPr lang="en-US" altLang="zh-CN">
                <a:latin typeface="宋体" charset="0"/>
                <a:ea typeface="宋体" charset="0"/>
              </a:rPr>
              <a:t>)</a:t>
            </a:r>
            <a:r>
              <a:rPr lang="zh-CN" altLang="en-US">
                <a:latin typeface="宋体" charset="0"/>
                <a:ea typeface="宋体" charset="0"/>
              </a:rPr>
              <a:t>；</a:t>
            </a:r>
            <a:endParaRPr lang="zh-CN" altLang="en-US" sz="2800">
              <a:latin typeface="宋体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double cylinder (double r, double h);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void pyramid (int n);</a:t>
            </a:r>
            <a:endParaRPr lang="en-US" altLang="zh-CN" sz="2400">
              <a:latin typeface="宋体" charset="0"/>
              <a:ea typeface="宋体" charset="0"/>
            </a:endParaRPr>
          </a:p>
          <a:p>
            <a:pPr eaLnBrk="1" hangingPunct="1"/>
            <a:r>
              <a:rPr lang="zh-CN" altLang="en-US" sz="2800">
                <a:latin typeface="宋体" charset="0"/>
                <a:ea typeface="宋体" charset="0"/>
              </a:rPr>
              <a:t>函数必须先定义后调用，将主调函数放在被调函数的后面，就像变量先定义后使用一样。</a:t>
            </a:r>
          </a:p>
          <a:p>
            <a:pPr eaLnBrk="1" hangingPunct="1"/>
            <a:r>
              <a:rPr lang="zh-CN" altLang="en-US" sz="2800">
                <a:latin typeface="宋体" charset="0"/>
                <a:ea typeface="宋体" charset="0"/>
              </a:rPr>
              <a:t>如果自定义函数在主调函数的后面，就需要在函数调用前，加上函数原型声明。</a:t>
            </a:r>
          </a:p>
          <a:p>
            <a:pPr eaLnBrk="1" hangingPunct="1"/>
            <a:r>
              <a:rPr lang="zh-CN" altLang="en-US" sz="2800">
                <a:latin typeface="宋体" charset="0"/>
                <a:ea typeface="宋体" charset="0"/>
              </a:rPr>
              <a:t>函数声明：说明函数的类型和参数的情况，以保证程序编译时能判断对该函数的调用是否正确。</a:t>
            </a:r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1042988" y="1341438"/>
            <a:ext cx="777716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r>
              <a:rPr kumimoji="0" lang="zh-CN" altLang="en-US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只写函数定义中的第</a:t>
            </a:r>
            <a:r>
              <a:rPr kumimoji="0" lang="en-US" altLang="zh-CN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1</a:t>
            </a:r>
            <a:r>
              <a:rPr kumimoji="0" lang="zh-CN" altLang="en-US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行（函数首部），并以分号结束。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/>
      <p:bldP spid="39731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ChangeArrowheads="1"/>
          </p:cNvSpPr>
          <p:nvPr/>
        </p:nvSpPr>
        <p:spPr bwMode="auto">
          <a:xfrm>
            <a:off x="6084888" y="3573463"/>
            <a:ext cx="2951162" cy="93503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>
                <a:latin typeface="Times New Roman" charset="0"/>
              </a:rPr>
              <a:t>形参的改变，</a:t>
            </a:r>
            <a:endParaRPr lang="en-US" altLang="zh-CN">
              <a:latin typeface="Times New Roman" charset="0"/>
            </a:endParaRPr>
          </a:p>
          <a:p>
            <a:r>
              <a:rPr lang="zh-CN" altLang="en-US">
                <a:latin typeface="Times New Roman" charset="0"/>
              </a:rPr>
              <a:t>不影响实参变量的值</a:t>
            </a:r>
            <a:endParaRPr lang="zh-CN" altLang="en-US"/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3563938" y="2924175"/>
            <a:ext cx="2376487" cy="1225550"/>
          </a:xfrm>
          <a:prstGeom prst="ellipse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>
                <a:latin typeface="Times New Roman" charset="0"/>
              </a:rPr>
              <a:t>有多个实参时</a:t>
            </a:r>
            <a:endParaRPr lang="en-US" altLang="zh-CN">
              <a:latin typeface="Times New Roman" charset="0"/>
            </a:endParaRPr>
          </a:p>
          <a:p>
            <a:r>
              <a:rPr lang="zh-CN" altLang="en-US">
                <a:latin typeface="Times New Roman" charset="0"/>
              </a:rPr>
              <a:t>后面的先计算</a:t>
            </a:r>
            <a:endParaRPr lang="zh-CN" altLang="en-US"/>
          </a:p>
        </p:txBody>
      </p:sp>
      <p:sp>
        <p:nvSpPr>
          <p:cNvPr id="433157" name="Rectangle 5"/>
          <p:cNvSpPr>
            <a:spLocks noChangeArrowheads="1"/>
          </p:cNvSpPr>
          <p:nvPr/>
        </p:nvSpPr>
        <p:spPr bwMode="auto">
          <a:xfrm>
            <a:off x="468313" y="3716338"/>
            <a:ext cx="2819400" cy="9906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>
                <a:latin typeface="Times New Roman" charset="0"/>
              </a:rPr>
              <a:t>实参与形参</a:t>
            </a:r>
            <a:endParaRPr lang="en-US" altLang="zh-CN">
              <a:latin typeface="Times New Roman" charset="0"/>
            </a:endParaRPr>
          </a:p>
          <a:p>
            <a:r>
              <a:rPr lang="zh-CN" altLang="en-US">
                <a:latin typeface="Times New Roman" charset="0"/>
              </a:rPr>
              <a:t>个数相同、类型一致</a:t>
            </a:r>
            <a:endParaRPr lang="zh-CN" altLang="en-US"/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4968875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§</a:t>
            </a:r>
            <a:r>
              <a:rPr lang="en-US" altLang="zh-CN">
                <a:latin typeface="Arial" charset="0"/>
                <a:ea typeface="宋体" charset="0"/>
              </a:rPr>
              <a:t>5.1.3 </a:t>
            </a:r>
            <a:r>
              <a:rPr lang="zh-CN" altLang="en-US">
                <a:latin typeface="Arial" charset="0"/>
                <a:ea typeface="宋体" charset="0"/>
              </a:rPr>
              <a:t>函数调用</a:t>
            </a:r>
          </a:p>
        </p:txBody>
      </p:sp>
      <p:sp>
        <p:nvSpPr>
          <p:cNvPr id="3891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497887" cy="1584325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zh-CN" altLang="en-US" sz="2800" b="0" dirty="0">
                <a:latin typeface="楷体_GB2312" charset="0"/>
                <a:ea typeface="楷体_GB2312" charset="0"/>
                <a:cs typeface="楷体_GB2312" charset="0"/>
              </a:rPr>
              <a:t>在执行函数调用时，实参把</a:t>
            </a:r>
            <a:r>
              <a:rPr lang="zh-CN" altLang="en-US" sz="2800" b="0" dirty="0">
                <a:solidFill>
                  <a:srgbClr val="CC0066"/>
                </a:solidFill>
                <a:latin typeface="楷体_GB2312" charset="0"/>
                <a:ea typeface="楷体_GB2312" charset="0"/>
                <a:cs typeface="楷体_GB2312" charset="0"/>
              </a:rPr>
              <a:t>值计算</a:t>
            </a:r>
            <a:r>
              <a:rPr lang="zh-CN" altLang="en-US" sz="2800" b="0" dirty="0">
                <a:latin typeface="楷体_GB2312" charset="0"/>
                <a:ea typeface="楷体_GB2312" charset="0"/>
                <a:cs typeface="楷体_GB2312" charset="0"/>
              </a:rPr>
              <a:t>出来，</a:t>
            </a:r>
            <a:r>
              <a:rPr lang="zh-CN" altLang="en-US" sz="2800" b="0" dirty="0">
                <a:solidFill>
                  <a:srgbClr val="CC0066"/>
                </a:solidFill>
                <a:latin typeface="楷体_GB2312" charset="0"/>
                <a:ea typeface="楷体_GB2312" charset="0"/>
                <a:cs typeface="楷体_GB2312" charset="0"/>
              </a:rPr>
              <a:t>拷贝</a:t>
            </a:r>
          </a:p>
          <a:p>
            <a:pPr marL="0" indent="0" eaLnBrk="1" hangingPunct="1">
              <a:buFont typeface="Wingdings" charset="0"/>
              <a:buNone/>
            </a:pPr>
            <a:r>
              <a:rPr lang="zh-CN" altLang="en-US" sz="2800" b="0" dirty="0">
                <a:latin typeface="楷体_GB2312" charset="0"/>
                <a:ea typeface="楷体_GB2312" charset="0"/>
                <a:cs typeface="楷体_GB2312" charset="0"/>
              </a:rPr>
              <a:t> 给</a:t>
            </a:r>
            <a:r>
              <a:rPr lang="zh-CN" altLang="en-US" sz="2800" b="0" dirty="0">
                <a:solidFill>
                  <a:srgbClr val="0033CC"/>
                </a:solidFill>
                <a:latin typeface="楷体_GB2312" charset="0"/>
                <a:ea typeface="楷体_GB2312" charset="0"/>
                <a:cs typeface="楷体_GB2312" charset="0"/>
              </a:rPr>
              <a:t>相应位置</a:t>
            </a:r>
            <a:r>
              <a:rPr lang="zh-CN" altLang="en-US" sz="2800" b="0" dirty="0">
                <a:latin typeface="楷体_GB2312" charset="0"/>
                <a:ea typeface="楷体_GB2312" charset="0"/>
                <a:cs typeface="楷体_GB2312" charset="0"/>
              </a:rPr>
              <a:t>的形参；函数执行完后，通过</a:t>
            </a:r>
            <a:r>
              <a:rPr lang="en-US" altLang="zh-CN" sz="2800" b="0" dirty="0">
                <a:latin typeface="楷体_GB2312" charset="0"/>
                <a:ea typeface="楷体_GB2312" charset="0"/>
                <a:cs typeface="楷体_GB2312" charset="0"/>
              </a:rPr>
              <a:t>return</a:t>
            </a:r>
            <a:r>
              <a:rPr lang="zh-CN" altLang="en-US" sz="2800" b="0" dirty="0">
                <a:latin typeface="楷体_GB2312" charset="0"/>
                <a:ea typeface="楷体_GB2312" charset="0"/>
                <a:cs typeface="楷体_GB2312" charset="0"/>
              </a:rPr>
              <a:t> </a:t>
            </a:r>
            <a:r>
              <a:rPr lang="en-US" altLang="zh-CN" sz="2800" b="0" dirty="0">
                <a:latin typeface="楷体_GB2312" charset="0"/>
                <a:ea typeface="楷体_GB2312" charset="0"/>
                <a:cs typeface="楷体_GB2312" charset="0"/>
              </a:rPr>
              <a:t>()</a:t>
            </a:r>
            <a:r>
              <a:rPr lang="zh-CN" altLang="en-US" sz="2800" b="0" dirty="0">
                <a:latin typeface="楷体_GB2312" charset="0"/>
                <a:ea typeface="楷体_GB2312" charset="0"/>
                <a:cs typeface="楷体_GB2312" charset="0"/>
              </a:rPr>
              <a:t>，可返回</a:t>
            </a:r>
            <a:r>
              <a:rPr lang="zh-CN" altLang="en-US" sz="2800" b="0" dirty="0">
                <a:solidFill>
                  <a:srgbClr val="CC0066"/>
                </a:solidFill>
                <a:latin typeface="楷体_GB2312" charset="0"/>
                <a:ea typeface="楷体_GB2312" charset="0"/>
                <a:cs typeface="楷体_GB2312" charset="0"/>
              </a:rPr>
              <a:t>一个结果值</a:t>
            </a:r>
            <a:r>
              <a:rPr lang="zh-CN" altLang="en-US" sz="2800" dirty="0">
                <a:latin typeface="楷体_GB2312" charset="0"/>
                <a:ea typeface="楷体_GB2312" charset="0"/>
                <a:cs typeface="楷体_GB2312" charset="0"/>
              </a:rPr>
              <a:t>。</a:t>
            </a:r>
            <a:endParaRPr lang="en-US" altLang="zh-CN" sz="2400" dirty="0">
              <a:latin typeface="Times New Roman" charset="0"/>
              <a:ea typeface="宋体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zh-CN" sz="2400" dirty="0">
              <a:latin typeface="Times New Roman" charset="0"/>
              <a:ea typeface="宋体" charset="0"/>
            </a:endParaRPr>
          </a:p>
        </p:txBody>
      </p:sp>
      <p:sp>
        <p:nvSpPr>
          <p:cNvPr id="433160" name="Line 8"/>
          <p:cNvSpPr>
            <a:spLocks noChangeShapeType="1"/>
          </p:cNvSpPr>
          <p:nvPr/>
        </p:nvSpPr>
        <p:spPr bwMode="auto">
          <a:xfrm flipH="1">
            <a:off x="7308850" y="2060575"/>
            <a:ext cx="12700" cy="14398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161" name="Line 9"/>
          <p:cNvSpPr>
            <a:spLocks noChangeShapeType="1"/>
          </p:cNvSpPr>
          <p:nvPr/>
        </p:nvSpPr>
        <p:spPr bwMode="auto">
          <a:xfrm>
            <a:off x="1547813" y="2492375"/>
            <a:ext cx="0" cy="1223963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162" name="AutoShape 10"/>
          <p:cNvSpPr>
            <a:spLocks noChangeArrowheads="1"/>
          </p:cNvSpPr>
          <p:nvPr/>
        </p:nvSpPr>
        <p:spPr bwMode="auto">
          <a:xfrm>
            <a:off x="5334000" y="404813"/>
            <a:ext cx="3657600" cy="1271587"/>
          </a:xfrm>
          <a:prstGeom prst="irregularSeal2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>
                <a:solidFill>
                  <a:srgbClr val="006600"/>
                </a:solidFill>
                <a:latin typeface="Times New Roman" charset="0"/>
              </a:rPr>
              <a:t> 要调用函数，</a:t>
            </a:r>
          </a:p>
          <a:p>
            <a:r>
              <a:rPr lang="zh-CN" altLang="en-US">
                <a:solidFill>
                  <a:srgbClr val="006600"/>
                </a:solidFill>
                <a:latin typeface="Times New Roman" charset="0"/>
              </a:rPr>
              <a:t>必须先要声明！</a:t>
            </a:r>
            <a:endParaRPr lang="zh-CN" altLang="en-US">
              <a:latin typeface="Times New Roman" charset="0"/>
            </a:endParaRPr>
          </a:p>
        </p:txBody>
      </p:sp>
      <p:sp>
        <p:nvSpPr>
          <p:cNvPr id="433164" name="Line 12"/>
          <p:cNvSpPr>
            <a:spLocks noChangeShapeType="1"/>
          </p:cNvSpPr>
          <p:nvPr/>
        </p:nvSpPr>
        <p:spPr bwMode="auto">
          <a:xfrm flipH="1">
            <a:off x="5219700" y="1989138"/>
            <a:ext cx="101600" cy="10080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79613" y="5300663"/>
            <a:ext cx="3960812" cy="7635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>
                <a:latin typeface="Times New Roman" charset="0"/>
              </a:rPr>
              <a:t>只能返回一个结果，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charset="0"/>
              </a:rPr>
              <a:t> 类型与函数定义时一致</a:t>
            </a:r>
            <a:endParaRPr lang="zh-CN" alt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2873375" y="2997200"/>
            <a:ext cx="1193800" cy="22320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3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animBg="1"/>
      <p:bldP spid="23556" grpId="0" animBg="1"/>
      <p:bldP spid="433157" grpId="0" animBg="1"/>
      <p:bldP spid="433160" grpId="0" animBg="1"/>
      <p:bldP spid="433161" grpId="0" animBg="1"/>
      <p:bldP spid="433162" grpId="0" animBg="1" autoUpdateAnimBg="0"/>
      <p:bldP spid="433164" grpId="0" animBg="1"/>
      <p:bldP spid="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本章要点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7848600" cy="4327525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函数的作用？如何确定函数功能？</a:t>
            </a:r>
          </a:p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怎样定义函数？如何调用函数？定义函数与声明函数有何区别？</a:t>
            </a:r>
          </a:p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什么是函数的参数？怎样确定函数的参数？</a:t>
            </a:r>
          </a:p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在函数调用时，参数是如何传递数据的？</a:t>
            </a:r>
          </a:p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变量与函数有什么关系？如何使用局部变量和全局变量？</a:t>
            </a:r>
          </a:p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什么是静态变量？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7777163" cy="93662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5.1.4 </a:t>
            </a:r>
            <a:r>
              <a:rPr lang="zh-CN" altLang="en-US">
                <a:latin typeface="Arial" charset="0"/>
                <a:ea typeface="宋体" charset="0"/>
              </a:rPr>
              <a:t>函数程序设计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266" y="1556792"/>
            <a:ext cx="8236173" cy="2664296"/>
          </a:xfrm>
        </p:spPr>
        <p:txBody>
          <a:bodyPr/>
          <a:lstStyle/>
          <a:p>
            <a:pPr algn="just" eaLnBrk="1" hangingPunct="1"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例</a:t>
            </a:r>
            <a:r>
              <a:rPr lang="en-US" altLang="zh-CN" dirty="0">
                <a:latin typeface="Arial" charset="0"/>
                <a:ea typeface="宋体" charset="0"/>
              </a:rPr>
              <a:t>5-2 </a:t>
            </a:r>
            <a:r>
              <a:rPr lang="zh-CN" altLang="zh-CN" dirty="0"/>
              <a:t>计算五边形的面积</a:t>
            </a:r>
            <a:endParaRPr lang="en-US" altLang="zh-CN" dirty="0"/>
          </a:p>
          <a:p>
            <a:pPr lvl="1" algn="just" eaLnBrk="1" hangingPunct="1">
              <a:buNone/>
            </a:pPr>
            <a:r>
              <a:rPr lang="zh-CN" altLang="zh-CN" dirty="0"/>
              <a:t>将一个五边形分割成三个三角形，输入这些三角形的</a:t>
            </a:r>
            <a:r>
              <a:rPr lang="en-US" altLang="zh-CN" dirty="0"/>
              <a:t>7</a:t>
            </a:r>
            <a:r>
              <a:rPr lang="zh-CN" altLang="zh-CN" dirty="0"/>
              <a:t>条边长，计算该五边形的面积。</a:t>
            </a:r>
            <a:endParaRPr lang="en-US" altLang="zh-CN" dirty="0"/>
          </a:p>
          <a:p>
            <a:pPr lvl="1" algn="just" eaLnBrk="1" hangingPunct="1">
              <a:buNone/>
            </a:pPr>
            <a:r>
              <a:rPr lang="zh-CN" altLang="zh-CN" dirty="0"/>
              <a:t>要求定义和调用函数</a:t>
            </a:r>
            <a:r>
              <a:rPr lang="en-US" altLang="zh-CN" dirty="0"/>
              <a:t>area(</a:t>
            </a:r>
            <a:r>
              <a:rPr lang="en-US" altLang="zh-CN" dirty="0" err="1"/>
              <a:t>x,y,z</a:t>
            </a:r>
            <a:r>
              <a:rPr lang="en-US" altLang="zh-CN" dirty="0"/>
              <a:t>)</a:t>
            </a:r>
            <a:r>
              <a:rPr lang="zh-CN" altLang="zh-CN" dirty="0"/>
              <a:t>计算边长为</a:t>
            </a:r>
            <a:r>
              <a:rPr lang="en-US" altLang="zh-CN" dirty="0"/>
              <a:t>x</a:t>
            </a:r>
            <a:r>
              <a:rPr lang="zh-CN" altLang="zh-CN" dirty="0"/>
              <a:t>、</a:t>
            </a:r>
            <a:r>
              <a:rPr lang="en-US" altLang="zh-CN" dirty="0"/>
              <a:t>y</a:t>
            </a:r>
            <a:r>
              <a:rPr lang="zh-CN" altLang="zh-CN" dirty="0"/>
              <a:t>、</a:t>
            </a:r>
            <a:r>
              <a:rPr lang="en-US" altLang="zh-CN" dirty="0"/>
              <a:t>z</a:t>
            </a:r>
            <a:r>
              <a:rPr lang="zh-CN" altLang="zh-CN" dirty="0"/>
              <a:t>的三角形面积。</a:t>
            </a: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B7A184-4018-400B-832C-9F672B3BCA1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4895" y="4012681"/>
            <a:ext cx="230425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65456D4-EC76-444F-9EEF-6481DAE293D4}"/>
              </a:ext>
            </a:extLst>
          </p:cNvPr>
          <p:cNvSpPr/>
          <p:nvPr/>
        </p:nvSpPr>
        <p:spPr>
          <a:xfrm>
            <a:off x="5759151" y="4447913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/>
              <a:t> area(a2, a3, a7)</a:t>
            </a:r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59B8C2-2533-422E-A8DE-710D3AACB254}"/>
              </a:ext>
            </a:extLst>
          </p:cNvPr>
          <p:cNvSpPr/>
          <p:nvPr/>
        </p:nvSpPr>
        <p:spPr>
          <a:xfrm>
            <a:off x="3476822" y="5910879"/>
            <a:ext cx="25202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/>
              <a:t>area(a4, a6, a7)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F9D0F5-C86C-481F-B943-CF64F28C7B22}"/>
              </a:ext>
            </a:extLst>
          </p:cNvPr>
          <p:cNvSpPr/>
          <p:nvPr/>
        </p:nvSpPr>
        <p:spPr>
          <a:xfrm>
            <a:off x="1390288" y="4618595"/>
            <a:ext cx="21444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/>
              <a:t>area(a1, a5, a6) </a:t>
            </a:r>
          </a:p>
        </p:txBody>
      </p:sp>
    </p:spTree>
    <p:extLst>
      <p:ext uri="{BB962C8B-B14F-4D97-AF65-F5344CB8AC3E}">
        <p14:creationId xmlns:p14="http://schemas.microsoft.com/office/powerpoint/2010/main" val="394129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514532"/>
            <a:ext cx="3961135" cy="647700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Arial" charset="0"/>
                <a:ea typeface="宋体" charset="0"/>
              </a:rPr>
              <a:t>例</a:t>
            </a:r>
            <a:r>
              <a:rPr lang="en-US" altLang="zh-CN" sz="4000" dirty="0">
                <a:latin typeface="Arial" charset="0"/>
                <a:ea typeface="宋体" charset="0"/>
              </a:rPr>
              <a:t>5-2 </a:t>
            </a:r>
            <a:r>
              <a:rPr lang="zh-CN" altLang="en-US" sz="4000" dirty="0">
                <a:latin typeface="Arial" charset="0"/>
                <a:ea typeface="宋体" charset="0"/>
              </a:rPr>
              <a:t>源程序段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55" y="1529910"/>
            <a:ext cx="8925891" cy="2376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double a1, a2, a3, a4, a5, a6, a7,s;</a:t>
            </a:r>
          </a:p>
          <a:p>
            <a:pPr marL="0" indent="0">
              <a:buNone/>
            </a:pPr>
            <a:r>
              <a:rPr lang="en-US" altLang="zh-CN" sz="2000" dirty="0"/>
              <a:t>double area(double x, double y, double z);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/>
              <a:t>printf</a:t>
            </a:r>
            <a:r>
              <a:rPr lang="en-US" altLang="zh-CN" sz="2000" dirty="0"/>
              <a:t>("Please input 7 side lengths in the order a1 to a7:\n");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/>
              <a:t>scanf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lf%lf%lf%lf%lf%lf%lf</a:t>
            </a:r>
            <a:r>
              <a:rPr lang="en-US" altLang="zh-CN" sz="2000" dirty="0"/>
              <a:t>", &amp;a1, &amp;a2, &amp;a3, &amp;a4, &amp;a5, &amp;a6, &amp;a7); </a:t>
            </a:r>
          </a:p>
          <a:p>
            <a:pPr marL="0" indent="0">
              <a:buNone/>
            </a:pPr>
            <a:r>
              <a:rPr lang="en-US" altLang="zh-CN" sz="2000" dirty="0"/>
              <a:t>s = </a:t>
            </a:r>
            <a:r>
              <a:rPr lang="en-US" altLang="zh-CN" sz="2000" kern="1200" dirty="0">
                <a:solidFill>
                  <a:srgbClr val="CC0066"/>
                </a:solidFill>
                <a:latin typeface="Arial" charset="0"/>
                <a:ea typeface="宋体" charset="0"/>
              </a:rPr>
              <a:t>area(a1, a5, a6) </a:t>
            </a:r>
            <a:r>
              <a:rPr lang="en-US" altLang="zh-CN" sz="2000" dirty="0"/>
              <a:t>+ </a:t>
            </a:r>
            <a:r>
              <a:rPr lang="en-US" altLang="zh-CN" sz="2000" kern="1200" dirty="0">
                <a:solidFill>
                  <a:srgbClr val="CC0066"/>
                </a:solidFill>
                <a:latin typeface="Arial" charset="0"/>
                <a:ea typeface="宋体" charset="0"/>
              </a:rPr>
              <a:t>area(a4, a6, a7)</a:t>
            </a:r>
            <a:r>
              <a:rPr lang="en-US" altLang="zh-CN" sz="2000" dirty="0"/>
              <a:t> + </a:t>
            </a:r>
            <a:r>
              <a:rPr lang="en-US" altLang="zh-CN" sz="2000" kern="1200" dirty="0">
                <a:solidFill>
                  <a:srgbClr val="CC0066"/>
                </a:solidFill>
                <a:latin typeface="Arial" charset="0"/>
                <a:ea typeface="宋体" charset="0"/>
              </a:rPr>
              <a:t>area(a2, a3, a7)</a:t>
            </a:r>
            <a:r>
              <a:rPr lang="en-US" altLang="zh-CN" sz="2000" dirty="0"/>
              <a:t>; /* </a:t>
            </a:r>
            <a:r>
              <a:rPr lang="zh-CN" altLang="zh-CN" sz="2000" dirty="0"/>
              <a:t>调用</a:t>
            </a:r>
            <a:r>
              <a:rPr lang="en-US" altLang="zh-CN" sz="2000" dirty="0"/>
              <a:t>3</a:t>
            </a:r>
            <a:r>
              <a:rPr lang="zh-CN" altLang="zh-CN" sz="2000" dirty="0"/>
              <a:t>次</a:t>
            </a:r>
            <a:r>
              <a:rPr lang="en-US" altLang="zh-CN" sz="2000" dirty="0"/>
              <a:t>area</a:t>
            </a:r>
            <a:r>
              <a:rPr lang="zh-CN" altLang="zh-CN" sz="2000" dirty="0"/>
              <a:t> </a:t>
            </a:r>
            <a:r>
              <a:rPr lang="en-US" altLang="zh-CN" sz="2000" dirty="0"/>
              <a:t>*/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/>
              <a:t>printf</a:t>
            </a:r>
            <a:r>
              <a:rPr lang="en-US" altLang="zh-CN" sz="2000" dirty="0"/>
              <a:t>("The area of the Pentagon is %.2f\n", s) ;</a:t>
            </a:r>
          </a:p>
          <a:p>
            <a:pPr marL="0" indent="0">
              <a:buNone/>
            </a:pPr>
            <a:endParaRPr lang="zh-CN" altLang="zh-CN" sz="2000" dirty="0"/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251520" y="4102713"/>
            <a:ext cx="8244854" cy="2240755"/>
          </a:xfrm>
          <a:prstGeom prst="rect">
            <a:avLst/>
          </a:prstGeom>
          <a:noFill/>
          <a:ln w="12700" cap="rnd">
            <a:solidFill>
              <a:schemeClr val="accent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/* 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使用海伦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秦九韶公式计算三角形面积的函数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*/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solidFill>
                  <a:srgbClr val="CC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area(double x, double y, double z)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	/* 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函数首部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*/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double p = (x + y + z) / 2;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eturn sqrt(p * ( p - x ) * ( p - y ) * ( p - z ))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; 		 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endParaRPr kumimoji="0"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0389" name="Rectangle 5"/>
          <p:cNvSpPr>
            <a:spLocks noChangeArrowheads="1"/>
          </p:cNvSpPr>
          <p:nvPr/>
        </p:nvSpPr>
        <p:spPr bwMode="auto">
          <a:xfrm>
            <a:off x="3581586" y="404664"/>
            <a:ext cx="5453360" cy="95410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Please input 7 side lengths in the order a1 to a7:</a:t>
            </a:r>
            <a:endParaRPr lang="zh-CN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kumimoji="0" lang="en-US" altLang="zh-CN" sz="2000" dirty="0">
                <a:solidFill>
                  <a:srgbClr val="CC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2.5 2.5 2.5 2.5 2.5 3.6 3.6</a:t>
            </a:r>
            <a:endParaRPr kumimoji="0" lang="zh-CN" altLang="zh-CN" sz="2000" dirty="0">
              <a:solidFill>
                <a:srgbClr val="CC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The area of the Pentagon is 10.47</a:t>
            </a:r>
            <a:endParaRPr kumimoji="0"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6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 animBg="1"/>
      <p:bldP spid="40038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47050" cy="811213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Arial" charset="0"/>
                <a:ea typeface="宋体" charset="0"/>
              </a:rPr>
              <a:t>示例 定义判断奇偶数的函数</a:t>
            </a:r>
            <a:r>
              <a:rPr lang="en-US" altLang="zh-CN" sz="3200" dirty="0">
                <a:latin typeface="Arial" charset="0"/>
                <a:ea typeface="宋体" charset="0"/>
              </a:rPr>
              <a:t>even (n)</a:t>
            </a:r>
            <a:endParaRPr lang="zh-CN" altLang="en-US" sz="3200" dirty="0">
              <a:latin typeface="Arial" charset="0"/>
              <a:ea typeface="宋体" charset="0"/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9325" cy="52562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定义一个判断奇偶数的函数</a:t>
            </a:r>
            <a:r>
              <a:rPr lang="en-US" altLang="zh-CN" sz="2400" dirty="0">
                <a:latin typeface="Arial" charset="0"/>
                <a:ea typeface="宋体" charset="0"/>
              </a:rPr>
              <a:t>even (n)</a:t>
            </a:r>
            <a:r>
              <a:rPr lang="zh-CN" altLang="en-US" sz="2400" dirty="0">
                <a:latin typeface="Arial" charset="0"/>
                <a:ea typeface="宋体" charset="0"/>
              </a:rPr>
              <a:t>，当</a:t>
            </a:r>
            <a:r>
              <a:rPr lang="en-US" altLang="zh-CN" sz="2400" dirty="0">
                <a:latin typeface="Arial" charset="0"/>
                <a:ea typeface="宋体" charset="0"/>
              </a:rPr>
              <a:t>n</a:t>
            </a:r>
            <a:r>
              <a:rPr lang="zh-CN" altLang="en-US" sz="2400" dirty="0">
                <a:latin typeface="Arial" charset="0"/>
                <a:ea typeface="宋体" charset="0"/>
              </a:rPr>
              <a:t>为偶数时返回</a:t>
            </a:r>
            <a:r>
              <a:rPr lang="en-US" altLang="zh-CN" sz="2400" dirty="0">
                <a:latin typeface="Arial" charset="0"/>
                <a:ea typeface="宋体" charset="0"/>
              </a:rPr>
              <a:t>1</a:t>
            </a:r>
            <a:r>
              <a:rPr lang="zh-CN" altLang="en-US" sz="2400" dirty="0">
                <a:latin typeface="Arial" charset="0"/>
                <a:ea typeface="宋体" charset="0"/>
              </a:rPr>
              <a:t>，否则返回</a:t>
            </a:r>
            <a:r>
              <a:rPr lang="en-US" altLang="zh-CN" sz="2400" dirty="0">
                <a:latin typeface="Arial" charset="0"/>
                <a:ea typeface="宋体" charset="0"/>
              </a:rPr>
              <a:t>0</a:t>
            </a:r>
            <a:r>
              <a:rPr lang="zh-CN" altLang="en-US" sz="2400" dirty="0">
                <a:latin typeface="Arial" charset="0"/>
                <a:ea typeface="宋体" charset="0"/>
              </a:rPr>
              <a:t>。</a:t>
            </a:r>
          </a:p>
          <a:p>
            <a:pPr eaLnBrk="1" hangingPunct="1">
              <a:buFont typeface="Wingdings" charset="0"/>
              <a:buNone/>
            </a:pPr>
            <a:endParaRPr lang="en-US" altLang="zh-CN" sz="24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/* </a:t>
            </a:r>
            <a:r>
              <a:rPr lang="zh-CN" altLang="en-US" sz="2400" dirty="0">
                <a:latin typeface="Arial" charset="0"/>
                <a:ea typeface="宋体" charset="0"/>
              </a:rPr>
              <a:t>判断奇偶数的函数 *</a:t>
            </a:r>
            <a:r>
              <a:rPr lang="en-US" altLang="zh-CN" sz="24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int even (int n)	/* </a:t>
            </a:r>
            <a:r>
              <a:rPr lang="zh-CN" altLang="en-US" sz="2400" dirty="0">
                <a:latin typeface="Arial" charset="0"/>
                <a:ea typeface="宋体" charset="0"/>
              </a:rPr>
              <a:t>函数首部 *</a:t>
            </a:r>
            <a:r>
              <a:rPr lang="en-US" altLang="zh-CN" sz="2400" dirty="0">
                <a:latin typeface="Arial" charset="0"/>
                <a:ea typeface="宋体" charset="0"/>
              </a:rPr>
              <a:t>/			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										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if(n%2 == 0){ 	/* </a:t>
            </a:r>
            <a:r>
              <a:rPr lang="zh-CN" altLang="en-US" sz="2400" dirty="0">
                <a:latin typeface="Arial" charset="0"/>
                <a:ea typeface="宋体" charset="0"/>
              </a:rPr>
              <a:t>判别奇偶数 *</a:t>
            </a:r>
            <a:r>
              <a:rPr lang="en-US" altLang="zh-CN" sz="24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	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return 1;	</a:t>
            </a:r>
            <a:r>
              <a:rPr lang="en-US" altLang="zh-CN" sz="2400" dirty="0">
                <a:latin typeface="Arial" charset="0"/>
                <a:ea typeface="宋体" charset="0"/>
              </a:rPr>
              <a:t>/* </a:t>
            </a:r>
            <a:r>
              <a:rPr lang="zh-CN" altLang="en-US" sz="2400" dirty="0">
                <a:latin typeface="Arial" charset="0"/>
                <a:ea typeface="宋体" charset="0"/>
              </a:rPr>
              <a:t>偶数返回</a:t>
            </a:r>
            <a:r>
              <a:rPr lang="en-US" altLang="zh-CN" sz="2400" dirty="0">
                <a:latin typeface="Arial" charset="0"/>
                <a:ea typeface="宋体" charset="0"/>
              </a:rPr>
              <a:t>1 */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}else{		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	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return 0;</a:t>
            </a:r>
            <a:r>
              <a:rPr lang="en-US" altLang="zh-CN" sz="2400" dirty="0">
                <a:latin typeface="Arial" charset="0"/>
                <a:ea typeface="宋体" charset="0"/>
              </a:rPr>
              <a:t>	/* </a:t>
            </a:r>
            <a:r>
              <a:rPr lang="zh-CN" altLang="en-US" sz="2400" dirty="0">
                <a:latin typeface="Arial" charset="0"/>
                <a:ea typeface="宋体" charset="0"/>
              </a:rPr>
              <a:t>奇数返回</a:t>
            </a:r>
            <a:r>
              <a:rPr lang="en-US" altLang="zh-CN" sz="2400" dirty="0">
                <a:latin typeface="Arial" charset="0"/>
                <a:ea typeface="宋体" charset="0"/>
              </a:rPr>
              <a:t>0 */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}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}	</a:t>
            </a:r>
            <a:endParaRPr lang="zh-CN" altLang="en-US" sz="2400" dirty="0">
              <a:latin typeface="Arial" charset="0"/>
              <a:ea typeface="宋体" charset="0"/>
            </a:endParaRPr>
          </a:p>
        </p:txBody>
      </p:sp>
      <p:sp>
        <p:nvSpPr>
          <p:cNvPr id="422916" name="Rectangle 4"/>
          <p:cNvSpPr>
            <a:spLocks noChangeArrowheads="1"/>
          </p:cNvSpPr>
          <p:nvPr/>
        </p:nvSpPr>
        <p:spPr bwMode="auto">
          <a:xfrm>
            <a:off x="5940425" y="2081213"/>
            <a:ext cx="304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dirty="0">
                <a:solidFill>
                  <a:srgbClr val="CC0066"/>
                </a:solidFill>
                <a:latin typeface="+mn-ea"/>
                <a:ea typeface="+mn-ea"/>
                <a:cs typeface="仿宋_GB2312" charset="0"/>
              </a:rPr>
              <a:t>如何调用该</a:t>
            </a:r>
            <a:r>
              <a:rPr kumimoji="0" lang="zh-CN" altLang="en-US" sz="2800" dirty="0">
                <a:solidFill>
                  <a:srgbClr val="CC0066"/>
                </a:solidFill>
                <a:latin typeface="+mn-ea"/>
                <a:ea typeface="+mn-ea"/>
              </a:rPr>
              <a:t>函数？</a:t>
            </a:r>
          </a:p>
        </p:txBody>
      </p:sp>
      <p:sp>
        <p:nvSpPr>
          <p:cNvPr id="422917" name="Text Box 5"/>
          <p:cNvSpPr txBox="1">
            <a:spLocks noChangeArrowheads="1"/>
          </p:cNvSpPr>
          <p:nvPr/>
        </p:nvSpPr>
        <p:spPr bwMode="auto">
          <a:xfrm>
            <a:off x="5435600" y="2852738"/>
            <a:ext cx="3382963" cy="34782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/>
            <a:r>
              <a:rPr kumimoji="0" lang="en-US" altLang="zh-CN" b="0" dirty="0">
                <a:latin typeface="Arial" charset="0"/>
              </a:rPr>
              <a:t># include &lt;</a:t>
            </a:r>
            <a:r>
              <a:rPr kumimoji="0" lang="en-US" altLang="zh-CN" b="0" dirty="0" err="1">
                <a:latin typeface="Arial" charset="0"/>
              </a:rPr>
              <a:t>stdio.h</a:t>
            </a:r>
            <a:r>
              <a:rPr kumimoji="0" lang="en-US" altLang="zh-CN" b="0" dirty="0">
                <a:latin typeface="Arial" charset="0"/>
              </a:rPr>
              <a:t>&gt;</a:t>
            </a:r>
          </a:p>
          <a:p>
            <a:pPr algn="l"/>
            <a:r>
              <a:rPr kumimoji="0" lang="en-US" altLang="zh-CN" b="0" dirty="0" err="1">
                <a:latin typeface="Arial" charset="0"/>
              </a:rPr>
              <a:t>int</a:t>
            </a:r>
            <a:r>
              <a:rPr kumimoji="0" lang="en-US" altLang="zh-CN" b="0" dirty="0">
                <a:latin typeface="Arial" charset="0"/>
              </a:rPr>
              <a:t> main ( void )</a:t>
            </a:r>
          </a:p>
          <a:p>
            <a:pPr algn="l"/>
            <a:r>
              <a:rPr kumimoji="0" lang="en-US" altLang="zh-CN" b="0" dirty="0">
                <a:latin typeface="Arial" charset="0"/>
              </a:rPr>
              <a:t>{  int x, sum = 0;</a:t>
            </a:r>
          </a:p>
          <a:p>
            <a:pPr algn="l"/>
            <a:r>
              <a:rPr kumimoji="0" lang="en-US" altLang="zh-CN" b="0" dirty="0">
                <a:latin typeface="Arial" charset="0"/>
              </a:rPr>
              <a:t>    ……</a:t>
            </a:r>
            <a:endParaRPr kumimoji="0" lang="zh-CN" altLang="en-US" b="0" dirty="0">
              <a:latin typeface="Arial" charset="0"/>
            </a:endParaRPr>
          </a:p>
          <a:p>
            <a:pPr algn="l"/>
            <a:r>
              <a:rPr kumimoji="0" lang="zh-CN" altLang="en-US" b="0" dirty="0">
                <a:latin typeface="Arial" charset="0"/>
              </a:rPr>
              <a:t>      </a:t>
            </a:r>
            <a:r>
              <a:rPr kumimoji="0" lang="en-US" altLang="zh-CN" b="0" dirty="0">
                <a:latin typeface="Arial" charset="0"/>
              </a:rPr>
              <a:t>if (</a:t>
            </a:r>
            <a:r>
              <a:rPr kumimoji="0" lang="en-US" altLang="zh-CN" sz="2800" b="0" dirty="0">
                <a:solidFill>
                  <a:srgbClr val="0033CC"/>
                </a:solidFill>
                <a:latin typeface="Arial" charset="0"/>
              </a:rPr>
              <a:t>even(x) </a:t>
            </a:r>
            <a:r>
              <a:rPr kumimoji="0" lang="en-US" altLang="zh-CN" b="0" dirty="0">
                <a:solidFill>
                  <a:schemeClr val="tx2"/>
                </a:solidFill>
                <a:latin typeface="Arial" charset="0"/>
              </a:rPr>
              <a:t>!= 0</a:t>
            </a:r>
            <a:r>
              <a:rPr kumimoji="0" lang="en-US" altLang="zh-CN" b="0" dirty="0">
                <a:latin typeface="Arial" charset="0"/>
              </a:rPr>
              <a:t>)</a:t>
            </a:r>
          </a:p>
          <a:p>
            <a:pPr algn="l"/>
            <a:r>
              <a:rPr kumimoji="0" lang="en-US" altLang="zh-CN" b="0" dirty="0">
                <a:latin typeface="Arial" charset="0"/>
              </a:rPr>
              <a:t>         sum = sum + x;</a:t>
            </a:r>
          </a:p>
          <a:p>
            <a:pPr algn="l"/>
            <a:r>
              <a:rPr kumimoji="0" lang="en-US" altLang="zh-CN" b="0" dirty="0">
                <a:latin typeface="Arial" charset="0"/>
              </a:rPr>
              <a:t>    </a:t>
            </a:r>
            <a:r>
              <a:rPr kumimoji="0" lang="en-US" altLang="zh-CN" b="0" dirty="0" err="1">
                <a:latin typeface="Arial" charset="0"/>
              </a:rPr>
              <a:t>printf</a:t>
            </a:r>
            <a:r>
              <a:rPr kumimoji="0" lang="en-US" altLang="zh-CN" b="0" dirty="0">
                <a:latin typeface="Arial" charset="0"/>
              </a:rPr>
              <a:t> ("%d", sum);</a:t>
            </a:r>
          </a:p>
          <a:p>
            <a:pPr algn="l"/>
            <a:r>
              <a:rPr kumimoji="0" lang="en-US" altLang="zh-CN" b="0" dirty="0">
                <a:latin typeface="Arial" charset="0"/>
              </a:rPr>
              <a:t>    return  0;</a:t>
            </a:r>
          </a:p>
          <a:p>
            <a:pPr algn="l"/>
            <a:r>
              <a:rPr kumimoji="0" lang="en-US" altLang="zh-CN" b="0" dirty="0">
                <a:latin typeface="Arial" charset="0"/>
              </a:rPr>
              <a:t>}</a:t>
            </a:r>
            <a:endParaRPr kumimoji="0" lang="zh-CN" altLang="en-US" b="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6" grpId="0"/>
      <p:bldP spid="4229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76250"/>
            <a:ext cx="7561263" cy="576263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Arial" charset="0"/>
                <a:ea typeface="宋体" charset="0"/>
              </a:rPr>
              <a:t>例</a:t>
            </a:r>
            <a:r>
              <a:rPr lang="en-US" altLang="zh-CN" sz="4000" dirty="0">
                <a:latin typeface="Arial" charset="0"/>
                <a:ea typeface="宋体" charset="0"/>
              </a:rPr>
              <a:t>5-3 </a:t>
            </a:r>
            <a:r>
              <a:rPr lang="zh-CN" altLang="zh-CN" sz="4000" dirty="0"/>
              <a:t>使用函数判断完全平方数</a:t>
            </a:r>
            <a:endParaRPr lang="zh-CN" altLang="en-US" sz="4000" dirty="0">
              <a:latin typeface="Arial" charset="0"/>
              <a:ea typeface="宋体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528" y="1268760"/>
                <a:ext cx="8568630" cy="1583381"/>
              </a:xfrm>
            </p:spPr>
            <p:txBody>
              <a:bodyPr/>
              <a:lstStyle/>
              <a:p>
                <a:pPr eaLnBrk="1" hangingPunct="1">
                  <a:buNone/>
                </a:pPr>
                <a:r>
                  <a:rPr lang="zh-CN" altLang="zh-CN" sz="2800" dirty="0"/>
                  <a:t>定义函数</a:t>
                </a:r>
                <a:r>
                  <a:rPr lang="en-US" altLang="zh-CN" sz="2800" dirty="0" err="1"/>
                  <a:t>IsSquare</a:t>
                </a:r>
                <a:r>
                  <a:rPr lang="en-US" altLang="zh-CN" sz="2800" dirty="0"/>
                  <a:t>(n)</a:t>
                </a:r>
                <a:r>
                  <a:rPr lang="zh-CN" altLang="en-US" sz="2800" dirty="0"/>
                  <a:t>：</a:t>
                </a:r>
                <a:r>
                  <a:rPr lang="zh-CN" altLang="zh-CN" sz="2800" dirty="0"/>
                  <a:t>当</a:t>
                </a:r>
                <a:r>
                  <a:rPr lang="en-US" altLang="zh-CN" sz="2800" dirty="0"/>
                  <a:t>n</a:t>
                </a:r>
                <a:r>
                  <a:rPr lang="zh-CN" altLang="zh-CN" sz="2800" dirty="0"/>
                  <a:t>为完全平方数时返回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，否则返回</a:t>
                </a:r>
                <a:r>
                  <a:rPr lang="en-US" altLang="zh-CN" sz="2800" dirty="0"/>
                  <a:t>0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lvl="1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/>
                        <m:t>+3+5+7+......+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2×</m:t>
                          </m:r>
                          <m:r>
                            <m:rPr>
                              <m:nor/>
                            </m:rPr>
                            <a:rPr lang="en-US" altLang="zh-CN"/>
                            <m:t>m</m:t>
                          </m:r>
                          <m:r>
                            <m:rPr>
                              <m:nor/>
                            </m:rPr>
                            <a:rPr lang="en-US" altLang="zh-CN" i="1"/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/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/>
                            <m:t>m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4198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528" y="1268760"/>
                <a:ext cx="8568630" cy="1583381"/>
              </a:xfrm>
              <a:blipFill>
                <a:blip r:embed="rId2"/>
                <a:stretch>
                  <a:fillRect l="-1422" t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CAF48D9B-7BC4-4E28-9A72-F0F174E22666}"/>
              </a:ext>
            </a:extLst>
          </p:cNvPr>
          <p:cNvSpPr/>
          <p:nvPr/>
        </p:nvSpPr>
        <p:spPr>
          <a:xfrm>
            <a:off x="526877" y="2636912"/>
            <a:ext cx="835292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/* </a:t>
            </a:r>
            <a:r>
              <a:rPr lang="zh-CN" altLang="zh-CN" sz="2000" kern="100" dirty="0">
                <a:latin typeface="+mn-lt"/>
                <a:ea typeface="宋体" panose="02010600030101010101" pitchFamily="2" charset="-122"/>
              </a:rPr>
              <a:t>判断完全平方数的函数</a:t>
            </a: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 */</a:t>
            </a:r>
            <a:endParaRPr lang="zh-CN" altLang="zh-CN" sz="2000" kern="100" dirty="0">
              <a:latin typeface="+mn-lt"/>
              <a:ea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dirty="0">
                <a:solidFill>
                  <a:srgbClr val="CC0066"/>
                </a:solidFill>
                <a:latin typeface="Arial" charset="0"/>
              </a:rPr>
              <a:t>int </a:t>
            </a:r>
            <a:r>
              <a:rPr lang="en-US" altLang="zh-CN" sz="2000" dirty="0" err="1">
                <a:solidFill>
                  <a:srgbClr val="CC0066"/>
                </a:solidFill>
                <a:latin typeface="Arial" charset="0"/>
              </a:rPr>
              <a:t>IsSquare</a:t>
            </a:r>
            <a:r>
              <a:rPr lang="en-US" altLang="zh-CN" sz="2000" dirty="0">
                <a:solidFill>
                  <a:srgbClr val="CC0066"/>
                </a:solidFill>
                <a:latin typeface="Arial" charset="0"/>
              </a:rPr>
              <a:t> (int n)</a:t>
            </a: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		/* </a:t>
            </a:r>
            <a:r>
              <a:rPr lang="zh-CN" altLang="zh-CN" sz="2000" kern="100" dirty="0">
                <a:latin typeface="+mn-lt"/>
                <a:ea typeface="宋体" panose="02010600030101010101" pitchFamily="2" charset="-122"/>
              </a:rPr>
              <a:t>函数首部</a:t>
            </a: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 */</a:t>
            </a:r>
            <a:endParaRPr lang="zh-CN" altLang="zh-CN" sz="2000" kern="100" dirty="0">
              <a:latin typeface="+mn-lt"/>
              <a:ea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{  int </a:t>
            </a:r>
            <a:r>
              <a:rPr lang="en-US" altLang="zh-CN" sz="2000" kern="100" dirty="0" err="1"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;</a:t>
            </a:r>
          </a:p>
          <a:p>
            <a:pPr algn="l">
              <a:spcAft>
                <a:spcPts val="0"/>
              </a:spcAft>
            </a:pPr>
            <a:endParaRPr lang="zh-CN" altLang="zh-CN" sz="2000" kern="100" dirty="0">
              <a:latin typeface="+mn-lt"/>
              <a:ea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    for (</a:t>
            </a:r>
            <a:r>
              <a:rPr lang="en-US" altLang="zh-CN" sz="2000" kern="100" dirty="0" err="1"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 = 1; n &gt; 0; </a:t>
            </a:r>
            <a:r>
              <a:rPr lang="en-US" altLang="zh-CN" sz="2000" kern="100" dirty="0" err="1"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 = </a:t>
            </a:r>
            <a:r>
              <a:rPr lang="en-US" altLang="zh-CN" sz="2000" kern="100" dirty="0" err="1"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 + 2) {</a:t>
            </a:r>
            <a:endParaRPr lang="zh-CN" altLang="zh-CN" sz="2000" kern="100" dirty="0">
              <a:latin typeface="+mn-lt"/>
              <a:ea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        n = n - </a:t>
            </a:r>
            <a:r>
              <a:rPr lang="en-US" altLang="zh-CN" sz="2000" kern="100" dirty="0" err="1"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;</a:t>
            </a:r>
            <a:endParaRPr lang="zh-CN" altLang="zh-CN" sz="2000" kern="100" dirty="0">
              <a:latin typeface="+mn-lt"/>
              <a:ea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    }</a:t>
            </a:r>
            <a:endParaRPr lang="zh-CN" altLang="zh-CN" sz="2000" kern="100" dirty="0">
              <a:latin typeface="+mn-lt"/>
              <a:ea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    </a:t>
            </a:r>
            <a:r>
              <a:rPr lang="en-US" altLang="zh-CN" sz="2000" kern="10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if (n == 0){</a:t>
            </a:r>
            <a:endParaRPr lang="zh-CN" altLang="zh-CN" sz="2000" kern="100" dirty="0">
              <a:solidFill>
                <a:schemeClr val="bg2"/>
              </a:solidFill>
              <a:latin typeface="+mn-lt"/>
              <a:ea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10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        return 1; 		/* </a:t>
            </a:r>
            <a:r>
              <a:rPr lang="zh-CN" altLang="zh-CN" sz="2000" kern="10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是完全平方数返回</a:t>
            </a:r>
            <a:r>
              <a:rPr lang="en-US" altLang="zh-CN" sz="2000" kern="10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1 */</a:t>
            </a:r>
            <a:endParaRPr lang="zh-CN" altLang="zh-CN" sz="2000" kern="100" dirty="0">
              <a:solidFill>
                <a:schemeClr val="bg2"/>
              </a:solidFill>
              <a:latin typeface="+mn-lt"/>
              <a:ea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10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    }else{</a:t>
            </a:r>
            <a:endParaRPr lang="zh-CN" altLang="zh-CN" sz="2000" kern="100" dirty="0">
              <a:solidFill>
                <a:schemeClr val="bg2"/>
              </a:solidFill>
              <a:latin typeface="+mn-lt"/>
              <a:ea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10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        return 0; 		/* </a:t>
            </a:r>
            <a:r>
              <a:rPr lang="zh-CN" altLang="zh-CN" sz="2000" kern="10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不是完全平方数返回</a:t>
            </a:r>
            <a:r>
              <a:rPr lang="en-US" altLang="zh-CN" sz="2000" kern="10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0 */</a:t>
            </a:r>
            <a:endParaRPr lang="zh-CN" altLang="zh-CN" sz="2000" kern="100" dirty="0">
              <a:solidFill>
                <a:schemeClr val="bg2"/>
              </a:solidFill>
              <a:latin typeface="+mn-lt"/>
              <a:ea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10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    }</a:t>
            </a: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							</a:t>
            </a:r>
            <a:endParaRPr lang="zh-CN" altLang="zh-CN" sz="2000" kern="100" dirty="0">
              <a:latin typeface="+mn-lt"/>
              <a:ea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}</a:t>
            </a:r>
            <a:endParaRPr lang="zh-CN" altLang="zh-CN" sz="2000" kern="100" dirty="0">
              <a:effectLst/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440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76250"/>
            <a:ext cx="7561263" cy="576263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Arial" charset="0"/>
                <a:ea typeface="宋体" charset="0"/>
              </a:rPr>
              <a:t>例</a:t>
            </a:r>
            <a:r>
              <a:rPr lang="en-US" altLang="zh-CN" sz="4000" dirty="0">
                <a:latin typeface="Arial" charset="0"/>
                <a:ea typeface="宋体" charset="0"/>
              </a:rPr>
              <a:t>5-4 </a:t>
            </a:r>
            <a:r>
              <a:rPr lang="zh-CN" altLang="zh-CN" sz="4000" dirty="0"/>
              <a:t>使用函数求最大公约数</a:t>
            </a:r>
            <a:endParaRPr lang="zh-CN" altLang="en-US" sz="4000" dirty="0">
              <a:latin typeface="Arial" charset="0"/>
              <a:ea typeface="宋体" charset="0"/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4104457" cy="4824536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/>
              <a:t>定义函数</a:t>
            </a:r>
            <a:r>
              <a:rPr lang="en-US" altLang="zh-CN" sz="2800" dirty="0" err="1"/>
              <a:t>gcd</a:t>
            </a:r>
            <a:r>
              <a:rPr lang="en-US" altLang="zh-CN" sz="2800" dirty="0"/>
              <a:t>(int m, int n)</a:t>
            </a:r>
            <a:r>
              <a:rPr lang="zh-CN" altLang="en-US" sz="2800" dirty="0"/>
              <a:t>：</a:t>
            </a:r>
            <a:r>
              <a:rPr lang="zh-CN" altLang="zh-CN" sz="2800" dirty="0"/>
              <a:t>计算</a:t>
            </a:r>
            <a:r>
              <a:rPr lang="en-US" altLang="zh-CN" sz="2800" dirty="0"/>
              <a:t>m</a:t>
            </a:r>
            <a:r>
              <a:rPr lang="zh-CN" altLang="zh-CN" sz="2800" dirty="0"/>
              <a:t>和</a:t>
            </a:r>
            <a:r>
              <a:rPr lang="en-US" altLang="zh-CN" sz="2800" dirty="0"/>
              <a:t>n</a:t>
            </a:r>
            <a:r>
              <a:rPr lang="zh-CN" altLang="zh-CN" sz="2800" dirty="0"/>
              <a:t>的最大公约数</a:t>
            </a:r>
            <a:endParaRPr lang="en-US" altLang="zh-CN" sz="2800" dirty="0"/>
          </a:p>
          <a:p>
            <a:pPr marL="400050" lvl="1" indent="0">
              <a:buNone/>
            </a:pPr>
            <a:r>
              <a:rPr lang="zh-CN" altLang="zh-CN" sz="2400" dirty="0"/>
              <a:t>辗转相除法</a:t>
            </a:r>
            <a:r>
              <a:rPr lang="zh-CN" altLang="en-US" sz="2400" dirty="0"/>
              <a:t>（</a:t>
            </a:r>
            <a:r>
              <a:rPr lang="zh-CN" altLang="zh-CN" sz="2400" dirty="0"/>
              <a:t>欧几里得算法</a:t>
            </a:r>
            <a:r>
              <a:rPr lang="zh-CN" altLang="en-US" sz="2400" dirty="0"/>
              <a:t>）</a:t>
            </a:r>
            <a:endParaRPr lang="zh-CN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(1)r = m %n</a:t>
            </a:r>
            <a:endParaRPr lang="zh-CN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(2)</a:t>
            </a:r>
            <a:r>
              <a:rPr lang="zh-CN" altLang="en-US" sz="2400" dirty="0"/>
              <a:t>若</a:t>
            </a:r>
            <a:r>
              <a:rPr lang="en-US" altLang="zh-CN" sz="2400" dirty="0"/>
              <a:t>r</a:t>
            </a:r>
            <a:r>
              <a:rPr lang="zh-CN" altLang="zh-CN" sz="2400" dirty="0"/>
              <a:t>为</a:t>
            </a:r>
            <a:r>
              <a:rPr lang="en-US" altLang="zh-CN" sz="2400" dirty="0"/>
              <a:t>0</a:t>
            </a:r>
            <a:r>
              <a:rPr lang="zh-CN" altLang="zh-CN" sz="2400" dirty="0"/>
              <a:t>，则返回</a:t>
            </a:r>
            <a:r>
              <a:rPr lang="en-US" altLang="zh-CN" sz="2400" dirty="0"/>
              <a:t>n</a:t>
            </a:r>
            <a:r>
              <a:rPr lang="zh-CN" altLang="zh-CN" sz="2400" dirty="0"/>
              <a:t>的值作为结果并结束；否则</a:t>
            </a:r>
            <a:r>
              <a:rPr lang="zh-CN" altLang="en-US" sz="2400" dirty="0"/>
              <a:t>转</a:t>
            </a:r>
            <a:r>
              <a:rPr lang="zh-CN" altLang="zh-CN" sz="2400" dirty="0"/>
              <a:t>第</a:t>
            </a:r>
            <a:r>
              <a:rPr lang="en-US" altLang="zh-CN" sz="2400" dirty="0"/>
              <a:t>(3)</a:t>
            </a:r>
            <a:r>
              <a:rPr lang="zh-CN" altLang="zh-CN" sz="2400" dirty="0"/>
              <a:t>步；</a:t>
            </a:r>
          </a:p>
          <a:p>
            <a:pPr marL="457200" lvl="1" indent="0">
              <a:buNone/>
            </a:pPr>
            <a:r>
              <a:rPr lang="en-US" altLang="zh-CN" sz="2400" dirty="0"/>
              <a:t>(3)m = n, n = r,</a:t>
            </a:r>
            <a:r>
              <a:rPr lang="zh-CN" altLang="zh-CN" sz="2400" dirty="0"/>
              <a:t>返回第</a:t>
            </a:r>
            <a:r>
              <a:rPr lang="en-US" altLang="zh-CN" sz="2400" dirty="0"/>
              <a:t>(1)</a:t>
            </a:r>
            <a:r>
              <a:rPr lang="zh-CN" altLang="zh-CN" sz="2400" dirty="0"/>
              <a:t>步。</a:t>
            </a:r>
            <a:endParaRPr lang="en-US" altLang="zh-CN" sz="2400" dirty="0"/>
          </a:p>
          <a:p>
            <a:pPr eaLnBrk="1" hangingPunct="1">
              <a:buNone/>
            </a:pPr>
            <a:endParaRPr lang="zh-CN" altLang="zh-CN" sz="2800" dirty="0"/>
          </a:p>
          <a:p>
            <a:pPr eaLnBrk="1" hangingPunct="1">
              <a:buNone/>
            </a:pPr>
            <a:endParaRPr lang="zh-CN" altLang="zh-CN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F48D9B-7BC4-4E28-9A72-F0F174E22666}"/>
              </a:ext>
            </a:extLst>
          </p:cNvPr>
          <p:cNvSpPr/>
          <p:nvPr/>
        </p:nvSpPr>
        <p:spPr>
          <a:xfrm>
            <a:off x="4766069" y="1135916"/>
            <a:ext cx="417646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CC0066"/>
                </a:solidFill>
                <a:latin typeface="Arial" charset="0"/>
              </a:rPr>
              <a:t>int </a:t>
            </a:r>
            <a:r>
              <a:rPr lang="en-US" altLang="zh-CN" sz="2000" dirty="0" err="1">
                <a:solidFill>
                  <a:srgbClr val="CC0066"/>
                </a:solidFill>
                <a:latin typeface="Arial" charset="0"/>
              </a:rPr>
              <a:t>gcd</a:t>
            </a:r>
            <a:r>
              <a:rPr lang="en-US" altLang="zh-CN" sz="2000" dirty="0">
                <a:solidFill>
                  <a:srgbClr val="CC0066"/>
                </a:solidFill>
                <a:latin typeface="Arial" charset="0"/>
              </a:rPr>
              <a:t>(int m, int n)</a:t>
            </a:r>
            <a:endParaRPr lang="zh-CN" altLang="zh-CN" sz="2000" dirty="0">
              <a:solidFill>
                <a:srgbClr val="CC0066"/>
              </a:solidFill>
              <a:latin typeface="Arial" charset="0"/>
            </a:endParaRPr>
          </a:p>
          <a:p>
            <a:pPr algn="l"/>
            <a:r>
              <a:rPr lang="en-US" altLang="zh-CN" sz="2000" dirty="0">
                <a:latin typeface="+mn-lt"/>
              </a:rPr>
              <a:t>{  </a:t>
            </a:r>
          </a:p>
          <a:p>
            <a:pPr algn="l"/>
            <a:r>
              <a:rPr lang="en-US" altLang="zh-CN" sz="2000" dirty="0">
                <a:latin typeface="+mn-lt"/>
              </a:rPr>
              <a:t>   int r, temp;</a:t>
            </a:r>
          </a:p>
          <a:p>
            <a:pPr algn="l"/>
            <a:r>
              <a:rPr lang="en-US" altLang="zh-CN" sz="2000" dirty="0">
                <a:latin typeface="+mn-lt"/>
              </a:rPr>
              <a:t> 	</a:t>
            </a:r>
            <a:endParaRPr lang="zh-CN" altLang="zh-CN" sz="2000" dirty="0">
              <a:latin typeface="+mn-lt"/>
            </a:endParaRPr>
          </a:p>
          <a:p>
            <a:pPr algn="l"/>
            <a:r>
              <a:rPr lang="en-US" altLang="zh-CN" sz="2000" dirty="0">
                <a:latin typeface="+mn-lt"/>
              </a:rPr>
              <a:t>   if(m &lt; n){ </a:t>
            </a:r>
          </a:p>
          <a:p>
            <a:pPr algn="l"/>
            <a:r>
              <a:rPr lang="en-US" altLang="zh-CN" sz="2000" dirty="0">
                <a:latin typeface="+mn-lt"/>
              </a:rPr>
              <a:t>       temp = m; m = n; n = temp;</a:t>
            </a:r>
            <a:endParaRPr lang="zh-CN" altLang="zh-CN" sz="2000" dirty="0">
              <a:latin typeface="+mn-lt"/>
            </a:endParaRPr>
          </a:p>
          <a:p>
            <a:pPr algn="l"/>
            <a:r>
              <a:rPr lang="en-US" altLang="zh-CN" sz="2000" dirty="0">
                <a:latin typeface="+mn-lt"/>
              </a:rPr>
              <a:t>   }</a:t>
            </a:r>
            <a:endParaRPr lang="zh-CN" altLang="zh-CN" sz="2000" dirty="0">
              <a:latin typeface="+mn-lt"/>
            </a:endParaRPr>
          </a:p>
          <a:p>
            <a:pPr algn="l"/>
            <a:r>
              <a:rPr lang="en-US" altLang="zh-CN" sz="2000" dirty="0">
                <a:latin typeface="+mn-lt"/>
              </a:rPr>
              <a:t>   r = m % n;</a:t>
            </a:r>
            <a:endParaRPr lang="zh-CN" altLang="zh-CN" sz="2000" dirty="0">
              <a:latin typeface="+mn-lt"/>
            </a:endParaRPr>
          </a:p>
          <a:p>
            <a:pPr algn="l"/>
            <a:r>
              <a:rPr lang="en-US" altLang="zh-CN" sz="2000" dirty="0">
                <a:latin typeface="+mn-lt"/>
              </a:rPr>
              <a:t>   while(r != 0){</a:t>
            </a:r>
            <a:endParaRPr lang="zh-CN" altLang="zh-CN" sz="2000" dirty="0">
              <a:latin typeface="+mn-lt"/>
            </a:endParaRPr>
          </a:p>
          <a:p>
            <a:pPr algn="l"/>
            <a:r>
              <a:rPr lang="en-US" altLang="zh-CN" sz="2000" dirty="0">
                <a:latin typeface="+mn-lt"/>
              </a:rPr>
              <a:t>       m = n;</a:t>
            </a:r>
            <a:endParaRPr lang="zh-CN" altLang="zh-CN" sz="2000" dirty="0">
              <a:latin typeface="+mn-lt"/>
            </a:endParaRPr>
          </a:p>
          <a:p>
            <a:pPr algn="l"/>
            <a:r>
              <a:rPr lang="en-US" altLang="zh-CN" sz="2000" dirty="0">
                <a:latin typeface="+mn-lt"/>
              </a:rPr>
              <a:t>       n = r;</a:t>
            </a:r>
            <a:endParaRPr lang="zh-CN" altLang="zh-CN" sz="2000" dirty="0">
              <a:latin typeface="+mn-lt"/>
            </a:endParaRPr>
          </a:p>
          <a:p>
            <a:pPr algn="l"/>
            <a:r>
              <a:rPr lang="en-US" altLang="zh-CN" sz="2000" dirty="0">
                <a:latin typeface="+mn-lt"/>
              </a:rPr>
              <a:t>       r = m % n;</a:t>
            </a:r>
            <a:endParaRPr lang="zh-CN" altLang="zh-CN" sz="2000" dirty="0">
              <a:latin typeface="+mn-lt"/>
            </a:endParaRPr>
          </a:p>
          <a:p>
            <a:pPr algn="l"/>
            <a:r>
              <a:rPr lang="en-US" altLang="zh-CN" sz="2000" dirty="0">
                <a:latin typeface="+mn-lt"/>
              </a:rPr>
              <a:t>    }</a:t>
            </a:r>
            <a:endParaRPr lang="zh-CN" altLang="zh-CN" sz="2000" dirty="0">
              <a:latin typeface="+mn-lt"/>
            </a:endParaRPr>
          </a:p>
          <a:p>
            <a:pPr algn="l"/>
            <a:r>
              <a:rPr lang="en-US" altLang="zh-CN" sz="2000" dirty="0">
                <a:latin typeface="+mn-lt"/>
              </a:rPr>
              <a:t> </a:t>
            </a:r>
            <a:endParaRPr lang="zh-CN" altLang="zh-CN" sz="2000" dirty="0">
              <a:latin typeface="+mn-lt"/>
            </a:endParaRPr>
          </a:p>
          <a:p>
            <a:pPr algn="l"/>
            <a:r>
              <a:rPr lang="en-US" altLang="zh-CN" sz="2000" dirty="0">
                <a:latin typeface="+mn-lt"/>
              </a:rPr>
              <a:t>    </a:t>
            </a: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return n</a:t>
            </a:r>
            <a:r>
              <a:rPr lang="en-US" altLang="zh-CN" sz="2000" dirty="0">
                <a:latin typeface="+mn-lt"/>
              </a:rPr>
              <a:t>;</a:t>
            </a:r>
            <a:endParaRPr lang="zh-CN" altLang="zh-CN" sz="2000" dirty="0">
              <a:latin typeface="+mn-lt"/>
            </a:endParaRPr>
          </a:p>
          <a:p>
            <a:pPr algn="l"/>
            <a:r>
              <a:rPr lang="en-US" altLang="zh-CN" sz="2000" dirty="0">
                <a:latin typeface="+mn-lt"/>
              </a:rPr>
              <a:t>}</a:t>
            </a:r>
            <a:endParaRPr lang="zh-CN" altLang="zh-C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213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7561263" cy="576263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Arial" charset="0"/>
                <a:ea typeface="宋体" charset="0"/>
              </a:rPr>
              <a:t>例</a:t>
            </a:r>
            <a:r>
              <a:rPr lang="en-US" altLang="zh-CN" sz="4000" dirty="0">
                <a:latin typeface="Arial" charset="0"/>
                <a:ea typeface="宋体" charset="0"/>
              </a:rPr>
              <a:t>5-5  </a:t>
            </a:r>
            <a:r>
              <a:rPr lang="zh-CN" altLang="zh-CN" dirty="0"/>
              <a:t>使用函数判断素数</a:t>
            </a:r>
            <a:endParaRPr lang="zh-CN" altLang="en-US" sz="4000" dirty="0">
              <a:latin typeface="Arial" charset="0"/>
              <a:ea typeface="宋体" charset="0"/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684" y="980926"/>
            <a:ext cx="8676803" cy="5760441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例</a:t>
            </a:r>
            <a:r>
              <a:rPr lang="en-US" altLang="zh-CN" sz="2800" dirty="0">
                <a:latin typeface="Arial" charset="0"/>
                <a:ea typeface="宋体" charset="0"/>
              </a:rPr>
              <a:t>5-5  </a:t>
            </a:r>
            <a:r>
              <a:rPr lang="zh-CN" altLang="en-US" sz="2800" dirty="0">
                <a:latin typeface="Arial" charset="0"/>
                <a:ea typeface="宋体" charset="0"/>
              </a:rPr>
              <a:t>求</a:t>
            </a:r>
            <a:r>
              <a:rPr lang="en-US" altLang="zh-CN" sz="2800" dirty="0">
                <a:latin typeface="Arial" charset="0"/>
                <a:ea typeface="宋体" charset="0"/>
              </a:rPr>
              <a:t>100</a:t>
            </a:r>
            <a:r>
              <a:rPr lang="zh-CN" altLang="en-US" sz="2800" dirty="0">
                <a:latin typeface="Arial" charset="0"/>
                <a:ea typeface="宋体" charset="0"/>
              </a:rPr>
              <a:t>以内的全部素数，每行输出</a:t>
            </a:r>
            <a:r>
              <a:rPr lang="en-US" altLang="zh-CN" sz="2800" dirty="0">
                <a:latin typeface="Arial" charset="0"/>
                <a:ea typeface="宋体" charset="0"/>
              </a:rPr>
              <a:t>10</a:t>
            </a:r>
            <a:r>
              <a:rPr lang="zh-CN" altLang="en-US" sz="2800" dirty="0">
                <a:latin typeface="Arial" charset="0"/>
                <a:ea typeface="宋体" charset="0"/>
              </a:rPr>
              <a:t>个。素数就是只能被</a:t>
            </a:r>
            <a:r>
              <a:rPr lang="en-US" altLang="zh-CN" sz="2800" dirty="0">
                <a:latin typeface="Arial" charset="0"/>
                <a:ea typeface="宋体" charset="0"/>
              </a:rPr>
              <a:t>1</a:t>
            </a:r>
            <a:r>
              <a:rPr lang="zh-CN" altLang="en-US" sz="2800" dirty="0">
                <a:latin typeface="Arial" charset="0"/>
                <a:ea typeface="宋体" charset="0"/>
              </a:rPr>
              <a:t>和自身整除的正整数，</a:t>
            </a:r>
            <a:r>
              <a:rPr lang="en-US" altLang="zh-CN" sz="2800" dirty="0">
                <a:latin typeface="Arial" charset="0"/>
                <a:ea typeface="宋体" charset="0"/>
              </a:rPr>
              <a:t>1</a:t>
            </a:r>
            <a:r>
              <a:rPr lang="zh-CN" altLang="en-US" sz="2800" dirty="0">
                <a:latin typeface="Arial" charset="0"/>
                <a:ea typeface="宋体" charset="0"/>
              </a:rPr>
              <a:t>不是素数，</a:t>
            </a:r>
            <a:r>
              <a:rPr lang="en-US" altLang="zh-CN" sz="2800" dirty="0">
                <a:latin typeface="Arial" charset="0"/>
                <a:ea typeface="宋体" charset="0"/>
              </a:rPr>
              <a:t>2</a:t>
            </a:r>
            <a:r>
              <a:rPr lang="zh-CN" altLang="en-US" sz="2800" dirty="0">
                <a:latin typeface="Arial" charset="0"/>
                <a:ea typeface="宋体" charset="0"/>
              </a:rPr>
              <a:t>是素数。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  要求定义和调用函数</a:t>
            </a:r>
            <a:r>
              <a:rPr lang="en-US" altLang="zh-CN" sz="2800" dirty="0">
                <a:latin typeface="Arial" charset="0"/>
                <a:ea typeface="宋体" charset="0"/>
              </a:rPr>
              <a:t>prime (m)</a:t>
            </a:r>
            <a:r>
              <a:rPr lang="zh-CN" altLang="en-US" sz="2800" dirty="0">
                <a:latin typeface="Arial" charset="0"/>
                <a:ea typeface="宋体" charset="0"/>
              </a:rPr>
              <a:t>判断</a:t>
            </a:r>
            <a:r>
              <a:rPr lang="en-US" altLang="zh-CN" sz="2800" dirty="0">
                <a:latin typeface="Arial" charset="0"/>
                <a:ea typeface="宋体" charset="0"/>
              </a:rPr>
              <a:t>m</a:t>
            </a:r>
            <a:r>
              <a:rPr lang="zh-CN" altLang="en-US" sz="2800" dirty="0">
                <a:latin typeface="Arial" charset="0"/>
                <a:ea typeface="宋体" charset="0"/>
              </a:rPr>
              <a:t>是否为素数，当</a:t>
            </a:r>
            <a:r>
              <a:rPr lang="en-US" altLang="zh-CN" sz="2800" dirty="0">
                <a:latin typeface="Arial" charset="0"/>
                <a:ea typeface="宋体" charset="0"/>
              </a:rPr>
              <a:t>m</a:t>
            </a:r>
            <a:r>
              <a:rPr lang="zh-CN" altLang="en-US" sz="2800" dirty="0">
                <a:latin typeface="Arial" charset="0"/>
                <a:ea typeface="宋体" charset="0"/>
              </a:rPr>
              <a:t>为素数时返回</a:t>
            </a:r>
            <a:r>
              <a:rPr lang="en-US" altLang="zh-CN" sz="2800" dirty="0">
                <a:latin typeface="Arial" charset="0"/>
                <a:ea typeface="宋体" charset="0"/>
              </a:rPr>
              <a:t>1</a:t>
            </a:r>
            <a:r>
              <a:rPr lang="zh-CN" altLang="en-US" sz="2800" dirty="0">
                <a:latin typeface="Arial" charset="0"/>
                <a:ea typeface="宋体" charset="0"/>
              </a:rPr>
              <a:t>，否则返回</a:t>
            </a:r>
            <a:r>
              <a:rPr lang="en-US" altLang="zh-CN" sz="2800" dirty="0">
                <a:latin typeface="Arial" charset="0"/>
                <a:ea typeface="宋体" charset="0"/>
              </a:rPr>
              <a:t>0</a:t>
            </a:r>
            <a:r>
              <a:rPr lang="zh-CN" altLang="en-US" sz="2800" dirty="0">
                <a:latin typeface="Arial" charset="0"/>
                <a:ea typeface="宋体" charset="0"/>
              </a:rPr>
              <a:t>。</a:t>
            </a: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r>
              <a:rPr lang="zh-CN" altLang="en-GB" sz="2800" dirty="0">
                <a:latin typeface="Arial" charset="0"/>
                <a:ea typeface="宋体" charset="0"/>
              </a:rPr>
              <a:t>	</a:t>
            </a:r>
            <a:endParaRPr lang="zh-CN" altLang="en-US" sz="2800" dirty="0"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GB" sz="2800" dirty="0">
                <a:latin typeface="Arial" charset="0"/>
                <a:ea typeface="宋体" charset="0"/>
              </a:rPr>
              <a:t>算法描述：</a:t>
            </a:r>
            <a:r>
              <a:rPr lang="zh-CN" altLang="en-US" sz="2800" dirty="0">
                <a:latin typeface="Arial" charset="0"/>
                <a:ea typeface="宋体" charset="0"/>
              </a:rPr>
              <a:t>对</a:t>
            </a:r>
            <a:r>
              <a:rPr lang="en-US" altLang="zh-CN" sz="2800" dirty="0">
                <a:latin typeface="Arial" charset="0"/>
                <a:ea typeface="宋体" charset="0"/>
              </a:rPr>
              <a:t>2</a:t>
            </a:r>
            <a:r>
              <a:rPr lang="zh-CN" altLang="en-US" sz="2800" dirty="0">
                <a:latin typeface="Arial" charset="0"/>
                <a:ea typeface="宋体" charset="0"/>
              </a:rPr>
              <a:t>～</a:t>
            </a:r>
            <a:r>
              <a:rPr lang="en-US" altLang="zh-CN" sz="2800" dirty="0">
                <a:latin typeface="Arial" charset="0"/>
                <a:ea typeface="宋体" charset="0"/>
              </a:rPr>
              <a:t>100</a:t>
            </a:r>
            <a:r>
              <a:rPr lang="zh-CN" altLang="en-US" sz="2800" dirty="0">
                <a:latin typeface="Arial" charset="0"/>
                <a:ea typeface="宋体" charset="0"/>
              </a:rPr>
              <a:t>之间的每个数进行判断，若是素数，则输出该数。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for (m = 2; m &lt;= 100; m++) { 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if (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m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是素数</a:t>
            </a:r>
            <a:r>
              <a:rPr lang="en-US" altLang="zh-CN" sz="2400" dirty="0">
                <a:latin typeface="Arial" charset="0"/>
                <a:ea typeface="宋体" charset="0"/>
              </a:rPr>
              <a:t>){ 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   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("%d ", m); 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}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}      </a:t>
            </a:r>
            <a:endParaRPr lang="zh-CN" altLang="en-US" sz="2400" dirty="0">
              <a:latin typeface="Arial" charset="0"/>
              <a:ea typeface="宋体" charset="0"/>
            </a:endParaRPr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4139952" y="5085184"/>
            <a:ext cx="23764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/>
            <a:r>
              <a:rPr kumimoji="0" lang="en-US" altLang="zh-CN" dirty="0">
                <a:solidFill>
                  <a:srgbClr val="CC0066"/>
                </a:solidFill>
                <a:latin typeface="Arial" charset="0"/>
                <a:ea typeface="仿宋_GB2312" charset="0"/>
                <a:cs typeface="仿宋_GB2312" charset="0"/>
              </a:rPr>
              <a:t>prime (m) != 0</a:t>
            </a:r>
          </a:p>
        </p:txBody>
      </p:sp>
    </p:spTree>
    <p:extLst>
      <p:ext uri="{BB962C8B-B14F-4D97-AF65-F5344CB8AC3E}">
        <p14:creationId xmlns:p14="http://schemas.microsoft.com/office/powerpoint/2010/main" val="391464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6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5219700" y="240253"/>
            <a:ext cx="3609975" cy="884491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例</a:t>
            </a:r>
            <a:r>
              <a:rPr lang="en-US" altLang="zh-CN" dirty="0">
                <a:latin typeface="Arial" charset="0"/>
                <a:ea typeface="宋体" charset="0"/>
              </a:rPr>
              <a:t>5-4 </a:t>
            </a:r>
            <a:r>
              <a:rPr lang="zh-CN" altLang="en-US" dirty="0">
                <a:latin typeface="Arial" charset="0"/>
                <a:ea typeface="宋体" charset="0"/>
              </a:rPr>
              <a:t>源程序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04813"/>
            <a:ext cx="4105151" cy="63373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#include &lt;</a:t>
            </a:r>
            <a:r>
              <a:rPr lang="en-US" altLang="zh-CN" sz="2000" dirty="0" err="1">
                <a:latin typeface="Arial" charset="0"/>
                <a:ea typeface="宋体" charset="0"/>
              </a:rPr>
              <a:t>stdio.h</a:t>
            </a:r>
            <a:r>
              <a:rPr lang="en-US" altLang="zh-CN" sz="2000" dirty="0">
                <a:latin typeface="Arial" charset="0"/>
                <a:ea typeface="宋体" charset="0"/>
              </a:rPr>
              <a:t>&gt;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#include &lt;</a:t>
            </a:r>
            <a:r>
              <a:rPr lang="en-US" altLang="zh-CN" sz="2000" dirty="0" err="1">
                <a:latin typeface="Arial" charset="0"/>
                <a:ea typeface="宋体" charset="0"/>
              </a:rPr>
              <a:t>math.h</a:t>
            </a:r>
            <a:r>
              <a:rPr lang="en-US" altLang="zh-CN" sz="2000" dirty="0">
                <a:latin typeface="Arial" charset="0"/>
                <a:ea typeface="宋体" charset="0"/>
              </a:rPr>
              <a:t>&gt;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</a:rPr>
              <a:t>int prime (int m);</a:t>
            </a:r>
            <a:endParaRPr lang="en-US" altLang="zh-CN" sz="20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int main(void)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{  	int count, m;  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	</a:t>
            </a:r>
            <a:endParaRPr lang="en-US" altLang="zh-CN" sz="2000" dirty="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	count = 0;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	for(m = 2; m &lt;= 100; m++){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    if ( </a:t>
            </a:r>
            <a:r>
              <a:rPr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</a:rPr>
              <a:t>prime(m) != 0  </a:t>
            </a:r>
            <a:r>
              <a:rPr lang="en-US" altLang="zh-CN" sz="2000" dirty="0">
                <a:latin typeface="Arial" charset="0"/>
                <a:ea typeface="宋体" charset="0"/>
              </a:rPr>
              <a:t> ){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        </a:t>
            </a:r>
            <a:r>
              <a:rPr lang="en-US" altLang="zh-CN" sz="20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</a:rPr>
              <a:t>("%6d", m );    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         count++;            	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         if (count %10 == 0) 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	    </a:t>
            </a:r>
            <a:r>
              <a:rPr lang="en-US" altLang="zh-CN" sz="20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</a:rPr>
              <a:t> ("\n");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     }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	}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	</a:t>
            </a:r>
            <a:r>
              <a:rPr lang="en-US" altLang="zh-CN" sz="20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</a:rPr>
              <a:t> ("\n");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}</a:t>
            </a:r>
            <a:endParaRPr lang="zh-CN" altLang="en-US" sz="2000" dirty="0">
              <a:latin typeface="Arial" charset="0"/>
              <a:ea typeface="宋体" charset="0"/>
            </a:endParaRPr>
          </a:p>
        </p:txBody>
      </p:sp>
      <p:sp>
        <p:nvSpPr>
          <p:cNvPr id="43011" name="Rectangle 6"/>
          <p:cNvSpPr>
            <a:spLocks noChangeArrowheads="1"/>
          </p:cNvSpPr>
          <p:nvPr/>
        </p:nvSpPr>
        <p:spPr bwMode="auto">
          <a:xfrm>
            <a:off x="4653211" y="1124744"/>
            <a:ext cx="4176464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int prime (int m)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{   int </a:t>
            </a:r>
            <a:r>
              <a:rPr kumimoji="0" lang="en-US" altLang="zh-CN" sz="2000" dirty="0" err="1">
                <a:latin typeface="Arial" charset="0"/>
              </a:rPr>
              <a:t>i</a:t>
            </a:r>
            <a:r>
              <a:rPr kumimoji="0" lang="en-US" altLang="zh-CN" sz="2000" dirty="0">
                <a:latin typeface="Arial" charset="0"/>
              </a:rPr>
              <a:t>, n;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 if ( m &lt;= 1 ) </a:t>
            </a:r>
            <a:r>
              <a:rPr kumimoji="0" lang="en-US" altLang="zh-CN" sz="2000" dirty="0">
                <a:solidFill>
                  <a:schemeClr val="bg2"/>
                </a:solidFill>
                <a:latin typeface="Arial" charset="0"/>
              </a:rPr>
              <a:t>return </a:t>
            </a:r>
            <a:r>
              <a:rPr kumimoji="0" lang="en-US" altLang="zh-CN" sz="2000" dirty="0">
                <a:solidFill>
                  <a:srgbClr val="CC0066"/>
                </a:solidFill>
                <a:latin typeface="Arial" charset="0"/>
              </a:rPr>
              <a:t>0</a:t>
            </a:r>
            <a:r>
              <a:rPr kumimoji="0" lang="en-US" altLang="zh-CN" sz="2000" dirty="0">
                <a:latin typeface="Arial" charset="0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solidFill>
                  <a:srgbClr val="CC0066"/>
                </a:solidFill>
                <a:latin typeface="Arial" charset="0"/>
              </a:rPr>
              <a:t>    </a:t>
            </a:r>
            <a:r>
              <a:rPr kumimoji="0" lang="en-US" altLang="zh-CN" sz="2000" dirty="0">
                <a:latin typeface="Arial" charset="0"/>
              </a:rPr>
              <a:t>else  if ( m == 2 )</a:t>
            </a:r>
            <a:r>
              <a:rPr kumimoji="0" lang="en-US" altLang="zh-CN" sz="2000" dirty="0">
                <a:solidFill>
                  <a:schemeClr val="bg2"/>
                </a:solidFill>
                <a:latin typeface="Arial" charset="0"/>
              </a:rPr>
              <a:t> return </a:t>
            </a:r>
            <a:r>
              <a:rPr kumimoji="0" lang="en-US" altLang="zh-CN" sz="2000" dirty="0">
                <a:solidFill>
                  <a:srgbClr val="CC0066"/>
                </a:solidFill>
                <a:latin typeface="Arial" charset="0"/>
              </a:rPr>
              <a:t>1</a:t>
            </a:r>
            <a:r>
              <a:rPr kumimoji="0" lang="en-US" altLang="zh-CN" sz="2000" dirty="0">
                <a:latin typeface="Arial" charset="0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 else{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     limit = sqrt (m) + 1;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     for( </a:t>
            </a:r>
            <a:r>
              <a:rPr kumimoji="0" lang="en-US" altLang="zh-CN" sz="2000" dirty="0" err="1">
                <a:latin typeface="Arial" charset="0"/>
              </a:rPr>
              <a:t>i</a:t>
            </a:r>
            <a:r>
              <a:rPr kumimoji="0" lang="en-US" altLang="zh-CN" sz="2000" dirty="0">
                <a:latin typeface="Arial" charset="0"/>
              </a:rPr>
              <a:t> = 2; </a:t>
            </a:r>
            <a:r>
              <a:rPr kumimoji="0" lang="en-US" altLang="zh-CN" sz="2000" dirty="0" err="1">
                <a:latin typeface="Arial" charset="0"/>
              </a:rPr>
              <a:t>i</a:t>
            </a:r>
            <a:r>
              <a:rPr kumimoji="0" lang="en-US" altLang="zh-CN" sz="2000" dirty="0">
                <a:latin typeface="Arial" charset="0"/>
              </a:rPr>
              <a:t> &lt;= limit; </a:t>
            </a:r>
            <a:r>
              <a:rPr kumimoji="0" lang="en-US" altLang="zh-CN" sz="2000" dirty="0" err="1">
                <a:latin typeface="Arial" charset="0"/>
              </a:rPr>
              <a:t>i</a:t>
            </a:r>
            <a:r>
              <a:rPr kumimoji="0" lang="en-US" altLang="zh-CN" sz="2000" dirty="0">
                <a:latin typeface="Arial" charset="0"/>
              </a:rPr>
              <a:t>++){ 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          if (m % </a:t>
            </a:r>
            <a:r>
              <a:rPr kumimoji="0" lang="en-US" altLang="zh-CN" sz="2000" dirty="0" err="1">
                <a:latin typeface="Arial" charset="0"/>
              </a:rPr>
              <a:t>i</a:t>
            </a:r>
            <a:r>
              <a:rPr kumimoji="0" lang="en-US" altLang="zh-CN" sz="2000" dirty="0">
                <a:latin typeface="Arial" charset="0"/>
              </a:rPr>
              <a:t> == 0){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       	      </a:t>
            </a:r>
            <a:r>
              <a:rPr kumimoji="0" lang="en-US" altLang="zh-CN" sz="2000" dirty="0">
                <a:solidFill>
                  <a:schemeClr val="bg2"/>
                </a:solidFill>
                <a:latin typeface="Arial" charset="0"/>
              </a:rPr>
              <a:t>return </a:t>
            </a:r>
            <a:r>
              <a:rPr kumimoji="0" lang="en-US" altLang="zh-CN" sz="2000" dirty="0">
                <a:solidFill>
                  <a:srgbClr val="CC0066"/>
                </a:solidFill>
                <a:latin typeface="Arial" charset="0"/>
              </a:rPr>
              <a:t>0</a:t>
            </a:r>
            <a:r>
              <a:rPr kumimoji="0" lang="en-US" altLang="zh-CN" sz="2000" dirty="0">
                <a:latin typeface="Arial" charset="0"/>
              </a:rPr>
              <a:t>;	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          }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     }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     </a:t>
            </a:r>
            <a:r>
              <a:rPr kumimoji="0" lang="en-US" altLang="zh-CN" sz="2000" dirty="0">
                <a:solidFill>
                  <a:schemeClr val="bg2"/>
                </a:solidFill>
                <a:latin typeface="Arial" charset="0"/>
              </a:rPr>
              <a:t>return </a:t>
            </a:r>
            <a:r>
              <a:rPr kumimoji="0" lang="en-US" altLang="zh-CN" sz="2000" dirty="0">
                <a:solidFill>
                  <a:srgbClr val="CC0066"/>
                </a:solidFill>
                <a:latin typeface="Arial" charset="0"/>
              </a:rPr>
              <a:t>1</a:t>
            </a:r>
            <a:r>
              <a:rPr kumimoji="0" lang="en-US" altLang="zh-CN" sz="2000" dirty="0">
                <a:latin typeface="Arial" charset="0"/>
              </a:rPr>
              <a:t>; 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 }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}</a:t>
            </a:r>
            <a:endParaRPr kumimoji="0" lang="zh-CN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6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7777163" cy="93662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示例 求</a:t>
            </a:r>
            <a:r>
              <a:rPr lang="en-US" altLang="zh-CN" dirty="0">
                <a:latin typeface="Arial" charset="0"/>
                <a:ea typeface="宋体" charset="0"/>
              </a:rPr>
              <a:t>π</a:t>
            </a:r>
            <a:r>
              <a:rPr lang="zh-CN" altLang="en-US" dirty="0">
                <a:latin typeface="Arial" charset="0"/>
                <a:ea typeface="宋体" charset="0"/>
              </a:rPr>
              <a:t>的近似值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1556792"/>
            <a:ext cx="8229600" cy="3886200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输入精度</a:t>
            </a:r>
            <a:r>
              <a:rPr lang="en-US" altLang="zh-CN" dirty="0">
                <a:latin typeface="Arial" charset="0"/>
                <a:ea typeface="宋体" charset="0"/>
              </a:rPr>
              <a:t>e</a:t>
            </a:r>
            <a:r>
              <a:rPr lang="zh-CN" altLang="en-US" dirty="0">
                <a:latin typeface="Arial" charset="0"/>
                <a:ea typeface="宋体" charset="0"/>
              </a:rPr>
              <a:t>，使用格里高利公式求</a:t>
            </a:r>
            <a:r>
              <a:rPr lang="en-US" altLang="zh-CN" dirty="0">
                <a:latin typeface="Arial" charset="0"/>
                <a:ea typeface="宋体" charset="0"/>
              </a:rPr>
              <a:t>π</a:t>
            </a:r>
            <a:r>
              <a:rPr lang="zh-CN" altLang="en-US" dirty="0">
                <a:latin typeface="Arial" charset="0"/>
                <a:ea typeface="宋体" charset="0"/>
              </a:rPr>
              <a:t>的近似值，精确到最后一项的绝对值小于</a:t>
            </a:r>
            <a:r>
              <a:rPr lang="en-US" altLang="zh-CN" dirty="0">
                <a:latin typeface="Arial" charset="0"/>
                <a:ea typeface="宋体" charset="0"/>
              </a:rPr>
              <a:t>e</a:t>
            </a:r>
            <a:r>
              <a:rPr lang="zh-CN" altLang="en-US" dirty="0">
                <a:latin typeface="Arial" charset="0"/>
                <a:ea typeface="宋体" charset="0"/>
              </a:rPr>
              <a:t>。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algn="just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要求定义和调用函数 </a:t>
            </a:r>
            <a:r>
              <a:rPr lang="en-US" altLang="zh-CN" dirty="0" err="1">
                <a:latin typeface="Arial" charset="0"/>
                <a:ea typeface="宋体" charset="0"/>
              </a:rPr>
              <a:t>funpi</a:t>
            </a:r>
            <a:r>
              <a:rPr lang="en-US" altLang="zh-CN" dirty="0">
                <a:latin typeface="Arial" charset="0"/>
                <a:ea typeface="宋体" charset="0"/>
              </a:rPr>
              <a:t>(e) </a:t>
            </a:r>
            <a:r>
              <a:rPr lang="zh-CN" altLang="en-US" dirty="0">
                <a:latin typeface="Arial" charset="0"/>
                <a:ea typeface="宋体" charset="0"/>
              </a:rPr>
              <a:t>求</a:t>
            </a:r>
            <a:r>
              <a:rPr lang="en-US" altLang="zh-CN" dirty="0">
                <a:latin typeface="Arial" charset="0"/>
                <a:ea typeface="宋体" charset="0"/>
              </a:rPr>
              <a:t>π</a:t>
            </a:r>
            <a:r>
              <a:rPr lang="zh-CN" altLang="en-US" dirty="0">
                <a:latin typeface="Arial" charset="0"/>
                <a:ea typeface="宋体" charset="0"/>
              </a:rPr>
              <a:t>的近似值。</a:t>
            </a:r>
          </a:p>
          <a:p>
            <a:pPr algn="just" eaLnBrk="1" hangingPunct="1">
              <a:buFont typeface="Wingdings" charset="0"/>
              <a:buNone/>
            </a:pP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908175" y="3860800"/>
          <a:ext cx="36004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4" name="Equation" r:id="rId3" imgW="1358310" imgH="393529" progId="">
                  <p:embed/>
                </p:oleObj>
              </mc:Choice>
              <mc:Fallback>
                <p:oleObj name="Equation" r:id="rId3" imgW="1358310" imgH="393529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860800"/>
                        <a:ext cx="3600450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6" name="AutoShape 6"/>
          <p:cNvSpPr>
            <a:spLocks noChangeArrowheads="1"/>
          </p:cNvSpPr>
          <p:nvPr/>
        </p:nvSpPr>
        <p:spPr bwMode="auto">
          <a:xfrm>
            <a:off x="6226175" y="4149725"/>
            <a:ext cx="2449513" cy="1439863"/>
          </a:xfrm>
          <a:prstGeom prst="cloudCallout">
            <a:avLst>
              <a:gd name="adj1" fmla="val -47343"/>
              <a:gd name="adj2" fmla="val -106449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kumimoji="0" lang="zh-CN" altLang="en-US" sz="2800" b="0" dirty="0">
                <a:latin typeface="Arial" charset="0"/>
              </a:rPr>
              <a:t>什么做参数？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5580063" y="260350"/>
            <a:ext cx="3313112" cy="647700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Arial" charset="0"/>
                <a:ea typeface="宋体" charset="0"/>
              </a:rPr>
              <a:t>求</a:t>
            </a:r>
            <a:r>
              <a:rPr lang="en-US" altLang="zh-CN" sz="4000" dirty="0">
                <a:latin typeface="Arial" charset="0"/>
                <a:ea typeface="宋体" charset="0"/>
              </a:rPr>
              <a:t>π</a:t>
            </a:r>
            <a:r>
              <a:rPr lang="zh-CN" altLang="en-US" sz="4000" dirty="0">
                <a:latin typeface="Arial" charset="0"/>
                <a:ea typeface="宋体" charset="0"/>
              </a:rPr>
              <a:t>的源程序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92150"/>
            <a:ext cx="4176712" cy="55451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/* </a:t>
            </a:r>
            <a:r>
              <a:rPr lang="zh-CN" altLang="en-US" sz="2400" dirty="0">
                <a:latin typeface="Arial" charset="0"/>
                <a:ea typeface="宋体" charset="0"/>
              </a:rPr>
              <a:t>用格里高利公式计算</a:t>
            </a:r>
            <a:r>
              <a:rPr lang="en-US" altLang="zh-CN" sz="2400" dirty="0">
                <a:latin typeface="Arial" charset="0"/>
                <a:ea typeface="宋体" charset="0"/>
              </a:rPr>
              <a:t>π</a:t>
            </a:r>
            <a:r>
              <a:rPr lang="zh-CN" altLang="en-US" sz="2400" dirty="0">
                <a:latin typeface="Arial" charset="0"/>
                <a:ea typeface="宋体" charset="0"/>
              </a:rPr>
              <a:t>的近似值，精度为</a:t>
            </a:r>
            <a:r>
              <a:rPr lang="en-US" altLang="zh-CN" sz="2400" dirty="0">
                <a:latin typeface="Arial" charset="0"/>
                <a:ea typeface="宋体" charset="0"/>
              </a:rPr>
              <a:t>e  */</a:t>
            </a:r>
          </a:p>
          <a:p>
            <a:pPr eaLnBrk="1" hangingPunct="1">
              <a:lnSpc>
                <a:spcPct val="110000"/>
              </a:lnSpc>
              <a:buFont typeface="Wingdings" charset="0"/>
              <a:buNone/>
            </a:pPr>
            <a:r>
              <a:rPr lang="en-US" altLang="zh-CN" sz="2500" dirty="0">
                <a:latin typeface="Arial" charset="0"/>
                <a:ea typeface="宋体" charset="0"/>
              </a:rPr>
              <a:t># include &lt;</a:t>
            </a:r>
            <a:r>
              <a:rPr lang="en-US" altLang="zh-CN" sz="2500" dirty="0" err="1">
                <a:latin typeface="Arial" charset="0"/>
                <a:ea typeface="宋体" charset="0"/>
              </a:rPr>
              <a:t>stdio.h</a:t>
            </a:r>
            <a:r>
              <a:rPr lang="en-US" altLang="zh-CN" sz="2500" dirty="0">
                <a:latin typeface="Arial" charset="0"/>
                <a:ea typeface="宋体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 dirty="0">
                <a:latin typeface="Arial" charset="0"/>
                <a:ea typeface="宋体" charset="0"/>
              </a:rPr>
              <a:t>#</a:t>
            </a:r>
            <a:r>
              <a:rPr lang="zh-CN" altLang="en-US" sz="2500" dirty="0">
                <a:latin typeface="Arial" charset="0"/>
                <a:ea typeface="宋体" charset="0"/>
              </a:rPr>
              <a:t> </a:t>
            </a:r>
            <a:r>
              <a:rPr lang="en-US" altLang="zh-CN" sz="2500" dirty="0">
                <a:latin typeface="Arial" charset="0"/>
                <a:ea typeface="宋体" charset="0"/>
              </a:rPr>
              <a:t>include &lt;</a:t>
            </a:r>
            <a:r>
              <a:rPr lang="en-US" altLang="zh-CN" sz="2500" dirty="0" err="1">
                <a:latin typeface="Arial" charset="0"/>
                <a:ea typeface="宋体" charset="0"/>
              </a:rPr>
              <a:t>math.h</a:t>
            </a:r>
            <a:r>
              <a:rPr lang="en-US" altLang="zh-CN" sz="2500" dirty="0">
                <a:latin typeface="Arial" charset="0"/>
                <a:ea typeface="宋体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 dirty="0">
                <a:solidFill>
                  <a:schemeClr val="bg2"/>
                </a:solidFill>
                <a:latin typeface="Arial" charset="0"/>
                <a:ea typeface="宋体" charset="0"/>
              </a:rPr>
              <a:t>double </a:t>
            </a:r>
            <a:r>
              <a:rPr lang="en-US" altLang="zh-CN" sz="2500" dirty="0" err="1">
                <a:solidFill>
                  <a:schemeClr val="bg2"/>
                </a:solidFill>
                <a:latin typeface="Arial" charset="0"/>
                <a:ea typeface="宋体" charset="0"/>
              </a:rPr>
              <a:t>funpi</a:t>
            </a:r>
            <a:r>
              <a:rPr lang="en-US" altLang="zh-CN" sz="2500" dirty="0">
                <a:solidFill>
                  <a:schemeClr val="bg2"/>
                </a:solidFill>
                <a:latin typeface="Arial" charset="0"/>
                <a:ea typeface="宋体" charset="0"/>
              </a:rPr>
              <a:t> (double e);</a:t>
            </a:r>
            <a:endParaRPr lang="en-US" altLang="zh-CN" sz="25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 dirty="0">
                <a:latin typeface="Arial" charset="0"/>
                <a:ea typeface="宋体" charset="0"/>
              </a:rPr>
              <a:t>int main (void)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 dirty="0">
                <a:latin typeface="Arial" charset="0"/>
                <a:ea typeface="宋体" charset="0"/>
              </a:rPr>
              <a:t>{ 	double e, pi;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 dirty="0">
                <a:latin typeface="Arial" charset="0"/>
                <a:ea typeface="宋体" charset="0"/>
              </a:rPr>
              <a:t>   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 dirty="0">
                <a:latin typeface="Arial" charset="0"/>
                <a:ea typeface="宋体" charset="0"/>
              </a:rPr>
              <a:t>	</a:t>
            </a:r>
            <a:r>
              <a:rPr lang="en-US" altLang="zh-CN" sz="25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500" dirty="0">
                <a:latin typeface="Arial" charset="0"/>
                <a:ea typeface="宋体" charset="0"/>
              </a:rPr>
              <a:t> ("Enter e:");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 dirty="0">
                <a:latin typeface="Arial" charset="0"/>
                <a:ea typeface="宋体" charset="0"/>
              </a:rPr>
              <a:t>   	</a:t>
            </a:r>
            <a:r>
              <a:rPr lang="en-US" altLang="zh-CN" sz="2500" dirty="0" err="1">
                <a:latin typeface="Arial" charset="0"/>
                <a:ea typeface="宋体" charset="0"/>
              </a:rPr>
              <a:t>scanf</a:t>
            </a:r>
            <a:r>
              <a:rPr lang="en-US" altLang="zh-CN" sz="2500" dirty="0">
                <a:latin typeface="Arial" charset="0"/>
                <a:ea typeface="宋体" charset="0"/>
              </a:rPr>
              <a:t> ("%</a:t>
            </a:r>
            <a:r>
              <a:rPr lang="en-US" altLang="zh-CN" sz="2500" dirty="0" err="1">
                <a:latin typeface="Arial" charset="0"/>
                <a:ea typeface="宋体" charset="0"/>
              </a:rPr>
              <a:t>lf</a:t>
            </a:r>
            <a:r>
              <a:rPr lang="en-US" altLang="zh-CN" sz="2500" dirty="0">
                <a:latin typeface="Arial" charset="0"/>
                <a:ea typeface="宋体" charset="0"/>
              </a:rPr>
              <a:t>", &amp;e);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 dirty="0">
                <a:latin typeface="Arial" charset="0"/>
                <a:ea typeface="宋体" charset="0"/>
              </a:rPr>
              <a:t>   	pi = </a:t>
            </a:r>
            <a:r>
              <a:rPr lang="en-US" altLang="zh-CN" sz="2500" dirty="0" err="1">
                <a:solidFill>
                  <a:srgbClr val="CC0066"/>
                </a:solidFill>
                <a:latin typeface="Arial" charset="0"/>
                <a:ea typeface="宋体" charset="0"/>
              </a:rPr>
              <a:t>funpi</a:t>
            </a:r>
            <a:r>
              <a:rPr lang="en-US" altLang="zh-CN" sz="2500" dirty="0">
                <a:solidFill>
                  <a:srgbClr val="CC0066"/>
                </a:solidFill>
                <a:latin typeface="Arial" charset="0"/>
                <a:ea typeface="宋体" charset="0"/>
              </a:rPr>
              <a:t> (e)</a:t>
            </a:r>
            <a:r>
              <a:rPr lang="en-US" altLang="zh-CN" sz="2500" dirty="0"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 dirty="0">
                <a:latin typeface="Arial" charset="0"/>
                <a:ea typeface="宋体" charset="0"/>
              </a:rPr>
              <a:t>  	</a:t>
            </a:r>
            <a:r>
              <a:rPr lang="en-US" altLang="zh-CN" sz="25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500" dirty="0">
                <a:latin typeface="Arial" charset="0"/>
                <a:ea typeface="宋体" charset="0"/>
              </a:rPr>
              <a:t> ("pi = %f\n", pi);	</a:t>
            </a:r>
          </a:p>
          <a:p>
            <a:pPr eaLnBrk="1" hangingPunct="1">
              <a:lnSpc>
                <a:spcPct val="40000"/>
              </a:lnSpc>
              <a:buFont typeface="Wingdings" charset="0"/>
              <a:buNone/>
            </a:pPr>
            <a:endParaRPr lang="en-US" altLang="zh-CN" sz="25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 dirty="0">
                <a:latin typeface="Arial" charset="0"/>
                <a:ea typeface="宋体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 dirty="0">
                <a:latin typeface="Arial" charset="0"/>
                <a:ea typeface="宋体" charset="0"/>
              </a:rPr>
              <a:t>}</a:t>
            </a:r>
            <a:endParaRPr lang="zh-CN" altLang="en-US" sz="2500" dirty="0">
              <a:latin typeface="Arial" charset="0"/>
              <a:ea typeface="宋体" charset="0"/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4211638" y="1700213"/>
            <a:ext cx="4824412" cy="4897437"/>
          </a:xfrm>
          <a:prstGeom prst="rect">
            <a:avLst/>
          </a:prstGeom>
          <a:noFill/>
          <a:ln w="12700" cap="rnd">
            <a:solidFill>
              <a:schemeClr val="accent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solidFill>
                  <a:srgbClr val="CC0066"/>
                </a:solidFill>
                <a:latin typeface="Arial" charset="0"/>
              </a:rPr>
              <a:t>double </a:t>
            </a:r>
            <a:r>
              <a:rPr kumimoji="0" lang="en-US" altLang="zh-CN" sz="2000" dirty="0" err="1">
                <a:solidFill>
                  <a:srgbClr val="CC0066"/>
                </a:solidFill>
                <a:latin typeface="Arial" charset="0"/>
              </a:rPr>
              <a:t>funpi</a:t>
            </a:r>
            <a:r>
              <a:rPr kumimoji="0" lang="en-US" altLang="zh-CN" sz="2000" dirty="0">
                <a:solidFill>
                  <a:srgbClr val="CC0066"/>
                </a:solidFill>
                <a:latin typeface="Arial" charset="0"/>
              </a:rPr>
              <a:t> (double e)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{	 </a:t>
            </a:r>
            <a:r>
              <a:rPr kumimoji="0" lang="en-US" altLang="zh-CN" sz="2000" dirty="0" err="1">
                <a:latin typeface="Arial" charset="0"/>
              </a:rPr>
              <a:t>int</a:t>
            </a:r>
            <a:r>
              <a:rPr kumimoji="0" lang="en-US" altLang="zh-CN" sz="2000" dirty="0">
                <a:latin typeface="Arial" charset="0"/>
              </a:rPr>
              <a:t> denominator, flag;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   double item, sum;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	 flag = 1;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	 denominator = 1;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	 item = 1.0;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	 sum = 0;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   while (</a:t>
            </a:r>
            <a:r>
              <a:rPr kumimoji="0" lang="en-US" altLang="zh-CN" sz="2000" dirty="0" err="1">
                <a:latin typeface="Arial" charset="0"/>
              </a:rPr>
              <a:t>fabs</a:t>
            </a:r>
            <a:r>
              <a:rPr kumimoji="0" lang="en-US" altLang="zh-CN" sz="2000" dirty="0">
                <a:latin typeface="Arial" charset="0"/>
              </a:rPr>
              <a:t> (item) &gt;= e){  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       sum = sum + item;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       flag = -flag;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	     denominator = denominator + 2;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0" lang="en-US" altLang="zh-CN" sz="2000" dirty="0">
                <a:latin typeface="Arial" charset="0"/>
              </a:rPr>
              <a:t>	     item = flag * 1.0 / denominator;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    }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    sum = sum + item;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	  </a:t>
            </a:r>
            <a:r>
              <a:rPr kumimoji="0" lang="en-US" altLang="zh-CN" sz="2000" dirty="0">
                <a:solidFill>
                  <a:schemeClr val="bg2"/>
                </a:solidFill>
                <a:latin typeface="Arial" charset="0"/>
              </a:rPr>
              <a:t>return sum * 4;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}</a:t>
            </a:r>
            <a:endParaRPr kumimoji="0" lang="zh-CN" altLang="en-US" sz="2000" dirty="0">
              <a:latin typeface="Arial" charset="0"/>
            </a:endParaRPr>
          </a:p>
        </p:txBody>
      </p:sp>
      <p:sp>
        <p:nvSpPr>
          <p:cNvPr id="400389" name="Rectangle 5"/>
          <p:cNvSpPr>
            <a:spLocks noChangeArrowheads="1"/>
          </p:cNvSpPr>
          <p:nvPr/>
        </p:nvSpPr>
        <p:spPr bwMode="auto">
          <a:xfrm>
            <a:off x="6877050" y="981075"/>
            <a:ext cx="2016125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0" lang="en-US" altLang="zh-CN" sz="2000">
                <a:latin typeface="Arial" charset="0"/>
              </a:rPr>
              <a:t>Enter e: </a:t>
            </a:r>
            <a:r>
              <a:rPr kumimoji="0" lang="en-US" altLang="zh-CN" sz="2000">
                <a:solidFill>
                  <a:srgbClr val="CC0066"/>
                </a:solidFill>
                <a:latin typeface="Arial" charset="0"/>
              </a:rPr>
              <a:t>0.0001</a:t>
            </a:r>
          </a:p>
          <a:p>
            <a:pPr algn="l">
              <a:spcBef>
                <a:spcPct val="30000"/>
              </a:spcBef>
            </a:pPr>
            <a:r>
              <a:rPr kumimoji="0" lang="en-US" altLang="zh-CN" sz="2000">
                <a:latin typeface="Arial" charset="0"/>
              </a:rPr>
              <a:t>pi = 3.1418</a:t>
            </a:r>
            <a:endParaRPr kumimoji="0" lang="zh-CN" altLang="en-US" sz="20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 animBg="1"/>
      <p:bldP spid="40038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0"/>
              </a:rPr>
              <a:t>5.2  </a:t>
            </a:r>
            <a:r>
              <a:rPr lang="zh-CN" altLang="en-US" dirty="0">
                <a:latin typeface="Arial" charset="0"/>
                <a:ea typeface="宋体" charset="0"/>
              </a:rPr>
              <a:t>数字金字塔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5.2.1  </a:t>
            </a:r>
            <a:r>
              <a:rPr lang="zh-CN" altLang="en-US">
                <a:latin typeface="Arial" charset="0"/>
                <a:ea typeface="宋体" charset="0"/>
              </a:rPr>
              <a:t>程序解析 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5.2.2  </a:t>
            </a:r>
            <a:r>
              <a:rPr lang="zh-CN" altLang="en-US">
                <a:latin typeface="Arial" charset="0"/>
                <a:ea typeface="宋体" charset="0"/>
              </a:rPr>
              <a:t>不返回结果的函数 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5.2.3  </a:t>
            </a:r>
            <a:r>
              <a:rPr lang="zh-CN" altLang="en-US">
                <a:latin typeface="Arial" charset="0"/>
                <a:ea typeface="宋体" charset="0"/>
              </a:rPr>
              <a:t>结构化程序设计思想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5.1  </a:t>
            </a:r>
            <a:r>
              <a:rPr lang="zh-CN" altLang="en-US">
                <a:latin typeface="Arial" charset="0"/>
                <a:ea typeface="宋体" charset="0"/>
              </a:rPr>
              <a:t>计算圆柱体积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3888" indent="-623888" eaLnBrk="1" hangingPunct="1"/>
            <a:r>
              <a:rPr lang="en-US" altLang="zh-CN">
                <a:latin typeface="Arial" charset="0"/>
                <a:ea typeface="宋体" charset="0"/>
              </a:rPr>
              <a:t>5.1.1  程序解析	</a:t>
            </a:r>
          </a:p>
          <a:p>
            <a:pPr marL="623888" indent="-623888" eaLnBrk="1" hangingPunct="1"/>
            <a:r>
              <a:rPr lang="en-US" altLang="zh-CN">
                <a:latin typeface="Arial" charset="0"/>
                <a:ea typeface="宋体" charset="0"/>
              </a:rPr>
              <a:t>5.1.2  函数的定义	</a:t>
            </a:r>
          </a:p>
          <a:p>
            <a:pPr marL="623888" indent="-623888" eaLnBrk="1" hangingPunct="1"/>
            <a:r>
              <a:rPr lang="en-US" altLang="zh-CN">
                <a:latin typeface="Arial" charset="0"/>
                <a:ea typeface="宋体" charset="0"/>
              </a:rPr>
              <a:t>5.1.3  函数的调用	</a:t>
            </a:r>
          </a:p>
          <a:p>
            <a:pPr marL="623888" indent="-623888" eaLnBrk="1" hangingPunct="1"/>
            <a:r>
              <a:rPr lang="en-US" altLang="zh-CN">
                <a:latin typeface="Arial" charset="0"/>
                <a:ea typeface="宋体" charset="0"/>
              </a:rPr>
              <a:t>5.1.4  函数程序设计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Arial" charset="0"/>
                <a:ea typeface="宋体" charset="0"/>
              </a:rPr>
              <a:t>例</a:t>
            </a:r>
            <a:r>
              <a:rPr lang="en-US" altLang="zh-CN" sz="4000" dirty="0">
                <a:latin typeface="Arial" charset="0"/>
                <a:ea typeface="宋体" charset="0"/>
              </a:rPr>
              <a:t>5-6  </a:t>
            </a:r>
            <a:r>
              <a:rPr lang="zh-CN" altLang="en-US" sz="4000" dirty="0">
                <a:latin typeface="Arial" charset="0"/>
                <a:ea typeface="宋体" charset="0"/>
              </a:rPr>
              <a:t>输出</a:t>
            </a:r>
            <a:r>
              <a:rPr lang="en-US" altLang="zh-CN" sz="4000" dirty="0">
                <a:latin typeface="Arial" charset="0"/>
                <a:ea typeface="宋体" charset="0"/>
              </a:rPr>
              <a:t>5</a:t>
            </a:r>
            <a:r>
              <a:rPr lang="zh-CN" altLang="en-US" sz="4000" dirty="0">
                <a:latin typeface="Arial" charset="0"/>
                <a:ea typeface="宋体" charset="0"/>
              </a:rPr>
              <a:t>之内的数字金字塔。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7272338" cy="54721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/* </a:t>
            </a:r>
            <a:r>
              <a:rPr lang="zh-CN" altLang="en-US" sz="1800" dirty="0">
                <a:latin typeface="Arial" charset="0"/>
                <a:ea typeface="宋体" charset="0"/>
              </a:rPr>
              <a:t>输出数字金字塔 *</a:t>
            </a:r>
            <a:r>
              <a:rPr lang="en-US" altLang="zh-CN" sz="18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#include &lt;</a:t>
            </a:r>
            <a:r>
              <a:rPr lang="en-US" altLang="zh-CN" sz="1800" dirty="0" err="1">
                <a:latin typeface="Arial" charset="0"/>
                <a:ea typeface="宋体" charset="0"/>
              </a:rPr>
              <a:t>stdio.h</a:t>
            </a:r>
            <a:r>
              <a:rPr lang="en-US" altLang="zh-CN" sz="1800" dirty="0">
                <a:latin typeface="Arial" charset="0"/>
                <a:ea typeface="宋体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solidFill>
                  <a:srgbClr val="CC0066"/>
                </a:solidFill>
                <a:latin typeface="Arial" charset="0"/>
                <a:ea typeface="宋体" charset="0"/>
              </a:rPr>
              <a:t>void pyramid (int n);</a:t>
            </a:r>
            <a:r>
              <a:rPr lang="en-US" altLang="zh-CN" sz="1800" dirty="0">
                <a:latin typeface="Arial" charset="0"/>
                <a:ea typeface="宋体" charset="0"/>
              </a:rPr>
              <a:t>		/* </a:t>
            </a:r>
            <a:r>
              <a:rPr lang="zh-CN" altLang="en-US" sz="1800" dirty="0">
                <a:solidFill>
                  <a:schemeClr val="bg2"/>
                </a:solidFill>
                <a:latin typeface="Arial" charset="0"/>
                <a:ea typeface="宋体" charset="0"/>
              </a:rPr>
              <a:t>函数声明</a:t>
            </a:r>
            <a:r>
              <a:rPr lang="zh-CN" altLang="en-US" sz="1800" dirty="0">
                <a:latin typeface="Arial" charset="0"/>
                <a:ea typeface="宋体" charset="0"/>
              </a:rPr>
              <a:t> *</a:t>
            </a:r>
            <a:r>
              <a:rPr lang="en-US" altLang="zh-CN" sz="18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int main (void)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{ 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</a:t>
            </a:r>
            <a:r>
              <a:rPr lang="en-US" altLang="zh-CN" sz="1800" dirty="0">
                <a:solidFill>
                  <a:schemeClr val="bg2"/>
                </a:solidFill>
                <a:latin typeface="Arial" charset="0"/>
                <a:ea typeface="宋体" charset="0"/>
              </a:rPr>
              <a:t>pyramid(5);</a:t>
            </a:r>
            <a:r>
              <a:rPr lang="en-US" altLang="zh-CN" sz="1800" dirty="0">
                <a:latin typeface="Arial" charset="0"/>
                <a:ea typeface="宋体" charset="0"/>
              </a:rPr>
              <a:t>			/* </a:t>
            </a:r>
            <a:r>
              <a:rPr lang="zh-CN" altLang="en-US" sz="1800" dirty="0">
                <a:latin typeface="Arial" charset="0"/>
                <a:ea typeface="宋体" charset="0"/>
              </a:rPr>
              <a:t>调用函数，输出数字金字塔 *</a:t>
            </a:r>
            <a:r>
              <a:rPr lang="en-US" altLang="zh-CN" sz="18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solidFill>
                  <a:srgbClr val="CC0066"/>
                </a:solidFill>
                <a:latin typeface="Arial" charset="0"/>
                <a:ea typeface="宋体" charset="0"/>
              </a:rPr>
              <a:t>void pyramid (int n)</a:t>
            </a:r>
            <a:r>
              <a:rPr lang="en-US" altLang="zh-CN" sz="1800" dirty="0">
                <a:latin typeface="Arial" charset="0"/>
                <a:ea typeface="宋体" charset="0"/>
              </a:rPr>
              <a:t>               	/* </a:t>
            </a:r>
            <a:r>
              <a:rPr lang="zh-CN" altLang="en-US" sz="1800" dirty="0">
                <a:solidFill>
                  <a:schemeClr val="bg2"/>
                </a:solidFill>
                <a:latin typeface="Arial" charset="0"/>
                <a:ea typeface="宋体" charset="0"/>
              </a:rPr>
              <a:t>函数定义</a:t>
            </a:r>
            <a:r>
              <a:rPr lang="zh-CN" altLang="en-US" sz="1800" dirty="0">
                <a:latin typeface="Arial" charset="0"/>
                <a:ea typeface="宋体" charset="0"/>
              </a:rPr>
              <a:t> *</a:t>
            </a:r>
            <a:r>
              <a:rPr lang="en-US" altLang="zh-CN" sz="18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{	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int </a:t>
            </a:r>
            <a:r>
              <a:rPr lang="en-US" altLang="zh-CN" sz="1800" dirty="0" err="1">
                <a:latin typeface="Arial" charset="0"/>
                <a:ea typeface="宋体" charset="0"/>
              </a:rPr>
              <a:t>i</a:t>
            </a:r>
            <a:r>
              <a:rPr lang="en-US" altLang="zh-CN" sz="1800" dirty="0">
                <a:latin typeface="Arial" charset="0"/>
                <a:ea typeface="宋体" charset="0"/>
              </a:rPr>
              <a:t>, j;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for (</a:t>
            </a:r>
            <a:r>
              <a:rPr lang="en-US" altLang="zh-CN" sz="1800" dirty="0" err="1">
                <a:latin typeface="Arial" charset="0"/>
                <a:ea typeface="宋体" charset="0"/>
              </a:rPr>
              <a:t>i</a:t>
            </a:r>
            <a:r>
              <a:rPr lang="en-US" altLang="zh-CN" sz="1800" dirty="0">
                <a:latin typeface="Arial" charset="0"/>
                <a:ea typeface="宋体" charset="0"/>
              </a:rPr>
              <a:t> = 1; </a:t>
            </a:r>
            <a:r>
              <a:rPr lang="en-US" altLang="zh-CN" sz="1800" dirty="0" err="1">
                <a:latin typeface="Arial" charset="0"/>
                <a:ea typeface="宋体" charset="0"/>
              </a:rPr>
              <a:t>i</a:t>
            </a:r>
            <a:r>
              <a:rPr lang="en-US" altLang="zh-CN" sz="1800" dirty="0">
                <a:latin typeface="Arial" charset="0"/>
                <a:ea typeface="宋体" charset="0"/>
              </a:rPr>
              <a:t> &lt;= n; </a:t>
            </a:r>
            <a:r>
              <a:rPr lang="en-US" altLang="zh-CN" sz="1800" dirty="0" err="1">
                <a:latin typeface="Arial" charset="0"/>
                <a:ea typeface="宋体" charset="0"/>
              </a:rPr>
              <a:t>i</a:t>
            </a:r>
            <a:r>
              <a:rPr lang="en-US" altLang="zh-CN" sz="1800" dirty="0">
                <a:latin typeface="Arial" charset="0"/>
                <a:ea typeface="宋体" charset="0"/>
              </a:rPr>
              <a:t>++){		/* </a:t>
            </a:r>
            <a:r>
              <a:rPr lang="zh-CN" altLang="en-US" sz="1800" dirty="0">
                <a:latin typeface="Arial" charset="0"/>
                <a:ea typeface="宋体" charset="0"/>
              </a:rPr>
              <a:t>需要输出的行数 *</a:t>
            </a:r>
            <a:r>
              <a:rPr lang="en-US" altLang="zh-CN" sz="18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    for (j = 1; j &lt;= n-</a:t>
            </a:r>
            <a:r>
              <a:rPr lang="en-US" altLang="zh-CN" sz="1800" dirty="0" err="1">
                <a:latin typeface="Arial" charset="0"/>
                <a:ea typeface="宋体" charset="0"/>
              </a:rPr>
              <a:t>i</a:t>
            </a:r>
            <a:r>
              <a:rPr lang="en-US" altLang="zh-CN" sz="1800" dirty="0">
                <a:latin typeface="Arial" charset="0"/>
                <a:ea typeface="宋体" charset="0"/>
              </a:rPr>
              <a:t>; </a:t>
            </a:r>
            <a:r>
              <a:rPr lang="en-US" altLang="zh-CN" sz="1800" dirty="0" err="1">
                <a:latin typeface="Arial" charset="0"/>
                <a:ea typeface="宋体" charset="0"/>
              </a:rPr>
              <a:t>j++</a:t>
            </a:r>
            <a:r>
              <a:rPr lang="en-US" altLang="zh-CN" sz="1800" dirty="0">
                <a:latin typeface="Arial" charset="0"/>
                <a:ea typeface="宋体" charset="0"/>
              </a:rPr>
              <a:t>) 	/* </a:t>
            </a:r>
            <a:r>
              <a:rPr lang="zh-CN" altLang="en-US" sz="1800" dirty="0">
                <a:latin typeface="Arial" charset="0"/>
                <a:ea typeface="宋体" charset="0"/>
              </a:rPr>
              <a:t>输出每行左边的空格 *</a:t>
            </a:r>
            <a:r>
              <a:rPr lang="en-US" altLang="zh-CN" sz="18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	</a:t>
            </a:r>
            <a:r>
              <a:rPr lang="en-US" altLang="zh-CN" sz="1800" dirty="0" err="1">
                <a:latin typeface="Arial" charset="0"/>
                <a:ea typeface="宋体" charset="0"/>
              </a:rPr>
              <a:t>printf</a:t>
            </a:r>
            <a:r>
              <a:rPr lang="en-US" altLang="zh-CN" sz="1800" dirty="0">
                <a:latin typeface="Arial" charset="0"/>
                <a:ea typeface="宋体" charset="0"/>
              </a:rPr>
              <a:t>(" ");	      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    for (j = 1; j &lt;= </a:t>
            </a:r>
            <a:r>
              <a:rPr lang="en-US" altLang="zh-CN" sz="1800" dirty="0" err="1">
                <a:latin typeface="Arial" charset="0"/>
                <a:ea typeface="宋体" charset="0"/>
              </a:rPr>
              <a:t>i</a:t>
            </a:r>
            <a:r>
              <a:rPr lang="en-US" altLang="zh-CN" sz="1800" dirty="0">
                <a:latin typeface="Arial" charset="0"/>
                <a:ea typeface="宋体" charset="0"/>
              </a:rPr>
              <a:t>; </a:t>
            </a:r>
            <a:r>
              <a:rPr lang="en-US" altLang="zh-CN" sz="1800" dirty="0" err="1">
                <a:latin typeface="Arial" charset="0"/>
                <a:ea typeface="宋体" charset="0"/>
              </a:rPr>
              <a:t>j++</a:t>
            </a:r>
            <a:r>
              <a:rPr lang="en-US" altLang="zh-CN" sz="1800" dirty="0">
                <a:latin typeface="Arial" charset="0"/>
                <a:ea typeface="宋体" charset="0"/>
              </a:rPr>
              <a:t>)  	/</a:t>
            </a:r>
            <a:r>
              <a:rPr lang="zh-CN" altLang="en-US" sz="1800" dirty="0">
                <a:latin typeface="Arial" charset="0"/>
                <a:ea typeface="宋体" charset="0"/>
              </a:rPr>
              <a:t>* 输出每行的数字 *</a:t>
            </a:r>
            <a:r>
              <a:rPr lang="en-US" altLang="zh-CN" sz="1800" dirty="0">
                <a:latin typeface="Arial" charset="0"/>
                <a:ea typeface="宋体" charset="0"/>
              </a:rPr>
              <a:t>/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	</a:t>
            </a:r>
            <a:r>
              <a:rPr lang="en-US" altLang="zh-CN" sz="1800" dirty="0" err="1">
                <a:latin typeface="Arial" charset="0"/>
                <a:ea typeface="宋体" charset="0"/>
              </a:rPr>
              <a:t>printf</a:t>
            </a:r>
            <a:r>
              <a:rPr lang="en-US" altLang="zh-CN" sz="1800" dirty="0">
                <a:latin typeface="Arial" charset="0"/>
                <a:ea typeface="宋体" charset="0"/>
              </a:rPr>
              <a:t>("%d ", </a:t>
            </a:r>
            <a:r>
              <a:rPr lang="en-US" altLang="zh-CN" sz="1800" dirty="0" err="1">
                <a:latin typeface="Arial" charset="0"/>
                <a:ea typeface="宋体" charset="0"/>
              </a:rPr>
              <a:t>i</a:t>
            </a:r>
            <a:r>
              <a:rPr lang="en-US" altLang="zh-CN" sz="1800" dirty="0">
                <a:latin typeface="Arial" charset="0"/>
                <a:ea typeface="宋体" charset="0"/>
              </a:rPr>
              <a:t>);	              /</a:t>
            </a:r>
            <a:r>
              <a:rPr lang="zh-CN" altLang="en-US" sz="1800" dirty="0">
                <a:latin typeface="Arial" charset="0"/>
                <a:ea typeface="宋体" charset="0"/>
              </a:rPr>
              <a:t>* 每个数字的后面有一个空格 *</a:t>
            </a:r>
            <a:r>
              <a:rPr lang="en-US" altLang="zh-CN" sz="1800" dirty="0">
                <a:latin typeface="Arial" charset="0"/>
                <a:ea typeface="宋体" charset="0"/>
              </a:rPr>
              <a:t>/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    </a:t>
            </a:r>
            <a:r>
              <a:rPr lang="en-US" altLang="zh-CN" sz="1800" dirty="0" err="1">
                <a:latin typeface="Arial" charset="0"/>
                <a:ea typeface="宋体" charset="0"/>
              </a:rPr>
              <a:t>putchar</a:t>
            </a:r>
            <a:r>
              <a:rPr lang="en-US" altLang="zh-CN" sz="1800" dirty="0">
                <a:latin typeface="Arial" charset="0"/>
                <a:ea typeface="宋体" charset="0"/>
              </a:rPr>
              <a:t> ('\n');			  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}</a:t>
            </a:r>
            <a:endParaRPr lang="zh-CN" altLang="en-US" sz="1800" dirty="0">
              <a:latin typeface="Arial" charset="0"/>
              <a:ea typeface="宋体" charset="0"/>
            </a:endParaRP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6804025" y="3213100"/>
            <a:ext cx="1943100" cy="19304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r>
              <a:rPr lang="en-US" altLang="zh-CN" b="0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1</a:t>
            </a:r>
          </a:p>
          <a:p>
            <a:r>
              <a:rPr lang="en-US" altLang="zh-CN" dirty="0">
                <a:latin typeface="Arial" charset="0"/>
              </a:rPr>
              <a:t>2  2</a:t>
            </a:r>
          </a:p>
          <a:p>
            <a:r>
              <a:rPr lang="en-US" altLang="zh-CN" dirty="0">
                <a:latin typeface="Arial" charset="0"/>
              </a:rPr>
              <a:t>  3  3  3</a:t>
            </a:r>
          </a:p>
          <a:p>
            <a:r>
              <a:rPr lang="en-US" altLang="zh-CN" dirty="0">
                <a:latin typeface="Arial" charset="0"/>
              </a:rPr>
              <a:t> 4  4  4  4</a:t>
            </a:r>
          </a:p>
          <a:p>
            <a:r>
              <a:rPr lang="en-US" altLang="zh-CN" dirty="0">
                <a:latin typeface="Arial" charset="0"/>
              </a:rPr>
              <a:t>5  5  5  5  5</a:t>
            </a:r>
            <a:r>
              <a:rPr lang="en-US" altLang="zh-CN" b="0" dirty="0">
                <a:latin typeface="Arial" charset="0"/>
              </a:rPr>
              <a:t> </a:t>
            </a:r>
            <a:endParaRPr lang="zh-CN" altLang="en-US" b="0" dirty="0">
              <a:latin typeface="Arial" charset="0"/>
            </a:endParaRPr>
          </a:p>
        </p:txBody>
      </p:sp>
      <p:sp>
        <p:nvSpPr>
          <p:cNvPr id="444421" name="Text Box 5"/>
          <p:cNvSpPr txBox="1">
            <a:spLocks noChangeArrowheads="1"/>
          </p:cNvSpPr>
          <p:nvPr/>
        </p:nvSpPr>
        <p:spPr bwMode="auto">
          <a:xfrm>
            <a:off x="5580063" y="188913"/>
            <a:ext cx="3384550" cy="1260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0" lang="en-US" altLang="zh-CN" b="0" dirty="0">
                <a:latin typeface="Arial" charset="0"/>
              </a:rPr>
              <a:t>for (</a:t>
            </a:r>
            <a:r>
              <a:rPr kumimoji="0" lang="en-US" altLang="zh-CN" b="0" dirty="0" err="1">
                <a:latin typeface="Arial" charset="0"/>
              </a:rPr>
              <a:t>i</a:t>
            </a:r>
            <a:r>
              <a:rPr kumimoji="0" lang="en-US" altLang="zh-CN" b="0" dirty="0">
                <a:latin typeface="Arial" charset="0"/>
              </a:rPr>
              <a:t> = 1; </a:t>
            </a:r>
            <a:r>
              <a:rPr kumimoji="0" lang="en-US" altLang="zh-CN" b="0" dirty="0" err="1">
                <a:latin typeface="Arial" charset="0"/>
              </a:rPr>
              <a:t>i</a:t>
            </a:r>
            <a:r>
              <a:rPr kumimoji="0" lang="en-US" altLang="zh-CN" b="0" dirty="0">
                <a:latin typeface="Arial" charset="0"/>
              </a:rPr>
              <a:t> &lt;= n; </a:t>
            </a:r>
            <a:r>
              <a:rPr kumimoji="0" lang="en-US" altLang="zh-CN" b="0" dirty="0" err="1">
                <a:latin typeface="Arial" charset="0"/>
              </a:rPr>
              <a:t>i</a:t>
            </a:r>
            <a:r>
              <a:rPr kumimoji="0" lang="en-US" altLang="zh-CN" b="0" dirty="0">
                <a:latin typeface="Arial" charset="0"/>
              </a:rPr>
              <a:t>++) {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0" lang="en-US" altLang="zh-CN" b="0" dirty="0">
                <a:latin typeface="Arial" charset="0"/>
              </a:rPr>
              <a:t>      </a:t>
            </a:r>
            <a:r>
              <a:rPr kumimoji="0" lang="zh-CN" altLang="en-US" b="0" dirty="0">
                <a:latin typeface="Arial" charset="0"/>
              </a:rPr>
              <a:t>一行的处理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0" lang="en-US" altLang="zh-CN" b="0" dirty="0">
                <a:latin typeface="Arial" charset="0"/>
              </a:rPr>
              <a:t>}</a:t>
            </a:r>
          </a:p>
        </p:txBody>
      </p:sp>
      <p:sp>
        <p:nvSpPr>
          <p:cNvPr id="444422" name="Text Box 6"/>
          <p:cNvSpPr txBox="1">
            <a:spLocks noChangeArrowheads="1"/>
          </p:cNvSpPr>
          <p:nvPr/>
        </p:nvSpPr>
        <p:spPr bwMode="auto">
          <a:xfrm>
            <a:off x="5580063" y="693738"/>
            <a:ext cx="3370262" cy="13335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0" lang="zh-CN" altLang="en-US" b="0" dirty="0">
                <a:latin typeface="Arial" charset="0"/>
              </a:rPr>
              <a:t>    一行中的空格处理；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0" lang="zh-CN" altLang="en-US" b="0" dirty="0">
                <a:latin typeface="Arial" charset="0"/>
              </a:rPr>
              <a:t>    一行中的数字显示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CN" b="0" dirty="0">
                <a:latin typeface="Arial" charset="0"/>
              </a:rPr>
              <a:t>}</a:t>
            </a:r>
          </a:p>
        </p:txBody>
      </p:sp>
      <p:sp>
        <p:nvSpPr>
          <p:cNvPr id="444423" name="Text Box 7"/>
          <p:cNvSpPr txBox="1">
            <a:spLocks noChangeArrowheads="1"/>
          </p:cNvSpPr>
          <p:nvPr/>
        </p:nvSpPr>
        <p:spPr bwMode="auto">
          <a:xfrm>
            <a:off x="1763713" y="188913"/>
            <a:ext cx="3730625" cy="1938992"/>
          </a:xfrm>
          <a:prstGeom prst="rect">
            <a:avLst/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/>
            <a:r>
              <a:rPr kumimoji="0" lang="en-US" altLang="zh-CN" b="0" dirty="0">
                <a:latin typeface="Arial" charset="0"/>
              </a:rPr>
              <a:t>for (</a:t>
            </a:r>
            <a:r>
              <a:rPr kumimoji="0" lang="en-US" altLang="zh-CN" b="0" dirty="0" err="1">
                <a:latin typeface="Arial" charset="0"/>
              </a:rPr>
              <a:t>i</a:t>
            </a:r>
            <a:r>
              <a:rPr kumimoji="0" lang="en-US" altLang="zh-CN" b="0" dirty="0">
                <a:latin typeface="Arial" charset="0"/>
              </a:rPr>
              <a:t> = 1; </a:t>
            </a:r>
            <a:r>
              <a:rPr kumimoji="0" lang="en-US" altLang="zh-CN" b="0" dirty="0" err="1">
                <a:latin typeface="Arial" charset="0"/>
              </a:rPr>
              <a:t>i</a:t>
            </a:r>
            <a:r>
              <a:rPr kumimoji="0" lang="en-US" altLang="zh-CN" b="0" dirty="0">
                <a:latin typeface="Arial" charset="0"/>
              </a:rPr>
              <a:t> &lt;= n; </a:t>
            </a:r>
            <a:r>
              <a:rPr kumimoji="0" lang="en-US" altLang="zh-CN" b="0" dirty="0" err="1">
                <a:latin typeface="Arial" charset="0"/>
              </a:rPr>
              <a:t>i</a:t>
            </a:r>
            <a:r>
              <a:rPr kumimoji="0" lang="en-US" altLang="zh-CN" b="0" dirty="0">
                <a:latin typeface="Arial" charset="0"/>
              </a:rPr>
              <a:t>++) {</a:t>
            </a:r>
            <a:endParaRPr kumimoji="0" lang="zh-CN" altLang="en-US" b="0" dirty="0">
              <a:latin typeface="Arial" charset="0"/>
            </a:endParaRPr>
          </a:p>
          <a:p>
            <a:pPr algn="l"/>
            <a:r>
              <a:rPr kumimoji="0" lang="zh-CN" altLang="en-US" b="0" dirty="0">
                <a:latin typeface="Arial" charset="0"/>
              </a:rPr>
              <a:t>   </a:t>
            </a:r>
            <a:r>
              <a:rPr kumimoji="0" lang="en-US" altLang="zh-CN" b="0" dirty="0">
                <a:solidFill>
                  <a:schemeClr val="tx2"/>
                </a:solidFill>
                <a:latin typeface="Arial" charset="0"/>
              </a:rPr>
              <a:t>for (j = 1; j &lt;= n-</a:t>
            </a:r>
            <a:r>
              <a:rPr kumimoji="0" lang="en-US" altLang="zh-CN" b="0" dirty="0" err="1">
                <a:solidFill>
                  <a:schemeClr val="tx2"/>
                </a:solidFill>
                <a:latin typeface="Arial" charset="0"/>
              </a:rPr>
              <a:t>i</a:t>
            </a:r>
            <a:r>
              <a:rPr kumimoji="0" lang="en-US" altLang="zh-CN" b="0" dirty="0">
                <a:solidFill>
                  <a:schemeClr val="tx2"/>
                </a:solidFill>
                <a:latin typeface="Arial" charset="0"/>
              </a:rPr>
              <a:t>; </a:t>
            </a:r>
            <a:r>
              <a:rPr kumimoji="0" lang="en-US" altLang="zh-CN" b="0" dirty="0" err="1">
                <a:solidFill>
                  <a:schemeClr val="tx2"/>
                </a:solidFill>
                <a:latin typeface="Arial" charset="0"/>
              </a:rPr>
              <a:t>j++</a:t>
            </a:r>
            <a:r>
              <a:rPr kumimoji="0" lang="en-US" altLang="zh-CN" b="0" dirty="0">
                <a:solidFill>
                  <a:schemeClr val="tx2"/>
                </a:solidFill>
                <a:latin typeface="Arial" charset="0"/>
              </a:rPr>
              <a:t>) 	</a:t>
            </a:r>
            <a:r>
              <a:rPr kumimoji="0" lang="en-US" altLang="zh-CN" b="0" dirty="0" err="1">
                <a:solidFill>
                  <a:schemeClr val="tx2"/>
                </a:solidFill>
                <a:latin typeface="Arial" charset="0"/>
              </a:rPr>
              <a:t>printf</a:t>
            </a:r>
            <a:r>
              <a:rPr kumimoji="0" lang="en-US" altLang="zh-CN" b="0" dirty="0">
                <a:solidFill>
                  <a:schemeClr val="tx2"/>
                </a:solidFill>
                <a:latin typeface="Arial" charset="0"/>
              </a:rPr>
              <a:t>(" ");</a:t>
            </a:r>
            <a:r>
              <a:rPr kumimoji="0" lang="en-US" altLang="zh-CN" b="0" dirty="0">
                <a:latin typeface="Arial" charset="0"/>
              </a:rPr>
              <a:t>	</a:t>
            </a:r>
            <a:r>
              <a:rPr kumimoji="0" lang="zh-CN" altLang="en-US" b="0" dirty="0">
                <a:latin typeface="Arial" charset="0"/>
              </a:rPr>
              <a:t>          </a:t>
            </a:r>
          </a:p>
          <a:p>
            <a:pPr algn="l"/>
            <a:r>
              <a:rPr kumimoji="0" lang="zh-CN" altLang="en-US" b="0" dirty="0">
                <a:latin typeface="Arial" charset="0"/>
              </a:rPr>
              <a:t>    一行中的数字显示</a:t>
            </a:r>
            <a:endParaRPr kumimoji="0" lang="en-US" altLang="zh-CN" b="0" dirty="0">
              <a:latin typeface="Arial" charset="0"/>
            </a:endParaRPr>
          </a:p>
          <a:p>
            <a:pPr algn="l"/>
            <a:r>
              <a:rPr kumimoji="0" lang="en-US" altLang="zh-CN" b="0" dirty="0">
                <a:latin typeface="Arial" charset="0"/>
              </a:rPr>
              <a:t>}</a:t>
            </a:r>
            <a:endParaRPr kumimoji="0" lang="zh-CN" altLang="en-US" b="0" dirty="0">
              <a:latin typeface="Arial" charset="0"/>
            </a:endParaRPr>
          </a:p>
        </p:txBody>
      </p:sp>
      <p:sp>
        <p:nvSpPr>
          <p:cNvPr id="45063" name="Freeform 8"/>
          <p:cNvSpPr>
            <a:spLocks/>
          </p:cNvSpPr>
          <p:nvPr/>
        </p:nvSpPr>
        <p:spPr bwMode="auto">
          <a:xfrm>
            <a:off x="6965950" y="3375025"/>
            <a:ext cx="647700" cy="1241425"/>
          </a:xfrm>
          <a:custGeom>
            <a:avLst/>
            <a:gdLst>
              <a:gd name="T0" fmla="*/ 0 w 408"/>
              <a:gd name="T1" fmla="*/ 2147483647 h 816"/>
              <a:gd name="T2" fmla="*/ 0 w 408"/>
              <a:gd name="T3" fmla="*/ 0 h 816"/>
              <a:gd name="T4" fmla="*/ 2147483647 w 408"/>
              <a:gd name="T5" fmla="*/ 0 h 816"/>
              <a:gd name="T6" fmla="*/ 0 w 408"/>
              <a:gd name="T7" fmla="*/ 2147483647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408"/>
              <a:gd name="T13" fmla="*/ 0 h 816"/>
              <a:gd name="T14" fmla="*/ 408 w 408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8" h="816">
                <a:moveTo>
                  <a:pt x="0" y="816"/>
                </a:moveTo>
                <a:lnTo>
                  <a:pt x="0" y="0"/>
                </a:lnTo>
                <a:lnTo>
                  <a:pt x="408" y="0"/>
                </a:lnTo>
                <a:lnTo>
                  <a:pt x="0" y="816"/>
                </a:lnTo>
                <a:close/>
              </a:path>
            </a:pathLst>
          </a:custGeom>
          <a:noFill/>
          <a:ln w="9525">
            <a:solidFill>
              <a:srgbClr val="CC00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45064" name="文本框 1"/>
          <p:cNvSpPr txBox="1">
            <a:spLocks noChangeArrowheads="1"/>
          </p:cNvSpPr>
          <p:nvPr/>
        </p:nvSpPr>
        <p:spPr bwMode="auto">
          <a:xfrm>
            <a:off x="9947275" y="153987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/>
      <p:bldP spid="444421" grpId="0" animBg="1"/>
      <p:bldP spid="444422" grpId="0" animBg="1"/>
      <p:bldP spid="4444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705725" cy="1027112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Arial" charset="0"/>
                <a:ea typeface="宋体" charset="0"/>
              </a:rPr>
              <a:t>5.2.2  </a:t>
            </a:r>
            <a:r>
              <a:rPr lang="zh-CN" altLang="en-US" sz="3600">
                <a:latin typeface="Arial" charset="0"/>
                <a:ea typeface="宋体" charset="0"/>
              </a:rPr>
              <a:t>不返回运算结果的函数定义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276475"/>
            <a:ext cx="8569325" cy="2447925"/>
          </a:xfrm>
        </p:spPr>
        <p:txBody>
          <a:bodyPr/>
          <a:lstStyle/>
          <a:p>
            <a:pPr algn="just" eaLnBrk="1" hangingPunct="1">
              <a:lnSpc>
                <a:spcPct val="104000"/>
              </a:lnSpc>
              <a:buFont typeface="Wingdings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void</a:t>
            </a:r>
            <a:r>
              <a:rPr lang="en-US" altLang="zh-CN" sz="2400">
                <a:latin typeface="Arial" charset="0"/>
                <a:ea typeface="宋体" charset="0"/>
              </a:rPr>
              <a:t> </a:t>
            </a:r>
            <a:r>
              <a:rPr lang="zh-CN" altLang="en-US" sz="2400">
                <a:latin typeface="Arial" charset="0"/>
                <a:ea typeface="宋体" charset="0"/>
              </a:rPr>
              <a:t>函数名（参数表）  	</a:t>
            </a:r>
            <a:r>
              <a:rPr lang="en-US" altLang="zh-CN" sz="2400">
                <a:latin typeface="Arial" charset="0"/>
                <a:ea typeface="宋体" charset="0"/>
              </a:rPr>
              <a:t>/* </a:t>
            </a:r>
            <a:r>
              <a:rPr lang="zh-CN" altLang="en-US" sz="2400">
                <a:latin typeface="Arial" charset="0"/>
                <a:ea typeface="宋体" charset="0"/>
              </a:rPr>
              <a:t>函数首部 *</a:t>
            </a:r>
            <a:r>
              <a:rPr lang="en-US" altLang="zh-CN" sz="2400">
                <a:latin typeface="Arial" charset="0"/>
                <a:ea typeface="宋体" charset="0"/>
              </a:rPr>
              <a:t>/</a:t>
            </a:r>
          </a:p>
          <a:p>
            <a:pPr algn="just" eaLnBrk="1" hangingPunct="1">
              <a:lnSpc>
                <a:spcPct val="104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                    			/* </a:t>
            </a:r>
            <a:r>
              <a:rPr lang="zh-CN" altLang="en-US" sz="2400">
                <a:latin typeface="Arial" charset="0"/>
                <a:ea typeface="宋体" charset="0"/>
              </a:rPr>
              <a:t>函数体 *</a:t>
            </a:r>
            <a:r>
              <a:rPr lang="en-US" altLang="zh-CN" sz="2400">
                <a:latin typeface="Arial" charset="0"/>
                <a:ea typeface="宋体" charset="0"/>
              </a:rPr>
              <a:t>/</a:t>
            </a:r>
          </a:p>
          <a:p>
            <a:pPr algn="just" eaLnBrk="1" hangingPunct="1">
              <a:lnSpc>
                <a:spcPct val="104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</a:t>
            </a:r>
            <a:r>
              <a:rPr lang="zh-CN" altLang="en-US" sz="2400">
                <a:latin typeface="Arial" charset="0"/>
                <a:ea typeface="宋体" charset="0"/>
              </a:rPr>
              <a:t>函数实现过程</a:t>
            </a:r>
          </a:p>
          <a:p>
            <a:pPr algn="just" eaLnBrk="1" hangingPunct="1">
              <a:lnSpc>
                <a:spcPct val="104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   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return</a:t>
            </a:r>
            <a:r>
              <a:rPr lang="zh-CN" altLang="en-US" sz="2400">
                <a:solidFill>
                  <a:schemeClr val="bg2"/>
                </a:solidFill>
                <a:latin typeface="Arial" charset="0"/>
                <a:ea typeface="宋体" charset="0"/>
              </a:rPr>
              <a:t>；</a:t>
            </a:r>
            <a:r>
              <a:rPr lang="zh-CN" altLang="en-US" sz="2400">
                <a:latin typeface="Arial" charset="0"/>
                <a:ea typeface="宋体" charset="0"/>
              </a:rPr>
              <a:t>          		</a:t>
            </a:r>
            <a:r>
              <a:rPr lang="en-US" altLang="zh-CN" sz="2400">
                <a:latin typeface="Arial" charset="0"/>
                <a:ea typeface="宋体" charset="0"/>
              </a:rPr>
              <a:t>/* </a:t>
            </a:r>
            <a:r>
              <a:rPr lang="zh-CN" altLang="en-US" sz="2400">
                <a:latin typeface="Arial" charset="0"/>
                <a:ea typeface="宋体" charset="0"/>
              </a:rPr>
              <a:t>可以省略</a:t>
            </a:r>
            <a:r>
              <a:rPr lang="en-US" altLang="zh-CN" sz="2400">
                <a:latin typeface="Arial" charset="0"/>
                <a:ea typeface="宋体" charset="0"/>
              </a:rPr>
              <a:t>return */</a:t>
            </a:r>
          </a:p>
          <a:p>
            <a:pPr algn="just" eaLnBrk="1" hangingPunct="1">
              <a:lnSpc>
                <a:spcPct val="104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</a:t>
            </a:r>
            <a:endParaRPr lang="zh-CN" altLang="en-US" sz="2400">
              <a:latin typeface="Arial" charset="0"/>
              <a:ea typeface="宋体" charset="0"/>
            </a:endParaRPr>
          </a:p>
        </p:txBody>
      </p:sp>
      <p:sp>
        <p:nvSpPr>
          <p:cNvPr id="443396" name="Text Box 4"/>
          <p:cNvSpPr txBox="1">
            <a:spLocks noChangeArrowheads="1"/>
          </p:cNvSpPr>
          <p:nvPr/>
        </p:nvSpPr>
        <p:spPr bwMode="auto">
          <a:xfrm>
            <a:off x="3779838" y="4581525"/>
            <a:ext cx="4464050" cy="50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latin typeface="Arial" charset="0"/>
              </a:rPr>
              <a:t>这类函数通常用于屏幕输出等</a:t>
            </a:r>
            <a:endParaRPr lang="zh-CN" altLang="en-US" b="0">
              <a:latin typeface="Arial" charset="0"/>
            </a:endParaRPr>
          </a:p>
        </p:txBody>
      </p:sp>
      <p:sp>
        <p:nvSpPr>
          <p:cNvPr id="443397" name="Line 5"/>
          <p:cNvSpPr>
            <a:spLocks noChangeShapeType="1"/>
          </p:cNvSpPr>
          <p:nvPr/>
        </p:nvSpPr>
        <p:spPr bwMode="auto">
          <a:xfrm flipH="1">
            <a:off x="898525" y="1916113"/>
            <a:ext cx="0" cy="5048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3025" y="1343025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表示不返回结果</a:t>
            </a:r>
          </a:p>
        </p:txBody>
      </p:sp>
      <p:sp>
        <p:nvSpPr>
          <p:cNvPr id="443399" name="Rectangle 7"/>
          <p:cNvSpPr>
            <a:spLocks noChangeArrowheads="1"/>
          </p:cNvSpPr>
          <p:nvPr/>
        </p:nvSpPr>
        <p:spPr bwMode="auto">
          <a:xfrm>
            <a:off x="323850" y="5291138"/>
            <a:ext cx="5111750" cy="9556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sz="2800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不能省略</a:t>
            </a:r>
            <a:r>
              <a:rPr kumimoji="0" lang="en-US" altLang="zh-CN" sz="2800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, </a:t>
            </a:r>
            <a:r>
              <a:rPr kumimoji="0" lang="zh-CN" altLang="en-US" sz="2800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否则</a:t>
            </a:r>
          </a:p>
          <a:p>
            <a:pPr algn="l"/>
            <a:r>
              <a:rPr kumimoji="0" lang="zh-CN" altLang="en-US" sz="2800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函数类型被默认定义为</a:t>
            </a:r>
            <a:r>
              <a:rPr kumimoji="0" lang="en-US" altLang="zh-CN" sz="2800">
                <a:solidFill>
                  <a:srgbClr val="CC0066"/>
                </a:solidFill>
                <a:latin typeface="Arial" charset="0"/>
                <a:ea typeface="仿宋_GB2312" charset="0"/>
                <a:cs typeface="仿宋_GB2312" charset="0"/>
              </a:rPr>
              <a:t>int</a:t>
            </a:r>
            <a:endParaRPr kumimoji="0" lang="zh-CN" altLang="en-US" sz="2800">
              <a:solidFill>
                <a:srgbClr val="CC0066"/>
              </a:solidFill>
              <a:latin typeface="Arial" charset="0"/>
              <a:ea typeface="仿宋_GB2312" charset="0"/>
              <a:cs typeface="仿宋_GB2312" charset="0"/>
            </a:endParaRPr>
          </a:p>
        </p:txBody>
      </p:sp>
      <p:sp>
        <p:nvSpPr>
          <p:cNvPr id="443400" name="Line 8"/>
          <p:cNvSpPr>
            <a:spLocks noChangeShapeType="1"/>
          </p:cNvSpPr>
          <p:nvPr/>
        </p:nvSpPr>
        <p:spPr bwMode="auto">
          <a:xfrm flipH="1" flipV="1">
            <a:off x="611188" y="2708275"/>
            <a:ext cx="0" cy="25923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4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6" grpId="0" animBg="1" autoUpdateAnimBg="0"/>
      <p:bldP spid="443397" grpId="0" animBg="1"/>
      <p:bldP spid="443398" grpId="0"/>
      <p:bldP spid="443399" grpId="0" animBg="1"/>
      <p:bldP spid="44340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705725" cy="1027112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Arial" charset="0"/>
                <a:ea typeface="宋体" charset="0"/>
              </a:rPr>
              <a:t>5.2.2  </a:t>
            </a:r>
            <a:r>
              <a:rPr lang="zh-CN" altLang="en-US" sz="3600">
                <a:latin typeface="Arial" charset="0"/>
                <a:ea typeface="宋体" charset="0"/>
              </a:rPr>
              <a:t>不返回运算结果的函数定义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569325" cy="4681537"/>
          </a:xfrm>
        </p:spPr>
        <p:txBody>
          <a:bodyPr/>
          <a:lstStyle/>
          <a:p>
            <a:pPr algn="just" eaLnBrk="1" hangingPunct="1">
              <a:lnSpc>
                <a:spcPct val="114000"/>
              </a:lnSpc>
            </a:pPr>
            <a:r>
              <a:rPr lang="zh-CN" altLang="en-US" sz="2600">
                <a:latin typeface="Arial" charset="0"/>
                <a:ea typeface="宋体" charset="0"/>
              </a:rPr>
              <a:t>由于函数没有返回结果，函数调用不可能出现在表达式中，通常以独立的调用语句方式，如</a:t>
            </a:r>
            <a:r>
              <a:rPr lang="en-US" altLang="zh-CN" sz="2600">
                <a:latin typeface="Arial" charset="0"/>
                <a:ea typeface="宋体" charset="0"/>
              </a:rPr>
              <a:t>pyramid(5);</a:t>
            </a:r>
          </a:p>
          <a:p>
            <a:pPr algn="just" eaLnBrk="1" hangingPunct="1">
              <a:lnSpc>
                <a:spcPct val="114000"/>
              </a:lnSpc>
            </a:pPr>
            <a:r>
              <a:rPr lang="zh-CN" altLang="en-US" sz="2600">
                <a:latin typeface="Arial" charset="0"/>
                <a:ea typeface="宋体" charset="0"/>
              </a:rPr>
              <a:t>不返回结果的函数，在定义、调用、参数传递、函数声明上，思路完全与以前相同，只是函数类型变为</a:t>
            </a:r>
            <a:r>
              <a:rPr lang="en-US" altLang="zh-CN" sz="2600">
                <a:latin typeface="Arial" charset="0"/>
                <a:ea typeface="宋体" charset="0"/>
              </a:rPr>
              <a:t>void</a:t>
            </a:r>
            <a:r>
              <a:rPr lang="zh-CN" altLang="en-US" sz="2600">
                <a:latin typeface="Arial" charset="0"/>
                <a:ea typeface="宋体" charset="0"/>
              </a:rPr>
              <a:t>。</a:t>
            </a:r>
          </a:p>
          <a:p>
            <a:pPr algn="just" eaLnBrk="1" hangingPunct="1">
              <a:lnSpc>
                <a:spcPct val="114000"/>
              </a:lnSpc>
            </a:pPr>
            <a:r>
              <a:rPr lang="zh-CN" altLang="en-US" sz="2600">
                <a:latin typeface="Arial" charset="0"/>
                <a:ea typeface="宋体" charset="0"/>
              </a:rPr>
              <a:t>它适用把一些确定的、相对独立的程序功能包装成函数。</a:t>
            </a:r>
          </a:p>
          <a:p>
            <a:pPr lvl="1" algn="just" eaLnBrk="1" hangingPunct="1">
              <a:lnSpc>
                <a:spcPct val="114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主函数通过调用不同的函数，体现算法步骤</a:t>
            </a:r>
          </a:p>
          <a:p>
            <a:pPr lvl="1" algn="just" eaLnBrk="1" hangingPunct="1">
              <a:lnSpc>
                <a:spcPct val="114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各步骤的实现由相应函数完成</a:t>
            </a:r>
          </a:p>
          <a:p>
            <a:pPr lvl="1" algn="just" eaLnBrk="1" hangingPunct="1">
              <a:lnSpc>
                <a:spcPct val="114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简化主函数结构，以体现结构化程序设计思想。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292975" cy="865188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5.2.3  </a:t>
            </a:r>
            <a:r>
              <a:rPr kumimoji="1" lang="zh-CN" altLang="en-US" sz="4800">
                <a:latin typeface="Arial" charset="0"/>
                <a:ea typeface="宋体" charset="0"/>
              </a:rPr>
              <a:t>结构化程序设计思想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604250" cy="4895850"/>
          </a:xfrm>
        </p:spPr>
        <p:txBody>
          <a:bodyPr/>
          <a:lstStyle/>
          <a:p>
            <a:pPr marL="280988" indent="-280988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结构化程序设计</a:t>
            </a:r>
            <a:r>
              <a:rPr lang="en-US" altLang="zh-CN">
                <a:latin typeface="Arial" charset="0"/>
                <a:ea typeface="宋体" charset="0"/>
              </a:rPr>
              <a:t>(Structured Programming)</a:t>
            </a:r>
          </a:p>
          <a:p>
            <a:pPr marL="854075" lvl="1" indent="-382588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程序设计技术</a:t>
            </a:r>
          </a:p>
          <a:p>
            <a:pPr marL="854075" lvl="1" indent="-382588" algn="just" eaLnBrk="1" hangingPunct="1">
              <a:lnSpc>
                <a:spcPct val="90000"/>
              </a:lnSpc>
            </a:pPr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语言是结构化程序设计语言</a:t>
            </a:r>
          </a:p>
          <a:p>
            <a:pPr marL="280988" indent="-280988" eaLnBrk="1" hangingPunct="1"/>
            <a:r>
              <a:rPr lang="zh-CN" altLang="en-US">
                <a:latin typeface="Arial" charset="0"/>
                <a:ea typeface="宋体" charset="0"/>
              </a:rPr>
              <a:t>强调程序设计的风格和程序结构的规范化，提倡清晰的结构</a:t>
            </a:r>
          </a:p>
          <a:p>
            <a:pPr marL="854075" lvl="1" indent="-382588" eaLnBrk="1" hangingPunct="1"/>
            <a:r>
              <a:rPr lang="zh-CN" altLang="en-US">
                <a:latin typeface="Arial" charset="0"/>
                <a:ea typeface="宋体" charset="0"/>
              </a:rPr>
              <a:t>基本思路是将一个复杂问题的求解过程划分为若干阶段，每个阶段要处理的问题都容易被理解和处理。</a:t>
            </a:r>
          </a:p>
          <a:p>
            <a:pPr marL="854075" lvl="1" indent="-382588" eaLnBrk="1" hangingPunct="1"/>
            <a:r>
              <a:rPr lang="zh-CN" altLang="en-US">
                <a:latin typeface="Arial" charset="0"/>
                <a:ea typeface="宋体" charset="0"/>
              </a:rPr>
              <a:t>按</a:t>
            </a:r>
            <a:r>
              <a:rPr lang="zh-CN" altLang="en-US">
                <a:solidFill>
                  <a:srgbClr val="D90F4E"/>
                </a:solidFill>
                <a:latin typeface="Arial" charset="0"/>
                <a:ea typeface="宋体" charset="0"/>
              </a:rPr>
              <a:t>自顶向下的方法</a:t>
            </a:r>
            <a:r>
              <a:rPr lang="zh-CN" altLang="en-US">
                <a:latin typeface="Arial" charset="0"/>
                <a:ea typeface="宋体" charset="0"/>
              </a:rPr>
              <a:t>对问题进行分析、模块化设计和结构化编码等</a:t>
            </a:r>
            <a:r>
              <a:rPr lang="en-US" altLang="zh-CN">
                <a:latin typeface="Arial" charset="0"/>
                <a:ea typeface="宋体" charset="0"/>
              </a:rPr>
              <a:t>3</a:t>
            </a:r>
            <a:r>
              <a:rPr lang="zh-CN" altLang="en-US">
                <a:latin typeface="Arial" charset="0"/>
                <a:ea typeface="宋体" charset="0"/>
              </a:rPr>
              <a:t>个步骤。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364412" cy="84772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1. </a:t>
            </a:r>
            <a:r>
              <a:rPr lang="zh-CN" altLang="en-US">
                <a:latin typeface="Arial" charset="0"/>
                <a:ea typeface="宋体" charset="0"/>
              </a:rPr>
              <a:t>自顶向下的分析方法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353425" cy="4895850"/>
          </a:xfrm>
        </p:spPr>
        <p:txBody>
          <a:bodyPr/>
          <a:lstStyle/>
          <a:p>
            <a:pPr marL="280988" indent="-280988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把大的复杂的</a:t>
            </a:r>
            <a:r>
              <a:rPr lang="zh-CN" altLang="en-US">
                <a:solidFill>
                  <a:srgbClr val="D90F4E"/>
                </a:solidFill>
                <a:latin typeface="Arial" charset="0"/>
                <a:ea typeface="宋体" charset="0"/>
              </a:rPr>
              <a:t>问题分解</a:t>
            </a:r>
            <a:r>
              <a:rPr lang="zh-CN" altLang="en-US">
                <a:latin typeface="Arial" charset="0"/>
                <a:ea typeface="宋体" charset="0"/>
              </a:rPr>
              <a:t>成小问题后再解决</a:t>
            </a:r>
          </a:p>
          <a:p>
            <a:pPr marL="854075" lvl="1" indent="-382588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面对一个复杂的问题，首先进行上层（整体）的分析，按组织或功能将问题分解成</a:t>
            </a:r>
            <a:r>
              <a:rPr lang="zh-CN" altLang="en-US" sz="3200">
                <a:solidFill>
                  <a:srgbClr val="D90F4E"/>
                </a:solidFill>
                <a:latin typeface="Arial" charset="0"/>
                <a:ea typeface="宋体" charset="0"/>
              </a:rPr>
              <a:t>子问题</a:t>
            </a:r>
          </a:p>
          <a:p>
            <a:pPr marL="854075" lvl="1" indent="-382588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如果子问题仍然十分复杂，再做进一步分解，直到处理对象</a:t>
            </a:r>
            <a:r>
              <a:rPr lang="zh-CN" altLang="en-US" sz="3200">
                <a:solidFill>
                  <a:srgbClr val="D90F4E"/>
                </a:solidFill>
                <a:latin typeface="Arial" charset="0"/>
                <a:ea typeface="宋体" charset="0"/>
              </a:rPr>
              <a:t>相对简单</a:t>
            </a:r>
            <a:r>
              <a:rPr lang="zh-CN" altLang="en-US">
                <a:latin typeface="Arial" charset="0"/>
                <a:ea typeface="宋体" charset="0"/>
              </a:rPr>
              <a:t>，容易处理为止。</a:t>
            </a:r>
          </a:p>
          <a:p>
            <a:pPr marL="854075" lvl="1" indent="-382588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当所有的子问题都得到了解决，整个问题也就解决了。</a:t>
            </a:r>
          </a:p>
          <a:p>
            <a:pPr marL="280988" indent="-280988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每一次分解都是对上一层的问题进行细化和逐步求精，最终形成一种类似</a:t>
            </a:r>
            <a:r>
              <a:rPr lang="zh-CN" altLang="en-US">
                <a:solidFill>
                  <a:srgbClr val="D90F4E"/>
                </a:solidFill>
                <a:latin typeface="Arial" charset="0"/>
                <a:ea typeface="宋体" charset="0"/>
              </a:rPr>
              <a:t>树形的层次结构</a:t>
            </a:r>
            <a:r>
              <a:rPr lang="zh-CN" altLang="en-US">
                <a:latin typeface="Arial" charset="0"/>
                <a:ea typeface="宋体" charset="0"/>
              </a:rPr>
              <a:t>，来描述分析的结果。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7" name="Group 2"/>
          <p:cNvGrpSpPr>
            <a:grpSpLocks noChangeAspect="1"/>
          </p:cNvGrpSpPr>
          <p:nvPr/>
        </p:nvGrpSpPr>
        <p:grpSpPr bwMode="auto">
          <a:xfrm>
            <a:off x="179388" y="1706563"/>
            <a:ext cx="8712200" cy="3235325"/>
            <a:chOff x="2264" y="2596"/>
            <a:chExt cx="7560" cy="2808"/>
          </a:xfrm>
        </p:grpSpPr>
        <p:sp>
          <p:nvSpPr>
            <p:cNvPr id="50180" name="AutoShape 3"/>
            <p:cNvSpPr>
              <a:spLocks noChangeAspect="1" noChangeArrowheads="1"/>
            </p:cNvSpPr>
            <p:nvPr/>
          </p:nvSpPr>
          <p:spPr bwMode="auto">
            <a:xfrm>
              <a:off x="2264" y="2596"/>
              <a:ext cx="7560" cy="2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1" name="Text Box 4"/>
            <p:cNvSpPr txBox="1">
              <a:spLocks noChangeArrowheads="1"/>
            </p:cNvSpPr>
            <p:nvPr/>
          </p:nvSpPr>
          <p:spPr bwMode="auto">
            <a:xfrm>
              <a:off x="4889" y="2752"/>
              <a:ext cx="2311" cy="4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9pPr>
            </a:lstStyle>
            <a:p>
              <a:r>
                <a:rPr kumimoji="0" lang="zh-CN" altLang="en-US" sz="2000">
                  <a:latin typeface="Times New Roman" charset="0"/>
                </a:rPr>
                <a:t>学生成绩统计程序</a:t>
              </a:r>
              <a:endParaRPr kumimoji="0" lang="zh-CN" altLang="en-US" sz="2000">
                <a:latin typeface="Arial" charset="0"/>
              </a:endParaRPr>
            </a:p>
          </p:txBody>
        </p:sp>
        <p:sp>
          <p:nvSpPr>
            <p:cNvPr id="50182" name="Text Box 5"/>
            <p:cNvSpPr txBox="1">
              <a:spLocks noChangeArrowheads="1"/>
            </p:cNvSpPr>
            <p:nvPr/>
          </p:nvSpPr>
          <p:spPr bwMode="auto">
            <a:xfrm>
              <a:off x="2580" y="3689"/>
              <a:ext cx="1365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9pPr>
            </a:lstStyle>
            <a:p>
              <a:r>
                <a:rPr kumimoji="0" lang="zh-CN" altLang="en-US" sz="2000">
                  <a:latin typeface="Times New Roman" charset="0"/>
                </a:rPr>
                <a:t>成绩输入</a:t>
              </a:r>
              <a:endParaRPr kumimoji="0" lang="zh-CN" altLang="en-US" sz="2000">
                <a:latin typeface="Arial" charset="0"/>
              </a:endParaRPr>
            </a:p>
          </p:txBody>
        </p:sp>
        <p:sp>
          <p:nvSpPr>
            <p:cNvPr id="50183" name="Text Box 6"/>
            <p:cNvSpPr txBox="1">
              <a:spLocks noChangeArrowheads="1"/>
            </p:cNvSpPr>
            <p:nvPr/>
          </p:nvSpPr>
          <p:spPr bwMode="auto">
            <a:xfrm>
              <a:off x="4470" y="3689"/>
              <a:ext cx="1365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9pPr>
            </a:lstStyle>
            <a:p>
              <a:r>
                <a:rPr kumimoji="0" lang="zh-CN" altLang="en-US" sz="2000">
                  <a:latin typeface="Times New Roman" charset="0"/>
                </a:rPr>
                <a:t>数据计算</a:t>
              </a:r>
              <a:endParaRPr kumimoji="0" lang="zh-CN" altLang="en-US" sz="2000">
                <a:latin typeface="Arial" charset="0"/>
              </a:endParaRPr>
            </a:p>
          </p:txBody>
        </p:sp>
        <p:sp>
          <p:nvSpPr>
            <p:cNvPr id="50184" name="Text Box 7"/>
            <p:cNvSpPr txBox="1">
              <a:spLocks noChangeArrowheads="1"/>
            </p:cNvSpPr>
            <p:nvPr/>
          </p:nvSpPr>
          <p:spPr bwMode="auto">
            <a:xfrm>
              <a:off x="6465" y="3689"/>
              <a:ext cx="1365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9pPr>
            </a:lstStyle>
            <a:p>
              <a:r>
                <a:rPr kumimoji="0" lang="zh-CN" altLang="en-US" sz="2000">
                  <a:latin typeface="Times New Roman" charset="0"/>
                </a:rPr>
                <a:t>数据查找</a:t>
              </a:r>
              <a:endParaRPr kumimoji="0" lang="zh-CN" altLang="en-US" sz="2000">
                <a:latin typeface="Arial" charset="0"/>
              </a:endParaRPr>
            </a:p>
          </p:txBody>
        </p:sp>
        <p:sp>
          <p:nvSpPr>
            <p:cNvPr id="50185" name="Text Box 8"/>
            <p:cNvSpPr txBox="1">
              <a:spLocks noChangeArrowheads="1"/>
            </p:cNvSpPr>
            <p:nvPr/>
          </p:nvSpPr>
          <p:spPr bwMode="auto">
            <a:xfrm>
              <a:off x="8460" y="3689"/>
              <a:ext cx="1259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9pPr>
            </a:lstStyle>
            <a:p>
              <a:r>
                <a:rPr kumimoji="0" lang="zh-CN" altLang="en-US" sz="2000">
                  <a:latin typeface="Times New Roman" charset="0"/>
                </a:rPr>
                <a:t>输出成绩</a:t>
              </a:r>
              <a:endParaRPr kumimoji="0" lang="zh-CN" altLang="en-US" sz="2000">
                <a:latin typeface="Arial" charset="0"/>
              </a:endParaRPr>
            </a:p>
          </p:txBody>
        </p:sp>
        <p:sp>
          <p:nvSpPr>
            <p:cNvPr id="50186" name="Text Box 9"/>
            <p:cNvSpPr txBox="1">
              <a:spLocks noChangeArrowheads="1"/>
            </p:cNvSpPr>
            <p:nvPr/>
          </p:nvSpPr>
          <p:spPr bwMode="auto">
            <a:xfrm>
              <a:off x="2894" y="4780"/>
              <a:ext cx="189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9pPr>
            </a:lstStyle>
            <a:p>
              <a:r>
                <a:rPr kumimoji="0" lang="zh-CN" altLang="en-US" sz="2000">
                  <a:latin typeface="Times New Roman" charset="0"/>
                </a:rPr>
                <a:t>计算学生平均分</a:t>
              </a:r>
              <a:endParaRPr kumimoji="0" lang="zh-CN" altLang="en-US" sz="2000">
                <a:latin typeface="Arial" charset="0"/>
              </a:endParaRPr>
            </a:p>
          </p:txBody>
        </p:sp>
        <p:sp>
          <p:nvSpPr>
            <p:cNvPr id="50187" name="Text Box 10"/>
            <p:cNvSpPr txBox="1">
              <a:spLocks noChangeArrowheads="1"/>
            </p:cNvSpPr>
            <p:nvPr/>
          </p:nvSpPr>
          <p:spPr bwMode="auto">
            <a:xfrm>
              <a:off x="5414" y="4780"/>
              <a:ext cx="189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9pPr>
            </a:lstStyle>
            <a:p>
              <a:r>
                <a:rPr kumimoji="0" lang="zh-CN" altLang="en-US" sz="2000">
                  <a:latin typeface="Times New Roman" charset="0"/>
                </a:rPr>
                <a:t>计算课程平均分</a:t>
              </a:r>
              <a:endParaRPr kumimoji="0" lang="zh-CN" altLang="en-US" sz="2000">
                <a:latin typeface="Arial" charset="0"/>
              </a:endParaRPr>
            </a:p>
          </p:txBody>
        </p:sp>
        <p:sp>
          <p:nvSpPr>
            <p:cNvPr id="50188" name="Line 11"/>
            <p:cNvSpPr>
              <a:spLocks noChangeShapeType="1"/>
            </p:cNvSpPr>
            <p:nvPr/>
          </p:nvSpPr>
          <p:spPr bwMode="auto">
            <a:xfrm>
              <a:off x="3209" y="3376"/>
              <a:ext cx="58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9" name="Line 12"/>
            <p:cNvSpPr>
              <a:spLocks noChangeShapeType="1"/>
            </p:cNvSpPr>
            <p:nvPr/>
          </p:nvSpPr>
          <p:spPr bwMode="auto">
            <a:xfrm>
              <a:off x="3209" y="337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0" name="Line 13"/>
            <p:cNvSpPr>
              <a:spLocks noChangeShapeType="1"/>
            </p:cNvSpPr>
            <p:nvPr/>
          </p:nvSpPr>
          <p:spPr bwMode="auto">
            <a:xfrm>
              <a:off x="5099" y="337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1" name="Line 14"/>
            <p:cNvSpPr>
              <a:spLocks noChangeShapeType="1"/>
            </p:cNvSpPr>
            <p:nvPr/>
          </p:nvSpPr>
          <p:spPr bwMode="auto">
            <a:xfrm>
              <a:off x="7094" y="3376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2" name="Line 15"/>
            <p:cNvSpPr>
              <a:spLocks noChangeShapeType="1"/>
            </p:cNvSpPr>
            <p:nvPr/>
          </p:nvSpPr>
          <p:spPr bwMode="auto">
            <a:xfrm>
              <a:off x="9089" y="337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3" name="Line 16"/>
            <p:cNvSpPr>
              <a:spLocks noChangeShapeType="1"/>
            </p:cNvSpPr>
            <p:nvPr/>
          </p:nvSpPr>
          <p:spPr bwMode="auto">
            <a:xfrm>
              <a:off x="6044" y="3220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4" name="Line 17"/>
            <p:cNvSpPr>
              <a:spLocks noChangeShapeType="1"/>
            </p:cNvSpPr>
            <p:nvPr/>
          </p:nvSpPr>
          <p:spPr bwMode="auto">
            <a:xfrm>
              <a:off x="3734" y="4468"/>
              <a:ext cx="2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5" name="Line 18"/>
            <p:cNvSpPr>
              <a:spLocks noChangeShapeType="1"/>
            </p:cNvSpPr>
            <p:nvPr/>
          </p:nvSpPr>
          <p:spPr bwMode="auto">
            <a:xfrm>
              <a:off x="3734" y="446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6" name="Line 19"/>
            <p:cNvSpPr>
              <a:spLocks noChangeShapeType="1"/>
            </p:cNvSpPr>
            <p:nvPr/>
          </p:nvSpPr>
          <p:spPr bwMode="auto">
            <a:xfrm>
              <a:off x="6464" y="446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7" name="Line 20"/>
            <p:cNvSpPr>
              <a:spLocks noChangeShapeType="1"/>
            </p:cNvSpPr>
            <p:nvPr/>
          </p:nvSpPr>
          <p:spPr bwMode="auto">
            <a:xfrm>
              <a:off x="5099" y="415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178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学生成绩统计程序的层次结构图 </a:t>
            </a:r>
          </a:p>
        </p:txBody>
      </p:sp>
      <p:sp>
        <p:nvSpPr>
          <p:cNvPr id="450582" name="Text Box 22"/>
          <p:cNvSpPr txBox="1">
            <a:spLocks noChangeArrowheads="1"/>
          </p:cNvSpPr>
          <p:nvPr/>
        </p:nvSpPr>
        <p:spPr bwMode="auto">
          <a:xfrm>
            <a:off x="2916238" y="5373688"/>
            <a:ext cx="3168650" cy="579437"/>
          </a:xfrm>
          <a:prstGeom prst="rect">
            <a:avLst/>
          </a:prstGeom>
          <a:solidFill>
            <a:srgbClr val="FFFFC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0" lang="zh-CN" altLang="en-US" sz="3200">
                <a:solidFill>
                  <a:srgbClr val="D90F4E"/>
                </a:solidFill>
                <a:latin typeface="Times New Roman" charset="0"/>
              </a:rPr>
              <a:t>模块用函数实现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549275"/>
            <a:ext cx="7004050" cy="79216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2. </a:t>
            </a:r>
            <a:r>
              <a:rPr lang="zh-CN" altLang="en-US">
                <a:latin typeface="Arial" charset="0"/>
                <a:ea typeface="宋体" charset="0"/>
              </a:rPr>
              <a:t>模块化设计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281987" cy="5040312"/>
          </a:xfrm>
        </p:spPr>
        <p:txBody>
          <a:bodyPr/>
          <a:lstStyle/>
          <a:p>
            <a:pPr marL="280988" indent="-280988" eaLnBrk="1" hangingPunct="1"/>
            <a:r>
              <a:rPr lang="zh-CN" altLang="en-US" sz="2800">
                <a:latin typeface="Arial" charset="0"/>
                <a:ea typeface="宋体" charset="0"/>
              </a:rPr>
              <a:t>将模块组织成良好的层次系统</a:t>
            </a:r>
          </a:p>
          <a:p>
            <a:pPr marL="854075" lvl="1" indent="-382588" eaLnBrk="1" hangingPunct="1"/>
            <a:r>
              <a:rPr lang="zh-CN" altLang="en-US" sz="2400">
                <a:latin typeface="Arial" charset="0"/>
                <a:ea typeface="宋体" charset="0"/>
              </a:rPr>
              <a:t>顶层模块调用其下层模块以实现程序的完整功能</a:t>
            </a:r>
          </a:p>
          <a:p>
            <a:pPr marL="854075" lvl="1" indent="-382588" eaLnBrk="1" hangingPunct="1"/>
            <a:r>
              <a:rPr lang="zh-CN" altLang="en-US" sz="2400">
                <a:latin typeface="Arial" charset="0"/>
                <a:ea typeface="宋体" charset="0"/>
              </a:rPr>
              <a:t>每个下层模块再调用更下层的模块，从而完成程序的一个子功能，</a:t>
            </a:r>
          </a:p>
          <a:p>
            <a:pPr marL="854075" lvl="1" indent="-382588" eaLnBrk="1" hangingPunct="1"/>
            <a:r>
              <a:rPr lang="zh-CN" altLang="en-US" sz="2400">
                <a:latin typeface="Arial" charset="0"/>
                <a:ea typeface="宋体" charset="0"/>
              </a:rPr>
              <a:t>最下层的模块完成最具体的功能。</a:t>
            </a:r>
          </a:p>
          <a:p>
            <a:pPr marL="280988" indent="-280988" eaLnBrk="1" hangingPunct="1"/>
            <a:r>
              <a:rPr lang="zh-CN" altLang="en-US" sz="2800">
                <a:latin typeface="Arial" charset="0"/>
                <a:ea typeface="宋体" charset="0"/>
              </a:rPr>
              <a:t>遵循模块独立性的原则，即模块之间的联系应尽量简单。</a:t>
            </a:r>
          </a:p>
          <a:p>
            <a:pPr marL="854075" lvl="1" indent="-382588" eaLnBrk="1" hangingPunct="1">
              <a:lnSpc>
                <a:spcPct val="9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模块用函数实现。</a:t>
            </a:r>
          </a:p>
          <a:p>
            <a:pPr marL="854075" lvl="1" indent="-382588" eaLnBrk="1" hangingPunct="1">
              <a:lnSpc>
                <a:spcPct val="9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一个模块只完成一个指定的功能。</a:t>
            </a:r>
          </a:p>
          <a:p>
            <a:pPr marL="854075" lvl="1" indent="-382588" eaLnBrk="1" hangingPunct="1">
              <a:lnSpc>
                <a:spcPct val="9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模块之间只通过带参数的函数进行调用。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76250"/>
            <a:ext cx="6265863" cy="84772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3. </a:t>
            </a:r>
            <a:r>
              <a:rPr lang="zh-CN" altLang="en-US">
                <a:latin typeface="Arial" charset="0"/>
                <a:ea typeface="宋体" charset="0"/>
              </a:rPr>
              <a:t>结构化编码主要原则 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424862" cy="4968875"/>
          </a:xfrm>
        </p:spPr>
        <p:txBody>
          <a:bodyPr/>
          <a:lstStyle/>
          <a:p>
            <a:pPr marL="280988" indent="-280988" eaLnBrk="1" hangingPunct="1">
              <a:lnSpc>
                <a:spcPct val="12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经模块化设计后，每一个模块都可以独立编码。编程时应选用顺序、选择和循环三种控制结构</a:t>
            </a:r>
          </a:p>
          <a:p>
            <a:pPr marL="280988" indent="-280988" eaLnBrk="1" hangingPunct="1">
              <a:lnSpc>
                <a:spcPct val="12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对变量、函数、常量等命名时，要见名知意，有助于对变量含义或函数功能的理解。</a:t>
            </a:r>
          </a:p>
          <a:p>
            <a:pPr marL="280988" indent="-280988" eaLnBrk="1" hangingPunct="1">
              <a:lnSpc>
                <a:spcPct val="12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在程序中增加必要的注释，增加程序的可读性。</a:t>
            </a:r>
          </a:p>
          <a:p>
            <a:pPr marL="280988" indent="-280988" eaLnBrk="1" hangingPunct="1">
              <a:lnSpc>
                <a:spcPct val="12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要有良好的程序视觉组织，利用缩进格式</a:t>
            </a:r>
          </a:p>
          <a:p>
            <a:pPr marL="280988" indent="-280988" eaLnBrk="1" hangingPunct="1">
              <a:lnSpc>
                <a:spcPct val="12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程序要清晰易懂，语句构造要简单直接</a:t>
            </a:r>
          </a:p>
          <a:p>
            <a:pPr marL="280988" indent="-280988" eaLnBrk="1" hangingPunct="1">
              <a:lnSpc>
                <a:spcPct val="12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程序有良好的交互性，输入有提示，输出有说明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65175"/>
            <a:ext cx="5699125" cy="10271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5.3  </a:t>
            </a:r>
            <a:r>
              <a:rPr lang="zh-CN" altLang="en-US">
                <a:latin typeface="Arial" charset="0"/>
                <a:ea typeface="宋体" charset="0"/>
              </a:rPr>
              <a:t>复数运算 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7427912" cy="252095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5.3.1  </a:t>
            </a:r>
            <a:r>
              <a:rPr lang="zh-CN" altLang="en-US">
                <a:latin typeface="Arial" charset="0"/>
                <a:ea typeface="宋体" charset="0"/>
              </a:rPr>
              <a:t>程序解析 </a:t>
            </a:r>
          </a:p>
          <a:p>
            <a:pPr eaLnBrk="1" hangingPunct="1">
              <a:lnSpc>
                <a:spcPct val="13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5.3.2  </a:t>
            </a:r>
            <a:r>
              <a:rPr lang="zh-CN" altLang="en-US">
                <a:latin typeface="Arial" charset="0"/>
                <a:ea typeface="宋体" charset="0"/>
              </a:rPr>
              <a:t>局部变量和全局变量</a:t>
            </a:r>
          </a:p>
          <a:p>
            <a:pPr eaLnBrk="1" hangingPunct="1">
              <a:lnSpc>
                <a:spcPct val="20000"/>
              </a:lnSpc>
              <a:spcBef>
                <a:spcPct val="10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5.3.3  </a:t>
            </a:r>
            <a:r>
              <a:rPr lang="zh-CN" altLang="en-US">
                <a:latin typeface="Arial" charset="0"/>
                <a:ea typeface="宋体" charset="0"/>
              </a:rPr>
              <a:t>变量生命周期和静态局部变量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65175"/>
            <a:ext cx="8280400" cy="1027113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Arial" charset="0"/>
                <a:ea typeface="宋体" charset="0"/>
              </a:rPr>
              <a:t>例</a:t>
            </a:r>
            <a:r>
              <a:rPr lang="en-US" altLang="zh-CN" sz="3200" dirty="0">
                <a:latin typeface="Arial" charset="0"/>
                <a:ea typeface="宋体" charset="0"/>
              </a:rPr>
              <a:t>5-7  </a:t>
            </a:r>
            <a:r>
              <a:rPr lang="zh-CN" altLang="en-US" sz="3200" dirty="0">
                <a:latin typeface="Arial" charset="0"/>
                <a:ea typeface="宋体" charset="0"/>
              </a:rPr>
              <a:t>分别输入</a:t>
            </a:r>
            <a:r>
              <a:rPr lang="en-US" altLang="zh-CN" sz="3200" dirty="0">
                <a:latin typeface="Arial" charset="0"/>
                <a:ea typeface="宋体" charset="0"/>
              </a:rPr>
              <a:t>2</a:t>
            </a:r>
            <a:r>
              <a:rPr lang="zh-CN" altLang="en-US" sz="3200" dirty="0">
                <a:latin typeface="Arial" charset="0"/>
                <a:ea typeface="宋体" charset="0"/>
              </a:rPr>
              <a:t>个复数的实部与虚部，用函数实现计算</a:t>
            </a:r>
            <a:r>
              <a:rPr lang="en-US" altLang="zh-CN" sz="3200" dirty="0">
                <a:latin typeface="Arial" charset="0"/>
                <a:ea typeface="宋体" charset="0"/>
              </a:rPr>
              <a:t>2</a:t>
            </a:r>
            <a:r>
              <a:rPr lang="zh-CN" altLang="en-US" sz="3200" dirty="0">
                <a:latin typeface="Arial" charset="0"/>
                <a:ea typeface="宋体" charset="0"/>
              </a:rPr>
              <a:t>个复数之和与之积。 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7920037" cy="4319588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分析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若</a:t>
            </a:r>
            <a:r>
              <a:rPr lang="en-US" altLang="zh-CN" dirty="0">
                <a:latin typeface="Arial" charset="0"/>
                <a:ea typeface="宋体" charset="0"/>
              </a:rPr>
              <a:t>2</a:t>
            </a:r>
            <a:r>
              <a:rPr lang="zh-CN" altLang="en-US" dirty="0">
                <a:latin typeface="Arial" charset="0"/>
                <a:ea typeface="宋体" charset="0"/>
              </a:rPr>
              <a:t>个复数分别为：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		     c1=x1+y1</a:t>
            </a:r>
            <a:r>
              <a:rPr lang="en-US" altLang="zh-CN" dirty="0">
                <a:solidFill>
                  <a:srgbClr val="CC0066"/>
                </a:solidFill>
                <a:latin typeface="Lucida Calligraphy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FF3300"/>
                </a:solidFill>
                <a:latin typeface="Lucida Calligraphy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, c2=x2+y2</a:t>
            </a:r>
            <a:r>
              <a:rPr lang="en-US" altLang="zh-CN" dirty="0">
                <a:solidFill>
                  <a:srgbClr val="CC0066"/>
                </a:solidFill>
                <a:latin typeface="Lucida Calligraphy" charset="0"/>
                <a:ea typeface="宋体" charset="0"/>
              </a:rPr>
              <a:t>i</a:t>
            </a:r>
            <a:r>
              <a:rPr lang="zh-CN" altLang="en-US" dirty="0">
                <a:latin typeface="Arial" charset="0"/>
                <a:ea typeface="宋体" charset="0"/>
              </a:rPr>
              <a:t>，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则：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		</a:t>
            </a:r>
            <a:r>
              <a:rPr lang="en-US" altLang="zh-CN" sz="2800" dirty="0">
                <a:latin typeface="Arial" charset="0"/>
                <a:ea typeface="宋体" charset="0"/>
              </a:rPr>
              <a:t>c1+c2 = (x1+x2) + (y1+y2)</a:t>
            </a:r>
            <a:r>
              <a:rPr lang="en-US" altLang="zh-CN" sz="2800" dirty="0" err="1">
                <a:solidFill>
                  <a:srgbClr val="CC0066"/>
                </a:solidFill>
                <a:latin typeface="Lucida Calligraphy" charset="0"/>
                <a:ea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</a:rPr>
              <a:t>	</a:t>
            </a:r>
          </a:p>
          <a:p>
            <a:pPr eaLnBrk="1" hangingPunct="1">
              <a:buFont typeface="Wingdings" charset="0"/>
              <a:buNone/>
            </a:pPr>
            <a:r>
              <a:rPr lang="es-ES" altLang="zh-CN" sz="2800" dirty="0">
                <a:latin typeface="Arial" charset="0"/>
                <a:ea typeface="宋体" charset="0"/>
              </a:rPr>
              <a:t>		c1*c2 = (x1*x2-y1*y2) + (x1*y2+x2*y1)</a:t>
            </a:r>
            <a:r>
              <a:rPr lang="es-ES" altLang="zh-CN" sz="2800" dirty="0">
                <a:solidFill>
                  <a:srgbClr val="CC0066"/>
                </a:solidFill>
                <a:latin typeface="Lucida Calligraphy" charset="0"/>
                <a:ea typeface="宋体" charset="0"/>
              </a:rPr>
              <a:t>i</a:t>
            </a:r>
            <a:r>
              <a:rPr lang="es-ES" altLang="zh-CN" sz="2800" dirty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endParaRPr lang="zh-CN" altLang="en-US" sz="2800" dirty="0">
              <a:solidFill>
                <a:srgbClr val="CC0066"/>
              </a:solidFill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5.1.1  </a:t>
            </a:r>
            <a:r>
              <a:rPr lang="zh-CN" altLang="en-US">
                <a:latin typeface="Arial" charset="0"/>
                <a:ea typeface="宋体" charset="0"/>
              </a:rPr>
              <a:t>程序解析－计算圆柱体积</a:t>
            </a:r>
            <a:r>
              <a:rPr lang="en-US" altLang="zh-CN">
                <a:latin typeface="Arial" charset="0"/>
                <a:ea typeface="宋体" charset="0"/>
              </a:rPr>
              <a:t> 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</a:rPr>
              <a:t>5-1  </a:t>
            </a:r>
            <a:r>
              <a:rPr lang="zh-CN" altLang="en-US">
                <a:latin typeface="Arial" charset="0"/>
                <a:ea typeface="宋体" charset="0"/>
              </a:rPr>
              <a:t>输入圆柱体的高和半径，求圆柱体积，</a:t>
            </a:r>
            <a:r>
              <a:rPr lang="en-US" altLang="zh-CN">
                <a:latin typeface="Arial" charset="0"/>
                <a:ea typeface="宋体" charset="0"/>
              </a:rPr>
              <a:t>volume=</a:t>
            </a:r>
            <a:r>
              <a:rPr lang="el-GR" altLang="zh-CN">
                <a:latin typeface="Arial" charset="0"/>
                <a:ea typeface="宋体" charset="0"/>
                <a:cs typeface="Arial" charset="0"/>
              </a:rPr>
              <a:t>π</a:t>
            </a:r>
            <a:r>
              <a:rPr lang="en-US" altLang="zh-CN">
                <a:latin typeface="Arial" charset="0"/>
                <a:ea typeface="宋体" charset="0"/>
              </a:rPr>
              <a:t>*r</a:t>
            </a:r>
            <a:r>
              <a:rPr lang="en-US" altLang="zh-CN" baseline="30000">
                <a:latin typeface="Arial" charset="0"/>
                <a:ea typeface="宋体" charset="0"/>
              </a:rPr>
              <a:t>2</a:t>
            </a:r>
            <a:r>
              <a:rPr lang="en-US" altLang="zh-CN">
                <a:latin typeface="Arial" charset="0"/>
                <a:ea typeface="宋体" charset="0"/>
              </a:rPr>
              <a:t>*h</a:t>
            </a:r>
            <a:r>
              <a:rPr lang="zh-CN" altLang="en-US">
                <a:latin typeface="Arial" charset="0"/>
                <a:ea typeface="宋体" charset="0"/>
              </a:rPr>
              <a:t>。</a:t>
            </a:r>
          </a:p>
          <a:p>
            <a:pPr eaLnBrk="1" hangingPunct="1"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	要求定义和调用函数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cylinder (r, h )</a:t>
            </a:r>
            <a:r>
              <a:rPr lang="zh-CN" altLang="en-US">
                <a:latin typeface="Arial" charset="0"/>
                <a:ea typeface="宋体" charset="0"/>
              </a:rPr>
              <a:t>计算圆柱体的体积。 </a:t>
            </a:r>
            <a:endParaRPr lang="en-US" altLang="zh-CN">
              <a:latin typeface="Arial" charset="0"/>
              <a:ea typeface="宋体" charset="0"/>
            </a:endParaRPr>
          </a:p>
          <a:p>
            <a:pPr eaLnBrk="1" hangingPunct="1"/>
            <a:endParaRPr lang="en-US" alt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20713"/>
            <a:ext cx="8569325" cy="6237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s-ES" altLang="zh-CN" sz="2000" dirty="0">
                <a:latin typeface="Arial" charset="0"/>
                <a:ea typeface="宋体" charset="0"/>
              </a:rPr>
              <a:t>#</a:t>
            </a:r>
            <a:r>
              <a:rPr lang="zh-CN" altLang="en-US" sz="2000" dirty="0">
                <a:latin typeface="Arial" charset="0"/>
                <a:ea typeface="宋体" charset="0"/>
              </a:rPr>
              <a:t> </a:t>
            </a:r>
            <a:r>
              <a:rPr lang="es-ES" altLang="zh-CN" sz="2000" dirty="0">
                <a:latin typeface="Arial" charset="0"/>
                <a:ea typeface="宋体" charset="0"/>
              </a:rPr>
              <a:t>include&lt;stdio.h&gt;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s-ES" altLang="zh-CN" sz="2000" dirty="0">
                <a:latin typeface="Arial" charset="0"/>
                <a:ea typeface="宋体" charset="0"/>
              </a:rPr>
              <a:t>double result_real, result_imag;  /*  </a:t>
            </a:r>
            <a:r>
              <a:rPr lang="zh-CN" altLang="es-ES" sz="2000" dirty="0">
                <a:latin typeface="Arial" charset="0"/>
                <a:ea typeface="宋体" charset="0"/>
              </a:rPr>
              <a:t>全局变量，用于存放函数结果  *</a:t>
            </a:r>
            <a:r>
              <a:rPr lang="es-ES" altLang="zh-CN" sz="20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s-ES" altLang="zh-CN" sz="2000" dirty="0">
                <a:solidFill>
                  <a:srgbClr val="003399"/>
                </a:solidFill>
                <a:latin typeface="Arial" charset="0"/>
                <a:ea typeface="宋体" charset="0"/>
              </a:rPr>
              <a:t>/*  </a:t>
            </a:r>
            <a:r>
              <a:rPr lang="zh-CN" altLang="es-ES" sz="2000" dirty="0">
                <a:solidFill>
                  <a:srgbClr val="003399"/>
                </a:solidFill>
                <a:latin typeface="Arial" charset="0"/>
                <a:ea typeface="宋体" charset="0"/>
              </a:rPr>
              <a:t>函数声明  *</a:t>
            </a:r>
            <a:r>
              <a:rPr lang="es-ES" altLang="zh-CN" sz="2000" dirty="0">
                <a:solidFill>
                  <a:srgbClr val="003399"/>
                </a:solidFill>
                <a:latin typeface="Arial" charset="0"/>
                <a:ea typeface="宋体" charset="0"/>
              </a:rPr>
              <a:t>/</a:t>
            </a:r>
            <a:endParaRPr lang="es-ES" altLang="zh-CN" sz="20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s-ES" altLang="zh-CN" sz="1800" dirty="0">
                <a:solidFill>
                  <a:srgbClr val="003399"/>
                </a:solidFill>
                <a:latin typeface="Arial" charset="0"/>
                <a:ea typeface="宋体" charset="0"/>
              </a:rPr>
              <a:t>void complex_prod(double real1, double imag1, double real2, double imag2);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s-ES" altLang="zh-CN" sz="1800" dirty="0">
                <a:solidFill>
                  <a:srgbClr val="003399"/>
                </a:solidFill>
                <a:latin typeface="Arial" charset="0"/>
                <a:ea typeface="宋体" charset="0"/>
              </a:rPr>
              <a:t>void complex_add(double real1, double imag1, double real2, double imag2);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s-ES" altLang="zh-CN" sz="2000" dirty="0">
                <a:latin typeface="Arial" charset="0"/>
                <a:ea typeface="宋体" charset="0"/>
              </a:rPr>
              <a:t>int main</a:t>
            </a:r>
            <a:r>
              <a:rPr lang="zh-CN" altLang="en-US" sz="2000" dirty="0">
                <a:latin typeface="Arial" charset="0"/>
                <a:ea typeface="宋体" charset="0"/>
              </a:rPr>
              <a:t> </a:t>
            </a:r>
            <a:r>
              <a:rPr lang="es-ES" altLang="zh-CN" sz="2000" dirty="0">
                <a:latin typeface="Arial" charset="0"/>
                <a:ea typeface="宋体" charset="0"/>
              </a:rPr>
              <a:t>(void)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s-ES" altLang="zh-CN" sz="2000" dirty="0">
                <a:latin typeface="Arial" charset="0"/>
                <a:ea typeface="宋体" charset="0"/>
              </a:rPr>
              <a:t>{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s-ES" altLang="zh-CN" sz="2000" dirty="0">
                <a:latin typeface="Arial" charset="0"/>
                <a:ea typeface="宋体" charset="0"/>
              </a:rPr>
              <a:t>	double imag1, imag2, real1, real2;    /* </a:t>
            </a:r>
            <a:r>
              <a:rPr lang="zh-CN" altLang="es-ES" sz="2000" dirty="0">
                <a:latin typeface="Arial" charset="0"/>
                <a:ea typeface="宋体" charset="0"/>
              </a:rPr>
              <a:t>两个复数的实、虚部变量 *</a:t>
            </a:r>
            <a:r>
              <a:rPr lang="es-ES" altLang="zh-CN" sz="20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s-ES" altLang="zh-CN" sz="2000" dirty="0">
                <a:latin typeface="Arial" charset="0"/>
                <a:ea typeface="宋体" charset="0"/>
              </a:rPr>
              <a:t>	</a:t>
            </a:r>
            <a:r>
              <a:rPr lang="en-US" altLang="zh-CN" sz="2000" dirty="0" err="1">
                <a:latin typeface="Arial" charset="0"/>
                <a:ea typeface="宋体" charset="0"/>
              </a:rPr>
              <a:t>printf</a:t>
            </a:r>
            <a:r>
              <a:rPr lang="zh-CN" altLang="en-US" sz="2000" dirty="0">
                <a:latin typeface="Arial" charset="0"/>
                <a:ea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</a:rPr>
              <a:t>("Enter 1st complex number(real and imaginary): ");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</a:t>
            </a:r>
            <a:r>
              <a:rPr lang="en-US" altLang="zh-CN" sz="2000" dirty="0" err="1">
                <a:latin typeface="Arial" charset="0"/>
                <a:ea typeface="宋体" charset="0"/>
              </a:rPr>
              <a:t>scanf</a:t>
            </a:r>
            <a:r>
              <a:rPr lang="zh-CN" altLang="en-US" sz="2000" dirty="0">
                <a:latin typeface="Arial" charset="0"/>
                <a:ea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</a:rPr>
              <a:t>("%</a:t>
            </a:r>
            <a:r>
              <a:rPr lang="en-US" altLang="zh-CN" sz="2000" dirty="0" err="1">
                <a:latin typeface="Arial" charset="0"/>
                <a:ea typeface="宋体" charset="0"/>
              </a:rPr>
              <a:t>lf%lf</a:t>
            </a:r>
            <a:r>
              <a:rPr lang="en-US" altLang="zh-CN" sz="2000" dirty="0">
                <a:latin typeface="Arial" charset="0"/>
                <a:ea typeface="宋体" charset="0"/>
              </a:rPr>
              <a:t>", &amp;real1, &amp;imag1);     	/* </a:t>
            </a:r>
            <a:r>
              <a:rPr lang="zh-CN" altLang="en-US" sz="2000" dirty="0">
                <a:latin typeface="Arial" charset="0"/>
                <a:ea typeface="宋体" charset="0"/>
              </a:rPr>
              <a:t>输入第一个复数 *</a:t>
            </a:r>
            <a:r>
              <a:rPr lang="en-US" altLang="zh-CN" sz="20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</a:t>
            </a:r>
            <a:r>
              <a:rPr lang="en-US" altLang="zh-CN" sz="2000" dirty="0" err="1">
                <a:latin typeface="Arial" charset="0"/>
                <a:ea typeface="宋体" charset="0"/>
              </a:rPr>
              <a:t>printf</a:t>
            </a:r>
            <a:r>
              <a:rPr lang="zh-CN" altLang="en-US" sz="2000" dirty="0">
                <a:latin typeface="Arial" charset="0"/>
                <a:ea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</a:rPr>
              <a:t>("Enter 2nd complex number(real and imaginary): ");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</a:t>
            </a:r>
            <a:r>
              <a:rPr lang="en-US" altLang="zh-CN" sz="2000" dirty="0" err="1">
                <a:latin typeface="Arial" charset="0"/>
                <a:ea typeface="宋体" charset="0"/>
              </a:rPr>
              <a:t>scanf</a:t>
            </a:r>
            <a:r>
              <a:rPr lang="zh-CN" altLang="en-US" sz="2000" dirty="0">
                <a:latin typeface="Arial" charset="0"/>
                <a:ea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</a:rPr>
              <a:t>("%</a:t>
            </a:r>
            <a:r>
              <a:rPr lang="en-US" altLang="zh-CN" sz="2000" dirty="0" err="1">
                <a:latin typeface="Arial" charset="0"/>
                <a:ea typeface="宋体" charset="0"/>
              </a:rPr>
              <a:t>lf%lf</a:t>
            </a:r>
            <a:r>
              <a:rPr lang="en-US" altLang="zh-CN" sz="2000" dirty="0">
                <a:latin typeface="Arial" charset="0"/>
                <a:ea typeface="宋体" charset="0"/>
              </a:rPr>
              <a:t>", &amp;real2, &amp;imag2); 	/* </a:t>
            </a:r>
            <a:r>
              <a:rPr lang="zh-CN" altLang="en-US" sz="2000" dirty="0">
                <a:latin typeface="Arial" charset="0"/>
                <a:ea typeface="宋体" charset="0"/>
              </a:rPr>
              <a:t>输入第两个复数 *</a:t>
            </a:r>
            <a:r>
              <a:rPr lang="en-US" altLang="zh-CN" sz="20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</a:t>
            </a:r>
            <a:r>
              <a:rPr lang="en-US" altLang="zh-CN" sz="2000" kern="1200" dirty="0" err="1">
                <a:solidFill>
                  <a:srgbClr val="CC0066"/>
                </a:solidFill>
                <a:latin typeface="Arial" charset="0"/>
              </a:rPr>
              <a:t>complex_add</a:t>
            </a:r>
            <a:r>
              <a:rPr lang="zh-CN" altLang="en-US" sz="2000" kern="1200" dirty="0">
                <a:solidFill>
                  <a:srgbClr val="CC0066"/>
                </a:solidFill>
                <a:latin typeface="Arial" charset="0"/>
              </a:rPr>
              <a:t> </a:t>
            </a:r>
            <a:r>
              <a:rPr lang="en-US" altLang="zh-CN" sz="2000" kern="1200" dirty="0">
                <a:solidFill>
                  <a:srgbClr val="CC0066"/>
                </a:solidFill>
                <a:latin typeface="Arial" charset="0"/>
              </a:rPr>
              <a:t>(real1, imag1, real2, imag2);	/* </a:t>
            </a:r>
            <a:r>
              <a:rPr lang="zh-CN" altLang="en-US" sz="2000" kern="1200" dirty="0">
                <a:solidFill>
                  <a:srgbClr val="CC0066"/>
                </a:solidFill>
                <a:latin typeface="Arial" charset="0"/>
              </a:rPr>
              <a:t>求复数之和 *</a:t>
            </a:r>
            <a:r>
              <a:rPr lang="en-US" altLang="zh-CN" sz="2000" kern="1200" dirty="0">
                <a:solidFill>
                  <a:srgbClr val="CC0066"/>
                </a:solidFill>
                <a:latin typeface="Arial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</a:t>
            </a:r>
            <a:r>
              <a:rPr lang="en-US" altLang="zh-CN" sz="2000" dirty="0" err="1">
                <a:solidFill>
                  <a:srgbClr val="003399"/>
                </a:solidFill>
                <a:latin typeface="Arial" charset="0"/>
                <a:ea typeface="宋体" charset="0"/>
              </a:rPr>
              <a:t>printf</a:t>
            </a:r>
            <a:r>
              <a:rPr lang="zh-CN" altLang="en-US" sz="2000" dirty="0">
                <a:solidFill>
                  <a:srgbClr val="003399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000" dirty="0">
                <a:solidFill>
                  <a:srgbClr val="003399"/>
                </a:solidFill>
                <a:latin typeface="Arial" charset="0"/>
                <a:ea typeface="宋体" charset="0"/>
              </a:rPr>
              <a:t>("addition of complex is %f+%fi\n", </a:t>
            </a:r>
            <a:r>
              <a:rPr lang="en-US" altLang="zh-CN" sz="2000" dirty="0" err="1">
                <a:solidFill>
                  <a:srgbClr val="003399"/>
                </a:solidFill>
                <a:latin typeface="Arial" charset="0"/>
                <a:ea typeface="宋体" charset="0"/>
              </a:rPr>
              <a:t>result_real</a:t>
            </a:r>
            <a:r>
              <a:rPr lang="en-US" altLang="zh-CN" sz="2000" dirty="0">
                <a:solidFill>
                  <a:srgbClr val="003399"/>
                </a:solidFill>
                <a:latin typeface="Arial" charset="0"/>
                <a:ea typeface="宋体" charset="0"/>
              </a:rPr>
              <a:t>, </a:t>
            </a:r>
            <a:r>
              <a:rPr lang="en-US" altLang="zh-CN" sz="2000" dirty="0" err="1">
                <a:solidFill>
                  <a:srgbClr val="003399"/>
                </a:solidFill>
                <a:latin typeface="Arial" charset="0"/>
                <a:ea typeface="宋体" charset="0"/>
              </a:rPr>
              <a:t>result_imag</a:t>
            </a:r>
            <a:r>
              <a:rPr lang="en-US" altLang="zh-CN" sz="2000" dirty="0">
                <a:solidFill>
                  <a:srgbClr val="003399"/>
                </a:solidFill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</a:t>
            </a:r>
            <a:r>
              <a:rPr lang="en-US" altLang="zh-CN" sz="2000" kern="1200" dirty="0" err="1">
                <a:solidFill>
                  <a:srgbClr val="CC0066"/>
                </a:solidFill>
                <a:latin typeface="Arial" charset="0"/>
              </a:rPr>
              <a:t>complex_prod</a:t>
            </a:r>
            <a:r>
              <a:rPr lang="zh-CN" altLang="en-US" sz="2000" kern="1200" dirty="0">
                <a:solidFill>
                  <a:srgbClr val="CC0066"/>
                </a:solidFill>
                <a:latin typeface="Arial" charset="0"/>
              </a:rPr>
              <a:t> </a:t>
            </a:r>
            <a:r>
              <a:rPr lang="en-US" altLang="zh-CN" sz="2000" kern="1200" dirty="0">
                <a:solidFill>
                  <a:srgbClr val="CC0066"/>
                </a:solidFill>
                <a:latin typeface="Arial" charset="0"/>
              </a:rPr>
              <a:t>(real1, imag1, real2, imag2); /* </a:t>
            </a:r>
            <a:r>
              <a:rPr lang="zh-CN" altLang="en-US" sz="2000" kern="1200" dirty="0">
                <a:solidFill>
                  <a:srgbClr val="CC0066"/>
                </a:solidFill>
                <a:latin typeface="Arial" charset="0"/>
              </a:rPr>
              <a:t>求复数之积 *</a:t>
            </a:r>
            <a:r>
              <a:rPr lang="en-US" altLang="zh-CN" sz="2000" kern="1200" dirty="0">
                <a:solidFill>
                  <a:srgbClr val="CC0066"/>
                </a:solidFill>
                <a:latin typeface="Arial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</a:t>
            </a:r>
            <a:r>
              <a:rPr lang="en-US" altLang="zh-CN" sz="2000" dirty="0" err="1">
                <a:solidFill>
                  <a:srgbClr val="003399"/>
                </a:solidFill>
                <a:latin typeface="Arial" charset="0"/>
                <a:ea typeface="宋体" charset="0"/>
              </a:rPr>
              <a:t>printf</a:t>
            </a:r>
            <a:r>
              <a:rPr lang="zh-CN" altLang="en-US" sz="2000" dirty="0">
                <a:solidFill>
                  <a:srgbClr val="003399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000" dirty="0">
                <a:solidFill>
                  <a:srgbClr val="003399"/>
                </a:solidFill>
                <a:latin typeface="Arial" charset="0"/>
                <a:ea typeface="宋体" charset="0"/>
              </a:rPr>
              <a:t>("product of complex is %f+%fi\n", </a:t>
            </a:r>
            <a:r>
              <a:rPr lang="en-US" altLang="zh-CN" sz="2000" dirty="0" err="1">
                <a:solidFill>
                  <a:srgbClr val="003399"/>
                </a:solidFill>
                <a:latin typeface="Arial" charset="0"/>
                <a:ea typeface="宋体" charset="0"/>
              </a:rPr>
              <a:t>result_real</a:t>
            </a:r>
            <a:r>
              <a:rPr lang="en-US" altLang="zh-CN" sz="2000" dirty="0">
                <a:solidFill>
                  <a:srgbClr val="003399"/>
                </a:solidFill>
                <a:latin typeface="Arial" charset="0"/>
                <a:ea typeface="宋体" charset="0"/>
              </a:rPr>
              <a:t>, </a:t>
            </a:r>
            <a:r>
              <a:rPr lang="en-US" altLang="zh-CN" sz="2000" dirty="0" err="1">
                <a:solidFill>
                  <a:srgbClr val="003399"/>
                </a:solidFill>
                <a:latin typeface="Arial" charset="0"/>
                <a:ea typeface="宋体" charset="0"/>
              </a:rPr>
              <a:t>result_imag</a:t>
            </a:r>
            <a:r>
              <a:rPr lang="en-US" altLang="zh-CN" sz="2000" dirty="0">
                <a:solidFill>
                  <a:srgbClr val="003399"/>
                </a:solidFill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}</a:t>
            </a:r>
            <a:endParaRPr lang="zh-CN" altLang="en-US" sz="2000" dirty="0">
              <a:latin typeface="Arial" charset="0"/>
              <a:ea typeface="宋体" charset="0"/>
            </a:endParaRPr>
          </a:p>
        </p:txBody>
      </p:sp>
      <p:sp>
        <p:nvSpPr>
          <p:cNvPr id="454661" name="Text Box 5"/>
          <p:cNvSpPr txBox="1">
            <a:spLocks noChangeArrowheads="1"/>
          </p:cNvSpPr>
          <p:nvPr/>
        </p:nvSpPr>
        <p:spPr bwMode="auto">
          <a:xfrm>
            <a:off x="1074429" y="188640"/>
            <a:ext cx="8064500" cy="19177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/>
            <a:r>
              <a:rPr lang="zh-CN" altLang="en-US" dirty="0">
                <a:latin typeface="Arial" charset="0"/>
              </a:rPr>
              <a:t>运行结果</a:t>
            </a:r>
            <a:endParaRPr lang="zh-CN" altLang="en-US" i="1" dirty="0">
              <a:latin typeface="Arial" charset="0"/>
            </a:endParaRPr>
          </a:p>
          <a:p>
            <a:pPr algn="l"/>
            <a:r>
              <a:rPr lang="en-US" altLang="zh-CN" i="1" dirty="0">
                <a:latin typeface="Arial" charset="0"/>
              </a:rPr>
              <a:t>Enter 1st complex number(real and imaginary):</a:t>
            </a:r>
            <a:r>
              <a:rPr lang="en-US" altLang="zh-CN" i="1" u="sng" dirty="0">
                <a:solidFill>
                  <a:srgbClr val="FF3300"/>
                </a:solidFill>
                <a:latin typeface="Arial" charset="0"/>
              </a:rPr>
              <a:t>1 1</a:t>
            </a:r>
            <a:endParaRPr lang="en-US" altLang="zh-CN" i="1" dirty="0">
              <a:solidFill>
                <a:srgbClr val="FF3300"/>
              </a:solidFill>
              <a:latin typeface="Arial" charset="0"/>
            </a:endParaRPr>
          </a:p>
          <a:p>
            <a:pPr algn="l"/>
            <a:r>
              <a:rPr lang="en-US" altLang="zh-CN" i="1" dirty="0">
                <a:latin typeface="Arial" charset="0"/>
              </a:rPr>
              <a:t>Enter 2nd complex number(real and imaginary):</a:t>
            </a:r>
            <a:r>
              <a:rPr lang="en-US" altLang="zh-CN" i="1" u="sng" dirty="0">
                <a:solidFill>
                  <a:srgbClr val="FF3300"/>
                </a:solidFill>
                <a:latin typeface="Arial" charset="0"/>
              </a:rPr>
              <a:t>-2 3</a:t>
            </a:r>
            <a:endParaRPr lang="en-US" altLang="zh-CN" i="1" dirty="0">
              <a:solidFill>
                <a:srgbClr val="FF3300"/>
              </a:solidFill>
              <a:latin typeface="Arial" charset="0"/>
            </a:endParaRPr>
          </a:p>
          <a:p>
            <a:pPr algn="l"/>
            <a:r>
              <a:rPr lang="en-US" altLang="zh-CN" i="1" dirty="0">
                <a:latin typeface="Arial" charset="0"/>
              </a:rPr>
              <a:t>addition of complex is </a:t>
            </a:r>
            <a:r>
              <a:rPr lang="en-US" altLang="zh-CN" i="1" dirty="0">
                <a:solidFill>
                  <a:srgbClr val="003399"/>
                </a:solidFill>
                <a:latin typeface="Arial" charset="0"/>
              </a:rPr>
              <a:t>-1.000000+4.000000i</a:t>
            </a:r>
          </a:p>
          <a:p>
            <a:pPr algn="l"/>
            <a:r>
              <a:rPr lang="en-US" altLang="zh-CN" i="1" dirty="0">
                <a:latin typeface="Arial" charset="0"/>
              </a:rPr>
              <a:t>product of complex is </a:t>
            </a:r>
            <a:r>
              <a:rPr lang="en-US" altLang="zh-CN" i="1" dirty="0">
                <a:solidFill>
                  <a:srgbClr val="0000FF"/>
                </a:solidFill>
                <a:latin typeface="Arial" charset="0"/>
              </a:rPr>
              <a:t>-5.000000+1.000000i</a:t>
            </a:r>
            <a:endParaRPr lang="zh-CN" altLang="en-US" i="1" dirty="0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569325" cy="266382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void </a:t>
            </a:r>
            <a:r>
              <a:rPr lang="en-US" altLang="zh-CN" sz="2800" dirty="0" err="1">
                <a:latin typeface="Arial" charset="0"/>
                <a:ea typeface="宋体" charset="0"/>
              </a:rPr>
              <a:t>complex_add</a:t>
            </a:r>
            <a:r>
              <a:rPr lang="zh-CN" altLang="en-US" sz="2800" dirty="0">
                <a:latin typeface="Arial" charset="0"/>
                <a:ea typeface="宋体" charset="0"/>
              </a:rPr>
              <a:t> </a:t>
            </a:r>
            <a:r>
              <a:rPr lang="en-US" altLang="zh-CN" sz="2800" dirty="0">
                <a:latin typeface="Arial" charset="0"/>
                <a:ea typeface="宋体" charset="0"/>
              </a:rPr>
              <a:t>(double real1, double imag1, double real2, double imag2)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{	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	</a:t>
            </a:r>
            <a:r>
              <a:rPr lang="en-US" altLang="zh-CN" sz="2800" dirty="0" err="1">
                <a:latin typeface="Arial" charset="0"/>
                <a:ea typeface="宋体" charset="0"/>
              </a:rPr>
              <a:t>result_real</a:t>
            </a:r>
            <a:r>
              <a:rPr lang="en-US" altLang="zh-CN" sz="2800" dirty="0">
                <a:latin typeface="Arial" charset="0"/>
                <a:ea typeface="宋体" charset="0"/>
              </a:rPr>
              <a:t> = real1 + real2;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	</a:t>
            </a:r>
            <a:r>
              <a:rPr lang="en-US" altLang="zh-CN" sz="2800" dirty="0" err="1">
                <a:latin typeface="Arial" charset="0"/>
                <a:ea typeface="宋体" charset="0"/>
              </a:rPr>
              <a:t>result_imag</a:t>
            </a:r>
            <a:r>
              <a:rPr lang="en-US" altLang="zh-CN" sz="2800" dirty="0">
                <a:latin typeface="Arial" charset="0"/>
                <a:ea typeface="宋体" charset="0"/>
              </a:rPr>
              <a:t> = imag1 + imag2;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}</a:t>
            </a:r>
            <a:endParaRPr lang="zh-CN" altLang="en-US" sz="2800" dirty="0">
              <a:latin typeface="Arial" charset="0"/>
              <a:ea typeface="宋体" charset="0"/>
            </a:endParaRPr>
          </a:p>
        </p:txBody>
      </p:sp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179388" y="3355975"/>
            <a:ext cx="8281987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800" dirty="0">
                <a:latin typeface="Arial" charset="0"/>
              </a:rPr>
              <a:t>void </a:t>
            </a:r>
            <a:r>
              <a:rPr kumimoji="0" lang="en-US" altLang="zh-CN" sz="2800" dirty="0" err="1">
                <a:latin typeface="Arial" charset="0"/>
              </a:rPr>
              <a:t>complex_prod</a:t>
            </a:r>
            <a:r>
              <a:rPr kumimoji="0" lang="zh-CN" altLang="en-US" sz="2800" dirty="0">
                <a:latin typeface="Arial" charset="0"/>
              </a:rPr>
              <a:t> </a:t>
            </a:r>
            <a:r>
              <a:rPr kumimoji="0" lang="en-US" altLang="zh-CN" sz="2800" dirty="0">
                <a:latin typeface="Arial" charset="0"/>
              </a:rPr>
              <a:t>(double real1, double imag1, double real2, double imag2)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800" dirty="0">
                <a:latin typeface="Arial" charset="0"/>
              </a:rPr>
              <a:t>{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800" dirty="0">
                <a:latin typeface="Arial" charset="0"/>
              </a:rPr>
              <a:t>	</a:t>
            </a:r>
            <a:r>
              <a:rPr kumimoji="0" lang="en-US" altLang="zh-CN" sz="2800" dirty="0" err="1">
                <a:latin typeface="Arial" charset="0"/>
              </a:rPr>
              <a:t>result_real</a:t>
            </a:r>
            <a:r>
              <a:rPr kumimoji="0" lang="en-US" altLang="zh-CN" sz="2800" dirty="0">
                <a:latin typeface="Arial" charset="0"/>
              </a:rPr>
              <a:t> = real1</a:t>
            </a:r>
            <a:r>
              <a:rPr kumimoji="0" lang="zh-CN" altLang="en-US" sz="2800" dirty="0">
                <a:latin typeface="Arial" charset="0"/>
              </a:rPr>
              <a:t> </a:t>
            </a:r>
            <a:r>
              <a:rPr kumimoji="0" lang="en-US" altLang="zh-CN" sz="2800" dirty="0">
                <a:latin typeface="Arial" charset="0"/>
              </a:rPr>
              <a:t>*</a:t>
            </a:r>
            <a:r>
              <a:rPr kumimoji="0" lang="zh-CN" altLang="en-US" sz="2800" dirty="0">
                <a:latin typeface="Arial" charset="0"/>
              </a:rPr>
              <a:t> </a:t>
            </a:r>
            <a:r>
              <a:rPr kumimoji="0" lang="en-US" altLang="zh-CN" sz="2800" dirty="0">
                <a:latin typeface="Arial" charset="0"/>
              </a:rPr>
              <a:t>real2 - imag1</a:t>
            </a:r>
            <a:r>
              <a:rPr kumimoji="0" lang="zh-CN" altLang="en-US" sz="2800" dirty="0">
                <a:latin typeface="Arial" charset="0"/>
              </a:rPr>
              <a:t> </a:t>
            </a:r>
            <a:r>
              <a:rPr kumimoji="0" lang="en-US" altLang="zh-CN" sz="2800" dirty="0">
                <a:latin typeface="Arial" charset="0"/>
              </a:rPr>
              <a:t>*</a:t>
            </a:r>
            <a:r>
              <a:rPr kumimoji="0" lang="zh-CN" altLang="en-US" sz="2800" dirty="0">
                <a:latin typeface="Arial" charset="0"/>
              </a:rPr>
              <a:t> </a:t>
            </a:r>
            <a:r>
              <a:rPr kumimoji="0" lang="en-US" altLang="zh-CN" sz="2800" dirty="0">
                <a:latin typeface="Arial" charset="0"/>
              </a:rPr>
              <a:t>imag2;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800" dirty="0">
                <a:latin typeface="Arial" charset="0"/>
              </a:rPr>
              <a:t>	</a:t>
            </a:r>
            <a:r>
              <a:rPr kumimoji="0" lang="en-US" altLang="zh-CN" sz="2800" dirty="0" err="1">
                <a:latin typeface="Arial" charset="0"/>
              </a:rPr>
              <a:t>result_imag</a:t>
            </a:r>
            <a:r>
              <a:rPr kumimoji="0" lang="en-US" altLang="zh-CN" sz="2800" dirty="0">
                <a:latin typeface="Arial" charset="0"/>
              </a:rPr>
              <a:t> = real1</a:t>
            </a:r>
            <a:r>
              <a:rPr kumimoji="0" lang="zh-CN" altLang="en-US" sz="2800" dirty="0">
                <a:latin typeface="Arial" charset="0"/>
              </a:rPr>
              <a:t> </a:t>
            </a:r>
            <a:r>
              <a:rPr kumimoji="0" lang="en-US" altLang="zh-CN" sz="2800" dirty="0">
                <a:latin typeface="Arial" charset="0"/>
              </a:rPr>
              <a:t>*</a:t>
            </a:r>
            <a:r>
              <a:rPr kumimoji="0" lang="zh-CN" altLang="en-US" sz="2800" dirty="0">
                <a:latin typeface="Arial" charset="0"/>
              </a:rPr>
              <a:t> </a:t>
            </a:r>
            <a:r>
              <a:rPr kumimoji="0" lang="en-US" altLang="zh-CN" sz="2800" dirty="0">
                <a:latin typeface="Arial" charset="0"/>
              </a:rPr>
              <a:t>imag2 + real2</a:t>
            </a:r>
            <a:r>
              <a:rPr kumimoji="0" lang="zh-CN" altLang="en-US" sz="2800" dirty="0">
                <a:latin typeface="Arial" charset="0"/>
              </a:rPr>
              <a:t> </a:t>
            </a:r>
            <a:r>
              <a:rPr kumimoji="0" lang="en-US" altLang="zh-CN" sz="2800" dirty="0">
                <a:latin typeface="Arial" charset="0"/>
              </a:rPr>
              <a:t>*</a:t>
            </a:r>
            <a:r>
              <a:rPr kumimoji="0" lang="zh-CN" altLang="en-US" sz="2800" dirty="0">
                <a:latin typeface="Arial" charset="0"/>
              </a:rPr>
              <a:t> </a:t>
            </a:r>
            <a:r>
              <a:rPr kumimoji="0" lang="en-US" altLang="zh-CN" sz="2800" dirty="0">
                <a:latin typeface="Arial" charset="0"/>
              </a:rPr>
              <a:t>imag1;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800" dirty="0">
                <a:latin typeface="Arial" charset="0"/>
              </a:rPr>
              <a:t>}</a:t>
            </a:r>
            <a:endParaRPr kumimoji="0" lang="zh-CN" altLang="en-US" sz="28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859713" cy="10271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5.3.2 </a:t>
            </a:r>
            <a:r>
              <a:rPr lang="zh-CN" altLang="en-US">
                <a:latin typeface="Arial" charset="0"/>
                <a:ea typeface="宋体" charset="0"/>
              </a:rPr>
              <a:t>局部变量和全局变量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507413" cy="489585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局部变量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在函数内定义的变量（包括形参）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作用范围：</a:t>
            </a:r>
            <a:r>
              <a:rPr lang="zh-CN" altLang="en-US">
                <a:solidFill>
                  <a:srgbClr val="D60093"/>
                </a:solidFill>
                <a:latin typeface="Arial" charset="0"/>
                <a:ea typeface="宋体" charset="0"/>
              </a:rPr>
              <a:t>本函数内部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定义在复合语句内的变量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作用范围：</a:t>
            </a:r>
            <a:r>
              <a:rPr lang="zh-CN" altLang="en-US">
                <a:solidFill>
                  <a:srgbClr val="D60093"/>
                </a:solidFill>
                <a:latin typeface="Arial" charset="0"/>
                <a:ea typeface="宋体" charset="0"/>
              </a:rPr>
              <a:t>复合语句内部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Arial" charset="0"/>
                <a:ea typeface="宋体" charset="0"/>
              </a:rPr>
              <a:t>全局变量	</a:t>
            </a:r>
          </a:p>
          <a:p>
            <a:pPr lvl="1" eaLnBrk="1" hangingPunct="1">
              <a:lnSpc>
                <a:spcPct val="15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在函数以外定义的变量，不从属于任一函数。</a:t>
            </a:r>
          </a:p>
          <a:p>
            <a:pPr lvl="2" eaLnBrk="1" hangingPunct="1">
              <a:lnSpc>
                <a:spcPct val="15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作用范围：</a:t>
            </a:r>
            <a:r>
              <a:rPr lang="zh-CN" altLang="en-US">
                <a:solidFill>
                  <a:srgbClr val="D60093"/>
                </a:solidFill>
                <a:latin typeface="Arial" charset="0"/>
                <a:ea typeface="宋体" charset="0"/>
              </a:rPr>
              <a:t>从定义处到源文件结束</a:t>
            </a:r>
            <a:r>
              <a:rPr lang="zh-CN" altLang="en-US">
                <a:latin typeface="Arial" charset="0"/>
                <a:ea typeface="宋体" charset="0"/>
              </a:rPr>
              <a:t>（包括各函数）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Arial" charset="0"/>
                <a:ea typeface="宋体" charset="0"/>
              </a:rPr>
              <a:t>在复合语句中定义局部变量。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1125538"/>
            <a:ext cx="7561263" cy="54721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int main (void)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</a:t>
            </a:r>
            <a:r>
              <a:rPr lang="en-US" altLang="zh-CN" sz="2400">
                <a:solidFill>
                  <a:schemeClr val="hlink"/>
                </a:solidFill>
                <a:latin typeface="Arial" charset="0"/>
                <a:ea typeface="宋体" charset="0"/>
              </a:rPr>
              <a:t>int 	a;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a = 1;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</a:t>
            </a:r>
            <a:r>
              <a:rPr lang="en-US" altLang="zh-CN" sz="2400">
                <a:solidFill>
                  <a:srgbClr val="33CC33"/>
                </a:solidFill>
                <a:latin typeface="Arial" charset="0"/>
                <a:ea typeface="宋体" charset="0"/>
              </a:rPr>
              <a:t>{</a:t>
            </a:r>
            <a:r>
              <a:rPr lang="en-US" altLang="zh-CN" sz="2400">
                <a:latin typeface="Arial" charset="0"/>
                <a:ea typeface="宋体" charset="0"/>
              </a:rPr>
              <a:t>              		       /*  </a:t>
            </a:r>
            <a:r>
              <a:rPr lang="zh-CN" altLang="en-US" sz="2400">
                <a:latin typeface="Arial" charset="0"/>
                <a:ea typeface="宋体" charset="0"/>
              </a:rPr>
              <a:t>复合语句开始 *</a:t>
            </a:r>
            <a:r>
              <a:rPr lang="en-US" altLang="zh-CN" sz="24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    </a:t>
            </a:r>
            <a:r>
              <a:rPr lang="en-US" altLang="zh-CN" sz="2400">
                <a:solidFill>
                  <a:srgbClr val="33CC33"/>
                </a:solidFill>
                <a:latin typeface="Arial" charset="0"/>
                <a:ea typeface="宋体" charset="0"/>
              </a:rPr>
              <a:t>int b = 2;</a:t>
            </a:r>
            <a:endParaRPr lang="en-US" altLang="zh-CN" sz="240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altLang="zh-CN" sz="240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    b = a + b;    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    a = a + b;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	</a:t>
            </a:r>
            <a:r>
              <a:rPr lang="en-US" altLang="zh-CN" sz="2400">
                <a:solidFill>
                  <a:srgbClr val="33CC33"/>
                </a:solidFill>
                <a:latin typeface="Arial" charset="0"/>
                <a:ea typeface="宋体" charset="0"/>
              </a:rPr>
              <a:t>}</a:t>
            </a:r>
            <a:r>
              <a:rPr lang="en-US" altLang="zh-CN" sz="2400">
                <a:latin typeface="Arial" charset="0"/>
                <a:ea typeface="宋体" charset="0"/>
              </a:rPr>
              <a:t>                		       /*  </a:t>
            </a:r>
            <a:r>
              <a:rPr lang="zh-CN" altLang="en-US" sz="2400">
                <a:latin typeface="Arial" charset="0"/>
                <a:ea typeface="宋体" charset="0"/>
              </a:rPr>
              <a:t>复合语句结束 *</a:t>
            </a:r>
            <a:r>
              <a:rPr lang="en-US" altLang="zh-CN" sz="24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	printf ("%d " , a 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	return 0;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</a:t>
            </a:r>
            <a:endParaRPr lang="zh-CN" altLang="en-US" sz="2400">
              <a:latin typeface="Arial" charset="0"/>
              <a:ea typeface="宋体" charset="0"/>
            </a:endParaRPr>
          </a:p>
        </p:txBody>
      </p:sp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4427538" y="3789363"/>
            <a:ext cx="3454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0" lang="en-US" altLang="zh-CN">
                <a:solidFill>
                  <a:schemeClr val="hlink"/>
                </a:solidFill>
                <a:latin typeface="仿宋_GB2312" charset="0"/>
                <a:ea typeface="仿宋_GB2312" charset="0"/>
                <a:cs typeface="仿宋_GB2312" charset="0"/>
              </a:rPr>
              <a:t>b:</a:t>
            </a:r>
            <a:r>
              <a:rPr kumimoji="0" lang="zh-CN" altLang="en-US">
                <a:solidFill>
                  <a:schemeClr val="hlink"/>
                </a:solidFill>
                <a:latin typeface="仿宋_GB2312" charset="0"/>
                <a:ea typeface="仿宋_GB2312" charset="0"/>
                <a:cs typeface="仿宋_GB2312" charset="0"/>
              </a:rPr>
              <a:t>小范围内的临时变量</a:t>
            </a:r>
            <a:r>
              <a:rPr kumimoji="0" lang="zh-CN" altLang="en-US" b="0">
                <a:solidFill>
                  <a:schemeClr val="hlink"/>
                </a:solidFill>
                <a:latin typeface="仿宋_GB2312" charset="0"/>
                <a:ea typeface="仿宋_GB2312" charset="0"/>
                <a:cs typeface="仿宋_GB2312" charset="0"/>
              </a:rPr>
              <a:t> </a:t>
            </a:r>
            <a:endParaRPr kumimoji="0" lang="zh-CN" altLang="en-US">
              <a:solidFill>
                <a:schemeClr val="hlink"/>
              </a:solidFill>
              <a:latin typeface="仿宋_GB2312" charset="0"/>
              <a:ea typeface="仿宋_GB2312" charset="0"/>
              <a:cs typeface="仿宋_GB2312" charset="0"/>
            </a:endParaRPr>
          </a:p>
        </p:txBody>
      </p:sp>
      <p:sp>
        <p:nvSpPr>
          <p:cNvPr id="434181" name="Line 5"/>
          <p:cNvSpPr>
            <a:spLocks noChangeShapeType="1"/>
          </p:cNvSpPr>
          <p:nvPr/>
        </p:nvSpPr>
        <p:spPr bwMode="auto">
          <a:xfrm>
            <a:off x="827088" y="2276475"/>
            <a:ext cx="0" cy="37433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182" name="Line 6"/>
          <p:cNvSpPr>
            <a:spLocks noChangeShapeType="1"/>
          </p:cNvSpPr>
          <p:nvPr/>
        </p:nvSpPr>
        <p:spPr bwMode="auto">
          <a:xfrm>
            <a:off x="1187450" y="3429000"/>
            <a:ext cx="0" cy="1439863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183" name="Rectangle 7"/>
          <p:cNvSpPr>
            <a:spLocks noChangeArrowheads="1"/>
          </p:cNvSpPr>
          <p:nvPr/>
        </p:nvSpPr>
        <p:spPr bwMode="auto">
          <a:xfrm>
            <a:off x="6372225" y="1268413"/>
            <a:ext cx="1801813" cy="94456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0" lang="zh-CN" altLang="en-US">
                <a:solidFill>
                  <a:schemeClr val="hlink"/>
                </a:solidFill>
                <a:latin typeface="Arial" charset="0"/>
              </a:rPr>
              <a:t>输出：</a:t>
            </a:r>
          </a:p>
          <a:p>
            <a:pPr algn="l">
              <a:spcBef>
                <a:spcPct val="30000"/>
              </a:spcBef>
            </a:pPr>
            <a:r>
              <a:rPr kumimoji="0" lang="en-US" altLang="zh-CN">
                <a:solidFill>
                  <a:schemeClr val="hlink"/>
                </a:solidFill>
                <a:latin typeface="Arial" charset="0"/>
              </a:rPr>
              <a:t>4</a:t>
            </a:r>
            <a:endParaRPr kumimoji="0" lang="zh-CN" altLang="en-US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434185" name="AutoShape 9"/>
          <p:cNvSpPr>
            <a:spLocks noChangeArrowheads="1"/>
          </p:cNvSpPr>
          <p:nvPr/>
        </p:nvSpPr>
        <p:spPr bwMode="auto">
          <a:xfrm>
            <a:off x="4211638" y="5805488"/>
            <a:ext cx="4105275" cy="863600"/>
          </a:xfrm>
          <a:prstGeom prst="cloudCallout">
            <a:avLst>
              <a:gd name="adj1" fmla="val -66861"/>
              <a:gd name="adj2" fmla="val -8253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kumimoji="0" lang="zh-CN" altLang="en-US" sz="2800" b="0">
                <a:latin typeface="Arial" charset="0"/>
              </a:rPr>
              <a:t>改成</a:t>
            </a:r>
            <a:r>
              <a:rPr kumimoji="0" lang="en-US" altLang="zh-CN" sz="2800" b="0">
                <a:latin typeface="Arial" charset="0"/>
              </a:rPr>
              <a:t>b</a:t>
            </a:r>
            <a:r>
              <a:rPr kumimoji="0" lang="zh-CN" altLang="en-US" sz="2800" b="0">
                <a:latin typeface="Arial" charset="0"/>
              </a:rPr>
              <a:t>会如何？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4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4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0" grpId="0" animBg="1" autoUpdateAnimBg="0"/>
      <p:bldP spid="434181" grpId="0" animBg="1"/>
      <p:bldP spid="434182" grpId="0" animBg="1"/>
      <p:bldP spid="434183" grpId="0" animBg="1"/>
      <p:bldP spid="43418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5148263" y="260350"/>
            <a:ext cx="3744912" cy="6477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latin typeface="Arial" charset="0"/>
                <a:ea typeface="宋体" charset="0"/>
              </a:rPr>
              <a:t>全局变量定义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476250"/>
            <a:ext cx="5903913" cy="61928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#include "stdio.h"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int x;</a:t>
            </a:r>
            <a:r>
              <a:rPr lang="en-US" altLang="zh-CN" sz="2000">
                <a:latin typeface="Arial" charset="0"/>
                <a:ea typeface="宋体" charset="0"/>
              </a:rPr>
              <a:t>	   	/* </a:t>
            </a:r>
            <a:r>
              <a:rPr lang="zh-CN" altLang="en-US" sz="2000">
                <a:latin typeface="Arial" charset="0"/>
                <a:ea typeface="宋体" charset="0"/>
              </a:rPr>
              <a:t>定义全局变量</a:t>
            </a:r>
            <a:r>
              <a:rPr lang="en-US" altLang="zh-CN" sz="2000">
                <a:latin typeface="Arial" charset="0"/>
                <a:ea typeface="宋体" charset="0"/>
              </a:rPr>
              <a:t>x */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int f( 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</a:t>
            </a: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</a:rPr>
              <a:t>int x = 4;</a:t>
            </a:r>
            <a:r>
              <a:rPr lang="en-US" altLang="zh-CN" sz="2000">
                <a:latin typeface="Arial" charset="0"/>
                <a:ea typeface="宋体" charset="0"/>
              </a:rPr>
              <a:t>       /* x</a:t>
            </a:r>
            <a:r>
              <a:rPr lang="zh-CN" altLang="en-US" sz="2000">
                <a:latin typeface="Arial" charset="0"/>
                <a:ea typeface="宋体" charset="0"/>
              </a:rPr>
              <a:t>为局部变量 *</a:t>
            </a:r>
            <a:r>
              <a:rPr lang="en-US" altLang="zh-CN" sz="20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return x;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int main(void)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</a:t>
            </a: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</a:rPr>
              <a:t>int a = 1;</a:t>
            </a:r>
            <a:r>
              <a:rPr lang="en-US" altLang="zh-CN" sz="2000">
                <a:latin typeface="Arial" charset="0"/>
                <a:ea typeface="宋体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x</a:t>
            </a:r>
            <a:r>
              <a:rPr lang="en-US" altLang="zh-CN" sz="2000">
                <a:latin typeface="Arial" charset="0"/>
                <a:ea typeface="宋体" charset="0"/>
              </a:rPr>
              <a:t> = </a:t>
            </a: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</a:rPr>
              <a:t>a</a:t>
            </a:r>
            <a:r>
              <a:rPr lang="en-US" altLang="zh-CN" sz="2000">
                <a:latin typeface="Arial" charset="0"/>
                <a:ea typeface="宋体" charset="0"/>
              </a:rPr>
              <a:t>;   	     	/* </a:t>
            </a:r>
            <a:r>
              <a:rPr lang="zh-CN" altLang="en-US" sz="2000">
                <a:latin typeface="Arial" charset="0"/>
                <a:ea typeface="宋体" charset="0"/>
              </a:rPr>
              <a:t>对全局变量 </a:t>
            </a:r>
            <a:r>
              <a:rPr lang="en-US" altLang="zh-CN" sz="2000">
                <a:latin typeface="Arial" charset="0"/>
                <a:ea typeface="宋体" charset="0"/>
              </a:rPr>
              <a:t>x </a:t>
            </a:r>
            <a:r>
              <a:rPr lang="zh-CN" altLang="en-US" sz="2000">
                <a:latin typeface="Arial" charset="0"/>
                <a:ea typeface="宋体" charset="0"/>
              </a:rPr>
              <a:t>赋值</a:t>
            </a:r>
            <a:r>
              <a:rPr lang="en-US" altLang="zh-CN" sz="2000">
                <a:latin typeface="Arial" charset="0"/>
                <a:ea typeface="宋体" charset="0"/>
              </a:rPr>
              <a:t> */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a = f( );  	   	/* a</a:t>
            </a:r>
            <a:r>
              <a:rPr lang="zh-CN" altLang="en-US" sz="2000">
                <a:latin typeface="Arial" charset="0"/>
                <a:ea typeface="宋体" charset="0"/>
              </a:rPr>
              <a:t>的值为</a:t>
            </a:r>
            <a:r>
              <a:rPr lang="en-US" altLang="zh-CN" sz="2000">
                <a:latin typeface="Arial" charset="0"/>
                <a:ea typeface="宋体" charset="0"/>
              </a:rPr>
              <a:t>4 */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	    </a:t>
            </a:r>
            <a:r>
              <a:rPr lang="en-US" altLang="zh-CN" sz="2000">
                <a:solidFill>
                  <a:srgbClr val="33CC33"/>
                </a:solidFill>
                <a:latin typeface="Arial" charset="0"/>
                <a:ea typeface="宋体" charset="0"/>
              </a:rPr>
              <a:t>int b = 2;</a:t>
            </a:r>
            <a:r>
              <a:rPr lang="en-US" altLang="zh-CN" sz="2000">
                <a:latin typeface="Arial" charset="0"/>
                <a:ea typeface="宋体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	    b = a + b;   	/* b</a:t>
            </a:r>
            <a:r>
              <a:rPr lang="zh-CN" altLang="en-US" sz="2000">
                <a:latin typeface="Arial" charset="0"/>
                <a:ea typeface="宋体" charset="0"/>
              </a:rPr>
              <a:t>的值为</a:t>
            </a:r>
            <a:r>
              <a:rPr lang="en-US" altLang="zh-CN" sz="2000">
                <a:latin typeface="Arial" charset="0"/>
                <a:ea typeface="宋体" charset="0"/>
              </a:rPr>
              <a:t>4 */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   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x</a:t>
            </a:r>
            <a:r>
              <a:rPr lang="en-US" altLang="zh-CN" sz="2000">
                <a:latin typeface="Arial" charset="0"/>
                <a:ea typeface="宋体" charset="0"/>
              </a:rPr>
              <a:t> =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x</a:t>
            </a:r>
            <a:r>
              <a:rPr lang="en-US" altLang="zh-CN" sz="2000">
                <a:latin typeface="Arial" charset="0"/>
                <a:ea typeface="宋体" charset="0"/>
              </a:rPr>
              <a:t> + b;	             /* </a:t>
            </a:r>
            <a:r>
              <a:rPr lang="zh-CN" altLang="en-US" sz="2000">
                <a:latin typeface="Arial" charset="0"/>
                <a:ea typeface="宋体" charset="0"/>
              </a:rPr>
              <a:t>全局变量运算 *</a:t>
            </a:r>
            <a:r>
              <a:rPr lang="en-US" altLang="zh-CN" sz="20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printf("%d %d" , a,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x</a:t>
            </a:r>
            <a:r>
              <a:rPr lang="en-US" altLang="zh-CN" sz="2000"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return 0;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}</a:t>
            </a:r>
            <a:endParaRPr lang="zh-CN" altLang="en-US" sz="2000">
              <a:latin typeface="Arial" charset="0"/>
              <a:ea typeface="宋体" charset="0"/>
            </a:endParaRPr>
          </a:p>
        </p:txBody>
      </p:sp>
      <p:sp>
        <p:nvSpPr>
          <p:cNvPr id="424966" name="Text Box 6"/>
          <p:cNvSpPr txBox="1">
            <a:spLocks noChangeArrowheads="1"/>
          </p:cNvSpPr>
          <p:nvPr/>
        </p:nvSpPr>
        <p:spPr bwMode="auto">
          <a:xfrm>
            <a:off x="4932363" y="1412875"/>
            <a:ext cx="38147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0" lang="zh-CN" altLang="en-US" sz="2800">
                <a:solidFill>
                  <a:schemeClr val="bg2"/>
                </a:solidFill>
                <a:latin typeface="Times New Roman" charset="0"/>
                <a:ea typeface="仿宋_GB2312" charset="0"/>
                <a:cs typeface="仿宋_GB2312" charset="0"/>
              </a:rPr>
              <a:t>若局部变量与全局变量同名，局部变量优先</a:t>
            </a:r>
          </a:p>
        </p:txBody>
      </p:sp>
      <p:sp>
        <p:nvSpPr>
          <p:cNvPr id="424967" name="Line 7"/>
          <p:cNvSpPr>
            <a:spLocks noChangeShapeType="1"/>
          </p:cNvSpPr>
          <p:nvPr/>
        </p:nvSpPr>
        <p:spPr bwMode="auto">
          <a:xfrm>
            <a:off x="468313" y="908050"/>
            <a:ext cx="0" cy="5545138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68" name="Line 8"/>
          <p:cNvSpPr>
            <a:spLocks noChangeShapeType="1"/>
          </p:cNvSpPr>
          <p:nvPr/>
        </p:nvSpPr>
        <p:spPr bwMode="auto">
          <a:xfrm>
            <a:off x="611188" y="1773238"/>
            <a:ext cx="0" cy="647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69" name="Line 9"/>
          <p:cNvSpPr>
            <a:spLocks noChangeShapeType="1"/>
          </p:cNvSpPr>
          <p:nvPr/>
        </p:nvSpPr>
        <p:spPr bwMode="auto">
          <a:xfrm>
            <a:off x="971550" y="4508500"/>
            <a:ext cx="0" cy="1008063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70" name="Line 10"/>
          <p:cNvSpPr>
            <a:spLocks noChangeShapeType="1"/>
          </p:cNvSpPr>
          <p:nvPr/>
        </p:nvSpPr>
        <p:spPr bwMode="auto">
          <a:xfrm>
            <a:off x="611188" y="3357563"/>
            <a:ext cx="0" cy="30956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71" name="Rectangle 11"/>
          <p:cNvSpPr>
            <a:spLocks noChangeArrowheads="1"/>
          </p:cNvSpPr>
          <p:nvPr/>
        </p:nvSpPr>
        <p:spPr bwMode="auto">
          <a:xfrm>
            <a:off x="7092950" y="3060700"/>
            <a:ext cx="1368425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0" lang="zh-CN" altLang="en-US">
                <a:solidFill>
                  <a:srgbClr val="D60093"/>
                </a:solidFill>
                <a:latin typeface="Arial" charset="0"/>
              </a:rPr>
              <a:t>输出：</a:t>
            </a:r>
          </a:p>
          <a:p>
            <a:pPr algn="l">
              <a:spcBef>
                <a:spcPct val="30000"/>
              </a:spcBef>
            </a:pPr>
            <a:r>
              <a:rPr kumimoji="0" lang="en-US" altLang="zh-CN">
                <a:solidFill>
                  <a:srgbClr val="D60093"/>
                </a:solidFill>
                <a:latin typeface="Arial" charset="0"/>
              </a:rPr>
              <a:t>4, 7</a:t>
            </a:r>
            <a:endParaRPr kumimoji="0" lang="zh-CN" altLang="en-US">
              <a:solidFill>
                <a:srgbClr val="D60093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6" grpId="0" autoUpdateAnimBg="0"/>
      <p:bldP spid="424967" grpId="0" animBg="1"/>
      <p:bldP spid="424968" grpId="0" animBg="1"/>
      <p:bldP spid="424969" grpId="0" animBg="1"/>
      <p:bldP spid="424970" grpId="0" animBg="1"/>
      <p:bldP spid="42497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404813"/>
            <a:ext cx="4002088" cy="762000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Arial" charset="0"/>
                <a:ea typeface="宋体" charset="0"/>
              </a:rPr>
              <a:t>变量作用范围示例</a:t>
            </a:r>
            <a:endParaRPr lang="en-US" altLang="zh-CN" sz="3600">
              <a:latin typeface="Arial" charset="0"/>
              <a:ea typeface="宋体" charset="0"/>
            </a:endParaRP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179513"/>
            <a:ext cx="6264275" cy="5489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int x=1;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void main( 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{   </a:t>
            </a: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</a:rPr>
              <a:t>int a=2;</a:t>
            </a: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……..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solidFill>
                  <a:srgbClr val="33CC33"/>
                </a:solidFill>
                <a:latin typeface="Arial" charset="0"/>
                <a:ea typeface="宋体" charset="0"/>
              </a:rPr>
              <a:t>         int b=3;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 …..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 f( 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 ………..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int t=4 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void f( 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{   </a:t>
            </a: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</a:rPr>
              <a:t>int x=5, b=6;</a:t>
            </a:r>
          </a:p>
          <a:p>
            <a:pPr eaLnBrk="1" hangingPunct="1">
              <a:lnSpc>
                <a:spcPct val="4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…….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int a=7;</a:t>
            </a:r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3924300" y="2781300"/>
            <a:ext cx="2663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 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x=?  a=?  b=?</a:t>
            </a:r>
          </a:p>
        </p:txBody>
      </p:sp>
      <p:sp>
        <p:nvSpPr>
          <p:cNvPr id="430085" name="Text Box 5"/>
          <p:cNvSpPr txBox="1">
            <a:spLocks noChangeArrowheads="1"/>
          </p:cNvSpPr>
          <p:nvPr/>
        </p:nvSpPr>
        <p:spPr bwMode="auto">
          <a:xfrm>
            <a:off x="4356100" y="3789363"/>
            <a:ext cx="762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  <a:latin typeface="Arial" charset="0"/>
              </a:rPr>
              <a:t>b=?</a:t>
            </a:r>
            <a:r>
              <a:rPr lang="en-US" altLang="zh-CN" b="0">
                <a:solidFill>
                  <a:srgbClr val="0033CC"/>
                </a:solidFill>
                <a:latin typeface="Times New Roman" charset="0"/>
              </a:rPr>
              <a:t> </a:t>
            </a:r>
            <a:endParaRPr lang="en-US" altLang="zh-CN" b="0">
              <a:latin typeface="Times New Roman" charset="0"/>
            </a:endParaRPr>
          </a:p>
        </p:txBody>
      </p:sp>
      <p:sp>
        <p:nvSpPr>
          <p:cNvPr id="430086" name="Text Box 6"/>
          <p:cNvSpPr txBox="1">
            <a:spLocks noChangeArrowheads="1"/>
          </p:cNvSpPr>
          <p:nvPr/>
        </p:nvSpPr>
        <p:spPr bwMode="auto">
          <a:xfrm>
            <a:off x="3924300" y="4724400"/>
            <a:ext cx="40068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b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altLang="zh-CN">
                <a:solidFill>
                  <a:schemeClr val="bg2"/>
                </a:solidFill>
                <a:latin typeface="Arial" charset="0"/>
              </a:rPr>
              <a:t>x=5  b=6  t=4  a</a:t>
            </a:r>
            <a:r>
              <a:rPr lang="zh-CN" altLang="en-US">
                <a:solidFill>
                  <a:schemeClr val="bg2"/>
                </a:solidFill>
                <a:latin typeface="Arial" charset="0"/>
              </a:rPr>
              <a:t>没定义</a:t>
            </a:r>
            <a:r>
              <a:rPr lang="zh-CN" altLang="en-US" b="0">
                <a:solidFill>
                  <a:srgbClr val="0033CC"/>
                </a:solidFill>
                <a:latin typeface="Times New Roman" charset="0"/>
              </a:rPr>
              <a:t> </a:t>
            </a:r>
            <a:endParaRPr lang="en-US" altLang="zh-CN" b="0">
              <a:solidFill>
                <a:srgbClr val="0033CC"/>
              </a:solidFill>
              <a:latin typeface="Times New Roman" charset="0"/>
            </a:endParaRPr>
          </a:p>
        </p:txBody>
      </p:sp>
      <p:sp>
        <p:nvSpPr>
          <p:cNvPr id="430087" name="Line 7"/>
          <p:cNvSpPr>
            <a:spLocks noChangeShapeType="1"/>
          </p:cNvSpPr>
          <p:nvPr/>
        </p:nvSpPr>
        <p:spPr bwMode="auto">
          <a:xfrm>
            <a:off x="827088" y="1268413"/>
            <a:ext cx="0" cy="495300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088" name="Line 8"/>
          <p:cNvSpPr>
            <a:spLocks noChangeShapeType="1"/>
          </p:cNvSpPr>
          <p:nvPr/>
        </p:nvSpPr>
        <p:spPr bwMode="auto">
          <a:xfrm>
            <a:off x="1187450" y="5949950"/>
            <a:ext cx="0" cy="30480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089" name="Line 9"/>
          <p:cNvSpPr>
            <a:spLocks noChangeShapeType="1"/>
          </p:cNvSpPr>
          <p:nvPr/>
        </p:nvSpPr>
        <p:spPr bwMode="auto">
          <a:xfrm>
            <a:off x="1403350" y="1917700"/>
            <a:ext cx="0" cy="2303463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090" name="Line 10"/>
          <p:cNvSpPr>
            <a:spLocks noChangeShapeType="1"/>
          </p:cNvSpPr>
          <p:nvPr/>
        </p:nvSpPr>
        <p:spPr bwMode="auto">
          <a:xfrm>
            <a:off x="1763713" y="2781300"/>
            <a:ext cx="0" cy="576263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091" name="Line 11"/>
          <p:cNvSpPr>
            <a:spLocks noChangeShapeType="1"/>
          </p:cNvSpPr>
          <p:nvPr/>
        </p:nvSpPr>
        <p:spPr bwMode="auto">
          <a:xfrm>
            <a:off x="971550" y="4581525"/>
            <a:ext cx="0" cy="1655763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092" name="Line 12"/>
          <p:cNvSpPr>
            <a:spLocks noChangeShapeType="1"/>
          </p:cNvSpPr>
          <p:nvPr/>
        </p:nvSpPr>
        <p:spPr bwMode="auto">
          <a:xfrm>
            <a:off x="1476375" y="5229225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094" name="Text Box 14"/>
          <p:cNvSpPr txBox="1">
            <a:spLocks noChangeArrowheads="1"/>
          </p:cNvSpPr>
          <p:nvPr/>
        </p:nvSpPr>
        <p:spPr bwMode="auto">
          <a:xfrm>
            <a:off x="4211638" y="5300663"/>
            <a:ext cx="28082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b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altLang="zh-CN">
                <a:solidFill>
                  <a:schemeClr val="bg2"/>
                </a:solidFill>
                <a:latin typeface="Arial" charset="0"/>
              </a:rPr>
              <a:t>x=?  b=?  t=? a=?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4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4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43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4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4" grpId="0" animBg="1" autoUpdateAnimBg="0"/>
      <p:bldP spid="430085" grpId="0" animBg="1" autoUpdateAnimBg="0"/>
      <p:bldP spid="430086" grpId="0" animBg="1" autoUpdateAnimBg="0"/>
      <p:bldP spid="430087" grpId="0" animBg="1"/>
      <p:bldP spid="430088" grpId="0" animBg="1"/>
      <p:bldP spid="430089" grpId="0" animBg="1"/>
      <p:bldP spid="430090" grpId="0" animBg="1"/>
      <p:bldP spid="430091" grpId="0" animBg="1"/>
      <p:bldP spid="430092" grpId="0" animBg="1"/>
      <p:bldP spid="430094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175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Arial" charset="0"/>
                <a:ea typeface="宋体" charset="0"/>
              </a:rPr>
              <a:t>【</a:t>
            </a:r>
            <a:r>
              <a:rPr lang="zh-CN" altLang="en-US">
                <a:latin typeface="Arial" charset="0"/>
                <a:ea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</a:rPr>
              <a:t>5-8】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用函数实现财务现金记账。先输入操作类型</a:t>
            </a:r>
            <a:r>
              <a:rPr lang="en-US" altLang="zh-CN">
                <a:latin typeface="Arial" charset="0"/>
                <a:ea typeface="宋体" charset="0"/>
              </a:rPr>
              <a:t>(1</a:t>
            </a:r>
            <a:r>
              <a:rPr lang="zh-CN" altLang="en-US">
                <a:latin typeface="Arial" charset="0"/>
                <a:ea typeface="宋体" charset="0"/>
              </a:rPr>
              <a:t>收入，</a:t>
            </a:r>
            <a:r>
              <a:rPr lang="en-US" altLang="zh-CN">
                <a:latin typeface="Arial" charset="0"/>
                <a:ea typeface="宋体" charset="0"/>
              </a:rPr>
              <a:t>2</a:t>
            </a:r>
            <a:r>
              <a:rPr lang="zh-CN" altLang="en-US">
                <a:latin typeface="Arial" charset="0"/>
                <a:ea typeface="宋体" charset="0"/>
              </a:rPr>
              <a:t>支出，</a:t>
            </a:r>
            <a:r>
              <a:rPr lang="en-US" altLang="zh-CN">
                <a:latin typeface="Arial" charset="0"/>
                <a:ea typeface="宋体" charset="0"/>
              </a:rPr>
              <a:t>0</a:t>
            </a:r>
            <a:r>
              <a:rPr lang="zh-CN" altLang="en-US">
                <a:latin typeface="Arial" charset="0"/>
                <a:ea typeface="宋体" charset="0"/>
              </a:rPr>
              <a:t>结束</a:t>
            </a:r>
            <a:r>
              <a:rPr lang="en-US" altLang="zh-CN">
                <a:latin typeface="Arial" charset="0"/>
                <a:ea typeface="宋体" charset="0"/>
              </a:rPr>
              <a:t>)</a:t>
            </a:r>
            <a:r>
              <a:rPr lang="zh-CN" altLang="en-US">
                <a:latin typeface="Arial" charset="0"/>
                <a:ea typeface="宋体" charset="0"/>
              </a:rPr>
              <a:t>，再输入操作金额，计算现金剩余额，经多次操作直到输入操作为</a:t>
            </a:r>
            <a:r>
              <a:rPr lang="en-US" altLang="zh-CN">
                <a:latin typeface="Arial" charset="0"/>
                <a:ea typeface="宋体" charset="0"/>
              </a:rPr>
              <a:t>0</a:t>
            </a:r>
            <a:r>
              <a:rPr lang="zh-CN" altLang="en-US">
                <a:latin typeface="Arial" charset="0"/>
                <a:ea typeface="宋体" charset="0"/>
              </a:rPr>
              <a:t>结束。要求定义并调用函数，其中现金收入与现金支出分别用不同函数实现。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分析：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设变量</a:t>
            </a:r>
            <a:r>
              <a:rPr lang="en-US" altLang="zh-CN">
                <a:latin typeface="Arial" charset="0"/>
                <a:ea typeface="宋体" charset="0"/>
              </a:rPr>
              <a:t>cash</a:t>
            </a:r>
            <a:r>
              <a:rPr lang="zh-CN" altLang="en-US">
                <a:latin typeface="Arial" charset="0"/>
                <a:ea typeface="宋体" charset="0"/>
              </a:rPr>
              <a:t>保存现金余额值，由于它被主函数、现金收入与现金支出函数共用，任意使用场合其意义与数值都是明确和唯一的，因此令其为全局变量。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62642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#</a:t>
            </a:r>
            <a:r>
              <a:rPr lang="zh-CN" altLang="en-US" sz="1800" dirty="0">
                <a:latin typeface="Arial" charset="0"/>
                <a:ea typeface="宋体" charset="0"/>
              </a:rPr>
              <a:t> </a:t>
            </a:r>
            <a:r>
              <a:rPr lang="en-US" altLang="zh-CN" sz="1800" dirty="0">
                <a:latin typeface="Arial" charset="0"/>
                <a:ea typeface="宋体" charset="0"/>
              </a:rPr>
              <a:t>include&lt;</a:t>
            </a:r>
            <a:r>
              <a:rPr lang="en-US" altLang="zh-CN" sz="1800" dirty="0" err="1">
                <a:latin typeface="Arial" charset="0"/>
                <a:ea typeface="宋体" charset="0"/>
              </a:rPr>
              <a:t>stdio.h</a:t>
            </a:r>
            <a:r>
              <a:rPr lang="en-US" altLang="zh-CN" sz="1800" dirty="0">
                <a:latin typeface="Arial" charset="0"/>
                <a:ea typeface="宋体" charset="0"/>
              </a:rPr>
              <a:t>&gt;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solidFill>
                  <a:srgbClr val="FF3300"/>
                </a:solidFill>
                <a:latin typeface="Arial" charset="0"/>
                <a:ea typeface="宋体" charset="0"/>
              </a:rPr>
              <a:t>double cash;</a:t>
            </a:r>
            <a:r>
              <a:rPr lang="en-US" altLang="zh-CN" sz="1800" dirty="0">
                <a:latin typeface="Arial" charset="0"/>
                <a:ea typeface="宋体" charset="0"/>
              </a:rPr>
              <a:t>		/* </a:t>
            </a:r>
            <a:r>
              <a:rPr lang="zh-CN" altLang="en-US" sz="1800" dirty="0">
                <a:latin typeface="Arial" charset="0"/>
                <a:ea typeface="宋体" charset="0"/>
              </a:rPr>
              <a:t>定义全局变量，保存现金余额 *</a:t>
            </a:r>
            <a:r>
              <a:rPr lang="en-US" altLang="zh-CN" sz="18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void income</a:t>
            </a:r>
            <a:r>
              <a:rPr lang="zh-CN" altLang="en-US" sz="1800" dirty="0">
                <a:latin typeface="Arial" charset="0"/>
                <a:ea typeface="宋体" charset="0"/>
              </a:rPr>
              <a:t> </a:t>
            </a:r>
            <a:r>
              <a:rPr lang="en-US" altLang="zh-CN" sz="1800" dirty="0">
                <a:latin typeface="Arial" charset="0"/>
                <a:ea typeface="宋体" charset="0"/>
              </a:rPr>
              <a:t>(double number), expend(double number);	/* </a:t>
            </a:r>
            <a:r>
              <a:rPr lang="zh-CN" altLang="en-US" sz="1800" dirty="0">
                <a:latin typeface="Arial" charset="0"/>
                <a:ea typeface="宋体" charset="0"/>
              </a:rPr>
              <a:t>函数声明  *</a:t>
            </a:r>
            <a:r>
              <a:rPr lang="en-US" altLang="zh-CN" sz="18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int main</a:t>
            </a:r>
            <a:r>
              <a:rPr lang="zh-CN" altLang="en-US" sz="1800" dirty="0">
                <a:latin typeface="Arial" charset="0"/>
                <a:ea typeface="宋体" charset="0"/>
              </a:rPr>
              <a:t> </a:t>
            </a:r>
            <a:r>
              <a:rPr lang="en-US" altLang="zh-CN" sz="1800" dirty="0">
                <a:latin typeface="Arial" charset="0"/>
                <a:ea typeface="宋体" charset="0"/>
              </a:rPr>
              <a:t>(void)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{ 	int choice;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double value;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</a:t>
            </a:r>
            <a:r>
              <a:rPr lang="en-US" altLang="zh-CN" sz="1800" dirty="0">
                <a:solidFill>
                  <a:srgbClr val="FF3300"/>
                </a:solidFill>
                <a:latin typeface="Arial" charset="0"/>
                <a:ea typeface="宋体" charset="0"/>
              </a:rPr>
              <a:t>cash = 0;	</a:t>
            </a:r>
            <a:r>
              <a:rPr lang="en-US" altLang="zh-CN" sz="1800" dirty="0">
                <a:latin typeface="Arial" charset="0"/>
                <a:ea typeface="宋体" charset="0"/>
              </a:rPr>
              <a:t>	/* </a:t>
            </a:r>
            <a:r>
              <a:rPr lang="zh-CN" altLang="en-US" sz="1800" dirty="0">
                <a:latin typeface="Arial" charset="0"/>
                <a:ea typeface="宋体" charset="0"/>
              </a:rPr>
              <a:t>初始金额</a:t>
            </a:r>
            <a:r>
              <a:rPr lang="en-US" altLang="zh-CN" sz="1800" dirty="0">
                <a:latin typeface="Arial" charset="0"/>
                <a:ea typeface="宋体" charset="0"/>
              </a:rPr>
              <a:t>=0 */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</a:t>
            </a:r>
            <a:r>
              <a:rPr lang="en-US" altLang="zh-CN" sz="1800" dirty="0" err="1">
                <a:latin typeface="Arial" charset="0"/>
                <a:ea typeface="宋体" charset="0"/>
              </a:rPr>
              <a:t>printf</a:t>
            </a:r>
            <a:r>
              <a:rPr lang="zh-CN" altLang="en-US" sz="1800" dirty="0">
                <a:latin typeface="Arial" charset="0"/>
                <a:ea typeface="宋体" charset="0"/>
              </a:rPr>
              <a:t> </a:t>
            </a:r>
            <a:r>
              <a:rPr lang="en-US" altLang="zh-CN" sz="1800" dirty="0">
                <a:latin typeface="Arial" charset="0"/>
                <a:ea typeface="宋体" charset="0"/>
              </a:rPr>
              <a:t>("Enter operate choice(0--end, 1--income, 2--expend):");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</a:t>
            </a:r>
            <a:r>
              <a:rPr lang="en-US" altLang="zh-CN" sz="1800" dirty="0" err="1">
                <a:latin typeface="Arial" charset="0"/>
                <a:ea typeface="宋体" charset="0"/>
              </a:rPr>
              <a:t>scanf</a:t>
            </a:r>
            <a:r>
              <a:rPr lang="zh-CN" altLang="en-US" sz="1800" dirty="0">
                <a:latin typeface="Arial" charset="0"/>
                <a:ea typeface="宋体" charset="0"/>
              </a:rPr>
              <a:t> </a:t>
            </a:r>
            <a:r>
              <a:rPr lang="en-US" altLang="zh-CN" sz="1800" dirty="0">
                <a:latin typeface="Arial" charset="0"/>
                <a:ea typeface="宋体" charset="0"/>
              </a:rPr>
              <a:t>("%d", &amp;choice);		/* </a:t>
            </a:r>
            <a:r>
              <a:rPr lang="zh-CN" altLang="en-US" sz="1800" dirty="0">
                <a:latin typeface="Arial" charset="0"/>
                <a:ea typeface="宋体" charset="0"/>
              </a:rPr>
              <a:t>输入操作类型 *</a:t>
            </a:r>
            <a:r>
              <a:rPr lang="en-US" altLang="zh-CN" sz="18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while (choice != 0){	/*  </a:t>
            </a:r>
            <a:r>
              <a:rPr lang="zh-CN" altLang="en-US" sz="1800" dirty="0">
                <a:latin typeface="Arial" charset="0"/>
                <a:ea typeface="宋体" charset="0"/>
              </a:rPr>
              <a:t>若输入类型为</a:t>
            </a:r>
            <a:r>
              <a:rPr lang="en-US" altLang="zh-CN" sz="1800" dirty="0">
                <a:latin typeface="Arial" charset="0"/>
                <a:ea typeface="宋体" charset="0"/>
              </a:rPr>
              <a:t>0</a:t>
            </a:r>
            <a:r>
              <a:rPr lang="zh-CN" altLang="en-US" sz="1800" dirty="0">
                <a:latin typeface="Arial" charset="0"/>
                <a:ea typeface="宋体" charset="0"/>
              </a:rPr>
              <a:t>，循环结束  *</a:t>
            </a:r>
            <a:r>
              <a:rPr lang="en-US" altLang="zh-CN" sz="18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     if (choice == 1 || choice == 2)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	</a:t>
            </a:r>
            <a:r>
              <a:rPr lang="en-US" altLang="zh-CN" sz="1800" dirty="0" err="1">
                <a:latin typeface="Arial" charset="0"/>
                <a:ea typeface="宋体" charset="0"/>
              </a:rPr>
              <a:t>printf</a:t>
            </a:r>
            <a:r>
              <a:rPr lang="zh-CN" altLang="en-US" sz="1800" dirty="0">
                <a:latin typeface="Arial" charset="0"/>
                <a:ea typeface="宋体" charset="0"/>
              </a:rPr>
              <a:t> </a:t>
            </a:r>
            <a:r>
              <a:rPr lang="en-US" altLang="zh-CN" sz="1800" dirty="0">
                <a:latin typeface="Arial" charset="0"/>
                <a:ea typeface="宋体" charset="0"/>
              </a:rPr>
              <a:t>("Enter cash value:"); 	/* </a:t>
            </a:r>
            <a:r>
              <a:rPr lang="zh-CN" altLang="en-US" sz="1800" dirty="0">
                <a:latin typeface="Arial" charset="0"/>
                <a:ea typeface="宋体" charset="0"/>
              </a:rPr>
              <a:t>输入操作现金额 *</a:t>
            </a:r>
            <a:r>
              <a:rPr lang="en-US" altLang="zh-CN" sz="18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	</a:t>
            </a:r>
            <a:r>
              <a:rPr lang="en-US" altLang="zh-CN" sz="1800" dirty="0" err="1">
                <a:latin typeface="Arial" charset="0"/>
                <a:ea typeface="宋体" charset="0"/>
              </a:rPr>
              <a:t>scanf</a:t>
            </a:r>
            <a:r>
              <a:rPr lang="zh-CN" altLang="en-US" sz="1800" dirty="0">
                <a:latin typeface="Arial" charset="0"/>
                <a:ea typeface="宋体" charset="0"/>
              </a:rPr>
              <a:t> </a:t>
            </a:r>
            <a:r>
              <a:rPr lang="en-US" altLang="zh-CN" sz="1800" dirty="0">
                <a:latin typeface="Arial" charset="0"/>
                <a:ea typeface="宋体" charset="0"/>
              </a:rPr>
              <a:t>("%f", &amp;value);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	if (choice == 1)     income(value);    /* </a:t>
            </a:r>
            <a:r>
              <a:rPr lang="zh-CN" altLang="en-US" sz="1800" dirty="0">
                <a:latin typeface="Arial" charset="0"/>
                <a:ea typeface="宋体" charset="0"/>
              </a:rPr>
              <a:t>函数调用，计算现金收入 *</a:t>
            </a:r>
            <a:r>
              <a:rPr lang="en-US" altLang="zh-CN" sz="18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	else        	 expend(value);	 /* </a:t>
            </a:r>
            <a:r>
              <a:rPr lang="zh-CN" altLang="en-US" sz="1800" dirty="0">
                <a:latin typeface="Arial" charset="0"/>
                <a:ea typeface="宋体" charset="0"/>
              </a:rPr>
              <a:t>函数调用，计算现金支出 *</a:t>
            </a:r>
            <a:r>
              <a:rPr lang="en-US" altLang="zh-CN" sz="18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	</a:t>
            </a:r>
            <a:r>
              <a:rPr lang="en-US" altLang="zh-CN" sz="1800" dirty="0" err="1">
                <a:latin typeface="Arial" charset="0"/>
                <a:ea typeface="宋体" charset="0"/>
              </a:rPr>
              <a:t>printf</a:t>
            </a:r>
            <a:r>
              <a:rPr lang="zh-CN" altLang="en-US" sz="1800" dirty="0">
                <a:latin typeface="Arial" charset="0"/>
                <a:ea typeface="宋体" charset="0"/>
              </a:rPr>
              <a:t> </a:t>
            </a:r>
            <a:r>
              <a:rPr lang="en-US" altLang="zh-CN" sz="1800" dirty="0">
                <a:latin typeface="Arial" charset="0"/>
                <a:ea typeface="宋体" charset="0"/>
              </a:rPr>
              <a:t>("current cash:%.2f\n", cash);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     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     </a:t>
            </a:r>
            <a:r>
              <a:rPr lang="en-US" altLang="zh-CN" sz="1800" dirty="0" err="1">
                <a:latin typeface="Arial" charset="0"/>
                <a:ea typeface="宋体" charset="0"/>
              </a:rPr>
              <a:t>printf</a:t>
            </a:r>
            <a:r>
              <a:rPr lang="zh-CN" altLang="en-US" sz="1800" dirty="0">
                <a:latin typeface="Arial" charset="0"/>
                <a:ea typeface="宋体" charset="0"/>
              </a:rPr>
              <a:t> </a:t>
            </a:r>
            <a:r>
              <a:rPr lang="en-US" altLang="zh-CN" sz="1800" dirty="0">
                <a:latin typeface="Arial" charset="0"/>
                <a:ea typeface="宋体" charset="0"/>
              </a:rPr>
              <a:t>("Enter operate choice(0--end, 1--income, 2--expend):");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    </a:t>
            </a:r>
            <a:r>
              <a:rPr lang="en-US" altLang="zh-CN" sz="1800" dirty="0" err="1">
                <a:latin typeface="Arial" charset="0"/>
                <a:ea typeface="宋体" charset="0"/>
              </a:rPr>
              <a:t>scanf</a:t>
            </a:r>
            <a:r>
              <a:rPr lang="zh-CN" altLang="en-US" sz="1800" dirty="0">
                <a:latin typeface="Arial" charset="0"/>
                <a:ea typeface="宋体" charset="0"/>
              </a:rPr>
              <a:t> </a:t>
            </a:r>
            <a:r>
              <a:rPr lang="en-US" altLang="zh-CN" sz="1800" dirty="0">
                <a:latin typeface="Arial" charset="0"/>
                <a:ea typeface="宋体" charset="0"/>
              </a:rPr>
              <a:t>("%d", &amp;choice);		/* </a:t>
            </a:r>
            <a:r>
              <a:rPr lang="zh-CN" altLang="en-US" sz="1800" dirty="0">
                <a:latin typeface="Arial" charset="0"/>
                <a:ea typeface="宋体" charset="0"/>
              </a:rPr>
              <a:t>继续输入操作类型 *</a:t>
            </a:r>
            <a:r>
              <a:rPr lang="en-US" altLang="zh-CN" sz="18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}</a:t>
            </a:r>
            <a:endParaRPr lang="zh-CN" altLang="en-US" sz="1800" dirty="0">
              <a:latin typeface="Arial" charset="0"/>
              <a:ea typeface="宋体" charset="0"/>
            </a:endParaRPr>
          </a:p>
        </p:txBody>
      </p:sp>
      <p:sp>
        <p:nvSpPr>
          <p:cNvPr id="457731" name="Text Box 3"/>
          <p:cNvSpPr txBox="1">
            <a:spLocks noChangeArrowheads="1"/>
          </p:cNvSpPr>
          <p:nvPr/>
        </p:nvSpPr>
        <p:spPr bwMode="auto">
          <a:xfrm>
            <a:off x="2301875" y="0"/>
            <a:ext cx="6842125" cy="2530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/>
            <a:r>
              <a:rPr lang="zh-CN" altLang="en-US" sz="2000" dirty="0">
                <a:latin typeface="Arial" charset="0"/>
              </a:rPr>
              <a:t>	</a:t>
            </a:r>
            <a:r>
              <a:rPr lang="en-US" altLang="zh-CN" sz="2000" dirty="0">
                <a:latin typeface="Arial" charset="0"/>
              </a:rPr>
              <a:t>/* </a:t>
            </a:r>
            <a:r>
              <a:rPr lang="zh-CN" altLang="en-US" sz="2000" dirty="0">
                <a:latin typeface="Arial" charset="0"/>
              </a:rPr>
              <a:t>定义计算现金收入函数 *</a:t>
            </a:r>
            <a:r>
              <a:rPr lang="en-US" altLang="zh-CN" sz="2000" dirty="0">
                <a:latin typeface="Arial" charset="0"/>
              </a:rPr>
              <a:t>/</a:t>
            </a:r>
          </a:p>
          <a:p>
            <a:pPr algn="l"/>
            <a:r>
              <a:rPr lang="en-US" altLang="zh-CN" sz="2000" dirty="0">
                <a:latin typeface="Arial" charset="0"/>
              </a:rPr>
              <a:t>void income(double number)</a:t>
            </a:r>
          </a:p>
          <a:p>
            <a:pPr algn="l"/>
            <a:r>
              <a:rPr lang="en-US" altLang="zh-CN" sz="2000" dirty="0">
                <a:latin typeface="Arial" charset="0"/>
              </a:rPr>
              <a:t>{    </a:t>
            </a:r>
            <a:r>
              <a:rPr lang="en-US" altLang="zh-CN" sz="2000" dirty="0">
                <a:solidFill>
                  <a:srgbClr val="FF3300"/>
                </a:solidFill>
                <a:latin typeface="Arial" charset="0"/>
              </a:rPr>
              <a:t>cash</a:t>
            </a:r>
            <a:r>
              <a:rPr lang="en-US" altLang="zh-CN" sz="2000" dirty="0">
                <a:latin typeface="Arial" charset="0"/>
              </a:rPr>
              <a:t> = cash + number;	/*  </a:t>
            </a:r>
            <a:r>
              <a:rPr lang="zh-CN" altLang="en-US" sz="2000" dirty="0">
                <a:latin typeface="Arial" charset="0"/>
              </a:rPr>
              <a:t>改变全局变量</a:t>
            </a:r>
            <a:r>
              <a:rPr lang="en-US" altLang="zh-CN" sz="2000" dirty="0">
                <a:latin typeface="Arial" charset="0"/>
              </a:rPr>
              <a:t>cash  */</a:t>
            </a:r>
          </a:p>
          <a:p>
            <a:pPr algn="l"/>
            <a:r>
              <a:rPr lang="en-US" altLang="zh-CN" sz="2000" dirty="0">
                <a:latin typeface="Arial" charset="0"/>
              </a:rPr>
              <a:t>}</a:t>
            </a:r>
          </a:p>
          <a:p>
            <a:pPr algn="l"/>
            <a:r>
              <a:rPr lang="en-US" altLang="zh-CN" sz="2000" dirty="0">
                <a:latin typeface="Arial" charset="0"/>
              </a:rPr>
              <a:t>	/* </a:t>
            </a:r>
            <a:r>
              <a:rPr lang="zh-CN" altLang="en-US" sz="2000" dirty="0">
                <a:latin typeface="Arial" charset="0"/>
              </a:rPr>
              <a:t>定义计算现金支出函数 *</a:t>
            </a:r>
            <a:r>
              <a:rPr lang="en-US" altLang="zh-CN" sz="2000" dirty="0">
                <a:latin typeface="Arial" charset="0"/>
              </a:rPr>
              <a:t>/</a:t>
            </a:r>
          </a:p>
          <a:p>
            <a:pPr algn="l"/>
            <a:r>
              <a:rPr lang="en-US" altLang="zh-CN" sz="2000" dirty="0">
                <a:latin typeface="Arial" charset="0"/>
              </a:rPr>
              <a:t>void expend(double number)</a:t>
            </a:r>
          </a:p>
          <a:p>
            <a:pPr algn="l"/>
            <a:r>
              <a:rPr lang="en-US" altLang="zh-CN" sz="2000" dirty="0">
                <a:latin typeface="Arial" charset="0"/>
              </a:rPr>
              <a:t>{    </a:t>
            </a:r>
            <a:r>
              <a:rPr lang="en-US" altLang="zh-CN" sz="2000" dirty="0">
                <a:solidFill>
                  <a:srgbClr val="FF3300"/>
                </a:solidFill>
                <a:latin typeface="Arial" charset="0"/>
              </a:rPr>
              <a:t>cash</a:t>
            </a:r>
            <a:r>
              <a:rPr lang="en-US" altLang="zh-CN" sz="2000" dirty="0">
                <a:latin typeface="Arial" charset="0"/>
              </a:rPr>
              <a:t> = cash - number;	/*  </a:t>
            </a:r>
            <a:r>
              <a:rPr lang="zh-CN" altLang="en-US" sz="2000" dirty="0">
                <a:latin typeface="Arial" charset="0"/>
              </a:rPr>
              <a:t>改变全局变量</a:t>
            </a:r>
            <a:r>
              <a:rPr lang="en-US" altLang="zh-CN" sz="2000" dirty="0">
                <a:latin typeface="Arial" charset="0"/>
              </a:rPr>
              <a:t>cash  */</a:t>
            </a:r>
          </a:p>
          <a:p>
            <a:pPr algn="l"/>
            <a:r>
              <a:rPr lang="en-US" altLang="zh-CN" sz="2000" dirty="0">
                <a:latin typeface="Arial" charset="0"/>
              </a:rPr>
              <a:t>}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457732" name="Text Box 4"/>
          <p:cNvSpPr txBox="1">
            <a:spLocks noChangeArrowheads="1"/>
          </p:cNvSpPr>
          <p:nvPr/>
        </p:nvSpPr>
        <p:spPr bwMode="auto">
          <a:xfrm>
            <a:off x="2519363" y="4632325"/>
            <a:ext cx="6624637" cy="2225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/>
            <a:r>
              <a:rPr lang="en-US" altLang="zh-CN" sz="2000">
                <a:latin typeface="Arial" charset="0"/>
              </a:rPr>
              <a:t>Enter operate choice(0--end, 1--income, 2--expend):</a:t>
            </a:r>
            <a:r>
              <a:rPr lang="en-US" altLang="zh-CN" sz="2000">
                <a:solidFill>
                  <a:srgbClr val="FF3300"/>
                </a:solidFill>
                <a:latin typeface="Arial" charset="0"/>
              </a:rPr>
              <a:t>1</a:t>
            </a:r>
          </a:p>
          <a:p>
            <a:pPr algn="l"/>
            <a:r>
              <a:rPr lang="en-US" altLang="zh-CN" sz="2000">
                <a:latin typeface="Arial" charset="0"/>
              </a:rPr>
              <a:t>Enter cash value:1000</a:t>
            </a:r>
          </a:p>
          <a:p>
            <a:pPr algn="l"/>
            <a:r>
              <a:rPr lang="en-US" altLang="zh-CN" sz="2000" i="1">
                <a:solidFill>
                  <a:srgbClr val="0000FF"/>
                </a:solidFill>
                <a:latin typeface="Arial" charset="0"/>
              </a:rPr>
              <a:t>current cash:1000.000000</a:t>
            </a:r>
          </a:p>
          <a:p>
            <a:pPr algn="l"/>
            <a:r>
              <a:rPr lang="en-US" altLang="zh-CN" sz="2000">
                <a:latin typeface="Arial" charset="0"/>
              </a:rPr>
              <a:t>Enter operate choice(0--end, 1--income, 2--expend):</a:t>
            </a:r>
            <a:r>
              <a:rPr lang="en-US" altLang="zh-CN" sz="2000">
                <a:solidFill>
                  <a:srgbClr val="FF3300"/>
                </a:solidFill>
                <a:latin typeface="Arial" charset="0"/>
              </a:rPr>
              <a:t>2</a:t>
            </a:r>
          </a:p>
          <a:p>
            <a:pPr algn="l"/>
            <a:r>
              <a:rPr lang="en-US" altLang="zh-CN" sz="2000">
                <a:latin typeface="Arial" charset="0"/>
              </a:rPr>
              <a:t>Enter cash value:456</a:t>
            </a:r>
          </a:p>
          <a:p>
            <a:pPr algn="l"/>
            <a:r>
              <a:rPr lang="en-US" altLang="zh-CN" sz="2000" i="1">
                <a:solidFill>
                  <a:srgbClr val="0000FF"/>
                </a:solidFill>
                <a:latin typeface="Arial" charset="0"/>
              </a:rPr>
              <a:t>current cash:544.000000</a:t>
            </a:r>
          </a:p>
          <a:p>
            <a:pPr algn="l"/>
            <a:r>
              <a:rPr lang="en-US" altLang="zh-CN" sz="2000">
                <a:latin typeface="Arial" charset="0"/>
              </a:rPr>
              <a:t>Enter operate choice(0--end, 1--income, 2--expend):</a:t>
            </a:r>
            <a:r>
              <a:rPr lang="en-US" altLang="zh-CN" sz="2000">
                <a:solidFill>
                  <a:srgbClr val="FF3300"/>
                </a:solidFill>
                <a:latin typeface="Arial" charset="0"/>
              </a:rPr>
              <a:t>0</a:t>
            </a:r>
            <a:endParaRPr lang="zh-CN" altLang="en-US" sz="2000">
              <a:solidFill>
                <a:srgbClr val="FF33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animBg="1"/>
      <p:bldP spid="45773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859713" cy="10271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5.3.2 </a:t>
            </a:r>
            <a:r>
              <a:rPr lang="zh-CN" altLang="en-US">
                <a:latin typeface="Arial" charset="0"/>
                <a:ea typeface="宋体" charset="0"/>
              </a:rPr>
              <a:t>局部变量和全局变量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507413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讨论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全局变量比局部变量自由度大，更方便 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引起注意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对于规模较大的程序，过多使用全局变量会带来副作用，导致各函数间出现相互干扰。如果整个程序是由多人合作开发，各人都按自己的想法使用全局变量，相互的干扰可能会更严重。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因此在变量使用中，应尽量使用局部变量，从某个角度看使用似乎受到了限制，但从另一个角度看，它避免了不同函数间的相互干扰，提高了程序质量。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820150" cy="4895850"/>
          </a:xfrm>
        </p:spPr>
        <p:txBody>
          <a:bodyPr/>
          <a:lstStyle/>
          <a:p>
            <a:pPr marL="92075" indent="-92075" eaLnBrk="1" hangingPunct="1"/>
            <a:r>
              <a:rPr lang="zh-CN" altLang="en-US" sz="2800">
                <a:latin typeface="Arial" charset="0"/>
                <a:ea typeface="宋体" charset="0"/>
              </a:rPr>
              <a:t>变量生命周期</a:t>
            </a:r>
          </a:p>
          <a:p>
            <a:pPr marL="769938" lvl="1" eaLnBrk="1" hangingPunct="1"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变量从定义开始分配存储单元，到运行结束存储单元被回收的整个过程。</a:t>
            </a:r>
          </a:p>
          <a:p>
            <a:pPr marL="92075" indent="-92075" eaLnBrk="1" hangingPunct="1"/>
            <a:r>
              <a:rPr lang="zh-CN" altLang="en-US" sz="2800">
                <a:latin typeface="Arial" charset="0"/>
                <a:ea typeface="宋体" charset="0"/>
              </a:rPr>
              <a:t>自动变量（</a:t>
            </a:r>
            <a:r>
              <a:rPr lang="en-US" altLang="zh-CN" sz="2800">
                <a:solidFill>
                  <a:srgbClr val="CC0066"/>
                </a:solidFill>
                <a:latin typeface="Arial" charset="0"/>
                <a:ea typeface="宋体" charset="0"/>
              </a:rPr>
              <a:t>auto</a:t>
            </a:r>
            <a:r>
              <a:rPr lang="zh-CN" altLang="en-US" sz="2800">
                <a:latin typeface="Arial" charset="0"/>
                <a:ea typeface="宋体" charset="0"/>
              </a:rPr>
              <a:t>）</a:t>
            </a:r>
            <a:r>
              <a:rPr lang="en-US" altLang="zh-CN" sz="2800">
                <a:latin typeface="Arial" charset="0"/>
                <a:ea typeface="宋体" charset="0"/>
              </a:rPr>
              <a:t>:  </a:t>
            </a:r>
            <a:r>
              <a:rPr lang="zh-CN" altLang="en-US" sz="2800">
                <a:latin typeface="Arial" charset="0"/>
                <a:ea typeface="宋体" charset="0"/>
              </a:rPr>
              <a:t>普通的局部变量</a:t>
            </a:r>
          </a:p>
          <a:p>
            <a:pPr marL="769938" lvl="1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int x, y;  </a:t>
            </a:r>
            <a:r>
              <a:rPr lang="en-US" altLang="zh-CN" sz="2400">
                <a:latin typeface="Arial" charset="0"/>
                <a:ea typeface="宋体" charset="0"/>
                <a:sym typeface="Wingdings" charset="0"/>
              </a:rPr>
              <a:t> </a:t>
            </a:r>
            <a:r>
              <a:rPr lang="en-US" altLang="zh-CN" sz="2400">
                <a:latin typeface="Arial" charset="0"/>
                <a:ea typeface="宋体" charset="0"/>
              </a:rPr>
              <a:t> 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auto</a:t>
            </a:r>
            <a:r>
              <a:rPr lang="en-US" altLang="zh-CN" sz="2400">
                <a:latin typeface="Arial" charset="0"/>
                <a:ea typeface="宋体" charset="0"/>
              </a:rPr>
              <a:t> int x, y;</a:t>
            </a:r>
          </a:p>
          <a:p>
            <a:pPr marL="769938" lvl="1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char c1; </a:t>
            </a:r>
            <a:r>
              <a:rPr lang="en-US" altLang="zh-CN" sz="2400">
                <a:latin typeface="Arial" charset="0"/>
                <a:ea typeface="宋体" charset="0"/>
                <a:sym typeface="Wingdings" charset="0"/>
              </a:rPr>
              <a:t></a:t>
            </a:r>
            <a:r>
              <a:rPr lang="en-US" altLang="zh-CN" sz="2400">
                <a:latin typeface="Arial" charset="0"/>
                <a:ea typeface="宋体" charset="0"/>
              </a:rPr>
              <a:t>  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auto</a:t>
            </a:r>
            <a:r>
              <a:rPr lang="en-US" altLang="zh-CN" sz="2400">
                <a:latin typeface="Arial" charset="0"/>
                <a:ea typeface="宋体" charset="0"/>
              </a:rPr>
              <a:t> char c1;</a:t>
            </a:r>
          </a:p>
          <a:p>
            <a:pPr marL="769938" lvl="1" eaLnBrk="1" hangingPunct="1"/>
            <a:r>
              <a:rPr lang="zh-CN" altLang="en-US">
                <a:latin typeface="Arial" charset="0"/>
                <a:ea typeface="宋体" charset="0"/>
              </a:rPr>
              <a:t>函数调用时，定义变量，分配存储单元。</a:t>
            </a:r>
          </a:p>
          <a:p>
            <a:pPr marL="769938" lvl="1" eaLnBrk="1" hangingPunct="1"/>
            <a:r>
              <a:rPr lang="zh-CN" altLang="en-US">
                <a:latin typeface="Arial" charset="0"/>
                <a:ea typeface="宋体" charset="0"/>
              </a:rPr>
              <a:t>函数调用结束，收回存储单元。</a:t>
            </a:r>
          </a:p>
          <a:p>
            <a:pPr marL="92075" indent="-92075" eaLnBrk="1" hangingPunct="1"/>
            <a:r>
              <a:rPr lang="zh-CN" altLang="en-US" sz="2800">
                <a:latin typeface="Arial" charset="0"/>
                <a:ea typeface="宋体" charset="0"/>
              </a:rPr>
              <a:t>全局变量：从程序执行开始，到程序的结束，存储单元始终保持。</a:t>
            </a:r>
          </a:p>
        </p:txBody>
      </p:sp>
      <p:sp>
        <p:nvSpPr>
          <p:cNvPr id="64514" name="Rectangle 21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8075612" cy="595313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Arial" charset="0"/>
                <a:ea typeface="宋体" charset="0"/>
              </a:rPr>
              <a:t>5.3.3  </a:t>
            </a:r>
            <a:r>
              <a:rPr lang="zh-CN" altLang="en-US" sz="3600">
                <a:latin typeface="Arial" charset="0"/>
                <a:ea typeface="宋体" charset="0"/>
              </a:rPr>
              <a:t>变量生命周期和静态局部变量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7"/>
          <p:cNvSpPr>
            <a:spLocks noGrp="1" noChangeArrowheads="1"/>
          </p:cNvSpPr>
          <p:nvPr>
            <p:ph type="title"/>
          </p:nvPr>
        </p:nvSpPr>
        <p:spPr>
          <a:xfrm>
            <a:off x="5724525" y="260350"/>
            <a:ext cx="2962275" cy="668338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altLang="zh-CN" sz="4000">
                <a:latin typeface="Arial" charset="0"/>
                <a:ea typeface="宋体" charset="0"/>
              </a:rPr>
              <a:t>5-1</a:t>
            </a:r>
            <a:r>
              <a:rPr lang="zh-CN" altLang="en-US" sz="4000">
                <a:latin typeface="Arial" charset="0"/>
                <a:ea typeface="宋体" charset="0"/>
              </a:rPr>
              <a:t>源程序</a:t>
            </a:r>
          </a:p>
        </p:txBody>
      </p:sp>
      <p:sp>
        <p:nvSpPr>
          <p:cNvPr id="21506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497887" cy="58324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/* </a:t>
            </a:r>
            <a:r>
              <a:rPr lang="zh-CN" altLang="en-US" sz="2400" dirty="0">
                <a:latin typeface="Arial" charset="0"/>
                <a:ea typeface="宋体" charset="0"/>
              </a:rPr>
              <a:t>计算圆柱体积 *</a:t>
            </a:r>
            <a:r>
              <a:rPr lang="en-US" altLang="zh-CN" sz="24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# include &lt;</a:t>
            </a:r>
            <a:r>
              <a:rPr lang="en-US" altLang="zh-CN" sz="2400" dirty="0" err="1">
                <a:latin typeface="Arial" charset="0"/>
                <a:ea typeface="宋体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double cylinder (double r, double h);    </a:t>
            </a:r>
            <a:r>
              <a:rPr lang="en-US" altLang="zh-CN" sz="2400" dirty="0">
                <a:latin typeface="Arial" charset="0"/>
                <a:ea typeface="宋体" charset="0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</a:rPr>
              <a:t>函数声明</a:t>
            </a:r>
            <a:r>
              <a:rPr lang="zh-CN" altLang="en-US" sz="2400" dirty="0">
                <a:latin typeface="Arial" charset="0"/>
                <a:ea typeface="宋体" charset="0"/>
              </a:rPr>
              <a:t>*</a:t>
            </a:r>
            <a:r>
              <a:rPr lang="en-US" altLang="zh-CN" sz="24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main( void 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double height, radius, volume;				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 ("Enter radius and height: ");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  <a:r>
              <a:rPr lang="en-US" altLang="zh-CN" sz="2400" dirty="0" err="1">
                <a:latin typeface="Arial" charset="0"/>
                <a:ea typeface="宋体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</a:rPr>
              <a:t> ("%</a:t>
            </a:r>
            <a:r>
              <a:rPr lang="en-US" altLang="zh-CN" sz="2400" dirty="0" err="1">
                <a:latin typeface="Arial" charset="0"/>
                <a:ea typeface="宋体" charset="0"/>
              </a:rPr>
              <a:t>lf%lf</a:t>
            </a:r>
            <a:r>
              <a:rPr lang="en-US" altLang="zh-CN" sz="2400" dirty="0">
                <a:latin typeface="Arial" charset="0"/>
                <a:ea typeface="宋体" charset="0"/>
              </a:rPr>
              <a:t>", &amp;radius, &amp;height);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/* </a:t>
            </a: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</a:rPr>
              <a:t>调用函数</a:t>
            </a:r>
            <a:r>
              <a:rPr lang="zh-CN" altLang="en-US" sz="2400" dirty="0">
                <a:latin typeface="Arial" charset="0"/>
                <a:ea typeface="宋体" charset="0"/>
              </a:rPr>
              <a:t>，返回值赋给</a:t>
            </a:r>
            <a:r>
              <a:rPr lang="en-US" altLang="zh-CN" sz="2400" dirty="0">
                <a:latin typeface="Arial" charset="0"/>
                <a:ea typeface="宋体" charset="0"/>
              </a:rPr>
              <a:t>volume */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volume =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 cylinder (radius, height )</a:t>
            </a:r>
            <a:r>
              <a:rPr lang="en-US" altLang="zh-CN" sz="2400" dirty="0">
                <a:latin typeface="Arial" charset="0"/>
                <a:ea typeface="宋体" charset="0"/>
              </a:rPr>
              <a:t>;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 ("Volume = %.3f\n", volume);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altLang="zh-CN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return  0;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}</a:t>
            </a:r>
            <a:endParaRPr lang="zh-CN" altLang="en-US" sz="2400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476250"/>
            <a:ext cx="7921625" cy="762000"/>
          </a:xfrm>
        </p:spPr>
        <p:txBody>
          <a:bodyPr/>
          <a:lstStyle/>
          <a:p>
            <a:pPr eaLnBrk="1" hangingPunct="1"/>
            <a:r>
              <a:rPr lang="zh-CN" dirty="0">
                <a:latin typeface="Arial" charset="0"/>
                <a:ea typeface="宋体" charset="0"/>
              </a:rPr>
              <a:t>C</a:t>
            </a:r>
            <a:r>
              <a:rPr lang="zh-CN" altLang="en-US" dirty="0">
                <a:latin typeface="Arial" charset="0"/>
                <a:ea typeface="宋体" charset="0"/>
              </a:rPr>
              <a:t>程序存储分布示意图（例</a:t>
            </a:r>
            <a:r>
              <a:rPr lang="zh-CN" dirty="0">
                <a:latin typeface="Arial" charset="0"/>
                <a:ea typeface="宋体" charset="0"/>
              </a:rPr>
              <a:t>5-</a:t>
            </a:r>
            <a:r>
              <a:rPr lang="en-US" altLang="zh-CN" dirty="0">
                <a:latin typeface="Arial" charset="0"/>
                <a:ea typeface="宋体" charset="0"/>
              </a:rPr>
              <a:t>7</a:t>
            </a:r>
            <a:r>
              <a:rPr lang="zh-CN" altLang="en-US" dirty="0">
                <a:latin typeface="Arial" charset="0"/>
                <a:ea typeface="宋体" charset="0"/>
              </a:rPr>
              <a:t>）</a:t>
            </a:r>
            <a:endParaRPr lang="en-US" altLang="zh-CN" dirty="0">
              <a:latin typeface="Arial" charset="0"/>
              <a:ea typeface="宋体" charset="0"/>
            </a:endParaRPr>
          </a:p>
        </p:txBody>
      </p:sp>
      <p:pic>
        <p:nvPicPr>
          <p:cNvPr id="65538" name="Picture 1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41438"/>
            <a:ext cx="8353425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7993062" cy="34845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charset="0"/>
              <a:buNone/>
              <a:tabLst>
                <a:tab pos="1246188" algn="l"/>
              </a:tabLst>
            </a:pP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static </a:t>
            </a:r>
            <a:r>
              <a:rPr lang="en-US" altLang="zh-CN">
                <a:latin typeface="Arial" charset="0"/>
                <a:ea typeface="宋体" charset="0"/>
              </a:rPr>
              <a:t> </a:t>
            </a:r>
            <a:r>
              <a:rPr lang="zh-CN" altLang="en-US">
                <a:latin typeface="Arial" charset="0"/>
                <a:ea typeface="宋体" charset="0"/>
              </a:rPr>
              <a:t>类型名  变量表</a:t>
            </a:r>
          </a:p>
          <a:p>
            <a:pPr eaLnBrk="1" hangingPunct="1">
              <a:lnSpc>
                <a:spcPct val="150000"/>
              </a:lnSpc>
              <a:tabLst>
                <a:tab pos="1246188" algn="l"/>
              </a:tabLst>
            </a:pPr>
            <a:r>
              <a:rPr lang="zh-CN" altLang="en-US">
                <a:latin typeface="Arial" charset="0"/>
                <a:ea typeface="宋体" charset="0"/>
              </a:rPr>
              <a:t>作用范围：局部变量</a:t>
            </a:r>
          </a:p>
          <a:p>
            <a:pPr eaLnBrk="1" hangingPunct="1">
              <a:lnSpc>
                <a:spcPct val="150000"/>
              </a:lnSpc>
              <a:tabLst>
                <a:tab pos="1246188" algn="l"/>
              </a:tabLst>
            </a:pPr>
            <a:r>
              <a:rPr lang="zh-CN" altLang="en-US">
                <a:latin typeface="Arial" charset="0"/>
                <a:ea typeface="宋体" charset="0"/>
              </a:rPr>
              <a:t>生命周期：全局变量</a:t>
            </a:r>
          </a:p>
        </p:txBody>
      </p:sp>
      <p:sp>
        <p:nvSpPr>
          <p:cNvPr id="66562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4392612" cy="865188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静态局部变量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76250"/>
            <a:ext cx="8640763" cy="8651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【</a:t>
            </a:r>
            <a:r>
              <a:rPr lang="zh-CN" altLang="en-US" sz="2800">
                <a:latin typeface="Arial" charset="0"/>
                <a:ea typeface="宋体" charset="0"/>
              </a:rPr>
              <a:t>例</a:t>
            </a:r>
            <a:r>
              <a:rPr lang="en-US" altLang="zh-CN" sz="2800">
                <a:latin typeface="Arial" charset="0"/>
                <a:ea typeface="宋体" charset="0"/>
              </a:rPr>
              <a:t>5-9】</a:t>
            </a:r>
            <a:r>
              <a:rPr lang="zh-CN" altLang="en-US" sz="2800">
                <a:latin typeface="Arial" charset="0"/>
                <a:ea typeface="宋体" charset="0"/>
              </a:rPr>
              <a:t>输入正整数</a:t>
            </a:r>
            <a:r>
              <a:rPr lang="en-US" altLang="zh-CN" sz="2800">
                <a:latin typeface="Arial" charset="0"/>
                <a:ea typeface="宋体" charset="0"/>
              </a:rPr>
              <a:t>n</a:t>
            </a:r>
            <a:r>
              <a:rPr lang="zh-CN" altLang="en-US" sz="2800">
                <a:latin typeface="Arial" charset="0"/>
                <a:ea typeface="宋体" charset="0"/>
              </a:rPr>
              <a:t>，输出</a:t>
            </a:r>
            <a:r>
              <a:rPr lang="en-US" altLang="zh-CN" sz="2800">
                <a:latin typeface="Arial" charset="0"/>
                <a:ea typeface="宋体" charset="0"/>
              </a:rPr>
              <a:t>1</a:t>
            </a:r>
            <a:r>
              <a:rPr lang="zh-CN" altLang="en-US" sz="2800">
                <a:latin typeface="Arial" charset="0"/>
                <a:ea typeface="宋体" charset="0"/>
              </a:rPr>
              <a:t>！</a:t>
            </a:r>
            <a:r>
              <a:rPr lang="en-US" altLang="zh-CN" sz="2800">
                <a:latin typeface="Arial" charset="0"/>
                <a:ea typeface="宋体" charset="0"/>
              </a:rPr>
              <a:t>~n</a:t>
            </a:r>
            <a:r>
              <a:rPr lang="zh-CN" altLang="en-US" sz="2800">
                <a:latin typeface="Arial" charset="0"/>
                <a:ea typeface="宋体" charset="0"/>
              </a:rPr>
              <a:t>！的值。要求定义并调用含静态变量的函数</a:t>
            </a:r>
            <a:r>
              <a:rPr lang="en-US" altLang="zh-CN" sz="2800">
                <a:latin typeface="Arial" charset="0"/>
                <a:ea typeface="宋体" charset="0"/>
              </a:rPr>
              <a:t>fact_s(n)</a:t>
            </a:r>
            <a:r>
              <a:rPr lang="zh-CN" altLang="en-US" sz="2800">
                <a:latin typeface="Arial" charset="0"/>
                <a:ea typeface="宋体" charset="0"/>
              </a:rPr>
              <a:t>计算</a:t>
            </a:r>
            <a:r>
              <a:rPr lang="en-US" altLang="zh-CN" sz="2800">
                <a:latin typeface="Arial" charset="0"/>
                <a:ea typeface="宋体" charset="0"/>
              </a:rPr>
              <a:t>n</a:t>
            </a:r>
            <a:r>
              <a:rPr lang="zh-CN" altLang="en-US" sz="2800">
                <a:latin typeface="Arial" charset="0"/>
                <a:ea typeface="宋体" charset="0"/>
              </a:rPr>
              <a:t>！。</a:t>
            </a:r>
          </a:p>
        </p:txBody>
      </p:sp>
      <p:sp>
        <p:nvSpPr>
          <p:cNvPr id="67586" name="Text Box 10"/>
          <p:cNvSpPr txBox="1">
            <a:spLocks noChangeArrowheads="1"/>
          </p:cNvSpPr>
          <p:nvPr/>
        </p:nvSpPr>
        <p:spPr bwMode="auto">
          <a:xfrm>
            <a:off x="179388" y="2276475"/>
            <a:ext cx="871378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/>
            <a:r>
              <a:rPr lang="en-US" altLang="zh-CN" dirty="0">
                <a:latin typeface="Arial" charset="0"/>
              </a:rPr>
              <a:t>#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include &lt;</a:t>
            </a:r>
            <a:r>
              <a:rPr lang="en-US" altLang="zh-CN" dirty="0" err="1">
                <a:latin typeface="Arial" charset="0"/>
              </a:rPr>
              <a:t>stdio.h</a:t>
            </a:r>
            <a:r>
              <a:rPr lang="en-US" altLang="zh-CN" dirty="0">
                <a:latin typeface="Arial" charset="0"/>
              </a:rPr>
              <a:t>&gt;</a:t>
            </a:r>
          </a:p>
          <a:p>
            <a:pPr algn="l"/>
            <a:r>
              <a:rPr lang="en-US" altLang="zh-CN" dirty="0">
                <a:latin typeface="Arial" charset="0"/>
              </a:rPr>
              <a:t>double </a:t>
            </a:r>
            <a:r>
              <a:rPr lang="en-US" altLang="zh-CN" dirty="0" err="1">
                <a:latin typeface="Arial" charset="0"/>
              </a:rPr>
              <a:t>fact_s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(int n);</a:t>
            </a:r>
          </a:p>
          <a:p>
            <a:pPr algn="l"/>
            <a:r>
              <a:rPr lang="en-US" altLang="zh-CN" dirty="0">
                <a:latin typeface="Arial" charset="0"/>
              </a:rPr>
              <a:t>int main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(void)</a:t>
            </a:r>
          </a:p>
          <a:p>
            <a:pPr algn="l"/>
            <a:r>
              <a:rPr lang="en-US" altLang="zh-CN" dirty="0">
                <a:latin typeface="Arial" charset="0"/>
              </a:rPr>
              <a:t>{</a:t>
            </a:r>
          </a:p>
          <a:p>
            <a:pPr algn="l"/>
            <a:r>
              <a:rPr lang="en-US" altLang="zh-CN" dirty="0">
                <a:latin typeface="Arial" charset="0"/>
              </a:rPr>
              <a:t>    int 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, n;</a:t>
            </a:r>
          </a:p>
          <a:p>
            <a:pPr algn="l"/>
            <a:r>
              <a:rPr lang="en-US" altLang="zh-CN" dirty="0">
                <a:latin typeface="Arial" charset="0"/>
              </a:rPr>
              <a:t>    </a:t>
            </a:r>
            <a:r>
              <a:rPr lang="en-US" altLang="zh-CN" dirty="0" err="1">
                <a:latin typeface="Arial" charset="0"/>
              </a:rPr>
              <a:t>printf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("Input n:");</a:t>
            </a:r>
          </a:p>
          <a:p>
            <a:pPr algn="l"/>
            <a:r>
              <a:rPr lang="en-US" altLang="zh-CN" dirty="0">
                <a:latin typeface="Arial" charset="0"/>
              </a:rPr>
              <a:t>    </a:t>
            </a:r>
            <a:r>
              <a:rPr lang="en-US" altLang="zh-CN" dirty="0" err="1">
                <a:latin typeface="Arial" charset="0"/>
              </a:rPr>
              <a:t>scanf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("%d", &amp;n);</a:t>
            </a:r>
          </a:p>
          <a:p>
            <a:pPr algn="l"/>
            <a:r>
              <a:rPr lang="en-US" altLang="zh-CN" dirty="0">
                <a:latin typeface="Arial" charset="0"/>
              </a:rPr>
              <a:t>    for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=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1; 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 &lt;= n; 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++){</a:t>
            </a:r>
          </a:p>
          <a:p>
            <a:pPr algn="l"/>
            <a:r>
              <a:rPr lang="en-US" altLang="zh-CN" dirty="0">
                <a:latin typeface="Arial" charset="0"/>
              </a:rPr>
              <a:t>	</a:t>
            </a:r>
            <a:r>
              <a:rPr lang="en-US" altLang="zh-CN" dirty="0" err="1">
                <a:latin typeface="Arial" charset="0"/>
              </a:rPr>
              <a:t>printf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("%3d!=%.0f\n", 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, </a:t>
            </a:r>
            <a:r>
              <a:rPr lang="en-US" altLang="zh-CN" dirty="0" err="1">
                <a:latin typeface="Arial" charset="0"/>
              </a:rPr>
              <a:t>fact_s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));	/* </a:t>
            </a:r>
            <a:r>
              <a:rPr lang="zh-CN" altLang="en-US" dirty="0">
                <a:latin typeface="Arial" charset="0"/>
              </a:rPr>
              <a:t>输出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zh-CN" altLang="en-US" dirty="0">
                <a:latin typeface="Arial" charset="0"/>
              </a:rPr>
              <a:t>和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! */</a:t>
            </a:r>
          </a:p>
          <a:p>
            <a:pPr algn="l"/>
            <a:r>
              <a:rPr lang="en-US" altLang="zh-CN" dirty="0">
                <a:latin typeface="Arial" charset="0"/>
              </a:rPr>
              <a:t>    }</a:t>
            </a:r>
          </a:p>
          <a:p>
            <a:pPr algn="l"/>
            <a:r>
              <a:rPr lang="en-US" altLang="zh-CN" dirty="0">
                <a:latin typeface="Arial" charset="0"/>
              </a:rPr>
              <a:t>    return 0;</a:t>
            </a:r>
          </a:p>
          <a:p>
            <a:pPr algn="l"/>
            <a:r>
              <a:rPr lang="en-US" altLang="zh-CN" dirty="0">
                <a:latin typeface="Arial" charset="0"/>
              </a:rPr>
              <a:t>} </a:t>
            </a:r>
          </a:p>
        </p:txBody>
      </p:sp>
      <p:sp>
        <p:nvSpPr>
          <p:cNvPr id="425995" name="Text Box 11"/>
          <p:cNvSpPr txBox="1">
            <a:spLocks noChangeArrowheads="1"/>
          </p:cNvSpPr>
          <p:nvPr/>
        </p:nvSpPr>
        <p:spPr bwMode="auto">
          <a:xfrm>
            <a:off x="1042988" y="115888"/>
            <a:ext cx="7994650" cy="2098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/>
            <a:r>
              <a:rPr lang="en-US" altLang="zh-CN">
                <a:latin typeface="Arial" charset="0"/>
              </a:rPr>
              <a:t>double fact_s</a:t>
            </a:r>
            <a:r>
              <a:rPr lang="zh-CN" altLang="en-US">
                <a:latin typeface="Arial" charset="0"/>
              </a:rPr>
              <a:t> </a:t>
            </a:r>
            <a:r>
              <a:rPr lang="en-US" altLang="zh-CN">
                <a:latin typeface="Arial" charset="0"/>
              </a:rPr>
              <a:t>(int n)</a:t>
            </a:r>
          </a:p>
          <a:p>
            <a:pPr algn="l">
              <a:lnSpc>
                <a:spcPct val="80000"/>
              </a:lnSpc>
            </a:pPr>
            <a:r>
              <a:rPr lang="en-US" altLang="zh-CN">
                <a:latin typeface="Arial" charset="0"/>
              </a:rPr>
              <a:t>{</a:t>
            </a:r>
          </a:p>
          <a:p>
            <a:pPr algn="l">
              <a:lnSpc>
                <a:spcPct val="80000"/>
              </a:lnSpc>
            </a:pPr>
            <a:r>
              <a:rPr lang="en-US" altLang="zh-CN">
                <a:latin typeface="Arial" charset="0"/>
              </a:rPr>
              <a:t>    static double f = 1;	</a:t>
            </a:r>
            <a:r>
              <a:rPr lang="en-US" altLang="zh-CN" sz="2000">
                <a:latin typeface="Arial" charset="0"/>
              </a:rPr>
              <a:t>/* </a:t>
            </a:r>
            <a:r>
              <a:rPr lang="zh-CN" altLang="en-US" sz="2000">
                <a:latin typeface="Arial" charset="0"/>
              </a:rPr>
              <a:t>定义静态变量，第一次赋值为</a:t>
            </a:r>
            <a:r>
              <a:rPr lang="en-US" altLang="zh-CN" sz="2000">
                <a:latin typeface="Arial" charset="0"/>
              </a:rPr>
              <a:t>1 */</a:t>
            </a:r>
          </a:p>
          <a:p>
            <a:pPr algn="l"/>
            <a:r>
              <a:rPr lang="en-US" altLang="zh-CN">
                <a:latin typeface="Arial" charset="0"/>
              </a:rPr>
              <a:t>    f = f * n;			</a:t>
            </a:r>
            <a:r>
              <a:rPr lang="en-US" altLang="zh-CN" sz="2000">
                <a:latin typeface="Arial" charset="0"/>
              </a:rPr>
              <a:t>/* </a:t>
            </a:r>
            <a:r>
              <a:rPr lang="zh-CN" altLang="en-US" sz="2000">
                <a:latin typeface="Arial" charset="0"/>
              </a:rPr>
              <a:t>在上一次调用时的值上乘</a:t>
            </a:r>
            <a:r>
              <a:rPr lang="en-US" altLang="zh-CN" sz="2000">
                <a:latin typeface="Arial" charset="0"/>
              </a:rPr>
              <a:t>n */</a:t>
            </a:r>
          </a:p>
          <a:p>
            <a:pPr algn="l"/>
            <a:r>
              <a:rPr lang="en-US" altLang="zh-CN">
                <a:latin typeface="Arial" charset="0"/>
              </a:rPr>
              <a:t>    return</a:t>
            </a:r>
            <a:r>
              <a:rPr lang="zh-CN" altLang="en-US">
                <a:latin typeface="Arial" charset="0"/>
              </a:rPr>
              <a:t> </a:t>
            </a:r>
            <a:r>
              <a:rPr lang="en-US" altLang="zh-CN">
                <a:latin typeface="Arial" charset="0"/>
              </a:rPr>
              <a:t>(f);</a:t>
            </a:r>
          </a:p>
          <a:p>
            <a:pPr algn="l">
              <a:lnSpc>
                <a:spcPct val="80000"/>
              </a:lnSpc>
            </a:pPr>
            <a:r>
              <a:rPr lang="en-US" altLang="zh-CN">
                <a:latin typeface="Arial" charset="0"/>
              </a:rPr>
              <a:t>}</a:t>
            </a:r>
            <a:endParaRPr lang="zh-CN" altLang="en-US">
              <a:latin typeface="Arial" charset="0"/>
            </a:endParaRPr>
          </a:p>
        </p:txBody>
      </p:sp>
      <p:sp>
        <p:nvSpPr>
          <p:cNvPr id="425996" name="Text Box 12"/>
          <p:cNvSpPr txBox="1">
            <a:spLocks noChangeArrowheads="1"/>
          </p:cNvSpPr>
          <p:nvPr/>
        </p:nvSpPr>
        <p:spPr bwMode="auto">
          <a:xfrm>
            <a:off x="3851275" y="2708275"/>
            <a:ext cx="4824413" cy="15525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 err="1">
                <a:latin typeface="Arial" charset="0"/>
              </a:rPr>
              <a:t>fact_s</a:t>
            </a:r>
            <a:r>
              <a:rPr lang="en-US" altLang="zh-CN" dirty="0">
                <a:latin typeface="Arial" charset="0"/>
              </a:rPr>
              <a:t>()</a:t>
            </a:r>
            <a:r>
              <a:rPr lang="zh-CN" altLang="en-US" dirty="0">
                <a:latin typeface="Arial" charset="0"/>
              </a:rPr>
              <a:t>函数中并没有循环语句，它是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</a:rPr>
              <a:t>靠静态变量</a:t>
            </a:r>
            <a:r>
              <a:rPr lang="en-US" altLang="zh-CN" dirty="0">
                <a:solidFill>
                  <a:srgbClr val="0000FF"/>
                </a:solidFill>
                <a:latin typeface="Arial" charset="0"/>
              </a:rPr>
              <a:t>f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</a:rPr>
              <a:t>保存着上次函数调用时，计算得到的</a:t>
            </a:r>
            <a:r>
              <a:rPr lang="en-US" altLang="zh-CN" dirty="0">
                <a:solidFill>
                  <a:srgbClr val="0000FF"/>
                </a:solidFill>
                <a:latin typeface="Arial" charset="0"/>
              </a:rPr>
              <a:t>(n-1)!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</a:rPr>
              <a:t>值</a:t>
            </a:r>
            <a:r>
              <a:rPr lang="zh-CN" altLang="en-US" dirty="0">
                <a:latin typeface="Arial" charset="0"/>
              </a:rPr>
              <a:t>，再乘上</a:t>
            </a:r>
            <a:r>
              <a:rPr lang="en-US" altLang="zh-CN" dirty="0">
                <a:latin typeface="Arial" charset="0"/>
              </a:rPr>
              <a:t>n</a:t>
            </a:r>
            <a:r>
              <a:rPr lang="zh-CN" altLang="en-US" dirty="0">
                <a:latin typeface="Arial" charset="0"/>
              </a:rPr>
              <a:t>，实现</a:t>
            </a:r>
            <a:r>
              <a:rPr lang="en-US" altLang="zh-CN" dirty="0">
                <a:latin typeface="Arial" charset="0"/>
              </a:rPr>
              <a:t>n</a:t>
            </a:r>
            <a:r>
              <a:rPr lang="zh-CN" altLang="en-US" dirty="0">
                <a:latin typeface="Arial" charset="0"/>
              </a:rPr>
              <a:t>！的计算。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5" grpId="0" animBg="1"/>
      <p:bldP spid="42599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静态局部变量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435975" cy="4897437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自动变量如果没有赋初值，其存储单元中将是随机值。</a:t>
            </a:r>
          </a:p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就静态变量而言，如果定义时没有赋初值，系统将自动赋</a:t>
            </a:r>
            <a:r>
              <a:rPr lang="en-US" altLang="zh-CN">
                <a:latin typeface="Arial" charset="0"/>
                <a:ea typeface="宋体" charset="0"/>
              </a:rPr>
              <a:t>0</a:t>
            </a:r>
            <a:r>
              <a:rPr lang="zh-CN" altLang="en-US">
                <a:latin typeface="Arial" charset="0"/>
                <a:ea typeface="宋体" charset="0"/>
              </a:rPr>
              <a:t>。</a:t>
            </a:r>
          </a:p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赋初值只在函数第一次调用时起作用，以后调用都按前一次调用保留的值使用。</a:t>
            </a:r>
          </a:p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静态局部变量受变量作用范围限制，不能作用于其他函数（包括主函数）。 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静态局部变量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435975" cy="48974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静态变量与全局变量均位于静态存储区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他们的共同点是生命周期贯穿整个程序执行过程。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区别在于作用范围不同，全局变量可作用于所有函数，静态变量只能用于所定义函数，而不能用于其他函数。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本章小结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229600" cy="4967287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系统介绍函数的定义和函数调用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学习如何针对具体问题，确定需要使用函数的功能要求，再将功能用函数程序实现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考虑如何调用定义好的函数，实现主调函数与被调函数的连接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确定参数功能，掌握参数的传递实现</a:t>
            </a:r>
            <a:endParaRPr lang="en-US" altLang="zh-CN"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函数与变量间的关系，不同形式的变量在函数中起的作用不同。 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局部变量、全局变量和静态变量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2"/>
          <p:cNvSpPr>
            <a:spLocks noGrp="1" noChangeArrowheads="1"/>
          </p:cNvSpPr>
          <p:nvPr>
            <p:ph type="title"/>
          </p:nvPr>
        </p:nvSpPr>
        <p:spPr>
          <a:xfrm>
            <a:off x="755650" y="620713"/>
            <a:ext cx="3251200" cy="595312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altLang="zh-CN" sz="4000">
                <a:latin typeface="Arial" charset="0"/>
                <a:ea typeface="宋体" charset="0"/>
              </a:rPr>
              <a:t>5-1</a:t>
            </a:r>
            <a:r>
              <a:rPr lang="zh-CN" altLang="en-US" sz="4000">
                <a:latin typeface="Arial" charset="0"/>
                <a:ea typeface="宋体" charset="0"/>
              </a:rPr>
              <a:t>源程序</a:t>
            </a:r>
          </a:p>
        </p:txBody>
      </p:sp>
      <p:sp>
        <p:nvSpPr>
          <p:cNvPr id="22530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064500" cy="439261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/* </a:t>
            </a:r>
            <a:r>
              <a:rPr lang="zh-CN" altLang="en-US" sz="2800" dirty="0">
                <a:latin typeface="Arial" charset="0"/>
                <a:ea typeface="宋体" charset="0"/>
              </a:rPr>
              <a:t>定义求圆柱体积的函数 *</a:t>
            </a:r>
            <a:r>
              <a:rPr lang="en-US" altLang="zh-CN" sz="28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solidFill>
                  <a:srgbClr val="CC0066"/>
                </a:solidFill>
                <a:latin typeface="Arial" charset="0"/>
                <a:ea typeface="宋体" charset="0"/>
              </a:rPr>
              <a:t>double cylinder (double r, double h)</a:t>
            </a:r>
            <a:r>
              <a:rPr lang="en-US" altLang="zh-CN" sz="2800" dirty="0">
                <a:latin typeface="Arial" charset="0"/>
                <a:ea typeface="宋体" charset="0"/>
              </a:rPr>
              <a:t>	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solidFill>
                  <a:srgbClr val="CC0066"/>
                </a:solidFill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	double result;</a:t>
            </a:r>
          </a:p>
          <a:p>
            <a:pPr eaLnBrk="1" hangingPunct="1">
              <a:lnSpc>
                <a:spcPct val="40000"/>
              </a:lnSpc>
              <a:buFont typeface="Wingdings" charset="0"/>
              <a:buNone/>
            </a:pPr>
            <a:endParaRPr lang="en-US" altLang="zh-CN" sz="28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	result =3.1415926 * r * r * h;      /* </a:t>
            </a:r>
            <a:r>
              <a:rPr lang="zh-CN" altLang="en-US" sz="2800" dirty="0">
                <a:latin typeface="Arial" charset="0"/>
                <a:ea typeface="宋体" charset="0"/>
              </a:rPr>
              <a:t>计算体积 *</a:t>
            </a:r>
            <a:r>
              <a:rPr lang="en-US" altLang="zh-CN" sz="28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40000"/>
              </a:lnSpc>
              <a:buFont typeface="Wingdings" charset="0"/>
              <a:buNone/>
            </a:pPr>
            <a:endParaRPr lang="en-US" altLang="zh-CN" sz="28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	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return result;</a:t>
            </a:r>
            <a:r>
              <a:rPr lang="en-US" altLang="zh-CN" sz="2800" dirty="0">
                <a:latin typeface="Arial" charset="0"/>
                <a:ea typeface="宋体" charset="0"/>
              </a:rPr>
              <a:t>			  	/* </a:t>
            </a:r>
            <a:r>
              <a:rPr lang="zh-CN" altLang="en-US" sz="2800" dirty="0">
                <a:latin typeface="Arial" charset="0"/>
                <a:ea typeface="宋体" charset="0"/>
              </a:rPr>
              <a:t>返回结果 *</a:t>
            </a:r>
            <a:r>
              <a:rPr lang="en-US" altLang="zh-CN" sz="28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solidFill>
                  <a:srgbClr val="CC0066"/>
                </a:solidFill>
                <a:latin typeface="Arial" charset="0"/>
                <a:ea typeface="宋体" charset="0"/>
              </a:rPr>
              <a:t>}</a:t>
            </a:r>
            <a:endParaRPr lang="zh-CN" altLang="en-US" sz="2800" i="1" dirty="0">
              <a:solidFill>
                <a:srgbClr val="CC0066"/>
              </a:solidFill>
              <a:latin typeface="Arial" charset="0"/>
              <a:ea typeface="宋体" charset="0"/>
            </a:endParaRPr>
          </a:p>
        </p:txBody>
      </p:sp>
      <p:sp>
        <p:nvSpPr>
          <p:cNvPr id="228366" name="Rectangle 14"/>
          <p:cNvSpPr>
            <a:spLocks noChangeArrowheads="1"/>
          </p:cNvSpPr>
          <p:nvPr/>
        </p:nvSpPr>
        <p:spPr bwMode="auto">
          <a:xfrm>
            <a:off x="3851275" y="692150"/>
            <a:ext cx="4826000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0" lang="en-US" altLang="zh-CN">
                <a:latin typeface="Arial" charset="0"/>
              </a:rPr>
              <a:t>Enter radius and height: </a:t>
            </a:r>
            <a:r>
              <a:rPr kumimoji="0" lang="en-US" altLang="zh-CN">
                <a:solidFill>
                  <a:srgbClr val="CC0066"/>
                </a:solidFill>
                <a:latin typeface="Arial" charset="0"/>
              </a:rPr>
              <a:t>3.0  10</a:t>
            </a:r>
          </a:p>
          <a:p>
            <a:pPr algn="l">
              <a:spcBef>
                <a:spcPct val="30000"/>
              </a:spcBef>
            </a:pPr>
            <a:r>
              <a:rPr kumimoji="0" lang="en-US" altLang="zh-CN">
                <a:latin typeface="Arial" charset="0"/>
              </a:rPr>
              <a:t>Volume = 282.743</a:t>
            </a:r>
            <a:endParaRPr kumimoji="0" lang="zh-CN" altLang="en-US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475" y="333375"/>
            <a:ext cx="3505200" cy="801688"/>
          </a:xfrm>
        </p:spPr>
        <p:txBody>
          <a:bodyPr/>
          <a:lstStyle/>
          <a:p>
            <a:pPr eaLnBrk="1" hangingPunct="1"/>
            <a:r>
              <a:rPr lang="zh-CN" altLang="en-US" sz="4000" b="0">
                <a:latin typeface="Arial" charset="0"/>
                <a:ea typeface="宋体" charset="0"/>
              </a:rPr>
              <a:t>例</a:t>
            </a:r>
            <a:r>
              <a:rPr lang="en-US" altLang="zh-CN" sz="4000" b="0">
                <a:latin typeface="Arial" charset="0"/>
                <a:ea typeface="宋体" charset="0"/>
              </a:rPr>
              <a:t>5-1</a:t>
            </a:r>
            <a:r>
              <a:rPr lang="zh-CN" altLang="en-US" sz="4000" b="0">
                <a:latin typeface="Arial" charset="0"/>
                <a:ea typeface="宋体" charset="0"/>
              </a:rPr>
              <a:t>源程序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404813"/>
            <a:ext cx="8497887" cy="47513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# include &lt;</a:t>
            </a:r>
            <a:r>
              <a:rPr lang="en-US" altLang="zh-CN" sz="2400" dirty="0" err="1">
                <a:latin typeface="Arial" charset="0"/>
                <a:ea typeface="宋体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double cylinder (double r, double h);    </a:t>
            </a:r>
            <a:r>
              <a:rPr lang="en-US" altLang="zh-CN" sz="2400" dirty="0">
                <a:latin typeface="Arial" charset="0"/>
                <a:ea typeface="宋体" charset="0"/>
              </a:rPr>
              <a:t>/* </a:t>
            </a:r>
            <a:r>
              <a:rPr lang="zh-CN" altLang="en-US" sz="2400" b="0" dirty="0">
                <a:solidFill>
                  <a:schemeClr val="hlink"/>
                </a:solidFill>
                <a:latin typeface="Arial" charset="0"/>
                <a:ea typeface="宋体" charset="0"/>
              </a:rPr>
              <a:t>函数声明</a:t>
            </a:r>
            <a:r>
              <a:rPr lang="zh-CN" altLang="en-US" sz="2400" dirty="0">
                <a:latin typeface="Arial" charset="0"/>
                <a:ea typeface="宋体" charset="0"/>
              </a:rPr>
              <a:t>*</a:t>
            </a:r>
            <a:r>
              <a:rPr lang="en-US" altLang="zh-CN" sz="24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main( void 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double height, radius, volume;				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 ("Enter radius and height: ");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  <a:r>
              <a:rPr lang="en-US" altLang="zh-CN" sz="2400" dirty="0" err="1">
                <a:latin typeface="Arial" charset="0"/>
                <a:ea typeface="宋体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</a:rPr>
              <a:t> ("%</a:t>
            </a:r>
            <a:r>
              <a:rPr lang="en-US" altLang="zh-CN" sz="2400" dirty="0" err="1">
                <a:latin typeface="Arial" charset="0"/>
                <a:ea typeface="宋体" charset="0"/>
              </a:rPr>
              <a:t>lf%lf</a:t>
            </a:r>
            <a:r>
              <a:rPr lang="en-US" altLang="zh-CN" sz="2400" dirty="0">
                <a:latin typeface="Arial" charset="0"/>
                <a:ea typeface="宋体" charset="0"/>
              </a:rPr>
              <a:t>", &amp;radius, &amp;height);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volume =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 cylinder (radius, height )</a:t>
            </a:r>
            <a:r>
              <a:rPr lang="en-US" altLang="zh-CN" sz="2400" dirty="0">
                <a:latin typeface="Arial" charset="0"/>
                <a:ea typeface="宋体" charset="0"/>
              </a:rPr>
              <a:t>;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 ("Volume = %.3f\n", volume);</a:t>
            </a:r>
          </a:p>
          <a:p>
            <a:pPr eaLnBrk="1" hangingPunct="1">
              <a:lnSpc>
                <a:spcPct val="5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return  0;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}</a:t>
            </a:r>
            <a:endParaRPr lang="zh-CN" altLang="en-US" sz="2400" dirty="0">
              <a:latin typeface="Arial" charset="0"/>
              <a:ea typeface="宋体" charset="0"/>
            </a:endParaRPr>
          </a:p>
        </p:txBody>
      </p:sp>
      <p:sp>
        <p:nvSpPr>
          <p:cNvPr id="432132" name="Rectangle 4"/>
          <p:cNvSpPr>
            <a:spLocks noRot="1" noChangeArrowheads="1"/>
          </p:cNvSpPr>
          <p:nvPr/>
        </p:nvSpPr>
        <p:spPr bwMode="auto">
          <a:xfrm>
            <a:off x="468313" y="4725988"/>
            <a:ext cx="5616575" cy="2016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dirty="0">
                <a:solidFill>
                  <a:srgbClr val="CC0066"/>
                </a:solidFill>
                <a:latin typeface="Arial" charset="0"/>
              </a:rPr>
              <a:t>double cylinder (double r, double h)</a:t>
            </a:r>
            <a:r>
              <a:rPr kumimoji="0" lang="en-US" altLang="zh-CN" dirty="0">
                <a:latin typeface="Arial" charset="0"/>
              </a:rPr>
              <a:t>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dirty="0">
                <a:solidFill>
                  <a:srgbClr val="CC0066"/>
                </a:solidFill>
                <a:latin typeface="Arial" charset="0"/>
              </a:rPr>
              <a:t>{</a:t>
            </a:r>
          </a:p>
          <a:p>
            <a:pPr marL="342900" indent="-342900" algn="l">
              <a:lnSpc>
                <a:spcPct val="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dirty="0">
                <a:latin typeface="Arial" charset="0"/>
              </a:rPr>
              <a:t>	double result;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dirty="0">
                <a:latin typeface="Arial" charset="0"/>
              </a:rPr>
              <a:t>	result =3.1415926 * r * r * h;     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dirty="0">
                <a:latin typeface="Arial" charset="0"/>
              </a:rPr>
              <a:t>	</a:t>
            </a:r>
            <a:r>
              <a:rPr kumimoji="0" lang="en-US" altLang="zh-CN" b="0" dirty="0">
                <a:solidFill>
                  <a:schemeClr val="bg2"/>
                </a:solidFill>
                <a:latin typeface="Arial" charset="0"/>
              </a:rPr>
              <a:t>return result</a:t>
            </a:r>
            <a:r>
              <a:rPr kumimoji="0" lang="en-US" altLang="zh-CN" b="0" dirty="0">
                <a:latin typeface="Arial" charset="0"/>
              </a:rPr>
              <a:t>;</a:t>
            </a:r>
            <a:r>
              <a:rPr kumimoji="0" lang="en-US" altLang="zh-CN" dirty="0">
                <a:latin typeface="Arial" charset="0"/>
              </a:rPr>
              <a:t>	</a:t>
            </a:r>
          </a:p>
          <a:p>
            <a:pPr marL="342900" indent="-342900" algn="l">
              <a:lnSpc>
                <a:spcPct val="4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dirty="0">
                <a:solidFill>
                  <a:srgbClr val="CC0066"/>
                </a:solidFill>
                <a:latin typeface="Arial" charset="0"/>
              </a:rPr>
              <a:t>}</a:t>
            </a:r>
            <a:endParaRPr kumimoji="0" lang="zh-CN" altLang="en-US" i="1" dirty="0">
              <a:solidFill>
                <a:srgbClr val="CC0066"/>
              </a:solidFill>
              <a:latin typeface="Arial" charset="0"/>
            </a:endParaRPr>
          </a:p>
        </p:txBody>
      </p:sp>
      <p:sp>
        <p:nvSpPr>
          <p:cNvPr id="432133" name="Line 5"/>
          <p:cNvSpPr>
            <a:spLocks noChangeShapeType="1"/>
          </p:cNvSpPr>
          <p:nvPr/>
        </p:nvSpPr>
        <p:spPr bwMode="auto">
          <a:xfrm flipH="1">
            <a:off x="2051050" y="3789363"/>
            <a:ext cx="433388" cy="935037"/>
          </a:xfrm>
          <a:prstGeom prst="line">
            <a:avLst/>
          </a:prstGeom>
          <a:noFill/>
          <a:ln w="38100">
            <a:solidFill>
              <a:srgbClr val="008080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2134" name="Rectangle 6"/>
          <p:cNvSpPr>
            <a:spLocks noChangeArrowheads="1"/>
          </p:cNvSpPr>
          <p:nvPr/>
        </p:nvSpPr>
        <p:spPr bwMode="auto">
          <a:xfrm>
            <a:off x="4067175" y="981075"/>
            <a:ext cx="4826000" cy="944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0" lang="en-US" altLang="zh-CN">
                <a:latin typeface="Arial" charset="0"/>
              </a:rPr>
              <a:t>Enter radius and height: </a:t>
            </a:r>
            <a:r>
              <a:rPr kumimoji="0" lang="en-US" altLang="zh-CN">
                <a:solidFill>
                  <a:srgbClr val="CC0066"/>
                </a:solidFill>
                <a:latin typeface="Arial" charset="0"/>
              </a:rPr>
              <a:t>3.0  10</a:t>
            </a:r>
          </a:p>
          <a:p>
            <a:pPr algn="l">
              <a:spcBef>
                <a:spcPct val="30000"/>
              </a:spcBef>
            </a:pPr>
            <a:r>
              <a:rPr kumimoji="0" lang="en-US" altLang="zh-CN">
                <a:latin typeface="Arial" charset="0"/>
              </a:rPr>
              <a:t>Volume = 282.743</a:t>
            </a:r>
            <a:endParaRPr kumimoji="0" lang="zh-CN" altLang="en-US">
              <a:latin typeface="Arial" charset="0"/>
            </a:endParaRPr>
          </a:p>
        </p:txBody>
      </p:sp>
      <p:sp>
        <p:nvSpPr>
          <p:cNvPr id="432135" name="Freeform 7"/>
          <p:cNvSpPr>
            <a:spLocks/>
          </p:cNvSpPr>
          <p:nvPr/>
        </p:nvSpPr>
        <p:spPr bwMode="auto">
          <a:xfrm>
            <a:off x="71438" y="3644900"/>
            <a:ext cx="755650" cy="2592388"/>
          </a:xfrm>
          <a:custGeom>
            <a:avLst/>
            <a:gdLst>
              <a:gd name="T0" fmla="*/ 2147483647 w 476"/>
              <a:gd name="T1" fmla="*/ 2147483647 h 1633"/>
              <a:gd name="T2" fmla="*/ 2147483647 w 476"/>
              <a:gd name="T3" fmla="*/ 2147483647 h 1633"/>
              <a:gd name="T4" fmla="*/ 2147483647 w 476"/>
              <a:gd name="T5" fmla="*/ 2147483647 h 1633"/>
              <a:gd name="T6" fmla="*/ 2147483647 w 476"/>
              <a:gd name="T7" fmla="*/ 2147483647 h 1633"/>
              <a:gd name="T8" fmla="*/ 2147483647 w 476"/>
              <a:gd name="T9" fmla="*/ 0 h 16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6"/>
              <a:gd name="T16" fmla="*/ 0 h 1633"/>
              <a:gd name="T17" fmla="*/ 476 w 476"/>
              <a:gd name="T18" fmla="*/ 1633 h 16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6" h="1633">
                <a:moveTo>
                  <a:pt x="476" y="1633"/>
                </a:moveTo>
                <a:cubicBezTo>
                  <a:pt x="377" y="1546"/>
                  <a:pt x="279" y="1459"/>
                  <a:pt x="204" y="1316"/>
                </a:cubicBezTo>
                <a:cubicBezTo>
                  <a:pt x="129" y="1173"/>
                  <a:pt x="46" y="937"/>
                  <a:pt x="23" y="771"/>
                </a:cubicBezTo>
                <a:cubicBezTo>
                  <a:pt x="0" y="605"/>
                  <a:pt x="15" y="446"/>
                  <a:pt x="68" y="318"/>
                </a:cubicBezTo>
                <a:cubicBezTo>
                  <a:pt x="121" y="190"/>
                  <a:pt x="230" y="95"/>
                  <a:pt x="340" y="0"/>
                </a:cubicBez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2136" name="Text Box 8"/>
          <p:cNvSpPr txBox="1">
            <a:spLocks noChangeArrowheads="1"/>
          </p:cNvSpPr>
          <p:nvPr/>
        </p:nvSpPr>
        <p:spPr bwMode="auto">
          <a:xfrm>
            <a:off x="5867400" y="3429000"/>
            <a:ext cx="3168650" cy="1004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0" lang="zh-CN" altLang="en-US" b="0">
                <a:latin typeface="Arial" charset="0"/>
              </a:rPr>
              <a:t>问题：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b="0">
                <a:latin typeface="Arial" charset="0"/>
              </a:rPr>
              <a:t>  函数是如何运行的？</a:t>
            </a:r>
            <a:endParaRPr kumimoji="0" lang="en-US" altLang="zh-CN" b="0">
              <a:latin typeface="Arial" charset="0"/>
            </a:endParaRPr>
          </a:p>
        </p:txBody>
      </p:sp>
      <p:sp>
        <p:nvSpPr>
          <p:cNvPr id="432137" name="Line 9"/>
          <p:cNvSpPr>
            <a:spLocks noChangeShapeType="1"/>
          </p:cNvSpPr>
          <p:nvPr/>
        </p:nvSpPr>
        <p:spPr bwMode="auto">
          <a:xfrm>
            <a:off x="5076825" y="3789363"/>
            <a:ext cx="0" cy="792162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2138" name="Line 10"/>
          <p:cNvSpPr>
            <a:spLocks noChangeShapeType="1"/>
          </p:cNvSpPr>
          <p:nvPr/>
        </p:nvSpPr>
        <p:spPr bwMode="auto">
          <a:xfrm>
            <a:off x="3851275" y="3716338"/>
            <a:ext cx="0" cy="935037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2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2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2" grpId="0" animBg="1"/>
      <p:bldP spid="432133" grpId="0" animBg="1"/>
      <p:bldP spid="432134" grpId="0" animBg="1"/>
      <p:bldP spid="432135" grpId="0" animBg="1"/>
      <p:bldP spid="432136" grpId="0" animBg="1"/>
      <p:bldP spid="432137" grpId="0" animBg="1"/>
      <p:bldP spid="4321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0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5832475" cy="8636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5.1.2  </a:t>
            </a:r>
            <a:r>
              <a:rPr lang="zh-CN" altLang="en-US">
                <a:latin typeface="Arial" charset="0"/>
                <a:ea typeface="宋体" charset="0"/>
              </a:rPr>
              <a:t>函数的定义 </a:t>
            </a:r>
          </a:p>
        </p:txBody>
      </p:sp>
      <p:sp>
        <p:nvSpPr>
          <p:cNvPr id="22631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569325" cy="5256212"/>
          </a:xfrm>
        </p:spPr>
        <p:txBody>
          <a:bodyPr/>
          <a:lstStyle/>
          <a:p>
            <a:pPr algn="just" eaLnBrk="1" hangingPunct="1"/>
            <a:r>
              <a:rPr lang="zh-CN" altLang="en-US" sz="2800" dirty="0">
                <a:latin typeface="Arial" charset="0"/>
                <a:ea typeface="宋体" charset="0"/>
              </a:rPr>
              <a:t>函数是指完成一个特定工作的独立程序模块。</a:t>
            </a:r>
          </a:p>
          <a:p>
            <a:pPr lvl="1" algn="just" eaLnBrk="1" hangingPunct="1"/>
            <a:r>
              <a:rPr lang="zh-CN" altLang="en-US" sz="2400" dirty="0">
                <a:latin typeface="Arial" charset="0"/>
                <a:ea typeface="宋体" charset="0"/>
              </a:rPr>
              <a:t>库函数：由</a:t>
            </a:r>
            <a:r>
              <a:rPr lang="en-US" altLang="zh-CN" sz="2400" dirty="0">
                <a:latin typeface="Arial" charset="0"/>
                <a:ea typeface="宋体" charset="0"/>
              </a:rPr>
              <a:t>C</a:t>
            </a:r>
            <a:r>
              <a:rPr lang="zh-CN" altLang="en-US" sz="2400" dirty="0">
                <a:latin typeface="Arial" charset="0"/>
                <a:ea typeface="宋体" charset="0"/>
              </a:rPr>
              <a:t>语言系统提供定义</a:t>
            </a:r>
          </a:p>
          <a:p>
            <a:pPr lvl="2" algn="just" eaLnBrk="1" hangingPunct="1"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如</a:t>
            </a:r>
            <a:r>
              <a:rPr lang="en-US" altLang="zh-CN" sz="2000" dirty="0" err="1">
                <a:latin typeface="Arial" charset="0"/>
                <a:ea typeface="宋体" charset="0"/>
              </a:rPr>
              <a:t>scanf</a:t>
            </a:r>
            <a:r>
              <a:rPr lang="en-US" altLang="zh-CN" sz="2000" dirty="0">
                <a:latin typeface="Arial" charset="0"/>
                <a:ea typeface="宋体" charset="0"/>
              </a:rPr>
              <a:t> ()</a:t>
            </a:r>
            <a:r>
              <a:rPr lang="zh-CN" altLang="en-US" sz="2000" dirty="0">
                <a:latin typeface="Arial" charset="0"/>
                <a:ea typeface="宋体" charset="0"/>
              </a:rPr>
              <a:t>、</a:t>
            </a:r>
            <a:r>
              <a:rPr lang="en-US" altLang="zh-CN" sz="20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</a:rPr>
              <a:t> ()</a:t>
            </a:r>
            <a:r>
              <a:rPr lang="zh-CN" altLang="en-US" sz="2000" dirty="0">
                <a:latin typeface="Arial" charset="0"/>
                <a:ea typeface="宋体" charset="0"/>
              </a:rPr>
              <a:t>等函数</a:t>
            </a:r>
          </a:p>
          <a:p>
            <a:pPr lvl="1" algn="just" eaLnBrk="1" hangingPunct="1"/>
            <a:r>
              <a:rPr lang="zh-CN" altLang="en-US" sz="2400" dirty="0">
                <a:latin typeface="Arial" charset="0"/>
                <a:ea typeface="宋体" charset="0"/>
              </a:rPr>
              <a:t>自定义函数：需要用户自己定义</a:t>
            </a:r>
          </a:p>
          <a:p>
            <a:pPr lvl="2" algn="just" eaLnBrk="1" hangingPunct="1"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如计算圆柱体体积函数</a:t>
            </a:r>
            <a:r>
              <a:rPr lang="en-US" altLang="zh-CN" sz="2000" dirty="0">
                <a:latin typeface="Arial" charset="0"/>
                <a:ea typeface="宋体" charset="0"/>
              </a:rPr>
              <a:t>cylinder ()</a:t>
            </a:r>
          </a:p>
          <a:p>
            <a:pPr algn="just" eaLnBrk="1" hangingPunct="1"/>
            <a:r>
              <a:rPr lang="en-US" altLang="zh-CN" sz="2800" dirty="0">
                <a:latin typeface="Arial" charset="0"/>
                <a:ea typeface="宋体" charset="0"/>
              </a:rPr>
              <a:t>main ()</a:t>
            </a:r>
            <a:r>
              <a:rPr lang="zh-CN" altLang="en-US" sz="2800" dirty="0">
                <a:latin typeface="Arial" charset="0"/>
                <a:ea typeface="宋体" charset="0"/>
              </a:rPr>
              <a:t>也是一个函数，</a:t>
            </a:r>
            <a:r>
              <a:rPr lang="en-US" altLang="zh-CN" sz="2800" dirty="0">
                <a:latin typeface="Arial" charset="0"/>
                <a:ea typeface="宋体" charset="0"/>
              </a:rPr>
              <a:t>C</a:t>
            </a:r>
            <a:r>
              <a:rPr lang="zh-CN" altLang="en-US" sz="2800" dirty="0">
                <a:latin typeface="Arial" charset="0"/>
                <a:ea typeface="宋体" charset="0"/>
              </a:rPr>
              <a:t>程序由一个</a:t>
            </a:r>
            <a:r>
              <a:rPr lang="en-US" altLang="zh-CN" sz="2800" dirty="0">
                <a:latin typeface="Arial" charset="0"/>
                <a:ea typeface="宋体" charset="0"/>
              </a:rPr>
              <a:t>main ()</a:t>
            </a:r>
            <a:r>
              <a:rPr lang="zh-CN" altLang="en-US" sz="2800" dirty="0">
                <a:latin typeface="Arial" charset="0"/>
                <a:ea typeface="宋体" charset="0"/>
              </a:rPr>
              <a:t>或多个函数构成。</a:t>
            </a:r>
          </a:p>
          <a:p>
            <a:pPr algn="just" eaLnBrk="1" hangingPunct="1"/>
            <a:r>
              <a:rPr lang="zh-CN" altLang="en-US" sz="2800" dirty="0">
                <a:latin typeface="Arial" charset="0"/>
                <a:ea typeface="宋体" charset="0"/>
              </a:rPr>
              <a:t>程序中一旦调用了某个函数，该函数就会完成特定的计算，然后返回到调用它的地方。</a:t>
            </a:r>
          </a:p>
          <a:p>
            <a:pPr lvl="1" algn="just" eaLnBrk="1" hangingPunct="1"/>
            <a:r>
              <a:rPr lang="zh-CN" altLang="en-US" sz="2400" dirty="0">
                <a:latin typeface="Arial" charset="0"/>
                <a:ea typeface="宋体" charset="0"/>
              </a:rPr>
              <a:t>函数经过运算，得到一个明确的运算结果，并需要回送该结果。例如，函数</a:t>
            </a:r>
            <a:r>
              <a:rPr lang="en-US" altLang="zh-CN" sz="2400" dirty="0">
                <a:latin typeface="Arial" charset="0"/>
                <a:ea typeface="宋体" charset="0"/>
              </a:rPr>
              <a:t>cylinder ()</a:t>
            </a:r>
            <a:r>
              <a:rPr lang="zh-CN" altLang="en-US" sz="2400" dirty="0">
                <a:latin typeface="Arial" charset="0"/>
                <a:ea typeface="宋体" charset="0"/>
              </a:rPr>
              <a:t>返回圆柱的体积。</a:t>
            </a:r>
            <a:endParaRPr lang="en-US" altLang="zh-CN" sz="2400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6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6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6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6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6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6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6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6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1"/>
          <p:cNvSpPr>
            <a:spLocks noGrp="1" noChangeArrowheads="1"/>
          </p:cNvSpPr>
          <p:nvPr>
            <p:ph type="title"/>
          </p:nvPr>
        </p:nvSpPr>
        <p:spPr>
          <a:xfrm>
            <a:off x="5508625" y="476250"/>
            <a:ext cx="3455988" cy="1008063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Arial" charset="0"/>
                <a:ea typeface="宋体" charset="0"/>
              </a:rPr>
              <a:t>5.1.2 </a:t>
            </a:r>
            <a:r>
              <a:rPr lang="zh-CN" altLang="en-US" sz="3600">
                <a:latin typeface="Arial" charset="0"/>
                <a:ea typeface="宋体" charset="0"/>
              </a:rPr>
              <a:t>函数定义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2938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23850" y="3140075"/>
            <a:ext cx="8569325" cy="3529013"/>
          </a:xfrm>
        </p:spPr>
        <p:txBody>
          <a:bodyPr/>
          <a:lstStyle/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函数类型 函数名（形参表）</a:t>
            </a:r>
            <a:r>
              <a:rPr lang="zh-CN" altLang="en-US">
                <a:latin typeface="Arial" charset="0"/>
                <a:ea typeface="宋体" charset="0"/>
              </a:rPr>
              <a:t>	</a:t>
            </a:r>
            <a:r>
              <a:rPr lang="en-US" altLang="zh-CN">
                <a:latin typeface="Arial" charset="0"/>
                <a:ea typeface="宋体" charset="0"/>
              </a:rPr>
              <a:t>/* </a:t>
            </a:r>
            <a:r>
              <a:rPr lang="zh-CN" altLang="en-US">
                <a:latin typeface="Arial" charset="0"/>
                <a:ea typeface="宋体" charset="0"/>
              </a:rPr>
              <a:t>函数首部 *</a:t>
            </a:r>
            <a:r>
              <a:rPr lang="en-US" altLang="zh-CN">
                <a:latin typeface="Arial" charset="0"/>
                <a:ea typeface="宋体" charset="0"/>
              </a:rPr>
              <a:t>/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{</a:t>
            </a:r>
            <a:r>
              <a:rPr lang="en-US" altLang="zh-CN">
                <a:latin typeface="Arial" charset="0"/>
                <a:ea typeface="宋体" charset="0"/>
              </a:rPr>
              <a:t>                        	                    /* </a:t>
            </a:r>
            <a:r>
              <a:rPr lang="zh-CN" altLang="en-US">
                <a:latin typeface="Arial" charset="0"/>
                <a:ea typeface="宋体" charset="0"/>
              </a:rPr>
              <a:t>函数体 *</a:t>
            </a:r>
            <a:r>
              <a:rPr lang="en-US" altLang="zh-CN">
                <a:latin typeface="Arial" charset="0"/>
                <a:ea typeface="宋体" charset="0"/>
              </a:rPr>
              <a:t>/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</a:t>
            </a:r>
            <a:r>
              <a:rPr lang="zh-CN" altLang="en-US">
                <a:latin typeface="Arial" charset="0"/>
                <a:ea typeface="宋体" charset="0"/>
              </a:rPr>
              <a:t>函数实现过程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    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return 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表达式；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457200" y="2514600"/>
            <a:ext cx="8686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endParaRPr lang="zh-CN" altLang="en-US" sz="2800" b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229391" name="Text Box 15"/>
          <p:cNvSpPr txBox="1">
            <a:spLocks noChangeArrowheads="1"/>
          </p:cNvSpPr>
          <p:nvPr/>
        </p:nvSpPr>
        <p:spPr bwMode="auto">
          <a:xfrm>
            <a:off x="250825" y="6092825"/>
            <a:ext cx="460851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把函数运算的结果回送给主函数</a:t>
            </a:r>
            <a:endParaRPr lang="zh-CN" altLang="en-US" dirty="0">
              <a:solidFill>
                <a:schemeClr val="bg2"/>
              </a:solidFill>
              <a:latin typeface="Times New Roman" charset="0"/>
              <a:ea typeface="仿宋_GB2312" charset="0"/>
              <a:cs typeface="仿宋_GB2312" charset="0"/>
            </a:endParaRPr>
          </a:p>
        </p:txBody>
      </p:sp>
      <p:sp>
        <p:nvSpPr>
          <p:cNvPr id="229393" name="Text Box 17"/>
          <p:cNvSpPr txBox="1">
            <a:spLocks noChangeArrowheads="1"/>
          </p:cNvSpPr>
          <p:nvPr/>
        </p:nvSpPr>
        <p:spPr bwMode="auto">
          <a:xfrm>
            <a:off x="5003800" y="5084763"/>
            <a:ext cx="24479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>
                <a:latin typeface="Times New Roman" charset="0"/>
              </a:rPr>
              <a:t>只能返回一个值</a:t>
            </a:r>
          </a:p>
        </p:txBody>
      </p:sp>
      <p:sp>
        <p:nvSpPr>
          <p:cNvPr id="229395" name="Line 19"/>
          <p:cNvSpPr>
            <a:spLocks noChangeShapeType="1"/>
          </p:cNvSpPr>
          <p:nvPr/>
        </p:nvSpPr>
        <p:spPr bwMode="auto">
          <a:xfrm flipH="1">
            <a:off x="1547813" y="2492375"/>
            <a:ext cx="0" cy="7921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396" name="Rectangle 20"/>
          <p:cNvSpPr>
            <a:spLocks noChangeArrowheads="1"/>
          </p:cNvSpPr>
          <p:nvPr/>
        </p:nvSpPr>
        <p:spPr bwMode="auto">
          <a:xfrm>
            <a:off x="539750" y="1989138"/>
            <a:ext cx="304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函数返回值的类型</a:t>
            </a:r>
          </a:p>
        </p:txBody>
      </p:sp>
      <p:sp>
        <p:nvSpPr>
          <p:cNvPr id="229397" name="AutoShape 21"/>
          <p:cNvSpPr>
            <a:spLocks noChangeArrowheads="1"/>
          </p:cNvSpPr>
          <p:nvPr/>
        </p:nvSpPr>
        <p:spPr bwMode="auto">
          <a:xfrm>
            <a:off x="4859338" y="2276475"/>
            <a:ext cx="1447800" cy="533400"/>
          </a:xfrm>
          <a:prstGeom prst="wedgeRectCallout">
            <a:avLst>
              <a:gd name="adj1" fmla="val -28949"/>
              <a:gd name="adj2" fmla="val 203569"/>
            </a:avLst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latin typeface="Arial" charset="0"/>
              </a:rPr>
              <a:t>没有分号</a:t>
            </a:r>
            <a:endParaRPr lang="zh-CN" altLang="en-US">
              <a:latin typeface="Times New Roman" charset="0"/>
            </a:endParaRPr>
          </a:p>
        </p:txBody>
      </p:sp>
      <p:sp>
        <p:nvSpPr>
          <p:cNvPr id="26634" name="Rectangle 23"/>
          <p:cNvSpPr>
            <a:spLocks noChangeArrowheads="1"/>
          </p:cNvSpPr>
          <p:nvPr/>
        </p:nvSpPr>
        <p:spPr bwMode="auto">
          <a:xfrm>
            <a:off x="468313" y="404813"/>
            <a:ext cx="4608512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en-US" altLang="zh-CN" sz="2000">
                <a:solidFill>
                  <a:srgbClr val="CC0066"/>
                </a:solidFill>
                <a:latin typeface="Arial" charset="0"/>
              </a:rPr>
              <a:t>double cylinder (double r, double h)</a:t>
            </a:r>
          </a:p>
          <a:p>
            <a:pPr algn="l"/>
            <a:r>
              <a:rPr kumimoji="0" lang="en-US" altLang="zh-CN" sz="2000">
                <a:solidFill>
                  <a:srgbClr val="CC0066"/>
                </a:solidFill>
                <a:latin typeface="Arial" charset="0"/>
              </a:rPr>
              <a:t>{</a:t>
            </a:r>
            <a:r>
              <a:rPr kumimoji="0" lang="en-US" altLang="zh-CN" sz="2000">
                <a:latin typeface="Arial" charset="0"/>
              </a:rPr>
              <a:t>   double result;</a:t>
            </a:r>
          </a:p>
          <a:p>
            <a:pPr algn="l"/>
            <a:r>
              <a:rPr kumimoji="0" lang="en-US" altLang="zh-CN" sz="2000">
                <a:latin typeface="Arial" charset="0"/>
              </a:rPr>
              <a:t>    result = 3.1415926 * r * r * h; </a:t>
            </a:r>
          </a:p>
          <a:p>
            <a:pPr algn="l"/>
            <a:r>
              <a:rPr kumimoji="0" lang="en-US" altLang="zh-CN" sz="2000">
                <a:latin typeface="Arial" charset="0"/>
              </a:rPr>
              <a:t>    </a:t>
            </a:r>
            <a:r>
              <a:rPr kumimoji="0" lang="en-US" altLang="zh-CN" sz="2000">
                <a:solidFill>
                  <a:schemeClr val="bg2"/>
                </a:solidFill>
                <a:latin typeface="Arial" charset="0"/>
              </a:rPr>
              <a:t>return result;</a:t>
            </a:r>
          </a:p>
          <a:p>
            <a:pPr algn="l"/>
            <a:r>
              <a:rPr kumimoji="0" lang="en-US" altLang="zh-CN" sz="2000">
                <a:solidFill>
                  <a:srgbClr val="CC0066"/>
                </a:solidFill>
                <a:latin typeface="Arial" charset="0"/>
              </a:rPr>
              <a:t>}</a:t>
            </a:r>
            <a:endParaRPr kumimoji="0" lang="zh-CN" altLang="en-US" sz="2000">
              <a:solidFill>
                <a:srgbClr val="CC0066"/>
              </a:solidFill>
              <a:latin typeface="Arial" charset="0"/>
            </a:endParaRPr>
          </a:p>
        </p:txBody>
      </p:sp>
      <p:sp>
        <p:nvSpPr>
          <p:cNvPr id="229400" name="Line 24"/>
          <p:cNvSpPr>
            <a:spLocks noChangeShapeType="1"/>
          </p:cNvSpPr>
          <p:nvPr/>
        </p:nvSpPr>
        <p:spPr bwMode="auto">
          <a:xfrm flipH="1" flipV="1">
            <a:off x="1908175" y="5516563"/>
            <a:ext cx="0" cy="64928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9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9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9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9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9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8" grpId="0" build="p"/>
      <p:bldP spid="229391" grpId="0" animBg="1" autoUpdateAnimBg="0"/>
      <p:bldP spid="229393" grpId="0" animBg="1" autoUpdateAnimBg="0"/>
      <p:bldP spid="229395" grpId="0" animBg="1"/>
      <p:bldP spid="229396" grpId="0"/>
      <p:bldP spid="229397" grpId="0" animBg="1" autoUpdateAnimBg="0"/>
      <p:bldP spid="229400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EFE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rlow Solid Italic" pitchFamily="82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EFE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rlow Solid Italic" pitchFamily="82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8779</TotalTime>
  <Words>5751</Words>
  <Application>Microsoft Office PowerPoint</Application>
  <PresentationFormat>全屏显示(4:3)</PresentationFormat>
  <Paragraphs>672</Paragraphs>
  <Slides>55</Slides>
  <Notes>4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Harlow Solid Italic</vt:lpstr>
      <vt:lpstr>仿宋_GB2312</vt:lpstr>
      <vt:lpstr>楷体_GB2312</vt:lpstr>
      <vt:lpstr>宋体</vt:lpstr>
      <vt:lpstr>Arial</vt:lpstr>
      <vt:lpstr>Arial Black</vt:lpstr>
      <vt:lpstr>Cambria Math</vt:lpstr>
      <vt:lpstr>Lucida Calligraphy</vt:lpstr>
      <vt:lpstr>Times New Roman</vt:lpstr>
      <vt:lpstr>Wingdings</vt:lpstr>
      <vt:lpstr>Pixel</vt:lpstr>
      <vt:lpstr>Equation</vt:lpstr>
      <vt:lpstr>Chap 5  函数 </vt:lpstr>
      <vt:lpstr>本章要点</vt:lpstr>
      <vt:lpstr>5.1  计算圆柱体积</vt:lpstr>
      <vt:lpstr>5.1.1  程序解析－计算圆柱体积 </vt:lpstr>
      <vt:lpstr>例5-1源程序</vt:lpstr>
      <vt:lpstr>例5-1源程序</vt:lpstr>
      <vt:lpstr>例5-1源程序</vt:lpstr>
      <vt:lpstr>5.1.2  函数的定义 </vt:lpstr>
      <vt:lpstr>5.1.2 函数定义</vt:lpstr>
      <vt:lpstr>分析函数的定义</vt:lpstr>
      <vt:lpstr>形参</vt:lpstr>
      <vt:lpstr>5.1.3  函数的调用</vt:lpstr>
      <vt:lpstr>1．函数调用的形式</vt:lpstr>
      <vt:lpstr>2. 函数调用的过程</vt:lpstr>
      <vt:lpstr>分析函数调用的过程</vt:lpstr>
      <vt:lpstr>3．参数传递</vt:lpstr>
      <vt:lpstr>4．函数结果返回</vt:lpstr>
      <vt:lpstr>5．函数原型声明</vt:lpstr>
      <vt:lpstr>§5.1.3 函数调用</vt:lpstr>
      <vt:lpstr>5.1.4 函数程序设计</vt:lpstr>
      <vt:lpstr>例5-2 源程序段</vt:lpstr>
      <vt:lpstr>示例 定义判断奇偶数的函数even (n)</vt:lpstr>
      <vt:lpstr>例5-3 使用函数判断完全平方数</vt:lpstr>
      <vt:lpstr>例5-4 使用函数求最大公约数</vt:lpstr>
      <vt:lpstr>例5-5  使用函数判断素数</vt:lpstr>
      <vt:lpstr>例5-4 源程序</vt:lpstr>
      <vt:lpstr>示例 求π的近似值</vt:lpstr>
      <vt:lpstr>求π的源程序</vt:lpstr>
      <vt:lpstr>5.2  数字金字塔</vt:lpstr>
      <vt:lpstr>例5-6  输出5之内的数字金字塔。</vt:lpstr>
      <vt:lpstr>5.2.2  不返回运算结果的函数定义</vt:lpstr>
      <vt:lpstr>5.2.2  不返回运算结果的函数定义</vt:lpstr>
      <vt:lpstr>5.2.3  结构化程序设计思想</vt:lpstr>
      <vt:lpstr>1. 自顶向下的分析方法</vt:lpstr>
      <vt:lpstr>学生成绩统计程序的层次结构图 </vt:lpstr>
      <vt:lpstr>2. 模块化设计</vt:lpstr>
      <vt:lpstr>3. 结构化编码主要原则 </vt:lpstr>
      <vt:lpstr>5.3  复数运算 </vt:lpstr>
      <vt:lpstr>例5-7  分别输入2个复数的实部与虚部，用函数实现计算2个复数之和与之积。 </vt:lpstr>
      <vt:lpstr>PowerPoint 演示文稿</vt:lpstr>
      <vt:lpstr>PowerPoint 演示文稿</vt:lpstr>
      <vt:lpstr>5.3.2 局部变量和全局变量</vt:lpstr>
      <vt:lpstr>在复合语句中定义局部变量。</vt:lpstr>
      <vt:lpstr>全局变量定义</vt:lpstr>
      <vt:lpstr>变量作用范围示例</vt:lpstr>
      <vt:lpstr>PowerPoint 演示文稿</vt:lpstr>
      <vt:lpstr>PowerPoint 演示文稿</vt:lpstr>
      <vt:lpstr>5.3.2 局部变量和全局变量</vt:lpstr>
      <vt:lpstr>5.3.3  变量生命周期和静态局部变量</vt:lpstr>
      <vt:lpstr>C程序存储分布示意图（例5-7）</vt:lpstr>
      <vt:lpstr>静态局部变量</vt:lpstr>
      <vt:lpstr>PowerPoint 演示文稿</vt:lpstr>
      <vt:lpstr>静态局部变量</vt:lpstr>
      <vt:lpstr>静态局部变量</vt:lpstr>
      <vt:lpstr>本章小结</vt:lpstr>
    </vt:vector>
  </TitlesOfParts>
  <Manager/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chap2_用C语言编写程序1-3</dc:title>
  <dc:creator>yanhui</dc:creator>
  <cp:lastModifiedBy>yanh@zucc.edu.cn</cp:lastModifiedBy>
  <cp:revision>1208</cp:revision>
  <dcterms:created xsi:type="dcterms:W3CDTF">1998-02-11T08:33:02Z</dcterms:created>
  <dcterms:modified xsi:type="dcterms:W3CDTF">2020-09-12T14:55:05Z</dcterms:modified>
</cp:coreProperties>
</file>