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9"/>
  </p:notesMasterIdLst>
  <p:handoutMasterIdLst>
    <p:handoutMasterId r:id="rId70"/>
  </p:handoutMasterIdLst>
  <p:sldIdLst>
    <p:sldId id="381" r:id="rId2"/>
    <p:sldId id="379" r:id="rId3"/>
    <p:sldId id="458" r:id="rId4"/>
    <p:sldId id="562" r:id="rId5"/>
    <p:sldId id="459" r:id="rId6"/>
    <p:sldId id="460" r:id="rId7"/>
    <p:sldId id="461" r:id="rId8"/>
    <p:sldId id="462" r:id="rId9"/>
    <p:sldId id="470" r:id="rId10"/>
    <p:sldId id="563" r:id="rId11"/>
    <p:sldId id="464" r:id="rId12"/>
    <p:sldId id="465" r:id="rId13"/>
    <p:sldId id="569" r:id="rId14"/>
    <p:sldId id="570" r:id="rId15"/>
    <p:sldId id="571" r:id="rId16"/>
    <p:sldId id="471" r:id="rId17"/>
    <p:sldId id="572" r:id="rId18"/>
    <p:sldId id="573" r:id="rId19"/>
    <p:sldId id="574" r:id="rId20"/>
    <p:sldId id="467" r:id="rId21"/>
    <p:sldId id="472" r:id="rId22"/>
    <p:sldId id="483" r:id="rId23"/>
    <p:sldId id="488" r:id="rId24"/>
    <p:sldId id="491" r:id="rId25"/>
    <p:sldId id="492" r:id="rId26"/>
    <p:sldId id="493" r:id="rId27"/>
    <p:sldId id="497" r:id="rId28"/>
    <p:sldId id="498" r:id="rId29"/>
    <p:sldId id="499" r:id="rId30"/>
    <p:sldId id="505" r:id="rId31"/>
    <p:sldId id="506" r:id="rId32"/>
    <p:sldId id="507" r:id="rId33"/>
    <p:sldId id="575" r:id="rId34"/>
    <p:sldId id="511" r:id="rId35"/>
    <p:sldId id="519" r:id="rId36"/>
    <p:sldId id="513" r:id="rId37"/>
    <p:sldId id="514" r:id="rId38"/>
    <p:sldId id="515" r:id="rId39"/>
    <p:sldId id="516" r:id="rId40"/>
    <p:sldId id="518" r:id="rId41"/>
    <p:sldId id="520" r:id="rId42"/>
    <p:sldId id="521" r:id="rId43"/>
    <p:sldId id="522" r:id="rId44"/>
    <p:sldId id="549" r:id="rId45"/>
    <p:sldId id="550" r:id="rId46"/>
    <p:sldId id="523" r:id="rId47"/>
    <p:sldId id="524" r:id="rId48"/>
    <p:sldId id="528" r:id="rId49"/>
    <p:sldId id="551" r:id="rId50"/>
    <p:sldId id="530" r:id="rId51"/>
    <p:sldId id="534" r:id="rId52"/>
    <p:sldId id="536" r:id="rId53"/>
    <p:sldId id="554" r:id="rId54"/>
    <p:sldId id="540" r:id="rId55"/>
    <p:sldId id="543" r:id="rId56"/>
    <p:sldId id="556" r:id="rId57"/>
    <p:sldId id="544" r:id="rId58"/>
    <p:sldId id="547" r:id="rId59"/>
    <p:sldId id="557" r:id="rId60"/>
    <p:sldId id="558" r:id="rId61"/>
    <p:sldId id="565" r:id="rId62"/>
    <p:sldId id="566" r:id="rId63"/>
    <p:sldId id="567" r:id="rId64"/>
    <p:sldId id="568" r:id="rId65"/>
    <p:sldId id="560" r:id="rId66"/>
    <p:sldId id="559" r:id="rId67"/>
    <p:sldId id="564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0" autoAdjust="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E675ABD4-CC44-554F-AC12-96D42DD99E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6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03EF2F99-BBD3-114C-A681-67E33ED4BA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924522F-E69A-524C-B091-BF6B9D367A27}" type="slidenum">
              <a:rPr lang="zh-CN" altLang="en-US">
                <a:latin typeface="Times New Roman" charset="0"/>
              </a:rPr>
              <a:pPr eaLnBrk="1" hangingPunct="1"/>
              <a:t>23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5A80BAB-CD40-1045-BA10-14DFAC3BCDBC}" type="slidenum">
              <a:rPr lang="zh-CN" altLang="en-US">
                <a:latin typeface="Times New Roman" charset="0"/>
              </a:rPr>
              <a:pPr eaLnBrk="1" hangingPunct="1"/>
              <a:t>35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8F056BC-6EAE-1543-9A57-6411A0BFE52A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796DD8D-3718-B346-8437-FB8E53603F63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B07054B-B81E-A845-AF28-6CF896076378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487393E-18CF-3D4E-B4B6-E6C4A7529DCB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BC6459-ED59-5545-9A70-A8019CEEEE81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C23CF3-CFA9-0641-842F-824A4511698B}" type="slidenum">
              <a:rPr lang="zh-CN" altLang="en-US">
                <a:latin typeface="Times New Roman" charset="0"/>
              </a:rPr>
              <a:pPr eaLnBrk="1" hangingPunct="1"/>
              <a:t>64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436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6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F45C5-2507-F24A-9B7D-6C4F747138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5F2F6-B878-604A-82AC-B2BA6054A0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2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2FAA4-36AF-DC46-AD61-55AADEB06B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EBB4-2ADF-AA44-93DE-78A3E2CC11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A81CB-5A8F-C54C-9F0B-923FA75898A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2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C767C-C9E2-304D-963E-485CA516D4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F7F04-76D5-004E-9B89-D4B5821ECB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7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6CC1A-DB1C-BC4F-8996-DF4FC55CC8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0C711-9EDB-DC4C-AA68-646EF520E9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3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49A0-568F-0B46-95FB-80C30168BF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9BF4B-C035-B441-A637-C8BEC44CAD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9099776-E3AE-8C46-AE08-581E58BBA03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5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  </a:t>
            </a:r>
            <a:r>
              <a:rPr lang="zh-CN" altLang="en-US">
                <a:latin typeface="Arial" charset="0"/>
                <a:ea typeface="宋体" charset="0"/>
              </a:rPr>
              <a:t>回顾 数据类型和表达式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6.1  </a:t>
            </a:r>
            <a:r>
              <a:rPr lang="zh-CN" altLang="en-US">
                <a:latin typeface="宋体" charset="0"/>
                <a:ea typeface="宋体" charset="0"/>
              </a:rPr>
              <a:t>数据的存储和基本数据类型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endParaRPr lang="en-US" altLang="zh-CN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6.2  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宋体" charset="0"/>
                <a:ea typeface="宋体" charset="0"/>
              </a:rPr>
              <a:t>类型转换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6.4  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6.1.2 </a:t>
            </a:r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整型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  无符号整型         数据长度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字符型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 sz="2400" dirty="0">
                <a:latin typeface="Arial" charset="0"/>
                <a:ea typeface="宋体" charset="0"/>
              </a:rPr>
              <a:t>      8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实型（浮点型）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单精度浮点型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sz="2400" dirty="0">
                <a:latin typeface="Arial" charset="0"/>
                <a:ea typeface="宋体" charset="0"/>
              </a:rPr>
              <a:t>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双精度浮点型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r>
              <a:rPr lang="en-US" altLang="zh-CN" sz="2400" dirty="0">
                <a:latin typeface="Arial" charset="0"/>
                <a:ea typeface="宋体" charset="0"/>
              </a:rPr>
              <a:t>  64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－整型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3213" cy="19986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扩展的整数类型：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short   long  unsigned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[int]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    无符号整型                     数据长度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[int] 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39750" y="3500438"/>
            <a:ext cx="778351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有符号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short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rgbClr val="CC0066"/>
                </a:solidFill>
              </a:rPr>
              <a:t>1</a:t>
            </a:r>
            <a:r>
              <a:rPr kumimoji="1" lang="zh-CN" altLang="en-US" sz="2800" b="1" dirty="0"/>
              <a:t> 000 0000 0000 0000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-32768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15</a:t>
            </a:r>
            <a:endParaRPr kumimoji="1" lang="zh-CN" altLang="en-US" sz="2800" b="1" dirty="0">
              <a:solidFill>
                <a:schemeClr val="bg2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rgbClr val="CC0066"/>
                </a:solidFill>
              </a:rPr>
              <a:t>0</a:t>
            </a:r>
            <a:r>
              <a:rPr kumimoji="1" lang="zh-CN" altLang="en-US" sz="2800" b="1" dirty="0"/>
              <a:t> 111 1111 1111 1111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32767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15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-1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无符号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unsigned short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0000 0000 0000 0000     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0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1111 1111 1111 1111 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65535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16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-1</a:t>
            </a:r>
            <a:endParaRPr kumimoji="1"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整数类型的取值范围</a:t>
            </a:r>
            <a:endParaRPr lang="en-US" altLang="zh-CN" sz="4800">
              <a:latin typeface="Arial" charset="0"/>
              <a:ea typeface="宋体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2147483647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-32768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32767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2147483647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 dirty="0">
              <a:solidFill>
                <a:schemeClr val="accent1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 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4294967295 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65535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4294967295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554663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整型常量（整数）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53425" cy="4679950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三种表现形式：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十进制整数：正、负号，0～9，首位不是0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10，123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八进制整数：正、负号，0～7，首位是0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010，0123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十六进制整数：正、负号，0～9，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，前缀是0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0X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例：0</a:t>
            </a:r>
            <a:r>
              <a:rPr lang="en-US" altLang="zh-CN">
                <a:latin typeface="Arial" charset="0"/>
                <a:ea typeface="宋体" charset="0"/>
              </a:rPr>
              <a:t>x10，0X123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4163" y="476250"/>
            <a:ext cx="3538537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10600" cy="5257800"/>
          </a:xfrm>
        </p:spPr>
        <p:txBody>
          <a:bodyPr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123 = 01111011 </a:t>
            </a:r>
            <a:r>
              <a:rPr lang="zh-CN" altLang="en-US" dirty="0">
                <a:latin typeface="Arial" charset="0"/>
                <a:ea typeface="宋体" charset="0"/>
              </a:rPr>
              <a:t>(</a:t>
            </a:r>
            <a:r>
              <a:rPr lang="en-US" altLang="zh-CN" dirty="0">
                <a:latin typeface="Arial" charset="0"/>
                <a:ea typeface="宋体" charset="0"/>
              </a:rPr>
              <a:t>B) </a:t>
            </a:r>
            <a:r>
              <a:rPr lang="zh-CN" altLang="en-US" dirty="0">
                <a:latin typeface="Arial" charset="0"/>
                <a:ea typeface="宋体" charset="0"/>
              </a:rPr>
              <a:t>二进制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=173 (O) </a:t>
            </a:r>
            <a:r>
              <a:rPr lang="zh-CN" altLang="en-US" dirty="0">
                <a:latin typeface="Arial" charset="0"/>
                <a:ea typeface="宋体" charset="0"/>
              </a:rPr>
              <a:t>八进制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=7B (X) </a:t>
            </a:r>
            <a:r>
              <a:rPr lang="zh-CN" altLang="en-US" dirty="0">
                <a:latin typeface="Arial" charset="0"/>
                <a:ea typeface="宋体" charset="0"/>
              </a:rPr>
              <a:t>十六进制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123   </a:t>
            </a:r>
            <a:r>
              <a:rPr lang="en-US" dirty="0">
                <a:ea typeface="宋体" charset="0"/>
              </a:rPr>
              <a:t>0173    0x7b</a:t>
            </a:r>
            <a:endParaRPr lang="en-US" altLang="zh-CN" dirty="0">
              <a:ea typeface="宋体" charset="0"/>
            </a:endParaRPr>
          </a:p>
          <a:p>
            <a:pPr marL="990600" lvl="1" indent="-533400" eaLnBrk="1" hangingPunct="1">
              <a:buNone/>
            </a:pPr>
            <a:r>
              <a:rPr lang="en-US" altLang="zh-CN" dirty="0">
                <a:ea typeface="宋体" charset="0"/>
              </a:rPr>
              <a:t> 16     020     0X10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 10     012     0XA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 10     010     0x10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不能超出整型数据的取值范围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比长整型数还要大的数只能用实数来表示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66357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整数的类型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判断整数的类型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整数后的字母后缀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solidFill>
                  <a:srgbClr val="FF9933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</a:t>
            </a:r>
            <a:r>
              <a:rPr lang="zh-CN" altLang="en-US" sz="4000">
                <a:latin typeface="宋体" charset="0"/>
                <a:ea typeface="宋体" charset="0"/>
              </a:rPr>
              <a:t>字符型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字符具有数值特征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'A'              65              0100 0001 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endParaRPr lang="en-US" altLang="zh-CN" sz="36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整型变量和字符变量的定义和赋值可以互换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【 </a:t>
            </a:r>
            <a:r>
              <a:rPr lang="en-US" altLang="zh-CN" sz="2800">
                <a:latin typeface="Arial" charset="0"/>
                <a:ea typeface="宋体" charset="0"/>
              </a:rPr>
              <a:t>ASCII</a:t>
            </a:r>
            <a:r>
              <a:rPr lang="zh-CN" altLang="en-US" sz="2800">
                <a:latin typeface="Arial" charset="0"/>
                <a:ea typeface="宋体" charset="0"/>
              </a:rPr>
              <a:t>码</a:t>
            </a: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范围】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>
                <a:latin typeface="Arial" charset="0"/>
                <a:ea typeface="宋体" charset="0"/>
              </a:rPr>
              <a:t>  c;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'A';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>
                <a:latin typeface="Arial" charset="0"/>
                <a:ea typeface="宋体" charset="0"/>
              </a:rPr>
              <a:t>或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65;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284663" y="3852863"/>
            <a:ext cx="2590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solidFill>
                  <a:srgbClr val="CC0066"/>
                </a:solidFill>
              </a:rPr>
              <a:t>int</a:t>
            </a:r>
            <a:r>
              <a:rPr kumimoji="1" lang="en-US" altLang="zh-CN" sz="2800" b="1">
                <a:solidFill>
                  <a:schemeClr val="accent1"/>
                </a:solidFill>
              </a:rPr>
              <a:t> </a:t>
            </a:r>
            <a:r>
              <a:rPr kumimoji="1" lang="en-US" altLang="zh-CN" sz="2800" b="1"/>
              <a:t>  i;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65;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zh-CN" altLang="en-US" sz="2800" b="1"/>
              <a:t>或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'A';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  <p:bldP spid="3113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3960813" cy="100806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字符型常量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848600" cy="5257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字符常量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9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'、 '</a:t>
            </a:r>
            <a:r>
              <a:rPr lang="en-US" altLang="zh-CN">
                <a:latin typeface="Arial" charset="0"/>
                <a:ea typeface="宋体" charset="0"/>
              </a:rPr>
              <a:t>$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（注意：单引号）</a:t>
            </a:r>
            <a:r>
              <a:rPr lang="zh-CN" altLang="en-US">
                <a:latin typeface="Arial" charset="0"/>
                <a:ea typeface="宋体" charset="0"/>
              </a:rPr>
              <a:t>            </a:t>
            </a:r>
          </a:p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字符集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列出所有可用的字符（</a:t>
            </a:r>
            <a:r>
              <a:rPr lang="en-US" altLang="zh-CN">
                <a:latin typeface="Arial" charset="0"/>
                <a:ea typeface="宋体" charset="0"/>
              </a:rPr>
              <a:t>256</a:t>
            </a:r>
            <a:r>
              <a:rPr lang="zh-CN" altLang="en-US">
                <a:latin typeface="Arial" charset="0"/>
                <a:ea typeface="宋体" charset="0"/>
              </a:rPr>
              <a:t>个）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每个字符：惟一的次序值（ 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 码）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'0' </a:t>
            </a:r>
            <a:r>
              <a:rPr lang="en-US" altLang="zh-CN">
                <a:latin typeface="Arial" charset="0"/>
                <a:ea typeface="宋体" charset="0"/>
              </a:rPr>
              <a:t>~'9'  </a:t>
            </a:r>
            <a:r>
              <a:rPr lang="zh-CN" altLang="en-US">
                <a:latin typeface="Arial" charset="0"/>
                <a:ea typeface="宋体" charset="0"/>
              </a:rPr>
              <a:t>升序排列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7772400" cy="862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字符的数值特征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077200" cy="38862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字符－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 码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对字符进行运算：对字符的A</a:t>
            </a:r>
            <a:r>
              <a:rPr lang="en-US" altLang="zh-CN" dirty="0">
                <a:latin typeface="Arial" charset="0"/>
                <a:ea typeface="宋体" charset="0"/>
              </a:rPr>
              <a:t>SCII</a:t>
            </a:r>
            <a:r>
              <a:rPr lang="zh-CN" altLang="en-US" dirty="0">
                <a:latin typeface="Arial" charset="0"/>
                <a:ea typeface="宋体" charset="0"/>
              </a:rPr>
              <a:t> 码进行运算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例如：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'</a:t>
            </a:r>
            <a:r>
              <a:rPr lang="en-US" altLang="zh-CN" dirty="0">
                <a:latin typeface="Arial" charset="0"/>
                <a:ea typeface="宋体" charset="0"/>
              </a:rPr>
              <a:t>A' </a:t>
            </a:r>
            <a:r>
              <a:rPr lang="zh-CN" altLang="en-US" dirty="0">
                <a:latin typeface="Arial" charset="0"/>
                <a:ea typeface="宋体" charset="0"/>
              </a:rPr>
              <a:t>的 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 码 65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则：'</a:t>
            </a:r>
            <a:r>
              <a:rPr lang="en-US" altLang="zh-CN" dirty="0">
                <a:latin typeface="Arial" charset="0"/>
                <a:ea typeface="宋体" charset="0"/>
              </a:rPr>
              <a:t>A'+1=66，</a:t>
            </a:r>
            <a:r>
              <a:rPr lang="zh-CN" altLang="en-US" dirty="0">
                <a:latin typeface="Arial" charset="0"/>
                <a:ea typeface="宋体" charset="0"/>
              </a:rPr>
              <a:t>对应字符 '</a:t>
            </a:r>
            <a:r>
              <a:rPr lang="en-US" altLang="zh-CN" dirty="0">
                <a:latin typeface="Arial" charset="0"/>
                <a:ea typeface="宋体" charset="0"/>
              </a:rPr>
              <a:t>B'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787900" y="3141663"/>
            <a:ext cx="34575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+mn-lt"/>
                <a:ea typeface="+mn-ea"/>
                <a:cs typeface="仿宋_GB2312" charset="0"/>
              </a:rPr>
              <a:t>区分数字字符和数字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latin typeface="+mn-lt"/>
                <a:ea typeface="+mn-ea"/>
                <a:cs typeface="仿宋_GB2312" charset="0"/>
              </a:rPr>
              <a:t>             </a:t>
            </a:r>
            <a:r>
              <a:rPr kumimoji="1" lang="en-US" altLang="zh-CN" sz="28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'1'          </a:t>
            </a: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1</a:t>
            </a:r>
            <a:endParaRPr kumimoji="1" lang="en-US" sz="2400" b="1" dirty="0">
              <a:solidFill>
                <a:srgbClr val="CC0066"/>
              </a:solidFill>
              <a:latin typeface="+mn-lt"/>
              <a:ea typeface="+mn-ea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bldLvl="2" autoUpdateAnimBg="0"/>
      <p:bldP spid="335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2743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转义字符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4221163"/>
            <a:ext cx="6192838" cy="22542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反斜杠后跟一个字符或数字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字符常量，代表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一个</a:t>
            </a:r>
            <a:r>
              <a:rPr lang="zh-CN" altLang="en-US" sz="2800">
                <a:latin typeface="Arial" charset="0"/>
                <a:ea typeface="宋体" charset="0"/>
              </a:rPr>
              <a:t>字符</a:t>
            </a:r>
          </a:p>
          <a:p>
            <a:pPr lvl="1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'\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n'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'\101'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'\x41'</a:t>
            </a:r>
            <a:r>
              <a:rPr lang="en-US" altLang="zh-CN" sz="2400">
                <a:solidFill>
                  <a:schemeClr val="accent1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latin typeface="Arial" charset="0"/>
                <a:ea typeface="宋体" charset="0"/>
              </a:rPr>
              <a:t>'A'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所有字符都可以用转义字符表示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0"/>
          <a:ext cx="70104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BMP 图象" r:id="rId3" imgW="4571429" imgH="2647619" progId="Paint.Picture">
                  <p:embed/>
                </p:oleObj>
              </mc:Choice>
              <mc:Fallback>
                <p:oleObj name="BMP 图象" r:id="rId3" imgW="4571429" imgH="2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104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178050"/>
            <a:ext cx="7977188" cy="3195638"/>
          </a:xfrm>
        </p:spPr>
        <p:txBody>
          <a:bodyPr/>
          <a:lstStyle/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语言的基本数据类型有哪些？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zh-CN" altLang="en-US">
                <a:latin typeface="Arial" charset="0"/>
                <a:ea typeface="宋体" charset="0"/>
              </a:rPr>
              <a:t>各种基本数据类型的常量有哪些表现形式？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语言有哪些表达式？各种表达式的求解规则是什么？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770563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  <a:r>
              <a:rPr lang="zh-CN" altLang="en-US">
                <a:latin typeface="Arial" charset="0"/>
                <a:ea typeface="宋体" charset="0"/>
              </a:rPr>
              <a:t>－</a:t>
            </a:r>
            <a:r>
              <a:rPr lang="zh-CN" altLang="en-US">
                <a:latin typeface="宋体" charset="0"/>
                <a:ea typeface="宋体" charset="0"/>
              </a:rPr>
              <a:t>实型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47050" cy="42672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实型（浮点型）数据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单精度浮点型</a:t>
            </a:r>
            <a:r>
              <a:rPr lang="zh-CN" altLang="en-US" dirty="0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双精度浮点型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</a:p>
          <a:p>
            <a:pPr algn="just" eaLnBrk="1" hangingPunct="1">
              <a:lnSpc>
                <a:spcPct val="85000"/>
              </a:lnSpc>
            </a:pPr>
            <a:endParaRPr lang="zh-CN" altLang="en-US" sz="2800" b="0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存储</a:t>
            </a:r>
            <a:r>
              <a:rPr lang="zh-CN" altLang="en-US" dirty="0">
                <a:solidFill>
                  <a:schemeClr val="accent1"/>
                </a:solidFill>
                <a:latin typeface="Arial" charset="0"/>
                <a:ea typeface="宋体" charset="0"/>
              </a:rPr>
              <a:t>     </a:t>
            </a:r>
            <a:r>
              <a:rPr lang="zh-CN" altLang="en-US" dirty="0">
                <a:latin typeface="Arial" charset="0"/>
                <a:ea typeface="宋体" charset="0"/>
              </a:rPr>
              <a:t>数据精度     取值范围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     (有效数字)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</a:t>
            </a:r>
            <a:r>
              <a:rPr lang="zh-CN" altLang="en-US" dirty="0">
                <a:latin typeface="Arial" charset="0"/>
                <a:ea typeface="宋体" charset="0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七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八</a:t>
            </a:r>
            <a:r>
              <a:rPr lang="zh-CN" altLang="en-US" dirty="0">
                <a:latin typeface="Arial" charset="0"/>
                <a:ea typeface="宋体" charset="0"/>
              </a:rPr>
              <a:t>位</a:t>
            </a:r>
            <a:r>
              <a:rPr lang="en-US" altLang="zh-CN" baseline="30000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±(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-38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~ 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double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十六</a:t>
            </a:r>
            <a:r>
              <a:rPr lang="zh-CN" altLang="en-US" dirty="0">
                <a:latin typeface="Arial" charset="0"/>
                <a:ea typeface="宋体" charset="0"/>
              </a:rPr>
              <a:t>位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±(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308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308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数据精度和取值范围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28775"/>
            <a:ext cx="8604250" cy="4586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数据精度</a:t>
            </a:r>
            <a:r>
              <a:rPr lang="zh-CN" altLang="en-US" dirty="0">
                <a:latin typeface="Arial" charset="0"/>
                <a:ea typeface="宋体" charset="0"/>
              </a:rPr>
              <a:t> 与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取值范围</a:t>
            </a:r>
            <a:r>
              <a:rPr lang="zh-CN" altLang="en-US" dirty="0">
                <a:latin typeface="Arial" charset="0"/>
                <a:ea typeface="宋体" charset="0"/>
              </a:rPr>
              <a:t>是两个不同的概念：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 x = 1234567.89;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虽在取值范围内，但无法精确表达。 </a:t>
            </a:r>
          </a:p>
          <a:p>
            <a:pPr lvl="1" eaLnBrk="1" hangingPunct="1">
              <a:lnSpc>
                <a:spcPct val="140000"/>
              </a:lnSpc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float y = 1.2e55;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y </a:t>
            </a:r>
            <a:r>
              <a:rPr lang="zh-CN" altLang="en-US" dirty="0">
                <a:latin typeface="Arial" charset="0"/>
                <a:ea typeface="宋体" charset="0"/>
              </a:rPr>
              <a:t>的精度要求不高，但超出取值范围。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并不是所有的实数都能在计算机中精确表示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实型常量的类型都是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227763" y="2349500"/>
            <a:ext cx="216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2800" b="1">
                <a:solidFill>
                  <a:schemeClr val="bg2"/>
                </a:solidFill>
              </a:rPr>
              <a:t> 1234567.80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2" autoUpdateAnimBg="0"/>
      <p:bldP spid="3194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实型常量（实数、浮点数）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实数的表示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浮点表示法</a:t>
            </a:r>
          </a:p>
          <a:p>
            <a:pPr marL="1371600" lvl="2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0.123    123.4    12.      .12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科学计数法</a:t>
            </a:r>
          </a:p>
          <a:p>
            <a:pPr marL="1371600" lvl="2" indent="-457200" algn="just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latin typeface="Arial" charset="0"/>
                <a:ea typeface="宋体" charset="0"/>
              </a:rPr>
              <a:t>6.026E-27     1.2e+30    1E-5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实数的类型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7342188" cy="23050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6.2.1 </a:t>
            </a:r>
            <a:r>
              <a:rPr lang="zh-CN" altLang="en-US">
                <a:latin typeface="宋体" charset="0"/>
                <a:ea typeface="宋体" charset="0"/>
              </a:rPr>
              <a:t>整型数据的输入和输出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6.2.2 </a:t>
            </a:r>
            <a:r>
              <a:rPr lang="zh-CN" altLang="en-US">
                <a:latin typeface="Arial" charset="0"/>
                <a:ea typeface="宋体" charset="0"/>
              </a:rPr>
              <a:t>实型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6.2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据的输入和输出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31150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6.2.1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整型数据的输入输出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6896" cy="4572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SzTx/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输出参数1, ... , 输出参数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输入参数1, ... , 输入参数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格式控制说明  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%…</a:t>
            </a:r>
          </a:p>
          <a:p>
            <a:pPr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              十进制     八进制      十六进制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int</a:t>
            </a:r>
            <a:r>
              <a:rPr lang="en-US" altLang="zh-CN" sz="2800" dirty="0">
                <a:latin typeface="Arial" charset="0"/>
                <a:ea typeface="宋体" charset="0"/>
              </a:rPr>
              <a:t>   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d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long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800" dirty="0" err="1">
                <a:latin typeface="Arial" charset="0"/>
                <a:ea typeface="宋体" charset="0"/>
              </a:rPr>
              <a:t>d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long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latin typeface="Arial" charset="0"/>
                <a:ea typeface="宋体" charset="0"/>
              </a:rPr>
              <a:t>lu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</a:t>
            </a:r>
            <a:r>
              <a:rPr lang="zh-CN" altLang="en-US" sz="2800" dirty="0">
                <a:latin typeface="Arial" charset="0"/>
                <a:ea typeface="宋体" charset="0"/>
              </a:rPr>
              <a:t> 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  <a:endParaRPr lang="zh-CN" altLang="en-US" sz="2800" b="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75350" cy="10080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输出整型数据示例（</a:t>
            </a:r>
            <a:r>
              <a:rPr lang="en-US" altLang="zh-CN" sz="4000">
                <a:latin typeface="Arial" charset="0"/>
                <a:ea typeface="宋体" charset="0"/>
              </a:rPr>
              <a:t>1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  <a:endParaRPr lang="zh-CN" altLang="en-US" sz="4000" b="0">
              <a:latin typeface="Arial" charset="0"/>
              <a:ea typeface="宋体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495800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# </a:t>
            </a:r>
            <a:r>
              <a:rPr lang="en-US" altLang="zh-CN" sz="2400" dirty="0">
                <a:latin typeface="Arial" charset="0"/>
                <a:ea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    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("%d, %o, %x\n", 10, 10, 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("%d, %d, %d\n", 10, 010, 0x10);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("%d, %x\n", 012, 012);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r>
              <a:rPr lang="en-US" altLang="zh-CN" sz="2400" dirty="0">
                <a:latin typeface="Times New Roman" charset="0"/>
                <a:ea typeface="宋体" charset="0"/>
              </a:rPr>
              <a:t>  </a:t>
            </a:r>
            <a:endParaRPr lang="zh-CN" altLang="en-US" sz="2400" dirty="0">
              <a:latin typeface="Times New Roman" charset="0"/>
              <a:ea typeface="宋体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90056" y="4653136"/>
            <a:ext cx="5486400" cy="914400"/>
            <a:chOff x="1248" y="3264"/>
            <a:chExt cx="3456" cy="576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248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488" y="3264"/>
              <a:ext cx="864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1536" y="3648"/>
              <a:ext cx="816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600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3600" y="3264"/>
              <a:ext cx="768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600" y="3648"/>
              <a:ext cx="768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400" y="3408"/>
              <a:ext cx="115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0……01010</a:t>
              </a:r>
            </a:p>
          </p:txBody>
        </p:sp>
      </p:grp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6877050" y="1341438"/>
            <a:ext cx="1676400" cy="13017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/>
              <a:t>10, 12, </a:t>
            </a:r>
            <a:r>
              <a:rPr lang="en-US" altLang="zh-CN" sz="2400" b="1"/>
              <a:t>a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10, 8, 16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a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8842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输入整型数据示例（</a:t>
            </a:r>
            <a:r>
              <a:rPr lang="en-US" altLang="zh-CN" sz="4000">
                <a:latin typeface="Arial" charset="0"/>
                <a:ea typeface="宋体" charset="0"/>
              </a:rPr>
              <a:t>2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297487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 </a:t>
            </a:r>
            <a:r>
              <a:rPr lang="en-US" altLang="zh-CN" sz="2400">
                <a:latin typeface="Arial" charset="0"/>
                <a:ea typeface="宋体" charset="0"/>
              </a:rPr>
              <a:t>include  &lt;stdio.h&gt;    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int a, b;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a, b:");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</a:t>
            </a:r>
            <a:r>
              <a:rPr lang="en-US" altLang="zh-CN" sz="2400">
                <a:solidFill>
                  <a:srgbClr val="FF9933"/>
                </a:solidFill>
                <a:latin typeface="Arial" charset="0"/>
                <a:ea typeface="宋体" charset="0"/>
              </a:rPr>
              <a:t>o</a:t>
            </a:r>
            <a:r>
              <a:rPr lang="en-US" altLang="zh-CN" sz="2400">
                <a:latin typeface="Arial" charset="0"/>
                <a:ea typeface="宋体" charset="0"/>
              </a:rPr>
              <a:t>%d" , &amp;a, &amp;b);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printf("%d%5d\n", a, b); 	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/*%5d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指定变量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b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的输出宽度为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5 */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printf("%x, %d\n", a, 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Times New Roman" charset="0"/>
                <a:ea typeface="宋体" charset="0"/>
              </a:rPr>
              <a:t>  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5029200" y="1524000"/>
            <a:ext cx="3200400" cy="15827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 dirty="0"/>
              <a:t>input a, b: </a:t>
            </a:r>
            <a:r>
              <a:rPr lang="zh-CN" altLang="en-US" sz="2800" b="1" dirty="0">
                <a:solidFill>
                  <a:srgbClr val="CC0066"/>
                </a:solidFill>
              </a:rPr>
              <a:t>17  17</a:t>
            </a:r>
          </a:p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lang="zh-CN" altLang="en-US" sz="2800" b="1" dirty="0"/>
              <a:t>15 17</a:t>
            </a:r>
          </a:p>
          <a:p>
            <a:pPr eaLnBrk="0" hangingPunct="0">
              <a:lnSpc>
                <a:spcPct val="114000"/>
              </a:lnSpc>
            </a:pPr>
            <a:r>
              <a:rPr lang="zh-CN" altLang="en-US" sz="2800" b="1" dirty="0"/>
              <a:t>f</a:t>
            </a:r>
            <a:r>
              <a:rPr lang="zh-CN" sz="2800" b="1" dirty="0"/>
              <a:t>, </a:t>
            </a:r>
            <a:r>
              <a:rPr lang="zh-CN" altLang="en-US" sz="2800" b="1" dirty="0"/>
              <a:t>17</a:t>
            </a:r>
            <a:endParaRPr lang="en-US" altLang="zh-CN" sz="2800" b="1" dirty="0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2030413" y="3967163"/>
            <a:ext cx="1274762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lang="en-US" altLang="zh-CN" b="1"/>
              <a:t>"</a:t>
            </a:r>
            <a:r>
              <a:rPr kumimoji="1" lang="en-US" altLang="zh-CN" sz="2400"/>
              <a:t>%x%d</a:t>
            </a:r>
            <a:r>
              <a:rPr lang="en-US" altLang="zh-CN" b="1"/>
              <a:t>"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animBg="1" autoUpdateAnimBg="0"/>
      <p:bldP spid="3450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6.2.2 </a:t>
            </a:r>
            <a:r>
              <a:rPr lang="zh-CN" altLang="en-US">
                <a:latin typeface="宋体" charset="0"/>
                <a:ea typeface="宋体" charset="0"/>
              </a:rPr>
              <a:t>实型数据的输入和输出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58200" cy="5181600"/>
          </a:xfrm>
        </p:spPr>
        <p:txBody>
          <a:bodyPr/>
          <a:lstStyle/>
          <a:p>
            <a:pPr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输入  </a:t>
            </a:r>
            <a:r>
              <a:rPr lang="en-US" altLang="zh-CN">
                <a:latin typeface="Arial" charset="0"/>
                <a:ea typeface="宋体" charset="0"/>
              </a:rPr>
              <a:t>scanf()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en-US" altLang="zh-CN">
                <a:latin typeface="Arial" charset="0"/>
                <a:ea typeface="宋体" charset="0"/>
              </a:rPr>
              <a:t>float：</a:t>
            </a: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 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以小数或指数形式输入一个单精度浮点数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>
                <a:latin typeface="Arial" charset="0"/>
                <a:ea typeface="宋体" charset="0"/>
              </a:rPr>
              <a:t>double：</a:t>
            </a:r>
            <a:r>
              <a:rPr lang="zh-CN" altLang="en-US">
                <a:latin typeface="Arial" charset="0"/>
                <a:ea typeface="宋体" charset="0"/>
              </a:rPr>
              <a:t> 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e </a:t>
            </a:r>
          </a:p>
          <a:p>
            <a:pPr lvl="2" algn="just" eaLnBrk="1" hangingPunct="1">
              <a:lnSpc>
                <a:spcPct val="9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双精度</a:t>
            </a:r>
            <a:r>
              <a:rPr lang="zh-CN" altLang="en-US">
                <a:latin typeface="Arial" charset="0"/>
                <a:ea typeface="宋体" charset="0"/>
              </a:rPr>
              <a:t>浮点数</a:t>
            </a:r>
            <a:endParaRPr lang="zh-CN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>
                <a:latin typeface="Arial" charset="0"/>
                <a:ea typeface="宋体" charset="0"/>
              </a:rPr>
              <a:t>输出   </a:t>
            </a:r>
            <a:r>
              <a:rPr lang="en-US" altLang="zh-CN">
                <a:latin typeface="Arial" charset="0"/>
                <a:ea typeface="宋体" charset="0"/>
              </a:rPr>
              <a:t>printf()</a:t>
            </a: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float </a:t>
            </a:r>
            <a:r>
              <a:rPr lang="zh-CN" altLang="en-US">
                <a:latin typeface="Arial" charset="0"/>
                <a:ea typeface="宋体" charset="0"/>
              </a:rPr>
              <a:t>和</a:t>
            </a:r>
            <a:r>
              <a:rPr lang="en-US" altLang="zh-CN">
                <a:latin typeface="Arial" charset="0"/>
                <a:ea typeface="宋体" charset="0"/>
              </a:rPr>
              <a:t>double</a:t>
            </a:r>
            <a:r>
              <a:rPr lang="zh-CN" altLang="en-US">
                <a:latin typeface="Arial" charset="0"/>
                <a:ea typeface="宋体" charset="0"/>
              </a:rPr>
              <a:t>使用相同的格式控制说明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以小数形式输出浮点数，保留6位小数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以指数形式输出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56896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实型数据输出格式示例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3434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 include &lt;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lang="en-US" altLang="zh-CN" dirty="0">
                <a:latin typeface="Arial" charset="0"/>
                <a:ea typeface="宋体" charset="0"/>
              </a:rPr>
              <a:t>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main(void)	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 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double d = 3.1415926;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</a:rPr>
              <a:t>("%f, %e\n",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</a:rPr>
              <a:t>("%5.3f, %5.2f, %.2f\n", d,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 </a:t>
            </a:r>
            <a:r>
              <a:rPr lang="zh-CN" altLang="en-US" sz="2400" dirty="0">
                <a:latin typeface="Arial" charset="0"/>
                <a:ea typeface="宋体" charset="0"/>
              </a:rPr>
              <a:t>             </a:t>
            </a:r>
            <a:endParaRPr lang="zh-CN" sz="2400" dirty="0">
              <a:latin typeface="Arial" charset="0"/>
              <a:ea typeface="宋体" charset="0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2555875" y="4724400"/>
            <a:ext cx="936625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43438" y="1412875"/>
            <a:ext cx="4114800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3.141593,  3.14159e+00</a:t>
            </a:r>
          </a:p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3.142,  3.14, 3.14</a:t>
            </a: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1547813" y="5661025"/>
            <a:ext cx="5293116" cy="36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一共5位，小数部分3位，小数点占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位</a:t>
            </a:r>
            <a:endParaRPr lang="zh-CN" sz="2400" b="1" dirty="0">
              <a:solidFill>
                <a:schemeClr val="bg2"/>
              </a:solidFill>
              <a:latin typeface="+mn-lt"/>
              <a:ea typeface="+mn-ea"/>
              <a:cs typeface="仿宋_GB2312" charset="0"/>
            </a:endParaRPr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3059113" y="4797425"/>
            <a:ext cx="0" cy="71913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 autoUpdateAnimBg="0"/>
      <p:bldP spid="350216" grpId="0"/>
      <p:bldP spid="3502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932487" cy="6096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实型数据输入输出示例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6408738" cy="5686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假定</a:t>
            </a:r>
            <a:r>
              <a:rPr lang="en-US" altLang="zh-CN" sz="2400">
                <a:latin typeface="Arial" charset="0"/>
                <a:ea typeface="宋体" charset="0"/>
              </a:rPr>
              <a:t>float</a:t>
            </a:r>
            <a:r>
              <a:rPr lang="zh-CN" altLang="en-US" sz="2400">
                <a:latin typeface="Arial" charset="0"/>
                <a:ea typeface="宋体" charset="0"/>
              </a:rPr>
              <a:t>的精度为7位，</a:t>
            </a:r>
            <a:r>
              <a:rPr lang="en-US" altLang="zh-CN" sz="2400">
                <a:latin typeface="Arial" charset="0"/>
                <a:ea typeface="宋体" charset="0"/>
              </a:rPr>
              <a:t>double</a:t>
            </a:r>
            <a:r>
              <a:rPr lang="zh-CN" altLang="en-US" sz="2400">
                <a:latin typeface="Arial" charset="0"/>
                <a:ea typeface="宋体" charset="0"/>
              </a:rPr>
              <a:t>的精度为16位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float f;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d;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f, d:");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scanf("%f%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400">
                <a:latin typeface="Arial" charset="0"/>
                <a:ea typeface="宋体" charset="0"/>
              </a:rPr>
              <a:t>f", &amp;f, &amp;d);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printf("f = %f\n d = %f \n", f,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 = 1234567890123.12;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printf("d = %f \n",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input f, d: 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1234567890123.123456 1234567890123.123456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f = 1234567954432.000000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1234567890123.123540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1234567890123.120120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数据类型和表达式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/>
          <a:lstStyle/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数据类型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基本数据类型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整型</a:t>
            </a:r>
            <a:r>
              <a:rPr lang="en-US" altLang="zh-CN" sz="2000">
                <a:latin typeface="Arial" charset="0"/>
                <a:ea typeface="宋体" charset="0"/>
              </a:rPr>
              <a:t>int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实型（浮点型）</a:t>
            </a:r>
            <a:r>
              <a:rPr lang="en-US" altLang="zh-CN" sz="2000">
                <a:latin typeface="Arial" charset="0"/>
                <a:ea typeface="宋体" charset="0"/>
              </a:rPr>
              <a:t>float   double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字符型</a:t>
            </a:r>
            <a:r>
              <a:rPr lang="en-US" altLang="zh-CN" sz="2000">
                <a:latin typeface="Arial" charset="0"/>
                <a:ea typeface="宋体" charset="0"/>
              </a:rPr>
              <a:t>char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构造数据类型</a:t>
            </a:r>
          </a:p>
          <a:p>
            <a:pPr marL="1371600" lvl="2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数组、结构、联合、枚举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指针类型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空类型</a:t>
            </a:r>
          </a:p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运算：对数据的操作</a:t>
            </a:r>
          </a:p>
          <a:p>
            <a:pPr marL="952500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运算符＋数据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 sz="2400">
                <a:latin typeface="Arial" charset="0"/>
                <a:ea typeface="宋体" charset="0"/>
              </a:rPr>
              <a:t>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字符型数据输入输出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scanf()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printf()   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%c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scanf("%c", &amp;ch);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printf("%c", 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getchar()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putchar()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 = getchar( 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putchar(ch);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输入输出一个字符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981825" cy="900113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138863" cy="57150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 include &lt;stdio.h&gt;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char ch1, ch2;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ch1=getchar();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ch2=getchar();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putchar(ch1);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putchar('#');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putchar(ch2);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795963" y="2492375"/>
            <a:ext cx="1008062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800" b="1">
                <a:solidFill>
                  <a:srgbClr val="CC0066"/>
                </a:solidFill>
              </a:rPr>
              <a:t>Ab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800" b="1"/>
              <a:t>A#b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4802188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int main(void)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char ch1, ch2, ch3;</a:t>
            </a:r>
          </a:p>
          <a:p>
            <a:pPr algn="just"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scanf("%c%c%c", &amp;ch1, &amp;ch2, &amp;ch3);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printf("%c%c%c%c%c", ch1, '#', ch2, '#', 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A#b#C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 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 #b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14" y="549762"/>
            <a:ext cx="6050632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例</a:t>
            </a:r>
            <a:r>
              <a:rPr lang="en-US" altLang="zh-CN" dirty="0">
                <a:latin typeface="Arial" charset="0"/>
              </a:rPr>
              <a:t>6-1</a:t>
            </a:r>
            <a:r>
              <a:rPr lang="zh-CN" altLang="en-US" dirty="0">
                <a:latin typeface="宋体" charset="0"/>
              </a:rPr>
              <a:t> </a:t>
            </a:r>
            <a:r>
              <a:rPr lang="zh-CN" altLang="en-US" dirty="0">
                <a:latin typeface="宋体" charset="0"/>
                <a:ea typeface="宋体" charset="0"/>
              </a:rPr>
              <a:t>大小写字母转换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356992"/>
            <a:ext cx="8352928" cy="273630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();</a:t>
            </a: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while(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!= '\n'){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if(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else if((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 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495800" y="2442962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input characters: </a:t>
            </a:r>
            <a:r>
              <a:rPr kumimoji="1" lang="en-US" altLang="zh-CN" sz="2000" b="1" dirty="0" err="1">
                <a:solidFill>
                  <a:srgbClr val="CC0066"/>
                </a:solidFill>
                <a:cs typeface="Arial Unicode MS" charset="0"/>
              </a:rPr>
              <a:t>Reold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123?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 err="1"/>
              <a:t>rEOLD</a:t>
            </a:r>
            <a:r>
              <a:rPr kumimoji="1" lang="en-US" altLang="zh-CN" sz="2000" b="1" dirty="0"/>
              <a:t> 123?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3420615" y="3501131"/>
            <a:ext cx="4837113" cy="43152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while((</a:t>
            </a:r>
            <a:r>
              <a:rPr kumimoji="1" lang="en-US" altLang="zh-CN" sz="2400" b="1" dirty="0" err="1">
                <a:cs typeface="Arial Unicode MS" charset="0"/>
              </a:rPr>
              <a:t>ch</a:t>
            </a:r>
            <a:r>
              <a:rPr kumimoji="1" lang="en-US" altLang="zh-CN" sz="2400" b="1" dirty="0">
                <a:cs typeface="Arial Unicode MS" charset="0"/>
              </a:rPr>
              <a:t> = </a:t>
            </a:r>
            <a:r>
              <a:rPr kumimoji="1" lang="en-US" altLang="zh-CN" sz="2400" b="1" dirty="0" err="1">
                <a:cs typeface="Arial Unicode MS" charset="0"/>
              </a:rPr>
              <a:t>getchar</a:t>
            </a:r>
            <a:r>
              <a:rPr kumimoji="1" lang="en-US" altLang="zh-CN" sz="2400" b="1" dirty="0">
                <a:cs typeface="Arial Unicode MS" charset="0"/>
              </a:rPr>
              <a:t>()) != '\n')</a:t>
            </a:r>
            <a:endParaRPr kumimoji="1" lang="zh-CN" altLang="en-US" sz="2400" b="1" dirty="0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753615" y="35646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>
            <a:off x="1210815" y="53934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753615" y="39456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5131909" y="5229919"/>
            <a:ext cx="3289362" cy="1237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cs typeface="仿宋_GB2312" charset="0"/>
              </a:rPr>
              <a:t>(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ch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= 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getchar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()</a:t>
            </a: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cs typeface="仿宋_GB2312" charset="0"/>
              </a:rPr>
              <a:t>)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!= '\n'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ch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= 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getchar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() != '\n'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等价吗?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19571E-4107-42EF-9B22-FD8839585AA0}"/>
              </a:ext>
            </a:extLst>
          </p:cNvPr>
          <p:cNvSpPr/>
          <p:nvPr/>
        </p:nvSpPr>
        <p:spPr>
          <a:xfrm>
            <a:off x="274356" y="1202196"/>
            <a:ext cx="66068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输入一行字符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将大写字母转换为相应的小写字母后输出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小写字母转换为相应的大写字母后输出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其他字符原样输出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5E6D2D-2938-4016-AA7E-3B51C8E4B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BF216-4F56-4F69-8FE6-3ED354DFC5F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  <p:bldP spid="433156" grpId="0" animBg="1"/>
      <p:bldP spid="433158" grpId="0" animBg="1" autoUpdateAnimBg="0"/>
      <p:bldP spid="433159" grpId="0" animBg="1"/>
      <p:bldP spid="433162" grpId="0" animBg="1"/>
      <p:bldP spid="433163" grpId="0" animBg="1"/>
      <p:bldP spid="4331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549275"/>
            <a:ext cx="2879725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字符运算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4248150" cy="2514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大小写英文字母转换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'b' - 'a' = 'B'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……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'z' - 'a' = 'Z'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'm'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'M' 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endParaRPr kumimoji="1" lang="zh-CN" altLang="en-US" sz="2800" b="1">
              <a:latin typeface="宋体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492500" y="2636838"/>
            <a:ext cx="1376363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  <a:endParaRPr lang="zh-CN" sz="2800" b="1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5148263" y="2565400"/>
            <a:ext cx="310038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5219700" y="5084763"/>
            <a:ext cx="2270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'8' - '0' = 8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8 + '0' = '8'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3644900"/>
            <a:ext cx="3743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kumimoji="1" lang="zh-CN" altLang="en-US" sz="2800" b="1"/>
              <a:t>数字字符和数字</a:t>
            </a:r>
            <a:r>
              <a:rPr lang="zh-CN" altLang="en-US" sz="2800" b="1">
                <a:latin typeface="宋体" charset="0"/>
              </a:rPr>
              <a:t>转换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9 - 0 = '9' - '0'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'9' = 9 + '0'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'8'  </a:t>
            </a:r>
            <a:r>
              <a:rPr kumimoji="1" lang="en-US" altLang="zh-CN" sz="2400" b="1">
                <a:sym typeface="Wingdings" charset="0"/>
              </a:rPr>
              <a:t> 8</a:t>
            </a:r>
            <a:endParaRPr lang="zh-CN" altLang="en-US" sz="2400" b="1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63938" y="5110163"/>
            <a:ext cx="1376362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'8'-&gt;8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8-&gt;'8'</a:t>
            </a:r>
            <a:endParaRPr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363525" grpId="0" animBg="1" autoUpdateAnimBg="0"/>
      <p:bldP spid="363527" grpId="0" build="p" bldLvl="2" autoUpdateAnimBg="0"/>
      <p:bldP spid="363528" grpId="0" build="p" bldLvl="2" autoUpdateAnimBg="0"/>
      <p:bldP spid="363529" grpId="0" build="p" autoUpdateAnimBg="0"/>
      <p:bldP spid="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不同类型数据的混合运算，先转换为同一类型，再运算。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非赋值运算的类型转换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赋值运算的类型转换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6.3.2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Arial" charset="0"/>
                <a:ea typeface="宋体" charset="0"/>
              </a:rPr>
              <a:t>类型转换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5486400" cy="1295400"/>
          </a:xfrm>
        </p:spPr>
        <p:txBody>
          <a:bodyPr/>
          <a:lstStyle/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水平方向：自动</a:t>
            </a:r>
          </a:p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垂直方向：低 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 高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39940" name="Group 11"/>
          <p:cNvGrpSpPr>
            <a:grpSpLocks/>
          </p:cNvGrpSpPr>
          <p:nvPr/>
        </p:nvGrpSpPr>
        <p:grpSpPr bwMode="auto">
          <a:xfrm>
            <a:off x="1447800" y="2971800"/>
            <a:ext cx="6781800" cy="2895600"/>
            <a:chOff x="912" y="1872"/>
            <a:chExt cx="4272" cy="1824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unsigned long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/>
                <a:t>int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A' + 12 – 10.05 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65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77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      66.95</a:t>
            </a:r>
          </a:p>
        </p:txBody>
      </p:sp>
      <p:sp>
        <p:nvSpPr>
          <p:cNvPr id="40964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6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258888" y="3284538"/>
            <a:ext cx="6781800" cy="2895600"/>
            <a:chOff x="912" y="1872"/>
            <a:chExt cx="4272" cy="1824"/>
          </a:xfrm>
        </p:grpSpPr>
        <p:sp>
          <p:nvSpPr>
            <p:cNvPr id="40968" name="Text Box 20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unsigned long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/>
                <a:t>int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40969" name="Line 21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22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2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sz="280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=</a:t>
            </a:r>
            <a:r>
              <a:rPr lang="zh-CN" altLang="en-US" sz="2800">
                <a:latin typeface="宋体" charset="0"/>
                <a:ea typeface="宋体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800">
              <a:solidFill>
                <a:srgbClr val="FF9933"/>
              </a:solidFill>
              <a:latin typeface="宋体" charset="0"/>
              <a:ea typeface="宋体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计算赋值运算符右侧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将赋值运算符右侧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的值赋给左侧的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  <a:ea typeface="仿宋_GB2312" charset="0"/>
                <a:cs typeface="仿宋_GB2312" charset="0"/>
              </a:rPr>
              <a:t>变量</a:t>
            </a:r>
            <a:endParaRPr lang="zh-CN" altLang="en-US" sz="2800">
              <a:solidFill>
                <a:srgbClr val="CC0066"/>
              </a:solidFill>
              <a:latin typeface="宋体" charset="0"/>
              <a:ea typeface="宋体" charset="0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将赋值运算符右侧表达式的类型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自动转换成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赋值号左侧变量的类型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double x;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1;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986088" y="21209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x = ?</a:t>
            </a:r>
            <a:endParaRPr kumimoji="1"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1557338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7329488" y="31115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c = ?</a:t>
            </a:r>
            <a:endParaRPr kumimoji="1" lang="zh-CN" sz="2400" b="1">
              <a:solidFill>
                <a:schemeClr val="bg2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95600" y="4572000"/>
            <a:ext cx="1388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ai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4787900" y="3933825"/>
            <a:ext cx="358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bi;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bi = 0x12345678L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867400" y="5257800"/>
            <a:ext cx="1656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bi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7239000" y="5029200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据的存储和基本数据类型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343775" cy="24558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6.1.1  </a:t>
            </a:r>
            <a:r>
              <a:rPr lang="zh-CN" altLang="en-US" sz="2800">
                <a:latin typeface="宋体" charset="0"/>
                <a:ea typeface="宋体" charset="0"/>
              </a:rPr>
              <a:t>数据的存储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整型、实型、字符型数据的存储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6.1.2  </a:t>
            </a:r>
            <a:r>
              <a:rPr lang="zh-CN" altLang="en-US" sz="2800">
                <a:latin typeface="宋体" charset="0"/>
                <a:ea typeface="宋体" charset="0"/>
              </a:rPr>
              <a:t>基本数据类型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整型与整型常量（整数）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字符型与字符型常量</a:t>
            </a:r>
            <a:endParaRPr lang="en-US" altLang="zh-CN">
              <a:latin typeface="宋体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实型与实型常量（实数）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6.3.2 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强制类型转换运算符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(类型名)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(double)3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(int)3.8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(double)(5/2)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(double)5/2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3810000" y="3517900"/>
            <a:ext cx="1143000" cy="18891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800" b="1"/>
              <a:t>3.0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3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  <p:bldP spid="3706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强制类型转换示例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416800" cy="5241925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(void)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double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 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x = 3.8;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("x = %f,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%d \n", x,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= %f\n", 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)x);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 x mod 3 = %d\n",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% 3); 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return 0;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4427538" y="1916113"/>
            <a:ext cx="4400550" cy="1250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= 3.800000, i = 3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(double)(int)x = 3.000000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mod 3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build="p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表达式：由运算符和运算对象（操作数）组成的有意义的运算式子，它的值和类型由参加运算的运算符和运算对象决定。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运算符：具有运算功能的符号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运算对象：常量、变量和函数等表达式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算术表达式、赋值表达式、关系表达式、逻辑表达式、条件表达式和逗号表达式等</a:t>
            </a:r>
            <a:r>
              <a:rPr lang="zh-CN" altLang="en-US">
                <a:latin typeface="Arial" charset="0"/>
                <a:ea typeface="宋体" charset="0"/>
                <a:cs typeface="Arial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6.4 </a:t>
            </a:r>
            <a:r>
              <a:rPr lang="zh-CN" altLang="en-US">
                <a:latin typeface="Arial" charset="0"/>
                <a:ea typeface="宋体" charset="0"/>
              </a:rPr>
              <a:t>表达式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6.4.1  </a:t>
            </a:r>
            <a:r>
              <a:rPr lang="zh-CN" altLang="en-US" sz="4000">
                <a:latin typeface="Arial" charset="0"/>
                <a:ea typeface="宋体" charset="0"/>
              </a:rPr>
              <a:t>算术表达式－算术运算符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单目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++   --</a:t>
            </a:r>
          </a:p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双目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  *     /     %</a:t>
            </a:r>
          </a:p>
          <a:p>
            <a:pPr marL="609600" indent="-609600"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注意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/   </a:t>
            </a:r>
            <a:r>
              <a:rPr lang="zh-CN" altLang="en-US" sz="2400" dirty="0">
                <a:latin typeface="Arial" charset="0"/>
                <a:ea typeface="宋体" charset="0"/>
              </a:rPr>
              <a:t>整数除整数，得整数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1/4 = 0，10/3 = 3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%   </a:t>
            </a:r>
            <a:r>
              <a:rPr lang="zh-CN" altLang="en-US" sz="2400" dirty="0">
                <a:latin typeface="Arial" charset="0"/>
                <a:ea typeface="宋体" charset="0"/>
              </a:rPr>
              <a:t>模(求余)：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针对整型数据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5%6 = 5，9%4 = 1，100%4 = 0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+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latin typeface="宋体" charset="0"/>
                <a:ea typeface="宋体" charset="0"/>
              </a:rPr>
              <a:t>和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–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单目运算符，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+10 </a:t>
            </a:r>
            <a:r>
              <a:rPr lang="zh-CN" altLang="en-US" sz="2000" dirty="0">
                <a:latin typeface="宋体" charset="0"/>
                <a:ea typeface="宋体" charset="0"/>
              </a:rPr>
              <a:t>和</a:t>
            </a:r>
            <a:r>
              <a:rPr lang="zh-CN" altLang="en-US" sz="2000" dirty="0">
                <a:latin typeface="Arial" charset="0"/>
                <a:ea typeface="宋体" charset="0"/>
              </a:rPr>
              <a:t> –10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双目运算符，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x+10 </a:t>
            </a:r>
            <a:r>
              <a:rPr lang="zh-CN" altLang="en-US" sz="2000" dirty="0">
                <a:latin typeface="宋体" charset="0"/>
                <a:ea typeface="宋体" charset="0"/>
              </a:rPr>
              <a:t>和 </a:t>
            </a:r>
            <a:r>
              <a:rPr lang="en-US" altLang="zh-CN" sz="2000" dirty="0">
                <a:latin typeface="Arial" charset="0"/>
                <a:ea typeface="宋体" charset="0"/>
              </a:rPr>
              <a:t>y –10</a:t>
            </a:r>
          </a:p>
          <a:p>
            <a:pPr marL="990600" lvl="1" indent="-533400" algn="just" eaLnBrk="1" hangingPunct="1"/>
            <a:r>
              <a:rPr lang="zh-CN" altLang="en-US" sz="2400" dirty="0">
                <a:latin typeface="宋体" charset="0"/>
                <a:ea typeface="宋体" charset="0"/>
              </a:rPr>
              <a:t>双目运算符两侧操作数的类型要相同，否则，自动类型转换后，再运算。</a:t>
            </a:r>
            <a:endParaRPr 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自增运算符++和自减运算符--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720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 n;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n++  ++n   n--   --n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（只适合变量运算）</a:t>
            </a:r>
            <a:endParaRPr lang="en-US" altLang="zh-CN" sz="2400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使变量的值增1或减1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n++</a:t>
            </a:r>
            <a:r>
              <a:rPr lang="en-US" altLang="zh-CN" sz="2800">
                <a:solidFill>
                  <a:srgbClr val="FF9933"/>
                </a:solidFill>
                <a:latin typeface="Arial" charset="0"/>
                <a:ea typeface="宋体" charset="0"/>
              </a:rPr>
              <a:t>      </a:t>
            </a:r>
            <a:r>
              <a:rPr lang="en-US" altLang="zh-CN">
                <a:latin typeface="Arial" charset="0"/>
                <a:ea typeface="宋体" charset="0"/>
              </a:rPr>
              <a:t>n = n + 1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--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n--</a:t>
            </a:r>
            <a:r>
              <a:rPr lang="en-US" altLang="zh-CN" sz="2800">
                <a:solidFill>
                  <a:srgbClr val="FF9933"/>
                </a:solidFill>
                <a:latin typeface="Arial" charset="0"/>
                <a:ea typeface="宋体" charset="0"/>
              </a:rPr>
              <a:t>        </a:t>
            </a:r>
            <a:r>
              <a:rPr lang="en-US" altLang="zh-CN">
                <a:latin typeface="Arial" charset="0"/>
                <a:ea typeface="宋体" charset="0"/>
              </a:rPr>
              <a:t>n = n - 1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取变量的值作为表达式的值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>
                <a:latin typeface="Arial" charset="0"/>
                <a:ea typeface="宋体" charset="0"/>
              </a:rPr>
              <a:t>：n = n + 1；</a:t>
            </a:r>
            <a:r>
              <a:rPr lang="zh-CN" altLang="en-US">
                <a:latin typeface="Arial" charset="0"/>
                <a:ea typeface="宋体" charset="0"/>
              </a:rPr>
              <a:t>取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值作为表达式 ++</a:t>
            </a:r>
            <a:r>
              <a:rPr lang="en-US" altLang="zh-CN">
                <a:latin typeface="Arial" charset="0"/>
                <a:ea typeface="宋体" charset="0"/>
              </a:rPr>
              <a:t>n </a:t>
            </a:r>
            <a:r>
              <a:rPr lang="zh-CN" altLang="en-US">
                <a:latin typeface="Arial" charset="0"/>
                <a:ea typeface="宋体" charset="0"/>
              </a:rPr>
              <a:t>的值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n++</a:t>
            </a:r>
            <a:r>
              <a:rPr lang="en-US" altLang="zh-CN">
                <a:latin typeface="Arial" charset="0"/>
                <a:ea typeface="宋体" charset="0"/>
              </a:rPr>
              <a:t>：</a:t>
            </a:r>
            <a:r>
              <a:rPr lang="zh-CN" altLang="en-US">
                <a:latin typeface="Arial" charset="0"/>
                <a:ea typeface="宋体" charset="0"/>
              </a:rPr>
              <a:t>取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值作为表达式 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++ 的值；</a:t>
            </a:r>
            <a:r>
              <a:rPr lang="en-US" altLang="zh-CN">
                <a:latin typeface="Arial" charset="0"/>
                <a:ea typeface="宋体" charset="0"/>
              </a:rPr>
              <a:t>n = n + 1</a:t>
            </a:r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自增运算和自减运算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288" y="1981200"/>
            <a:ext cx="2017712" cy="2898775"/>
          </a:xfrm>
        </p:spPr>
        <p:txBody>
          <a:bodyPr/>
          <a:lstStyle/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n, m;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m=++n;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m=n++;</a:t>
            </a:r>
            <a:endParaRPr lang="en-US" altLang="zh-CN">
              <a:solidFill>
                <a:schemeClr val="tx2"/>
              </a:solidFill>
              <a:latin typeface="宋体" charset="0"/>
              <a:ea typeface="宋体" charset="0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800600" y="2900363"/>
            <a:ext cx="923925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800600" y="4264025"/>
            <a:ext cx="923925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6172200" y="2900363"/>
            <a:ext cx="1066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m=3</a:t>
            </a:r>
            <a:endParaRPr lang="zh-CN" sz="2800" b="1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6227763" y="4292600"/>
            <a:ext cx="1060450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m=2</a:t>
            </a:r>
            <a:endParaRPr lang="zh-CN" sz="2800" b="1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1592263" y="4292600"/>
            <a:ext cx="1395412" cy="8143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m=n+1</a:t>
            </a:r>
            <a:endParaRPr lang="zh-CN" sz="2800" b="1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1619250" y="2924175"/>
            <a:ext cx="1296988" cy="8604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n=n+1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m=n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1" grpId="0" animBg="1" autoUpdateAnimBg="0"/>
      <p:bldP spid="408582" grpId="0" animBg="1" autoUpdateAnimBg="0"/>
      <p:bldP spid="408583" grpId="0" animBg="1" autoUpdateAnimBg="0"/>
      <p:bldP spid="408584" grpId="0" animBg="1" autoUpdateAnimBg="0"/>
      <p:bldP spid="40858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算术运算符的优先级和结合性</a:t>
            </a:r>
            <a:endParaRPr lang="zh-CN" altLang="en-US" sz="4800">
              <a:latin typeface="宋体" charset="0"/>
              <a:ea typeface="宋体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单目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  ++  --</a:t>
            </a:r>
            <a:endParaRPr lang="en-US" altLang="zh-CN" b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*  /  %</a:t>
            </a: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</a:t>
            </a:r>
            <a:endParaRPr lang="zh-CN" b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charset="0"/>
                </a:rPr>
                <a:t>高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charset="0"/>
                </a:rPr>
                <a:t>低</a:t>
              </a:r>
            </a:p>
          </p:txBody>
        </p:sp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</a:rPr>
              <a:t>从右向左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-5 + 3%2 = (-5) + (3%2) = -4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3 * 5 % 3 = (3*5) % 3 = 0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charset="0"/>
                <a:cs typeface="仿宋_GB2312" charset="0"/>
              </a:rPr>
              <a:t>-i++           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484438" y="5373688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-(i++)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build="p" bldLvl="3" autoUpdateAnimBg="0"/>
      <p:bldP spid="37786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写出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endParaRPr lang="en-US" altLang="zh-CN" sz="4800">
              <a:latin typeface="宋体" charset="0"/>
              <a:ea typeface="宋体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6553200" cy="25908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数学式    </a:t>
            </a:r>
            <a:r>
              <a:rPr lang="en-US" altLang="zh-CN" sz="28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800">
                <a:latin typeface="Arial" charset="0"/>
                <a:ea typeface="宋体" charset="0"/>
              </a:rPr>
              <a:t>   C</a:t>
            </a:r>
            <a:r>
              <a:rPr lang="zh-CN" altLang="en-US" sz="2800">
                <a:latin typeface="Arial" charset="0"/>
                <a:ea typeface="宋体" charset="0"/>
              </a:rPr>
              <a:t>算术表达式</a:t>
            </a:r>
          </a:p>
          <a:p>
            <a:pPr lvl="1" algn="just" eaLnBrk="1" hangingPunct="1"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s(s-a)(s-b)(s-c)</a:t>
            </a:r>
            <a:endParaRPr lang="zh-CN" altLang="en-US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(</a:t>
            </a:r>
            <a:r>
              <a:rPr lang="en-US" altLang="zh-CN" sz="2800">
                <a:latin typeface="Arial" charset="0"/>
                <a:ea typeface="宋体" charset="0"/>
              </a:rPr>
              <a:t>x+2)e</a:t>
            </a:r>
            <a:r>
              <a:rPr lang="en-US" altLang="zh-CN" sz="2800" baseline="30000">
                <a:latin typeface="Arial" charset="0"/>
                <a:ea typeface="宋体" charset="0"/>
              </a:rPr>
              <a:t>2x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611188" y="4365625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3" imgW="1054100" imgH="444500" progId="Equation.DSMT4">
                  <p:embed/>
                </p:oleObj>
              </mc:Choice>
              <mc:Fallback>
                <p:oleObj r:id="rId3" imgW="10541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6.4.2  </a:t>
            </a:r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696200" cy="28956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0"/>
                <a:ea typeface="宋体" charset="0"/>
              </a:rPr>
              <a:t>赋值运算符  </a:t>
            </a:r>
            <a:r>
              <a:rPr lang="en-US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3*4</a:t>
            </a:r>
            <a:endParaRPr lang="en-US" altLang="zh-CN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优先级较低，结合性从右向左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y = 3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941888"/>
            <a:ext cx="182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x = (y = 3)</a:t>
            </a:r>
            <a:endParaRPr kumimoji="1" lang="zh-CN" altLang="en-US" sz="2800" b="1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1908175" y="4330700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3" autoUpdateAnimBg="0"/>
      <p:bldP spid="382982" grpId="0"/>
      <p:bldP spid="593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223202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=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的值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的值赋给左侧的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将赋值运算符左侧的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的值作为表达式的值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752600" y="1412875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右侧表达式的类型自动转换成左侧变量的类型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331913" y="4076700"/>
            <a:ext cx="30480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n; 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double x, y;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n = 3.14 * 2;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10 / 4;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(y = 3);</a:t>
            </a: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6227763" y="1844675"/>
            <a:ext cx="0" cy="12969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3" autoUpdateAnimBg="0"/>
      <p:bldP spid="410629" grpId="0"/>
      <p:bldP spid="410630" grpId="0" autoUpdateAnimBg="0"/>
      <p:bldP spid="4106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10795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6.1.1 </a:t>
            </a:r>
            <a:r>
              <a:rPr lang="zh-CN" altLang="en-US">
                <a:latin typeface="宋体" charset="0"/>
                <a:ea typeface="宋体" charset="0"/>
              </a:rPr>
              <a:t>数据的存储－整型数据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24800" cy="16764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设整数在内存中用2个字节存储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990600" y="1933575"/>
            <a:ext cx="381000" cy="990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539750" y="3860800"/>
            <a:ext cx="16002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符号位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</a:rPr>
              <a:t>1</a:t>
            </a:r>
            <a:r>
              <a:rPr kumimoji="1" lang="zh-CN" altLang="en-US" sz="2800" b="1" dirty="0">
                <a:latin typeface="+mn-lt"/>
                <a:ea typeface="+mn-ea"/>
              </a:rPr>
              <a:t>：负数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</a:rPr>
              <a:t>0</a:t>
            </a:r>
            <a:r>
              <a:rPr kumimoji="1" lang="zh-CN" altLang="en-US" sz="2800" b="1" dirty="0">
                <a:latin typeface="+mn-lt"/>
                <a:ea typeface="+mn-ea"/>
              </a:rPr>
              <a:t>：正数</a:t>
            </a:r>
            <a:endParaRPr kumimoji="1" lang="zh-CN" sz="2800" b="1" dirty="0">
              <a:latin typeface="+mn-lt"/>
              <a:ea typeface="+mn-ea"/>
            </a:endParaRPr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 flipH="1">
            <a:off x="1187450" y="2924175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18" grpId="0" animBg="1"/>
      <p:bldP spid="299019" grpId="0"/>
      <p:bldP spid="2990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复合赋值运算符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168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赋值运算符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简单赋值运算符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  <a:endParaRPr lang="en-US" altLang="zh-CN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复合赋值运算符</a:t>
            </a:r>
            <a:endParaRPr lang="zh-CN" altLang="en-US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复合算术赋值运算符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+=  -=  *=  /=  %=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复合位赋值运算符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赋值表达式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赋值运算符</a:t>
            </a:r>
            <a:r>
              <a:rPr lang="zh-CN" altLang="en-US" dirty="0"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+=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等价于 </a:t>
            </a: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  <a:r>
              <a:rPr lang="en-US" altLang="zh-CN" dirty="0">
                <a:latin typeface="Arial" charset="0"/>
                <a:ea typeface="宋体" charset="0"/>
              </a:rPr>
              <a:t> 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*=</a:t>
            </a:r>
            <a:r>
              <a:rPr lang="en-US" altLang="zh-CN" dirty="0">
                <a:latin typeface="Arial" charset="0"/>
                <a:ea typeface="宋体" charset="0"/>
              </a:rPr>
              <a:t> y - 3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3563938" y="5373216"/>
            <a:ext cx="2438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/>
              <a:t>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=</a:t>
            </a:r>
            <a:r>
              <a:rPr kumimoji="1" lang="en-US" altLang="zh-CN" sz="2800" b="1" dirty="0"/>
              <a:t> 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800" b="1" dirty="0"/>
              <a:t>y-3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800" b="1" dirty="0"/>
              <a:t> </a:t>
            </a:r>
            <a:endParaRPr kumimoji="1" 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bldLvl="2" autoUpdateAnimBg="0"/>
      <p:bldP spid="3850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6.4.3 </a:t>
            </a:r>
            <a:r>
              <a:rPr lang="zh-CN" altLang="en-US">
                <a:latin typeface="Arial" charset="0"/>
                <a:ea typeface="宋体" charset="0"/>
              </a:rPr>
              <a:t>关系表达式－关系运算符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1148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比较两个操作数，比较的结果：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真  假</a:t>
            </a:r>
            <a:endParaRPr lang="zh-CN" altLang="en-US" sz="2800">
              <a:solidFill>
                <a:srgbClr val="CC0066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==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!= 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y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算术运算符</a:t>
            </a:r>
            <a:r>
              <a:rPr lang="zh-CN" altLang="en-US" sz="2000">
                <a:latin typeface="Arial" charset="0"/>
                <a:ea typeface="宋体" charset="0"/>
              </a:rPr>
              <a:t>     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endParaRPr lang="zh-CN" altLang="en-US" sz="2400" b="0">
              <a:latin typeface="Arial" charset="0"/>
              <a:ea typeface="宋体" charset="0"/>
            </a:endParaRP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&lt;  &lt;=  &gt;  &gt;=</a:t>
            </a:r>
            <a:r>
              <a:rPr lang="zh-CN" altLang="en-US" sz="2000">
                <a:latin typeface="Arial" charset="0"/>
                <a:ea typeface="宋体" charset="0"/>
              </a:rPr>
              <a:t>  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==   !=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赋值运算符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左结合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505200" y="3889375"/>
            <a:ext cx="2286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charset="0"/>
              </a:rPr>
              <a:t>a &gt; b ==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a &gt;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ch &gt; 'a' + 1 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a + b &gt;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3 &lt;= x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b - 1 == a != c</a:t>
            </a:r>
            <a:endParaRPr lang="en-US" altLang="zh-CN" sz="2400" b="1">
              <a:latin typeface="Times New Roman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5867400" y="3886200"/>
            <a:ext cx="2819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charset="0"/>
              </a:rPr>
              <a:t>(a &gt; b)==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(a &gt; b)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ch &gt; ('a' + 1)</a:t>
            </a:r>
            <a:endParaRPr lang="en-US" altLang="zh-CN" sz="2400" b="1">
              <a:latin typeface="宋体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((a + b) &gt; c)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(3 &lt;= x)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((b - 1) == a) != c</a:t>
            </a:r>
            <a:endParaRPr lang="en-US" altLang="zh-CN" sz="2400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34" grpId="0" autoUpdateAnimBg="0"/>
      <p:bldP spid="38913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关系表达式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关系运算符</a:t>
            </a:r>
            <a:r>
              <a:rPr lang="zh-CN" altLang="en-US">
                <a:latin typeface="宋体" charset="0"/>
                <a:ea typeface="宋体" charset="0"/>
              </a:rPr>
              <a:t>将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连接起来的式子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哪些是关系表达式</a:t>
            </a:r>
            <a:r>
              <a:rPr lang="zh-CN" altLang="en-US">
                <a:latin typeface="Arial" charset="0"/>
                <a:ea typeface="宋体" charset="0"/>
              </a:rPr>
              <a:t>?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a &gt; b ==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&gt;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ch &gt; 'a' + 1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+ b &gt;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b - 1 == a !=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3 &lt;= x &lt;= 5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关系运算的结果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真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假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284663" y="21336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3, c = 1, d, x=10;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3606800" y="2152650"/>
            <a:ext cx="53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  <p:bldP spid="391173" grpId="0" autoUpdateAnimBg="0"/>
      <p:bldP spid="39117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6.4.4  </a:t>
            </a:r>
            <a:r>
              <a:rPr lang="zh-CN" altLang="en-US">
                <a:latin typeface="Arial" charset="0"/>
                <a:ea typeface="宋体" charset="0"/>
              </a:rPr>
              <a:t>逻辑表达式－逻辑运算符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068638"/>
            <a:ext cx="8351838" cy="3209925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&amp;&amp;  ||   !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逻辑运算结果：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(真)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(假)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逻辑运算对象：关系表达式或逻辑量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&gt;= 3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&amp;&amp;</a:t>
            </a:r>
            <a:r>
              <a:rPr lang="en-US" altLang="zh-CN">
                <a:latin typeface="Arial" charset="0"/>
                <a:ea typeface="宋体" charset="0"/>
              </a:rPr>
              <a:t>  x &lt;= 5                 !x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  <a:ea typeface="宋体" charset="0"/>
              </a:rPr>
              <a:t>判断逻辑量的真假：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非0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(真)</a:t>
            </a:r>
            <a:r>
              <a:rPr lang="zh-CN" altLang="en-US">
                <a:latin typeface="宋体" charset="0"/>
                <a:ea typeface="宋体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(假)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250825" y="1412875"/>
            <a:ext cx="828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zh-CN" sz="2400" b="1"/>
              <a:t>(ch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 )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( 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'Z')</a:t>
            </a:r>
          </a:p>
          <a:p>
            <a:pPr lvl="1"/>
            <a:r>
              <a:rPr lang="en-US" altLang="zh-CN" sz="2400" b="1"/>
              <a:t>ch == ' '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ch == '\n'</a:t>
            </a:r>
          </a:p>
          <a:p>
            <a:pPr lvl="1"/>
            <a:r>
              <a:rPr lang="en-US" altLang="zh-CN" sz="2400" b="1"/>
              <a:t>x &gt;= 3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 x &lt;=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786687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逻辑运算的规则－真值表</a:t>
            </a: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4807CF5-CAFA-49D3-ACF5-4C9AA354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02360"/>
              </p:ext>
            </p:extLst>
          </p:nvPr>
        </p:nvGraphicFramePr>
        <p:xfrm>
          <a:off x="971600" y="2132855"/>
          <a:ext cx="648072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957204386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13755035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6521353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2339001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53738263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9838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67299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0739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88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16818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A7FB5C11-9848-4FD8-906B-26A5848A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10547"/>
              </p:ext>
            </p:extLst>
          </p:nvPr>
        </p:nvGraphicFramePr>
        <p:xfrm>
          <a:off x="971600" y="2132854"/>
          <a:ext cx="162018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957204386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137550354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9838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67299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0739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88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168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2819400" cy="4040187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!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算术运算符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关系运算符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&amp;&amp;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||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赋值运算符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左结合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逻辑运算符的优先级和结合性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2133600"/>
            <a:ext cx="259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b &amp;&amp;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!a &amp;&amp;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x &gt;= 3 &amp;&amp; x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!x == 2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3 + 10 &amp;&amp; 2</a:t>
            </a:r>
            <a:endParaRPr lang="en-US" altLang="zh-CN" sz="2400" b="1">
              <a:latin typeface="宋体" charset="0"/>
              <a:cs typeface="Arial Unicode MS" charset="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2133600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(b &amp;&amp; c)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(!a) &amp;&amp;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(x &gt;= 3) &amp;&amp; (x &lt;= 5)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(!x) == 2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((3 + 10) &amp;&amp; 2)</a:t>
            </a:r>
            <a:endParaRPr lang="en-US" altLang="zh-CN" sz="2400" b="1">
              <a:latin typeface="宋体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utoUpdateAnimBg="0"/>
      <p:bldP spid="39834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3178175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逻辑表达式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81075"/>
            <a:ext cx="8459788" cy="475297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逻辑运算符</a:t>
            </a:r>
            <a:r>
              <a:rPr lang="zh-CN" altLang="en-US">
                <a:latin typeface="宋体" charset="0"/>
                <a:ea typeface="宋体" charset="0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关系表达式</a:t>
            </a:r>
            <a:r>
              <a:rPr lang="zh-CN" altLang="en-US">
                <a:latin typeface="宋体" charset="0"/>
                <a:ea typeface="宋体" charset="0"/>
              </a:rPr>
              <a:t>或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逻辑量</a:t>
            </a:r>
            <a:r>
              <a:rPr lang="zh-CN" altLang="en-US">
                <a:latin typeface="宋体" charset="0"/>
                <a:ea typeface="宋体" charset="0"/>
              </a:rPr>
              <a:t>连接起来的式子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哪些是逻辑表达式</a:t>
            </a:r>
            <a:r>
              <a:rPr lang="zh-CN" altLang="en-US">
                <a:latin typeface="Arial" charset="0"/>
                <a:ea typeface="宋体" charset="0"/>
              </a:rPr>
              <a:t>?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&amp;&amp;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|| b &amp;&amp;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!a &amp;&amp;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|| 3+10 &amp;&amp; 2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!(x == 2)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!x == 2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ch || b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43438" y="1989138"/>
            <a:ext cx="3429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0, c = 0;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float x = 3.0;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462338" y="2565400"/>
            <a:ext cx="533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4356100" y="3590925"/>
            <a:ext cx="4464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&amp;&amp;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若其值为0，</a:t>
            </a:r>
            <a:r>
              <a:rPr kumimoji="1" lang="en-US" altLang="zh-CN" sz="2400" b="1"/>
              <a:t>STOP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||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若其值为1，</a:t>
            </a:r>
            <a:r>
              <a:rPr kumimoji="1" lang="en-US" altLang="zh-CN" sz="2400" b="1"/>
              <a:t>STOP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2" autoUpdateAnimBg="0"/>
      <p:bldP spid="424964" grpId="0" autoUpdateAnimBg="0"/>
      <p:bldP spid="424965" grpId="0" autoUpdateAnimBg="0"/>
      <p:bldP spid="42496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[6-4]</a:t>
            </a:r>
            <a:r>
              <a:rPr lang="zh-CN" altLang="en-US" sz="4000">
                <a:latin typeface="Arial" charset="0"/>
                <a:ea typeface="宋体" charset="0"/>
              </a:rPr>
              <a:t>写出满足要求的逻辑表达式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0"/>
            <a:ext cx="8066087" cy="4873625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关系表达式   </a:t>
            </a:r>
            <a:r>
              <a:rPr lang="en-US" altLang="zh-CN" sz="2400" dirty="0">
                <a:latin typeface="Arial" charset="0"/>
                <a:ea typeface="宋体" charset="0"/>
              </a:rPr>
              <a:t>x == 0  </a:t>
            </a:r>
          </a:p>
          <a:p>
            <a:pPr lvl="1" algn="just" eaLnBrk="1" hangingPunct="1">
              <a:lnSpc>
                <a:spcPct val="94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逻辑表达式   !</a:t>
            </a:r>
            <a:r>
              <a:rPr lang="en-US" altLang="zh-CN" sz="2400" dirty="0"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不为零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!= 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和 </a:t>
            </a:r>
            <a:r>
              <a:rPr lang="en-US" altLang="zh-CN" sz="2800" dirty="0">
                <a:latin typeface="Arial" charset="0"/>
                <a:ea typeface="宋体" charset="0"/>
              </a:rPr>
              <a:t>y </a:t>
            </a:r>
            <a:r>
              <a:rPr lang="zh-CN" altLang="en-US" sz="2800" dirty="0">
                <a:latin typeface="Arial" charset="0"/>
                <a:ea typeface="宋体" charset="0"/>
              </a:rPr>
              <a:t>不同时为零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!(x == 0 &amp;&amp; y==0) 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!= 0 || y!=0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|| y </a:t>
            </a:r>
            <a:endParaRPr lang="zh-CN" sz="2400" dirty="0">
              <a:latin typeface="Arial" charset="0"/>
              <a:ea typeface="宋体" charset="0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018088" y="2560013"/>
            <a:ext cx="34423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假</a:t>
            </a:r>
          </a:p>
        </p:txBody>
      </p:sp>
      <p:sp>
        <p:nvSpPr>
          <p:cNvPr id="399365" name="AutoShape 5"/>
          <p:cNvSpPr>
            <a:spLocks/>
          </p:cNvSpPr>
          <p:nvPr/>
        </p:nvSpPr>
        <p:spPr bwMode="auto">
          <a:xfrm>
            <a:off x="4789488" y="26955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5016500" y="1407488"/>
            <a:ext cx="38039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 </a:t>
            </a:r>
            <a:r>
              <a:rPr kumimoji="1" lang="en-US" altLang="zh-CN" sz="2400" b="1" dirty="0"/>
              <a:t>x==0  </a:t>
            </a:r>
            <a:r>
              <a:rPr kumimoji="1" lang="zh-CN" altLang="en-US" sz="2400" b="1" dirty="0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   </a:t>
            </a:r>
            <a:r>
              <a:rPr kumimoji="1" lang="en-US" altLang="zh-CN" sz="2400" b="1" dirty="0"/>
              <a:t>x==0  </a:t>
            </a:r>
            <a:r>
              <a:rPr kumimoji="1" lang="zh-CN" altLang="en-US" sz="2400" b="1" dirty="0"/>
              <a:t>假</a:t>
            </a:r>
          </a:p>
        </p:txBody>
      </p:sp>
      <p:sp>
        <p:nvSpPr>
          <p:cNvPr id="399367" name="AutoShape 7"/>
          <p:cNvSpPr>
            <a:spLocks/>
          </p:cNvSpPr>
          <p:nvPr/>
        </p:nvSpPr>
        <p:spPr bwMode="auto">
          <a:xfrm>
            <a:off x="4787900" y="15652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2339975" y="22764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  <p:bldP spid="399364" grpId="0" autoUpdateAnimBg="0"/>
      <p:bldP spid="399365" grpId="0" animBg="1"/>
      <p:bldP spid="399366" grpId="0" autoUpdateAnimBg="0"/>
      <p:bldP spid="399367" grpId="0" animBg="1"/>
      <p:bldP spid="3993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6.4.5  </a:t>
            </a:r>
            <a:r>
              <a:rPr lang="zh-CN" altLang="en-US">
                <a:latin typeface="Arial" charset="0"/>
                <a:ea typeface="宋体" charset="0"/>
              </a:rPr>
              <a:t>条件表达式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exp1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?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exp2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: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exp3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非0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962400" y="2438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0</a:t>
            </a:r>
          </a:p>
        </p:txBody>
      </p:sp>
      <p:sp>
        <p:nvSpPr>
          <p:cNvPr id="402438" name="Line 6"/>
          <p:cNvSpPr>
            <a:spLocks noChangeShapeType="1"/>
          </p:cNvSpPr>
          <p:nvPr/>
        </p:nvSpPr>
        <p:spPr bwMode="auto">
          <a:xfrm flipH="1">
            <a:off x="22098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09800" y="2705100"/>
            <a:ext cx="1600200" cy="838200"/>
            <a:chOff x="1392" y="1728"/>
            <a:chExt cx="1008" cy="528"/>
          </a:xfrm>
        </p:grpSpPr>
        <p:sp>
          <p:nvSpPr>
            <p:cNvPr id="61458" name="AutoShape 8"/>
            <p:cNvSpPr>
              <a:spLocks noChangeArrowheads="1"/>
            </p:cNvSpPr>
            <p:nvPr/>
          </p:nvSpPr>
          <p:spPr bwMode="auto">
            <a:xfrm>
              <a:off x="1392" y="1728"/>
              <a:ext cx="1008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9"/>
            <p:cNvSpPr txBox="1">
              <a:spLocks noChangeArrowheads="1"/>
            </p:cNvSpPr>
            <p:nvPr/>
          </p:nvSpPr>
          <p:spPr bwMode="auto">
            <a:xfrm>
              <a:off x="1680" y="1872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000" b="1">
                  <a:ea typeface="仿宋_GB2312" charset="0"/>
                  <a:cs typeface="仿宋_GB2312" charset="0"/>
                </a:rPr>
                <a:t>exp1</a:t>
              </a:r>
            </a:p>
          </p:txBody>
        </p:sp>
      </p:grpSp>
      <p:sp>
        <p:nvSpPr>
          <p:cNvPr id="402442" name="Line 10"/>
          <p:cNvSpPr>
            <a:spLocks noChangeShapeType="1"/>
          </p:cNvSpPr>
          <p:nvPr/>
        </p:nvSpPr>
        <p:spPr bwMode="auto">
          <a:xfrm flipH="1">
            <a:off x="38100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5292725" y="2997200"/>
            <a:ext cx="346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y = (x&gt;0) ? x+2 : x*x;</a:t>
            </a: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323850" y="378936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int n;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(n&gt;0) ? 2.9 : 1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n = 10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n = -10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1619250" y="4652963"/>
            <a:ext cx="990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2.9</a:t>
            </a:r>
          </a:p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1.0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6948264" y="3717479"/>
            <a:ext cx="1727200" cy="2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x&gt;0 ){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y=x+2;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}else{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y=x*x;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27650" y="1341438"/>
            <a:ext cx="3276600" cy="1524000"/>
            <a:chOff x="3356" y="845"/>
            <a:chExt cx="2064" cy="960"/>
          </a:xfrm>
        </p:grpSpPr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  x+2    x&gt;0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y =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zh-CN" altLang="en-US" sz="2800" b="1">
                  <a:ea typeface="仿宋_GB2312" charset="0"/>
                  <a:cs typeface="仿宋_GB2312" charset="0"/>
                </a:rPr>
                <a:t>        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x</a:t>
              </a:r>
              <a:r>
                <a:rPr kumimoji="1" lang="en-US" altLang="zh-CN" sz="2800" b="1" baseline="30000">
                  <a:ea typeface="仿宋_GB2312" charset="0"/>
                  <a:cs typeface="仿宋_GB2312" charset="0"/>
                </a:rPr>
                <a:t>2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x&lt;=0</a:t>
              </a:r>
            </a:p>
          </p:txBody>
        </p:sp>
        <p:sp>
          <p:nvSpPr>
            <p:cNvPr id="61457" name="AutoShape 16"/>
            <p:cNvSpPr>
              <a:spLocks/>
            </p:cNvSpPr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3203575" y="5733256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z = (a&gt;b) ? a : b;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3563938" y="3429000"/>
            <a:ext cx="1655721" cy="223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a&gt;b ){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z = a;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}else{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z = b;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utoUpdateAnimBg="0"/>
      <p:bldP spid="402437" grpId="0" autoUpdateAnimBg="0"/>
      <p:bldP spid="402438" grpId="0" animBg="1"/>
      <p:bldP spid="402442" grpId="0" animBg="1"/>
      <p:bldP spid="402443" grpId="0" autoUpdateAnimBg="0"/>
      <p:bldP spid="402444" grpId="0" autoUpdateAnimBg="0"/>
      <p:bldP spid="402445" grpId="0"/>
      <p:bldP spid="402447" grpId="0" autoUpdateAnimBg="0"/>
      <p:bldP spid="402451" grpId="0" autoUpdateAnimBg="0"/>
      <p:bldP spid="4024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6.4.6  </a:t>
            </a:r>
            <a:r>
              <a:rPr lang="zh-CN" altLang="en-US">
                <a:latin typeface="Arial" charset="0"/>
                <a:ea typeface="宋体" charset="0"/>
              </a:rPr>
              <a:t>逗号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表达式1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表达式2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, </a:t>
            </a:r>
            <a:r>
              <a:rPr lang="zh-CN" altLang="en-US">
                <a:latin typeface="Arial" charset="0"/>
                <a:ea typeface="宋体" charset="0"/>
              </a:rPr>
              <a:t> ……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,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320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5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先计算表达式１，然后计算表达式２,……，最后计算表达式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的值，并将表达式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的值作为逗号表达式的值.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a, b, c;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(a=2), (b=3), (c=a+b);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逗号运算符的优先级最低，左结合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5334000" y="4365625"/>
            <a:ext cx="283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a=2, b=3, c=a+b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  <p:bldP spid="425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数值的表示方法－原码 反码 补码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正数</a:t>
            </a:r>
            <a:r>
              <a:rPr lang="zh-CN" altLang="en-US" sz="2800" dirty="0">
                <a:latin typeface="Arial" charset="0"/>
                <a:ea typeface="宋体" charset="0"/>
              </a:rPr>
              <a:t>的原码、反码和补码相同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的补码         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 dirty="0">
                <a:latin typeface="Arial" charset="0"/>
                <a:ea typeface="宋体" charset="0"/>
              </a:rPr>
              <a:t> 000 0000 0000 0001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……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  <a:r>
              <a:rPr lang="zh-CN" altLang="en-US" sz="2400" dirty="0">
                <a:latin typeface="Arial" charset="0"/>
                <a:ea typeface="宋体" charset="0"/>
              </a:rPr>
              <a:t> 的补码    </a:t>
            </a: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 dirty="0">
                <a:latin typeface="Arial" charset="0"/>
                <a:ea typeface="宋体" charset="0"/>
              </a:rPr>
              <a:t> 111 1111 1111 1111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(2</a:t>
            </a:r>
            <a:r>
              <a:rPr lang="zh-CN" altLang="en-US" sz="2400" baseline="30000" dirty="0">
                <a:latin typeface="Arial" charset="0"/>
                <a:ea typeface="宋体" charset="0"/>
              </a:rPr>
              <a:t>15</a:t>
            </a:r>
            <a:r>
              <a:rPr lang="zh-CN" altLang="en-US" sz="2400" dirty="0">
                <a:latin typeface="Arial" charset="0"/>
                <a:ea typeface="宋体" charset="0"/>
              </a:rPr>
              <a:t>-1，2个字节的存储单元能表示的最大正数)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Arial" charset="0"/>
              <a:ea typeface="宋体" charset="0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负数</a:t>
            </a:r>
            <a:r>
              <a:rPr lang="zh-CN" altLang="en-US" sz="2800" dirty="0">
                <a:latin typeface="Arial" charset="0"/>
                <a:ea typeface="宋体" charset="0"/>
              </a:rPr>
              <a:t>的原码、反码和补码不同 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-1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原码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000 0000 0000 0001 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反码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111 1111 1111 1110  原码取反</a:t>
            </a:r>
            <a:r>
              <a:rPr lang="zh-CN" altLang="en-US" sz="2000" dirty="0">
                <a:latin typeface="Arial" charset="0"/>
                <a:ea typeface="宋体" charset="0"/>
              </a:rPr>
              <a:t>（符号位保持不变）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补码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111 1111 1111 111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 反码＋1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4320480" cy="2016224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sum = 0;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8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&lt;= 100;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++){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sum = sum +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664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逗号</a:t>
            </a:r>
            <a:r>
              <a:rPr lang="zh-CN" altLang="en-US" dirty="0">
                <a:latin typeface="宋体" charset="0"/>
                <a:ea typeface="宋体" charset="0"/>
              </a:rPr>
              <a:t>表达式的用途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763712" y="3429571"/>
            <a:ext cx="6264671" cy="151159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++){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= sum +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2771800" y="5013324"/>
            <a:ext cx="5997550" cy="158402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++){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+=</a:t>
            </a:r>
            <a:r>
              <a:rPr kumimoji="1" lang="en-US" altLang="zh-CN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67544" y="1229370"/>
            <a:ext cx="4392488" cy="21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  <p:bldP spid="42701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6.4.7   </a:t>
            </a:r>
            <a:r>
              <a:rPr lang="zh-CN" altLang="en-US">
                <a:latin typeface="Arial" charset="0"/>
                <a:ea typeface="宋体" charset="0"/>
              </a:rPr>
              <a:t>位运算</a:t>
            </a:r>
            <a:endParaRPr lang="zh-CN" altLang="en-US" sz="5400" b="0">
              <a:latin typeface="宋体" charset="0"/>
              <a:ea typeface="宋体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dirty="0">
                <a:latin typeface="Arial" charset="0"/>
                <a:ea typeface="宋体" charset="0"/>
              </a:rPr>
              <a:t>   按位取反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zh-CN" altLang="en-US" dirty="0">
                <a:latin typeface="Arial" charset="0"/>
                <a:ea typeface="宋体" charset="0"/>
              </a:rPr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zh-CN" altLang="en-US" dirty="0">
                <a:latin typeface="Arial" charset="0"/>
                <a:ea typeface="宋体" charset="0"/>
              </a:rPr>
              <a:t>   按位异或：相同取0，不同取1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zh-CN" altLang="en-US" dirty="0">
                <a:latin typeface="Arial" charset="0"/>
                <a:ea typeface="宋体" charset="0"/>
              </a:rPr>
              <a:t>  按位或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&lt;&lt;</a:t>
            </a:r>
            <a:r>
              <a:rPr lang="zh-CN" altLang="en-US" dirty="0">
                <a:latin typeface="Arial" charset="0"/>
                <a:ea typeface="宋体" charset="0"/>
              </a:rPr>
              <a:t>    对操作数左移给出的位数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&gt;&gt;</a:t>
            </a:r>
            <a:r>
              <a:rPr lang="zh-CN" altLang="en-US" dirty="0">
                <a:latin typeface="Arial" charset="0"/>
                <a:ea typeface="宋体" charset="0"/>
              </a:rPr>
              <a:t>    对操作数右移给出的位数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复合位赋值运算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x=0     00000000  00000000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y=3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 </a:t>
            </a:r>
            <a:r>
              <a:rPr lang="en-US" altLang="zh-CN">
                <a:latin typeface="Arial" charset="0"/>
                <a:ea typeface="宋体" charset="0"/>
              </a:rPr>
              <a:t>y   00000000  00000000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en-US" altLang="zh-CN">
                <a:latin typeface="Arial" charset="0"/>
                <a:ea typeface="宋体" charset="0"/>
              </a:rPr>
              <a:t>y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 </a:t>
            </a:r>
            <a:r>
              <a:rPr lang="en-US" altLang="zh-CN">
                <a:latin typeface="Arial" charset="0"/>
                <a:ea typeface="宋体" charset="0"/>
              </a:rPr>
              <a:t>y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1010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en-US" altLang="zh-CN">
                <a:latin typeface="Arial" charset="0"/>
                <a:ea typeface="宋体" charset="0"/>
              </a:rPr>
              <a:t> 0101 =1111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56325" y="1628775"/>
            <a:ext cx="25193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>
                <a:solidFill>
                  <a:srgbClr val="CC0066"/>
                </a:solidFill>
              </a:rPr>
              <a:t>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rgbClr val="CC0066"/>
                </a:solidFill>
              </a:rPr>
              <a:t>|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&amp;&amp;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chemeClr val="bg2"/>
                </a:solidFill>
              </a:rPr>
              <a:t>||</a:t>
            </a:r>
            <a:endParaRPr lang="zh-CN" altLang="en-US" sz="2800" b="1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按位取反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按位异或：相同取0，不同取1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按位或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6227763" y="3860800"/>
            <a:ext cx="2447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x &amp;&amp; y </a:t>
            </a:r>
            <a:r>
              <a:rPr lang="zh-CN" altLang="en-US" sz="2800" b="1" dirty="0"/>
              <a:t>得  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x || y </a:t>
            </a:r>
            <a:r>
              <a:rPr lang="zh-CN" altLang="en-US" sz="2800" b="1" dirty="0"/>
              <a:t>得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 autoUpdateAnimBg="0"/>
      <p:bldP spid="44442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4319587" cy="100806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位移位运算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077200" cy="4724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&lt;&lt;    对操作数左移给出的位数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&gt;&gt;    对操作数右移给出的位数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x&lt;&lt;3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>
                <a:latin typeface="Arial" charset="0"/>
                <a:ea typeface="宋体" charset="0"/>
              </a:rPr>
              <a:t>向</a:t>
            </a:r>
            <a:r>
              <a:rPr lang="zh-CN" altLang="en-US">
                <a:latin typeface="Arial" charset="0"/>
                <a:ea typeface="宋体" charset="0"/>
              </a:rPr>
              <a:t>左移3位，空出的位用零填补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&lt;&lt; 3    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11010000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x&gt;&gt;3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向右移3位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&gt;&gt; 3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00000111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复合位赋值运算符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4751388" cy="41767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&amp;=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|=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^=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&gt;&gt;=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&amp;= b 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&lt;&lt;= 2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&lt;&lt; 2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6.4.8  </a:t>
            </a:r>
            <a:r>
              <a:rPr lang="zh-CN" altLang="en-US">
                <a:latin typeface="Arial" charset="0"/>
                <a:ea typeface="宋体" charset="0"/>
              </a:rPr>
              <a:t>其他运算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长度运算符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sizeof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单目运算符，计算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或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数据类型</a:t>
            </a:r>
            <a:r>
              <a:rPr lang="zh-CN" altLang="en-US">
                <a:latin typeface="宋体" charset="0"/>
                <a:ea typeface="宋体" charset="0"/>
              </a:rPr>
              <a:t>的字节长度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sizeof(a)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求整型变量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</a:t>
            </a:r>
            <a:r>
              <a:rPr lang="zh-CN" altLang="en-US">
                <a:latin typeface="宋体" charset="0"/>
                <a:ea typeface="宋体" charset="0"/>
              </a:rPr>
              <a:t>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4(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sizeof(int)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求整型的长度，值为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4 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sizeof(double)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求双精度浮点型的长度，值为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8 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运算符的优先级和结合性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190625"/>
            <a:ext cx="5791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!  -  +  ++  --   (类型名）</a:t>
            </a:r>
            <a:r>
              <a:rPr lang="en-US" altLang="zh-CN" sz="2800">
                <a:latin typeface="Arial" charset="0"/>
                <a:ea typeface="宋体" charset="0"/>
              </a:rPr>
              <a:t>sizeof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+	-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==  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,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133350" y="1885950"/>
            <a:ext cx="685800" cy="3810000"/>
            <a:chOff x="1056" y="1056"/>
            <a:chExt cx="432" cy="2400"/>
          </a:xfrm>
        </p:grpSpPr>
        <p:sp>
          <p:nvSpPr>
            <p:cNvPr id="69637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8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9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</a:rPr>
              <a:t>例</a:t>
            </a:r>
            <a:r>
              <a:rPr lang="en-US" altLang="zh-CN" sz="4000" dirty="0">
                <a:latin typeface="Arial" charset="0"/>
              </a:rPr>
              <a:t>6-5  </a:t>
            </a:r>
            <a:r>
              <a:rPr lang="zh-CN" altLang="en-US" sz="4000" dirty="0"/>
              <a:t>统计单词个数 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902" y="1163676"/>
            <a:ext cx="8423578" cy="88354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统计一行字符中单词的个数</a:t>
            </a:r>
            <a:endParaRPr lang="en-US" altLang="zh-CN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单词：单词之间用空格分隔，空格数可以是多个</a:t>
            </a:r>
            <a:endParaRPr lang="zh-CN" altLang="en-US" sz="1200" dirty="0">
              <a:latin typeface="Arial" charset="0"/>
              <a:ea typeface="宋体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B1F2BA-5668-4D0F-97E3-A939E001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096" y="2238057"/>
            <a:ext cx="2971254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solidFill>
                  <a:srgbClr val="CC0066"/>
                </a:solidFill>
              </a:rPr>
              <a:t>Let's go to room 209.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 dirty="0"/>
              <a:t>5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69D07A-6457-4292-B30D-8DB57135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47223"/>
            <a:ext cx="6480646" cy="462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/>
                <a:ea typeface="宋体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</a:t>
            </a:r>
            <a:r>
              <a:rPr lang="en-US" altLang="zh-CN" sz="2400" dirty="0">
                <a:solidFill>
                  <a:srgbClr val="FF3300"/>
                </a:solidFill>
                <a:latin typeface="+mn-lt"/>
                <a:ea typeface="宋体" panose="02010600030101010101" pitchFamily="2" charset="-122"/>
                <a:cs typeface="Arial Unicode MS"/>
              </a:rPr>
              <a:t>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= 0;</a:t>
            </a:r>
            <a:endParaRPr lang="en-US" altLang="zh-CN" sz="2400" kern="0" dirty="0">
              <a:solidFill>
                <a:schemeClr val="bg2"/>
              </a:solidFill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();</a:t>
            </a:r>
            <a:endParaRPr lang="zh-CN" altLang="en-US" sz="2400" kern="0" dirty="0">
              <a:solidFill>
                <a:schemeClr val="bg2"/>
              </a:solidFill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while (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!= '\n'){</a:t>
            </a: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  <a:cs typeface="Arial Unicode MS"/>
              </a:rPr>
              <a:t>ch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 == ' '){</a:t>
            </a: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 = 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;</a:t>
            </a: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}else if (word == 0){     /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Arial Unicode MS"/>
              </a:rPr>
              <a:t>* 单词的开始 *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/</a:t>
            </a: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count++;</a:t>
            </a: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 = 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;</a:t>
            </a: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}</a:t>
            </a:r>
            <a:endParaRPr lang="en-US" altLang="zh-CN" sz="2400" kern="0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()</a:t>
            </a:r>
            <a:r>
              <a:rPr lang="en-US" altLang="zh-CN" sz="2400" kern="0" dirty="0">
                <a:latin typeface="+mn-lt"/>
                <a:ea typeface="宋体" panose="02010600030101010101" pitchFamily="2" charset="-122"/>
                <a:cs typeface="Arial Unicode MS" charset="0"/>
              </a:rPr>
              <a:t>;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>
                <a:latin typeface="+mn-lt"/>
                <a:ea typeface="宋体" panose="02010600030101010101" pitchFamily="2" charset="-122"/>
                <a:cs typeface="Arial Unicode MS" charset="0"/>
              </a:rPr>
              <a:t>}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4EB5AA-40C4-4942-9639-5EE2F0329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BF216-4F56-4F69-8FE6-3ED354DFC5FC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2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uiExpand="1" build="p"/>
      <p:bldP spid="7" grpId="0" animBg="1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476250"/>
            <a:ext cx="41148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原码 反码 补码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800600"/>
          </a:xfrm>
        </p:spPr>
        <p:txBody>
          <a:bodyPr/>
          <a:lstStyle/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原码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反码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  原码取反</a:t>
            </a:r>
            <a:r>
              <a:rPr lang="zh-CN" altLang="en-US" sz="2000">
                <a:latin typeface="Arial" charset="0"/>
                <a:ea typeface="宋体" charset="0"/>
              </a:rPr>
              <a:t>（符号位保持不变）</a:t>
            </a:r>
            <a:endParaRPr lang="zh-CN" altLang="en-US">
              <a:latin typeface="Arial" charset="0"/>
              <a:ea typeface="宋体" charset="0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 反码＋1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-32768</a:t>
            </a:r>
            <a:r>
              <a:rPr lang="zh-CN" altLang="en-US">
                <a:latin typeface="Arial" charset="0"/>
                <a:ea typeface="宋体" charset="0"/>
              </a:rPr>
              <a:t> = -32767-1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(2个字节的存储单元能表示的最小负数)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28600"/>
            <a:ext cx="8712968" cy="533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ea typeface="宋体" charset="0"/>
                <a:sym typeface="Symbol" charset="0"/>
              </a:rPr>
              <a:t>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-32768         </a:t>
            </a:r>
            <a:r>
              <a:rPr lang="en-US" alt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       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-1  0  1         </a:t>
            </a:r>
            <a:r>
              <a:rPr lang="en-US" alt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       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  32767</a:t>
            </a:r>
            <a:r>
              <a:rPr lang="zh-CN" sz="2000" dirty="0">
                <a:solidFill>
                  <a:srgbClr val="CC0066"/>
                </a:solidFill>
                <a:ea typeface="宋体" charset="0"/>
                <a:sym typeface="Symbol" charset="0"/>
              </a:rPr>
              <a:t> </a:t>
            </a:r>
            <a:endParaRPr lang="zh-CN" altLang="en-US" sz="2000" dirty="0">
              <a:solidFill>
                <a:srgbClr val="CC0066"/>
              </a:solidFill>
              <a:ea typeface="宋体" charset="0"/>
              <a:sym typeface="Symbol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371600" y="762000"/>
            <a:ext cx="7391400" cy="990600"/>
            <a:chOff x="624" y="1200"/>
            <a:chExt cx="4656" cy="624"/>
          </a:xfrm>
        </p:grpSpPr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Freeform 11"/>
            <p:cNvSpPr>
              <a:spLocks/>
            </p:cNvSpPr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6"/>
                <a:gd name="T19" fmla="*/ 0 h 768"/>
                <a:gd name="T20" fmla="*/ 4416 w 441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362200"/>
            <a:ext cx="405536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</a:t>
            </a:r>
            <a:r>
              <a:rPr kumimoji="1" lang="zh-CN" altLang="en-US" sz="2000" b="1" dirty="0">
                <a:sym typeface="Symbol" charset="0"/>
              </a:rPr>
              <a:t>0111 1111 1111 1111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   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   0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0000 0000 0000 0000</a:t>
            </a: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  -1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1111 1111  1111 1111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  -2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1111 1111  1111 1110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ym typeface="Symbol" charset="0"/>
              </a:rPr>
              <a:t>1000 0000 0000 0001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-32768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ym typeface="Symbol" charset="0"/>
              </a:rPr>
              <a:t>1000 0000 0000 0000</a:t>
            </a:r>
            <a:endParaRPr kumimoji="1" lang="zh-CN" sz="2000" b="1" dirty="0">
              <a:sym typeface="Symbol" charset="0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644008" y="1916832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+ 1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32768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1000 0000 0000 000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-32768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- 1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-32769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0111 1111 1111 1111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32767</a:t>
            </a:r>
            <a:endParaRPr kumimoji="1" lang="zh-CN" sz="2000" b="1" dirty="0">
              <a:solidFill>
                <a:srgbClr val="CC0066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autoUpdateAnimBg="0"/>
      <p:bldP spid="30209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实型和字符型数据的存储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实型数据的存储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1.2345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e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02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符号位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阶码</a:t>
            </a:r>
            <a:r>
              <a:rPr lang="zh-CN" altLang="en-US">
                <a:latin typeface="Arial" charset="0"/>
                <a:ea typeface="宋体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尾数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字符型数据的存储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一个字节存储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码。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例如字符型常量 </a:t>
            </a:r>
            <a:r>
              <a:rPr lang="en-US" altLang="zh-CN">
                <a:latin typeface="Arial" charset="0"/>
                <a:ea typeface="宋体" charset="0"/>
              </a:rPr>
              <a:t>'A' 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码为</a:t>
            </a:r>
            <a:r>
              <a:rPr lang="en-US" altLang="zh-CN">
                <a:latin typeface="Arial" charset="0"/>
                <a:ea typeface="宋体" charset="0"/>
              </a:rPr>
              <a:t>65</a:t>
            </a:r>
            <a:r>
              <a:rPr lang="zh-CN" altLang="en-US">
                <a:latin typeface="Arial" charset="0"/>
                <a:ea typeface="宋体" charset="0"/>
              </a:rPr>
              <a:t>，它在内存中以下列形式存放：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	0 1 0 0 0 0 0 1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7652</TotalTime>
  <Words>4564</Words>
  <Application>Microsoft Office PowerPoint</Application>
  <PresentationFormat>全屏显示(4:3)</PresentationFormat>
  <Paragraphs>843</Paragraphs>
  <Slides>67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宋体</vt:lpstr>
      <vt:lpstr>Arial</vt:lpstr>
      <vt:lpstr>Arial Black</vt:lpstr>
      <vt:lpstr>Times New Roman</vt:lpstr>
      <vt:lpstr>Wingdings</vt:lpstr>
      <vt:lpstr>Pixel</vt:lpstr>
      <vt:lpstr>BMP 图象</vt:lpstr>
      <vt:lpstr>Equation.DSMT4</vt:lpstr>
      <vt:lpstr>Chap 6  回顾 数据类型和表达式 </vt:lpstr>
      <vt:lpstr>本章要点</vt:lpstr>
      <vt:lpstr>数据类型和表达式</vt:lpstr>
      <vt:lpstr>6.1 数据的存储和基本数据类型</vt:lpstr>
      <vt:lpstr>6.1.1 数据的存储－整型数据</vt:lpstr>
      <vt:lpstr>数值的表示方法－原码 反码 补码</vt:lpstr>
      <vt:lpstr>原码 反码 补码</vt:lpstr>
      <vt:lpstr>PowerPoint 演示文稿</vt:lpstr>
      <vt:lpstr>实型和字符型数据的存储</vt:lpstr>
      <vt:lpstr>6.1.2 基本数据类型</vt:lpstr>
      <vt:lpstr>基本数据类型－整型</vt:lpstr>
      <vt:lpstr>整数类型的取值范围</vt:lpstr>
      <vt:lpstr>整型常量（整数）</vt:lpstr>
      <vt:lpstr>整数的表示</vt:lpstr>
      <vt:lpstr>整数的类型</vt:lpstr>
      <vt:lpstr>基本数据类型－字符型</vt:lpstr>
      <vt:lpstr>字符型常量</vt:lpstr>
      <vt:lpstr>字符的数值特征</vt:lpstr>
      <vt:lpstr>转义字符</vt:lpstr>
      <vt:lpstr>基本数据类型－实型</vt:lpstr>
      <vt:lpstr>数据精度和取值范围</vt:lpstr>
      <vt:lpstr>实型常量（实数、浮点数）</vt:lpstr>
      <vt:lpstr> 6.2 数据的输入和输出 </vt:lpstr>
      <vt:lpstr>6.2.1 整型数据的输入输出</vt:lpstr>
      <vt:lpstr>输出整型数据示例（1）</vt:lpstr>
      <vt:lpstr>输入整型数据示例（2）</vt:lpstr>
      <vt:lpstr>6.2.2 实型数据的输入和输出</vt:lpstr>
      <vt:lpstr>实型数据输出格式示例</vt:lpstr>
      <vt:lpstr>实型数据输入输出示例</vt:lpstr>
      <vt:lpstr>6.2.3 字符型数据输入输出</vt:lpstr>
      <vt:lpstr>输入输出字符示例</vt:lpstr>
      <vt:lpstr>输入输出字符示例</vt:lpstr>
      <vt:lpstr>例6-1 大小写字母转换 </vt:lpstr>
      <vt:lpstr>字符运算</vt:lpstr>
      <vt:lpstr>6.3  类型转换</vt:lpstr>
      <vt:lpstr>6.3.1 自动类型转换（非赋值运算）</vt:lpstr>
      <vt:lpstr>自动类型转换（非赋值运算）</vt:lpstr>
      <vt:lpstr>自动类型转换（赋值运算）</vt:lpstr>
      <vt:lpstr>自动类型转换（赋值运算）</vt:lpstr>
      <vt:lpstr>6.3.2  强制类型转换</vt:lpstr>
      <vt:lpstr>强制类型转换示例</vt:lpstr>
      <vt:lpstr> 6.4 表达式 </vt:lpstr>
      <vt:lpstr>6.4.1  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6.4.2  赋值表达式</vt:lpstr>
      <vt:lpstr>赋值表达式</vt:lpstr>
      <vt:lpstr>复合赋值运算符</vt:lpstr>
      <vt:lpstr>6.4.3 关系表达式－关系运算符</vt:lpstr>
      <vt:lpstr>关系表达式</vt:lpstr>
      <vt:lpstr>6.4.4  逻辑表达式－逻辑运算符</vt:lpstr>
      <vt:lpstr>逻辑运算的规则－真值表</vt:lpstr>
      <vt:lpstr>逻辑运算符的优先级和结合性</vt:lpstr>
      <vt:lpstr>逻辑表达式</vt:lpstr>
      <vt:lpstr>例[6-4]写出满足要求的逻辑表达式</vt:lpstr>
      <vt:lpstr>6.4.5  条件表达式</vt:lpstr>
      <vt:lpstr>6.4.6  逗号表达式</vt:lpstr>
      <vt:lpstr>逗号表达式的用途</vt:lpstr>
      <vt:lpstr>6.4.7   位运算</vt:lpstr>
      <vt:lpstr>位逻辑运算</vt:lpstr>
      <vt:lpstr>位移位运算</vt:lpstr>
      <vt:lpstr>复合位赋值运算符</vt:lpstr>
      <vt:lpstr>6.4.8  其他运算</vt:lpstr>
      <vt:lpstr>运算符的优先级和结合性</vt:lpstr>
      <vt:lpstr>例6-5  统计单词个数 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chap5 数据类型和表达式</dc:title>
  <dc:creator>yanhui</dc:creator>
  <cp:lastModifiedBy>yanh@zucc.edu.cn</cp:lastModifiedBy>
  <cp:revision>1762</cp:revision>
  <dcterms:created xsi:type="dcterms:W3CDTF">1998-02-11T08:33:02Z</dcterms:created>
  <dcterms:modified xsi:type="dcterms:W3CDTF">2020-09-13T02:01:44Z</dcterms:modified>
</cp:coreProperties>
</file>