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7"/>
  </p:notesMasterIdLst>
  <p:handoutMasterIdLst>
    <p:handoutMasterId r:id="rId78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9" r:id="rId15"/>
    <p:sldId id="432" r:id="rId16"/>
    <p:sldId id="434" r:id="rId17"/>
    <p:sldId id="436" r:id="rId18"/>
    <p:sldId id="437" r:id="rId19"/>
    <p:sldId id="438" r:id="rId20"/>
    <p:sldId id="439" r:id="rId21"/>
    <p:sldId id="494" r:id="rId22"/>
    <p:sldId id="495" r:id="rId23"/>
    <p:sldId id="496" r:id="rId24"/>
    <p:sldId id="497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99" r:id="rId39"/>
    <p:sldId id="454" r:id="rId40"/>
    <p:sldId id="498" r:id="rId41"/>
    <p:sldId id="458" r:id="rId42"/>
    <p:sldId id="459" r:id="rId43"/>
    <p:sldId id="460" r:id="rId44"/>
    <p:sldId id="476" r:id="rId45"/>
    <p:sldId id="500" r:id="rId46"/>
    <p:sldId id="475" r:id="rId47"/>
    <p:sldId id="477" r:id="rId48"/>
    <p:sldId id="478" r:id="rId49"/>
    <p:sldId id="479" r:id="rId50"/>
    <p:sldId id="491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81" r:id="rId66"/>
    <p:sldId id="482" r:id="rId67"/>
    <p:sldId id="483" r:id="rId68"/>
    <p:sldId id="484" r:id="rId69"/>
    <p:sldId id="485" r:id="rId70"/>
    <p:sldId id="486" r:id="rId71"/>
    <p:sldId id="492" r:id="rId72"/>
    <p:sldId id="488" r:id="rId73"/>
    <p:sldId id="489" r:id="rId74"/>
    <p:sldId id="490" r:id="rId75"/>
    <p:sldId id="493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8080"/>
    <a:srgbClr val="FF3300"/>
    <a:srgbClr val="FF9966"/>
    <a:srgbClr val="FF9933"/>
    <a:srgbClr val="FFFF00"/>
    <a:srgbClr val="757E30"/>
    <a:srgbClr val="33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498" y="4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411EB841-E0E0-E847-B05B-59CC466A6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35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DD7EECC5-CA80-834B-AF23-9E8E2B3F8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13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9477D1-F695-0D4E-B10C-4574BFAC6651}" type="slidenum">
              <a:rPr lang="zh-CN" altLang="en-US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166665-9592-4949-BA5E-EE58B035615D}" type="slidenum">
              <a:rPr lang="zh-CN" altLang="en-US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CADD05-4B37-4D4A-972F-E1902F7D88E0}" type="slidenum">
              <a:rPr lang="zh-CN" altLang="en-US" sz="1200">
                <a:latin typeface="Times New Roman" charset="0"/>
              </a:rPr>
              <a:pPr/>
              <a:t>29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2D1431-0595-BA49-82EB-7637161EF897}" type="slidenum">
              <a:rPr lang="zh-CN" altLang="en-US" sz="1200">
                <a:latin typeface="Times New Roman" charset="0"/>
              </a:rPr>
              <a:pPr/>
              <a:t>32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07CE77-4B7B-D84E-BF62-C9ADE14E52D4}" type="slidenum">
              <a:rPr lang="zh-CN" altLang="en-US" sz="1200">
                <a:latin typeface="Times New Roman" charset="0"/>
              </a:rPr>
              <a:pPr/>
              <a:t>33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FF5842-B4E8-324B-BB0F-404DDBD73FBE}" type="slidenum">
              <a:rPr lang="zh-CN" altLang="en-US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29B03D-4411-4D4B-87E8-D24D19C903D7}" type="slidenum">
              <a:rPr lang="zh-CN" altLang="en-US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D572E2-006C-404A-9F80-9D09E43829E9}" type="slidenum">
              <a:rPr lang="zh-CN" altLang="en-US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F5139BF-6EFF-B947-8B58-11EE038D35BC}" type="slidenum">
              <a:rPr lang="zh-CN" altLang="en-US" sz="1200">
                <a:latin typeface="Times New Roman" charset="0"/>
              </a:rPr>
              <a:pPr/>
              <a:t>38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0B2C01-6047-934C-8175-1555F8EE0A5A}" type="slidenum">
              <a:rPr lang="zh-CN" altLang="en-US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F017AC-E6CF-B84B-9EF8-ADE9CC5B8CB9}" type="slidenum">
              <a:rPr lang="zh-CN" altLang="en-US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3FE116-C6E2-2E4A-9445-7E72B0D4FFC7}" type="slidenum">
              <a:rPr lang="zh-CN" altLang="en-US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915B26-C505-7049-A8D2-FCF378F55FC9}" type="slidenum">
              <a:rPr lang="zh-CN" altLang="en-US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F988-6EA6-6143-8E59-117CFAE679D6}" type="slidenum">
              <a:rPr lang="zh-CN" altLang="en-US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5EA4780-14A0-BD48-82A9-2EE59358CE49}" type="slidenum">
              <a:rPr lang="zh-CN" altLang="en-US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B1263E-D1BE-F849-B058-3646E8164EED}" type="slidenum">
              <a:rPr lang="zh-CN" altLang="en-US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060D90-3891-154E-99C6-1F03C9DFFF64}" type="slidenum">
              <a:rPr lang="zh-CN" altLang="en-US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5FEB7-760A-BE4F-B4F4-C5B5DF069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9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EC18-6032-6E4F-B61E-AE90500185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9AC01-ACB6-414F-81D5-B31BF3944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9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7295-9248-4D40-8500-8C358D6B8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AEC22-96A1-0D44-A8DB-6F80BB8A9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28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7C7C8-8CD0-884E-BC93-4DFF35E3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0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D26F-41BE-1E4E-B44F-E76D4FE9DF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8A1A7-702F-AB47-8B86-8E69420E05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EAD40-D45F-7349-86E3-BA62F2805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967F0-175F-204F-B98E-958C12DDB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85F1B-201F-414D-BFE0-5D2ED4CA1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29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A952-5636-2447-B64F-39EDDE374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584E-549C-A54F-8747-6FEB2BF49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charset="0"/>
              </a:defRPr>
            </a:lvl1pPr>
          </a:lstStyle>
          <a:p>
            <a:pPr>
              <a:defRPr/>
            </a:pPr>
            <a:fld id="{BE069B5E-B2FF-F040-8338-493B3447B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  指针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8.1</a:t>
            </a:r>
            <a:r>
              <a:rPr lang="zh-CN" altLang="en-US">
                <a:latin typeface="Arial" charset="0"/>
                <a:ea typeface="宋体" charset="0"/>
              </a:rPr>
              <a:t>  密码开锁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8.2  </a:t>
            </a:r>
            <a:r>
              <a:rPr lang="zh-CN" altLang="en-US">
                <a:latin typeface="Arial" charset="0"/>
                <a:ea typeface="宋体" charset="0"/>
              </a:rPr>
              <a:t>角色互换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8.3</a:t>
            </a:r>
            <a:r>
              <a:rPr lang="zh-CN" altLang="en-US">
                <a:latin typeface="Arial" charset="0"/>
                <a:ea typeface="宋体" charset="0"/>
              </a:rPr>
              <a:t>  冒泡排序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</a:t>
            </a:r>
            <a:r>
              <a:rPr lang="zh-CN" altLang="en-US">
                <a:latin typeface="Arial" charset="0"/>
                <a:ea typeface="宋体" charset="0"/>
              </a:rPr>
              <a:t>  电码加密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8.5</a:t>
            </a:r>
            <a:r>
              <a:rPr lang="zh-CN" altLang="en-US">
                <a:latin typeface="Arial" charset="0"/>
                <a:ea typeface="宋体" charset="0"/>
              </a:rPr>
              <a:t>  任意个整数求和*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4319588" cy="7921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指针变量的定义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755650" y="1341438"/>
            <a:ext cx="72723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2800" b="1">
                <a:solidFill>
                  <a:srgbClr val="CC0066"/>
                </a:solidFill>
              </a:rPr>
              <a:t>类型名</a:t>
            </a:r>
            <a:r>
              <a:rPr lang="en-US" altLang="zh-CN" sz="2800" b="1">
                <a:solidFill>
                  <a:srgbClr val="CC0066"/>
                </a:solidFill>
              </a:rPr>
              <a:t>  * </a:t>
            </a:r>
            <a:r>
              <a:rPr lang="en-US" sz="2800" b="1">
                <a:solidFill>
                  <a:schemeClr val="bg2"/>
                </a:solidFill>
              </a:rPr>
              <a:t>指针变量名</a:t>
            </a:r>
            <a:endParaRPr lang="en-US" altLang="zh-CN" sz="2800" b="1">
              <a:solidFill>
                <a:schemeClr val="bg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int  *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sz="2800" b="1"/>
              <a:t>指针变量名是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，</a:t>
            </a:r>
            <a:r>
              <a:rPr lang="en-US" sz="2800" b="1"/>
              <a:t>不是</a:t>
            </a:r>
            <a:r>
              <a:rPr lang="en-US" altLang="zh-CN" sz="2800" b="1"/>
              <a:t>*p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>
                <a:solidFill>
                  <a:srgbClr val="CC0066"/>
                </a:solidFill>
              </a:rPr>
              <a:t>*</a:t>
            </a:r>
            <a:r>
              <a:rPr lang="zh-CN" altLang="en-US" sz="2800" b="1"/>
              <a:t> 是指针声明符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k, *p1,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等价于：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*p1;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定义多个指针变量时，每一个指针变量前面都必须加上*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67400" cy="884238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8.1.4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zh-CN" altLang="en-US" sz="4000">
                <a:latin typeface="宋体" charset="0"/>
                <a:ea typeface="宋体" charset="0"/>
              </a:rPr>
              <a:t>指针的基本运算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762000" y="5449888"/>
            <a:ext cx="7181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  </a:t>
            </a:r>
            <a:r>
              <a:rPr kumimoji="1" lang="en-US" sz="2800" b="1" dirty="0"/>
              <a:t>间接访问运算符</a:t>
            </a:r>
            <a:r>
              <a:rPr kumimoji="1" lang="en-US" altLang="zh-CN" sz="2800" b="1" dirty="0"/>
              <a:t>，</a:t>
            </a:r>
            <a:r>
              <a:rPr kumimoji="1" lang="zh-CN" altLang="en-US" sz="2800" b="1" dirty="0"/>
              <a:t>访问指针所指向的变量</a:t>
            </a:r>
            <a:endParaRPr lang="en-US" altLang="zh-CN" sz="2800" b="1" dirty="0"/>
          </a:p>
          <a:p>
            <a:r>
              <a:rPr lang="en-US" altLang="zh-CN" sz="2800" b="1" dirty="0" err="1"/>
              <a:t>printf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%d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00000"/>
                </a:solidFill>
              </a:rPr>
              <a:t>*p</a:t>
            </a:r>
            <a:r>
              <a:rPr lang="en-US" altLang="zh-CN" sz="2800" b="1" dirty="0"/>
              <a:t>);   输出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指向的变量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的值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4229100"/>
            <a:ext cx="3200400" cy="1081088"/>
            <a:chOff x="1056" y="2535"/>
            <a:chExt cx="2016" cy="681"/>
          </a:xfrm>
        </p:grpSpPr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2544" y="258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/>
                <a:t>3</a:t>
              </a:r>
              <a:endParaRPr kumimoji="1" lang="zh-CN" altLang="en-US" sz="2800" b="1" dirty="0"/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2"/>
                  </a:solidFill>
                </a:rPr>
                <a:t>&amp;a</a:t>
              </a:r>
              <a:endParaRPr kumimoji="1" lang="en-US" altLang="zh-CN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30730" name="Rectangle 22"/>
            <p:cNvSpPr>
              <a:spLocks noChangeArrowheads="1"/>
            </p:cNvSpPr>
            <p:nvPr/>
          </p:nvSpPr>
          <p:spPr bwMode="auto">
            <a:xfrm>
              <a:off x="1344" y="253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30731" name="Line 23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5435600" y="4800600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bg2"/>
                </a:solidFill>
              </a:rPr>
              <a:t>*p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如果指针的值是某个变量的地址，通过指针就能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间接访问</a:t>
            </a:r>
            <a:r>
              <a:rPr lang="zh-CN" altLang="en-US">
                <a:latin typeface="Arial" charset="0"/>
                <a:ea typeface="宋体" charset="0"/>
              </a:rPr>
              <a:t>那个变量。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en-US">
                <a:latin typeface="Arial" charset="0"/>
                <a:ea typeface="宋体" charset="0"/>
              </a:rPr>
              <a:t>. </a:t>
            </a:r>
            <a:r>
              <a:rPr lang="zh-CN" altLang="en-US">
                <a:latin typeface="Arial" charset="0"/>
                <a:ea typeface="宋体" charset="0"/>
              </a:rPr>
              <a:t>取地址运算和间接访问运算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endParaRPr lang="en-US" altLang="zh-CN">
              <a:solidFill>
                <a:schemeClr val="accent1"/>
              </a:solidFill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en-US" altLang="zh-CN">
                <a:latin typeface="Arial" charset="0"/>
                <a:ea typeface="宋体" charset="0"/>
              </a:rPr>
              <a:t>  </a:t>
            </a:r>
            <a:r>
              <a:rPr lang="en-US">
                <a:latin typeface="Arial" charset="0"/>
                <a:ea typeface="宋体" charset="0"/>
              </a:rPr>
              <a:t>取地址运算符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*p, a = 3;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p = </a:t>
            </a:r>
            <a:r>
              <a:rPr lang="en-US" altLang="zh-CN">
                <a:solidFill>
                  <a:srgbClr val="C00000"/>
                </a:solidFill>
                <a:latin typeface="Arial" charset="0"/>
                <a:ea typeface="宋体" charset="0"/>
              </a:rPr>
              <a:t>&amp;a</a:t>
            </a:r>
            <a:r>
              <a:rPr lang="en-US" altLang="zh-CN">
                <a:latin typeface="Arial" charset="0"/>
                <a:ea typeface="宋体" charset="0"/>
              </a:rPr>
              <a:t>;    </a:t>
            </a: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3138488" y="3357563"/>
            <a:ext cx="6005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指针变量的类型和它所指向变量的类型相同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1" grpId="0" build="p" autoUpdateAnimBg="0"/>
      <p:bldP spid="241688" grpId="0" autoUpdateAnimBg="0"/>
      <p:bldP spid="241689" grpId="0" build="p" bldLvl="2" autoUpdateAnimBg="0"/>
      <p:bldP spid="241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6"/>
          <p:cNvSpPr>
            <a:spLocks noChangeArrowheads="1"/>
          </p:cNvSpPr>
          <p:nvPr/>
        </p:nvSpPr>
        <p:spPr bwMode="auto">
          <a:xfrm>
            <a:off x="228600" y="1170384"/>
            <a:ext cx="5351512" cy="528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int a = 3, *p;     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	   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p = &amp;a;                 	   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 dirty="0"/>
              <a:t>  *</a:t>
            </a:r>
            <a:r>
              <a:rPr lang="en-US" altLang="zh-CN" sz="2400" b="1" dirty="0"/>
              <a:t>p = 10;        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Enter a: 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);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%d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&amp;a);        	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(*p)++;	</a:t>
            </a:r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180975"/>
            <a:ext cx="9036050" cy="10271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sz="4000" dirty="0">
                <a:latin typeface="Arial" charset="0"/>
                <a:ea typeface="宋体" charset="0"/>
              </a:rPr>
              <a:t>8-2 </a:t>
            </a:r>
            <a:r>
              <a:rPr lang="zh-CN" altLang="en-US" sz="4000" dirty="0">
                <a:latin typeface="宋体" charset="0"/>
                <a:ea typeface="宋体" charset="0"/>
              </a:rPr>
              <a:t>指针取地址运算和间接访问运算</a:t>
            </a:r>
            <a:r>
              <a:rPr lang="zh-CN" altLang="en-US" sz="4000" dirty="0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69891" y="980728"/>
            <a:ext cx="3946525" cy="1068388"/>
            <a:chOff x="2976" y="-1"/>
            <a:chExt cx="2486" cy="673"/>
          </a:xfrm>
        </p:grpSpPr>
        <p:grpSp>
          <p:nvGrpSpPr>
            <p:cNvPr id="32774" name="Group 8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en-US" altLang="zh-CN" sz="2800" b="1"/>
              </a:p>
            </p:txBody>
          </p:sp>
          <p:sp>
            <p:nvSpPr>
              <p:cNvPr id="32777" name="Rectangle 10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3</a:t>
                </a:r>
                <a:endParaRPr kumimoji="1" lang="zh-CN" altLang="en-US" sz="3200"/>
              </a:p>
            </p:txBody>
          </p:sp>
          <p:sp>
            <p:nvSpPr>
              <p:cNvPr id="32778" name="Rectangle 11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2779" name="Rectangle 12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p</a:t>
                </a:r>
              </a:p>
            </p:txBody>
          </p:sp>
          <p:sp>
            <p:nvSpPr>
              <p:cNvPr id="32780" name="Line 13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775" name="Rectangle 14"/>
            <p:cNvSpPr>
              <a:spLocks noChangeArrowheads="1"/>
            </p:cNvSpPr>
            <p:nvPr/>
          </p:nvSpPr>
          <p:spPr bwMode="auto">
            <a:xfrm>
              <a:off x="5136" y="336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800"/>
                <a:t>*p</a:t>
              </a:r>
            </a:p>
          </p:txBody>
        </p:sp>
      </p:grpSp>
      <p:sp>
        <p:nvSpPr>
          <p:cNvPr id="243727" name="Line 15"/>
          <p:cNvSpPr>
            <a:spLocks noChangeShapeType="1"/>
          </p:cNvSpPr>
          <p:nvPr/>
        </p:nvSpPr>
        <p:spPr bwMode="auto">
          <a:xfrm>
            <a:off x="467544" y="2348880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5943600" y="3429000"/>
            <a:ext cx="2590800" cy="23685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3, *p = 3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10, *p =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Enter a: </a:t>
            </a:r>
            <a:r>
              <a:rPr kumimoji="1" lang="en-US" altLang="zh-CN" sz="2400" b="1">
                <a:solidFill>
                  <a:srgbClr val="CC0066"/>
                </a:solidFill>
              </a:rPr>
              <a:t>5</a:t>
            </a:r>
            <a:r>
              <a:rPr kumimoji="1" lang="en-US" altLang="zh-CN" sz="2400" b="1"/>
              <a:t> 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5, *p = 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a = 6, *p =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7" grpId="0" animBg="1"/>
      <p:bldP spid="243730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56"/>
          <p:cNvGrpSpPr>
            <a:grpSpLocks/>
          </p:cNvGrpSpPr>
          <p:nvPr/>
        </p:nvGrpSpPr>
        <p:grpSpPr bwMode="auto">
          <a:xfrm>
            <a:off x="1878013" y="5357813"/>
            <a:ext cx="3975100" cy="1068387"/>
            <a:chOff x="2976" y="-1"/>
            <a:chExt cx="2504" cy="673"/>
          </a:xfrm>
        </p:grpSpPr>
        <p:grpSp>
          <p:nvGrpSpPr>
            <p:cNvPr id="33797" name="Group 2057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3799" name="Rectangle 2058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33800" name="Rectangle 2059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3</a:t>
                </a:r>
                <a:endParaRPr kumimoji="1" lang="zh-CN" altLang="en-US" sz="3200" b="1"/>
              </a:p>
            </p:txBody>
          </p:sp>
          <p:sp>
            <p:nvSpPr>
              <p:cNvPr id="33801" name="Rectangle 2060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3802" name="Rectangle 2061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p</a:t>
                </a:r>
              </a:p>
            </p:txBody>
          </p:sp>
          <p:sp>
            <p:nvSpPr>
              <p:cNvPr id="33803" name="Line 206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798" name="Rectangle 2063"/>
            <p:cNvSpPr>
              <a:spLocks noChangeArrowheads="1"/>
            </p:cNvSpPr>
            <p:nvPr/>
          </p:nvSpPr>
          <p:spPr bwMode="auto">
            <a:xfrm>
              <a:off x="5142" y="336"/>
              <a:ext cx="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b="1"/>
                <a:t>*p</a:t>
              </a:r>
            </a:p>
          </p:txBody>
        </p:sp>
      </p:grpSp>
      <p:sp>
        <p:nvSpPr>
          <p:cNvPr id="245777" name="Rectangle 2065"/>
          <p:cNvSpPr>
            <a:spLocks noChangeArrowheads="1"/>
          </p:cNvSpPr>
          <p:nvPr/>
        </p:nvSpPr>
        <p:spPr bwMode="auto">
          <a:xfrm>
            <a:off x="152400" y="528638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(1) </a:t>
            </a:r>
            <a:r>
              <a:rPr lang="en-US" sz="2800" b="1" dirty="0"/>
              <a:t>当</a:t>
            </a:r>
            <a:r>
              <a:rPr lang="en-US" altLang="zh-CN" sz="2800" b="1" dirty="0"/>
              <a:t> p = &amp;a </a:t>
            </a:r>
            <a:r>
              <a:rPr lang="en-US" sz="2800" b="1" dirty="0"/>
              <a:t>后，</a:t>
            </a:r>
            <a:r>
              <a:rPr lang="en-US" altLang="zh-CN" sz="2800" b="1" dirty="0"/>
              <a:t>*p </a:t>
            </a:r>
            <a:r>
              <a:rPr lang="en-US" sz="2800" b="1" dirty="0"/>
              <a:t>与</a:t>
            </a:r>
            <a:r>
              <a:rPr lang="en-US" altLang="zh-CN" sz="2800" b="1" dirty="0"/>
              <a:t> a </a:t>
            </a:r>
            <a:r>
              <a:rPr lang="en-US" sz="2800" b="1" dirty="0" err="1"/>
              <a:t>相同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(2)  int *</a:t>
            </a:r>
            <a:r>
              <a:rPr lang="en-US" altLang="zh-CN" sz="2800" b="1" dirty="0">
                <a:solidFill>
                  <a:schemeClr val="bg2"/>
                </a:solidFill>
              </a:rPr>
              <a:t>p</a:t>
            </a:r>
            <a:r>
              <a:rPr lang="en-US" altLang="zh-CN" sz="2800" b="1" dirty="0"/>
              <a:t>;    </a:t>
            </a:r>
            <a:r>
              <a:rPr lang="en-US" sz="2800" b="1" dirty="0" err="1"/>
              <a:t>定义</a:t>
            </a:r>
            <a:r>
              <a:rPr lang="en-US" altLang="zh-CN" sz="2800" b="1" dirty="0" err="1"/>
              <a:t>指针</a:t>
            </a:r>
            <a:r>
              <a:rPr lang="zh-CN" altLang="en-US" sz="2800" b="1" dirty="0"/>
              <a:t>变量 </a:t>
            </a:r>
            <a:r>
              <a:rPr lang="en-US" altLang="zh-CN" sz="2800" b="1" dirty="0"/>
              <a:t>p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bg2"/>
                </a:solidFill>
              </a:rPr>
              <a:t>*p</a:t>
            </a:r>
            <a:r>
              <a:rPr lang="en-US" altLang="zh-CN" sz="2800" b="1" dirty="0"/>
              <a:t> =10;   </a:t>
            </a:r>
            <a:r>
              <a:rPr lang="zh-CN" altLang="en-US" sz="2800" b="1" dirty="0"/>
              <a:t>指针</a:t>
            </a:r>
            <a:r>
              <a:rPr lang="en-US" altLang="zh-CN" sz="2800" b="1" dirty="0" err="1"/>
              <a:t>p</a:t>
            </a:r>
            <a:r>
              <a:rPr lang="en-US" sz="2800" b="1" dirty="0" err="1"/>
              <a:t>所指</a:t>
            </a:r>
            <a:r>
              <a:rPr lang="zh-CN" altLang="en-US" sz="2800" b="1" dirty="0"/>
              <a:t>向</a:t>
            </a:r>
            <a:r>
              <a:rPr lang="en-US" sz="2800" b="1" dirty="0" err="1"/>
              <a:t>的变量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即</a:t>
            </a:r>
            <a:r>
              <a:rPr lang="en-US" altLang="zh-CN" sz="2800" b="1" dirty="0"/>
              <a:t>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(3)  </a:t>
            </a:r>
            <a:r>
              <a:rPr lang="en-US" altLang="zh-CN" sz="2800" b="1" dirty="0">
                <a:solidFill>
                  <a:schemeClr val="bg2"/>
                </a:solidFill>
              </a:rPr>
              <a:t>&amp;*</a:t>
            </a:r>
            <a:r>
              <a:rPr lang="en-US" altLang="zh-CN" sz="2800" b="1" dirty="0"/>
              <a:t>p </a:t>
            </a:r>
            <a:r>
              <a:rPr lang="en-US" sz="2800" b="1" dirty="0"/>
              <a:t>与</a:t>
            </a:r>
            <a:r>
              <a:rPr lang="en-US" altLang="zh-CN" sz="2800" b="1" dirty="0"/>
              <a:t> &amp;a </a:t>
            </a:r>
            <a:r>
              <a:rPr lang="en-US" sz="2800" b="1" dirty="0" err="1"/>
              <a:t>相同</a:t>
            </a:r>
            <a:r>
              <a:rPr lang="en-US" sz="2800" b="1" dirty="0"/>
              <a:t>，</a:t>
            </a:r>
            <a:r>
              <a:rPr lang="zh-CN" altLang="en-US" sz="2800" b="1" dirty="0"/>
              <a:t>是</a:t>
            </a:r>
            <a:r>
              <a:rPr lang="en-US" sz="2800" b="1" dirty="0" err="1"/>
              <a:t>地址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bg2"/>
                </a:solidFill>
              </a:rPr>
              <a:t>*&amp;</a:t>
            </a:r>
            <a:r>
              <a:rPr lang="en-US" altLang="zh-CN" sz="2800" b="1" dirty="0"/>
              <a:t>a </a:t>
            </a:r>
            <a:r>
              <a:rPr lang="en-US" sz="2800" b="1" dirty="0"/>
              <a:t>与</a:t>
            </a:r>
            <a:r>
              <a:rPr lang="en-US" altLang="zh-CN" sz="2800" b="1" dirty="0"/>
              <a:t>   a   </a:t>
            </a:r>
            <a:r>
              <a:rPr lang="en-US" sz="2800" b="1" dirty="0" err="1"/>
              <a:t>相同</a:t>
            </a:r>
            <a:r>
              <a:rPr lang="en-US" sz="2800" b="1" dirty="0"/>
              <a:t>，</a:t>
            </a:r>
            <a:r>
              <a:rPr lang="zh-CN" altLang="en-US" sz="2800" b="1" dirty="0"/>
              <a:t>是</a:t>
            </a:r>
            <a:r>
              <a:rPr lang="en-US" sz="2800" b="1" dirty="0" err="1"/>
              <a:t>变量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b="1" dirty="0"/>
              <a:t>(4)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p)++  </a:t>
            </a:r>
            <a:r>
              <a:rPr lang="zh-CN" altLang="en-US" sz="2800" b="1" dirty="0"/>
              <a:t>等价于 </a:t>
            </a:r>
            <a:r>
              <a:rPr lang="en-US" altLang="zh-CN" sz="2800" b="1" dirty="0"/>
              <a:t>a++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     </a:t>
            </a:r>
            <a:r>
              <a:rPr lang="en-US" sz="2800" b="1" dirty="0"/>
              <a:t>将</a:t>
            </a:r>
            <a:r>
              <a:rPr lang="en-US" altLang="zh-CN" sz="2800" b="1" dirty="0"/>
              <a:t> p </a:t>
            </a:r>
            <a:r>
              <a:rPr lang="en-US" sz="2800" b="1" dirty="0" err="1"/>
              <a:t>所指</a:t>
            </a:r>
            <a:r>
              <a:rPr lang="zh-CN" altLang="en-US" sz="2800" b="1" dirty="0"/>
              <a:t>向</a:t>
            </a:r>
            <a:r>
              <a:rPr lang="en-US" sz="2800" b="1" dirty="0"/>
              <a:t>的变量值加</a:t>
            </a:r>
            <a:r>
              <a:rPr lang="en-US" altLang="zh-CN" sz="2800" b="1" dirty="0"/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*p++   </a:t>
            </a:r>
            <a:r>
              <a:rPr lang="zh-CN" altLang="en-US" sz="2800" b="1" dirty="0"/>
              <a:t>等价于 </a:t>
            </a:r>
            <a:r>
              <a:rPr lang="en-US" altLang="zh-CN" sz="2800" b="1" dirty="0"/>
              <a:t>*(p++)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     </a:t>
            </a:r>
            <a:r>
              <a:rPr lang="zh-CN" altLang="en-US" sz="2800" b="1" dirty="0"/>
              <a:t>先取</a:t>
            </a:r>
            <a:r>
              <a:rPr lang="zh-CN" sz="2800" b="1" dirty="0"/>
              <a:t> 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p，</a:t>
            </a:r>
            <a:r>
              <a:rPr lang="zh-CN" altLang="en-US" sz="2800" b="1" dirty="0"/>
              <a:t>然后 </a:t>
            </a:r>
            <a:r>
              <a:rPr lang="en-US" altLang="zh-CN" sz="2800" b="1" dirty="0"/>
              <a:t>p </a:t>
            </a:r>
            <a:r>
              <a:rPr lang="en-US" sz="2800" b="1" dirty="0" err="1"/>
              <a:t>自加</a:t>
            </a:r>
            <a:r>
              <a:rPr lang="en-US" sz="2800" b="1" dirty="0"/>
              <a:t>，</a:t>
            </a:r>
            <a:r>
              <a:rPr lang="zh-CN" altLang="en-US" sz="2800" b="1" dirty="0"/>
              <a:t>此时</a:t>
            </a:r>
            <a:r>
              <a:rPr lang="en-US" altLang="zh-CN" sz="2800" b="1" dirty="0" err="1"/>
              <a:t>p</a:t>
            </a:r>
            <a:r>
              <a:rPr lang="en-US" sz="2800" b="1" dirty="0" err="1"/>
              <a:t>不再指向</a:t>
            </a:r>
            <a:r>
              <a:rPr lang="en-US" altLang="zh-CN" sz="2800" b="1" dirty="0" err="1"/>
              <a:t>a</a:t>
            </a:r>
            <a:endParaRPr lang="zh-CN" altLang="en-US" sz="2800" b="1" dirty="0"/>
          </a:p>
        </p:txBody>
      </p:sp>
      <p:sp>
        <p:nvSpPr>
          <p:cNvPr id="33795" name="Rectangle 2066"/>
          <p:cNvSpPr>
            <a:spLocks noGrp="1" noChangeArrowheads="1"/>
          </p:cNvSpPr>
          <p:nvPr>
            <p:ph type="title"/>
          </p:nvPr>
        </p:nvSpPr>
        <p:spPr>
          <a:xfrm>
            <a:off x="7010400" y="200025"/>
            <a:ext cx="1600200" cy="1027113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说明 </a:t>
            </a:r>
          </a:p>
        </p:txBody>
      </p:sp>
      <p:sp>
        <p:nvSpPr>
          <p:cNvPr id="245779" name="Rectangle 2067"/>
          <p:cNvSpPr>
            <a:spLocks noChangeArrowheads="1"/>
          </p:cNvSpPr>
          <p:nvPr/>
        </p:nvSpPr>
        <p:spPr bwMode="auto">
          <a:xfrm>
            <a:off x="5584825" y="2204864"/>
            <a:ext cx="3311525" cy="2456699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int a = 1, x, *p;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p = &amp;a;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"%x\n", p</a:t>
            </a:r>
            <a:r>
              <a:rPr lang="en-US" altLang="zh-CN" sz="2400" b="1" dirty="0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x = *p++;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"%</a:t>
            </a:r>
            <a:r>
              <a:rPr lang="en-US" altLang="zh-CN" sz="2400" b="1" dirty="0" err="1">
                <a:cs typeface="Arial" charset="0"/>
              </a:rPr>
              <a:t>d,%x</a:t>
            </a:r>
            <a:r>
              <a:rPr lang="en-US" altLang="zh-CN" sz="2400" b="1" dirty="0">
                <a:cs typeface="Arial" charset="0"/>
              </a:rPr>
              <a:t>", x, p</a:t>
            </a:r>
            <a:r>
              <a:rPr lang="en-US" altLang="zh-CN" sz="2400" b="1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 build="p" autoUpdateAnimBg="0"/>
      <p:bldP spid="24577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414338"/>
            <a:ext cx="44196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2.</a:t>
            </a:r>
            <a:r>
              <a:rPr lang="zh-CN" altLang="en-US" sz="4000">
                <a:latin typeface="Arial" charset="0"/>
                <a:ea typeface="宋体" charset="0"/>
              </a:rPr>
              <a:t> 赋值运算</a:t>
            </a:r>
          </a:p>
        </p:txBody>
      </p:sp>
      <p:grpSp>
        <p:nvGrpSpPr>
          <p:cNvPr id="34818" name="Group 14"/>
          <p:cNvGrpSpPr>
            <a:grpSpLocks/>
          </p:cNvGrpSpPr>
          <p:nvPr/>
        </p:nvGrpSpPr>
        <p:grpSpPr bwMode="auto">
          <a:xfrm>
            <a:off x="4114800" y="3733800"/>
            <a:ext cx="3200400" cy="1068388"/>
            <a:chOff x="1056" y="2543"/>
            <a:chExt cx="2016" cy="673"/>
          </a:xfrm>
        </p:grpSpPr>
        <p:sp>
          <p:nvSpPr>
            <p:cNvPr id="34826" name="Rectangle 15"/>
            <p:cNvSpPr>
              <a:spLocks noChangeArrowheads="1"/>
            </p:cNvSpPr>
            <p:nvPr/>
          </p:nvSpPr>
          <p:spPr bwMode="auto">
            <a:xfrm>
              <a:off x="2544" y="259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2800" b="1"/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3</a:t>
              </a:r>
              <a:endParaRPr kumimoji="1" lang="zh-CN" altLang="en-US" sz="3200" b="1"/>
            </a:p>
          </p:txBody>
        </p:sp>
        <p:sp>
          <p:nvSpPr>
            <p:cNvPr id="34828" name="Rectangle 17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</a:p>
          </p:txBody>
        </p:sp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1200" y="2543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p1</a:t>
              </a:r>
              <a:endParaRPr lang="en-US" altLang="zh-CN" sz="3200" b="1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4819" name="Group 21"/>
          <p:cNvGrpSpPr>
            <a:grpSpLocks/>
          </p:cNvGrpSpPr>
          <p:nvPr/>
        </p:nvGrpSpPr>
        <p:grpSpPr bwMode="auto">
          <a:xfrm>
            <a:off x="3962400" y="4802188"/>
            <a:ext cx="2057400" cy="1371600"/>
            <a:chOff x="960" y="3216"/>
            <a:chExt cx="1296" cy="864"/>
          </a:xfrm>
        </p:grpSpPr>
        <p:sp>
          <p:nvSpPr>
            <p:cNvPr id="34823" name="Rectangle 22"/>
            <p:cNvSpPr>
              <a:spLocks noChangeArrowheads="1"/>
            </p:cNvSpPr>
            <p:nvPr/>
          </p:nvSpPr>
          <p:spPr bwMode="auto">
            <a:xfrm>
              <a:off x="960" y="3792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3200" b="1"/>
            </a:p>
          </p:txBody>
        </p:sp>
        <p:sp>
          <p:nvSpPr>
            <p:cNvPr id="34824" name="Rectangle 23"/>
            <p:cNvSpPr>
              <a:spLocks noChangeArrowheads="1"/>
            </p:cNvSpPr>
            <p:nvPr/>
          </p:nvSpPr>
          <p:spPr bwMode="auto">
            <a:xfrm>
              <a:off x="1104" y="3407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p2</a:t>
              </a:r>
              <a:endParaRPr lang="en-US" altLang="zh-CN" sz="3200" b="1"/>
            </a:p>
          </p:txBody>
        </p:sp>
        <p:sp>
          <p:nvSpPr>
            <p:cNvPr id="34825" name="Line 24"/>
            <p:cNvSpPr>
              <a:spLocks noChangeShapeType="1"/>
            </p:cNvSpPr>
            <p:nvPr/>
          </p:nvSpPr>
          <p:spPr bwMode="auto">
            <a:xfrm flipV="1">
              <a:off x="1776" y="3216"/>
              <a:ext cx="48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7639050" y="3932238"/>
            <a:ext cx="847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*</a:t>
            </a:r>
            <a:r>
              <a:rPr lang="en-US" altLang="zh-CN" sz="2800" b="1">
                <a:ea typeface="楷体_GB2312" charset="0"/>
                <a:cs typeface="楷体_GB2312" charset="0"/>
              </a:rPr>
              <a:t>p1</a:t>
            </a:r>
            <a:r>
              <a:rPr kumimoji="0" lang="en-US" altLang="zh-CN" sz="3200" b="1"/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ea typeface="楷体_GB2312" charset="0"/>
                <a:cs typeface="楷体_GB2312" charset="0"/>
              </a:rPr>
              <a:t>*p2</a:t>
            </a:r>
          </a:p>
        </p:txBody>
      </p:sp>
      <p:sp>
        <p:nvSpPr>
          <p:cNvPr id="24885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07313" cy="2857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 = 3, *p1, *p2;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p1 = &amp;a;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p1，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p1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= p1;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</a:t>
            </a:r>
            <a:r>
              <a:rPr kumimoji="1" lang="zh-CN" altLang="en-US">
                <a:latin typeface="Arial" charset="0"/>
                <a:ea typeface="宋体" charset="0"/>
              </a:rPr>
              <a:t>也指向 </a:t>
            </a:r>
            <a:r>
              <a:rPr kumimoji="1" lang="en-US" altLang="zh-CN">
                <a:latin typeface="Arial" charset="0"/>
                <a:ea typeface="宋体" charset="0"/>
              </a:rPr>
              <a:t>a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352800" y="3124200"/>
            <a:ext cx="48275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相同类型的指针才能相互赋值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7" grpId="0" autoUpdateAnimBg="0"/>
      <p:bldP spid="248858" grpId="0" build="p"/>
      <p:bldP spid="2488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ChangeArrowheads="1"/>
          </p:cNvSpPr>
          <p:nvPr/>
        </p:nvSpPr>
        <p:spPr bwMode="auto">
          <a:xfrm>
            <a:off x="611188" y="1268413"/>
            <a:ext cx="82819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1) </a:t>
            </a:r>
            <a:r>
              <a:rPr lang="zh-CN" altLang="en-US" sz="2800" b="1"/>
              <a:t>指针变量在定义后也要先赋值再引用</a:t>
            </a:r>
            <a:r>
              <a:rPr lang="zh-CN" altLang="en-US"/>
              <a:t> </a:t>
            </a:r>
            <a:endParaRPr lang="en-US" altLang="zh-CN" b="1"/>
          </a:p>
          <a:p>
            <a:pPr marL="342900" indent="-342900" algn="just">
              <a:lnSpc>
                <a:spcPct val="110000"/>
              </a:lnSpc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2) </a:t>
            </a:r>
            <a:r>
              <a:rPr lang="zh-CN" altLang="en-US" sz="2800" b="1"/>
              <a:t>在定义指针变量时，可以同时对它赋初值</a:t>
            </a:r>
          </a:p>
          <a:p>
            <a:pPr marL="342900" indent="-342900"/>
            <a:r>
              <a:rPr lang="en-US" altLang="zh-CN" sz="2800" b="1"/>
              <a:t>     int a;</a:t>
            </a:r>
          </a:p>
          <a:p>
            <a:pPr marL="342900" indent="-342900"/>
            <a:r>
              <a:rPr lang="en-US" altLang="zh-CN" sz="2800" b="1"/>
              <a:t>     int *p1 = &amp;a; </a:t>
            </a:r>
            <a:endParaRPr lang="fr-FR" altLang="zh-CN" sz="2800" b="1"/>
          </a:p>
          <a:p>
            <a:pPr marL="342900" indent="-342900"/>
            <a:r>
              <a:rPr lang="fr-FR" altLang="zh-CN" sz="2800" b="1"/>
              <a:t>     int *p2 = p1; </a:t>
            </a:r>
          </a:p>
          <a:p>
            <a:pPr marL="342900" indent="-342900"/>
            <a:r>
              <a:rPr lang="fr-FR" altLang="zh-CN" sz="2800" b="1"/>
              <a:t>3) </a:t>
            </a:r>
            <a:r>
              <a:rPr lang="zh-CN" altLang="en-US" sz="2800" b="1"/>
              <a:t>不能用数值作为指针变量的初值，但可以将一  个指针变量初始化为一个空指针 </a:t>
            </a:r>
          </a:p>
          <a:p>
            <a:pPr marL="342900" indent="-342900"/>
            <a:r>
              <a:rPr lang="en-US" altLang="zh-CN" sz="2800" b="1"/>
              <a:t>     int *p=1000;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p = 0;</a:t>
            </a:r>
          </a:p>
          <a:p>
            <a:pPr marL="342900" indent="-342900"/>
            <a:r>
              <a:rPr lang="en-US" altLang="zh-CN" sz="2800" b="1"/>
              <a:t>     p = NULL;</a:t>
            </a:r>
          </a:p>
          <a:p>
            <a:pPr marL="342900" indent="-342900"/>
            <a:r>
              <a:rPr lang="en-US" altLang="zh-CN" sz="2800" b="1"/>
              <a:t>     p = (int*)1732; </a:t>
            </a:r>
            <a:endParaRPr lang="en-US" altLang="zh-CN" b="1"/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88238" cy="7921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8.1.5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变量</a:t>
            </a:r>
            <a:r>
              <a:rPr lang="en-US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初始化</a:t>
            </a:r>
          </a:p>
        </p:txBody>
      </p: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4067175" y="5373688"/>
            <a:ext cx="37036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</a:rPr>
              <a:t>使用强制类型转换 </a:t>
            </a:r>
            <a:r>
              <a:rPr lang="en-US" altLang="zh-CN" sz="2400" b="1">
                <a:solidFill>
                  <a:schemeClr val="bg2"/>
                </a:solidFill>
              </a:rPr>
              <a:t>(int*) </a:t>
            </a:r>
            <a:r>
              <a:rPr lang="zh-CN" altLang="en-US" sz="2400" b="1">
                <a:solidFill>
                  <a:schemeClr val="bg2"/>
                </a:solidFill>
              </a:rPr>
              <a:t>来避免编译错误，不提倡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8.2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角色互换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2765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</a:rPr>
              <a:t>如何通过函数调用实现代表</a:t>
            </a:r>
            <a:r>
              <a:rPr lang="en-US" altLang="zh-CN">
                <a:latin typeface="宋体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个角色的变量互相</a:t>
            </a:r>
            <a:r>
              <a:rPr lang="en-US" altLang="zh-CN">
                <a:latin typeface="Arial" charset="0"/>
                <a:ea typeface="宋体" charset="0"/>
              </a:rPr>
              <a:t>…</a:t>
            </a:r>
            <a:endParaRPr lang="en-US" altLang="zh-CN">
              <a:latin typeface="宋体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三套方案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swap1()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swap2()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swap3()</a:t>
            </a:r>
          </a:p>
          <a:p>
            <a:pPr eaLnBrk="1" hangingPunct="1"/>
            <a:endParaRPr lang="en-US" altLang="zh-CN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哪个方案能成功？</a:t>
            </a:r>
          </a:p>
          <a:p>
            <a:pPr eaLnBrk="1" hangingPunct="1"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例</a:t>
            </a:r>
            <a:r>
              <a:rPr lang="en-US" sz="3600">
                <a:latin typeface="Arial" charset="0"/>
                <a:ea typeface="宋体" charset="0"/>
              </a:rPr>
              <a:t>8-</a:t>
            </a:r>
            <a:r>
              <a:rPr lang="en-US" altLang="zh-CN" sz="3600">
                <a:latin typeface="Arial" charset="0"/>
                <a:ea typeface="宋体" charset="0"/>
              </a:rPr>
              <a:t>3 </a:t>
            </a:r>
            <a:r>
              <a:rPr lang="zh-CN" altLang="en-US" sz="3600">
                <a:latin typeface="Arial" charset="0"/>
                <a:ea typeface="宋体" charset="0"/>
              </a:rPr>
              <a:t>指针作为函数参数模拟角色互换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23851" y="1052736"/>
            <a:ext cx="8496622" cy="539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 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a = 1,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*pa = &amp;a, *</a:t>
            </a:r>
            <a:r>
              <a:rPr kumimoji="1" lang="en-US" altLang="zh-CN" sz="2400" b="1" dirty="0" err="1"/>
              <a:t>pb</a:t>
            </a:r>
            <a:r>
              <a:rPr kumimoji="1" lang="en-US" altLang="zh-CN" sz="2400" b="1" dirty="0"/>
              <a:t> = &amp;b;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b="1" dirty="0">
                <a:solidFill>
                  <a:srgbClr val="CC0066"/>
                </a:solidFill>
              </a:rPr>
              <a:t>void swap1(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x,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y), swap2(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 ), swap3 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swap1 (a, b)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swap1: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 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swap2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swap2: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swap3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swap3: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return 0;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4108648" y="1124744"/>
            <a:ext cx="4495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调用哪个函数，可以交换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main ()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中变量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a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b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的值?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6" grpId="0" autoUpdateAnimBg="0"/>
      <p:bldP spid="3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8-3 swap1()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096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</a:t>
            </a:r>
            <a:r>
              <a:rPr lang="zh-CN" altLang="en-US" sz="4000">
                <a:latin typeface="Arial" charset="0"/>
                <a:ea typeface="宋体" charset="0"/>
              </a:rPr>
              <a:t>-</a:t>
            </a:r>
            <a:r>
              <a:rPr lang="en-US" altLang="zh-CN" sz="4000">
                <a:latin typeface="Arial" charset="0"/>
                <a:ea typeface="宋体" charset="0"/>
              </a:rPr>
              <a:t>3 swap2()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198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843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变量、内存单元和地址之间是什么关系？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如何定义指针变量，怎样才能使用指针变量？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什么是指针变量的初始化？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指针变量的基本运算有哪些？如何使用指针操作所指向的变量？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指针作为函数参数的作用是什么？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如何使用指针实现函数调用返回多个值？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如何利用指针实现内存的动态分配？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</a:t>
            </a:r>
            <a:r>
              <a:rPr lang="en-US" altLang="zh-CN" sz="4000">
                <a:latin typeface="Arial" charset="0"/>
                <a:ea typeface="宋体" charset="0"/>
              </a:rPr>
              <a:t>swap3()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6130925" cy="4419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swap3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1498" name="Rectangle 26"/>
          <p:cNvSpPr>
            <a:spLocks noChangeArrowheads="1"/>
          </p:cNvSpPr>
          <p:nvPr/>
        </p:nvSpPr>
        <p:spPr bwMode="auto">
          <a:xfrm>
            <a:off x="3708400" y="4221163"/>
            <a:ext cx="4679950" cy="1019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/>
              <a:t>After calling swap1: a=1, b=2</a:t>
            </a:r>
          </a:p>
          <a:p>
            <a:r>
              <a:rPr kumimoji="1" lang="en-US" altLang="zh-CN" sz="2000" b="1"/>
              <a:t>After calling swap2: a=2, b=1</a:t>
            </a:r>
          </a:p>
          <a:p>
            <a:r>
              <a:rPr kumimoji="1" lang="en-US" altLang="zh-CN" sz="2000" b="1"/>
              <a:t>After calling swap3: a=1, 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0" grpId="0"/>
      <p:bldP spid="3614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8.2.2 </a:t>
            </a:r>
            <a:r>
              <a:rPr lang="zh-CN" altLang="en-US" sz="4000">
                <a:latin typeface="Arial" charset="0"/>
                <a:ea typeface="宋体" charset="0"/>
              </a:rPr>
              <a:t>指针作为函数参数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函数参数包括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实参</a:t>
            </a:r>
            <a:r>
              <a:rPr lang="zh-CN" altLang="en-US">
                <a:latin typeface="宋体" charset="0"/>
                <a:ea typeface="宋体" charset="0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形参</a:t>
            </a:r>
            <a:r>
              <a:rPr lang="zh-CN" altLang="en-US">
                <a:latin typeface="宋体" charset="0"/>
                <a:ea typeface="宋体" charset="0"/>
              </a:rPr>
              <a:t>，两者的类型要一致,可以是指针类型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如果实参是某个变量的地址，相应的形参就是指针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Arial" charset="0"/>
                <a:ea typeface="宋体" charset="0"/>
              </a:rPr>
              <a:t>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语言中实参和形参之间的数据传递是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单向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</a:rPr>
              <a:t>值传递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方式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swap1()</a:t>
            </a: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1127125"/>
            <a:ext cx="2743200" cy="1082675"/>
            <a:chOff x="3696" y="1142"/>
            <a:chExt cx="1728" cy="682"/>
          </a:xfrm>
        </p:grpSpPr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4944" y="114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0" y="2879725"/>
            <a:ext cx="2743200" cy="1082675"/>
            <a:chOff x="3696" y="1142"/>
            <a:chExt cx="1728" cy="682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x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944" y="11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15000" y="3505200"/>
            <a:ext cx="2057400" cy="457200"/>
            <a:chOff x="3552" y="2208"/>
            <a:chExt cx="1296" cy="288"/>
          </a:xfrm>
        </p:grpSpPr>
        <p:sp>
          <p:nvSpPr>
            <p:cNvPr id="47113" name="Rectangle 16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4" name="Rectangle 17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710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7110" name="Rectangle 2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2771775" y="4508500"/>
            <a:ext cx="5761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函数中改变了形参</a:t>
            </a:r>
            <a:r>
              <a:rPr lang="en-US" altLang="zh-CN" sz="2400" b="1">
                <a:solidFill>
                  <a:srgbClr val="0000CC"/>
                </a:solidFill>
              </a:rPr>
              <a:t>x,y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但不会反过来影响到实参的值</a:t>
            </a:r>
            <a:r>
              <a:rPr lang="zh-CN" altLang="en-US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2843213" y="5589588"/>
            <a:ext cx="57610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不能改变</a:t>
            </a:r>
            <a:r>
              <a:rPr lang="en-US" altLang="zh-CN" sz="2400" b="1">
                <a:solidFill>
                  <a:srgbClr val="0000CC"/>
                </a:solidFill>
              </a:rPr>
              <a:t>main()</a:t>
            </a:r>
            <a:r>
              <a:rPr lang="zh-CN" altLang="en-US" sz="2400" b="1">
                <a:solidFill>
                  <a:srgbClr val="0000CC"/>
                </a:solidFill>
              </a:rPr>
              <a:t>中实参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1" grpId="0"/>
      <p:bldP spid="435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swap2()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swap2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48131" name="Group 6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8137" name="Group 7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8145" name="Rectangle 8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8146" name="Rectangle 9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8142" name="Group 14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19475" y="5373688"/>
            <a:ext cx="5029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值传递，地</a:t>
            </a:r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址未变，</a:t>
            </a:r>
          </a:p>
          <a:p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但存放的变量值改变了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72200" y="2438400"/>
            <a:ext cx="2057400" cy="457200"/>
            <a:chOff x="3552" y="2208"/>
            <a:chExt cx="1296" cy="288"/>
          </a:xfrm>
        </p:grpSpPr>
        <p:sp>
          <p:nvSpPr>
            <p:cNvPr id="48135" name="Rectangle 19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8136" name="Rectangle 20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3203575" y="4292600"/>
            <a:ext cx="57610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swap2()</a:t>
            </a:r>
            <a:r>
              <a:rPr lang="zh-CN" altLang="en-US" sz="2400" b="1">
                <a:solidFill>
                  <a:srgbClr val="0000CC"/>
                </a:solidFill>
              </a:rPr>
              <a:t>函数中交换*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和*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的值，主调函数中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的值也相应交换了</a:t>
            </a:r>
            <a:r>
              <a:rPr lang="zh-CN" altLang="en-US"/>
              <a:t> </a:t>
            </a:r>
            <a:r>
              <a:rPr lang="en-US" altLang="zh-CN" sz="240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1" grpId="0" autoUpdateAnimBg="0"/>
      <p:bldP spid="436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swap3()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699125" cy="441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swap3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2895600"/>
            <a:ext cx="1676400" cy="762000"/>
            <a:chOff x="4032" y="1824"/>
            <a:chExt cx="1056" cy="480"/>
          </a:xfrm>
        </p:grpSpPr>
        <p:sp>
          <p:nvSpPr>
            <p:cNvPr id="49170" name="Line 7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8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9156" name="Group 9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9162" name="Group 10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9168" name="Rectangle 11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9169" name="Rectangle 12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9164" name="Text Box 14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9165" name="Group 15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9166" name="Rectangle 16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9167" name="Rectangle 17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3581400" y="5181600"/>
            <a:ext cx="502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值传递，形参指针的改变不会影响实参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629400" y="2895600"/>
            <a:ext cx="1219200" cy="838200"/>
            <a:chOff x="4224" y="1872"/>
            <a:chExt cx="768" cy="528"/>
          </a:xfrm>
        </p:grpSpPr>
        <p:sp>
          <p:nvSpPr>
            <p:cNvPr id="49160" name="Line 20"/>
            <p:cNvSpPr>
              <a:spLocks noChangeShapeType="1"/>
            </p:cNvSpPr>
            <p:nvPr/>
          </p:nvSpPr>
          <p:spPr bwMode="auto">
            <a:xfrm flipV="1">
              <a:off x="4224" y="1872"/>
              <a:ext cx="624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1" name="Line 21"/>
            <p:cNvSpPr>
              <a:spLocks noChangeShapeType="1"/>
            </p:cNvSpPr>
            <p:nvPr/>
          </p:nvSpPr>
          <p:spPr bwMode="auto">
            <a:xfrm flipH="1" flipV="1">
              <a:off x="4320" y="1872"/>
              <a:ext cx="672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2843213" y="4437063"/>
            <a:ext cx="6121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swap3()</a:t>
            </a:r>
            <a:r>
              <a:rPr lang="zh-CN" altLang="en-US" sz="2400" b="1">
                <a:solidFill>
                  <a:srgbClr val="0000CC"/>
                </a:solidFill>
              </a:rPr>
              <a:t>中直接交换了形参指针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6" grpId="0" autoUpdateAnimBg="0"/>
      <p:bldP spid="4372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8"/>
          <p:cNvSpPr>
            <a:spLocks noGrp="1" noChangeArrowheads="1"/>
          </p:cNvSpPr>
          <p:nvPr>
            <p:ph type="title"/>
          </p:nvPr>
        </p:nvSpPr>
        <p:spPr>
          <a:xfrm>
            <a:off x="3276600" y="523875"/>
            <a:ext cx="5791200" cy="5334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作为函数参数的应用</a:t>
            </a:r>
          </a:p>
        </p:txBody>
      </p:sp>
      <p:sp>
        <p:nvSpPr>
          <p:cNvPr id="3635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604838"/>
            <a:ext cx="4953000" cy="3505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228600" y="3943350"/>
            <a:ext cx="8659813" cy="231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b="1" dirty="0">
                <a:latin typeface="宋体" charset="0"/>
              </a:rPr>
              <a:t>要通过函数调用来改变主调函数中某个变量的值：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）在主调函数中，</a:t>
            </a:r>
            <a:r>
              <a:rPr lang="zh-CN" altLang="en-US" b="1" dirty="0">
                <a:latin typeface="宋体" charset="0"/>
              </a:rPr>
              <a:t>将该变量的地址或者指向该变量的指针作为实参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）在被调函数中，</a:t>
            </a:r>
            <a:r>
              <a:rPr lang="zh-CN" altLang="en-US" b="1" dirty="0">
                <a:latin typeface="宋体" charset="0"/>
              </a:rPr>
              <a:t>用指针类型形参接受该变量的地址</a:t>
            </a:r>
            <a:r>
              <a:rPr lang="zh-CN" altLang="en-US" b="1" dirty="0"/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）在被调函数中，改变形参所指向变量的值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21413" y="909638"/>
            <a:ext cx="2743200" cy="2301875"/>
            <a:chOff x="3696" y="1142"/>
            <a:chExt cx="1728" cy="1450"/>
          </a:xfrm>
        </p:grpSpPr>
        <p:grpSp>
          <p:nvGrpSpPr>
            <p:cNvPr id="50184" name="Group 12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50192" name="Rectangle 13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50193" name="Rectangle 14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50185" name="Line 15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6" name="Line 16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50189" name="Group 19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50190" name="Rectangle 20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50191" name="Rectangle 21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613525" y="1547813"/>
            <a:ext cx="2057400" cy="457200"/>
            <a:chOff x="3552" y="2208"/>
            <a:chExt cx="1296" cy="288"/>
          </a:xfrm>
        </p:grpSpPr>
        <p:sp>
          <p:nvSpPr>
            <p:cNvPr id="50182" name="Rectangle 23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50183" name="Rectangle 24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 autoUpdateAnimBg="0"/>
      <p:bldP spid="3635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8991600" cy="6858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通过指针实现函数调用返回多个值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222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7150" y="1095375"/>
            <a:ext cx="9086850" cy="5762625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8</a:t>
            </a:r>
            <a:r>
              <a:rPr lang="zh-CN" altLang="en-US" sz="2400" dirty="0">
                <a:latin typeface="Arial" charset="0"/>
                <a:ea typeface="宋体" charset="0"/>
              </a:rPr>
              <a:t>-</a:t>
            </a:r>
            <a:r>
              <a:rPr lang="en-US" altLang="zh-CN" sz="2400" dirty="0">
                <a:latin typeface="Arial" charset="0"/>
                <a:ea typeface="宋体" charset="0"/>
              </a:rPr>
              <a:t>4   </a:t>
            </a:r>
            <a:r>
              <a:rPr lang="zh-CN" altLang="en-US" sz="2400" dirty="0">
                <a:latin typeface="Arial" charset="0"/>
                <a:ea typeface="宋体" charset="0"/>
              </a:rPr>
              <a:t>输入年和天数，输出对应的年、月、日。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例如：输入</a:t>
            </a:r>
            <a:r>
              <a:rPr lang="en-US" altLang="zh-CN" sz="2000" dirty="0">
                <a:latin typeface="Arial" charset="0"/>
                <a:ea typeface="宋体" charset="0"/>
              </a:rPr>
              <a:t>2000</a:t>
            </a:r>
            <a:r>
              <a:rPr lang="zh-CN" altLang="en-US" sz="2000" dirty="0">
                <a:latin typeface="Arial" charset="0"/>
                <a:ea typeface="宋体" charset="0"/>
              </a:rPr>
              <a:t>和</a:t>
            </a:r>
            <a:r>
              <a:rPr lang="en-US" altLang="zh-CN" sz="2000" dirty="0">
                <a:latin typeface="Arial" charset="0"/>
                <a:ea typeface="宋体" charset="0"/>
              </a:rPr>
              <a:t>61</a:t>
            </a:r>
            <a:r>
              <a:rPr lang="zh-CN" altLang="en-US" sz="2000" dirty="0">
                <a:latin typeface="Arial" charset="0"/>
                <a:ea typeface="宋体" charset="0"/>
              </a:rPr>
              <a:t>，输出</a:t>
            </a:r>
            <a:r>
              <a:rPr lang="en-US" altLang="zh-CN" sz="2000" dirty="0">
                <a:latin typeface="Arial" charset="0"/>
                <a:ea typeface="宋体" charset="0"/>
              </a:rPr>
              <a:t>2000-3-1</a:t>
            </a:r>
            <a:r>
              <a:rPr lang="zh-CN" altLang="en-US" sz="2000" dirty="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定义函数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month_day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(year,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pmonth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用</a:t>
            </a:r>
            <a:r>
              <a:rPr lang="en-US" altLang="zh-CN" sz="2000" dirty="0">
                <a:latin typeface="Arial" charset="0"/>
                <a:ea typeface="宋体" charset="0"/>
              </a:rPr>
              <a:t>2</a:t>
            </a:r>
            <a:r>
              <a:rPr lang="zh-CN" altLang="en-US" sz="2000" dirty="0">
                <a:latin typeface="Arial" charset="0"/>
                <a:ea typeface="宋体" charset="0"/>
              </a:rPr>
              <a:t>个指针作为函数的参数，带回2个结果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main (void)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day, month, 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;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void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(int year, int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int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pmonth,int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buFont typeface="Wingdings" charset="0"/>
              <a:buNone/>
            </a:pPr>
            <a:endParaRPr kumimoji="1" lang="en-US" altLang="zh-CN" sz="20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(“input year and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: ”);			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d%d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", &amp;year, &amp;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);	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&amp;month, &amp;day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("%d-%d-%d \n", year, month, 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return 0;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} 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title"/>
          </p:nvPr>
        </p:nvSpPr>
        <p:spPr>
          <a:xfrm>
            <a:off x="7452320" y="44624"/>
            <a:ext cx="16002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例8-</a:t>
            </a:r>
            <a:r>
              <a:rPr lang="en-US" altLang="zh-CN" dirty="0"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42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64575" cy="4691063"/>
          </a:xfrm>
          <a:noFill/>
        </p:spPr>
        <p:txBody>
          <a:bodyPr lIns="92075" tIns="46038" rIns="92075" bIns="46038"/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void </a:t>
            </a:r>
            <a:r>
              <a:rPr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lang="en-US" altLang="zh-CN" sz="2000" dirty="0">
                <a:latin typeface="Arial" charset="0"/>
                <a:ea typeface="宋体" charset="0"/>
              </a:rPr>
              <a:t> ( int year, int </a:t>
            </a:r>
            <a:r>
              <a:rPr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latin typeface="Arial" charset="0"/>
                <a:ea typeface="宋体" charset="0"/>
              </a:rPr>
              <a:t>, int * </a:t>
            </a:r>
            <a:r>
              <a:rPr lang="en-US" altLang="zh-CN" sz="2000" dirty="0" err="1">
                <a:latin typeface="Arial" charset="0"/>
                <a:ea typeface="宋体" charset="0"/>
              </a:rPr>
              <a:t>pmonth</a:t>
            </a:r>
            <a:r>
              <a:rPr lang="en-US" altLang="zh-CN" sz="2000" dirty="0">
                <a:latin typeface="Arial" charset="0"/>
                <a:ea typeface="宋体" charset="0"/>
              </a:rPr>
              <a:t>, int * </a:t>
            </a:r>
            <a:r>
              <a:rPr lang="en-US" altLang="zh-CN" sz="2000" dirty="0" err="1">
                <a:latin typeface="Arial" charset="0"/>
                <a:ea typeface="宋体" charset="0"/>
              </a:rPr>
              <a:t>pday</a:t>
            </a:r>
            <a:r>
              <a:rPr lang="en-US" altLang="zh-CN" sz="2000" dirty="0">
                <a:latin typeface="Arial" charset="0"/>
                <a:ea typeface="宋体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int k, leap;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int tab [2][13] =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{0, 31, 28,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{0, 31, 29,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};  </a:t>
            </a:r>
            <a:endParaRPr lang="zh-CN" altLang="en-US" sz="2000" dirty="0">
              <a:latin typeface="Arial" charset="0"/>
              <a:ea typeface="宋体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    /* </a:t>
            </a:r>
            <a:r>
              <a:rPr lang="zh-CN" altLang="en-US" sz="2000" dirty="0">
                <a:latin typeface="宋体" charset="0"/>
                <a:ea typeface="宋体" charset="0"/>
              </a:rPr>
              <a:t>建立闰年判别条件</a:t>
            </a:r>
            <a:r>
              <a:rPr lang="en-US" altLang="zh-CN" sz="2000" dirty="0">
                <a:latin typeface="Arial" charset="0"/>
                <a:ea typeface="宋体" charset="0"/>
              </a:rPr>
              <a:t>leap */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leap = (year%4 == 0 &amp;&amp; year%100 != 0) || year%400 == 0;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for ( k = 1; </a:t>
            </a:r>
            <a:r>
              <a:rPr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latin typeface="Arial" charset="0"/>
                <a:ea typeface="宋体" charset="0"/>
              </a:rPr>
              <a:t> &gt; tab[leap][k]; k++){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</a:t>
            </a:r>
            <a:r>
              <a:rPr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latin typeface="Arial" charset="0"/>
                <a:ea typeface="宋体" charset="0"/>
              </a:rPr>
              <a:t> =  </a:t>
            </a:r>
            <a:r>
              <a:rPr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latin typeface="Arial" charset="0"/>
                <a:ea typeface="宋体" charset="0"/>
              </a:rPr>
              <a:t>-tab [leap][k];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}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*</a:t>
            </a:r>
            <a:r>
              <a:rPr lang="en-US" altLang="zh-CN" sz="2000" dirty="0" err="1">
                <a:latin typeface="Arial" charset="0"/>
                <a:ea typeface="宋体" charset="0"/>
              </a:rPr>
              <a:t>pmonth</a:t>
            </a:r>
            <a:r>
              <a:rPr lang="en-US" altLang="zh-CN" sz="2000" dirty="0">
                <a:latin typeface="Arial" charset="0"/>
                <a:ea typeface="宋体" charset="0"/>
              </a:rPr>
              <a:t> = k;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*</a:t>
            </a:r>
            <a:r>
              <a:rPr lang="en-US" altLang="zh-CN" sz="2000" dirty="0" err="1">
                <a:latin typeface="Arial" charset="0"/>
                <a:ea typeface="宋体" charset="0"/>
              </a:rPr>
              <a:t>pday</a:t>
            </a:r>
            <a:r>
              <a:rPr lang="en-US" altLang="zh-CN" sz="2000" dirty="0">
                <a:latin typeface="Arial" charset="0"/>
                <a:ea typeface="宋体" charset="0"/>
              </a:rPr>
              <a:t> = </a:t>
            </a:r>
            <a:r>
              <a:rPr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79388" y="5661025"/>
            <a:ext cx="5486400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/>
              <a:t>input year and yearday: </a:t>
            </a:r>
            <a:r>
              <a:rPr lang="en-US" altLang="zh-CN" sz="2000" b="1">
                <a:solidFill>
                  <a:srgbClr val="CC0066"/>
                </a:solidFill>
              </a:rPr>
              <a:t>2000  61</a:t>
            </a:r>
            <a:r>
              <a:rPr lang="en-US" altLang="zh-CN" sz="2000" b="1"/>
              <a:t> </a:t>
            </a:r>
          </a:p>
          <a:p>
            <a:r>
              <a:rPr lang="en-US" altLang="zh-CN" sz="2000" b="1"/>
              <a:t>2000-3-1 </a:t>
            </a:r>
          </a:p>
        </p:txBody>
      </p:sp>
      <p:grpSp>
        <p:nvGrpSpPr>
          <p:cNvPr id="54276" name="Group 13"/>
          <p:cNvGrpSpPr>
            <a:grpSpLocks/>
          </p:cNvGrpSpPr>
          <p:nvPr/>
        </p:nvGrpSpPr>
        <p:grpSpPr bwMode="auto">
          <a:xfrm>
            <a:off x="5791200" y="4302125"/>
            <a:ext cx="2895600" cy="2265363"/>
            <a:chOff x="3648" y="2710"/>
            <a:chExt cx="1824" cy="1427"/>
          </a:xfrm>
        </p:grpSpPr>
        <p:grpSp>
          <p:nvGrpSpPr>
            <p:cNvPr id="54280" name="Group 14"/>
            <p:cNvGrpSpPr>
              <a:grpSpLocks/>
            </p:cNvGrpSpPr>
            <p:nvPr/>
          </p:nvGrpSpPr>
          <p:grpSpPr bwMode="auto">
            <a:xfrm>
              <a:off x="3792" y="2710"/>
              <a:ext cx="1455" cy="336"/>
              <a:chOff x="3936" y="1174"/>
              <a:chExt cx="1455" cy="336"/>
            </a:xfrm>
          </p:grpSpPr>
          <p:sp>
            <p:nvSpPr>
              <p:cNvPr id="54288" name="Rectangle 15"/>
              <p:cNvSpPr>
                <a:spLocks noChangeArrowheads="1"/>
              </p:cNvSpPr>
              <p:nvPr/>
            </p:nvSpPr>
            <p:spPr bwMode="auto">
              <a:xfrm>
                <a:off x="3936" y="1222"/>
                <a:ext cx="7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month</a:t>
                </a:r>
              </a:p>
            </p:txBody>
          </p:sp>
          <p:sp>
            <p:nvSpPr>
              <p:cNvPr id="54289" name="Rectangle 16"/>
              <p:cNvSpPr>
                <a:spLocks noChangeArrowheads="1"/>
              </p:cNvSpPr>
              <p:nvPr/>
            </p:nvSpPr>
            <p:spPr bwMode="auto">
              <a:xfrm>
                <a:off x="4944" y="117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day</a:t>
                </a:r>
              </a:p>
            </p:txBody>
          </p:sp>
        </p:grpSp>
        <p:sp>
          <p:nvSpPr>
            <p:cNvPr id="54281" name="Line 17"/>
            <p:cNvSpPr>
              <a:spLocks noChangeShapeType="1"/>
            </p:cNvSpPr>
            <p:nvPr/>
          </p:nvSpPr>
          <p:spPr bwMode="auto">
            <a:xfrm flipV="1">
              <a:off x="4080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2" name="Line 18"/>
            <p:cNvSpPr>
              <a:spLocks noChangeShapeType="1"/>
            </p:cNvSpPr>
            <p:nvPr/>
          </p:nvSpPr>
          <p:spPr bwMode="auto">
            <a:xfrm flipV="1">
              <a:off x="5088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3" name="Text Box 19"/>
            <p:cNvSpPr txBox="1">
              <a:spLocks noChangeArrowheads="1"/>
            </p:cNvSpPr>
            <p:nvPr/>
          </p:nvSpPr>
          <p:spPr bwMode="auto">
            <a:xfrm>
              <a:off x="3648" y="3849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pmonth</a:t>
              </a:r>
            </a:p>
          </p:txBody>
        </p:sp>
        <p:sp>
          <p:nvSpPr>
            <p:cNvPr id="54284" name="Text Box 20"/>
            <p:cNvSpPr txBox="1">
              <a:spLocks noChangeArrowheads="1"/>
            </p:cNvSpPr>
            <p:nvPr/>
          </p:nvSpPr>
          <p:spPr bwMode="auto">
            <a:xfrm>
              <a:off x="4848" y="38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pday</a:t>
              </a:r>
            </a:p>
          </p:txBody>
        </p:sp>
        <p:grpSp>
          <p:nvGrpSpPr>
            <p:cNvPr id="54285" name="Group 21"/>
            <p:cNvGrpSpPr>
              <a:grpSpLocks/>
            </p:cNvGrpSpPr>
            <p:nvPr/>
          </p:nvGrpSpPr>
          <p:grpSpPr bwMode="auto">
            <a:xfrm>
              <a:off x="3744" y="3072"/>
              <a:ext cx="1728" cy="288"/>
              <a:chOff x="3696" y="1536"/>
              <a:chExt cx="1728" cy="288"/>
            </a:xfrm>
          </p:grpSpPr>
          <p:sp>
            <p:nvSpPr>
              <p:cNvPr id="54286" name="Rectangle 22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  <p:sp>
            <p:nvSpPr>
              <p:cNvPr id="54287" name="Rectangle 23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248400" y="4876800"/>
            <a:ext cx="2057400" cy="457200"/>
            <a:chOff x="3552" y="2208"/>
            <a:chExt cx="1296" cy="288"/>
          </a:xfrm>
        </p:grpSpPr>
        <p:sp>
          <p:nvSpPr>
            <p:cNvPr id="54278" name="Rectangle 25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3</a:t>
              </a:r>
            </a:p>
          </p:txBody>
        </p:sp>
        <p:sp>
          <p:nvSpPr>
            <p:cNvPr id="54279" name="Rectangle 26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3600450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 </a:t>
            </a:r>
            <a:r>
              <a:rPr lang="zh-CN" altLang="en-US" sz="4000">
                <a:latin typeface="宋体" charset="0"/>
                <a:ea typeface="宋体" charset="0"/>
              </a:rPr>
              <a:t>冒泡排序</a:t>
            </a:r>
            <a:r>
              <a:rPr lang="en-US" altLang="zh-CN" sz="4000">
                <a:latin typeface="宋体" charset="0"/>
                <a:ea typeface="宋体" charset="0"/>
              </a:rPr>
              <a:t>-</a:t>
            </a:r>
            <a:r>
              <a:rPr lang="zh-CN" altLang="en-US" sz="4000">
                <a:latin typeface="宋体" charset="0"/>
                <a:ea typeface="宋体" charset="0"/>
              </a:rPr>
              <a:t>程序解析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5298" name="Text Box 9"/>
          <p:cNvSpPr txBox="1">
            <a:spLocks noChangeArrowheads="1"/>
          </p:cNvSpPr>
          <p:nvPr/>
        </p:nvSpPr>
        <p:spPr bwMode="auto">
          <a:xfrm>
            <a:off x="179388" y="1628775"/>
            <a:ext cx="4495800" cy="513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 (int a[ ], int n);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int 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(void)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{  int n, a[10]; 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("Enter n (n&lt;=10): ");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scanf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("%d", &amp;n);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("Enter %d integers: ",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scanf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("%d", &amp;a[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}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(a,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 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("After sorted: ");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("%3d",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]);}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 return 0;</a:t>
            </a:r>
          </a:p>
          <a:p>
            <a:pPr>
              <a:spcBef>
                <a:spcPct val="10000"/>
              </a:spcBef>
            </a:pPr>
            <a:r>
              <a:rPr lang="en-US" altLang="zh-CN" sz="2000" b="1" dirty="0"/>
              <a:t>} 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4413250" y="533400"/>
            <a:ext cx="4623246" cy="383170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 (int a[ ], int n)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{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int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j;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for(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 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    for (j = 0; j &lt; n-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 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         if (a[j] &gt; a[j+1]){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		    t=a[j]; a[j]=a[j+1]; a[j+1]=t;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  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3779838" y="5157788"/>
            <a:ext cx="5018087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>
                <a:cs typeface="Courier New" charset="0"/>
              </a:rPr>
              <a:t>Enter n (n&lt;=10): </a:t>
            </a:r>
            <a:r>
              <a:rPr lang="en-US" altLang="zh-CN" sz="2000" b="1" dirty="0">
                <a:solidFill>
                  <a:srgbClr val="CC0066"/>
                </a:solidFill>
                <a:cs typeface="Courier New" charset="0"/>
              </a:rPr>
              <a:t>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>
                <a:cs typeface="Courier New" charset="0"/>
              </a:rPr>
              <a:t>Enter 8 integers: </a:t>
            </a:r>
            <a:r>
              <a:rPr lang="en-US" altLang="zh-CN" sz="2000" b="1" dirty="0">
                <a:solidFill>
                  <a:srgbClr val="CC0066"/>
                </a:solidFill>
                <a:cs typeface="Courier New" charset="0"/>
              </a:rPr>
              <a:t>7 3 66 3 -5 22 -77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 dirty="0"/>
              <a:t>After sorted: -77 -5 2 3 3 7 22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 animBg="1" autoUpdateAnimBg="0"/>
      <p:bldP spid="36865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435975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8.3.2 </a:t>
            </a:r>
            <a:r>
              <a:rPr lang="zh-CN" altLang="en-US" sz="4000">
                <a:latin typeface="Arial" charset="0"/>
                <a:ea typeface="宋体" charset="0"/>
              </a:rPr>
              <a:t>数组和地址间的关系</a:t>
            </a:r>
          </a:p>
        </p:txBody>
      </p:sp>
      <p:sp>
        <p:nvSpPr>
          <p:cNvPr id="369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2208" y="1116805"/>
            <a:ext cx="3530311" cy="3824359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int a[100], *p;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数组名代表一个地址，它的值是数组首元素的地址（基地址）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a+i</a:t>
            </a:r>
            <a:r>
              <a:rPr kumimoji="1" lang="en-US" altLang="zh-CN" sz="2800" dirty="0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是数组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a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的基地址的第</a:t>
            </a:r>
            <a:r>
              <a:rPr kumimoji="1" lang="en-US" altLang="zh-CN" sz="2800" dirty="0" err="1">
                <a:latin typeface="Arial" charset="0"/>
                <a:ea typeface="宋体" charset="0"/>
              </a:rPr>
              <a:t>i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个偏移量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56323" name="Rectangle 30"/>
          <p:cNvSpPr>
            <a:spLocks noChangeArrowheads="1"/>
          </p:cNvSpPr>
          <p:nvPr/>
        </p:nvSpPr>
        <p:spPr bwMode="auto">
          <a:xfrm>
            <a:off x="381000" y="3657600"/>
            <a:ext cx="327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/>
            <a:endParaRPr kumimoji="1" lang="zh-CN" altLang="en-US" sz="2800" b="1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6200" y="1524000"/>
            <a:ext cx="5029200" cy="3886200"/>
            <a:chOff x="2448" y="960"/>
            <a:chExt cx="3168" cy="2448"/>
          </a:xfrm>
        </p:grpSpPr>
        <p:grpSp>
          <p:nvGrpSpPr>
            <p:cNvPr id="56328" name="Group 12"/>
            <p:cNvGrpSpPr>
              <a:grpSpLocks/>
            </p:cNvGrpSpPr>
            <p:nvPr/>
          </p:nvGrpSpPr>
          <p:grpSpPr bwMode="auto">
            <a:xfrm>
              <a:off x="3840" y="1296"/>
              <a:ext cx="710" cy="1488"/>
              <a:chOff x="912" y="1008"/>
              <a:chExt cx="864" cy="1488"/>
            </a:xfrm>
          </p:grpSpPr>
          <p:sp>
            <p:nvSpPr>
              <p:cNvPr id="56350" name="Rectangle 1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6351" name="Line 14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2" name="Line 15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3" name="Line 1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4" name="Line 1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5" name="Line 18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6329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0" name="Rectangle 20"/>
            <p:cNvSpPr>
              <a:spLocks noChangeArrowheads="1"/>
            </p:cNvSpPr>
            <p:nvPr/>
          </p:nvSpPr>
          <p:spPr bwMode="auto">
            <a:xfrm>
              <a:off x="3264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6331" name="Rectangle 21"/>
            <p:cNvSpPr>
              <a:spLocks noChangeArrowheads="1"/>
            </p:cNvSpPr>
            <p:nvPr/>
          </p:nvSpPr>
          <p:spPr bwMode="auto">
            <a:xfrm>
              <a:off x="3216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2" name="Rectangle 22"/>
            <p:cNvSpPr>
              <a:spLocks noChangeArrowheads="1"/>
            </p:cNvSpPr>
            <p:nvPr/>
          </p:nvSpPr>
          <p:spPr bwMode="auto">
            <a:xfrm>
              <a:off x="3264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3" name="Rectangle 23"/>
            <p:cNvSpPr>
              <a:spLocks noChangeArrowheads="1"/>
            </p:cNvSpPr>
            <p:nvPr/>
          </p:nvSpPr>
          <p:spPr bwMode="auto">
            <a:xfrm>
              <a:off x="3216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56334" name="Group 25"/>
            <p:cNvGrpSpPr>
              <a:grpSpLocks/>
            </p:cNvGrpSpPr>
            <p:nvPr/>
          </p:nvGrpSpPr>
          <p:grpSpPr bwMode="auto">
            <a:xfrm>
              <a:off x="2496" y="1296"/>
              <a:ext cx="576" cy="1488"/>
              <a:chOff x="2496" y="1296"/>
              <a:chExt cx="576" cy="1488"/>
            </a:xfrm>
          </p:grpSpPr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56347" name="Rectangle 27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a+99</a:t>
                </a:r>
              </a:p>
            </p:txBody>
          </p:sp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  <p:grpSp>
          <p:nvGrpSpPr>
            <p:cNvPr id="56335" name="Group 31"/>
            <p:cNvGrpSpPr>
              <a:grpSpLocks/>
            </p:cNvGrpSpPr>
            <p:nvPr/>
          </p:nvGrpSpPr>
          <p:grpSpPr bwMode="auto">
            <a:xfrm>
              <a:off x="2448" y="2160"/>
              <a:ext cx="976" cy="1200"/>
              <a:chOff x="2448" y="2160"/>
              <a:chExt cx="976" cy="1200"/>
            </a:xfrm>
          </p:grpSpPr>
          <p:sp>
            <p:nvSpPr>
              <p:cNvPr id="56341" name="Rectangle 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7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0"/>
                  <a:buNone/>
                </a:pPr>
                <a:r>
                  <a:rPr lang="en-US" altLang="zh-CN" sz="2400" b="1">
                    <a:solidFill>
                      <a:srgbClr val="CC0066"/>
                    </a:solidFill>
                  </a:rPr>
                  <a:t>&amp;a[i]</a:t>
                </a:r>
              </a:p>
            </p:txBody>
          </p:sp>
          <p:grpSp>
            <p:nvGrpSpPr>
              <p:cNvPr id="56342" name="Group 33"/>
              <p:cNvGrpSpPr>
                <a:grpSpLocks/>
              </p:cNvGrpSpPr>
              <p:nvPr/>
            </p:nvGrpSpPr>
            <p:grpSpPr bwMode="auto">
              <a:xfrm>
                <a:off x="2448" y="2160"/>
                <a:ext cx="144" cy="1008"/>
                <a:chOff x="768" y="1344"/>
                <a:chExt cx="144" cy="1392"/>
              </a:xfrm>
            </p:grpSpPr>
            <p:sp>
              <p:nvSpPr>
                <p:cNvPr id="5634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768" y="273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68" y="1344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68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36" name="Rectangle 38"/>
            <p:cNvSpPr>
              <a:spLocks noChangeArrowheads="1"/>
            </p:cNvSpPr>
            <p:nvPr/>
          </p:nvSpPr>
          <p:spPr bwMode="auto">
            <a:xfrm>
              <a:off x="4800" y="3072"/>
              <a:ext cx="7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400" b="1">
                  <a:solidFill>
                    <a:srgbClr val="CC0066"/>
                  </a:solidFill>
                </a:rPr>
                <a:t>*(a+i) </a:t>
              </a:r>
            </a:p>
          </p:txBody>
        </p:sp>
        <p:grpSp>
          <p:nvGrpSpPr>
            <p:cNvPr id="56337" name="Group 39"/>
            <p:cNvGrpSpPr>
              <a:grpSpLocks/>
            </p:cNvGrpSpPr>
            <p:nvPr/>
          </p:nvGrpSpPr>
          <p:grpSpPr bwMode="auto">
            <a:xfrm flipH="1">
              <a:off x="5376" y="2208"/>
              <a:ext cx="192" cy="1008"/>
              <a:chOff x="768" y="1344"/>
              <a:chExt cx="144" cy="1392"/>
            </a:xfrm>
          </p:grpSpPr>
          <p:sp>
            <p:nvSpPr>
              <p:cNvPr id="56338" name="Line 40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39" name="Line 41"/>
              <p:cNvSpPr>
                <a:spLocks noChangeShapeType="1"/>
              </p:cNvSpPr>
              <p:nvPr/>
            </p:nvSpPr>
            <p:spPr bwMode="auto">
              <a:xfrm flipV="1">
                <a:off x="768" y="134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40" name="Line 42"/>
              <p:cNvSpPr>
                <a:spLocks noChangeShapeType="1"/>
              </p:cNvSpPr>
              <p:nvPr/>
            </p:nvSpPr>
            <p:spPr bwMode="auto">
              <a:xfrm flipH="1">
                <a:off x="768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381000" y="5157788"/>
            <a:ext cx="4191000" cy="1295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100;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     sum = sum + 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     ;}</a:t>
            </a:r>
          </a:p>
        </p:txBody>
      </p:sp>
      <p:sp>
        <p:nvSpPr>
          <p:cNvPr id="369708" name="Rectangle 44"/>
          <p:cNvSpPr>
            <a:spLocks noChangeArrowheads="1"/>
          </p:cNvSpPr>
          <p:nvPr/>
        </p:nvSpPr>
        <p:spPr bwMode="auto">
          <a:xfrm>
            <a:off x="3263900" y="6096000"/>
            <a:ext cx="938213" cy="4206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/>
              <a:t>*(</a:t>
            </a:r>
            <a:r>
              <a:rPr kumimoji="1" lang="en-US" altLang="zh-CN" sz="2400" b="1"/>
              <a:t>a+i)</a:t>
            </a:r>
            <a:endParaRPr kumimoji="1" lang="zh-CN" altLang="en-US" sz="2400" b="1"/>
          </a:p>
        </p:txBody>
      </p:sp>
      <p:sp>
        <p:nvSpPr>
          <p:cNvPr id="369709" name="Rectangle 45"/>
          <p:cNvSpPr>
            <a:spLocks noChangeArrowheads="1"/>
          </p:cNvSpPr>
          <p:nvPr/>
        </p:nvSpPr>
        <p:spPr bwMode="auto">
          <a:xfrm>
            <a:off x="5486400" y="5638800"/>
            <a:ext cx="31892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下标运算符[ ]的含义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build="p" autoUpdateAnimBg="0"/>
      <p:bldP spid="369707" grpId="0" animBg="1" autoUpdateAnimBg="0"/>
      <p:bldP spid="369708" grpId="0" animBg="1" autoUpdateAnimBg="0"/>
      <p:bldP spid="369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 </a:t>
            </a:r>
            <a:r>
              <a:rPr lang="zh-CN" altLang="en-US">
                <a:latin typeface="宋体" charset="0"/>
                <a:ea typeface="宋体" charset="0"/>
              </a:rPr>
              <a:t>密码开锁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8638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16718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一个密室逃脱游戏中的密码开锁：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  <a:r>
              <a:rPr lang="zh-CN" altLang="en-US" sz="2400">
                <a:latin typeface="Arial" charset="0"/>
                <a:ea typeface="宋体" charset="0"/>
              </a:rPr>
              <a:t>个寄存箱，每个寄存箱上按顺序都有一个英文字母和一个编号，字母从</a:t>
            </a:r>
            <a:r>
              <a:rPr lang="en-US" altLang="zh-CN" sz="2400">
                <a:latin typeface="Arial" charset="0"/>
                <a:ea typeface="宋体" charset="0"/>
              </a:rPr>
              <a:t>A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Z</a:t>
            </a:r>
            <a:r>
              <a:rPr lang="zh-CN" altLang="en-US" sz="2400">
                <a:latin typeface="Arial" charset="0"/>
                <a:ea typeface="宋体" charset="0"/>
              </a:rPr>
              <a:t>，编号从</a:t>
            </a:r>
            <a:r>
              <a:rPr lang="en-US" altLang="zh-CN" sz="2400">
                <a:latin typeface="Arial" charset="0"/>
                <a:ea typeface="宋体" charset="0"/>
              </a:rPr>
              <a:t>01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关键点分析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得到线索：找到一把钥匙，打开</a:t>
            </a:r>
            <a:r>
              <a:rPr lang="en-US" altLang="zh-CN" sz="2400">
                <a:latin typeface="Arial" charset="0"/>
                <a:ea typeface="宋体" charset="0"/>
              </a:rPr>
              <a:t>p</a:t>
            </a:r>
            <a:r>
              <a:rPr lang="zh-CN" altLang="en-US" sz="2400">
                <a:latin typeface="Arial" charset="0"/>
                <a:ea typeface="宋体" charset="0"/>
              </a:rPr>
              <a:t>寄存箱（编号为</a:t>
            </a:r>
            <a:r>
              <a:rPr lang="en-US" altLang="zh-CN" sz="2400">
                <a:latin typeface="Arial" charset="0"/>
                <a:ea typeface="宋体" charset="0"/>
              </a:rPr>
              <a:t>16</a:t>
            </a:r>
            <a:r>
              <a:rPr lang="zh-CN" altLang="en-US" sz="2400">
                <a:latin typeface="Arial" charset="0"/>
                <a:ea typeface="宋体" charset="0"/>
              </a:rPr>
              <a:t>） 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提示地址：里面是一把刻着数字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的钥匙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找到目标：打开编号为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寄存箱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取出内容：“</a:t>
            </a:r>
            <a:r>
              <a:rPr lang="en-US" altLang="zh-CN" sz="2400">
                <a:latin typeface="Arial" charset="0"/>
                <a:ea typeface="宋体" charset="0"/>
              </a:rPr>
              <a:t>5342</a:t>
            </a:r>
            <a:r>
              <a:rPr lang="zh-CN" altLang="en-US" sz="2400">
                <a:latin typeface="Arial" charset="0"/>
                <a:ea typeface="宋体" charset="0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title"/>
          </p:nvPr>
        </p:nvSpPr>
        <p:spPr>
          <a:xfrm>
            <a:off x="4283075" y="333375"/>
            <a:ext cx="4860925" cy="7239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指针和数组的关系</a:t>
            </a:r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77900"/>
            <a:ext cx="8235950" cy="3530600"/>
          </a:xfrm>
          <a:noFill/>
        </p:spPr>
        <p:txBody>
          <a:bodyPr lIns="90488" tIns="44450" rIns="90488" bIns="44450"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任何由数组下标来实现的操作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都能用指针来完成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dirty="0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dirty="0">
                <a:latin typeface="Arial" charset="0"/>
                <a:ea typeface="宋体" charset="0"/>
              </a:rPr>
              <a:t>p = a;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或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dirty="0">
                <a:latin typeface="Arial" charset="0"/>
                <a:ea typeface="宋体" charset="0"/>
              </a:rPr>
              <a:t>p = &amp;a[0];</a:t>
            </a:r>
            <a:endParaRPr kumimoji="1" lang="zh-CN" altLang="en-US" dirty="0">
              <a:latin typeface="Arial" charset="0"/>
              <a:ea typeface="宋体" charset="0"/>
            </a:endParaRPr>
          </a:p>
          <a:p>
            <a:pPr lvl="1" algn="just" eaLnBrk="1" hangingPunct="1"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0" y="2057400"/>
            <a:ext cx="914400" cy="2362200"/>
            <a:chOff x="1920" y="1296"/>
            <a:chExt cx="576" cy="1488"/>
          </a:xfrm>
        </p:grpSpPr>
        <p:sp>
          <p:nvSpPr>
            <p:cNvPr id="58395" name="Rectangle 10"/>
            <p:cNvSpPr>
              <a:spLocks noChangeArrowheads="1"/>
            </p:cNvSpPr>
            <p:nvPr/>
          </p:nvSpPr>
          <p:spPr bwMode="auto">
            <a:xfrm>
              <a:off x="1920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58396" name="Rectangle 11"/>
            <p:cNvSpPr>
              <a:spLocks noChangeArrowheads="1"/>
            </p:cNvSpPr>
            <p:nvPr/>
          </p:nvSpPr>
          <p:spPr bwMode="auto">
            <a:xfrm>
              <a:off x="1920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+1</a:t>
              </a:r>
            </a:p>
          </p:txBody>
        </p:sp>
        <p:sp>
          <p:nvSpPr>
            <p:cNvPr id="58397" name="Rectangle 12"/>
            <p:cNvSpPr>
              <a:spLocks noChangeArrowheads="1"/>
            </p:cNvSpPr>
            <p:nvPr/>
          </p:nvSpPr>
          <p:spPr bwMode="auto">
            <a:xfrm>
              <a:off x="1920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+99</a:t>
              </a:r>
            </a:p>
          </p:txBody>
        </p:sp>
        <p:sp>
          <p:nvSpPr>
            <p:cNvPr id="58398" name="Rectangle 13"/>
            <p:cNvSpPr>
              <a:spLocks noChangeArrowheads="1"/>
            </p:cNvSpPr>
            <p:nvPr/>
          </p:nvSpPr>
          <p:spPr bwMode="auto">
            <a:xfrm>
              <a:off x="1920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+i</a:t>
              </a:r>
            </a:p>
          </p:txBody>
        </p:sp>
      </p:grpSp>
      <p:grpSp>
        <p:nvGrpSpPr>
          <p:cNvPr id="58372" name="Group 14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8383" name="Group 15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8389" name="Rectangle 1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8384" name="Rectangle 22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5" name="Rectangle 23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 内容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8386" name="Rectangle 24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7" name="Rectangle 25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8" name="Rectangle 26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8373" name="Group 27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8379" name="Rectangle 28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58380" name="Rectangle 29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8381" name="Rectangle 30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8382" name="Rectangle 31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181600" y="46482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&amp;a[i]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a[i]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a+i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 </a:t>
            </a:r>
            <a:r>
              <a:rPr lang="en-US" altLang="zh-CN" sz="2400" b="1"/>
              <a:t>*(a+i)</a:t>
            </a:r>
          </a:p>
        </p:txBody>
      </p:sp>
      <p:sp>
        <p:nvSpPr>
          <p:cNvPr id="371745" name="Rectangle 33"/>
          <p:cNvSpPr>
            <a:spLocks noChangeArrowheads="1"/>
          </p:cNvSpPr>
          <p:nvPr/>
        </p:nvSpPr>
        <p:spPr bwMode="auto">
          <a:xfrm>
            <a:off x="5181600" y="55626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p+i 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</a:t>
            </a:r>
            <a:r>
              <a:rPr lang="en-US" altLang="zh-CN" sz="2400" b="1"/>
              <a:t>*(p+i)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&amp;p[i]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p[i]</a:t>
            </a:r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381000" y="4724400"/>
            <a:ext cx="4191000" cy="1905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p = a;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sum = 0;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100;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     sum = sum + p[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371747" name="Rectangle 35"/>
          <p:cNvSpPr>
            <a:spLocks noChangeArrowheads="1"/>
          </p:cNvSpPr>
          <p:nvPr/>
        </p:nvSpPr>
        <p:spPr bwMode="auto">
          <a:xfrm>
            <a:off x="7010400" y="4953000"/>
            <a:ext cx="874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  <p:sp>
        <p:nvSpPr>
          <p:cNvPr id="371748" name="Rectangle 36"/>
          <p:cNvSpPr>
            <a:spLocks noChangeArrowheads="1"/>
          </p:cNvSpPr>
          <p:nvPr/>
        </p:nvSpPr>
        <p:spPr bwMode="auto">
          <a:xfrm>
            <a:off x="6934200" y="5827713"/>
            <a:ext cx="9509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9" grpId="0" build="p" autoUpdateAnimBg="0"/>
      <p:bldP spid="371744" grpId="0" autoUpdateAnimBg="0"/>
      <p:bldP spid="371745" grpId="0" build="p" autoUpdateAnimBg="0"/>
      <p:bldP spid="371746" grpId="0" animBg="1" autoUpdateAnimBg="0"/>
      <p:bldP spid="371747" grpId="0"/>
      <p:bldP spid="371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title"/>
          </p:nvPr>
        </p:nvSpPr>
        <p:spPr>
          <a:xfrm>
            <a:off x="2771775" y="476250"/>
            <a:ext cx="6084888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用指针完成对数组的操作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3276600" cy="1143000"/>
          </a:xfrm>
          <a:noFill/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移动指针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429000" y="205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59396" name="Group 9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9406" name="Group 10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9412" name="Rectangle 1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9413" name="Line 12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4" name="Line 13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5" name="Line 14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6" name="Line 15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7" name="Line 16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9407" name="Rectangle 17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08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9409" name="Rectangle 19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0" name="Rectangle 20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1" name="Rectangle 21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9402" name="Rectangle 23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 a</a:t>
              </a:r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9404" name="Rectangle 25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9405" name="Rectangle 26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2763" name="Rectangle 27"/>
          <p:cNvSpPr>
            <a:spLocks noChangeArrowheads="1"/>
          </p:cNvSpPr>
          <p:nvPr/>
        </p:nvSpPr>
        <p:spPr bwMode="auto">
          <a:xfrm>
            <a:off x="304800" y="4724400"/>
            <a:ext cx="5707360" cy="17526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sum = 0;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for (p = a; p &lt;=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&amp;a[99]; p++){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     sum = sum + *p;</a:t>
            </a:r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}</a:t>
            </a:r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429000" y="2438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34290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3429000" y="4038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autoUpdateAnimBg="0"/>
      <p:bldP spid="372763" grpId="0" animBg="1" autoUpdateAnimBg="0"/>
      <p:bldP spid="372764" grpId="0" autoUpdateAnimBg="0"/>
      <p:bldP spid="372765" grpId="0" autoUpdateAnimBg="0"/>
      <p:bldP spid="3727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ChangeArrowheads="1"/>
          </p:cNvSpPr>
          <p:nvPr/>
        </p:nvSpPr>
        <p:spPr bwMode="auto">
          <a:xfrm>
            <a:off x="0" y="2133600"/>
            <a:ext cx="500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# include &lt;stdio.h&gt;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 (void)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 double a[2], *p, *q;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 = &amp;a[0];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q = p + 1;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q -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(int) q - (int)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return 0;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}</a:t>
            </a:r>
          </a:p>
        </p:txBody>
      </p:sp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323850" y="549275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zh-CN" altLang="en-US" sz="4000" b="1" dirty="0">
                <a:solidFill>
                  <a:schemeClr val="hlink"/>
                </a:solidFill>
              </a:rPr>
              <a:t>例</a:t>
            </a:r>
            <a:r>
              <a:rPr lang="en-US" altLang="zh-CN" sz="4000" b="1" dirty="0">
                <a:solidFill>
                  <a:schemeClr val="hlink"/>
                </a:solidFill>
              </a:rPr>
              <a:t>8-7 </a:t>
            </a:r>
            <a:r>
              <a:rPr lang="zh-CN" altLang="en-US" sz="4000" b="1" dirty="0">
                <a:solidFill>
                  <a:schemeClr val="hlink"/>
                </a:solidFill>
              </a:rPr>
              <a:t>使用指针计算数组元素个数和数组元素的存储单元数</a:t>
            </a:r>
            <a:r>
              <a:rPr lang="zh-CN" altLang="en-US" sz="4400" b="1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8243888" y="3716338"/>
            <a:ext cx="457200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8</a:t>
            </a: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3924300" y="4292600"/>
            <a:ext cx="3556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之间元素的个数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148263" y="4941888"/>
            <a:ext cx="32496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之间的字节数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2555875" y="5229225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3773" name="Rectangle 13"/>
          <p:cNvSpPr>
            <a:spLocks noChangeArrowheads="1"/>
          </p:cNvSpPr>
          <p:nvPr/>
        </p:nvSpPr>
        <p:spPr bwMode="auto">
          <a:xfrm>
            <a:off x="2339975" y="5373688"/>
            <a:ext cx="11033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地址值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1854200"/>
            <a:ext cx="5334000" cy="1447800"/>
            <a:chOff x="2256" y="960"/>
            <a:chExt cx="3360" cy="912"/>
          </a:xfrm>
        </p:grpSpPr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0426" name="Group 16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0427" name="Rectangle 17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0428" name="Rectangle 18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0429" name="Rectangle 19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0430" name="Rectangle 20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1" name="Rectangle 21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 dirty="0">
                    <a:latin typeface="Times New Roman" charset="0"/>
                  </a:rPr>
                  <a:t>地址   内容    数组元素</a:t>
                </a:r>
                <a:endParaRPr kumimoji="1" lang="en-US" altLang="zh-CN" sz="2400" b="1" dirty="0">
                  <a:latin typeface="Times New Roman" charset="0"/>
                </a:endParaRPr>
              </a:p>
            </p:txBody>
          </p:sp>
          <p:sp>
            <p:nvSpPr>
              <p:cNvPr id="60432" name="Rectangle 22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3" name="Rectangle 23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0434" name="Rectangle 24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 autoUpdateAnimBg="0"/>
      <p:bldP spid="373770" grpId="0"/>
      <p:bldP spid="373771" grpId="0"/>
      <p:bldP spid="373772" grpId="0" animBg="1"/>
      <p:bldP spid="373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50825" y="2205038"/>
            <a:ext cx="85693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double  *p, *q;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q - p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两个相同类型的指针相减，表示它们之间相隔的存储单元的数目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+ 1 / p-1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指向下一个存储单元 </a:t>
            </a:r>
            <a:r>
              <a:rPr lang="en-US" altLang="zh-CN" sz="2400" b="1"/>
              <a:t>/ </a:t>
            </a:r>
            <a:r>
              <a:rPr lang="zh-CN" altLang="en-US" sz="2400" b="1"/>
              <a:t>指向上一个存储单元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/>
              <a:t>其他操作都是非法的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指针相加、相乘和相除，或指针加上和减去一个浮点数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&lt; q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两个相同类型指针可以用关系运算符比较大小</a:t>
            </a:r>
          </a:p>
        </p:txBody>
      </p:sp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539750" y="476250"/>
            <a:ext cx="63357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4000" b="1">
                <a:solidFill>
                  <a:schemeClr val="hlink"/>
                </a:solidFill>
              </a:rPr>
              <a:t>指针的算术运算和比较运算</a:t>
            </a:r>
          </a:p>
        </p:txBody>
      </p:sp>
      <p:grpSp>
        <p:nvGrpSpPr>
          <p:cNvPr id="62467" name="Group 9"/>
          <p:cNvGrpSpPr>
            <a:grpSpLocks/>
          </p:cNvGrpSpPr>
          <p:nvPr/>
        </p:nvGrpSpPr>
        <p:grpSpPr bwMode="auto">
          <a:xfrm>
            <a:off x="3492500" y="1268413"/>
            <a:ext cx="5334000" cy="1447800"/>
            <a:chOff x="2256" y="960"/>
            <a:chExt cx="3360" cy="912"/>
          </a:xfrm>
        </p:grpSpPr>
        <p:sp>
          <p:nvSpPr>
            <p:cNvPr id="62468" name="Line 10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2469" name="Group 11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2470" name="Rectangle 12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2471" name="Rectangle 1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2472" name="Rectangle 14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2473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4" name="Rectangle 16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2475" name="Rectangle 17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6" name="Rectangle 18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2477" name="Rectangle 19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8"/>
          <p:cNvSpPr>
            <a:spLocks noChangeArrowheads="1"/>
          </p:cNvSpPr>
          <p:nvPr/>
        </p:nvSpPr>
        <p:spPr bwMode="auto">
          <a:xfrm>
            <a:off x="0" y="1125538"/>
            <a:ext cx="3708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int main(void)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{   int i, a[10],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long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("Enter 10 integers: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    for (i = 0; i &lt; 10; i++)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scanf ("%d", &amp;a[i]);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 i = 0; i &lt; 10; i++)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sum = sum + a[i];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printf ("calculated by array, sum=%ld \n", sum);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</a:t>
            </a:r>
            <a:r>
              <a:rPr lang="en-US" altLang="zh-CN" b="1"/>
              <a:t>sum=0;</a:t>
            </a:r>
            <a:r>
              <a:rPr lang="en-US" altLang="zh-CN" sz="2400" b="1"/>
              <a:t>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(p = a; p &lt;= a+9; p++)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b="1"/>
              <a:t>        </a:t>
            </a:r>
            <a:r>
              <a:rPr lang="en-US" altLang="zh-CN" b="1"/>
              <a:t>sum = sum +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("calculated by pointer, sum=%ld \n", sum);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}</a:t>
            </a:r>
            <a:r>
              <a:rPr lang="en-US" altLang="zh-CN" sz="2400" b="1"/>
              <a:t>    </a:t>
            </a:r>
          </a:p>
        </p:txBody>
      </p:sp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0" y="3175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3200" b="1">
                <a:solidFill>
                  <a:schemeClr val="hlink"/>
                </a:solidFill>
              </a:rPr>
              <a:t>例</a:t>
            </a:r>
            <a:r>
              <a:rPr lang="en-US" altLang="zh-CN" sz="3200" b="1">
                <a:solidFill>
                  <a:schemeClr val="hlink"/>
                </a:solidFill>
              </a:rPr>
              <a:t>8-7 </a:t>
            </a:r>
            <a:r>
              <a:rPr lang="zh-CN" altLang="en-US" sz="3200" b="1">
                <a:solidFill>
                  <a:schemeClr val="hlink"/>
                </a:solidFill>
              </a:rPr>
              <a:t>分别使用数组和指针计算数组元素之和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4067175" y="4622800"/>
            <a:ext cx="4716463" cy="15652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10 integers:</a:t>
            </a:r>
            <a:r>
              <a:rPr kumimoji="1" lang="en-US" altLang="zh-CN" b="1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10 9 8 7 6 5 4 3 2 1 </a:t>
            </a:r>
          </a:p>
          <a:p>
            <a:r>
              <a:rPr kumimoji="1" lang="en-US" altLang="zh-CN" sz="2400" b="1"/>
              <a:t>calculated by array,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  <a:r>
              <a:rPr kumimoji="1" lang="en-US" altLang="zh-CN" sz="2400" b="1"/>
              <a:t> </a:t>
            </a:r>
          </a:p>
          <a:p>
            <a:r>
              <a:rPr kumimoji="1" lang="en-US" altLang="zh-CN" sz="2400" b="1"/>
              <a:t>calculated by pointer,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619500" y="1701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1181100"/>
            <a:ext cx="4953000" cy="2895600"/>
            <a:chOff x="2592" y="480"/>
            <a:chExt cx="3120" cy="1824"/>
          </a:xfrm>
        </p:grpSpPr>
        <p:grpSp>
          <p:nvGrpSpPr>
            <p:cNvPr id="64521" name="Group 13"/>
            <p:cNvGrpSpPr>
              <a:grpSpLocks/>
            </p:cNvGrpSpPr>
            <p:nvPr/>
          </p:nvGrpSpPr>
          <p:grpSpPr bwMode="auto">
            <a:xfrm>
              <a:off x="3312" y="480"/>
              <a:ext cx="2400" cy="1824"/>
              <a:chOff x="2928" y="960"/>
              <a:chExt cx="2400" cy="1824"/>
            </a:xfrm>
          </p:grpSpPr>
          <p:grpSp>
            <p:nvGrpSpPr>
              <p:cNvPr id="64527" name="Group 14"/>
              <p:cNvGrpSpPr>
                <a:grpSpLocks/>
              </p:cNvGrpSpPr>
              <p:nvPr/>
            </p:nvGrpSpPr>
            <p:grpSpPr bwMode="auto">
              <a:xfrm>
                <a:off x="3552" y="1296"/>
                <a:ext cx="710" cy="1488"/>
                <a:chOff x="912" y="1008"/>
                <a:chExt cx="864" cy="1488"/>
              </a:xfrm>
            </p:grpSpPr>
            <p:sp>
              <p:nvSpPr>
                <p:cNvPr id="64533" name="Rectangle 1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864" cy="14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64534" name="Line 16"/>
                <p:cNvSpPr>
                  <a:spLocks noChangeShapeType="1"/>
                </p:cNvSpPr>
                <p:nvPr/>
              </p:nvSpPr>
              <p:spPr bwMode="auto">
                <a:xfrm>
                  <a:off x="912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5" name="Line 17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6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72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7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01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8" name="Line 20"/>
                <p:cNvSpPr>
                  <a:spLocks noChangeShapeType="1"/>
                </p:cNvSpPr>
                <p:nvPr/>
              </p:nvSpPr>
              <p:spPr bwMode="auto">
                <a:xfrm>
                  <a:off x="912" y="225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8" name="Rectangle 21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29" name="Rectangle 22"/>
              <p:cNvSpPr>
                <a:spLocks noChangeArrowheads="1"/>
              </p:cNvSpPr>
              <p:nvPr/>
            </p:nvSpPr>
            <p:spPr bwMode="auto">
              <a:xfrm>
                <a:off x="2976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4530" name="Rectangle 23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3002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1" name="Rectangle 2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3018                       a[9]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2" name="Rectangle 25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                                 a[i]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522" name="Group 26"/>
            <p:cNvGrpSpPr>
              <a:grpSpLocks/>
            </p:cNvGrpSpPr>
            <p:nvPr/>
          </p:nvGrpSpPr>
          <p:grpSpPr bwMode="auto">
            <a:xfrm>
              <a:off x="2592" y="816"/>
              <a:ext cx="576" cy="1488"/>
              <a:chOff x="2496" y="1296"/>
              <a:chExt cx="576" cy="1488"/>
            </a:xfrm>
          </p:grpSpPr>
          <p:sp>
            <p:nvSpPr>
              <p:cNvPr id="64523" name="Rectangle 27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4524" name="Rectangle 28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64525" name="Rectangle 29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</a:t>
                </a:r>
              </a:p>
            </p:txBody>
          </p:sp>
          <p:sp>
            <p:nvSpPr>
              <p:cNvPr id="64526" name="Rectangle 30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</p:grp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3619500" y="2095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3619500" y="2857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3619500" y="36957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6" grpId="0" animBg="1" autoUpdateAnimBg="0"/>
      <p:bldP spid="377867" grpId="0" autoUpdateAnimBg="0"/>
      <p:bldP spid="377887" grpId="0" autoUpdateAnimBg="0"/>
      <p:bldP spid="377888" grpId="0" autoUpdateAnimBg="0"/>
      <p:bldP spid="37788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143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数组元素作为函数实参时，函数形参为变量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与变量作为函数实参相同，值传递</a:t>
            </a:r>
          </a:p>
        </p:txBody>
      </p:sp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8.3.3 </a:t>
            </a:r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28600" y="2362200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int main(void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int i, n = 5;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double sum;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sum =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for(i = 1; i &lt;= n; i++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	    sum = sum + </a:t>
            </a:r>
            <a:r>
              <a:rPr kumimoji="1" lang="en-US" altLang="zh-CN" sz="2400">
                <a:solidFill>
                  <a:schemeClr val="bg2"/>
                </a:solidFill>
              </a:rPr>
              <a:t>fact (i);</a:t>
            </a:r>
            <a:endParaRPr kumimoji="1" lang="zh-CN" altLang="en-US" sz="2400">
              <a:solidFill>
                <a:schemeClr val="bg2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   </a:t>
            </a:r>
            <a:r>
              <a:rPr kumimoji="1" lang="en-US" altLang="zh-CN" sz="2400"/>
              <a:t>printf("sum = %e\n", sum);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}</a:t>
            </a: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787900" y="2349500"/>
            <a:ext cx="3938588" cy="2819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</a:t>
            </a:r>
            <a:endParaRPr kumimoji="1" lang="zh-CN" altLang="en-US" sz="240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</a:t>
            </a:r>
            <a:r>
              <a:rPr kumimoji="1" lang="zh-CN" altLang="en-US" sz="2400"/>
              <a:t>   </a:t>
            </a:r>
            <a:r>
              <a:rPr kumimoji="1" lang="en-US" altLang="zh-CN" sz="2400"/>
              <a:t>int i;			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double result = 1; </a:t>
            </a:r>
            <a:endParaRPr kumimoji="1" lang="zh-CN" altLang="en-US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</a:t>
            </a:r>
            <a:r>
              <a:rPr kumimoji="1" lang="en-US" altLang="zh-CN" sz="2400"/>
              <a:t>for (i = 1; i &lt;= n; i++)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 result = result * i 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return  result 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838200" y="3429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a[5]={1, 4, 5, 7, 9};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3348038" y="5280025"/>
            <a:ext cx="1800225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fact(a[i-1]);</a:t>
            </a:r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5795963" y="5661025"/>
            <a:ext cx="22526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1!+4!+5!+7!+9!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3" grpId="0" autoUpdateAnimBg="0"/>
      <p:bldP spid="379914" grpId="0" animBg="1" autoUpdateAnimBg="0"/>
      <p:bldP spid="379915" grpId="0" autoUpdateAnimBg="0"/>
      <p:bldP spid="379916" grpId="0" animBg="1" autoUpdateAnimBg="0"/>
      <p:bldP spid="3799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9779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数组名是指针常量，相当于指针作为函数的参数</a:t>
            </a:r>
          </a:p>
          <a:p>
            <a:pPr eaLnBrk="1" hangingPunct="1"/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sz="2800">
                <a:latin typeface="Arial" charset="0"/>
                <a:ea typeface="宋体" charset="0"/>
              </a:rPr>
              <a:t>做为实参，形参是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指针变量</a:t>
            </a:r>
            <a:r>
              <a:rPr lang="zh-CN" altLang="en-US" sz="2800">
                <a:latin typeface="Arial" charset="0"/>
                <a:ea typeface="宋体" charset="0"/>
              </a:rPr>
              <a:t>（数组）</a:t>
            </a:r>
          </a:p>
        </p:txBody>
      </p:sp>
      <p:sp>
        <p:nvSpPr>
          <p:cNvPr id="68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228600" y="3429000"/>
            <a:ext cx="4038600" cy="3124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sum (int *</a:t>
            </a:r>
            <a:r>
              <a:rPr kumimoji="1" lang="en-US" altLang="zh-CN" sz="2400" b="1">
                <a:solidFill>
                  <a:schemeClr val="bg2"/>
                </a:solidFill>
              </a:rPr>
              <a:t>a</a:t>
            </a:r>
            <a:r>
              <a:rPr kumimoji="1" lang="en-US" altLang="zh-CN" sz="2400" b="1"/>
              <a:t>, int n)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i, s = 0;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for(i=0; i&lt;n; i++)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   s += a[i]; 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return(s);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}      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4560888" y="3505200"/>
            <a:ext cx="433228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例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main(void 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int b[5] = {1, 4, 5, 7, 9};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printf("%d\n", sum(</a:t>
            </a:r>
            <a:r>
              <a:rPr kumimoji="1"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return 0; }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4953000" y="2133600"/>
            <a:ext cx="379571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latin typeface="宋体" charset="0"/>
              </a:rPr>
              <a:t>(1) 实参是数组名</a:t>
            </a:r>
          </a:p>
          <a:p>
            <a:r>
              <a:rPr lang="zh-CN" altLang="en-US" b="1" dirty="0">
                <a:latin typeface="宋体" charset="0"/>
              </a:rPr>
              <a:t>(2) 形参是指针变量</a:t>
            </a:r>
          </a:p>
          <a:p>
            <a:r>
              <a:rPr lang="zh-CN" altLang="en-US" b="1" dirty="0">
                <a:latin typeface="宋体" charset="0"/>
              </a:rPr>
              <a:t>     可以写成数组形式</a:t>
            </a: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1619250" y="2852738"/>
            <a:ext cx="10969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int</a:t>
            </a:r>
            <a:r>
              <a:rPr kumimoji="1" lang="en-US" altLang="zh-CN" sz="2400" b="1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a[ ]</a:t>
            </a:r>
            <a:endParaRPr kumimoji="1" lang="zh-CN" altLang="en-US" sz="2400" b="1">
              <a:solidFill>
                <a:srgbClr val="CC0066"/>
              </a:solidFill>
            </a:endParaRP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1547813" y="515778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</a:rPr>
              <a:t>*(</a:t>
            </a:r>
            <a:r>
              <a:rPr lang="en-US" altLang="zh-CN" b="1">
                <a:solidFill>
                  <a:srgbClr val="CC0066"/>
                </a:solidFill>
              </a:rPr>
              <a:t>a+i)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build="p" autoUpdateAnimBg="0"/>
      <p:bldP spid="381963" grpId="0" animBg="1" autoUpdateAnimBg="0"/>
      <p:bldP spid="381964" grpId="0" autoUpdateAnimBg="0"/>
      <p:bldP spid="381965" grpId="0" autoUpdateAnimBg="0"/>
      <p:bldP spid="381966" grpId="0" autoUpdateAnimBg="0"/>
      <p:bldP spid="381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08000"/>
            <a:ext cx="4132263" cy="3065463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sum (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*a,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, s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s += 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return (s);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</a:p>
        </p:txBody>
      </p:sp>
      <p:sp>
        <p:nvSpPr>
          <p:cNvPr id="70658" name="Rectangle 37"/>
          <p:cNvSpPr>
            <a:spLocks noChangeArrowheads="1"/>
          </p:cNvSpPr>
          <p:nvPr/>
        </p:nvSpPr>
        <p:spPr bwMode="auto">
          <a:xfrm>
            <a:off x="4572000" y="549275"/>
            <a:ext cx="4329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 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b[5] = {1, 4, 5, 7, 9};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("%d\n", sum(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en-US" altLang="zh-CN" sz="2400" b="1" dirty="0"/>
              <a:t>, 5));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return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  <p:grpSp>
        <p:nvGrpSpPr>
          <p:cNvPr id="70659" name="Group 38"/>
          <p:cNvGrpSpPr>
            <a:grpSpLocks/>
          </p:cNvGrpSpPr>
          <p:nvPr/>
        </p:nvGrpSpPr>
        <p:grpSpPr bwMode="auto">
          <a:xfrm>
            <a:off x="539750" y="3789363"/>
            <a:ext cx="3019425" cy="2713037"/>
            <a:chOff x="356" y="2131"/>
            <a:chExt cx="1902" cy="1709"/>
          </a:xfrm>
        </p:grpSpPr>
        <p:sp>
          <p:nvSpPr>
            <p:cNvPr id="70671" name="Text Box 39"/>
            <p:cNvSpPr txBox="1">
              <a:spLocks noChangeArrowheads="1"/>
            </p:cNvSpPr>
            <p:nvPr/>
          </p:nvSpPr>
          <p:spPr bwMode="auto">
            <a:xfrm>
              <a:off x="356" y="2131"/>
              <a:ext cx="3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b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0672" name="Rectangle 40"/>
            <p:cNvSpPr>
              <a:spLocks noChangeArrowheads="1"/>
            </p:cNvSpPr>
            <p:nvPr/>
          </p:nvSpPr>
          <p:spPr bwMode="auto">
            <a:xfrm>
              <a:off x="1110" y="2304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3" name="Line 41"/>
            <p:cNvSpPr>
              <a:spLocks noChangeShapeType="1"/>
            </p:cNvSpPr>
            <p:nvPr/>
          </p:nvSpPr>
          <p:spPr bwMode="auto">
            <a:xfrm>
              <a:off x="1110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4" name="Line 42"/>
            <p:cNvSpPr>
              <a:spLocks noChangeShapeType="1"/>
            </p:cNvSpPr>
            <p:nvPr/>
          </p:nvSpPr>
          <p:spPr bwMode="auto">
            <a:xfrm>
              <a:off x="1110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5" name="Rectangle 43"/>
            <p:cNvSpPr>
              <a:spLocks noChangeArrowheads="1"/>
            </p:cNvSpPr>
            <p:nvPr/>
          </p:nvSpPr>
          <p:spPr bwMode="auto">
            <a:xfrm>
              <a:off x="1787" y="232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b[0]</a:t>
              </a:r>
            </a:p>
          </p:txBody>
        </p:sp>
        <p:sp>
          <p:nvSpPr>
            <p:cNvPr id="70676" name="Rectangle 44"/>
            <p:cNvSpPr>
              <a:spLocks noChangeArrowheads="1"/>
            </p:cNvSpPr>
            <p:nvPr/>
          </p:nvSpPr>
          <p:spPr bwMode="auto">
            <a:xfrm>
              <a:off x="1781" y="3504"/>
              <a:ext cx="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b[5</a:t>
              </a:r>
              <a:r>
                <a:rPr kumimoji="1" lang="en-US" altLang="zh-CN" sz="2800" b="1"/>
                <a:t>]</a:t>
              </a:r>
              <a:endParaRPr kumimoji="1" lang="en-US" altLang="zh-CN" sz="2400" b="1"/>
            </a:p>
          </p:txBody>
        </p:sp>
        <p:sp>
          <p:nvSpPr>
            <p:cNvPr id="70677" name="Line 45"/>
            <p:cNvSpPr>
              <a:spLocks noChangeShapeType="1"/>
            </p:cNvSpPr>
            <p:nvPr/>
          </p:nvSpPr>
          <p:spPr bwMode="auto">
            <a:xfrm>
              <a:off x="628" y="2333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49250" y="4254500"/>
            <a:ext cx="1412875" cy="671513"/>
            <a:chOff x="454" y="2400"/>
            <a:chExt cx="890" cy="423"/>
          </a:xfrm>
        </p:grpSpPr>
        <p:sp>
          <p:nvSpPr>
            <p:cNvPr id="70669" name="Rectangle 47"/>
            <p:cNvSpPr>
              <a:spLocks noChangeArrowheads="1"/>
            </p:cNvSpPr>
            <p:nvPr/>
          </p:nvSpPr>
          <p:spPr bwMode="auto">
            <a:xfrm>
              <a:off x="454" y="2496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</a:t>
              </a:r>
            </a:p>
          </p:txBody>
        </p:sp>
        <p:sp>
          <p:nvSpPr>
            <p:cNvPr id="70670" name="Line 48"/>
            <p:cNvSpPr>
              <a:spLocks noChangeShapeType="1"/>
            </p:cNvSpPr>
            <p:nvPr/>
          </p:nvSpPr>
          <p:spPr bwMode="auto">
            <a:xfrm flipV="1">
              <a:off x="864" y="2400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4049" name="Rectangle 49"/>
          <p:cNvSpPr>
            <a:spLocks noChangeArrowheads="1"/>
          </p:cNvSpPr>
          <p:nvPr/>
        </p:nvSpPr>
        <p:spPr bwMode="auto">
          <a:xfrm>
            <a:off x="3810000" y="39068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</a:t>
            </a:r>
            <a:endParaRPr kumimoji="1" lang="zh-CN" altLang="en-US" sz="2400" b="1"/>
          </a:p>
        </p:txBody>
      </p:sp>
      <p:sp>
        <p:nvSpPr>
          <p:cNvPr id="384050" name="Rectangle 50"/>
          <p:cNvSpPr>
            <a:spLocks noChangeArrowheads="1"/>
          </p:cNvSpPr>
          <p:nvPr/>
        </p:nvSpPr>
        <p:spPr bwMode="auto">
          <a:xfrm>
            <a:off x="6183313" y="3906838"/>
            <a:ext cx="26463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b[0]+b[1]+...+b[4]</a:t>
            </a:r>
            <a:endParaRPr kumimoji="1" lang="zh-CN" altLang="en-US" sz="2400" b="1"/>
          </a:p>
        </p:txBody>
      </p:sp>
      <p:sp>
        <p:nvSpPr>
          <p:cNvPr id="384051" name="Rectangle 51"/>
          <p:cNvSpPr>
            <a:spLocks noChangeArrowheads="1"/>
          </p:cNvSpPr>
          <p:nvPr/>
        </p:nvSpPr>
        <p:spPr bwMode="auto">
          <a:xfrm>
            <a:off x="3810000" y="45926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2" name="Rectangle 52"/>
          <p:cNvSpPr>
            <a:spLocks noChangeArrowheads="1"/>
          </p:cNvSpPr>
          <p:nvPr/>
        </p:nvSpPr>
        <p:spPr bwMode="auto">
          <a:xfrm>
            <a:off x="6183313" y="45926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b[0]+b[1]+b[2]</a:t>
            </a:r>
            <a:endParaRPr kumimoji="1" lang="zh-CN" altLang="en-US" sz="2400" b="1"/>
          </a:p>
        </p:txBody>
      </p:sp>
      <p:sp>
        <p:nvSpPr>
          <p:cNvPr id="384053" name="Rectangle 53"/>
          <p:cNvSpPr>
            <a:spLocks noChangeArrowheads="1"/>
          </p:cNvSpPr>
          <p:nvPr/>
        </p:nvSpPr>
        <p:spPr bwMode="auto">
          <a:xfrm>
            <a:off x="3810000" y="5278438"/>
            <a:ext cx="1885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b+1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4" name="Rectangle 54"/>
          <p:cNvSpPr>
            <a:spLocks noChangeArrowheads="1"/>
          </p:cNvSpPr>
          <p:nvPr/>
        </p:nvSpPr>
        <p:spPr bwMode="auto">
          <a:xfrm>
            <a:off x="6172200" y="52784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b[1]+b[2]+b[3]</a:t>
            </a:r>
            <a:endParaRPr kumimoji="1" lang="zh-CN" altLang="en-US" sz="2400" b="1"/>
          </a:p>
        </p:txBody>
      </p:sp>
      <p:sp>
        <p:nvSpPr>
          <p:cNvPr id="384055" name="Rectangle 55"/>
          <p:cNvSpPr>
            <a:spLocks noChangeArrowheads="1"/>
          </p:cNvSpPr>
          <p:nvPr/>
        </p:nvSpPr>
        <p:spPr bwMode="auto">
          <a:xfrm>
            <a:off x="3810000" y="5868988"/>
            <a:ext cx="2132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kumimoji="1" lang="en-US" altLang="zh-CN" sz="2400" b="1">
                <a:solidFill>
                  <a:srgbClr val="CC0066"/>
                </a:solidFill>
              </a:rPr>
              <a:t>&amp;</a:t>
            </a:r>
            <a:r>
              <a:rPr lang="en-US" altLang="zh-CN" sz="2400" b="1">
                <a:solidFill>
                  <a:srgbClr val="CC0066"/>
                </a:solidFill>
              </a:rPr>
              <a:t>b[2],</a:t>
            </a:r>
            <a:r>
              <a:rPr kumimoji="1" lang="en-US" altLang="zh-CN" sz="2400" b="1"/>
              <a:t> 3)</a:t>
            </a:r>
            <a:endParaRPr kumimoji="1" lang="zh-CN" altLang="en-US" sz="2400" b="1"/>
          </a:p>
        </p:txBody>
      </p:sp>
      <p:sp>
        <p:nvSpPr>
          <p:cNvPr id="384056" name="Rectangle 56"/>
          <p:cNvSpPr>
            <a:spLocks noChangeArrowheads="1"/>
          </p:cNvSpPr>
          <p:nvPr/>
        </p:nvSpPr>
        <p:spPr bwMode="auto">
          <a:xfrm>
            <a:off x="6172200" y="586898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b[2]+b[3]+b[4]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49" grpId="0" autoUpdateAnimBg="0"/>
      <p:bldP spid="384050" grpId="0" autoUpdateAnimBg="0"/>
      <p:bldP spid="384051" grpId="0" autoUpdateAnimBg="0"/>
      <p:bldP spid="384052" grpId="0" autoUpdateAnimBg="0"/>
      <p:bldP spid="384053" grpId="0" autoUpdateAnimBg="0"/>
      <p:bldP spid="384054" grpId="0" autoUpdateAnimBg="0"/>
      <p:bldP spid="384055" grpId="0" autoUpdateAnimBg="0"/>
      <p:bldP spid="3840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1300" y="1079500"/>
            <a:ext cx="8723313" cy="522922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</a:t>
            </a:r>
            <a:r>
              <a:rPr lang="en-US" altLang="zh-CN" sz="2000" dirty="0" err="1">
                <a:latin typeface="Arial" charset="0"/>
                <a:ea typeface="宋体" charset="0"/>
              </a:rPr>
              <a:t>Bsearch</a:t>
            </a:r>
            <a:r>
              <a:rPr lang="en-US" altLang="zh-CN" sz="2000" dirty="0">
                <a:latin typeface="Arial" charset="0"/>
                <a:ea typeface="宋体" charset="0"/>
              </a:rPr>
              <a:t>(int *p, int n, int x)   /* </a:t>
            </a:r>
            <a:r>
              <a:rPr lang="zh-CN" altLang="en-US" sz="2000" dirty="0">
                <a:latin typeface="Arial" charset="0"/>
                <a:ea typeface="宋体" charset="0"/>
              </a:rPr>
              <a:t>二分查找函数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int low, high, mid;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low = 0; high = n - 1;       /* </a:t>
            </a:r>
            <a:r>
              <a:rPr lang="zh-CN" altLang="en-US" sz="2000" dirty="0">
                <a:latin typeface="Arial" charset="0"/>
                <a:ea typeface="宋体" charset="0"/>
              </a:rPr>
              <a:t>开始时查找区间为整个数组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while (low &lt;= high)  {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循环条件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mid = (low + high) / 2;     /* </a:t>
            </a:r>
            <a:r>
              <a:rPr lang="zh-CN" altLang="en-US" sz="2000" dirty="0">
                <a:latin typeface="Arial" charset="0"/>
                <a:ea typeface="宋体" charset="0"/>
              </a:rPr>
              <a:t>中间位置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if (x == p[mid])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  break;        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查找成功，中止循环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else if (x &lt; p[mid])       high = mid - 1;         /* </a:t>
            </a:r>
            <a:r>
              <a:rPr lang="zh-CN" altLang="en-US" sz="2000" dirty="0">
                <a:latin typeface="Arial" charset="0"/>
                <a:ea typeface="宋体" charset="0"/>
              </a:rPr>
              <a:t>前半段，</a:t>
            </a:r>
            <a:r>
              <a:rPr lang="en-US" altLang="zh-CN" sz="2000" dirty="0">
                <a:latin typeface="Arial" charset="0"/>
                <a:ea typeface="宋体" charset="0"/>
              </a:rPr>
              <a:t>high</a:t>
            </a:r>
            <a:r>
              <a:rPr lang="zh-CN" altLang="en-US" sz="2000" dirty="0">
                <a:latin typeface="Arial" charset="0"/>
                <a:ea typeface="宋体" charset="0"/>
              </a:rPr>
              <a:t>前移</a:t>
            </a:r>
            <a:r>
              <a:rPr lang="en-US" altLang="zh-CN" sz="2000" dirty="0">
                <a:latin typeface="Arial" charset="0"/>
                <a:ea typeface="宋体" charset="0"/>
              </a:rPr>
              <a:t> */ 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else   low = mid + 1;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后半段，</a:t>
            </a:r>
            <a:r>
              <a:rPr lang="en-US" altLang="zh-CN" sz="2000" dirty="0">
                <a:latin typeface="Arial" charset="0"/>
                <a:ea typeface="宋体" charset="0"/>
              </a:rPr>
              <a:t>low</a:t>
            </a:r>
            <a:r>
              <a:rPr lang="zh-CN" altLang="en-US" sz="2000" dirty="0">
                <a:latin typeface="Arial" charset="0"/>
                <a:ea typeface="宋体" charset="0"/>
              </a:rPr>
              <a:t>后移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}    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if(low &lt;= high)   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return mid;       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找到返回下标</a:t>
            </a:r>
            <a:r>
              <a:rPr lang="en-US" altLang="zh-CN" sz="2000" dirty="0">
                <a:latin typeface="Arial" charset="0"/>
                <a:ea typeface="宋体" charset="0"/>
              </a:rPr>
              <a:t>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else 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return -1;                  /* </a:t>
            </a:r>
            <a:r>
              <a:rPr lang="zh-CN" altLang="en-US" sz="2000" dirty="0">
                <a:latin typeface="Arial" charset="0"/>
                <a:ea typeface="宋体" charset="0"/>
              </a:rPr>
              <a:t>找不到返回</a:t>
            </a:r>
            <a:r>
              <a:rPr lang="en-US" altLang="zh-CN" sz="2000" dirty="0">
                <a:latin typeface="Arial" charset="0"/>
                <a:ea typeface="宋体" charset="0"/>
              </a:rPr>
              <a:t>-1 */</a:t>
            </a:r>
            <a:endParaRPr 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sz="2000" dirty="0">
              <a:latin typeface="Arial" charset="0"/>
              <a:ea typeface="宋体" charset="0"/>
            </a:endParaRP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示例 二分查找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33400"/>
            <a:ext cx="8915400" cy="33480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数组名做为函数的参数，在函数调用时，将实参数组首元素的地址传给形参（指针变量），因此，形参也指向实参数组的首元素。如果改变形参所指向单元的值，就是改变实参数组首元素的值。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或：形参数组和实参数组共用同一段存储空间，如果形参数组中元素的值发生变化，实参数组中元素的值也同时发生变化。</a:t>
            </a:r>
          </a:p>
        </p:txBody>
      </p:sp>
      <p:grpSp>
        <p:nvGrpSpPr>
          <p:cNvPr id="75778" name="Group 16"/>
          <p:cNvGrpSpPr>
            <a:grpSpLocks/>
          </p:cNvGrpSpPr>
          <p:nvPr/>
        </p:nvGrpSpPr>
        <p:grpSpPr bwMode="auto">
          <a:xfrm>
            <a:off x="4257675" y="3840163"/>
            <a:ext cx="3078163" cy="2713037"/>
            <a:chOff x="2682" y="2419"/>
            <a:chExt cx="1939" cy="1709"/>
          </a:xfrm>
        </p:grpSpPr>
        <p:sp>
          <p:nvSpPr>
            <p:cNvPr id="75779" name="Text Box 6"/>
            <p:cNvSpPr txBox="1">
              <a:spLocks noChangeArrowheads="1"/>
            </p:cNvSpPr>
            <p:nvPr/>
          </p:nvSpPr>
          <p:spPr bwMode="auto">
            <a:xfrm>
              <a:off x="2706" y="2419"/>
              <a:ext cx="3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5780" name="Rectangle 7"/>
            <p:cNvSpPr>
              <a:spLocks noChangeArrowheads="1"/>
            </p:cNvSpPr>
            <p:nvPr/>
          </p:nvSpPr>
          <p:spPr bwMode="auto">
            <a:xfrm>
              <a:off x="3454" y="2592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1" name="Line 8"/>
            <p:cNvSpPr>
              <a:spLocks noChangeShapeType="1"/>
            </p:cNvSpPr>
            <p:nvPr/>
          </p:nvSpPr>
          <p:spPr bwMode="auto">
            <a:xfrm>
              <a:off x="3454" y="29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2" name="Line 9"/>
            <p:cNvSpPr>
              <a:spLocks noChangeShapeType="1"/>
            </p:cNvSpPr>
            <p:nvPr/>
          </p:nvSpPr>
          <p:spPr bwMode="auto">
            <a:xfrm>
              <a:off x="3454" y="38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3" name="Rectangle 10"/>
            <p:cNvSpPr>
              <a:spLocks noChangeArrowheads="1"/>
            </p:cNvSpPr>
            <p:nvPr/>
          </p:nvSpPr>
          <p:spPr bwMode="auto">
            <a:xfrm>
              <a:off x="4107" y="25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a[0]</a:t>
              </a:r>
              <a:endParaRPr kumimoji="1" lang="en-US" altLang="zh-CN" sz="2400" b="1"/>
            </a:p>
          </p:txBody>
        </p:sp>
        <p:sp>
          <p:nvSpPr>
            <p:cNvPr id="75784" name="Rectangle 11"/>
            <p:cNvSpPr>
              <a:spLocks noChangeArrowheads="1"/>
            </p:cNvSpPr>
            <p:nvPr/>
          </p:nvSpPr>
          <p:spPr bwMode="auto">
            <a:xfrm>
              <a:off x="4107" y="37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a[5]</a:t>
              </a:r>
              <a:endParaRPr kumimoji="1" lang="en-US" altLang="zh-CN" sz="2400" b="1"/>
            </a:p>
          </p:txBody>
        </p:sp>
        <p:sp>
          <p:nvSpPr>
            <p:cNvPr id="75785" name="Line 12"/>
            <p:cNvSpPr>
              <a:spLocks noChangeShapeType="1"/>
            </p:cNvSpPr>
            <p:nvPr/>
          </p:nvSpPr>
          <p:spPr bwMode="auto">
            <a:xfrm>
              <a:off x="2972" y="2621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6" name="Rectangle 14"/>
            <p:cNvSpPr>
              <a:spLocks noChangeArrowheads="1"/>
            </p:cNvSpPr>
            <p:nvPr/>
          </p:nvSpPr>
          <p:spPr bwMode="auto">
            <a:xfrm>
              <a:off x="2682" y="278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p</a:t>
              </a:r>
            </a:p>
          </p:txBody>
        </p:sp>
        <p:sp>
          <p:nvSpPr>
            <p:cNvPr id="75787" name="Line 15"/>
            <p:cNvSpPr>
              <a:spLocks noChangeShapeType="1"/>
            </p:cNvSpPr>
            <p:nvPr/>
          </p:nvSpPr>
          <p:spPr bwMode="auto">
            <a:xfrm flipV="1">
              <a:off x="3006" y="2688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</a:t>
            </a:r>
            <a:r>
              <a:rPr lang="en-US" altLang="zh-CN">
                <a:latin typeface="Arial" charset="0"/>
                <a:ea typeface="宋体" charset="0"/>
              </a:rPr>
              <a:t>.1</a:t>
            </a:r>
            <a:r>
              <a:rPr lang="zh-CN" altLang="en-US">
                <a:latin typeface="Arial" charset="0"/>
                <a:ea typeface="宋体" charset="0"/>
              </a:rPr>
              <a:t>  程序解析</a:t>
            </a: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457200" y="1628775"/>
            <a:ext cx="8291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b="1" dirty="0"/>
              <a:t>寻找密码的途径分析</a:t>
            </a:r>
            <a:endParaRPr lang="en-US" altLang="zh-CN" sz="2800" b="1" dirty="0">
              <a:latin typeface="宋体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密码存放需要一定的存储空间作为存放地，每个存放地都会有地址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如果知道了存放地的名字，当然能够找到密码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如果不知道存放地的名字，知道该存放地的地址也能够取出密码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如果有另外一个地方存放了该密码存放地的地址，那么就能顺藤摸瓜，间接找到密码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8.3.4  </a:t>
            </a:r>
            <a:r>
              <a:rPr lang="zh-CN" altLang="en-US">
                <a:latin typeface="Arial" charset="0"/>
                <a:ea typeface="宋体" charset="0"/>
              </a:rPr>
              <a:t>冒泡排序算法分析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77938"/>
            <a:ext cx="7210425" cy="566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相邻两个数比较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小的调到前面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大的调到后面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79388" y="1989138"/>
            <a:ext cx="8964612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9 8 8 8  8  8     5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4     0         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8 9 5 5  5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5     4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0     4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5 5 9 4  4  4     6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4 4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4 9  6  6     0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6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6 6 6 6  9  0     8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0 0 0 0  0  9   </a:t>
            </a:r>
          </a:p>
        </p:txBody>
      </p:sp>
      <p:grpSp>
        <p:nvGrpSpPr>
          <p:cNvPr id="76804" name="Group 5"/>
          <p:cNvGrpSpPr>
            <a:grpSpLocks/>
          </p:cNvGrpSpPr>
          <p:nvPr/>
        </p:nvGrpSpPr>
        <p:grpSpPr bwMode="auto">
          <a:xfrm>
            <a:off x="179388" y="2065338"/>
            <a:ext cx="2133600" cy="4114800"/>
            <a:chOff x="720" y="1268"/>
            <a:chExt cx="1344" cy="2592"/>
          </a:xfrm>
        </p:grpSpPr>
        <p:sp>
          <p:nvSpPr>
            <p:cNvPr id="76810" name="Rectangle 6"/>
            <p:cNvSpPr>
              <a:spLocks noChangeArrowheads="1"/>
            </p:cNvSpPr>
            <p:nvPr/>
          </p:nvSpPr>
          <p:spPr bwMode="auto">
            <a:xfrm>
              <a:off x="720" y="1268"/>
              <a:ext cx="192" cy="720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1" name="Rectangle 7"/>
            <p:cNvSpPr>
              <a:spLocks noChangeArrowheads="1"/>
            </p:cNvSpPr>
            <p:nvPr/>
          </p:nvSpPr>
          <p:spPr bwMode="auto">
            <a:xfrm>
              <a:off x="960" y="1700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2" name="Rectangle 8"/>
            <p:cNvSpPr>
              <a:spLocks noChangeArrowheads="1"/>
            </p:cNvSpPr>
            <p:nvPr/>
          </p:nvSpPr>
          <p:spPr bwMode="auto">
            <a:xfrm>
              <a:off x="1248" y="213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3" name="Rectangle 9"/>
            <p:cNvSpPr>
              <a:spLocks noChangeArrowheads="1"/>
            </p:cNvSpPr>
            <p:nvPr/>
          </p:nvSpPr>
          <p:spPr bwMode="auto">
            <a:xfrm>
              <a:off x="1536" y="261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4" name="Rectangle 10"/>
            <p:cNvSpPr>
              <a:spLocks noChangeArrowheads="1"/>
            </p:cNvSpPr>
            <p:nvPr/>
          </p:nvSpPr>
          <p:spPr bwMode="auto">
            <a:xfrm>
              <a:off x="1824" y="3044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79613" y="622458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i=1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563938" y="55165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i=2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4643438" y="48688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i=3</a:t>
            </a:r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651500" y="413543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i=4 </a:t>
            </a:r>
          </a:p>
        </p:txBody>
      </p:sp>
      <p:sp>
        <p:nvSpPr>
          <p:cNvPr id="76809" name="Text Box 5"/>
          <p:cNvSpPr txBox="1">
            <a:spLocks noChangeArrowheads="1"/>
          </p:cNvSpPr>
          <p:nvPr/>
        </p:nvSpPr>
        <p:spPr bwMode="auto">
          <a:xfrm>
            <a:off x="6804025" y="3429000"/>
            <a:ext cx="914400" cy="58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003800" y="981075"/>
            <a:ext cx="33528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>
                <a:latin typeface="Book Antiqua" charset="0"/>
              </a:rPr>
              <a:t>    </a:t>
            </a:r>
            <a:r>
              <a:rPr lang="en-US" altLang="zh-CN" sz="2800" b="1"/>
              <a:t>9 8 5 4 6 0</a:t>
            </a:r>
            <a:endParaRPr lang="zh-CN" altLang="en-US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i=1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j=0: 8 9 5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j=1: 8 5 9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j=2: 8 5 4 9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j=3: 8 5 4 6 9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j=4: 8 5 4 6 0 9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323850" y="908050"/>
            <a:ext cx="510540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main(void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int i, j, n, t, a[10];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n = 6;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0;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scanf("%d", &amp;a[i]);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1;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for(j = 0; j &lt; n-i;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if(a[j] &gt; a[j+1])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t = a[j];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a[j] = a[j+1];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4"/>
          <p:cNvSpPr txBox="1">
            <a:spLocks noChangeArrowheads="1"/>
          </p:cNvSpPr>
          <p:nvPr/>
        </p:nvSpPr>
        <p:spPr bwMode="auto">
          <a:xfrm>
            <a:off x="4859338" y="947738"/>
            <a:ext cx="414178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int main(void ) </a:t>
            </a:r>
          </a:p>
          <a:p>
            <a:r>
              <a:rPr lang="en-US" altLang="zh-CN" sz="2800" b="1"/>
              <a:t>{  int i, a[10]; </a:t>
            </a:r>
          </a:p>
          <a:p>
            <a:endParaRPr lang="en-US" altLang="zh-CN" sz="2800" b="1"/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scanf("%d", &amp;a[i]);</a:t>
            </a:r>
          </a:p>
          <a:p>
            <a:r>
              <a:rPr lang="en-US" altLang="zh-CN" sz="2800" b="1"/>
              <a:t>    </a:t>
            </a:r>
            <a:r>
              <a:rPr kumimoji="0" lang="en-US" altLang="zh-CN" sz="2800" b="1">
                <a:solidFill>
                  <a:schemeClr val="bg2"/>
                </a:solidFill>
              </a:rPr>
              <a:t>sort(</a:t>
            </a:r>
            <a:r>
              <a:rPr kumimoji="0" lang="en-US" altLang="zh-CN" sz="2800" b="1">
                <a:solidFill>
                  <a:srgbClr val="CC0066"/>
                </a:solidFill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</a:rPr>
              <a:t>, 10);</a:t>
            </a:r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printf("%d ", a[i]);</a:t>
            </a:r>
          </a:p>
          <a:p>
            <a:r>
              <a:rPr lang="en-US" altLang="zh-CN" sz="2800" b="1"/>
              <a:t>    printf("\n");</a:t>
            </a:r>
          </a:p>
          <a:p>
            <a:r>
              <a:rPr lang="en-US" altLang="zh-CN" sz="2800" b="1"/>
              <a:t>    return 0;</a:t>
            </a:r>
          </a:p>
          <a:p>
            <a:r>
              <a:rPr lang="en-US" altLang="zh-CN" sz="2800" b="1"/>
              <a:t>}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0" y="836613"/>
            <a:ext cx="4859338" cy="5181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void sort(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*</a:t>
            </a:r>
            <a:r>
              <a:rPr lang="en-US" altLang="zh-CN" sz="2800" b="1" dirty="0">
                <a:solidFill>
                  <a:srgbClr val="CC0066"/>
                </a:solidFill>
              </a:rPr>
              <a:t>array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j,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for(j=0; j&lt;n-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if(array[j]&gt;array[j+1]){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t = array[j];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array[j] = array[j+1];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04913" y="1624013"/>
            <a:ext cx="69342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字符串：字符数组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   字符指针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8.4.1 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8.4.2  </a:t>
            </a:r>
            <a:r>
              <a:rPr lang="zh-CN" altLang="en-US">
                <a:latin typeface="Arial" charset="0"/>
                <a:ea typeface="宋体" charset="0"/>
              </a:rPr>
              <a:t>字符串和字符指针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8.4.3 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010400" cy="762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8.4 </a:t>
            </a:r>
            <a:r>
              <a:rPr lang="zh-CN" altLang="en-US" dirty="0">
                <a:latin typeface="Arial" charset="0"/>
                <a:ea typeface="宋体" charset="0"/>
              </a:rPr>
              <a:t>字符串压缩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128916" cy="884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8.4.1 </a:t>
            </a:r>
            <a:r>
              <a:rPr lang="zh-CN" altLang="en-US" sz="4000" dirty="0">
                <a:latin typeface="Arial" charset="0"/>
                <a:ea typeface="宋体" charset="0"/>
              </a:rPr>
              <a:t>程序解析－字符串压缩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8712646" cy="520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b="1" dirty="0"/>
              <a:t>例</a:t>
            </a:r>
            <a:r>
              <a:rPr lang="en-US" altLang="zh-CN" sz="2800" b="1" dirty="0"/>
              <a:t>8-8 </a:t>
            </a:r>
            <a:r>
              <a:rPr lang="zh-CN" altLang="zh-CN" sz="2800" b="1" dirty="0"/>
              <a:t>输入一个长度小于</a:t>
            </a:r>
            <a:r>
              <a:rPr lang="en-US" altLang="zh-CN" sz="2800" b="1" dirty="0"/>
              <a:t>80</a:t>
            </a:r>
            <a:r>
              <a:rPr lang="zh-CN" altLang="zh-CN" sz="2800" b="1" dirty="0"/>
              <a:t>的字符串，按规则对字符串进行压缩，输出压缩后的字符串。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如果某个字符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连续出现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n&gt;1</a:t>
            </a:r>
            <a:r>
              <a:rPr lang="zh-CN" altLang="zh-CN" sz="2800" b="1" dirty="0"/>
              <a:t>）个，则将这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个字符替换为</a:t>
            </a:r>
            <a:r>
              <a:rPr lang="en-US" altLang="zh-CN" sz="2800" b="1" dirty="0"/>
              <a:t>"</a:t>
            </a:r>
            <a:r>
              <a:rPr lang="en-US" altLang="zh-CN" sz="2800" b="1" dirty="0" err="1"/>
              <a:t>nx</a:t>
            </a:r>
            <a:r>
              <a:rPr lang="en-US" altLang="zh-CN" sz="2800" b="1" dirty="0"/>
              <a:t>"</a:t>
            </a:r>
            <a:r>
              <a:rPr lang="zh-CN" altLang="zh-CN" sz="2800" b="1" dirty="0"/>
              <a:t>的形式；否则保持不变。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Mississippi  ==&gt; Mi2si2si2pi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统计连续重复字符个数</a:t>
            </a:r>
            <a:r>
              <a:rPr lang="en-US" altLang="zh-CN" sz="2800" b="1" dirty="0"/>
              <a:t>n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n&gt;1</a:t>
            </a:r>
            <a:r>
              <a:rPr lang="zh-CN" altLang="en-US" sz="2800" b="1" dirty="0"/>
              <a:t>，则将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转换为字符后复制至新字符串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复制该字符至新字符串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指针移到下一个待处理字符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128916" cy="88423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字符串压缩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052736"/>
            <a:ext cx="4464174" cy="468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#define MAXLINE 80</a:t>
            </a:r>
          </a:p>
          <a:p>
            <a:r>
              <a:rPr lang="en-US" altLang="zh-CN" b="1" dirty="0"/>
              <a:t>void zip(char *p);</a:t>
            </a:r>
          </a:p>
          <a:p>
            <a:r>
              <a:rPr lang="en-US" altLang="zh-CN" b="1" dirty="0"/>
              <a:t>int main(void)</a:t>
            </a:r>
          </a:p>
          <a:p>
            <a:r>
              <a:rPr lang="en-US" altLang="zh-CN" b="1" dirty="0"/>
              <a:t>{</a:t>
            </a:r>
          </a:p>
          <a:p>
            <a:pPr lvl="1"/>
            <a:r>
              <a:rPr lang="en-US" altLang="zh-CN" b="1" dirty="0"/>
              <a:t>char line[MAXLINE];</a:t>
            </a:r>
          </a:p>
          <a:p>
            <a:pPr lvl="1"/>
            <a:r>
              <a:rPr lang="en-US" altLang="zh-CN" b="1" dirty="0" err="1"/>
              <a:t>printf</a:t>
            </a:r>
            <a:r>
              <a:rPr lang="en-US" altLang="zh-CN" b="1" dirty="0"/>
              <a:t>("Input the string: ");</a:t>
            </a:r>
          </a:p>
          <a:p>
            <a:pPr lvl="1"/>
            <a:r>
              <a:rPr lang="en-US" altLang="zh-CN" b="1" dirty="0"/>
              <a:t>gets(line);</a:t>
            </a:r>
          </a:p>
          <a:p>
            <a:pPr lvl="1"/>
            <a:r>
              <a:rPr lang="en-US" altLang="zh-CN" b="1" dirty="0"/>
              <a:t>zip(line);</a:t>
            </a:r>
          </a:p>
          <a:p>
            <a:pPr lvl="1"/>
            <a:r>
              <a:rPr lang="en-US" altLang="zh-CN" b="1" dirty="0"/>
              <a:t>puts(line);</a:t>
            </a:r>
          </a:p>
          <a:p>
            <a:pPr lvl="1"/>
            <a:r>
              <a:rPr lang="en-US" altLang="zh-CN" b="1" dirty="0"/>
              <a:t>return 0;</a:t>
            </a:r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5255655" y="548679"/>
            <a:ext cx="3715321" cy="619268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r>
              <a:rPr lang="en-US" altLang="zh-CN" b="1" dirty="0"/>
              <a:t>void zip(char *p)</a:t>
            </a:r>
            <a:endParaRPr lang="zh-CN" altLang="zh-CN" b="1" dirty="0"/>
          </a:p>
          <a:p>
            <a:r>
              <a:rPr lang="en-US" altLang="zh-CN" b="1" dirty="0"/>
              <a:t>{</a:t>
            </a:r>
            <a:endParaRPr lang="zh-CN" altLang="zh-CN" b="1" dirty="0"/>
          </a:p>
          <a:p>
            <a:r>
              <a:rPr lang="en-US" altLang="zh-CN" b="1" dirty="0"/>
              <a:t>   char </a:t>
            </a:r>
            <a:r>
              <a:rPr lang="en-US" altLang="zh-CN" b="1" dirty="0">
                <a:solidFill>
                  <a:srgbClr val="CC0066"/>
                </a:solidFill>
              </a:rPr>
              <a:t>*q = p</a:t>
            </a:r>
            <a:r>
              <a:rPr lang="en-US" altLang="zh-CN" b="1" dirty="0"/>
              <a:t>;</a:t>
            </a:r>
            <a:endParaRPr lang="zh-CN" altLang="zh-CN" b="1" dirty="0"/>
          </a:p>
          <a:p>
            <a:r>
              <a:rPr lang="en-US" altLang="zh-CN" b="1" dirty="0"/>
              <a:t>   int n;</a:t>
            </a:r>
          </a:p>
          <a:p>
            <a:endParaRPr lang="zh-CN" altLang="zh-CN" b="1" dirty="0"/>
          </a:p>
          <a:p>
            <a:r>
              <a:rPr lang="en-US" altLang="zh-CN" b="1" dirty="0"/>
              <a:t>   while(*p != '\0'){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bg2"/>
                </a:solidFill>
              </a:rPr>
              <a:t>n = 1;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while( *p == *(</a:t>
            </a:r>
            <a:r>
              <a:rPr lang="en-US" altLang="zh-CN" b="1" dirty="0" err="1">
                <a:solidFill>
                  <a:schemeClr val="bg2"/>
                </a:solidFill>
              </a:rPr>
              <a:t>p+n</a:t>
            </a:r>
            <a:r>
              <a:rPr lang="en-US" altLang="zh-CN" b="1" dirty="0">
                <a:solidFill>
                  <a:schemeClr val="bg2"/>
                </a:solidFill>
              </a:rPr>
              <a:t>)) {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    n++; 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}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/>
              <a:t>       if(n &gt;= 10){ </a:t>
            </a:r>
            <a:endParaRPr lang="zh-CN" altLang="zh-CN" b="1" dirty="0"/>
          </a:p>
          <a:p>
            <a:r>
              <a:rPr lang="en-US" altLang="zh-CN" b="1" dirty="0"/>
              <a:t>           *q++ = (n / 10) + '0';</a:t>
            </a:r>
            <a:endParaRPr lang="zh-CN" altLang="zh-CN" b="1" dirty="0"/>
          </a:p>
          <a:p>
            <a:r>
              <a:rPr lang="en-US" altLang="zh-CN" b="1" dirty="0"/>
              <a:t>            *q++ = (n % 10) + '0';   	    </a:t>
            </a:r>
          </a:p>
          <a:p>
            <a:r>
              <a:rPr lang="en-US" altLang="zh-CN" b="1" dirty="0"/>
              <a:t>       } else if(n &gt;= 2){</a:t>
            </a:r>
            <a:endParaRPr lang="zh-CN" altLang="zh-CN" b="1" dirty="0"/>
          </a:p>
          <a:p>
            <a:r>
              <a:rPr lang="en-US" altLang="zh-CN" b="1" dirty="0"/>
              <a:t>            *q++ = n + '0';</a:t>
            </a:r>
          </a:p>
          <a:p>
            <a:r>
              <a:rPr lang="en-US" altLang="zh-CN" b="1" dirty="0"/>
              <a:t>       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rgbClr val="CC0066"/>
                </a:solidFill>
              </a:rPr>
              <a:t>*q++ = *(p + n - 1); </a:t>
            </a:r>
            <a:r>
              <a:rPr lang="en-US" altLang="zh-CN" b="1" dirty="0"/>
              <a:t>  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bg2"/>
                </a:solidFill>
              </a:rPr>
              <a:t>p = p + n; 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/>
              <a:t>   }</a:t>
            </a:r>
            <a:endParaRPr lang="zh-CN" altLang="zh-CN" b="1" dirty="0"/>
          </a:p>
          <a:p>
            <a:r>
              <a:rPr lang="en-US" altLang="zh-CN" b="1" dirty="0"/>
              <a:t>   *q = '\0';     </a:t>
            </a:r>
            <a:endParaRPr lang="zh-CN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173024" y="5661248"/>
            <a:ext cx="454299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400" b="1" dirty="0"/>
              <a:t>Input the string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Mississippi</a:t>
            </a:r>
          </a:p>
          <a:p>
            <a:pPr marL="457200" indent="-457200"/>
            <a:r>
              <a:rPr lang="en-US" altLang="zh-CN" sz="2400" b="1" dirty="0"/>
              <a:t>Mi2si2si2pi</a:t>
            </a:r>
            <a:endParaRPr kumimoji="1" lang="en-US" altLang="zh-CN" sz="24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  <p:bldP spid="41165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8.4.2 </a:t>
            </a:r>
            <a:r>
              <a:rPr lang="zh-CN" altLang="en-US" sz="4000">
                <a:latin typeface="Arial" charset="0"/>
                <a:ea typeface="宋体" charset="0"/>
              </a:rPr>
              <a:t>字符串和字符指针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405687" cy="478948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字符串常量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"array"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"point"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用一对双引号括起来的字符序列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被看做一个特殊的一维字符数组</a:t>
            </a:r>
            <a:r>
              <a:rPr lang="en-US" altLang="zh-CN">
                <a:latin typeface="Arial" charset="0"/>
                <a:ea typeface="宋体" charset="0"/>
              </a:rPr>
              <a:t>,</a:t>
            </a:r>
            <a:r>
              <a:rPr lang="zh-CN" altLang="en-US">
                <a:latin typeface="Arial" charset="0"/>
                <a:ea typeface="宋体" charset="0"/>
              </a:rPr>
              <a:t>在内存中连续存放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实质上是一个指向该字符串首字符的指针常量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sa[ ] = "array";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*sp = "point";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4392736" cy="31765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[ ] = "array";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 = "point";</a:t>
            </a:r>
          </a:p>
          <a:p>
            <a:pPr eaLnBrk="1" hangingPunct="1"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("%s\n", "string");</a:t>
            </a:r>
            <a:r>
              <a:rPr lang="en-US" altLang="zh-CN" dirty="0">
                <a:latin typeface="Arial" charset="0"/>
                <a:ea typeface="宋体" charset="0"/>
              </a:rPr>
              <a:t>  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395288" y="4481363"/>
            <a:ext cx="316865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array point string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4500563" y="981075"/>
            <a:ext cx="44656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 ", sa+2);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 ", sp+3);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printf("%s\n", string"+1); </a:t>
            </a:r>
            <a:endParaRPr lang="zh-CN" altLang="en-US" sz="2800" b="1"/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4787900" y="3573463"/>
            <a:ext cx="2305050" cy="5318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ray nt tring</a:t>
            </a:r>
          </a:p>
        </p:txBody>
      </p:sp>
      <p:sp>
        <p:nvSpPr>
          <p:cNvPr id="82949" name="Rectangle 8"/>
          <p:cNvSpPr>
            <a:spLocks noChangeArrowheads="1"/>
          </p:cNvSpPr>
          <p:nvPr/>
        </p:nvSpPr>
        <p:spPr bwMode="auto">
          <a:xfrm>
            <a:off x="323850" y="5300663"/>
            <a:ext cx="86407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3200" b="1" dirty="0"/>
              <a:t>数组名</a:t>
            </a:r>
            <a:r>
              <a:rPr lang="en-US" altLang="zh-CN" sz="3200" b="1" dirty="0" err="1"/>
              <a:t>sa</a:t>
            </a:r>
            <a:r>
              <a:rPr lang="zh-CN" altLang="en-US" sz="3200" b="1" dirty="0"/>
              <a:t>、指针</a:t>
            </a:r>
            <a:r>
              <a:rPr lang="en-US" altLang="zh-CN" sz="3200" b="1" dirty="0" err="1"/>
              <a:t>sp</a:t>
            </a:r>
            <a:r>
              <a:rPr lang="zh-CN" altLang="en-US" sz="3200" b="1" dirty="0"/>
              <a:t>和字符串 </a:t>
            </a:r>
            <a:r>
              <a:rPr lang="en-US" altLang="zh-CN" sz="3200" b="1" dirty="0"/>
              <a:t>"string" </a:t>
            </a:r>
            <a:r>
              <a:rPr lang="zh-CN" altLang="en-US" sz="3200" b="1" dirty="0"/>
              <a:t>的值都是</a:t>
            </a:r>
            <a:r>
              <a:rPr lang="zh-CN" altLang="en-US" sz="3200" b="1" dirty="0">
                <a:solidFill>
                  <a:schemeClr val="bg2"/>
                </a:solidFill>
              </a:rPr>
              <a:t>地址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 autoUpdateAnimBg="0"/>
      <p:bldP spid="412678" grpId="0" autoUpdateAnimBg="0"/>
      <p:bldP spid="41267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字符数组与字符指针的重要区别 </a:t>
            </a:r>
          </a:p>
        </p:txBody>
      </p:sp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468313" y="1125538"/>
            <a:ext cx="63357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sa[ ] = "This is a string";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*sp = "This is a string";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323850" y="25654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sa</a:t>
            </a:r>
          </a:p>
        </p:txBody>
      </p:sp>
      <p:graphicFrame>
        <p:nvGraphicFramePr>
          <p:cNvPr id="414776" name="Group 56"/>
          <p:cNvGraphicFramePr>
            <a:graphicFrameLocks noGrp="1"/>
          </p:cNvGraphicFramePr>
          <p:nvPr>
            <p:ph idx="1"/>
          </p:nvPr>
        </p:nvGraphicFramePr>
        <p:xfrm>
          <a:off x="1476375" y="25654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10" name="Rectangle 57"/>
          <p:cNvSpPr>
            <a:spLocks noChangeArrowheads="1"/>
          </p:cNvSpPr>
          <p:nvPr/>
        </p:nvSpPr>
        <p:spPr bwMode="auto">
          <a:xfrm>
            <a:off x="333375" y="36068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sp</a:t>
            </a:r>
          </a:p>
        </p:txBody>
      </p:sp>
      <p:graphicFrame>
        <p:nvGraphicFramePr>
          <p:cNvPr id="414778" name="Group 58"/>
          <p:cNvGraphicFramePr>
            <a:graphicFrameLocks noGrp="1"/>
          </p:cNvGraphicFramePr>
          <p:nvPr/>
        </p:nvGraphicFramePr>
        <p:xfrm>
          <a:off x="2771775" y="36449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825" name="Group 105"/>
          <p:cNvGraphicFramePr>
            <a:graphicFrameLocks noGrp="1"/>
          </p:cNvGraphicFramePr>
          <p:nvPr/>
        </p:nvGraphicFramePr>
        <p:xfrm>
          <a:off x="1476375" y="3644900"/>
          <a:ext cx="455613" cy="519113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55" name="Line 107"/>
          <p:cNvSpPr>
            <a:spLocks noChangeShapeType="1"/>
          </p:cNvSpPr>
          <p:nvPr/>
        </p:nvSpPr>
        <p:spPr bwMode="auto">
          <a:xfrm>
            <a:off x="1908175" y="3933825"/>
            <a:ext cx="86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4056" name="Rectangle 108"/>
          <p:cNvSpPr>
            <a:spLocks noChangeArrowheads="1"/>
          </p:cNvSpPr>
          <p:nvPr/>
        </p:nvSpPr>
        <p:spPr bwMode="auto">
          <a:xfrm>
            <a:off x="250825" y="4437063"/>
            <a:ext cx="799306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如果要改变数组</a:t>
            </a:r>
            <a:r>
              <a:rPr lang="en-US" altLang="zh-CN" sz="2800" b="1"/>
              <a:t>sa</a:t>
            </a:r>
            <a:r>
              <a:rPr lang="zh-CN" altLang="en-US" sz="2800" b="1"/>
              <a:t>所代表的字符串，只能改变数组元素的内容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如果要改变指针</a:t>
            </a:r>
            <a:r>
              <a:rPr lang="en-US" altLang="zh-CN" sz="2800" b="1"/>
              <a:t>sp</a:t>
            </a:r>
            <a:r>
              <a:rPr lang="zh-CN" altLang="en-US" sz="2800" b="1"/>
              <a:t>所代表的字符串，通常直接改变指针的值，让它指向新的字符串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0403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sa[ ] = "This is a string";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*sp = "This is a string";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strcpy (sa, "Hello");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sp = "Hello";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sa = “Hello”;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非法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数组名是常量，不能对它赋值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密码存放示意图</a:t>
            </a:r>
          </a:p>
        </p:txBody>
      </p:sp>
      <p:grpSp>
        <p:nvGrpSpPr>
          <p:cNvPr id="22530" name="Group 23"/>
          <p:cNvGrpSpPr>
            <a:grpSpLocks/>
          </p:cNvGrpSpPr>
          <p:nvPr/>
        </p:nvGrpSpPr>
        <p:grpSpPr bwMode="auto">
          <a:xfrm>
            <a:off x="1619250" y="1557338"/>
            <a:ext cx="4876800" cy="2200275"/>
            <a:chOff x="1104" y="1536"/>
            <a:chExt cx="3072" cy="1386"/>
          </a:xfrm>
        </p:grpSpPr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3216" y="1536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3072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5342</a:t>
              </a:r>
              <a:endParaRPr kumimoji="1" lang="zh-CN" altLang="en-US" sz="3600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1104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24</a:t>
              </a:r>
            </a:p>
          </p:txBody>
        </p:sp>
        <p:sp>
          <p:nvSpPr>
            <p:cNvPr id="22554" name="Rectangle 19"/>
            <p:cNvSpPr>
              <a:spLocks noChangeArrowheads="1"/>
            </p:cNvSpPr>
            <p:nvPr/>
          </p:nvSpPr>
          <p:spPr bwMode="auto">
            <a:xfrm>
              <a:off x="1296" y="1572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22555" name="Line 20"/>
            <p:cNvSpPr>
              <a:spLocks noChangeShapeType="1"/>
            </p:cNvSpPr>
            <p:nvPr/>
          </p:nvSpPr>
          <p:spPr bwMode="auto">
            <a:xfrm>
              <a:off x="2256" y="225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3072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24</a:t>
              </a:r>
              <a:endParaRPr lang="zh-CN" altLang="en-US" sz="2800" b="1"/>
            </a:p>
          </p:txBody>
        </p:sp>
        <p:sp>
          <p:nvSpPr>
            <p:cNvPr id="22557" name="Rectangle 22"/>
            <p:cNvSpPr>
              <a:spLocks noChangeArrowheads="1"/>
            </p:cNvSpPr>
            <p:nvPr/>
          </p:nvSpPr>
          <p:spPr bwMode="auto">
            <a:xfrm>
              <a:off x="1104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16</a:t>
              </a:r>
            </a:p>
          </p:txBody>
        </p:sp>
      </p:grpSp>
      <p:graphicFrame>
        <p:nvGraphicFramePr>
          <p:cNvPr id="228413" name="Group 61"/>
          <p:cNvGraphicFramePr>
            <a:graphicFrameLocks noGrp="1"/>
          </p:cNvGraphicFramePr>
          <p:nvPr/>
        </p:nvGraphicFramePr>
        <p:xfrm>
          <a:off x="1219200" y="4365625"/>
          <a:ext cx="6096000" cy="18065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名字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x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地址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5342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49" name="Line 60"/>
          <p:cNvSpPr>
            <a:spLocks noChangeShapeType="1"/>
          </p:cNvSpPr>
          <p:nvPr/>
        </p:nvSpPr>
        <p:spPr bwMode="auto">
          <a:xfrm flipV="1">
            <a:off x="4267200" y="5373688"/>
            <a:ext cx="1096963" cy="3413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2550" name="Rectangle 19"/>
          <p:cNvSpPr>
            <a:spLocks noChangeArrowheads="1"/>
          </p:cNvSpPr>
          <p:nvPr/>
        </p:nvSpPr>
        <p:spPr bwMode="auto">
          <a:xfrm>
            <a:off x="4872038" y="16287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x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字符指针－先赋值，后引用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定义字符指针后，如果没有对它赋值，指针的值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不确定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*s,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[20];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 =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定义指针时，先将它的初值置为空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= NULL 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51275" y="23495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不要引用未赋值的指针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4300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8.4.3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488237" cy="441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函数原型在 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或 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中给出</a:t>
            </a:r>
          </a:p>
          <a:p>
            <a:pPr eaLnBrk="1" hangingPunct="1"/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</a:rPr>
              <a:t>字符串的输入和输出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输入字符串：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gets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puts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  <a:p>
            <a:pPr lvl="1" eaLnBrk="1" hangingPunct="1"/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stdio.h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4" y="1196752"/>
            <a:ext cx="8713663" cy="5544616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while(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 ))</a:t>
            </a:r>
            <a:r>
              <a:rPr lang="en-US" altLang="zh-CN" sz="2400" dirty="0">
                <a:latin typeface="Arial" charset="0"/>
                <a:ea typeface="宋体" charset="0"/>
              </a:rPr>
              <a:t> != '\n')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'\0';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（1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输入参数：字符数组名,不加地址符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回车或空格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输入结束，并自动将输入的一串字符和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zh-CN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2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gets(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7888" cy="4968875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!= ‘\0 ’;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</a:rPr>
              <a:t>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（3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4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puts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puts ("hello");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输出字符串后自动换行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输出参数可以是字符数组名或字符串常量，输出遇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结束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3886200" cy="2992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"Hello");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字符串输入输出函数示例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800600" y="1076325"/>
            <a:ext cx="3084513" cy="32893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#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include &lt;</a:t>
            </a:r>
            <a:r>
              <a:rPr kumimoji="1" lang="en-US" altLang="zh-CN" sz="2400" b="1" dirty="0" err="1">
                <a:cs typeface="Arial" charset="0"/>
              </a:rPr>
              <a:t>stdio.h</a:t>
            </a:r>
            <a:r>
              <a:rPr kumimoji="1" lang="en-US" altLang="zh-CN" sz="2400" b="1" dirty="0">
                <a:cs typeface="Arial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cs typeface="Arial" charset="0"/>
              </a:rPr>
              <a:t>int</a:t>
            </a:r>
            <a:r>
              <a:rPr kumimoji="1" lang="en-US" altLang="zh-CN" sz="2400" b="1" dirty="0">
                <a:cs typeface="Arial" charset="0"/>
              </a:rPr>
              <a:t> main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{   char 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[80];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gets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("Hello");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9388" y="4149725"/>
            <a:ext cx="30591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152400" y="5343525"/>
            <a:ext cx="3195638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347864" y="4293096"/>
            <a:ext cx="22098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5652120" y="4725144"/>
            <a:ext cx="324150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 dirty="0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 is fun!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 autoUpdateAnimBg="0"/>
      <p:bldP spid="399367" grpId="0" build="p" animBg="1" autoUpdateAnimBg="0"/>
      <p:bldP spid="399368" grpId="0" build="p" animBg="1" autoUpdateAnimBg="0"/>
      <p:bldP spid="399369" grpId="0" build="p" animBg="1" autoUpdateAnimBg="0"/>
      <p:bldP spid="399370" grpId="0" build="p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620713"/>
            <a:ext cx="85836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charset="0"/>
                <a:ea typeface="宋体" charset="0"/>
              </a:rPr>
              <a:t>2. </a:t>
            </a:r>
            <a:r>
              <a:rPr lang="zh-CN" altLang="en-US" dirty="0">
                <a:latin typeface="Arial" charset="0"/>
                <a:ea typeface="宋体" charset="0"/>
              </a:rPr>
              <a:t>字符串的复制、连接、比较、</a:t>
            </a:r>
            <a:br>
              <a:rPr lang="zh-CN" altLang="en-US" dirty="0">
                <a:latin typeface="Arial" charset="0"/>
                <a:ea typeface="宋体" charset="0"/>
              </a:rPr>
            </a:br>
            <a:r>
              <a:rPr lang="zh-CN" altLang="en-US" dirty="0">
                <a:latin typeface="Arial" charset="0"/>
                <a:ea typeface="宋体" charset="0"/>
              </a:rPr>
              <a:t>求字符串长度</a:t>
            </a:r>
          </a:p>
        </p:txBody>
      </p:sp>
      <p:sp>
        <p:nvSpPr>
          <p:cNvPr id="921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848600" cy="3313113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字符串复制：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strcpy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字符串连接：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strcat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字符串比较：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strcmp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求字符串长度：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eaLnBrk="1" hangingPunct="1"/>
            <a:r>
              <a:rPr kumimoji="1"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string.h</a:t>
            </a:r>
            <a:endParaRPr kumimoji="1"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0175"/>
            <a:ext cx="5846763" cy="2667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将字符串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复制到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中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str1[20];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static char str2[20] = "happy";</a:t>
            </a:r>
          </a:p>
        </p:txBody>
      </p:sp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字符串复制函数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3200400"/>
            <a:ext cx="2209800" cy="609600"/>
            <a:chOff x="4032" y="2016"/>
            <a:chExt cx="1392" cy="384"/>
          </a:xfrm>
        </p:grpSpPr>
        <p:sp>
          <p:nvSpPr>
            <p:cNvPr id="93213" name="Text Box 7"/>
            <p:cNvSpPr txBox="1">
              <a:spLocks noChangeArrowheads="1"/>
            </p:cNvSpPr>
            <p:nvPr/>
          </p:nvSpPr>
          <p:spPr bwMode="auto">
            <a:xfrm>
              <a:off x="4032" y="2016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 b="1"/>
            </a:p>
          </p:txBody>
        </p:sp>
        <p:sp>
          <p:nvSpPr>
            <p:cNvPr id="93214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5" name="Line 9"/>
            <p:cNvSpPr>
              <a:spLocks noChangeShapeType="1"/>
            </p:cNvSpPr>
            <p:nvPr/>
          </p:nvSpPr>
          <p:spPr bwMode="auto">
            <a:xfrm>
              <a:off x="446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6" name="Line 10"/>
            <p:cNvSpPr>
              <a:spLocks noChangeShapeType="1"/>
            </p:cNvSpPr>
            <p:nvPr/>
          </p:nvSpPr>
          <p:spPr bwMode="auto">
            <a:xfrm>
              <a:off x="470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7" name="Line 11"/>
            <p:cNvSpPr>
              <a:spLocks noChangeShapeType="1"/>
            </p:cNvSpPr>
            <p:nvPr/>
          </p:nvSpPr>
          <p:spPr bwMode="auto">
            <a:xfrm>
              <a:off x="4896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8" name="Line 12"/>
            <p:cNvSpPr>
              <a:spLocks noChangeShapeType="1"/>
            </p:cNvSpPr>
            <p:nvPr/>
          </p:nvSpPr>
          <p:spPr bwMode="auto">
            <a:xfrm>
              <a:off x="5088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2514600"/>
            <a:ext cx="2209800" cy="609600"/>
            <a:chOff x="4032" y="1584"/>
            <a:chExt cx="1392" cy="384"/>
          </a:xfrm>
        </p:grpSpPr>
        <p:sp>
          <p:nvSpPr>
            <p:cNvPr id="93207" name="Text Box 14"/>
            <p:cNvSpPr txBox="1">
              <a:spLocks noChangeArrowheads="1"/>
            </p:cNvSpPr>
            <p:nvPr/>
          </p:nvSpPr>
          <p:spPr bwMode="auto">
            <a:xfrm>
              <a:off x="4032" y="1584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/>
                <a:t>\0</a:t>
              </a:r>
              <a:endParaRPr lang="zh-CN" altLang="en-US" sz="2800" b="1"/>
            </a:p>
          </p:txBody>
        </p:sp>
        <p:sp>
          <p:nvSpPr>
            <p:cNvPr id="93208" name="Line 15"/>
            <p:cNvSpPr>
              <a:spLocks noChangeShapeType="1"/>
            </p:cNvSpPr>
            <p:nvPr/>
          </p:nvSpPr>
          <p:spPr bwMode="auto">
            <a:xfrm>
              <a:off x="4320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9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0" name="Line 17"/>
            <p:cNvSpPr>
              <a:spLocks noChangeShapeType="1"/>
            </p:cNvSpPr>
            <p:nvPr/>
          </p:nvSpPr>
          <p:spPr bwMode="auto">
            <a:xfrm>
              <a:off x="4704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1" name="Line 18"/>
            <p:cNvSpPr>
              <a:spLocks noChangeShapeType="1"/>
            </p:cNvSpPr>
            <p:nvPr/>
          </p:nvSpPr>
          <p:spPr bwMode="auto">
            <a:xfrm>
              <a:off x="4896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2" name="Line 19"/>
            <p:cNvSpPr>
              <a:spLocks noChangeShapeType="1"/>
            </p:cNvSpPr>
            <p:nvPr/>
          </p:nvSpPr>
          <p:spPr bwMode="auto">
            <a:xfrm>
              <a:off x="5088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457200" y="4343400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str2);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77000" y="4419600"/>
            <a:ext cx="2209800" cy="609600"/>
            <a:chOff x="3504" y="912"/>
            <a:chExt cx="1392" cy="384"/>
          </a:xfrm>
        </p:grpSpPr>
        <p:sp>
          <p:nvSpPr>
            <p:cNvPr id="93201" name="Text Box 2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/>
            </a:p>
          </p:txBody>
        </p:sp>
        <p:sp>
          <p:nvSpPr>
            <p:cNvPr id="93202" name="Line 2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3" name="Line 2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4" name="Line 2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5" name="Line 2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6" name="Line 2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4716463" y="4419600"/>
            <a:ext cx="1684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457200" y="5410200"/>
            <a:ext cx="434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“world”);</a:t>
            </a:r>
          </a:p>
        </p:txBody>
      </p:sp>
      <p:sp>
        <p:nvSpPr>
          <p:cNvPr id="401438" name="Rectangle 30"/>
          <p:cNvSpPr>
            <a:spLocks noChangeArrowheads="1"/>
          </p:cNvSpPr>
          <p:nvPr/>
        </p:nvSpPr>
        <p:spPr bwMode="auto">
          <a:xfrm>
            <a:off x="4716463" y="5373688"/>
            <a:ext cx="1760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  <a:r>
              <a:rPr lang="zh-CN" sz="2800" b="1"/>
              <a:t>:</a:t>
            </a:r>
            <a:endParaRPr lang="en-US" altLang="zh-CN" sz="2800" b="1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477000" y="5410200"/>
            <a:ext cx="2209800" cy="609600"/>
            <a:chOff x="3504" y="912"/>
            <a:chExt cx="1392" cy="384"/>
          </a:xfrm>
        </p:grpSpPr>
        <p:sp>
          <p:nvSpPr>
            <p:cNvPr id="93195" name="Text Box 3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w o r l d  \0</a:t>
              </a:r>
              <a:endParaRPr lang="en-US" altLang="zh-CN" sz="2800"/>
            </a:p>
          </p:txBody>
        </p:sp>
        <p:sp>
          <p:nvSpPr>
            <p:cNvPr id="93196" name="Line 3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7" name="Line 3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8" name="Line 3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9" name="Line 3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0" name="Line 3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build="p" autoUpdateAnimBg="0"/>
      <p:bldP spid="401428" grpId="0" build="p" autoUpdateAnimBg="0"/>
      <p:bldP spid="401436" grpId="0" build="p" autoUpdateAnimBg="0"/>
      <p:bldP spid="401437" grpId="0" build="p" autoUpdateAnimBg="0"/>
      <p:bldP spid="40143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5256212" cy="5111750"/>
          </a:xfrm>
          <a:noFill/>
        </p:spPr>
        <p:txBody>
          <a:bodyPr lIns="92075" tIns="46038" rIns="92075" bIns="46038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 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 (void 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char str1[20], str2[20];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gets (str2);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(str1,str2);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puts (str1);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return 0;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6324600" y="2667000"/>
            <a:ext cx="990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>
                <a:cs typeface="Arial" charset="0"/>
              </a:rPr>
              <a:t>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build="p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646" cy="106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</a:t>
            </a:r>
            <a:r>
              <a:rPr lang="zh-CN" altLang="en-US" sz="2800" dirty="0">
                <a:latin typeface="Arial" charset="0"/>
                <a:ea typeface="宋体" charset="0"/>
              </a:rPr>
              <a:t>连接两个字符串</a:t>
            </a:r>
            <a:r>
              <a:rPr lang="en-US" altLang="zh-CN" sz="2800" dirty="0">
                <a:latin typeface="Arial" charset="0"/>
                <a:ea typeface="宋体" charset="0"/>
              </a:rPr>
              <a:t> str1 </a:t>
            </a:r>
            <a:r>
              <a:rPr lang="zh-CN" altLang="en-US" sz="2800" dirty="0">
                <a:latin typeface="Arial" charset="0"/>
                <a:ea typeface="宋体" charset="0"/>
              </a:rPr>
              <a:t>和</a:t>
            </a:r>
            <a:r>
              <a:rPr lang="en-US" altLang="zh-CN" sz="2800" dirty="0">
                <a:latin typeface="Arial" charset="0"/>
                <a:ea typeface="宋体" charset="0"/>
              </a:rPr>
              <a:t> str2, </a:t>
            </a:r>
            <a:r>
              <a:rPr lang="zh-CN" altLang="en-US" sz="2800" dirty="0">
                <a:latin typeface="Arial" charset="0"/>
                <a:ea typeface="宋体" charset="0"/>
              </a:rPr>
              <a:t>并将结果放入</a:t>
            </a:r>
            <a:r>
              <a:rPr lang="en-US" altLang="zh-CN" sz="2800" dirty="0">
                <a:latin typeface="Arial" charset="0"/>
                <a:ea typeface="宋体" charset="0"/>
              </a:rPr>
              <a:t> str1</a:t>
            </a:r>
            <a:r>
              <a:rPr lang="zh-CN" altLang="en-US" sz="2800" dirty="0">
                <a:latin typeface="Arial" charset="0"/>
                <a:ea typeface="宋体" charset="0"/>
              </a:rPr>
              <a:t>中</a:t>
            </a:r>
          </a:p>
        </p:txBody>
      </p:sp>
      <p:sp>
        <p:nvSpPr>
          <p:cNvPr id="952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字符串连接函数</a:t>
            </a:r>
            <a:r>
              <a:rPr lang="en-US" altLang="zh-CN">
                <a:latin typeface="Arial" charset="0"/>
                <a:ea typeface="宋体" charset="0"/>
              </a:rPr>
              <a:t>strcat 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323850" y="2276475"/>
            <a:ext cx="4104134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char str1[80], str2[20];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</a:t>
            </a:r>
            <a:r>
              <a:rPr kumimoji="1" lang="en-US" altLang="zh-CN" sz="2400" b="1" dirty="0" err="1"/>
              <a:t>strcat</a:t>
            </a:r>
            <a:r>
              <a:rPr kumimoji="1" lang="en-US" altLang="zh-CN" sz="2400" b="1" dirty="0"/>
              <a:t> (str1, 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puts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4724400" y="2530475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\0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4648200" y="3597275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go.\0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4800600" y="4740275"/>
            <a:ext cx="2133600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Let us</a:t>
            </a:r>
          </a:p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go.</a:t>
            </a:r>
            <a:r>
              <a:rPr kumimoji="1" lang="en-US" altLang="zh-CN" sz="2400" b="1">
                <a:latin typeface="Book Antiqua" charset="0"/>
              </a:rPr>
              <a:t> </a:t>
            </a:r>
          </a:p>
          <a:p>
            <a:r>
              <a:rPr kumimoji="1" lang="en-US" altLang="zh-CN" sz="2400" b="1"/>
              <a:t>Let us go.</a:t>
            </a:r>
            <a:endParaRPr kumimoji="1" lang="en-US" altLang="zh-CN" sz="2400" b="1">
              <a:cs typeface="Arial" charset="0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5399088" y="6092825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str1=str1+str2</a:t>
            </a:r>
            <a:r>
              <a:rPr lang="en-US" altLang="zh-CN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Courier New" charset="0"/>
                <a:ea typeface="仿宋_GB2312" charset="0"/>
                <a:cs typeface="仿宋_GB2312" charset="0"/>
              </a:rPr>
              <a:t>非法！</a:t>
            </a:r>
            <a:endParaRPr kumimoji="0" lang="zh-CN" altLang="en-US" sz="3200" b="1">
              <a:solidFill>
                <a:srgbClr val="FF3300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 autoUpdateAnimBg="0"/>
      <p:bldP spid="403463" grpId="0" build="p" autoUpdateAnimBg="0"/>
      <p:bldP spid="403464" grpId="0" build="p" autoUpdateAnimBg="0"/>
      <p:bldP spid="403465" grpId="0" build="p" animBg="1" autoUpdateAnimBg="0"/>
      <p:bldP spid="40346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153400" cy="35814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比较 两个字符串</a:t>
            </a:r>
            <a:r>
              <a:rPr lang="en-US" altLang="zh-CN" dirty="0">
                <a:latin typeface="Arial" charset="0"/>
                <a:ea typeface="宋体" charset="0"/>
              </a:rPr>
              <a:t> str1 </a:t>
            </a:r>
            <a:r>
              <a:rPr lang="zh-CN" altLang="en-US" dirty="0">
                <a:latin typeface="Arial" charset="0"/>
                <a:ea typeface="宋体" charset="0"/>
              </a:rPr>
              <a:t>和</a:t>
            </a:r>
            <a:r>
              <a:rPr lang="en-US" altLang="zh-CN" dirty="0">
                <a:latin typeface="Arial" charset="0"/>
                <a:ea typeface="宋体" charset="0"/>
              </a:rPr>
              <a:t> str2 </a:t>
            </a:r>
            <a:r>
              <a:rPr lang="zh-CN" altLang="en-US" dirty="0">
                <a:latin typeface="Arial" charset="0"/>
                <a:ea typeface="宋体" charset="0"/>
              </a:rPr>
              <a:t>的大小。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规则：按字典序(</a:t>
            </a:r>
            <a:r>
              <a:rPr lang="en-US" altLang="zh-CN" sz="2800" dirty="0">
                <a:latin typeface="Arial" charset="0"/>
                <a:ea typeface="宋体" charset="0"/>
              </a:rPr>
              <a:t>ASCII</a:t>
            </a:r>
            <a:r>
              <a:rPr lang="zh-CN" altLang="en-US" sz="2800" dirty="0">
                <a:latin typeface="Arial" charset="0"/>
                <a:ea typeface="宋体" charset="0"/>
              </a:rPr>
              <a:t>码序)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和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相等，返回 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；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大于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返回一个正整数；  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小于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返回一个负整数；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static char s1[20] = "sea";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222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字符串比较函数</a:t>
            </a:r>
            <a:r>
              <a:rPr lang="en-US" altLang="zh-CN">
                <a:latin typeface="Arial" charset="0"/>
                <a:ea typeface="宋体" charset="0"/>
              </a:rPr>
              <a:t>strcmp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468313" y="4724400"/>
            <a:ext cx="5943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(s1, "Sea");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 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"Sea");</a:t>
            </a: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5791200" y="4765675"/>
            <a:ext cx="1600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正整数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负整数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latin typeface="Book Antiqua" charset="0"/>
              </a:rPr>
              <a:t>0</a:t>
            </a:r>
            <a:endParaRPr lang="zh-CN" altLang="en-US" sz="2800" b="1" dirty="0"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build="p" autoUpdateAnimBg="0"/>
      <p:bldP spid="404486" grpId="0" build="p" autoUpdateAnimBg="0"/>
      <p:bldP spid="4044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8-1  </a:t>
            </a:r>
            <a:r>
              <a:rPr lang="zh-CN" altLang="en-US">
                <a:latin typeface="宋体" charset="0"/>
                <a:ea typeface="宋体" charset="0"/>
              </a:rPr>
              <a:t>利用指针模拟</a:t>
            </a:r>
            <a:r>
              <a:rPr lang="zh-CN" altLang="en-US">
                <a:latin typeface="Arial" charset="0"/>
                <a:ea typeface="宋体" charset="0"/>
              </a:rPr>
              <a:t>密码开锁游戏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355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800" dirty="0">
                <a:latin typeface="宋体" charset="0"/>
                <a:ea typeface="宋体" charset="0"/>
              </a:rPr>
              <a:t>获取密码的两种方法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#include &lt;</a:t>
            </a:r>
            <a:r>
              <a:rPr lang="en-US" altLang="zh-CN" sz="18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1800" dirty="0">
                <a:latin typeface="Arial" charset="0"/>
                <a:ea typeface="宋体" charset="0"/>
              </a:rPr>
              <a:t>&gt;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int main(void)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{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int x = 5342;     /* </a:t>
            </a:r>
            <a:r>
              <a:rPr lang="zh-CN" altLang="en-US" sz="1800" dirty="0">
                <a:latin typeface="Arial" charset="0"/>
                <a:ea typeface="宋体" charset="0"/>
              </a:rPr>
              <a:t>变量</a:t>
            </a:r>
            <a:r>
              <a:rPr lang="en-US" altLang="zh-CN" sz="1800" dirty="0">
                <a:latin typeface="Arial" charset="0"/>
                <a:ea typeface="宋体" charset="0"/>
              </a:rPr>
              <a:t>x</a:t>
            </a:r>
            <a:r>
              <a:rPr lang="zh-CN" altLang="en-US" sz="1800" dirty="0">
                <a:latin typeface="Arial" charset="0"/>
                <a:ea typeface="宋体" charset="0"/>
              </a:rPr>
              <a:t>用于存放密码值</a:t>
            </a:r>
            <a:r>
              <a:rPr lang="en-US" altLang="zh-CN" sz="1800" dirty="0">
                <a:latin typeface="Arial" charset="0"/>
                <a:ea typeface="宋体" charset="0"/>
              </a:rPr>
              <a:t>5342 */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int *p = NULL;   /* </a:t>
            </a:r>
            <a:r>
              <a:rPr lang="zh-CN" altLang="en-US" sz="1800" dirty="0">
                <a:latin typeface="Arial" charset="0"/>
                <a:ea typeface="宋体" charset="0"/>
              </a:rPr>
              <a:t>定义整型指针变量</a:t>
            </a:r>
            <a:r>
              <a:rPr lang="en-US" altLang="zh-CN" sz="1800" dirty="0">
                <a:latin typeface="Arial" charset="0"/>
                <a:ea typeface="宋体" charset="0"/>
              </a:rPr>
              <a:t>p</a:t>
            </a:r>
            <a:r>
              <a:rPr lang="zh-CN" altLang="en-US" sz="1800" dirty="0">
                <a:latin typeface="Arial" charset="0"/>
                <a:ea typeface="宋体" charset="0"/>
              </a:rPr>
              <a:t>，</a:t>
            </a:r>
            <a:r>
              <a:rPr lang="en-US" altLang="zh-CN" sz="1800" dirty="0">
                <a:latin typeface="Arial" charset="0"/>
                <a:ea typeface="宋体" charset="0"/>
              </a:rPr>
              <a:t>NULL</a:t>
            </a:r>
            <a:r>
              <a:rPr lang="zh-CN" altLang="en-US" sz="1800" dirty="0">
                <a:latin typeface="Arial" charset="0"/>
                <a:ea typeface="宋体" charset="0"/>
              </a:rPr>
              <a:t>值为</a:t>
            </a:r>
            <a:r>
              <a:rPr lang="en-US" altLang="zh-CN" sz="1800" dirty="0">
                <a:latin typeface="Arial" charset="0"/>
                <a:ea typeface="宋体" charset="0"/>
              </a:rPr>
              <a:t>0</a:t>
            </a:r>
            <a:r>
              <a:rPr lang="zh-CN" altLang="en-US" sz="1800" dirty="0">
                <a:latin typeface="Arial" charset="0"/>
                <a:ea typeface="宋体" charset="0"/>
              </a:rPr>
              <a:t>，代表空指针</a:t>
            </a:r>
            <a:r>
              <a:rPr lang="en-US" altLang="zh-CN" sz="1800" dirty="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buFont typeface="Wingdings" charset="0"/>
              <a:buNone/>
            </a:pP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 	p = &amp;x;        /*</a:t>
            </a:r>
            <a:r>
              <a:rPr lang="zh-CN" altLang="en-US" sz="1800" dirty="0">
                <a:latin typeface="Arial" charset="0"/>
                <a:ea typeface="宋体" charset="0"/>
              </a:rPr>
              <a:t>将变量</a:t>
            </a:r>
            <a:r>
              <a:rPr lang="en-US" altLang="zh-CN" sz="1800" dirty="0">
                <a:latin typeface="Arial" charset="0"/>
                <a:ea typeface="宋体" charset="0"/>
              </a:rPr>
              <a:t>x</a:t>
            </a:r>
            <a:r>
              <a:rPr lang="zh-CN" altLang="en-US" sz="1800" dirty="0">
                <a:latin typeface="Arial" charset="0"/>
                <a:ea typeface="宋体" charset="0"/>
              </a:rPr>
              <a:t>的地址存储在</a:t>
            </a:r>
            <a:r>
              <a:rPr lang="en-US" altLang="zh-CN" sz="1800" dirty="0">
                <a:latin typeface="Arial" charset="0"/>
                <a:ea typeface="宋体" charset="0"/>
              </a:rPr>
              <a:t>p</a:t>
            </a:r>
            <a:r>
              <a:rPr lang="zh-CN" altLang="en-US" sz="1800" dirty="0">
                <a:latin typeface="Arial" charset="0"/>
                <a:ea typeface="宋体" charset="0"/>
              </a:rPr>
              <a:t>中</a:t>
            </a:r>
            <a:r>
              <a:rPr lang="en-US" altLang="zh-CN" sz="1800" dirty="0">
                <a:latin typeface="Arial" charset="0"/>
                <a:ea typeface="宋体" charset="0"/>
              </a:rPr>
              <a:t> */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 </a:t>
            </a:r>
            <a:r>
              <a:rPr lang="zh-CN" altLang="en-US" sz="1800" dirty="0">
                <a:latin typeface="Arial" charset="0"/>
                <a:ea typeface="宋体" charset="0"/>
              </a:rPr>
              <a:t>     </a:t>
            </a:r>
            <a:r>
              <a:rPr lang="en-US" altLang="zh-CN" sz="1800" dirty="0">
                <a:latin typeface="Arial" charset="0"/>
                <a:ea typeface="宋体" charset="0"/>
              </a:rPr>
              <a:t>/* </a:t>
            </a:r>
            <a:r>
              <a:rPr lang="zh-CN" altLang="en-US" sz="1800" dirty="0">
                <a:latin typeface="Arial" charset="0"/>
                <a:ea typeface="宋体" charset="0"/>
              </a:rPr>
              <a:t>通过变量名</a:t>
            </a:r>
            <a:r>
              <a:rPr lang="en-US" altLang="zh-CN" sz="1800" dirty="0">
                <a:latin typeface="Arial" charset="0"/>
                <a:ea typeface="宋体" charset="0"/>
              </a:rPr>
              <a:t>x</a:t>
            </a:r>
            <a:r>
              <a:rPr lang="zh-CN" altLang="en-US" sz="1800" dirty="0">
                <a:latin typeface="Arial" charset="0"/>
                <a:ea typeface="宋体" charset="0"/>
              </a:rPr>
              <a:t>输出密码值</a:t>
            </a:r>
            <a:r>
              <a:rPr lang="en-US" altLang="zh-CN" sz="1800" dirty="0">
                <a:latin typeface="Arial" charset="0"/>
                <a:ea typeface="宋体" charset="0"/>
              </a:rPr>
              <a:t>*/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("If I know the name of the variable, I can get it’s value by name: %d\n ", x);   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/* </a:t>
            </a:r>
            <a:r>
              <a:rPr lang="zh-CN" altLang="en-US" sz="1800" dirty="0">
                <a:latin typeface="Arial" charset="0"/>
                <a:ea typeface="宋体" charset="0"/>
              </a:rPr>
              <a:t>通过变量</a:t>
            </a:r>
            <a:r>
              <a:rPr lang="en-US" altLang="zh-CN" sz="1800" dirty="0">
                <a:latin typeface="Arial" charset="0"/>
                <a:ea typeface="宋体" charset="0"/>
              </a:rPr>
              <a:t>x</a:t>
            </a:r>
            <a:r>
              <a:rPr lang="zh-CN" altLang="en-US" sz="1800" dirty="0">
                <a:latin typeface="Arial" charset="0"/>
                <a:ea typeface="宋体" charset="0"/>
              </a:rPr>
              <a:t>的地址输出密码值</a:t>
            </a:r>
            <a:r>
              <a:rPr lang="en-US" altLang="zh-CN" sz="1800" dirty="0">
                <a:latin typeface="Arial" charset="0"/>
                <a:ea typeface="宋体" charset="0"/>
              </a:rPr>
              <a:t> */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("If I know the address of the variable is: %x, then I also can get it’s value by address: %d\</a:t>
            </a:r>
            <a:r>
              <a:rPr lang="en-US" altLang="zh-CN" sz="1800" dirty="0" err="1">
                <a:latin typeface="Arial" charset="0"/>
                <a:ea typeface="宋体" charset="0"/>
              </a:rPr>
              <a:t>n",p</a:t>
            </a:r>
            <a:r>
              <a:rPr lang="en-US" altLang="zh-CN" sz="1800" dirty="0">
                <a:latin typeface="Arial" charset="0"/>
                <a:ea typeface="宋体" charset="0"/>
              </a:rPr>
              <a:t>, *p);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 	return 0;</a:t>
            </a:r>
            <a:endParaRPr lang="zh-CN" sz="1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}</a:t>
            </a:r>
            <a:endParaRPr lang="zh-CN" sz="1800" dirty="0">
              <a:latin typeface="Arial" charset="0"/>
              <a:ea typeface="宋体" charset="0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995738" y="1125538"/>
            <a:ext cx="4849812" cy="1477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b="1"/>
              <a:t>If I know the name of the variable, I can get it’s value by name: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</a:p>
          <a:p>
            <a:r>
              <a:rPr kumimoji="1" lang="en-US" altLang="zh-CN" b="1"/>
              <a:t>If I know the address of the variable is:</a:t>
            </a:r>
            <a:r>
              <a:rPr kumimoji="1" lang="en-US" altLang="zh-CN" b="1">
                <a:solidFill>
                  <a:srgbClr val="FF3300"/>
                </a:solidFill>
              </a:rPr>
              <a:t>12ff7c</a:t>
            </a:r>
            <a:r>
              <a:rPr kumimoji="1" lang="en-US" altLang="zh-CN" b="1"/>
              <a:t>, then I also can get it’s value by address: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  <a:endParaRPr kumimoji="1"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5545138" cy="5732462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stdio.h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string.h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 err="1">
                <a:ea typeface="宋体" charset="0"/>
              </a:rPr>
              <a:t>int</a:t>
            </a:r>
            <a:r>
              <a:rPr lang="en-US" altLang="zh-CN" dirty="0">
                <a:ea typeface="宋体" charset="0"/>
              </a:rPr>
              <a:t> main (void)</a:t>
            </a:r>
            <a:r>
              <a:rPr lang="zh-CN" altLang="en-US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{</a:t>
            </a:r>
            <a:r>
              <a:rPr lang="zh-CN" altLang="en-US" dirty="0">
                <a:ea typeface="宋体" charset="0"/>
              </a:rPr>
              <a:t>  </a:t>
            </a:r>
            <a:r>
              <a:rPr lang="en-US" altLang="zh-CN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   int res;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char s1[20], s2[20];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(s1);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res = </a:t>
            </a:r>
            <a:r>
              <a:rPr lang="en-US" altLang="zh-CN" dirty="0" err="1">
                <a:ea typeface="宋体" charset="0"/>
              </a:rPr>
              <a:t>strcmp</a:t>
            </a:r>
            <a:r>
              <a:rPr lang="en-US" altLang="zh-CN" dirty="0">
                <a:ea typeface="宋体" charset="0"/>
              </a:rPr>
              <a:t> (s1, 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 err="1">
                <a:ea typeface="宋体" charset="0"/>
              </a:rPr>
              <a:t>printf</a:t>
            </a:r>
            <a:r>
              <a:rPr lang="en-US" altLang="zh-CN" dirty="0">
                <a:ea typeface="宋体" charset="0"/>
              </a:rPr>
              <a:t>(“%d\n”, res);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return 0;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}</a:t>
            </a:r>
          </a:p>
        </p:txBody>
      </p:sp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6400800" y="3810000"/>
            <a:ext cx="9906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build="p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6913563" cy="1582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利用字符串比较函数比较字符串的大小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   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为什么定义这样的函数？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>
          <a:xfrm>
            <a:off x="292100" y="30797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r>
              <a:rPr lang="zh-CN" altLang="en-US" dirty="0">
                <a:latin typeface="Arial" charset="0"/>
                <a:ea typeface="宋体" charset="0"/>
              </a:rPr>
              <a:t>比较字符串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4211638" y="3068638"/>
            <a:ext cx="44973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&gt;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"hello")</a:t>
            </a:r>
            <a:r>
              <a:rPr lang="en-US" altLang="zh-CN" sz="1800" dirty="0"/>
              <a:t> </a:t>
            </a:r>
            <a:r>
              <a:rPr lang="en-US" altLang="zh-CN" sz="2800" b="1" dirty="0"/>
              <a:t>&lt;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== 0</a:t>
            </a:r>
          </a:p>
        </p:txBody>
      </p:sp>
      <p:sp>
        <p:nvSpPr>
          <p:cNvPr id="98308" name="Rectangle 8"/>
          <p:cNvSpPr>
            <a:spLocks noChangeArrowheads="1"/>
          </p:cNvSpPr>
          <p:nvPr/>
        </p:nvSpPr>
        <p:spPr bwMode="auto">
          <a:xfrm>
            <a:off x="611188" y="3213100"/>
            <a:ext cx="2592387" cy="138271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str1 &gt; str2 </a:t>
            </a:r>
          </a:p>
          <a:p>
            <a:r>
              <a:rPr lang="en-US" altLang="zh-CN" sz="2800" b="1"/>
              <a:t>str1 &lt; "hello"</a:t>
            </a:r>
          </a:p>
          <a:p>
            <a:r>
              <a:rPr lang="en-US" altLang="zh-CN" sz="2800" b="1"/>
              <a:t>str1 == str2</a:t>
            </a:r>
            <a:r>
              <a:rPr lang="en-US" altLang="zh-CN" sz="2800"/>
              <a:t> 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539750" y="4868863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比较字符串首元素的地址</a:t>
            </a: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4932363" y="48688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build="p" autoUpdateAnimBg="0"/>
      <p:bldP spid="406537" grpId="0"/>
      <p:bldP spid="4065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239000" cy="3200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计算字符串的有效长度，不包括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[20] =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How are you?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("hello")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</p:txBody>
      </p:sp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字符串长度函数</a:t>
            </a:r>
            <a:r>
              <a:rPr lang="en-US" altLang="zh-CN">
                <a:latin typeface="Arial" charset="0"/>
                <a:ea typeface="宋体" charset="0"/>
              </a:rPr>
              <a:t>strlen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948238" y="3573463"/>
            <a:ext cx="703262" cy="103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5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12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88375" cy="55626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函数                                功能                        头文件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puts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输出字符串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stdio.h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gets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输入字符串（回车间隔）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s2  ==&gt; s1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 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sz="2800" dirty="0">
                <a:latin typeface="Arial" charset="0"/>
                <a:ea typeface="宋体" charset="0"/>
              </a:rPr>
              <a:t>” s2 ==&gt; s1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==</a:t>
            </a:r>
            <a:r>
              <a:rPr lang="en-US" altLang="zh-CN" sz="2800" dirty="0">
                <a:latin typeface="Arial" charset="0"/>
                <a:ea typeface="宋体" charset="0"/>
              </a:rPr>
              <a:t>”s2，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函数值为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(s1,s2)</a:t>
            </a:r>
            <a:r>
              <a:rPr lang="zh-CN" altLang="en-US" sz="2800" dirty="0">
                <a:latin typeface="Arial" charset="0"/>
                <a:ea typeface="宋体" charset="0"/>
              </a:rPr>
              <a:t>  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&gt;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&gt;0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</a:rPr>
              <a:t>   </a:t>
            </a:r>
            <a:r>
              <a:rPr lang="en-US" altLang="zh-CN" sz="2800" dirty="0" err="1">
                <a:latin typeface="Arial" charset="0"/>
                <a:ea typeface="宋体" charset="0"/>
              </a:rPr>
              <a:t>string.h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&lt;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&lt;0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            计算字符串的有效长度</a:t>
            </a:r>
          </a:p>
          <a:p>
            <a:pPr eaLnBrk="1" hangingPunct="1"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strlen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</a:t>
            </a:r>
            <a:r>
              <a:rPr lang="zh-CN" altLang="en-US" sz="2800" dirty="0">
                <a:latin typeface="Arial" charset="0"/>
                <a:ea typeface="宋体" charset="0"/>
              </a:rPr>
              <a:t> 不包括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10035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字符串处理函数小结</a:t>
            </a:r>
          </a:p>
        </p:txBody>
      </p:sp>
      <p:sp>
        <p:nvSpPr>
          <p:cNvPr id="100355" name="Line 6"/>
          <p:cNvSpPr>
            <a:spLocks noChangeShapeType="1"/>
          </p:cNvSpPr>
          <p:nvPr/>
        </p:nvSpPr>
        <p:spPr bwMode="auto">
          <a:xfrm>
            <a:off x="28194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6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7" name="Line 8"/>
          <p:cNvSpPr>
            <a:spLocks noChangeShapeType="1"/>
          </p:cNvSpPr>
          <p:nvPr/>
        </p:nvSpPr>
        <p:spPr bwMode="auto">
          <a:xfrm>
            <a:off x="381000" y="1981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 dirty="0"/>
          </a:p>
        </p:txBody>
      </p:sp>
      <p:sp>
        <p:nvSpPr>
          <p:cNvPr id="100358" name="Line 9"/>
          <p:cNvSpPr>
            <a:spLocks noChangeShapeType="1"/>
          </p:cNvSpPr>
          <p:nvPr/>
        </p:nvSpPr>
        <p:spPr bwMode="auto">
          <a:xfrm>
            <a:off x="323528" y="2492896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9" name="Line 10"/>
          <p:cNvSpPr>
            <a:spLocks noChangeShapeType="1"/>
          </p:cNvSpPr>
          <p:nvPr/>
        </p:nvSpPr>
        <p:spPr bwMode="auto">
          <a:xfrm>
            <a:off x="381000" y="3048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0" name="Line 11"/>
          <p:cNvSpPr>
            <a:spLocks noChangeShapeType="1"/>
          </p:cNvSpPr>
          <p:nvPr/>
        </p:nvSpPr>
        <p:spPr bwMode="auto">
          <a:xfrm>
            <a:off x="381000" y="3505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1" name="Line 12"/>
          <p:cNvSpPr>
            <a:spLocks noChangeShapeType="1"/>
          </p:cNvSpPr>
          <p:nvPr/>
        </p:nvSpPr>
        <p:spPr bwMode="auto">
          <a:xfrm>
            <a:off x="381000" y="51054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2" name="Line 13"/>
          <p:cNvSpPr>
            <a:spLocks noChangeShapeType="1"/>
          </p:cNvSpPr>
          <p:nvPr/>
        </p:nvSpPr>
        <p:spPr bwMode="auto">
          <a:xfrm>
            <a:off x="71628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58850"/>
            <a:ext cx="3983038" cy="54943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 ( 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int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, n;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int x, min;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&amp;n);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min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1;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(x &lt; min)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min = x;       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("min is %d\n", min);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} </a:t>
            </a:r>
          </a:p>
        </p:txBody>
      </p:sp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0546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8-9 </a:t>
            </a:r>
            <a:r>
              <a:rPr lang="zh-CN" altLang="en-US" sz="4000" dirty="0">
                <a:latin typeface="Arial" charset="0"/>
                <a:ea typeface="宋体" charset="0"/>
              </a:rPr>
              <a:t>求最小字符串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822825" y="476249"/>
            <a:ext cx="43211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#include &lt;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int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,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char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[80],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[80];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  <a:r>
              <a:rPr kumimoji="1" lang="en-US" altLang="zh-CN" sz="2400" b="1" dirty="0"/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for 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 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if (</a:t>
            </a:r>
            <a:r>
              <a:rPr kumimoji="1" lang="en-US" altLang="zh-CN" sz="2400" b="1" dirty="0" err="1"/>
              <a:t>strcmp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)&lt;0)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  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("min is %s\n", </a:t>
            </a:r>
            <a:r>
              <a:rPr kumimoji="1" lang="en-US" altLang="zh-CN" sz="2000" b="1" dirty="0" err="1"/>
              <a:t>smin</a:t>
            </a:r>
            <a:r>
              <a:rPr kumimoji="1" lang="en-US" altLang="zh-CN" sz="20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40241" y="908720"/>
            <a:ext cx="1752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 8 -1 99 0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–1</a:t>
            </a:r>
            <a:r>
              <a:rPr kumimoji="1" lang="en-US" altLang="zh-CN" sz="2400" b="1">
                <a:cs typeface="Arial" charset="0"/>
              </a:rPr>
              <a:t> 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4687373" y="332656"/>
            <a:ext cx="3529012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tool key about zoo sea</a:t>
            </a:r>
            <a:r>
              <a:rPr kumimoji="1" lang="en-US" altLang="zh-CN" sz="2400" b="1" dirty="0">
                <a:solidFill>
                  <a:srgbClr val="FFFF00"/>
                </a:solidFill>
                <a:cs typeface="Arial" charset="0"/>
              </a:rPr>
              <a:t> 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/>
              <a:t>min is about</a:t>
            </a:r>
            <a:r>
              <a:rPr kumimoji="1" lang="en-US" altLang="zh-CN" sz="2400" b="1" dirty="0"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9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build="p" animBg="1" autoUpdateAnimBg="0"/>
      <p:bldP spid="409607" grpId="0" animBg="1" autoUpdateAnimBg="0"/>
      <p:bldP spid="40960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0271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8.5  </a:t>
            </a:r>
            <a:r>
              <a:rPr lang="zh-CN" altLang="en-US" dirty="0">
                <a:latin typeface="Arial" charset="0"/>
                <a:ea typeface="宋体" charset="0"/>
              </a:rPr>
              <a:t>任意个整数求和 </a:t>
            </a:r>
            <a:r>
              <a:rPr lang="en-US" altLang="zh-CN" dirty="0">
                <a:latin typeface="Arial" charset="0"/>
                <a:ea typeface="宋体" charset="0"/>
              </a:rPr>
              <a:t>*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黑体" charset="0"/>
                <a:cs typeface="黑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8-</a:t>
            </a: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0 </a:t>
            </a:r>
            <a:r>
              <a:rPr lang="zh-CN" altLang="en-US" dirty="0">
                <a:latin typeface="Arial" charset="0"/>
                <a:ea typeface="宋体" charset="0"/>
              </a:rPr>
              <a:t>先输入一个正整数</a:t>
            </a:r>
            <a:r>
              <a:rPr lang="en-US" altLang="zh-CN" dirty="0">
                <a:latin typeface="Arial" charset="0"/>
                <a:ea typeface="宋体" charset="0"/>
              </a:rPr>
              <a:t>n，</a:t>
            </a:r>
            <a:r>
              <a:rPr lang="zh-CN" altLang="en-US" dirty="0">
                <a:latin typeface="Arial" charset="0"/>
                <a:ea typeface="宋体" charset="0"/>
              </a:rPr>
              <a:t>再输入任意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个整数，计算并输出这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个整数的和。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要求使用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动态内存分配方法</a:t>
            </a:r>
            <a:r>
              <a:rPr lang="zh-CN" altLang="en-US" dirty="0">
                <a:latin typeface="Arial" charset="0"/>
                <a:ea typeface="宋体" charset="0"/>
              </a:rPr>
              <a:t>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个整数分配空间。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188913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8.5.1</a:t>
            </a:r>
            <a:r>
              <a:rPr lang="zh-CN" altLang="en-US" sz="4000" dirty="0">
                <a:latin typeface="Arial" charset="0"/>
                <a:ea typeface="宋体" charset="0"/>
              </a:rPr>
              <a:t> 程序解析</a:t>
            </a: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250825" y="809625"/>
            <a:ext cx="72009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 ( 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{	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n, sum,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 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n: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 ("%d", &amp;n);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if ((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p = 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*)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calloc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(n,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))</a:t>
            </a:r>
            <a:r>
              <a:rPr kumimoji="1" lang="en-US" altLang="zh-CN" sz="2000" b="1" dirty="0"/>
              <a:t>) == NULL)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("Not able to allocate memory. \n");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exit(1);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%d integers: ", n);   	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("%d", 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sum = sum + *(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/>
              <a:t>);}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("The sum is %d \</a:t>
            </a:r>
            <a:r>
              <a:rPr kumimoji="1" lang="en-US" altLang="zh-CN" sz="2000" b="1" dirty="0" err="1"/>
              <a:t>n",sum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free (p)</a:t>
            </a:r>
            <a:r>
              <a:rPr kumimoji="1" lang="en-US" altLang="zh-CN" sz="2000" b="1" dirty="0"/>
              <a:t>;			</a:t>
            </a:r>
            <a:r>
              <a:rPr kumimoji="1" lang="zh-CN" altLang="en-US" sz="2000" b="1" dirty="0"/>
              <a:t>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/>
              <a:t>	 </a:t>
            </a:r>
            <a:r>
              <a:rPr kumimoji="1" lang="en-US" altLang="zh-CN" sz="2000" b="1" dirty="0"/>
              <a:t>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} 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3563938" y="765175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n: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10 integers: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3 7 12 54 2 –19 8 –1 0 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The sum is 81</a:t>
            </a:r>
            <a:r>
              <a:rPr kumimoji="1" lang="en-US" altLang="zh-CN" sz="2000" b="1">
                <a:solidFill>
                  <a:srgbClr val="CC0066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8.5.2</a:t>
            </a:r>
            <a:r>
              <a:rPr lang="zh-CN" altLang="en-US" sz="4000" dirty="0">
                <a:latin typeface="Arial" charset="0"/>
                <a:ea typeface="宋体" charset="0"/>
              </a:rPr>
              <a:t>  </a:t>
            </a:r>
            <a:r>
              <a:rPr lang="zh-CN" altLang="en-US" sz="4000" dirty="0">
                <a:latin typeface="宋体" charset="0"/>
                <a:ea typeface="宋体" charset="0"/>
              </a:rPr>
              <a:t>用指针实现内存动态分配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64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变量在使用前必须被定义且安排好存储空间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全局变量</a:t>
            </a:r>
            <a:r>
              <a:rPr lang="zh-CN" altLang="en-US">
                <a:latin typeface="宋体" charset="0"/>
                <a:ea typeface="宋体" charset="0"/>
              </a:rPr>
              <a:t>、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静态局部变量</a:t>
            </a:r>
            <a:r>
              <a:rPr lang="zh-CN" altLang="en-US">
                <a:latin typeface="宋体" charset="0"/>
                <a:ea typeface="宋体" charset="0"/>
              </a:rPr>
              <a:t>的存储是在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编译时</a:t>
            </a:r>
            <a:r>
              <a:rPr lang="zh-CN" altLang="en-US">
                <a:latin typeface="宋体" charset="0"/>
                <a:ea typeface="宋体" charset="0"/>
              </a:rPr>
              <a:t>确定，在程序开始执行前完成。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自动变量</a:t>
            </a:r>
            <a:r>
              <a:rPr lang="zh-CN" altLang="en-US">
                <a:latin typeface="宋体" charset="0"/>
                <a:ea typeface="宋体" charset="0"/>
              </a:rPr>
              <a:t>，在执行进入变量定义所在的复合语句时为它们分配存储，变量的大小也是静态确定的。</a:t>
            </a: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一般情况下，运行中的很多存储要求在写程序时无法确定。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动态存储管理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47050" cy="3852862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不是由编译系统分配的，而是由用户在程序中通过动态分配获取。</a:t>
            </a:r>
          </a:p>
          <a:p>
            <a:pPr eaLnBrk="1" hangingPunct="1"/>
            <a:endParaRPr lang="zh-CN" altLang="en-US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使用动态内存分配能有效地使用内存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使用时申请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用完就释放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同一段内存可以有不同的用途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动态内存分配的步骤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）了解需要多少内存空间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）利用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宋体" charset="0"/>
                <a:ea typeface="宋体" charset="0"/>
              </a:rPr>
              <a:t>语言提供的动态分配函数来分配所需要的存储空间。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宋体" charset="0"/>
                <a:ea typeface="宋体" charset="0"/>
              </a:rPr>
              <a:t>）使指针指向获得的内存空间，以便用指针在该空间内实施运算或操作。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 （</a:t>
            </a:r>
            <a:r>
              <a:rPr lang="zh-CN" altLang="en-US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宋体" charset="0"/>
                <a:ea typeface="宋体" charset="0"/>
              </a:rPr>
              <a:t>）当使用完毕内存后，释放这一空间。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2588" cy="73977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8.1.2</a:t>
            </a:r>
            <a:r>
              <a:rPr lang="zh-CN" altLang="en-US" sz="4000">
                <a:latin typeface="Arial" charset="0"/>
                <a:ea typeface="宋体" charset="0"/>
              </a:rPr>
              <a:t>  地址和指针－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en-US" altLang="zh-CN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概念</a:t>
            </a: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kumimoji="1"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5603" name="Rectangle 15"/>
          <p:cNvSpPr>
            <a:spLocks noChangeArrowheads="1"/>
          </p:cNvSpPr>
          <p:nvPr/>
        </p:nvSpPr>
        <p:spPr bwMode="auto">
          <a:xfrm>
            <a:off x="304800" y="1219200"/>
            <a:ext cx="491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635375" y="2209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chemeClr val="bg2"/>
                </a:solidFill>
                <a:latin typeface="Times New Roman" charset="0"/>
              </a:rPr>
              <a:t>直接访问</a:t>
            </a:r>
            <a:r>
              <a:rPr lang="en-US" sz="2800" b="1">
                <a:latin typeface="仿宋_GB2312" charset="0"/>
              </a:rPr>
              <a:t>：通过变量名访问</a:t>
            </a:r>
            <a:endParaRPr lang="zh-CN" altLang="en-US" sz="2800" b="1">
              <a:latin typeface="仿宋_GB2312" charset="0"/>
            </a:endParaRP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3733800" y="4114800"/>
            <a:ext cx="51816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rgbClr val="CC0066"/>
                </a:solidFill>
                <a:latin typeface="Times New Roman" charset="0"/>
              </a:rPr>
              <a:t>间接访问</a:t>
            </a:r>
            <a:r>
              <a:rPr lang="en-US" sz="2800" b="1">
                <a:latin typeface="宋体" charset="0"/>
              </a:rPr>
              <a:t>：</a:t>
            </a:r>
            <a:r>
              <a:rPr lang="en-US" altLang="zh-CN" sz="2800" b="1">
                <a:latin typeface="宋体" charset="0"/>
              </a:rPr>
              <a:t>通过</a:t>
            </a:r>
            <a:r>
              <a:rPr lang="zh-CN" altLang="en-US" sz="2800" b="1">
                <a:latin typeface="宋体" charset="0"/>
              </a:rPr>
              <a:t>另一个变量访问</a:t>
            </a:r>
            <a:endParaRPr lang="en-US" altLang="zh-CN" sz="28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把变量的地址放到另一变量中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使用时先找到后者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altLang="zh-CN" sz="2400" b="1">
                <a:latin typeface="宋体" charset="0"/>
              </a:rPr>
              <a:t>再</a:t>
            </a:r>
            <a:r>
              <a:rPr lang="en-US" sz="2400" b="1">
                <a:latin typeface="宋体" charset="0"/>
              </a:rPr>
              <a:t>从中取出前者的地址</a:t>
            </a:r>
            <a:endParaRPr lang="zh-CN" altLang="en-US" sz="2400" b="1">
              <a:latin typeface="宋体" charset="0"/>
            </a:endParaRPr>
          </a:p>
        </p:txBody>
      </p: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1447800" y="2362200"/>
            <a:ext cx="1371600" cy="2362200"/>
            <a:chOff x="912" y="1008"/>
            <a:chExt cx="864" cy="1488"/>
          </a:xfrm>
        </p:grpSpPr>
        <p:sp>
          <p:nvSpPr>
            <p:cNvPr id="25623" name="Rectangle 20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5" name="Line 22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7" name="Line 24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8" name="Line 25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04800" y="2743200"/>
            <a:ext cx="3657600" cy="1219200"/>
            <a:chOff x="192" y="1248"/>
            <a:chExt cx="2304" cy="768"/>
          </a:xfrm>
        </p:grpSpPr>
        <p:sp>
          <p:nvSpPr>
            <p:cNvPr id="10261" name="Rectangle 27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+mn-lt"/>
                </a:rPr>
                <a:t>1000    </a:t>
              </a:r>
              <a:r>
                <a:rPr kumimoji="1" lang="zh-CN" altLang="en-US" sz="2400" b="1" dirty="0">
                  <a:latin typeface="+mn-lt"/>
                </a:rPr>
                <a:t>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latin typeface="+mn-lt"/>
                </a:rPr>
                <a:t>  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  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    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5622" name="Rectangle 29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155 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4876800"/>
            <a:ext cx="1371600" cy="762000"/>
            <a:chOff x="912" y="2592"/>
            <a:chExt cx="864" cy="480"/>
          </a:xfrm>
        </p:grpSpPr>
        <p:sp>
          <p:nvSpPr>
            <p:cNvPr id="25618" name="Rectangle 31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81000" y="4876800"/>
            <a:ext cx="3657600" cy="762000"/>
            <a:chOff x="240" y="2592"/>
            <a:chExt cx="2304" cy="480"/>
          </a:xfrm>
        </p:grpSpPr>
        <p:sp>
          <p:nvSpPr>
            <p:cNvPr id="25616" name="Rectangle 34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   </a:t>
              </a:r>
              <a:r>
                <a:rPr kumimoji="1" lang="zh-CN" altLang="en-US" sz="2400" b="1" dirty="0"/>
                <a:t>    </a:t>
              </a:r>
              <a:r>
                <a:rPr kumimoji="1" lang="en-US" altLang="zh-CN" sz="2400" b="1" dirty="0"/>
                <a:t> 1000 </a:t>
              </a:r>
              <a:r>
                <a:rPr kumimoji="1" lang="zh-CN" altLang="en-US" sz="2400" b="1" dirty="0"/>
                <a:t>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219200" y="2781300"/>
            <a:ext cx="184150" cy="2324100"/>
            <a:chOff x="768" y="1344"/>
            <a:chExt cx="144" cy="1392"/>
          </a:xfrm>
        </p:grpSpPr>
        <p:sp>
          <p:nvSpPr>
            <p:cNvPr id="25613" name="Line 37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4" name="Line 38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5" name="Line 39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1676400" y="5943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 autoUpdateAnimBg="0"/>
      <p:bldP spid="229393" grpId="0" autoUpdateAnimBg="0"/>
      <p:bldP spid="229394" grpId="0" autoUpdateAnimBg="0"/>
      <p:bldP spid="22941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动态存储分配函数</a:t>
            </a:r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820150" cy="48609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*</a:t>
            </a:r>
            <a:r>
              <a:rPr lang="en-US" altLang="zh-CN" dirty="0" err="1">
                <a:latin typeface="Arial" charset="0"/>
                <a:ea typeface="宋体" charset="0"/>
              </a:rPr>
              <a:t>malloc</a:t>
            </a:r>
            <a:r>
              <a:rPr lang="en-US" altLang="zh-CN" dirty="0">
                <a:latin typeface="Arial" charset="0"/>
                <a:ea typeface="宋体" charset="0"/>
              </a:rPr>
              <a:t>(unsigned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在内存的动态存储区中分配一连续空间，其长度为</a:t>
            </a:r>
            <a:r>
              <a:rPr lang="en-US" altLang="zh-CN" dirty="0">
                <a:latin typeface="Arial" charset="0"/>
                <a:ea typeface="宋体" charset="0"/>
              </a:rPr>
              <a:t>size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若申请成功，则返回一个指向所分配内存空间的起始地址的指针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dirty="0">
                <a:latin typeface="Arial" charset="0"/>
                <a:ea typeface="宋体" charset="0"/>
              </a:rPr>
              <a:t>NULL</a:t>
            </a:r>
            <a:r>
              <a:rPr lang="en-US" altLang="zh-CN" dirty="0">
                <a:latin typeface="宋体" charset="0"/>
                <a:ea typeface="宋体" charset="0"/>
              </a:rPr>
              <a:t>（</a:t>
            </a:r>
            <a:r>
              <a:rPr lang="zh-CN" altLang="en-US" dirty="0">
                <a:latin typeface="宋体" charset="0"/>
                <a:ea typeface="宋体" charset="0"/>
              </a:rPr>
              <a:t>值为</a:t>
            </a:r>
            <a:r>
              <a:rPr lang="zh-CN" altLang="en-US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宋体" charset="0"/>
                <a:ea typeface="宋体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返回值类型：</a:t>
            </a:r>
            <a:r>
              <a:rPr lang="en-US" altLang="zh-CN" dirty="0">
                <a:ea typeface="宋体" charset="0"/>
              </a:rPr>
              <a:t>void *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2" eaLnBrk="1" hangingPunct="1"/>
            <a:r>
              <a:rPr lang="zh-CN" altLang="en-US" dirty="0">
                <a:latin typeface="宋体" charset="0"/>
                <a:ea typeface="宋体" charset="0"/>
              </a:rPr>
              <a:t>通用指针的一个重要用途</a:t>
            </a:r>
          </a:p>
          <a:p>
            <a:pPr lvl="2" eaLnBrk="1" hangingPunct="1"/>
            <a:r>
              <a:rPr lang="zh-CN" altLang="en-US" dirty="0">
                <a:ea typeface="宋体" charset="0"/>
              </a:rPr>
              <a:t>将</a:t>
            </a:r>
            <a:r>
              <a:rPr lang="en-US" altLang="zh-CN" dirty="0" err="1">
                <a:ea typeface="宋体" charset="0"/>
              </a:rPr>
              <a:t>malloc</a:t>
            </a:r>
            <a:r>
              <a:rPr lang="zh-CN" altLang="en-US" dirty="0">
                <a:ea typeface="宋体" charset="0"/>
              </a:rPr>
              <a:t>的返回值转换到特定指针类型</a:t>
            </a:r>
            <a:r>
              <a:rPr lang="zh-CN" altLang="en-US" dirty="0">
                <a:latin typeface="宋体" charset="0"/>
                <a:ea typeface="宋体" charset="0"/>
              </a:rPr>
              <a:t>，赋给一个指针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3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r>
              <a:rPr lang="zh-CN" altLang="en-US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5111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/* 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动态分配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n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个整数类型大小的空间 */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if (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(p = 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*)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malloc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(n*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sizeof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)))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 == NULL) {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(“Not able to allocate memory. \n”);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exit (1);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}</a:t>
            </a:r>
            <a:r>
              <a:rPr kumimoji="1"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调用</a:t>
            </a:r>
            <a:r>
              <a:rPr lang="en-US" altLang="zh-CN" sz="28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800" dirty="0">
                <a:latin typeface="宋体" charset="0"/>
                <a:ea typeface="宋体" charset="0"/>
              </a:rPr>
              <a:t>时，用 </a:t>
            </a:r>
            <a:r>
              <a:rPr lang="en-US" altLang="zh-CN" sz="2800" dirty="0" err="1">
                <a:latin typeface="Arial" charset="0"/>
                <a:ea typeface="宋体" charset="0"/>
              </a:rPr>
              <a:t>sizeof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宋体" charset="0"/>
                <a:ea typeface="宋体" charset="0"/>
              </a:rPr>
              <a:t>计算存储块大小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每次动态分配都要检查是否成功，考虑例外情况处理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虽然存储块是动态分配的，但它的大小在分配后也是确定的，不要越界使用。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bldLvl="3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计数动态存储分配函数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calloc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3926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calloc</a:t>
            </a:r>
            <a:r>
              <a:rPr lang="en-US" altLang="zh-CN" sz="2800" dirty="0">
                <a:latin typeface="Arial" charset="0"/>
                <a:ea typeface="宋体" charset="0"/>
              </a:rPr>
              <a:t> ( unsigned n,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宋体" charset="0"/>
                <a:ea typeface="宋体" charset="0"/>
              </a:rPr>
              <a:t>在内存的动态存储区中分配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宋体" charset="0"/>
                <a:ea typeface="宋体" charset="0"/>
              </a:rPr>
              <a:t>个连续空间，每一存储空间的长度为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en-US" altLang="zh-CN" sz="2400" dirty="0">
                <a:latin typeface="宋体" charset="0"/>
                <a:ea typeface="宋体" charset="0"/>
              </a:rPr>
              <a:t>，</a:t>
            </a:r>
            <a:r>
              <a:rPr lang="zh-CN" altLang="en-US" sz="2400" dirty="0">
                <a:latin typeface="宋体" charset="0"/>
                <a:ea typeface="宋体" charset="0"/>
              </a:rPr>
              <a:t>并且分配后还把存储块里全部初始化为</a:t>
            </a:r>
            <a:r>
              <a:rPr lang="zh-CN" altLang="en-US" sz="2400" dirty="0">
                <a:latin typeface="Arial" charset="0"/>
                <a:ea typeface="宋体" charset="0"/>
              </a:rPr>
              <a:t>0</a:t>
            </a:r>
            <a:endParaRPr lang="zh-CN" altLang="en-US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若申请成功，则返回一个指向被分配内存空间的起始地址的指针</a:t>
            </a: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</a:p>
          <a:p>
            <a:pPr lvl="1" eaLnBrk="1" hangingPunct="1"/>
            <a:endParaRPr lang="en-US" altLang="zh-CN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400" dirty="0">
                <a:latin typeface="宋体" charset="0"/>
                <a:ea typeface="宋体" charset="0"/>
              </a:rPr>
              <a:t>对所分配的存储块不做任何事情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calloc</a:t>
            </a:r>
            <a:r>
              <a:rPr lang="zh-CN" altLang="en-US" sz="2400" dirty="0">
                <a:latin typeface="宋体" charset="0"/>
                <a:ea typeface="宋体" charset="0"/>
              </a:rPr>
              <a:t>对整个区域进行初始化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动态存储释放函数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>
                <a:latin typeface="Arial" charset="0"/>
                <a:ea typeface="宋体" charset="0"/>
              </a:rPr>
              <a:t>free()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free (void *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释放由动态存储分配函数申请到的整块内存空间，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zh-CN" altLang="en-US" dirty="0">
                <a:latin typeface="宋体" charset="0"/>
                <a:ea typeface="宋体" charset="0"/>
              </a:rPr>
              <a:t>为指向要释放空间的首地址。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当某个动态分配的存储块不再用时，要及时将它释放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分配调整函数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5184" cy="5256931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2800" dirty="0">
                <a:latin typeface="Arial" charset="0"/>
                <a:ea typeface="宋体" charset="0"/>
              </a:rPr>
              <a:t> (void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ptr</a:t>
            </a:r>
            <a:r>
              <a:rPr lang="en-US" altLang="zh-CN" sz="2800" dirty="0">
                <a:latin typeface="Arial" charset="0"/>
                <a:ea typeface="宋体" charset="0"/>
              </a:rPr>
              <a:t>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更改以前的存储分配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必须是以前通过动态存储分配得到的指针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参数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为现在需要的空间大小</a:t>
            </a:r>
          </a:p>
          <a:p>
            <a:pPr lvl="1" eaLnBrk="1" hangingPunct="1"/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如果调整失败，返回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  <a:r>
              <a:rPr lang="zh-CN" altLang="en-US" sz="2400" dirty="0">
                <a:latin typeface="Arial" charset="0"/>
                <a:ea typeface="宋体" charset="0"/>
              </a:rPr>
              <a:t>，同时原来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指向存储块的内容不变。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如果调整成功，返回一片能存放大小为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的区块，并保证该块的内容与原块的一致。如果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小于原块的大小，则内容为原块前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范围内的数据；如果新块更大，则原有数据存在新块的前一部分。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如果分配成功，原存储块的内容就可能改变了，因此不允许再通过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去使用它。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指针的概念与定义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变量、内存单元与地址的关系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指针变量的定义与初始化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指针作为函数参数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通过指针参数使函数返回多个值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指针与数组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指针、数组与地址的关系</a:t>
            </a:r>
            <a:endParaRPr 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数组名作为函数参数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指针与字符串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常用字符串处理函数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*</a:t>
            </a:r>
            <a:r>
              <a:rPr lang="zh-CN" altLang="en-US" sz="2800" dirty="0">
                <a:latin typeface="Arial" charset="0"/>
                <a:ea typeface="宋体" charset="0"/>
              </a:rPr>
              <a:t>指针实现内存动态分配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695" y="548680"/>
            <a:ext cx="4165769" cy="584159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能够掌握指针概念，定义指针变量和指针基本运算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能够掌握指针作为函数的参数进行熟练编程，通函数调用改变主调函数变量的值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作为函数参数进行熟练编程，并能利用指针进行数组相关操作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能够使用字符串常用处理函数进行编程，并能使用字符指针进行字符串相关操作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了解通过指针实现动态内存分配，并能进行编程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609600"/>
            <a:ext cx="18288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指针</a:t>
            </a:r>
            <a:endParaRPr lang="zh-CN" altLang="en-US" sz="4800">
              <a:latin typeface="Arial" charset="0"/>
              <a:ea typeface="宋体" charset="0"/>
            </a:endParaRPr>
          </a:p>
        </p:txBody>
      </p:sp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228600" y="1066800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grpSp>
        <p:nvGrpSpPr>
          <p:cNvPr id="27652" name="Group 11"/>
          <p:cNvGrpSpPr>
            <a:grpSpLocks/>
          </p:cNvGrpSpPr>
          <p:nvPr/>
        </p:nvGrpSpPr>
        <p:grpSpPr bwMode="auto">
          <a:xfrm>
            <a:off x="1371600" y="2209800"/>
            <a:ext cx="1371600" cy="2362200"/>
            <a:chOff x="912" y="1008"/>
            <a:chExt cx="864" cy="1488"/>
          </a:xfrm>
        </p:grpSpPr>
        <p:sp>
          <p:nvSpPr>
            <p:cNvPr id="27673" name="Rectangle 12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228600" y="2590800"/>
            <a:ext cx="3657600" cy="1219200"/>
            <a:chOff x="192" y="1248"/>
            <a:chExt cx="2304" cy="768"/>
          </a:xfrm>
        </p:grpSpPr>
        <p:sp>
          <p:nvSpPr>
            <p:cNvPr id="27670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>
                  <a:latin typeface="+mn-lt"/>
                </a:rPr>
                <a:t>1000</a:t>
              </a:r>
              <a:r>
                <a:rPr kumimoji="1" lang="zh-CN" altLang="en-US" sz="2400" b="1" dirty="0">
                  <a:latin typeface="+mn-lt"/>
                </a:rPr>
                <a:t>  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       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7671" name="Rectangle 20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          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7672" name="Rectangle 21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155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27654" name="Group 22"/>
          <p:cNvGrpSpPr>
            <a:grpSpLocks/>
          </p:cNvGrpSpPr>
          <p:nvPr/>
        </p:nvGrpSpPr>
        <p:grpSpPr bwMode="auto">
          <a:xfrm>
            <a:off x="1371600" y="4724400"/>
            <a:ext cx="1371600" cy="762000"/>
            <a:chOff x="912" y="2592"/>
            <a:chExt cx="864" cy="480"/>
          </a:xfrm>
        </p:grpSpPr>
        <p:sp>
          <p:nvSpPr>
            <p:cNvPr id="27668" name="Rectangle 23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304800" y="4724400"/>
            <a:ext cx="3657600" cy="762000"/>
            <a:chOff x="240" y="2592"/>
            <a:chExt cx="2304" cy="480"/>
          </a:xfrm>
        </p:grpSpPr>
        <p:sp>
          <p:nvSpPr>
            <p:cNvPr id="27666" name="Rectangle 26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1000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7667" name="Rectangle 27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27656" name="Group 28"/>
          <p:cNvGrpSpPr>
            <a:grpSpLocks/>
          </p:cNvGrpSpPr>
          <p:nvPr/>
        </p:nvGrpSpPr>
        <p:grpSpPr bwMode="auto">
          <a:xfrm>
            <a:off x="1143000" y="2565400"/>
            <a:ext cx="260350" cy="2387600"/>
            <a:chOff x="768" y="1344"/>
            <a:chExt cx="144" cy="1392"/>
          </a:xfrm>
        </p:grpSpPr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4" name="Line 30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1600200" y="5791200"/>
            <a:ext cx="34038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3810000" y="4648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66"/>
                </a:solidFill>
                <a:latin typeface="Times New Roman" charset="0"/>
              </a:rPr>
              <a:t>指针变量</a:t>
            </a:r>
            <a:r>
              <a:rPr lang="zh-CN" altLang="en-US" sz="2800" b="1">
                <a:latin typeface="Times New Roman" charset="0"/>
              </a:rPr>
              <a:t>：存放地址的变量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3810000" y="2514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charset="0"/>
              </a:rPr>
              <a:t>某个</a:t>
            </a:r>
            <a:r>
              <a:rPr lang="zh-CN" altLang="en-US" sz="2800" b="1">
                <a:solidFill>
                  <a:schemeClr val="bg2"/>
                </a:solidFill>
                <a:latin typeface="Times New Roman" charset="0"/>
              </a:rPr>
              <a:t>变量</a:t>
            </a:r>
            <a:r>
              <a:rPr lang="zh-CN" altLang="en-US" sz="2800" b="1">
                <a:latin typeface="Times New Roman" charset="0"/>
              </a:rPr>
              <a:t>的地址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4" name="Line 36"/>
          <p:cNvSpPr>
            <a:spLocks noChangeShapeType="1"/>
          </p:cNvSpPr>
          <p:nvPr/>
        </p:nvSpPr>
        <p:spPr bwMode="auto">
          <a:xfrm flipH="1" flipV="1">
            <a:off x="5003800" y="2997200"/>
            <a:ext cx="2540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657600" y="3654425"/>
            <a:ext cx="1066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仿宋_GB2312" charset="0"/>
                <a:cs typeface="仿宋_GB2312" charset="0"/>
              </a:rPr>
              <a:t>指向</a:t>
            </a:r>
            <a:endParaRPr lang="zh-CN" altLang="en-US" sz="3200" b="1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237606" name="Line 38"/>
          <p:cNvSpPr>
            <a:spLocks noChangeShapeType="1"/>
          </p:cNvSpPr>
          <p:nvPr/>
        </p:nvSpPr>
        <p:spPr bwMode="auto">
          <a:xfrm flipH="1" flipV="1">
            <a:off x="3276600" y="29241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1" grpId="0" autoUpdateAnimBg="0"/>
      <p:bldP spid="237602" grpId="0" autoUpdateAnimBg="0"/>
      <p:bldP spid="237604" grpId="0" animBg="1"/>
      <p:bldP spid="237605" grpId="0" autoUpdateAnimBg="0"/>
      <p:bldP spid="2376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250825" y="2636838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指针变量所指向的变量的类型</a:t>
            </a:r>
            <a:endParaRPr kumimoji="1" lang="zh-CN" altLang="en-US" sz="2800" b="1">
              <a:solidFill>
                <a:schemeClr val="bg2"/>
              </a:solidFill>
              <a:latin typeface="Book Antiqua" charset="0"/>
              <a:ea typeface="仿宋_GB2312" charset="0"/>
              <a:cs typeface="仿宋_GB2312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9750" y="3213100"/>
            <a:ext cx="79819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200" b="1"/>
              <a:t>int  *p;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p </a:t>
            </a:r>
            <a:r>
              <a:rPr lang="zh-CN" altLang="en-US" sz="2800" b="1"/>
              <a:t>是整型指针，指向整型变量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float *fp;  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fp </a:t>
            </a:r>
            <a:r>
              <a:rPr lang="zh-CN" altLang="en-US" sz="2800" b="1"/>
              <a:t>是浮点型指针，指向浮点型变量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char *cp;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    </a:t>
            </a:r>
            <a:r>
              <a:rPr lang="en-US" altLang="zh-CN" sz="2800" b="1"/>
              <a:t>cp </a:t>
            </a:r>
            <a:r>
              <a:rPr lang="zh-CN" altLang="en-US" sz="2800" b="1"/>
              <a:t>是字符型指针，指向字符型变量</a:t>
            </a:r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V="1">
            <a:off x="3348038" y="1844675"/>
            <a:ext cx="0" cy="749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27313" y="1341438"/>
            <a:ext cx="4648200" cy="60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CC0066"/>
                </a:solidFill>
                <a:latin typeface="Arial" charset="0"/>
                <a:ea typeface="宋体" charset="0"/>
              </a:rPr>
              <a:t>类型名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 * </a:t>
            </a:r>
            <a:r>
              <a:rPr lang="en-US">
                <a:solidFill>
                  <a:schemeClr val="bg2"/>
                </a:solidFill>
                <a:latin typeface="Arial" charset="0"/>
                <a:ea typeface="宋体" charset="0"/>
              </a:rPr>
              <a:t>指针变量名</a:t>
            </a:r>
            <a:endParaRPr lang="zh-CN" altLang="en-US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5219700" y="2349500"/>
            <a:ext cx="19700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指针声明符</a:t>
            </a:r>
          </a:p>
        </p:txBody>
      </p:sp>
      <p:sp>
        <p:nvSpPr>
          <p:cNvPr id="286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494588" cy="739775"/>
          </a:xfrm>
          <a:noFill/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8.1.3</a:t>
            </a:r>
            <a:r>
              <a:rPr lang="zh-CN" altLang="en-US" sz="4000">
                <a:latin typeface="Arial" charset="0"/>
                <a:ea typeface="宋体" charset="0"/>
              </a:rPr>
              <a:t>  指针变量的定义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 flipV="1">
            <a:off x="4284663" y="1700213"/>
            <a:ext cx="935037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2" grpId="0" autoUpdateAnimBg="0"/>
      <p:bldP spid="238603" grpId="0" autoUpdateAnimBg="0"/>
      <p:bldP spid="238604" grpId="0" animBg="1"/>
      <p:bldP spid="238606" grpId="0"/>
      <p:bldP spid="23860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</TotalTime>
  <Words>7790</Words>
  <Application>Microsoft Office PowerPoint</Application>
  <PresentationFormat>全屏显示(4:3)</PresentationFormat>
  <Paragraphs>1157</Paragraphs>
  <Slides>75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Monotype Sorts</vt:lpstr>
      <vt:lpstr>仿宋_GB2312</vt:lpstr>
      <vt:lpstr>宋体</vt:lpstr>
      <vt:lpstr>Arial</vt:lpstr>
      <vt:lpstr>Arial Black</vt:lpstr>
      <vt:lpstr>Book Antiqua</vt:lpstr>
      <vt:lpstr>Courier New</vt:lpstr>
      <vt:lpstr>Times New Roman</vt:lpstr>
      <vt:lpstr>Wingdings</vt:lpstr>
      <vt:lpstr>Pixel</vt:lpstr>
      <vt:lpstr>Chap 8  指针 </vt:lpstr>
      <vt:lpstr>本章要点</vt:lpstr>
      <vt:lpstr>8.1 密码开锁  </vt:lpstr>
      <vt:lpstr>8.1.1  程序解析</vt:lpstr>
      <vt:lpstr>密码存放示意图</vt:lpstr>
      <vt:lpstr>例8-1  利用指针模拟密码开锁游戏</vt:lpstr>
      <vt:lpstr>8.1.2  地址和指针－指针的概念</vt:lpstr>
      <vt:lpstr>指针</vt:lpstr>
      <vt:lpstr>8.1.3  指针变量的定义</vt:lpstr>
      <vt:lpstr>指针变量的定义</vt:lpstr>
      <vt:lpstr>8.1.4 指针的基本运算 </vt:lpstr>
      <vt:lpstr>例8-2 指针取地址运算和间接访问运算 </vt:lpstr>
      <vt:lpstr>说明 </vt:lpstr>
      <vt:lpstr>2. 赋值运算</vt:lpstr>
      <vt:lpstr>8.1.5 指针变量的初始化</vt:lpstr>
      <vt:lpstr>8.2 角色互换</vt:lpstr>
      <vt:lpstr>例8-3 指针作为函数参数模拟角色互换</vt:lpstr>
      <vt:lpstr>例8-3 swap1()</vt:lpstr>
      <vt:lpstr>例8-3 swap2()</vt:lpstr>
      <vt:lpstr>例8-3 swap3()</vt:lpstr>
      <vt:lpstr>8.2.2 指针作为函数参数</vt:lpstr>
      <vt:lpstr>例8-3 swap1()</vt:lpstr>
      <vt:lpstr>例8-3 swap2()</vt:lpstr>
      <vt:lpstr>例8-3 swap3()</vt:lpstr>
      <vt:lpstr>指针作为函数参数的应用</vt:lpstr>
      <vt:lpstr>通过指针实现函数调用返回多个值 </vt:lpstr>
      <vt:lpstr>例8-4</vt:lpstr>
      <vt:lpstr>8.3 冒泡排序-程序解析 </vt:lpstr>
      <vt:lpstr>8.3.2 数组和地址间的关系</vt:lpstr>
      <vt:lpstr>指针和数组的关系</vt:lpstr>
      <vt:lpstr>用指针完成对数组的操作</vt:lpstr>
      <vt:lpstr>PowerPoint 演示文稿</vt:lpstr>
      <vt:lpstr>PowerPoint 演示文稿</vt:lpstr>
      <vt:lpstr>PowerPoint 演示文稿</vt:lpstr>
      <vt:lpstr>8.3.3 数组名作为函数的参数</vt:lpstr>
      <vt:lpstr>数组名作为函数的参数</vt:lpstr>
      <vt:lpstr>PowerPoint 演示文稿</vt:lpstr>
      <vt:lpstr>示例 二分查找</vt:lpstr>
      <vt:lpstr>PowerPoint 演示文稿</vt:lpstr>
      <vt:lpstr>8.3.4  冒泡排序算法分析</vt:lpstr>
      <vt:lpstr>PowerPoint 演示文稿</vt:lpstr>
      <vt:lpstr>PowerPoint 演示文稿</vt:lpstr>
      <vt:lpstr>8.4 字符串压缩</vt:lpstr>
      <vt:lpstr>8.4.1 程序解析－字符串压缩 </vt:lpstr>
      <vt:lpstr>字符串压缩 </vt:lpstr>
      <vt:lpstr>8.4.2 字符串和字符指针 </vt:lpstr>
      <vt:lpstr>PowerPoint 演示文稿</vt:lpstr>
      <vt:lpstr>字符数组与字符指针的重要区别 </vt:lpstr>
      <vt:lpstr>示例</vt:lpstr>
      <vt:lpstr>字符指针－先赋值，后引用</vt:lpstr>
      <vt:lpstr>8.4.3 常用的字符串处理函数</vt:lpstr>
      <vt:lpstr>字符串的输入</vt:lpstr>
      <vt:lpstr>字符串的输出</vt:lpstr>
      <vt:lpstr>字符串输入输出函数示例</vt:lpstr>
      <vt:lpstr>2. 字符串的复制、连接、比较、 求字符串长度</vt:lpstr>
      <vt:lpstr>字符串复制函数strcpy ()</vt:lpstr>
      <vt:lpstr>strcpy () 示例</vt:lpstr>
      <vt:lpstr>字符串连接函数strcat </vt:lpstr>
      <vt:lpstr>字符串比较函数strcmp</vt:lpstr>
      <vt:lpstr>strcmp () 示例</vt:lpstr>
      <vt:lpstr>用strcmp ()比较字符串</vt:lpstr>
      <vt:lpstr>字符串长度函数strlen</vt:lpstr>
      <vt:lpstr>字符串处理函数小结</vt:lpstr>
      <vt:lpstr>例8-9 求最小字符串</vt:lpstr>
      <vt:lpstr>8.5  任意个整数求和 * </vt:lpstr>
      <vt:lpstr>8.5.1 程序解析</vt:lpstr>
      <vt:lpstr>8.5.2  用指针实现内存动态分配 </vt:lpstr>
      <vt:lpstr>动态存储管理 </vt:lpstr>
      <vt:lpstr>动态内存分配的步骤 </vt:lpstr>
      <vt:lpstr>动态存储分配函数malloc()</vt:lpstr>
      <vt:lpstr>malloc()示例</vt:lpstr>
      <vt:lpstr>计数动态存储分配函数 calloc ()</vt:lpstr>
      <vt:lpstr>动态存储释放函数 free() </vt:lpstr>
      <vt:lpstr>分配调整函数 realloc() </vt:lpstr>
      <vt:lpstr>本章小结</vt:lpstr>
    </vt:vector>
  </TitlesOfParts>
  <Manager/>
  <Company>浙江大学城市学院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chap8_指针</dc:title>
  <dc:creator>吴明晖</dc:creator>
  <cp:lastModifiedBy>yanh@zucc.edu.cn</cp:lastModifiedBy>
  <cp:revision>1519</cp:revision>
  <dcterms:created xsi:type="dcterms:W3CDTF">1998-02-11T08:33:02Z</dcterms:created>
  <dcterms:modified xsi:type="dcterms:W3CDTF">2020-09-13T14:24:48Z</dcterms:modified>
</cp:coreProperties>
</file>