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77"/>
  </p:notesMasterIdLst>
  <p:handoutMasterIdLst>
    <p:handoutMasterId r:id="rId78"/>
  </p:handoutMasterIdLst>
  <p:sldIdLst>
    <p:sldId id="454" r:id="rId2"/>
    <p:sldId id="516" r:id="rId3"/>
    <p:sldId id="458" r:id="rId4"/>
    <p:sldId id="459" r:id="rId5"/>
    <p:sldId id="460" r:id="rId6"/>
    <p:sldId id="590" r:id="rId7"/>
    <p:sldId id="527" r:id="rId8"/>
    <p:sldId id="526" r:id="rId9"/>
    <p:sldId id="592" r:id="rId10"/>
    <p:sldId id="591" r:id="rId11"/>
    <p:sldId id="593" r:id="rId12"/>
    <p:sldId id="594" r:id="rId13"/>
    <p:sldId id="595" r:id="rId14"/>
    <p:sldId id="528" r:id="rId15"/>
    <p:sldId id="529" r:id="rId16"/>
    <p:sldId id="530" r:id="rId17"/>
    <p:sldId id="531" r:id="rId18"/>
    <p:sldId id="466" r:id="rId19"/>
    <p:sldId id="467" r:id="rId20"/>
    <p:sldId id="534" r:id="rId21"/>
    <p:sldId id="560" r:id="rId22"/>
    <p:sldId id="561" r:id="rId23"/>
    <p:sldId id="562" r:id="rId24"/>
    <p:sldId id="563" r:id="rId25"/>
    <p:sldId id="565" r:id="rId26"/>
    <p:sldId id="564" r:id="rId27"/>
    <p:sldId id="566" r:id="rId28"/>
    <p:sldId id="519" r:id="rId29"/>
    <p:sldId id="520" r:id="rId30"/>
    <p:sldId id="536" r:id="rId31"/>
    <p:sldId id="473" r:id="rId32"/>
    <p:sldId id="538" r:id="rId33"/>
    <p:sldId id="567" r:id="rId34"/>
    <p:sldId id="568" r:id="rId35"/>
    <p:sldId id="596" r:id="rId36"/>
    <p:sldId id="597" r:id="rId37"/>
    <p:sldId id="569" r:id="rId38"/>
    <p:sldId id="554" r:id="rId39"/>
    <p:sldId id="555" r:id="rId40"/>
    <p:sldId id="556" r:id="rId41"/>
    <p:sldId id="598" r:id="rId42"/>
    <p:sldId id="599" r:id="rId43"/>
    <p:sldId id="570" r:id="rId44"/>
    <p:sldId id="500" r:id="rId45"/>
    <p:sldId id="571" r:id="rId46"/>
    <p:sldId id="502" r:id="rId47"/>
    <p:sldId id="546" r:id="rId48"/>
    <p:sldId id="523" r:id="rId49"/>
    <p:sldId id="572" r:id="rId50"/>
    <p:sldId id="505" r:id="rId51"/>
    <p:sldId id="525" r:id="rId52"/>
    <p:sldId id="506" r:id="rId53"/>
    <p:sldId id="507" r:id="rId54"/>
    <p:sldId id="573" r:id="rId55"/>
    <p:sldId id="575" r:id="rId56"/>
    <p:sldId id="578" r:id="rId57"/>
    <p:sldId id="576" r:id="rId58"/>
    <p:sldId id="577" r:id="rId59"/>
    <p:sldId id="508" r:id="rId60"/>
    <p:sldId id="509" r:id="rId61"/>
    <p:sldId id="510" r:id="rId62"/>
    <p:sldId id="558" r:id="rId63"/>
    <p:sldId id="579" r:id="rId64"/>
    <p:sldId id="580" r:id="rId65"/>
    <p:sldId id="583" r:id="rId66"/>
    <p:sldId id="600" r:id="rId67"/>
    <p:sldId id="601" r:id="rId68"/>
    <p:sldId id="581" r:id="rId69"/>
    <p:sldId id="582" r:id="rId70"/>
    <p:sldId id="589" r:id="rId71"/>
    <p:sldId id="585" r:id="rId72"/>
    <p:sldId id="586" r:id="rId73"/>
    <p:sldId id="587" r:id="rId74"/>
    <p:sldId id="588" r:id="rId75"/>
    <p:sldId id="559" r:id="rId7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9999FF"/>
    <a:srgbClr val="008080"/>
    <a:srgbClr val="FF3300"/>
    <a:srgbClr val="FF9966"/>
    <a:srgbClr val="FF9933"/>
    <a:srgbClr val="FFFF00"/>
    <a:srgbClr val="757E3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B83F7419-4B99-4D4B-AD53-DEFD6F0A9B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809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10A2228A-69DE-A74C-8601-961AEE3875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155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BA4A6-6B24-834E-82D5-BDC17395EC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32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ED85C-4C0B-DF4B-BC2F-607657992C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56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5722B-E1E8-DD4C-8386-2480B830AC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485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CA32B-A797-4D40-B4D0-3A0394EC90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58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7113B-34CB-E94C-822B-05EBDD502F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11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515EF-4449-5742-A604-F725F2D750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77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6DD47-8608-434C-AFF0-DC904272A4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11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CA863-486F-AC41-A69F-64B539A900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98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921AF-4D04-E644-92DB-6B3FDE8B1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121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4D161-916E-074C-92D6-7D8A6A51CE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61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ADBCC-D2E4-1B48-AE57-83DD54061D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35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3F5D9-1C90-3646-99D7-5A08F65C9B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86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D5DB9-D4FD-BA4C-A05C-CAD9E518B9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3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pPr>
              <a:defRPr/>
            </a:pPr>
            <a:fld id="{3CDB6459-D0C6-5745-80DC-51F2701C88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981075"/>
            <a:ext cx="7993062" cy="104616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10  </a:t>
            </a:r>
            <a:r>
              <a:rPr lang="zh-CN" altLang="en-US">
                <a:latin typeface="Arial" charset="0"/>
                <a:ea typeface="宋体" charset="0"/>
              </a:rPr>
              <a:t>函数与程序结构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492375"/>
            <a:ext cx="7359650" cy="322897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10.1  </a:t>
            </a:r>
            <a:r>
              <a:rPr lang="zh-CN" altLang="en-US" dirty="0">
                <a:latin typeface="Arial" charset="0"/>
                <a:ea typeface="宋体" charset="0"/>
              </a:rPr>
              <a:t>有序表操作 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10.2  </a:t>
            </a:r>
            <a:r>
              <a:rPr lang="zh-CN" altLang="en-US" dirty="0">
                <a:latin typeface="Arial" charset="0"/>
                <a:ea typeface="宋体" charset="0"/>
              </a:rPr>
              <a:t>汉诺塔问题 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10.3  </a:t>
            </a:r>
            <a:r>
              <a:rPr lang="zh-CN" altLang="en-US" dirty="0">
                <a:latin typeface="Arial" charset="0"/>
                <a:ea typeface="宋体" charset="0"/>
              </a:rPr>
              <a:t>长度单位转换 </a:t>
            </a:r>
          </a:p>
          <a:p>
            <a:pPr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10.4  </a:t>
            </a:r>
            <a:r>
              <a:rPr lang="zh-CN" altLang="en-US" dirty="0">
                <a:latin typeface="Arial" charset="0"/>
                <a:ea typeface="宋体" charset="0"/>
              </a:rPr>
              <a:t>大程序构成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83919" y="188640"/>
            <a:ext cx="2808561" cy="936625"/>
          </a:xfrm>
        </p:spPr>
        <p:txBody>
          <a:bodyPr/>
          <a:lstStyle/>
          <a:p>
            <a:pPr eaLnBrk="1" hangingPunct="1"/>
            <a:r>
              <a:rPr lang="en-US" altLang="zh-CN" sz="3200" dirty="0" err="1">
                <a:ea typeface="宋体" charset="0"/>
              </a:rPr>
              <a:t>input_array</a:t>
            </a:r>
            <a:r>
              <a:rPr lang="en-US" altLang="zh-CN" sz="3200" dirty="0">
                <a:ea typeface="宋体" charset="0"/>
              </a:rPr>
              <a:t>()</a:t>
            </a:r>
            <a:br>
              <a:rPr lang="en-US" altLang="zh-CN" sz="3200" dirty="0">
                <a:ea typeface="宋体" charset="0"/>
              </a:rPr>
            </a:br>
            <a:r>
              <a:rPr lang="en-US" altLang="zh-CN" sz="3200" dirty="0" err="1">
                <a:ea typeface="宋体" charset="0"/>
              </a:rPr>
              <a:t>print_array</a:t>
            </a:r>
            <a:r>
              <a:rPr lang="en-US" altLang="zh-CN" sz="3200" dirty="0">
                <a:ea typeface="宋体" charset="0"/>
              </a:rPr>
              <a:t>()</a:t>
            </a:r>
            <a:endParaRPr lang="zh-CN" altLang="en-US" sz="3200" dirty="0">
              <a:latin typeface="Arial" charset="0"/>
              <a:ea typeface="宋体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548680"/>
            <a:ext cx="8856984" cy="6264696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/* </a:t>
            </a:r>
            <a:r>
              <a:rPr lang="zh-CN" altLang="en-US" sz="2000" dirty="0">
                <a:ea typeface="宋体" charset="0"/>
              </a:rPr>
              <a:t>有序表输入函数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void </a:t>
            </a:r>
            <a:r>
              <a:rPr lang="en-US" altLang="zh-CN" sz="2000" dirty="0" err="1">
                <a:ea typeface="宋体" charset="0"/>
              </a:rPr>
              <a:t>input_array</a:t>
            </a:r>
            <a:r>
              <a:rPr lang="en-US" altLang="zh-CN" sz="2000" dirty="0">
                <a:ea typeface="宋体" charset="0"/>
              </a:rPr>
              <a:t>(int a[ ])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{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("Input the number of array elements: ");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</a:t>
            </a:r>
            <a:r>
              <a:rPr lang="en-US" altLang="zh-CN" sz="2000" dirty="0" err="1">
                <a:ea typeface="宋体" charset="0"/>
              </a:rPr>
              <a:t>scanf</a:t>
            </a:r>
            <a:r>
              <a:rPr lang="en-US" altLang="zh-CN" sz="2000" dirty="0">
                <a:ea typeface="宋体" charset="0"/>
              </a:rPr>
              <a:t>("%d", &amp; Count);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("Input an ordered array element: ");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for (int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= 0;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&lt; Count;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++) {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</a:t>
            </a:r>
            <a:r>
              <a:rPr lang="en-US" altLang="zh-CN" sz="2000" dirty="0" err="1">
                <a:ea typeface="宋体" charset="0"/>
              </a:rPr>
              <a:t>scanf</a:t>
            </a:r>
            <a:r>
              <a:rPr lang="en-US" altLang="zh-CN" sz="2000" dirty="0">
                <a:ea typeface="宋体" charset="0"/>
              </a:rPr>
              <a:t>("%d", &amp;a[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]);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/* </a:t>
            </a:r>
            <a:r>
              <a:rPr lang="zh-CN" altLang="en-US" sz="2000" dirty="0">
                <a:ea typeface="宋体" charset="0"/>
              </a:rPr>
              <a:t>有序表输出函数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void </a:t>
            </a:r>
            <a:r>
              <a:rPr lang="en-US" altLang="zh-CN" sz="2000" dirty="0" err="1">
                <a:ea typeface="宋体" charset="0"/>
              </a:rPr>
              <a:t>print_array</a:t>
            </a:r>
            <a:r>
              <a:rPr lang="en-US" altLang="zh-CN" sz="2000" dirty="0">
                <a:ea typeface="宋体" charset="0"/>
              </a:rPr>
              <a:t>(int a[ ])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{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("The ordered array a is: ");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for (int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= 0;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&lt; Count;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++) { /* </a:t>
            </a:r>
            <a:r>
              <a:rPr lang="zh-CN" altLang="en-US" sz="2000" dirty="0">
                <a:ea typeface="宋体" charset="0"/>
              </a:rPr>
              <a:t>相邻数字间空格分隔，行末无空格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if(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== 0){ 	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("%d", a[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]);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}else{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 %d", a[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]);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04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537895" y="116632"/>
            <a:ext cx="2448272" cy="93662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宋体" charset="0"/>
              </a:rPr>
              <a:t>insert</a:t>
            </a:r>
            <a:r>
              <a:rPr lang="en-US" altLang="zh-CN" sz="4000" dirty="0">
                <a:latin typeface="Arial" charset="0"/>
                <a:ea typeface="宋体" charset="0"/>
              </a:rPr>
              <a:t>()</a:t>
            </a:r>
            <a:endParaRPr lang="zh-CN" altLang="en-US" sz="4000" dirty="0">
              <a:latin typeface="Arial" charset="0"/>
              <a:ea typeface="宋体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492" y="692696"/>
            <a:ext cx="8784976" cy="576064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/* </a:t>
            </a:r>
            <a:r>
              <a:rPr lang="zh-CN" altLang="en-US" sz="2000" dirty="0">
                <a:ea typeface="宋体" charset="0"/>
              </a:rPr>
              <a:t>有序表插入函数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void insert(int a[ ], int value) 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{   int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, j;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for (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= 0;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&lt; Count;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++) {	/* </a:t>
            </a:r>
            <a:r>
              <a:rPr lang="zh-CN" altLang="en-US" sz="2000" dirty="0">
                <a:ea typeface="宋体" charset="0"/>
              </a:rPr>
              <a:t>定位：待插入的位置即退出循环时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zh-CN" altLang="en-US" sz="2000" dirty="0">
                <a:ea typeface="宋体" charset="0"/>
              </a:rPr>
              <a:t>的值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if(value &lt; a[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]){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 break;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}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}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for (j = Count -1; j &gt;=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; j--){	/* </a:t>
            </a:r>
            <a:r>
              <a:rPr lang="zh-CN" altLang="en-US" sz="2000" dirty="0">
                <a:ea typeface="宋体" charset="0"/>
              </a:rPr>
              <a:t>腾位：将</a:t>
            </a:r>
            <a:r>
              <a:rPr lang="en-US" altLang="zh-CN" sz="2000" dirty="0">
                <a:ea typeface="宋体" charset="0"/>
              </a:rPr>
              <a:t>a[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]~a[Count-1]</a:t>
            </a:r>
            <a:r>
              <a:rPr lang="zh-CN" altLang="en-US" sz="2000" dirty="0">
                <a:ea typeface="宋体" charset="0"/>
              </a:rPr>
              <a:t>向后顺移一位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a[j+1] = a[j];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}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a[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] = value; 	                       /* </a:t>
            </a:r>
            <a:r>
              <a:rPr lang="zh-CN" altLang="en-US" sz="2000" dirty="0">
                <a:ea typeface="宋体" charset="0"/>
              </a:rPr>
              <a:t>插入：将</a:t>
            </a:r>
            <a:r>
              <a:rPr lang="en-US" altLang="zh-CN" sz="2000" dirty="0">
                <a:ea typeface="宋体" charset="0"/>
              </a:rPr>
              <a:t>value </a:t>
            </a:r>
            <a:r>
              <a:rPr lang="zh-CN" altLang="en-US" sz="2000" dirty="0">
                <a:ea typeface="宋体" charset="0"/>
              </a:rPr>
              <a:t>的值赋给</a:t>
            </a:r>
            <a:r>
              <a:rPr lang="en-US" altLang="zh-CN" sz="2000" dirty="0">
                <a:ea typeface="宋体" charset="0"/>
              </a:rPr>
              <a:t>a[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] */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Count++;	                       /* </a:t>
            </a:r>
            <a:r>
              <a:rPr lang="zh-CN" altLang="en-US" sz="2000" dirty="0">
                <a:ea typeface="宋体" charset="0"/>
              </a:rPr>
              <a:t>增</a:t>
            </a:r>
            <a:r>
              <a:rPr lang="en-US" altLang="zh-CN" sz="2000" dirty="0">
                <a:ea typeface="宋体" charset="0"/>
              </a:rPr>
              <a:t>1</a:t>
            </a:r>
            <a:r>
              <a:rPr lang="zh-CN" altLang="en-US" sz="2000" dirty="0">
                <a:ea typeface="宋体" charset="0"/>
              </a:rPr>
              <a:t>：数组</a:t>
            </a:r>
            <a:r>
              <a:rPr lang="en-US" altLang="zh-CN" sz="2000" dirty="0">
                <a:ea typeface="宋体" charset="0"/>
              </a:rPr>
              <a:t>a</a:t>
            </a:r>
            <a:r>
              <a:rPr lang="zh-CN" altLang="en-US" sz="2000" dirty="0">
                <a:ea typeface="宋体" charset="0"/>
              </a:rPr>
              <a:t>中待处理的元素数量增</a:t>
            </a:r>
            <a:r>
              <a:rPr lang="en-US" altLang="zh-CN" sz="2000" dirty="0">
                <a:ea typeface="宋体" charset="0"/>
              </a:rPr>
              <a:t>1 */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</a:t>
            </a:r>
            <a:r>
              <a:rPr lang="en-US" altLang="zh-CN" sz="2000" dirty="0" err="1">
                <a:solidFill>
                  <a:schemeClr val="bg2"/>
                </a:solidFill>
                <a:ea typeface="宋体" charset="0"/>
              </a:rPr>
              <a:t>print_array</a:t>
            </a:r>
            <a:r>
              <a:rPr lang="en-US" altLang="zh-CN" sz="2000" dirty="0">
                <a:ea typeface="宋体" charset="0"/>
              </a:rPr>
              <a:t>(a);	         /* </a:t>
            </a:r>
            <a:r>
              <a:rPr lang="zh-CN" altLang="en-US" sz="2000" dirty="0">
                <a:ea typeface="宋体" charset="0"/>
              </a:rPr>
              <a:t>调用输出函数，输出插入后的有序数组</a:t>
            </a:r>
            <a:r>
              <a:rPr lang="en-US" altLang="zh-CN" sz="2000" dirty="0">
                <a:ea typeface="宋体" charset="0"/>
              </a:rPr>
              <a:t>a */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844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537895" y="116632"/>
            <a:ext cx="2448272" cy="93662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宋体" charset="0"/>
              </a:rPr>
              <a:t>remove</a:t>
            </a:r>
            <a:r>
              <a:rPr lang="en-US" altLang="zh-CN" sz="4000" dirty="0">
                <a:latin typeface="Arial" charset="0"/>
                <a:ea typeface="宋体" charset="0"/>
              </a:rPr>
              <a:t>()</a:t>
            </a:r>
            <a:endParaRPr lang="zh-CN" altLang="en-US" sz="4000" dirty="0">
              <a:latin typeface="Arial" charset="0"/>
              <a:ea typeface="宋体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257" y="476672"/>
            <a:ext cx="8840910" cy="6336704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/* </a:t>
            </a:r>
            <a:r>
              <a:rPr lang="zh-CN" altLang="en-US" sz="2000" dirty="0">
                <a:ea typeface="宋体" charset="0"/>
              </a:rPr>
              <a:t>有序表删除函数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void remove(int a[ ], int value) 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{   int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, index = -1; 	/* index</a:t>
            </a:r>
            <a:r>
              <a:rPr lang="zh-CN" altLang="en-US" sz="2000" dirty="0">
                <a:ea typeface="宋体" charset="0"/>
              </a:rPr>
              <a:t>的值为</a:t>
            </a:r>
            <a:r>
              <a:rPr lang="en-US" altLang="zh-CN" sz="2000" dirty="0">
                <a:ea typeface="宋体" charset="0"/>
              </a:rPr>
              <a:t>-1</a:t>
            </a:r>
            <a:r>
              <a:rPr lang="zh-CN" altLang="en-US" sz="2000" dirty="0">
                <a:ea typeface="宋体" charset="0"/>
              </a:rPr>
              <a:t>表示没找到，否则表示找到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for(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= 0;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&lt; Count;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++){	/* </a:t>
            </a:r>
            <a:r>
              <a:rPr lang="zh-CN" altLang="en-US" sz="2000" dirty="0">
                <a:ea typeface="宋体" charset="0"/>
              </a:rPr>
              <a:t>定位：找到则用</a:t>
            </a:r>
            <a:r>
              <a:rPr lang="en-US" altLang="zh-CN" sz="2000" dirty="0">
                <a:ea typeface="宋体" charset="0"/>
              </a:rPr>
              <a:t>index</a:t>
            </a:r>
            <a:r>
              <a:rPr lang="zh-CN" altLang="en-US" sz="2000" dirty="0">
                <a:ea typeface="宋体" charset="0"/>
              </a:rPr>
              <a:t>记录其下标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if(value == a[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]){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index =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;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break;                   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}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}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if(index == -1){ 		/* </a:t>
            </a:r>
            <a:r>
              <a:rPr lang="zh-CN" altLang="en-US" sz="2000" dirty="0">
                <a:ea typeface="宋体" charset="0"/>
              </a:rPr>
              <a:t>没找到，则输出相应的信息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("Failed to find the data, deletion failed.");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}else{			/* </a:t>
            </a:r>
            <a:r>
              <a:rPr lang="zh-CN" altLang="en-US" sz="2000" dirty="0">
                <a:ea typeface="宋体" charset="0"/>
              </a:rPr>
              <a:t>找到，则删除</a:t>
            </a:r>
            <a:r>
              <a:rPr lang="en-US" altLang="zh-CN" sz="2000" dirty="0">
                <a:ea typeface="宋体" charset="0"/>
              </a:rPr>
              <a:t>a[index] */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for(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= index;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 &lt; Count - 1; 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++){	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a[</a:t>
            </a:r>
            <a:r>
              <a:rPr lang="en-US" altLang="zh-CN" sz="2000" dirty="0" err="1">
                <a:ea typeface="宋体" charset="0"/>
              </a:rPr>
              <a:t>i</a:t>
            </a:r>
            <a:r>
              <a:rPr lang="en-US" altLang="zh-CN" sz="2000" dirty="0">
                <a:ea typeface="宋体" charset="0"/>
              </a:rPr>
              <a:t>] = a[i+1];          /* </a:t>
            </a:r>
            <a:r>
              <a:rPr lang="zh-CN" altLang="en-US" sz="2000" dirty="0">
                <a:ea typeface="宋体" charset="0"/>
              </a:rPr>
              <a:t>将</a:t>
            </a:r>
            <a:r>
              <a:rPr lang="en-US" altLang="zh-CN" sz="2000" dirty="0">
                <a:ea typeface="宋体" charset="0"/>
              </a:rPr>
              <a:t>a[Count-1]~ a[index+1]</a:t>
            </a:r>
            <a:r>
              <a:rPr lang="zh-CN" altLang="en-US" sz="2000" dirty="0">
                <a:ea typeface="宋体" charset="0"/>
              </a:rPr>
              <a:t>向前顺移一位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}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Count --;		   /* </a:t>
            </a:r>
            <a:r>
              <a:rPr lang="zh-CN" altLang="en-US" sz="2000" dirty="0">
                <a:ea typeface="宋体" charset="0"/>
              </a:rPr>
              <a:t>减</a:t>
            </a:r>
            <a:r>
              <a:rPr lang="en-US" altLang="zh-CN" sz="2000" dirty="0">
                <a:ea typeface="宋体" charset="0"/>
              </a:rPr>
              <a:t>1</a:t>
            </a:r>
            <a:r>
              <a:rPr lang="zh-CN" altLang="en-US" sz="2000" dirty="0">
                <a:ea typeface="宋体" charset="0"/>
              </a:rPr>
              <a:t>：数组</a:t>
            </a:r>
            <a:r>
              <a:rPr lang="en-US" altLang="zh-CN" sz="2000" dirty="0">
                <a:ea typeface="宋体" charset="0"/>
              </a:rPr>
              <a:t>a</a:t>
            </a:r>
            <a:r>
              <a:rPr lang="zh-CN" altLang="en-US" sz="2000" dirty="0">
                <a:ea typeface="宋体" charset="0"/>
              </a:rPr>
              <a:t>中待处理的元素数量减</a:t>
            </a:r>
            <a:r>
              <a:rPr lang="en-US" altLang="zh-CN" sz="2000" dirty="0">
                <a:ea typeface="宋体" charset="0"/>
              </a:rPr>
              <a:t>1 */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</a:t>
            </a:r>
            <a:r>
              <a:rPr lang="en-US" altLang="zh-CN" sz="2000" dirty="0" err="1">
                <a:solidFill>
                  <a:schemeClr val="bg2"/>
                </a:solidFill>
                <a:ea typeface="宋体" charset="0"/>
              </a:rPr>
              <a:t>print_array</a:t>
            </a:r>
            <a:r>
              <a:rPr lang="en-US" altLang="zh-CN" sz="2000" dirty="0">
                <a:ea typeface="宋体" charset="0"/>
              </a:rPr>
              <a:t>(a);          /* </a:t>
            </a:r>
            <a:r>
              <a:rPr lang="zh-CN" altLang="en-US" sz="2000" dirty="0">
                <a:ea typeface="宋体" charset="0"/>
              </a:rPr>
              <a:t>调用输出函数，输出删除后的有序数组</a:t>
            </a:r>
            <a:r>
              <a:rPr lang="en-US" altLang="zh-CN" sz="2000" dirty="0">
                <a:ea typeface="宋体" charset="0"/>
              </a:rPr>
              <a:t>a */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}</a:t>
            </a:r>
          </a:p>
          <a:p>
            <a:pPr algn="just" eaLnBrk="1" hangingPunct="1">
              <a:spcBef>
                <a:spcPts val="2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37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537895" y="116632"/>
            <a:ext cx="2448272" cy="93662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ea typeface="宋体" charset="0"/>
              </a:rPr>
              <a:t>query</a:t>
            </a:r>
            <a:r>
              <a:rPr lang="en-US" altLang="zh-CN" sz="4000" dirty="0">
                <a:latin typeface="Arial" charset="0"/>
                <a:ea typeface="宋体" charset="0"/>
              </a:rPr>
              <a:t>()</a:t>
            </a:r>
            <a:endParaRPr lang="zh-CN" altLang="en-US" sz="4000" dirty="0">
              <a:latin typeface="Arial" charset="0"/>
              <a:ea typeface="宋体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833" y="440507"/>
            <a:ext cx="8840910" cy="6336704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/* </a:t>
            </a:r>
            <a:r>
              <a:rPr lang="zh-CN" altLang="en-US" sz="2000" dirty="0">
                <a:ea typeface="宋体" charset="0"/>
              </a:rPr>
              <a:t>有序表二分法查询函数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void query(int a[ ], int value) 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{   int mid, left = 0, right = Count - 1; 	/* </a:t>
            </a:r>
            <a:r>
              <a:rPr lang="zh-CN" altLang="en-US" sz="2000" dirty="0">
                <a:ea typeface="宋体" charset="0"/>
              </a:rPr>
              <a:t>开始时查找区间为整个数组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while (left &lt;= right){               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mid = (left + right) / 2;        /* </a:t>
            </a:r>
            <a:r>
              <a:rPr lang="zh-CN" altLang="en-US" sz="2000" dirty="0">
                <a:ea typeface="宋体" charset="0"/>
              </a:rPr>
              <a:t>得到中间位置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if (value == a[mid]){           /* </a:t>
            </a:r>
            <a:r>
              <a:rPr lang="zh-CN" altLang="en-US" sz="2000" dirty="0">
                <a:ea typeface="宋体" charset="0"/>
              </a:rPr>
              <a:t>查找成功，输出下标，函数返回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("The index is: %d", mid);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return;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}else if (value &lt; a[mid]){ 	/* </a:t>
            </a:r>
            <a:r>
              <a:rPr lang="zh-CN" altLang="en-US" sz="2000" dirty="0">
                <a:ea typeface="宋体" charset="0"/>
              </a:rPr>
              <a:t>缩小查找区间为前半段，</a:t>
            </a:r>
            <a:r>
              <a:rPr lang="en-US" altLang="zh-CN" sz="2000" dirty="0">
                <a:ea typeface="宋体" charset="0"/>
              </a:rPr>
              <a:t>right</a:t>
            </a:r>
            <a:r>
              <a:rPr lang="zh-CN" altLang="en-US" sz="2000" dirty="0">
                <a:ea typeface="宋体" charset="0"/>
              </a:rPr>
              <a:t>前移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right = mid - 1;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}else{		             /* </a:t>
            </a:r>
            <a:r>
              <a:rPr lang="zh-CN" altLang="en-US" sz="2000" dirty="0">
                <a:ea typeface="宋体" charset="0"/>
              </a:rPr>
              <a:t>缩小查找区间为后半段，</a:t>
            </a:r>
            <a:r>
              <a:rPr lang="en-US" altLang="zh-CN" sz="2000" dirty="0">
                <a:ea typeface="宋体" charset="0"/>
              </a:rPr>
              <a:t>left</a:t>
            </a:r>
            <a:r>
              <a:rPr lang="zh-CN" altLang="en-US" sz="2000" dirty="0">
                <a:ea typeface="宋体" charset="0"/>
              </a:rPr>
              <a:t>后移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left = mid + 1;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}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}    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 "This element does not exist.");       /* value</a:t>
            </a:r>
            <a:r>
              <a:rPr lang="zh-CN" altLang="en-US" sz="2000" dirty="0">
                <a:ea typeface="宋体" charset="0"/>
              </a:rPr>
              <a:t>不在数组</a:t>
            </a:r>
            <a:r>
              <a:rPr lang="en-US" altLang="zh-CN" sz="2000" dirty="0">
                <a:ea typeface="宋体" charset="0"/>
              </a:rPr>
              <a:t>a</a:t>
            </a:r>
            <a:r>
              <a:rPr lang="zh-CN" altLang="en-US" sz="2000" dirty="0">
                <a:ea typeface="宋体" charset="0"/>
              </a:rPr>
              <a:t>中 *</a:t>
            </a:r>
            <a:r>
              <a:rPr lang="en-US" altLang="zh-CN" sz="2000" dirty="0">
                <a:ea typeface="宋体" charset="0"/>
              </a:rPr>
              <a:t>/	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019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34975"/>
            <a:ext cx="61722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10.1.2 </a:t>
            </a:r>
            <a:r>
              <a:rPr lang="zh-CN" altLang="en-US">
                <a:latin typeface="Arial" charset="0"/>
                <a:ea typeface="宋体" charset="0"/>
              </a:rPr>
              <a:t>函数的嵌套调用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5041900" cy="5400675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顺序调用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 (void)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……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y =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 fact </a:t>
            </a:r>
            <a:r>
              <a:rPr lang="en-US" altLang="zh-CN" sz="2400">
                <a:latin typeface="Arial" charset="0"/>
                <a:ea typeface="宋体" charset="0"/>
              </a:rPr>
              <a:t>(3);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……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z =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mypow </a:t>
            </a:r>
            <a:r>
              <a:rPr lang="en-US" altLang="zh-CN" sz="2400">
                <a:latin typeface="Arial" charset="0"/>
                <a:ea typeface="宋体" charset="0"/>
              </a:rPr>
              <a:t>(3.5, 2);</a:t>
            </a:r>
            <a:br>
              <a:rPr lang="en-US" altLang="zh-CN" sz="2400">
                <a:latin typeface="Arial" charset="0"/>
                <a:ea typeface="宋体" charset="0"/>
              </a:rPr>
            </a:br>
            <a:r>
              <a:rPr lang="en-US" altLang="zh-CN" sz="2400">
                <a:latin typeface="Arial" charset="0"/>
                <a:ea typeface="宋体" charset="0"/>
              </a:rPr>
              <a:t> ……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double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fact </a:t>
            </a:r>
            <a:r>
              <a:rPr lang="en-US" altLang="zh-CN" sz="2400">
                <a:latin typeface="Arial" charset="0"/>
                <a:ea typeface="宋体" charset="0"/>
              </a:rPr>
              <a:t>(int n)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……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double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mypow </a:t>
            </a:r>
            <a:r>
              <a:rPr lang="en-US" altLang="zh-CN" sz="2400">
                <a:latin typeface="Arial" charset="0"/>
                <a:ea typeface="宋体" charset="0"/>
              </a:rPr>
              <a:t>(double x, in n)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……</a:t>
            </a:r>
          </a:p>
          <a:p>
            <a:pPr lvl="1" eaLnBrk="1" hangingPunct="1">
              <a:lnSpc>
                <a:spcPct val="7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795963" y="1484313"/>
            <a:ext cx="2514600" cy="1616075"/>
            <a:chOff x="3792" y="672"/>
            <a:chExt cx="1584" cy="1018"/>
          </a:xfrm>
        </p:grpSpPr>
        <p:sp>
          <p:nvSpPr>
            <p:cNvPr id="25617" name="Text Box 5"/>
            <p:cNvSpPr txBox="1">
              <a:spLocks noChangeArrowheads="1"/>
            </p:cNvSpPr>
            <p:nvPr/>
          </p:nvSpPr>
          <p:spPr bwMode="auto">
            <a:xfrm>
              <a:off x="4224" y="672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latin typeface="CosmicTwo" charset="0"/>
                </a:rPr>
                <a:t>main</a:t>
              </a:r>
            </a:p>
          </p:txBody>
        </p:sp>
        <p:sp>
          <p:nvSpPr>
            <p:cNvPr id="25618" name="Text Box 6"/>
            <p:cNvSpPr txBox="1">
              <a:spLocks noChangeArrowheads="1"/>
            </p:cNvSpPr>
            <p:nvPr/>
          </p:nvSpPr>
          <p:spPr bwMode="auto">
            <a:xfrm>
              <a:off x="3792" y="144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bg2"/>
                  </a:solidFill>
                  <a:latin typeface="CosmicTwo" charset="0"/>
                </a:rPr>
                <a:t>fact</a:t>
              </a:r>
            </a:p>
          </p:txBody>
        </p:sp>
        <p:sp>
          <p:nvSpPr>
            <p:cNvPr id="25619" name="Text Box 7"/>
            <p:cNvSpPr txBox="1">
              <a:spLocks noChangeArrowheads="1"/>
            </p:cNvSpPr>
            <p:nvPr/>
          </p:nvSpPr>
          <p:spPr bwMode="auto">
            <a:xfrm>
              <a:off x="4560" y="144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bg2"/>
                  </a:solidFill>
                  <a:latin typeface="CosmicTwo" charset="0"/>
                </a:rPr>
                <a:t>mypow</a:t>
              </a:r>
            </a:p>
          </p:txBody>
        </p:sp>
        <p:sp>
          <p:nvSpPr>
            <p:cNvPr id="25620" name="Line 8"/>
            <p:cNvSpPr>
              <a:spLocks noChangeShapeType="1"/>
            </p:cNvSpPr>
            <p:nvPr/>
          </p:nvSpPr>
          <p:spPr bwMode="auto">
            <a:xfrm flipH="1">
              <a:off x="4032" y="960"/>
              <a:ext cx="288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>
              <a:off x="4608" y="960"/>
              <a:ext cx="336" cy="4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58" name="Line 10"/>
          <p:cNvSpPr>
            <a:spLocks noChangeShapeType="1"/>
          </p:cNvSpPr>
          <p:nvPr/>
        </p:nvSpPr>
        <p:spPr bwMode="auto">
          <a:xfrm>
            <a:off x="6248400" y="3810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59" name="Line 11"/>
          <p:cNvSpPr>
            <a:spLocks noChangeShapeType="1"/>
          </p:cNvSpPr>
          <p:nvPr/>
        </p:nvSpPr>
        <p:spPr bwMode="auto">
          <a:xfrm flipV="1">
            <a:off x="6248400" y="3886200"/>
            <a:ext cx="6096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0" name="Line 12"/>
          <p:cNvSpPr>
            <a:spLocks noChangeShapeType="1"/>
          </p:cNvSpPr>
          <p:nvPr/>
        </p:nvSpPr>
        <p:spPr bwMode="auto">
          <a:xfrm>
            <a:off x="6858000" y="3962400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1" name="Line 13"/>
          <p:cNvSpPr>
            <a:spLocks noChangeShapeType="1"/>
          </p:cNvSpPr>
          <p:nvPr/>
        </p:nvSpPr>
        <p:spPr bwMode="auto">
          <a:xfrm flipH="1" flipV="1">
            <a:off x="6248400" y="4419600"/>
            <a:ext cx="6096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2" name="Line 14"/>
          <p:cNvSpPr>
            <a:spLocks noChangeShapeType="1"/>
          </p:cNvSpPr>
          <p:nvPr/>
        </p:nvSpPr>
        <p:spPr bwMode="auto">
          <a:xfrm>
            <a:off x="6248400" y="4419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3" name="Line 15"/>
          <p:cNvSpPr>
            <a:spLocks noChangeShapeType="1"/>
          </p:cNvSpPr>
          <p:nvPr/>
        </p:nvSpPr>
        <p:spPr bwMode="auto">
          <a:xfrm flipV="1">
            <a:off x="6248400" y="4876800"/>
            <a:ext cx="6096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4" name="Line 16"/>
          <p:cNvSpPr>
            <a:spLocks noChangeShapeType="1"/>
          </p:cNvSpPr>
          <p:nvPr/>
        </p:nvSpPr>
        <p:spPr bwMode="auto">
          <a:xfrm>
            <a:off x="6858000" y="4953000"/>
            <a:ext cx="0" cy="685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5" name="Line 17"/>
          <p:cNvSpPr>
            <a:spLocks noChangeShapeType="1"/>
          </p:cNvSpPr>
          <p:nvPr/>
        </p:nvSpPr>
        <p:spPr bwMode="auto">
          <a:xfrm flipH="1" flipV="1">
            <a:off x="6248400" y="5410200"/>
            <a:ext cx="609600" cy="228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66" name="Line 18"/>
          <p:cNvSpPr>
            <a:spLocks noChangeShapeType="1"/>
          </p:cNvSpPr>
          <p:nvPr/>
        </p:nvSpPr>
        <p:spPr bwMode="auto">
          <a:xfrm>
            <a:off x="6248400" y="54102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943600" y="3429000"/>
            <a:ext cx="2362200" cy="1920875"/>
            <a:chOff x="3744" y="2160"/>
            <a:chExt cx="1488" cy="1210"/>
          </a:xfrm>
        </p:grpSpPr>
        <p:sp>
          <p:nvSpPr>
            <p:cNvPr id="25614" name="Text Box 20"/>
            <p:cNvSpPr txBox="1">
              <a:spLocks noChangeArrowheads="1"/>
            </p:cNvSpPr>
            <p:nvPr/>
          </p:nvSpPr>
          <p:spPr bwMode="auto">
            <a:xfrm>
              <a:off x="3744" y="2160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latin typeface="CosmicTwo" charset="0"/>
                </a:rPr>
                <a:t>main</a:t>
              </a:r>
            </a:p>
          </p:txBody>
        </p:sp>
        <p:sp>
          <p:nvSpPr>
            <p:cNvPr id="25615" name="Text Box 21"/>
            <p:cNvSpPr txBox="1">
              <a:spLocks noChangeArrowheads="1"/>
            </p:cNvSpPr>
            <p:nvPr/>
          </p:nvSpPr>
          <p:spPr bwMode="auto">
            <a:xfrm>
              <a:off x="4464" y="249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bg2"/>
                  </a:solidFill>
                  <a:latin typeface="CosmicTwo" charset="0"/>
                </a:rPr>
                <a:t>fact</a:t>
              </a:r>
            </a:p>
          </p:txBody>
        </p:sp>
        <p:sp>
          <p:nvSpPr>
            <p:cNvPr id="25616" name="Text Box 22"/>
            <p:cNvSpPr txBox="1">
              <a:spLocks noChangeArrowheads="1"/>
            </p:cNvSpPr>
            <p:nvPr/>
          </p:nvSpPr>
          <p:spPr bwMode="auto">
            <a:xfrm>
              <a:off x="4464" y="312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>
                  <a:solidFill>
                    <a:schemeClr val="bg2"/>
                  </a:solidFill>
                  <a:latin typeface="CosmicTwo" charset="0"/>
                </a:rPr>
                <a:t>mypow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8" grpId="0" animBg="1"/>
      <p:bldP spid="462859" grpId="0" animBg="1"/>
      <p:bldP spid="462860" grpId="0" animBg="1"/>
      <p:bldP spid="462861" grpId="0" animBg="1"/>
      <p:bldP spid="462862" grpId="0" animBg="1"/>
      <p:bldP spid="462863" grpId="0" animBg="1"/>
      <p:bldP spid="462864" grpId="0" animBg="1"/>
      <p:bldP spid="462865" grpId="0" animBg="1"/>
      <p:bldP spid="4628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2" y="1124744"/>
            <a:ext cx="4951360" cy="5544616"/>
          </a:xfrm>
        </p:spPr>
        <p:txBody>
          <a:bodyPr/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int main(void)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  ……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select(a, option, value);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……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  <a:endParaRPr lang="en-US" altLang="zh-CN" sz="2000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void select(int a[ ], int option, int value) 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	……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insert(a, value);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……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void insert(int a[ ], int value)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	……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print_array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(a);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……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void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print_array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(int a[ ]) 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	……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  <a:endParaRPr lang="zh-CN" altLang="zh-CN" sz="2000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5715000" y="4191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7" name="Line 5"/>
          <p:cNvSpPr>
            <a:spLocks noChangeShapeType="1"/>
          </p:cNvSpPr>
          <p:nvPr/>
        </p:nvSpPr>
        <p:spPr bwMode="auto">
          <a:xfrm flipV="1">
            <a:off x="5715000" y="4267200"/>
            <a:ext cx="609600" cy="4572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>
            <a:off x="6323806" y="4343400"/>
            <a:ext cx="0" cy="304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 flipH="1" flipV="1">
            <a:off x="5715000" y="4800600"/>
            <a:ext cx="609600" cy="2286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0" name="Line 8"/>
          <p:cNvSpPr>
            <a:spLocks noChangeShapeType="1"/>
          </p:cNvSpPr>
          <p:nvPr/>
        </p:nvSpPr>
        <p:spPr bwMode="auto">
          <a:xfrm>
            <a:off x="5715000" y="48006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1" name="Line 9"/>
          <p:cNvSpPr>
            <a:spLocks noChangeShapeType="1"/>
          </p:cNvSpPr>
          <p:nvPr/>
        </p:nvSpPr>
        <p:spPr bwMode="auto">
          <a:xfrm flipV="1">
            <a:off x="6324600" y="4191000"/>
            <a:ext cx="6096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2" name="Line 10"/>
          <p:cNvSpPr>
            <a:spLocks noChangeShapeType="1"/>
          </p:cNvSpPr>
          <p:nvPr/>
        </p:nvSpPr>
        <p:spPr bwMode="auto">
          <a:xfrm>
            <a:off x="7557864" y="422528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 flipH="1" flipV="1">
            <a:off x="6324600" y="4724400"/>
            <a:ext cx="609600" cy="2286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Text Box 17"/>
          <p:cNvSpPr txBox="1">
            <a:spLocks noChangeArrowheads="1"/>
          </p:cNvSpPr>
          <p:nvPr/>
        </p:nvSpPr>
        <p:spPr bwMode="auto">
          <a:xfrm>
            <a:off x="5943600" y="40583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0" lang="en-US" altLang="zh-CN" sz="2000" b="1" dirty="0">
                <a:latin typeface="CosmicTwo" charset="0"/>
              </a:rPr>
              <a:t>main</a:t>
            </a:r>
          </a:p>
        </p:txBody>
      </p:sp>
      <p:sp>
        <p:nvSpPr>
          <p:cNvPr id="26639" name="Text Box 18"/>
          <p:cNvSpPr txBox="1">
            <a:spLocks noChangeArrowheads="1"/>
          </p:cNvSpPr>
          <p:nvPr/>
        </p:nvSpPr>
        <p:spPr bwMode="auto">
          <a:xfrm>
            <a:off x="5796136" y="1300758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 dirty="0">
                <a:solidFill>
                  <a:srgbClr val="CC0066"/>
                </a:solidFill>
                <a:latin typeface="CosmicTwo" charset="0"/>
              </a:rPr>
              <a:t>select</a:t>
            </a:r>
          </a:p>
        </p:txBody>
      </p:sp>
      <p:sp>
        <p:nvSpPr>
          <p:cNvPr id="26640" name="Text Box 19"/>
          <p:cNvSpPr txBox="1">
            <a:spLocks noChangeArrowheads="1"/>
          </p:cNvSpPr>
          <p:nvPr/>
        </p:nvSpPr>
        <p:spPr bwMode="auto">
          <a:xfrm>
            <a:off x="5796136" y="2204864"/>
            <a:ext cx="1020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 dirty="0">
                <a:solidFill>
                  <a:schemeClr val="bg2"/>
                </a:solidFill>
                <a:latin typeface="CosmicTwo" charset="0"/>
              </a:rPr>
              <a:t>insert</a:t>
            </a:r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 flipH="1">
            <a:off x="6324600" y="764704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21"/>
          <p:cNvSpPr>
            <a:spLocks noChangeShapeType="1"/>
          </p:cNvSpPr>
          <p:nvPr/>
        </p:nvSpPr>
        <p:spPr bwMode="auto">
          <a:xfrm flipH="1">
            <a:off x="6324600" y="1701230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94" name="Line 22"/>
          <p:cNvSpPr>
            <a:spLocks noChangeShapeType="1"/>
          </p:cNvSpPr>
          <p:nvPr/>
        </p:nvSpPr>
        <p:spPr bwMode="auto">
          <a:xfrm>
            <a:off x="6324600" y="4724400"/>
            <a:ext cx="0" cy="304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Rectangle 2"/>
          <p:cNvSpPr>
            <a:spLocks noChangeArrowheads="1"/>
          </p:cNvSpPr>
          <p:nvPr/>
        </p:nvSpPr>
        <p:spPr bwMode="auto">
          <a:xfrm>
            <a:off x="755576" y="362744"/>
            <a:ext cx="28796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 b="1" dirty="0">
                <a:solidFill>
                  <a:schemeClr val="hlink"/>
                </a:solidFill>
              </a:rPr>
              <a:t>嵌套调用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D6F993E7-D476-4D9A-8AA1-15354F630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2" y="3016220"/>
            <a:ext cx="1500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kumimoji="0" lang="en-US" altLang="zh-CN" sz="2000" b="1" dirty="0" err="1">
                <a:latin typeface="CosmicTwo" charset="0"/>
              </a:rPr>
              <a:t>print_array</a:t>
            </a:r>
            <a:endParaRPr kumimoji="0" lang="en-US" altLang="zh-CN" sz="2000" b="1" dirty="0">
              <a:latin typeface="CosmicTwo" charset="0"/>
            </a:endParaRPr>
          </a:p>
        </p:txBody>
      </p:sp>
      <p:sp>
        <p:nvSpPr>
          <p:cNvPr id="5" name="Line 21">
            <a:extLst>
              <a:ext uri="{FF2B5EF4-FFF2-40B4-BE49-F238E27FC236}">
                <a16:creationId xmlns:a16="http://schemas.microsoft.com/office/drawing/2014/main" id="{92FD3CAF-A086-4B50-8452-758E43CA9E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3806" y="2521472"/>
            <a:ext cx="0" cy="5334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E446D6C7-4B1A-4485-A240-FEFE4F72B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7470" y="4293096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C1FE3B19-2390-48D1-9D12-A49DCA6C0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264" y="4674096"/>
            <a:ext cx="0" cy="30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9">
            <a:extLst>
              <a:ext uri="{FF2B5EF4-FFF2-40B4-BE49-F238E27FC236}">
                <a16:creationId xmlns:a16="http://schemas.microsoft.com/office/drawing/2014/main" id="{C691F106-95B3-478F-8295-76F8FF8E9A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264" y="4149080"/>
            <a:ext cx="609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DF170EA6-676E-45F7-80E7-5D679375A0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48264" y="4682480"/>
            <a:ext cx="609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4E2F0C6-8C97-4E19-BFD1-8F32F7F1D7CA}"/>
              </a:ext>
            </a:extLst>
          </p:cNvPr>
          <p:cNvGrpSpPr/>
          <p:nvPr/>
        </p:nvGrpSpPr>
        <p:grpSpPr>
          <a:xfrm>
            <a:off x="5334001" y="3810000"/>
            <a:ext cx="3692526" cy="1743075"/>
            <a:chOff x="5334001" y="3810000"/>
            <a:chExt cx="3692526" cy="1743075"/>
          </a:xfrm>
        </p:grpSpPr>
        <p:sp>
          <p:nvSpPr>
            <p:cNvPr id="26643" name="Text Box 13"/>
            <p:cNvSpPr txBox="1">
              <a:spLocks noChangeArrowheads="1"/>
            </p:cNvSpPr>
            <p:nvPr/>
          </p:nvSpPr>
          <p:spPr bwMode="auto">
            <a:xfrm>
              <a:off x="5334001" y="3810000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 dirty="0">
                  <a:latin typeface="CosmicTwo" charset="0"/>
                </a:rPr>
                <a:t>main</a:t>
              </a:r>
            </a:p>
          </p:txBody>
        </p:sp>
        <p:sp>
          <p:nvSpPr>
            <p:cNvPr id="26644" name="Text Box 14"/>
            <p:cNvSpPr txBox="1">
              <a:spLocks noChangeArrowheads="1"/>
            </p:cNvSpPr>
            <p:nvPr/>
          </p:nvSpPr>
          <p:spPr bwMode="auto">
            <a:xfrm>
              <a:off x="5727701" y="5153025"/>
              <a:ext cx="914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rgbClr val="CC0066"/>
                  </a:solidFill>
                  <a:latin typeface="CosmicTwo" charset="0"/>
                </a:rPr>
                <a:t>select</a:t>
              </a:r>
            </a:p>
          </p:txBody>
        </p:sp>
        <p:sp>
          <p:nvSpPr>
            <p:cNvPr id="26645" name="Text Box 15"/>
            <p:cNvSpPr txBox="1">
              <a:spLocks noChangeArrowheads="1"/>
            </p:cNvSpPr>
            <p:nvPr/>
          </p:nvSpPr>
          <p:spPr bwMode="auto">
            <a:xfrm>
              <a:off x="6732589" y="5156200"/>
              <a:ext cx="7937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kumimoji="0" lang="en-US" altLang="zh-CN" sz="2000" b="1" dirty="0">
                  <a:solidFill>
                    <a:schemeClr val="bg2"/>
                  </a:solidFill>
                  <a:latin typeface="CosmicTwo" charset="0"/>
                </a:rPr>
                <a:t>insert</a:t>
              </a:r>
              <a:endParaRPr kumimoji="0" lang="en-US" altLang="zh-CN" sz="2000" b="1" dirty="0">
                <a:solidFill>
                  <a:srgbClr val="CC0066"/>
                </a:solidFill>
                <a:latin typeface="CosmicTwo" charset="0"/>
              </a:endParaRPr>
            </a:p>
          </p:txBody>
        </p:sp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172ECF88-3BB8-404B-8F0E-3614181D9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6339" y="4324290"/>
              <a:ext cx="1500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spcBef>
                  <a:spcPct val="50000"/>
                </a:spcBef>
              </a:pPr>
              <a:r>
                <a:rPr kumimoji="0" lang="en-US" altLang="zh-CN" sz="2000" b="1" dirty="0" err="1">
                  <a:latin typeface="CosmicTwo" charset="0"/>
                </a:rPr>
                <a:t>print_array</a:t>
              </a:r>
              <a:endParaRPr kumimoji="0" lang="en-US" altLang="zh-CN" sz="2000" b="1" dirty="0">
                <a:latin typeface="CosmicTw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7" grpId="0" animBg="1"/>
      <p:bldP spid="463878" grpId="0" animBg="1"/>
      <p:bldP spid="463879" grpId="0" animBg="1"/>
      <p:bldP spid="463880" grpId="0" animBg="1"/>
      <p:bldP spid="463881" grpId="0" animBg="1"/>
      <p:bldP spid="463882" grpId="0" animBg="1"/>
      <p:bldP spid="463883" grpId="0" animBg="1"/>
      <p:bldP spid="463894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263" y="188913"/>
            <a:ext cx="3024187" cy="762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10-1 </a:t>
            </a:r>
            <a:r>
              <a:rPr lang="zh-CN" altLang="en-US" sz="4000" dirty="0">
                <a:latin typeface="Arial" charset="0"/>
                <a:ea typeface="宋体" charset="0"/>
              </a:rPr>
              <a:t>分析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52" y="74147"/>
            <a:ext cx="5062837" cy="646121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int main (void)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</a:t>
            </a:r>
            <a:r>
              <a:rPr lang="zh-CN" altLang="en-US" sz="2000" dirty="0">
                <a:latin typeface="Arial" charset="0"/>
                <a:ea typeface="宋体" charset="0"/>
              </a:rPr>
              <a:t>	 </a:t>
            </a:r>
            <a:r>
              <a:rPr lang="en-US" altLang="zh-CN" sz="2000" dirty="0">
                <a:latin typeface="Arial" charset="0"/>
                <a:ea typeface="宋体" charset="0"/>
              </a:rPr>
              <a:t>……</a:t>
            </a:r>
            <a:endParaRPr lang="en-US" altLang="zh-CN" sz="2000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rgbClr val="CC0066"/>
                </a:solidFill>
                <a:ea typeface="宋体" charset="0"/>
              </a:rPr>
              <a:t>void select(int a[ ], int option, int value)</a:t>
            </a:r>
            <a:endParaRPr lang="en-US" altLang="zh-CN" sz="2000" dirty="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	……</a:t>
            </a:r>
            <a:endParaRPr lang="en-US" altLang="zh-CN" sz="2000" dirty="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void </a:t>
            </a:r>
            <a:r>
              <a:rPr lang="en-US" altLang="zh-CN" sz="2000" dirty="0" err="1">
                <a:solidFill>
                  <a:schemeClr val="bg2"/>
                </a:solidFill>
                <a:ea typeface="宋体" charset="0"/>
              </a:rPr>
              <a:t>input_array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(int a[ ])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 ( )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	 ……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void </a:t>
            </a:r>
            <a:r>
              <a:rPr lang="en-US" altLang="zh-CN" sz="2000" dirty="0" err="1">
                <a:solidFill>
                  <a:schemeClr val="bg2"/>
                </a:solidFill>
                <a:ea typeface="宋体" charset="0"/>
              </a:rPr>
              <a:t>print_array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(int a[ ])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 ( )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	……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void insert(int a[ ], int value)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 ( )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  ……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void remove(int a[ ], int value)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 ( )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  ……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void query(int a[ ], int value)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 ( )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  ……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27651" name="Line 4"/>
          <p:cNvSpPr>
            <a:spLocks noChangeShapeType="1"/>
          </p:cNvSpPr>
          <p:nvPr/>
        </p:nvSpPr>
        <p:spPr bwMode="auto">
          <a:xfrm flipH="1">
            <a:off x="5029200" y="381000"/>
            <a:ext cx="762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>
            <a:off x="5105400" y="381000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77A2AD-B84A-47C9-9ED6-03B1CDC2BC58}"/>
              </a:ext>
            </a:extLst>
          </p:cNvPr>
          <p:cNvGrpSpPr/>
          <p:nvPr/>
        </p:nvGrpSpPr>
        <p:grpSpPr>
          <a:xfrm>
            <a:off x="3707904" y="1772816"/>
            <a:ext cx="5317986" cy="3740180"/>
            <a:chOff x="3707904" y="1772816"/>
            <a:chExt cx="5317986" cy="3740180"/>
          </a:xfrm>
        </p:grpSpPr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63C1EBFC-3F9F-4B69-8DDF-8FF46514C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6076" y="4032996"/>
              <a:ext cx="1129814" cy="422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000" b="1" dirty="0">
                  <a:solidFill>
                    <a:srgbClr val="CC0066"/>
                  </a:solidFill>
                </a:rPr>
                <a:t>query()</a:t>
              </a:r>
            </a:p>
          </p:txBody>
        </p:sp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130D1176-3389-4DD4-B97F-CAA781A6F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2384" y="1772816"/>
              <a:ext cx="1668463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000" b="1" dirty="0"/>
                <a:t>main( )</a:t>
              </a: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F0852C29-BA65-450F-82F9-50FBC1579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9522" y="2853904"/>
              <a:ext cx="1668463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000" b="1" dirty="0">
                  <a:solidFill>
                    <a:schemeClr val="bg2"/>
                  </a:solidFill>
                </a:rPr>
                <a:t>select()</a:t>
              </a:r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96EE43AA-5B4D-4223-9331-4B51F5461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56" y="4032996"/>
              <a:ext cx="1307467" cy="480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000" b="1" dirty="0">
                  <a:solidFill>
                    <a:srgbClr val="CC0066"/>
                  </a:solidFill>
                </a:rPr>
                <a:t>insert()</a:t>
              </a:r>
            </a:p>
          </p:txBody>
        </p:sp>
        <p:sp>
          <p:nvSpPr>
            <p:cNvPr id="36" name="Text Box 8">
              <a:extLst>
                <a:ext uri="{FF2B5EF4-FFF2-40B4-BE49-F238E27FC236}">
                  <a16:creationId xmlns:a16="http://schemas.microsoft.com/office/drawing/2014/main" id="{877252D4-8E43-4335-972B-A86D44E7D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8434" y="3989255"/>
              <a:ext cx="1437804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000" b="1" dirty="0">
                  <a:solidFill>
                    <a:srgbClr val="CC0066"/>
                  </a:solidFill>
                </a:rPr>
                <a:t>remove()</a:t>
              </a:r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DDFB543C-19C3-41D3-993C-C8C0EAABC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7722" y="2152229"/>
              <a:ext cx="0" cy="7381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D2E067C4-D25B-4B44-9136-DA65291CF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24128" y="3304754"/>
              <a:ext cx="1005606" cy="73879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Line 12">
              <a:extLst>
                <a:ext uri="{FF2B5EF4-FFF2-40B4-BE49-F238E27FC236}">
                  <a16:creationId xmlns:a16="http://schemas.microsoft.com/office/drawing/2014/main" id="{969EFA9D-1D87-47EA-B2BF-5DF3F36E5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1684" y="3307929"/>
              <a:ext cx="0" cy="7159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0" name="Line 13">
              <a:extLst>
                <a:ext uri="{FF2B5EF4-FFF2-40B4-BE49-F238E27FC236}">
                  <a16:creationId xmlns:a16="http://schemas.microsoft.com/office/drawing/2014/main" id="{B0605D36-B0E0-4BF8-853B-9DD258F91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4922" y="3304754"/>
              <a:ext cx="649486" cy="70008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Line 11">
              <a:extLst>
                <a:ext uri="{FF2B5EF4-FFF2-40B4-BE49-F238E27FC236}">
                  <a16:creationId xmlns:a16="http://schemas.microsoft.com/office/drawing/2014/main" id="{DC3425BF-2FB8-4F72-9953-44A30A34E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2176" y="2222079"/>
              <a:ext cx="1366838" cy="7397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5BF7E0AC-5EFF-44EC-A47F-BB2713F7D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904" y="2863405"/>
              <a:ext cx="2683694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000" b="1" dirty="0" err="1">
                  <a:solidFill>
                    <a:schemeClr val="bg2"/>
                  </a:solidFill>
                </a:rPr>
                <a:t>input_array</a:t>
              </a:r>
              <a:r>
                <a:rPr kumimoji="0" lang="en-US" altLang="zh-CN" sz="2000" b="1" dirty="0">
                  <a:solidFill>
                    <a:schemeClr val="bg2"/>
                  </a:solidFill>
                </a:rPr>
                <a:t>()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id="{9DA46202-FAC1-494A-84A4-8E80D7E33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351" y="5068275"/>
              <a:ext cx="1800200" cy="44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000" b="1" dirty="0" err="1"/>
                <a:t>print_array</a:t>
              </a:r>
              <a:r>
                <a:rPr kumimoji="0" lang="en-US" altLang="zh-CN" sz="2000" b="1" dirty="0"/>
                <a:t>()</a:t>
              </a:r>
            </a:p>
          </p:txBody>
        </p:sp>
        <p:sp>
          <p:nvSpPr>
            <p:cNvPr id="44" name="Text Box 7">
              <a:extLst>
                <a:ext uri="{FF2B5EF4-FFF2-40B4-BE49-F238E27FC236}">
                  <a16:creationId xmlns:a16="http://schemas.microsoft.com/office/drawing/2014/main" id="{7F1D619E-2599-4AB9-90EE-FB3A9D964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8551" y="5058774"/>
              <a:ext cx="1800200" cy="44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000" b="1" dirty="0" err="1"/>
                <a:t>print_array</a:t>
              </a:r>
              <a:r>
                <a:rPr kumimoji="0" lang="en-US" altLang="zh-CN" sz="2000" b="1" dirty="0"/>
                <a:t>()</a:t>
              </a: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id="{E335D6EE-1EDC-4B8F-B85C-8AD42EE42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1684" y="4365104"/>
              <a:ext cx="0" cy="7159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6" name="Line 12">
              <a:extLst>
                <a:ext uri="{FF2B5EF4-FFF2-40B4-BE49-F238E27FC236}">
                  <a16:creationId xmlns:a16="http://schemas.microsoft.com/office/drawing/2014/main" id="{3CEFC797-4C2A-42A4-8713-D5A0692D8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2120" y="4365104"/>
              <a:ext cx="0" cy="7159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80400" cy="45561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在一个函数中再调用其它函数的情况称为函数的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黑体" charset="0"/>
                <a:cs typeface="黑体" charset="0"/>
              </a:rPr>
              <a:t>嵌套调用</a:t>
            </a:r>
            <a:r>
              <a:rPr lang="zh-CN" altLang="en-US">
                <a:latin typeface="Arial" charset="0"/>
                <a:ea typeface="宋体" charset="0"/>
              </a:rPr>
              <a:t>。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如果函数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调用函数</a:t>
            </a:r>
            <a:r>
              <a:rPr lang="en-US" altLang="zh-CN">
                <a:latin typeface="Arial" charset="0"/>
                <a:ea typeface="宋体" charset="0"/>
              </a:rPr>
              <a:t>B，</a:t>
            </a:r>
            <a:r>
              <a:rPr lang="zh-CN" altLang="en-US">
                <a:latin typeface="Arial" charset="0"/>
                <a:ea typeface="宋体" charset="0"/>
              </a:rPr>
              <a:t>函数</a:t>
            </a:r>
            <a:r>
              <a:rPr lang="en-US" altLang="zh-CN">
                <a:latin typeface="Arial" charset="0"/>
                <a:ea typeface="宋体" charset="0"/>
              </a:rPr>
              <a:t>B</a:t>
            </a:r>
            <a:r>
              <a:rPr lang="zh-CN" altLang="en-US">
                <a:latin typeface="Arial" charset="0"/>
                <a:ea typeface="宋体" charset="0"/>
              </a:rPr>
              <a:t>再调用函数</a:t>
            </a:r>
            <a:r>
              <a:rPr lang="en-US" altLang="zh-CN">
                <a:latin typeface="Arial" charset="0"/>
                <a:ea typeface="宋体" charset="0"/>
              </a:rPr>
              <a:t>C，</a:t>
            </a:r>
            <a:r>
              <a:rPr lang="zh-CN" altLang="en-US">
                <a:latin typeface="Arial" charset="0"/>
                <a:ea typeface="宋体" charset="0"/>
              </a:rPr>
              <a:t>一个调用一个地嵌套下去，构成了函数的嵌套调用。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具有嵌套调用函数的程序，需要分别定义多个不同的函数体，每个函数体完成不同的功能，它们合起来解决复杂的问题。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4213" y="650875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4400" b="1">
                <a:solidFill>
                  <a:schemeClr val="hlink"/>
                </a:solidFill>
              </a:rPr>
              <a:t>10.1.2 </a:t>
            </a:r>
            <a:r>
              <a:rPr lang="zh-CN" altLang="en-US" sz="4400" b="1">
                <a:solidFill>
                  <a:schemeClr val="hlink"/>
                </a:solidFill>
              </a:rPr>
              <a:t>函数的嵌套调用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结构化程序设计方法 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353176" cy="496902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自顶向下，逐步求精，函数实现 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自顶向下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宋体" charset="0"/>
              </a:rPr>
              <a:t>先考虑全局目标，后考虑局部目标；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宋体" charset="0"/>
              </a:rPr>
              <a:t>先考虑总体步骤，后考虑步骤的细节；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宋体" charset="0"/>
              </a:rPr>
              <a:t>先从最上层总目标开始设计，逐步使问题具体化。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逐步求精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宋体" charset="0"/>
              </a:rPr>
              <a:t>对于复杂的问题，其中大的操作步骤应该再将其分解为一些子步骤的序列，逐步明晰实现过程。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函数实现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宋体" charset="0"/>
              </a:rPr>
              <a:t>通过逐步求精，把程序要解决的全局目标分解为局部目标，再进一步分解为具体的小目标，把最终的小目标用函数来实现；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宋体" charset="0"/>
              </a:rPr>
              <a:t>问题的逐步分解关系，构成了函数间的调用关系。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37525" cy="4608512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Arial" charset="0"/>
                <a:ea typeface="宋体" charset="0"/>
              </a:rPr>
              <a:t>限制函数的长度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sz="2000" dirty="0">
                <a:latin typeface="Arial" charset="0"/>
                <a:ea typeface="宋体" charset="0"/>
              </a:rPr>
              <a:t>一个函数语句数不宜过多，既便于阅读、理解，也方便程序调试；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sz="2000" dirty="0">
                <a:latin typeface="Arial" charset="0"/>
                <a:ea typeface="宋体" charset="0"/>
              </a:rPr>
              <a:t>若函数太长，可以考虑把函数进一步分解实现。</a:t>
            </a:r>
          </a:p>
          <a:p>
            <a:pPr eaLnBrk="1" hangingPunct="1"/>
            <a:r>
              <a:rPr lang="zh-CN" altLang="en-US" sz="2400" dirty="0">
                <a:latin typeface="Arial" charset="0"/>
                <a:ea typeface="宋体" charset="0"/>
              </a:rPr>
              <a:t>避免函数功能间的重复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sz="2000" dirty="0">
                <a:latin typeface="Arial" charset="0"/>
                <a:ea typeface="宋体" charset="0"/>
              </a:rPr>
              <a:t>对于在多处使用的同一个计算或操作过程，应当将其封装成一个独立的函数，以达到一处定义、多处使用的目的，以避免功能模块间的重复。</a:t>
            </a:r>
          </a:p>
          <a:p>
            <a:pPr eaLnBrk="1" hangingPunct="1"/>
            <a:r>
              <a:rPr lang="zh-CN" altLang="en-US" sz="2400" dirty="0">
                <a:latin typeface="Arial" charset="0"/>
                <a:ea typeface="宋体" charset="0"/>
              </a:rPr>
              <a:t>减少全局变量的使用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sz="2000" dirty="0">
                <a:latin typeface="Arial" charset="0"/>
                <a:ea typeface="宋体" charset="0"/>
              </a:rPr>
              <a:t>定义局部变量作为函数的临时工作单元，使用参数和返回值作为函数与外部进行数据交换的方式；</a:t>
            </a:r>
            <a:endParaRPr lang="en-US" altLang="zh-CN" sz="2000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sz="2000" dirty="0">
                <a:latin typeface="Arial" charset="0"/>
                <a:ea typeface="宋体" charset="0"/>
              </a:rPr>
              <a:t>只有当确实需要多个函数共享的数据时，才定义其为全局变量。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函数设计时应注意的问题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8362950" cy="11715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62950" cy="3824288"/>
          </a:xfrm>
        </p:spPr>
        <p:txBody>
          <a:bodyPr/>
          <a:lstStyle/>
          <a:p>
            <a:pPr eaLnBrk="1" hangingPunct="1">
              <a:lnSpc>
                <a:spcPct val="30000"/>
              </a:lnSpc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怎样把多个函数组织起来？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怎样用结构化程序设计的思想解决问题？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怎样用函数嵌套求解复杂的问题？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怎样用函数递归解决问题？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如何使用宏？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如何使用多文件模块构建较大规模程序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10.2  </a:t>
            </a:r>
            <a:r>
              <a:rPr lang="zh-CN" altLang="en-US">
                <a:latin typeface="Arial" charset="0"/>
                <a:ea typeface="宋体" charset="0"/>
              </a:rPr>
              <a:t>汉诺塔问题 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981200"/>
            <a:ext cx="7460307" cy="310398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10.2.1 </a:t>
            </a:r>
            <a:r>
              <a:rPr lang="zh-CN" altLang="en-US" dirty="0">
                <a:latin typeface="Arial" charset="0"/>
                <a:ea typeface="宋体" charset="0"/>
              </a:rPr>
              <a:t>程序解析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10.2.2 </a:t>
            </a:r>
            <a:r>
              <a:rPr lang="zh-CN" altLang="en-US" dirty="0">
                <a:latin typeface="Arial" charset="0"/>
                <a:ea typeface="宋体" charset="0"/>
              </a:rPr>
              <a:t>递归函数基本概念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10.2.3 </a:t>
            </a:r>
            <a:r>
              <a:rPr lang="zh-CN" altLang="en-US" dirty="0">
                <a:latin typeface="Arial" charset="0"/>
                <a:ea typeface="宋体" charset="0"/>
              </a:rPr>
              <a:t>递归程序设计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10.2.1  </a:t>
            </a:r>
            <a:r>
              <a:rPr lang="zh-CN" altLang="en-US" sz="4000">
                <a:latin typeface="Arial" charset="0"/>
                <a:ea typeface="宋体" charset="0"/>
              </a:rPr>
              <a:t>汉诺(</a:t>
            </a:r>
            <a:r>
              <a:rPr lang="en-US" altLang="zh-CN" sz="4000">
                <a:latin typeface="Arial" charset="0"/>
                <a:ea typeface="宋体" charset="0"/>
              </a:rPr>
              <a:t>Hanoi)</a:t>
            </a:r>
            <a:r>
              <a:rPr lang="zh-CN" altLang="en-US" sz="4000">
                <a:latin typeface="Arial" charset="0"/>
                <a:ea typeface="宋体" charset="0"/>
              </a:rPr>
              <a:t>塔问题解析</a:t>
            </a:r>
            <a:r>
              <a:rPr lang="en-US" altLang="zh-CN" sz="400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3933825"/>
            <a:ext cx="5943600" cy="2362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将</a:t>
            </a:r>
            <a:r>
              <a:rPr lang="en-US" altLang="zh-CN" sz="2800">
                <a:latin typeface="Arial" charset="0"/>
                <a:ea typeface="宋体" charset="0"/>
              </a:rPr>
              <a:t> 64</a:t>
            </a:r>
            <a:r>
              <a:rPr lang="zh-CN" altLang="en-US" sz="2800">
                <a:latin typeface="Arial" charset="0"/>
                <a:ea typeface="宋体" charset="0"/>
              </a:rPr>
              <a:t> 个盘从座</a:t>
            </a:r>
            <a:r>
              <a:rPr lang="en-US" altLang="zh-CN" sz="2800">
                <a:latin typeface="Arial" charset="0"/>
                <a:ea typeface="宋体" charset="0"/>
              </a:rPr>
              <a:t>A</a:t>
            </a:r>
            <a:r>
              <a:rPr lang="zh-CN" altLang="en-US" sz="2800">
                <a:latin typeface="Arial" charset="0"/>
                <a:ea typeface="宋体" charset="0"/>
              </a:rPr>
              <a:t>搬到座</a:t>
            </a:r>
            <a:r>
              <a:rPr lang="en-US" altLang="zh-CN" sz="2800">
                <a:latin typeface="Arial" charset="0"/>
                <a:ea typeface="宋体" charset="0"/>
              </a:rPr>
              <a:t>B</a:t>
            </a:r>
            <a:endParaRPr lang="zh-CN" altLang="en-US" sz="2800">
              <a:latin typeface="Arial" charset="0"/>
              <a:ea typeface="宋体" charset="0"/>
            </a:endParaRP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(1) 一次只能搬一个盘子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(2) 盘子只能插在</a:t>
            </a:r>
            <a:r>
              <a:rPr lang="en-US" altLang="zh-CN" sz="2400">
                <a:latin typeface="Arial" charset="0"/>
                <a:ea typeface="宋体" charset="0"/>
              </a:rPr>
              <a:t>A、B、C</a:t>
            </a:r>
            <a:r>
              <a:rPr lang="zh-CN" altLang="en-US" sz="2400">
                <a:latin typeface="Arial" charset="0"/>
                <a:ea typeface="宋体" charset="0"/>
              </a:rPr>
              <a:t>三个杆中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(3) 大盘不能压在小盘上</a:t>
            </a:r>
            <a:endParaRPr lang="zh-CN" sz="2400">
              <a:latin typeface="Arial" charset="0"/>
              <a:ea typeface="宋体" charset="0"/>
            </a:endParaRPr>
          </a:p>
        </p:txBody>
      </p:sp>
      <p:sp>
        <p:nvSpPr>
          <p:cNvPr id="32771" name="Line 4"/>
          <p:cNvSpPr>
            <a:spLocks noChangeShapeType="1"/>
          </p:cNvSpPr>
          <p:nvPr/>
        </p:nvSpPr>
        <p:spPr bwMode="auto">
          <a:xfrm>
            <a:off x="3962400" y="31686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Line 5"/>
          <p:cNvSpPr>
            <a:spLocks noChangeShapeType="1"/>
          </p:cNvSpPr>
          <p:nvPr/>
        </p:nvSpPr>
        <p:spPr bwMode="auto">
          <a:xfrm flipV="1">
            <a:off x="4953000" y="13398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0" name="Rectangle 6"/>
          <p:cNvSpPr>
            <a:spLocks noChangeArrowheads="1"/>
          </p:cNvSpPr>
          <p:nvPr/>
        </p:nvSpPr>
        <p:spPr bwMode="auto">
          <a:xfrm>
            <a:off x="4114800" y="294005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1" name="Rectangle 7"/>
          <p:cNvSpPr>
            <a:spLocks noChangeArrowheads="1"/>
          </p:cNvSpPr>
          <p:nvPr/>
        </p:nvSpPr>
        <p:spPr bwMode="auto">
          <a:xfrm>
            <a:off x="4343400" y="271145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2" name="Rectangle 8"/>
          <p:cNvSpPr>
            <a:spLocks noChangeArrowheads="1"/>
          </p:cNvSpPr>
          <p:nvPr/>
        </p:nvSpPr>
        <p:spPr bwMode="auto">
          <a:xfrm>
            <a:off x="4648200" y="179705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73" name="Rectangle 9"/>
          <p:cNvSpPr>
            <a:spLocks noChangeArrowheads="1"/>
          </p:cNvSpPr>
          <p:nvPr/>
        </p:nvSpPr>
        <p:spPr bwMode="auto">
          <a:xfrm>
            <a:off x="4800600" y="164465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6604000" y="32194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 flipV="1">
            <a:off x="7747000" y="15430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12"/>
          <p:cNvSpPr>
            <a:spLocks noChangeShapeType="1"/>
          </p:cNvSpPr>
          <p:nvPr/>
        </p:nvSpPr>
        <p:spPr bwMode="auto">
          <a:xfrm>
            <a:off x="1066800" y="31686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13"/>
          <p:cNvSpPr>
            <a:spLocks noChangeShapeType="1"/>
          </p:cNvSpPr>
          <p:nvPr/>
        </p:nvSpPr>
        <p:spPr bwMode="auto">
          <a:xfrm flipV="1">
            <a:off x="2209800" y="14922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Text Box 14"/>
          <p:cNvSpPr txBox="1">
            <a:spLocks noChangeArrowheads="1"/>
          </p:cNvSpPr>
          <p:nvPr/>
        </p:nvSpPr>
        <p:spPr bwMode="auto">
          <a:xfrm>
            <a:off x="1295400" y="3141663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      </a:t>
            </a:r>
            <a:r>
              <a:rPr lang="en-US" altLang="zh-CN" b="1"/>
              <a:t>A		        B	                               C</a:t>
            </a:r>
          </a:p>
        </p:txBody>
      </p:sp>
      <p:sp>
        <p:nvSpPr>
          <p:cNvPr id="32782" name="AutoShape 15"/>
          <p:cNvSpPr>
            <a:spLocks noChangeArrowheads="1"/>
          </p:cNvSpPr>
          <p:nvPr/>
        </p:nvSpPr>
        <p:spPr bwMode="auto">
          <a:xfrm>
            <a:off x="3200400" y="225425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Rectangle 16"/>
          <p:cNvSpPr>
            <a:spLocks noChangeArrowheads="1"/>
          </p:cNvSpPr>
          <p:nvPr/>
        </p:nvSpPr>
        <p:spPr bwMode="auto">
          <a:xfrm>
            <a:off x="1371600" y="294005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Rectangle 17"/>
          <p:cNvSpPr>
            <a:spLocks noChangeArrowheads="1"/>
          </p:cNvSpPr>
          <p:nvPr/>
        </p:nvSpPr>
        <p:spPr bwMode="auto">
          <a:xfrm>
            <a:off x="1600200" y="271145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Rectangle 18"/>
          <p:cNvSpPr>
            <a:spLocks noChangeArrowheads="1"/>
          </p:cNvSpPr>
          <p:nvPr/>
        </p:nvSpPr>
        <p:spPr bwMode="auto">
          <a:xfrm>
            <a:off x="1905000" y="179705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Rectangle 19"/>
          <p:cNvSpPr>
            <a:spLocks noChangeArrowheads="1"/>
          </p:cNvSpPr>
          <p:nvPr/>
        </p:nvSpPr>
        <p:spPr bwMode="auto">
          <a:xfrm>
            <a:off x="2057400" y="164465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4" name="Rectangle 20"/>
          <p:cNvSpPr>
            <a:spLocks noChangeArrowheads="1"/>
          </p:cNvSpPr>
          <p:nvPr/>
        </p:nvSpPr>
        <p:spPr bwMode="auto">
          <a:xfrm>
            <a:off x="1371600" y="2940050"/>
            <a:ext cx="1676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5" name="Rectangle 21"/>
          <p:cNvSpPr>
            <a:spLocks noChangeArrowheads="1"/>
          </p:cNvSpPr>
          <p:nvPr/>
        </p:nvSpPr>
        <p:spPr bwMode="auto">
          <a:xfrm>
            <a:off x="1600200" y="2711450"/>
            <a:ext cx="1295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6" name="Rectangle 22"/>
          <p:cNvSpPr>
            <a:spLocks noChangeArrowheads="1"/>
          </p:cNvSpPr>
          <p:nvPr/>
        </p:nvSpPr>
        <p:spPr bwMode="auto">
          <a:xfrm>
            <a:off x="1905000" y="1797050"/>
            <a:ext cx="6096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687" name="Rectangle 23"/>
          <p:cNvSpPr>
            <a:spLocks noChangeArrowheads="1"/>
          </p:cNvSpPr>
          <p:nvPr/>
        </p:nvSpPr>
        <p:spPr bwMode="auto">
          <a:xfrm>
            <a:off x="2057400" y="1644650"/>
            <a:ext cx="3048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70" grpId="0" animBg="1"/>
      <p:bldP spid="497671" grpId="0" animBg="1"/>
      <p:bldP spid="497672" grpId="0" animBg="1"/>
      <p:bldP spid="497673" grpId="0" animBg="1"/>
      <p:bldP spid="497684" grpId="0" animBg="1"/>
      <p:bldP spid="497685" grpId="0" animBg="1"/>
      <p:bldP spid="497686" grpId="0" animBg="1"/>
      <p:bldP spid="4976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分析</a:t>
            </a:r>
            <a:endParaRPr lang="zh-CN" altLang="en-US">
              <a:solidFill>
                <a:srgbClr val="FFFFCC"/>
              </a:solidFill>
              <a:latin typeface="Arial" charset="0"/>
              <a:ea typeface="宋体" charset="0"/>
            </a:endParaRPr>
          </a:p>
        </p:txBody>
      </p:sp>
      <p:sp>
        <p:nvSpPr>
          <p:cNvPr id="33794" name="Line 3"/>
          <p:cNvSpPr>
            <a:spLocks noChangeShapeType="1"/>
          </p:cNvSpPr>
          <p:nvPr/>
        </p:nvSpPr>
        <p:spPr bwMode="auto">
          <a:xfrm>
            <a:off x="12192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 flipV="1">
            <a:off x="22098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1371600" y="33528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1600200" y="31242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1905000" y="289560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Line 8"/>
          <p:cNvSpPr>
            <a:spLocks noChangeShapeType="1"/>
          </p:cNvSpPr>
          <p:nvPr/>
        </p:nvSpPr>
        <p:spPr bwMode="auto">
          <a:xfrm>
            <a:off x="40386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 flipV="1">
            <a:off x="51816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67818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flipV="1">
            <a:off x="7924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1524000" y="373380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</a:t>
            </a:r>
            <a:r>
              <a:rPr lang="en-US" altLang="zh-CN" b="1"/>
              <a:t>A			         B		         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1763712" cy="973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分析</a:t>
            </a:r>
            <a:endParaRPr lang="zh-CN" altLang="en-US">
              <a:solidFill>
                <a:srgbClr val="FFFFCC"/>
              </a:solidFill>
              <a:latin typeface="Arial" charset="0"/>
              <a:ea typeface="宋体" charset="0"/>
            </a:endParaRPr>
          </a:p>
        </p:txBody>
      </p:sp>
      <p:sp>
        <p:nvSpPr>
          <p:cNvPr id="34818" name="Line 3"/>
          <p:cNvSpPr>
            <a:spLocks noChangeShapeType="1"/>
          </p:cNvSpPr>
          <p:nvPr/>
        </p:nvSpPr>
        <p:spPr bwMode="auto">
          <a:xfrm>
            <a:off x="12192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" name="Line 4"/>
          <p:cNvSpPr>
            <a:spLocks noChangeShapeType="1"/>
          </p:cNvSpPr>
          <p:nvPr/>
        </p:nvSpPr>
        <p:spPr bwMode="auto">
          <a:xfrm flipV="1">
            <a:off x="22098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1371600" y="33528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1600200" y="31242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1905000" y="22098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2057400" y="2057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9"/>
          <p:cNvSpPr>
            <a:spLocks noChangeShapeType="1"/>
          </p:cNvSpPr>
          <p:nvPr/>
        </p:nvSpPr>
        <p:spPr bwMode="auto">
          <a:xfrm>
            <a:off x="40386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 flipV="1">
            <a:off x="51816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>
            <a:off x="67818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 flipV="1">
            <a:off x="7924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1524000" y="37338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   </a:t>
            </a:r>
            <a:r>
              <a:rPr lang="en-US" altLang="zh-CN" b="1"/>
              <a:t>A			         B		         C</a:t>
            </a:r>
          </a:p>
        </p:txBody>
      </p:sp>
      <p:sp>
        <p:nvSpPr>
          <p:cNvPr id="34829" name="AutoShape 14"/>
          <p:cNvSpPr>
            <a:spLocks/>
          </p:cNvSpPr>
          <p:nvPr/>
        </p:nvSpPr>
        <p:spPr bwMode="auto">
          <a:xfrm>
            <a:off x="3048000" y="20574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AutoShape 15"/>
          <p:cNvSpPr>
            <a:spLocks noChangeArrowheads="1"/>
          </p:cNvSpPr>
          <p:nvPr/>
        </p:nvSpPr>
        <p:spPr bwMode="auto">
          <a:xfrm>
            <a:off x="3429000" y="26670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Line 16"/>
          <p:cNvSpPr>
            <a:spLocks noChangeShapeType="1"/>
          </p:cNvSpPr>
          <p:nvPr/>
        </p:nvSpPr>
        <p:spPr bwMode="auto">
          <a:xfrm>
            <a:off x="1219200" y="6019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Line 17"/>
          <p:cNvSpPr>
            <a:spLocks noChangeShapeType="1"/>
          </p:cNvSpPr>
          <p:nvPr/>
        </p:nvSpPr>
        <p:spPr bwMode="auto">
          <a:xfrm flipV="1">
            <a:off x="2209800" y="4191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0" name="Rectangle 18"/>
          <p:cNvSpPr>
            <a:spLocks noChangeArrowheads="1"/>
          </p:cNvSpPr>
          <p:nvPr/>
        </p:nvSpPr>
        <p:spPr bwMode="auto">
          <a:xfrm>
            <a:off x="1371600" y="5791200"/>
            <a:ext cx="1676400" cy="2286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  <a:cs typeface="+mn-cs"/>
            </a:endParaRPr>
          </a:p>
        </p:txBody>
      </p:sp>
      <p:sp>
        <p:nvSpPr>
          <p:cNvPr id="499731" name="Rectangle 19"/>
          <p:cNvSpPr>
            <a:spLocks noChangeArrowheads="1"/>
          </p:cNvSpPr>
          <p:nvPr/>
        </p:nvSpPr>
        <p:spPr bwMode="auto">
          <a:xfrm>
            <a:off x="1600200" y="55626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2" name="Rectangle 20"/>
          <p:cNvSpPr>
            <a:spLocks noChangeArrowheads="1"/>
          </p:cNvSpPr>
          <p:nvPr/>
        </p:nvSpPr>
        <p:spPr bwMode="auto">
          <a:xfrm>
            <a:off x="1905000" y="4648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3" name="Rectangle 21"/>
          <p:cNvSpPr>
            <a:spLocks noChangeArrowheads="1"/>
          </p:cNvSpPr>
          <p:nvPr/>
        </p:nvSpPr>
        <p:spPr bwMode="auto">
          <a:xfrm>
            <a:off x="2057400" y="4495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Line 22"/>
          <p:cNvSpPr>
            <a:spLocks noChangeShapeType="1"/>
          </p:cNvSpPr>
          <p:nvPr/>
        </p:nvSpPr>
        <p:spPr bwMode="auto">
          <a:xfrm>
            <a:off x="40640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23"/>
          <p:cNvSpPr>
            <a:spLocks noChangeShapeType="1"/>
          </p:cNvSpPr>
          <p:nvPr/>
        </p:nvSpPr>
        <p:spPr bwMode="auto">
          <a:xfrm flipV="1">
            <a:off x="5207000" y="4343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6" name="AutoShape 24"/>
          <p:cNvSpPr>
            <a:spLocks/>
          </p:cNvSpPr>
          <p:nvPr/>
        </p:nvSpPr>
        <p:spPr bwMode="auto">
          <a:xfrm>
            <a:off x="3124200" y="44958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37" name="AutoShape 25"/>
          <p:cNvSpPr>
            <a:spLocks noChangeArrowheads="1"/>
          </p:cNvSpPr>
          <p:nvPr/>
        </p:nvSpPr>
        <p:spPr bwMode="auto">
          <a:xfrm>
            <a:off x="3302000" y="5816600"/>
            <a:ext cx="762000" cy="1524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Line 26"/>
          <p:cNvSpPr>
            <a:spLocks noChangeShapeType="1"/>
          </p:cNvSpPr>
          <p:nvPr/>
        </p:nvSpPr>
        <p:spPr bwMode="auto">
          <a:xfrm>
            <a:off x="6934200" y="5994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Line 27"/>
          <p:cNvSpPr>
            <a:spLocks noChangeShapeType="1"/>
          </p:cNvSpPr>
          <p:nvPr/>
        </p:nvSpPr>
        <p:spPr bwMode="auto">
          <a:xfrm flipV="1">
            <a:off x="7924800" y="416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0" name="Rectangle 28"/>
          <p:cNvSpPr>
            <a:spLocks noChangeArrowheads="1"/>
          </p:cNvSpPr>
          <p:nvPr/>
        </p:nvSpPr>
        <p:spPr bwMode="auto">
          <a:xfrm>
            <a:off x="7315200" y="57658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1" name="Rectangle 29"/>
          <p:cNvSpPr>
            <a:spLocks noChangeArrowheads="1"/>
          </p:cNvSpPr>
          <p:nvPr/>
        </p:nvSpPr>
        <p:spPr bwMode="auto">
          <a:xfrm>
            <a:off x="7620000" y="48514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2" name="Rectangle 30"/>
          <p:cNvSpPr>
            <a:spLocks noChangeArrowheads="1"/>
          </p:cNvSpPr>
          <p:nvPr/>
        </p:nvSpPr>
        <p:spPr bwMode="auto">
          <a:xfrm>
            <a:off x="7772400" y="46990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3" name="Rectangle 31"/>
          <p:cNvSpPr>
            <a:spLocks noChangeArrowheads="1"/>
          </p:cNvSpPr>
          <p:nvPr/>
        </p:nvSpPr>
        <p:spPr bwMode="auto">
          <a:xfrm>
            <a:off x="4292600" y="5791200"/>
            <a:ext cx="1676400" cy="2286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  <a:cs typeface="+mn-cs"/>
            </a:endParaRPr>
          </a:p>
        </p:txBody>
      </p:sp>
      <p:sp>
        <p:nvSpPr>
          <p:cNvPr id="34847" name="Text Box 32"/>
          <p:cNvSpPr txBox="1">
            <a:spLocks noChangeArrowheads="1"/>
          </p:cNvSpPr>
          <p:nvPr/>
        </p:nvSpPr>
        <p:spPr bwMode="auto">
          <a:xfrm>
            <a:off x="1600200" y="60960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   </a:t>
            </a:r>
            <a:r>
              <a:rPr lang="en-US" altLang="zh-CN" b="1"/>
              <a:t>A			         B		         C</a:t>
            </a:r>
          </a:p>
        </p:txBody>
      </p:sp>
      <p:sp>
        <p:nvSpPr>
          <p:cNvPr id="34848" name="Text Box 33"/>
          <p:cNvSpPr txBox="1">
            <a:spLocks noChangeArrowheads="1"/>
          </p:cNvSpPr>
          <p:nvPr/>
        </p:nvSpPr>
        <p:spPr bwMode="auto">
          <a:xfrm>
            <a:off x="33528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  <p:sp>
        <p:nvSpPr>
          <p:cNvPr id="499746" name="Text Box 34"/>
          <p:cNvSpPr txBox="1">
            <a:spLocks noChangeArrowheads="1"/>
          </p:cNvSpPr>
          <p:nvPr/>
        </p:nvSpPr>
        <p:spPr bwMode="auto">
          <a:xfrm>
            <a:off x="3352800" y="4648200"/>
            <a:ext cx="85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n-1</a:t>
            </a:r>
          </a:p>
        </p:txBody>
      </p:sp>
      <p:sp>
        <p:nvSpPr>
          <p:cNvPr id="499747" name="Freeform 35"/>
          <p:cNvSpPr>
            <a:spLocks/>
          </p:cNvSpPr>
          <p:nvPr/>
        </p:nvSpPr>
        <p:spPr bwMode="auto">
          <a:xfrm>
            <a:off x="3505200" y="4267200"/>
            <a:ext cx="3581400" cy="762000"/>
          </a:xfrm>
          <a:custGeom>
            <a:avLst/>
            <a:gdLst>
              <a:gd name="T0" fmla="*/ 0 w 2256"/>
              <a:gd name="T1" fmla="*/ 2147483647 h 480"/>
              <a:gd name="T2" fmla="*/ 2147483647 w 2256"/>
              <a:gd name="T3" fmla="*/ 0 h 480"/>
              <a:gd name="T4" fmla="*/ 2147483647 w 2256"/>
              <a:gd name="T5" fmla="*/ 2147483647 h 480"/>
              <a:gd name="T6" fmla="*/ 0 60000 65536"/>
              <a:gd name="T7" fmla="*/ 0 60000 65536"/>
              <a:gd name="T8" fmla="*/ 0 60000 65536"/>
              <a:gd name="T9" fmla="*/ 0 w 2256"/>
              <a:gd name="T10" fmla="*/ 0 h 480"/>
              <a:gd name="T11" fmla="*/ 2256 w 225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480">
                <a:moveTo>
                  <a:pt x="0" y="480"/>
                </a:moveTo>
                <a:cubicBezTo>
                  <a:pt x="364" y="240"/>
                  <a:pt x="728" y="0"/>
                  <a:pt x="1104" y="0"/>
                </a:cubicBezTo>
                <a:cubicBezTo>
                  <a:pt x="1480" y="0"/>
                  <a:pt x="1868" y="240"/>
                  <a:pt x="2256" y="48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48" name="AutoShape 36"/>
          <p:cNvSpPr>
            <a:spLocks noChangeArrowheads="1"/>
          </p:cNvSpPr>
          <p:nvPr/>
        </p:nvSpPr>
        <p:spPr bwMode="auto">
          <a:xfrm>
            <a:off x="5791200" y="5257800"/>
            <a:ext cx="1676400" cy="152400"/>
          </a:xfrm>
          <a:prstGeom prst="leftArrow">
            <a:avLst>
              <a:gd name="adj1" fmla="val 50000"/>
              <a:gd name="adj2" fmla="val 275000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2" name="Text Box 37"/>
          <p:cNvSpPr txBox="1">
            <a:spLocks noChangeArrowheads="1"/>
          </p:cNvSpPr>
          <p:nvPr/>
        </p:nvSpPr>
        <p:spPr bwMode="auto">
          <a:xfrm>
            <a:off x="8153400" y="1143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6429375" y="4857750"/>
            <a:ext cx="858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n-1</a:t>
            </a:r>
          </a:p>
        </p:txBody>
      </p:sp>
      <p:sp>
        <p:nvSpPr>
          <p:cNvPr id="42" name="左大括号 41"/>
          <p:cNvSpPr>
            <a:spLocks/>
          </p:cNvSpPr>
          <p:nvPr/>
        </p:nvSpPr>
        <p:spPr bwMode="auto">
          <a:xfrm>
            <a:off x="7000875" y="4786313"/>
            <a:ext cx="214313" cy="1071562"/>
          </a:xfrm>
          <a:prstGeom prst="leftBrace">
            <a:avLst>
              <a:gd name="adj1" fmla="val 8333"/>
              <a:gd name="adj2" fmla="val 3517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9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9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9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30" grpId="0" animBg="1"/>
      <p:bldP spid="499731" grpId="0" animBg="1"/>
      <p:bldP spid="499732" grpId="0" animBg="1"/>
      <p:bldP spid="499733" grpId="0" animBg="1"/>
      <p:bldP spid="499736" grpId="0" animBg="1"/>
      <p:bldP spid="499737" grpId="0" animBg="1"/>
      <p:bldP spid="499740" grpId="0" animBg="1"/>
      <p:bldP spid="499741" grpId="0" animBg="1"/>
      <p:bldP spid="499742" grpId="0" animBg="1"/>
      <p:bldP spid="499743" grpId="0" animBg="1"/>
      <p:bldP spid="499746" grpId="0"/>
      <p:bldP spid="499747" grpId="0" animBg="1"/>
      <p:bldP spid="499748" grpId="0" animBg="1"/>
      <p:bldP spid="41" grpId="0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1620837" cy="973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分析</a:t>
            </a:r>
            <a:endParaRPr lang="zh-CN" altLang="en-US">
              <a:solidFill>
                <a:srgbClr val="FFFFCC"/>
              </a:solidFill>
              <a:latin typeface="Arial" charset="0"/>
              <a:ea typeface="宋体" charset="0"/>
            </a:endParaRPr>
          </a:p>
        </p:txBody>
      </p:sp>
      <p:sp>
        <p:nvSpPr>
          <p:cNvPr id="35842" name="Line 3"/>
          <p:cNvSpPr>
            <a:spLocks noChangeShapeType="1"/>
          </p:cNvSpPr>
          <p:nvPr/>
        </p:nvSpPr>
        <p:spPr bwMode="auto">
          <a:xfrm>
            <a:off x="1219200" y="3581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auto">
          <a:xfrm flipV="1">
            <a:off x="2209800" y="1752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1371600" y="335280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1600200" y="31242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1905000" y="22098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2057400" y="20574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9"/>
          <p:cNvSpPr>
            <a:spLocks noChangeShapeType="1"/>
          </p:cNvSpPr>
          <p:nvPr/>
        </p:nvSpPr>
        <p:spPr bwMode="auto">
          <a:xfrm>
            <a:off x="40386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Line 10"/>
          <p:cNvSpPr>
            <a:spLocks noChangeShapeType="1"/>
          </p:cNvSpPr>
          <p:nvPr/>
        </p:nvSpPr>
        <p:spPr bwMode="auto">
          <a:xfrm flipV="1">
            <a:off x="51816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1"/>
          <p:cNvSpPr>
            <a:spLocks noChangeShapeType="1"/>
          </p:cNvSpPr>
          <p:nvPr/>
        </p:nvSpPr>
        <p:spPr bwMode="auto">
          <a:xfrm>
            <a:off x="6781800" y="3581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 flipV="1">
            <a:off x="7924800" y="1905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1524000" y="3733800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    </a:t>
            </a:r>
            <a:r>
              <a:rPr lang="en-US" altLang="zh-CN" b="1" dirty="0"/>
              <a:t>A			         B		         C</a:t>
            </a:r>
          </a:p>
        </p:txBody>
      </p:sp>
      <p:sp>
        <p:nvSpPr>
          <p:cNvPr id="35853" name="AutoShape 14"/>
          <p:cNvSpPr>
            <a:spLocks/>
          </p:cNvSpPr>
          <p:nvPr/>
        </p:nvSpPr>
        <p:spPr bwMode="auto">
          <a:xfrm>
            <a:off x="3048000" y="20574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AutoShape 15"/>
          <p:cNvSpPr>
            <a:spLocks noChangeArrowheads="1"/>
          </p:cNvSpPr>
          <p:nvPr/>
        </p:nvSpPr>
        <p:spPr bwMode="auto">
          <a:xfrm rot="2708405">
            <a:off x="3322638" y="3259137"/>
            <a:ext cx="1728788" cy="360363"/>
          </a:xfrm>
          <a:prstGeom prst="rightArrow">
            <a:avLst>
              <a:gd name="adj1" fmla="val 50000"/>
              <a:gd name="adj2" fmla="val 119934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Line 16"/>
          <p:cNvSpPr>
            <a:spLocks noChangeShapeType="1"/>
          </p:cNvSpPr>
          <p:nvPr/>
        </p:nvSpPr>
        <p:spPr bwMode="auto">
          <a:xfrm>
            <a:off x="1219200" y="6019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Line 17"/>
          <p:cNvSpPr>
            <a:spLocks noChangeShapeType="1"/>
          </p:cNvSpPr>
          <p:nvPr/>
        </p:nvSpPr>
        <p:spPr bwMode="auto">
          <a:xfrm flipV="1">
            <a:off x="2209800" y="4191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Line 18"/>
          <p:cNvSpPr>
            <a:spLocks noChangeShapeType="1"/>
          </p:cNvSpPr>
          <p:nvPr/>
        </p:nvSpPr>
        <p:spPr bwMode="auto">
          <a:xfrm>
            <a:off x="40640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Line 19"/>
          <p:cNvSpPr>
            <a:spLocks noChangeShapeType="1"/>
          </p:cNvSpPr>
          <p:nvPr/>
        </p:nvSpPr>
        <p:spPr bwMode="auto">
          <a:xfrm flipV="1">
            <a:off x="5207000" y="4343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20"/>
          <p:cNvSpPr>
            <a:spLocks noChangeShapeType="1"/>
          </p:cNvSpPr>
          <p:nvPr/>
        </p:nvSpPr>
        <p:spPr bwMode="auto">
          <a:xfrm>
            <a:off x="6934200" y="5994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1"/>
          <p:cNvSpPr>
            <a:spLocks noChangeShapeType="1"/>
          </p:cNvSpPr>
          <p:nvPr/>
        </p:nvSpPr>
        <p:spPr bwMode="auto">
          <a:xfrm flipV="1">
            <a:off x="7924800" y="416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Rectangle 22"/>
          <p:cNvSpPr>
            <a:spLocks noChangeArrowheads="1"/>
          </p:cNvSpPr>
          <p:nvPr/>
        </p:nvSpPr>
        <p:spPr bwMode="auto">
          <a:xfrm>
            <a:off x="4572000" y="556260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Rectangle 23"/>
          <p:cNvSpPr>
            <a:spLocks noChangeArrowheads="1"/>
          </p:cNvSpPr>
          <p:nvPr/>
        </p:nvSpPr>
        <p:spPr bwMode="auto">
          <a:xfrm>
            <a:off x="4876800" y="464820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Rectangle 24"/>
          <p:cNvSpPr>
            <a:spLocks noChangeArrowheads="1"/>
          </p:cNvSpPr>
          <p:nvPr/>
        </p:nvSpPr>
        <p:spPr bwMode="auto">
          <a:xfrm>
            <a:off x="5029200" y="449580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Rectangle 25"/>
          <p:cNvSpPr>
            <a:spLocks noChangeArrowheads="1"/>
          </p:cNvSpPr>
          <p:nvPr/>
        </p:nvSpPr>
        <p:spPr bwMode="auto">
          <a:xfrm>
            <a:off x="4381500" y="5791200"/>
            <a:ext cx="16764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Text Box 26"/>
          <p:cNvSpPr txBox="1">
            <a:spLocks noChangeArrowheads="1"/>
          </p:cNvSpPr>
          <p:nvPr/>
        </p:nvSpPr>
        <p:spPr bwMode="auto">
          <a:xfrm>
            <a:off x="1600200" y="6096000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   </a:t>
            </a:r>
            <a:r>
              <a:rPr lang="en-US" altLang="zh-CN" b="1" dirty="0"/>
              <a:t>A			         B		         C</a:t>
            </a:r>
          </a:p>
        </p:txBody>
      </p:sp>
      <p:sp>
        <p:nvSpPr>
          <p:cNvPr id="35866" name="Text Box 27"/>
          <p:cNvSpPr txBox="1">
            <a:spLocks noChangeArrowheads="1"/>
          </p:cNvSpPr>
          <p:nvPr/>
        </p:nvSpPr>
        <p:spPr bwMode="auto">
          <a:xfrm>
            <a:off x="33528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10.2.1  </a:t>
            </a:r>
            <a:r>
              <a:rPr lang="zh-CN" altLang="en-US">
                <a:latin typeface="Arial" charset="0"/>
                <a:ea typeface="宋体" charset="0"/>
              </a:rPr>
              <a:t>汉诺(</a:t>
            </a:r>
            <a:r>
              <a:rPr lang="en-US" altLang="zh-CN">
                <a:latin typeface="Arial" charset="0"/>
                <a:ea typeface="宋体" charset="0"/>
              </a:rPr>
              <a:t>Hanoi)</a:t>
            </a:r>
            <a:r>
              <a:rPr lang="zh-CN" altLang="en-US">
                <a:latin typeface="Arial" charset="0"/>
                <a:ea typeface="宋体" charset="0"/>
              </a:rPr>
              <a:t>塔问题解析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435975" cy="46799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递归方法的两个要点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递归出口：一个盘子的解决方法；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递归式子：如何把搬动</a:t>
            </a:r>
            <a:r>
              <a:rPr lang="en-US" altLang="zh-CN" dirty="0">
                <a:latin typeface="Arial" charset="0"/>
                <a:ea typeface="宋体" charset="0"/>
              </a:rPr>
              <a:t>64</a:t>
            </a:r>
            <a:r>
              <a:rPr lang="zh-CN" altLang="en-US" dirty="0">
                <a:latin typeface="Arial" charset="0"/>
                <a:ea typeface="宋体" charset="0"/>
              </a:rPr>
              <a:t>个盘子的问题简化成搬动</a:t>
            </a:r>
            <a:r>
              <a:rPr lang="en-US" altLang="zh-CN" dirty="0">
                <a:latin typeface="Arial" charset="0"/>
                <a:ea typeface="宋体" charset="0"/>
              </a:rPr>
              <a:t>63</a:t>
            </a:r>
            <a:r>
              <a:rPr lang="zh-CN" altLang="en-US" dirty="0">
                <a:latin typeface="Arial" charset="0"/>
                <a:ea typeface="宋体" charset="0"/>
              </a:rPr>
              <a:t>个盘子的问题。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把汉诺塔的递归解法归纳成三个步骤：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0"/>
              </a:rPr>
              <a:t>n-1</a:t>
            </a:r>
            <a:r>
              <a:rPr lang="zh-CN" altLang="en-US" dirty="0">
                <a:latin typeface="Arial" charset="0"/>
                <a:ea typeface="宋体" charset="0"/>
              </a:rPr>
              <a:t>个盘子从座</a:t>
            </a:r>
            <a:r>
              <a:rPr lang="en-US" altLang="zh-CN" dirty="0">
                <a:latin typeface="Arial" charset="0"/>
                <a:ea typeface="宋体" charset="0"/>
              </a:rPr>
              <a:t>A</a:t>
            </a:r>
            <a:r>
              <a:rPr lang="zh-CN" altLang="en-US" dirty="0">
                <a:latin typeface="Arial" charset="0"/>
                <a:ea typeface="宋体" charset="0"/>
              </a:rPr>
              <a:t>搬到座</a:t>
            </a:r>
            <a:r>
              <a:rPr lang="en-US" altLang="zh-CN" dirty="0">
                <a:latin typeface="Arial" charset="0"/>
                <a:ea typeface="宋体" charset="0"/>
              </a:rPr>
              <a:t>C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第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号盘子从座</a:t>
            </a:r>
            <a:r>
              <a:rPr lang="en-US" altLang="zh-CN" dirty="0">
                <a:latin typeface="Arial" charset="0"/>
                <a:ea typeface="宋体" charset="0"/>
              </a:rPr>
              <a:t>A</a:t>
            </a:r>
            <a:r>
              <a:rPr lang="zh-CN" altLang="en-US" dirty="0">
                <a:latin typeface="Arial" charset="0"/>
                <a:ea typeface="宋体" charset="0"/>
              </a:rPr>
              <a:t>搬到座</a:t>
            </a:r>
            <a:r>
              <a:rPr lang="en-US" altLang="zh-CN" dirty="0">
                <a:latin typeface="Arial" charset="0"/>
                <a:ea typeface="宋体" charset="0"/>
              </a:rPr>
              <a:t>B</a:t>
            </a:r>
          </a:p>
          <a:p>
            <a:pPr lvl="1" eaLnBrk="1" hangingPunct="1"/>
            <a:r>
              <a:rPr lang="en-US" altLang="zh-CN" dirty="0">
                <a:latin typeface="Arial" charset="0"/>
                <a:ea typeface="宋体" charset="0"/>
              </a:rPr>
              <a:t>n-1</a:t>
            </a:r>
            <a:r>
              <a:rPr lang="zh-CN" altLang="en-US" dirty="0">
                <a:latin typeface="Arial" charset="0"/>
                <a:ea typeface="宋体" charset="0"/>
              </a:rPr>
              <a:t>个盘子从座</a:t>
            </a:r>
            <a:r>
              <a:rPr lang="en-US" altLang="zh-CN" dirty="0">
                <a:latin typeface="Arial" charset="0"/>
                <a:ea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</a:rPr>
              <a:t>搬到座</a:t>
            </a:r>
            <a:r>
              <a:rPr lang="en-US" altLang="zh-CN" dirty="0">
                <a:latin typeface="Arial" charset="0"/>
                <a:ea typeface="宋体" charset="0"/>
              </a:rPr>
              <a:t>B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446338"/>
            <a:ext cx="1446213" cy="8382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0033CC"/>
                </a:solidFill>
                <a:latin typeface="Arial" charset="0"/>
                <a:ea typeface="宋体" charset="0"/>
              </a:rPr>
              <a:t>算法：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3068638"/>
            <a:ext cx="6851650" cy="3713162"/>
          </a:xfrm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hanio</a:t>
            </a:r>
            <a:r>
              <a:rPr lang="en-US" altLang="zh-CN" sz="2400" dirty="0">
                <a:latin typeface="Arial" charset="0"/>
                <a:ea typeface="宋体" charset="0"/>
              </a:rPr>
              <a:t>(n</a:t>
            </a:r>
            <a:r>
              <a:rPr lang="zh-CN" altLang="en-US" sz="2400" dirty="0">
                <a:latin typeface="Arial" charset="0"/>
                <a:ea typeface="宋体" charset="0"/>
              </a:rPr>
              <a:t>个盘，</a:t>
            </a:r>
            <a:r>
              <a:rPr lang="en-US" altLang="zh-CN" sz="2400" dirty="0">
                <a:latin typeface="Arial" charset="0"/>
                <a:ea typeface="宋体" charset="0"/>
              </a:rPr>
              <a:t>A→B</a:t>
            </a:r>
            <a:r>
              <a:rPr lang="zh-CN" altLang="en-US" sz="2400" dirty="0">
                <a:latin typeface="Arial" charset="0"/>
                <a:ea typeface="宋体" charset="0"/>
              </a:rPr>
              <a:t>， </a:t>
            </a:r>
            <a:r>
              <a:rPr lang="en-US" altLang="zh-CN" sz="2400" dirty="0">
                <a:latin typeface="Arial" charset="0"/>
                <a:ea typeface="宋体" charset="0"/>
              </a:rPr>
              <a:t>C</a:t>
            </a:r>
            <a:r>
              <a:rPr lang="zh-CN" altLang="en-US" sz="2400" dirty="0">
                <a:latin typeface="Arial" charset="0"/>
                <a:ea typeface="宋体" charset="0"/>
              </a:rPr>
              <a:t>为过渡</a:t>
            </a:r>
            <a:r>
              <a:rPr lang="en-US" altLang="zh-CN" sz="2400" dirty="0">
                <a:latin typeface="Arial" charset="0"/>
                <a:ea typeface="宋体" charset="0"/>
              </a:rPr>
              <a:t>)    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if (n == 1){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</a:t>
            </a:r>
            <a:r>
              <a:rPr lang="zh-CN" altLang="en-US" sz="2400" u="sng" dirty="0">
                <a:solidFill>
                  <a:srgbClr val="0033CC"/>
                </a:solidFill>
                <a:latin typeface="Arial" charset="0"/>
                <a:ea typeface="宋体" charset="0"/>
              </a:rPr>
              <a:t>直接把盘子</a:t>
            </a:r>
            <a:r>
              <a:rPr lang="en-US" altLang="zh-CN" sz="2400" u="sng" dirty="0">
                <a:solidFill>
                  <a:srgbClr val="0033CC"/>
                </a:solidFill>
                <a:latin typeface="Arial" charset="0"/>
                <a:ea typeface="宋体" charset="0"/>
              </a:rPr>
              <a:t>A→B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}else{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hanio</a:t>
            </a:r>
            <a:r>
              <a:rPr lang="en-US" altLang="zh-CN" sz="2400" dirty="0">
                <a:latin typeface="Arial" charset="0"/>
                <a:ea typeface="宋体" charset="0"/>
              </a:rPr>
              <a:t>(n-1</a:t>
            </a:r>
            <a:r>
              <a:rPr lang="zh-CN" altLang="en-US" sz="2400" dirty="0">
                <a:latin typeface="Arial" charset="0"/>
                <a:ea typeface="宋体" charset="0"/>
              </a:rPr>
              <a:t>个盘，</a:t>
            </a:r>
            <a:r>
              <a:rPr lang="en-US" altLang="zh-CN" sz="2400" dirty="0">
                <a:latin typeface="Arial" charset="0"/>
                <a:ea typeface="宋体" charset="0"/>
              </a:rPr>
              <a:t>A→C</a:t>
            </a:r>
            <a:r>
              <a:rPr lang="zh-CN" altLang="en-US" sz="2400" dirty="0">
                <a:latin typeface="Arial" charset="0"/>
                <a:ea typeface="宋体" charset="0"/>
              </a:rPr>
              <a:t>， </a:t>
            </a:r>
            <a:r>
              <a:rPr lang="en-US" altLang="zh-CN" sz="2400" dirty="0">
                <a:latin typeface="Arial" charset="0"/>
                <a:ea typeface="宋体" charset="0"/>
              </a:rPr>
              <a:t>B</a:t>
            </a:r>
            <a:r>
              <a:rPr lang="zh-CN" altLang="en-US" sz="2400" dirty="0">
                <a:latin typeface="Arial" charset="0"/>
                <a:ea typeface="宋体" charset="0"/>
              </a:rPr>
              <a:t>为过渡</a:t>
            </a:r>
            <a:r>
              <a:rPr lang="en-US" altLang="zh-CN" sz="2400" dirty="0">
                <a:latin typeface="Arial" charset="0"/>
                <a:ea typeface="宋体" charset="0"/>
              </a:rPr>
              <a:t>) 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    </a:t>
            </a:r>
            <a:r>
              <a:rPr lang="zh-CN" altLang="en-US" sz="2400" u="sng" dirty="0">
                <a:solidFill>
                  <a:srgbClr val="0033CC"/>
                </a:solidFill>
                <a:latin typeface="Arial" charset="0"/>
                <a:ea typeface="宋体" charset="0"/>
              </a:rPr>
              <a:t>把第</a:t>
            </a:r>
            <a:r>
              <a:rPr lang="en-US" altLang="zh-CN" sz="2400" u="sng" dirty="0">
                <a:solidFill>
                  <a:srgbClr val="0033CC"/>
                </a:solidFill>
                <a:latin typeface="Arial" charset="0"/>
                <a:ea typeface="宋体" charset="0"/>
              </a:rPr>
              <a:t>n</a:t>
            </a:r>
            <a:r>
              <a:rPr lang="zh-CN" altLang="en-US" sz="2400" u="sng" dirty="0">
                <a:solidFill>
                  <a:srgbClr val="0033CC"/>
                </a:solidFill>
                <a:latin typeface="Arial" charset="0"/>
                <a:ea typeface="宋体" charset="0"/>
              </a:rPr>
              <a:t>号盘 </a:t>
            </a:r>
            <a:r>
              <a:rPr lang="en-US" altLang="zh-CN" sz="2400" u="sng" dirty="0">
                <a:solidFill>
                  <a:srgbClr val="0033CC"/>
                </a:solidFill>
                <a:latin typeface="Arial" charset="0"/>
                <a:ea typeface="宋体" charset="0"/>
              </a:rPr>
              <a:t>A→B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hanio</a:t>
            </a:r>
            <a:r>
              <a:rPr lang="en-US" altLang="zh-CN" sz="2400" dirty="0">
                <a:latin typeface="Arial" charset="0"/>
                <a:ea typeface="宋体" charset="0"/>
              </a:rPr>
              <a:t>(n-1</a:t>
            </a:r>
            <a:r>
              <a:rPr lang="zh-CN" altLang="en-US" sz="2400" dirty="0">
                <a:latin typeface="Arial" charset="0"/>
                <a:ea typeface="宋体" charset="0"/>
              </a:rPr>
              <a:t>个盘，</a:t>
            </a:r>
            <a:r>
              <a:rPr lang="en-US" altLang="zh-CN" sz="2400" dirty="0">
                <a:latin typeface="Arial" charset="0"/>
                <a:ea typeface="宋体" charset="0"/>
              </a:rPr>
              <a:t>C→B</a:t>
            </a:r>
            <a:r>
              <a:rPr lang="zh-CN" altLang="en-US" sz="2400" dirty="0">
                <a:latin typeface="Arial" charset="0"/>
                <a:ea typeface="宋体" charset="0"/>
              </a:rPr>
              <a:t>， </a:t>
            </a:r>
            <a:r>
              <a:rPr lang="en-US" altLang="zh-CN" sz="2400" dirty="0">
                <a:latin typeface="Arial" charset="0"/>
                <a:ea typeface="宋体" charset="0"/>
              </a:rPr>
              <a:t>A</a:t>
            </a:r>
            <a:r>
              <a:rPr lang="zh-CN" altLang="en-US" sz="2400" dirty="0">
                <a:latin typeface="Arial" charset="0"/>
                <a:ea typeface="宋体" charset="0"/>
              </a:rPr>
              <a:t>为过渡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  }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468313" y="388937"/>
            <a:ext cx="8283575" cy="2180704"/>
            <a:chOff x="576" y="2624"/>
            <a:chExt cx="4896" cy="1542"/>
          </a:xfrm>
        </p:grpSpPr>
        <p:sp>
          <p:nvSpPr>
            <p:cNvPr id="37892" name="Line 5"/>
            <p:cNvSpPr>
              <a:spLocks noChangeShapeType="1"/>
            </p:cNvSpPr>
            <p:nvPr/>
          </p:nvSpPr>
          <p:spPr bwMode="auto">
            <a:xfrm>
              <a:off x="576" y="379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3" name="Line 6"/>
            <p:cNvSpPr>
              <a:spLocks noChangeShapeType="1"/>
            </p:cNvSpPr>
            <p:nvPr/>
          </p:nvSpPr>
          <p:spPr bwMode="auto">
            <a:xfrm flipV="1">
              <a:off x="1200" y="264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4" name="Rectangle 7"/>
            <p:cNvSpPr>
              <a:spLocks noChangeArrowheads="1"/>
            </p:cNvSpPr>
            <p:nvPr/>
          </p:nvSpPr>
          <p:spPr bwMode="auto">
            <a:xfrm>
              <a:off x="672" y="3648"/>
              <a:ext cx="1056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5" name="Rectangle 8"/>
            <p:cNvSpPr>
              <a:spLocks noChangeArrowheads="1"/>
            </p:cNvSpPr>
            <p:nvPr/>
          </p:nvSpPr>
          <p:spPr bwMode="auto">
            <a:xfrm>
              <a:off x="816" y="3504"/>
              <a:ext cx="81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6" name="Rectangle 9"/>
            <p:cNvSpPr>
              <a:spLocks noChangeArrowheads="1"/>
            </p:cNvSpPr>
            <p:nvPr/>
          </p:nvSpPr>
          <p:spPr bwMode="auto">
            <a:xfrm>
              <a:off x="1008" y="2928"/>
              <a:ext cx="38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Rectangle 10"/>
            <p:cNvSpPr>
              <a:spLocks noChangeArrowheads="1"/>
            </p:cNvSpPr>
            <p:nvPr/>
          </p:nvSpPr>
          <p:spPr bwMode="auto">
            <a:xfrm>
              <a:off x="1104" y="2832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>
              <a:off x="2368" y="379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V="1">
              <a:off x="3088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AutoShape 13"/>
            <p:cNvSpPr>
              <a:spLocks/>
            </p:cNvSpPr>
            <p:nvPr/>
          </p:nvSpPr>
          <p:spPr bwMode="auto">
            <a:xfrm>
              <a:off x="1776" y="2832"/>
              <a:ext cx="144" cy="72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>
              <a:off x="4176" y="377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V="1">
              <a:off x="4800" y="262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Rectangle 16"/>
            <p:cNvSpPr>
              <a:spLocks noChangeArrowheads="1"/>
            </p:cNvSpPr>
            <p:nvPr/>
          </p:nvSpPr>
          <p:spPr bwMode="auto">
            <a:xfrm>
              <a:off x="2688" y="3504"/>
              <a:ext cx="81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Rectangle 17"/>
            <p:cNvSpPr>
              <a:spLocks noChangeArrowheads="1"/>
            </p:cNvSpPr>
            <p:nvPr/>
          </p:nvSpPr>
          <p:spPr bwMode="auto">
            <a:xfrm>
              <a:off x="2880" y="2928"/>
              <a:ext cx="384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Rectangle 18"/>
            <p:cNvSpPr>
              <a:spLocks noChangeArrowheads="1"/>
            </p:cNvSpPr>
            <p:nvPr/>
          </p:nvSpPr>
          <p:spPr bwMode="auto">
            <a:xfrm>
              <a:off x="2976" y="2832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6" name="Rectangle 19"/>
            <p:cNvSpPr>
              <a:spLocks noChangeArrowheads="1"/>
            </p:cNvSpPr>
            <p:nvPr/>
          </p:nvSpPr>
          <p:spPr bwMode="auto">
            <a:xfrm>
              <a:off x="2568" y="3648"/>
              <a:ext cx="1056" cy="1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Text Box 20"/>
            <p:cNvSpPr txBox="1">
              <a:spLocks noChangeArrowheads="1"/>
            </p:cNvSpPr>
            <p:nvPr/>
          </p:nvSpPr>
          <p:spPr bwMode="auto">
            <a:xfrm>
              <a:off x="816" y="3840"/>
              <a:ext cx="436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/>
                <a:t>  </a:t>
              </a:r>
              <a:r>
                <a:rPr lang="en-US" altLang="zh-CN" b="1" dirty="0"/>
                <a:t>  A			         B		         C</a:t>
              </a:r>
            </a:p>
          </p:txBody>
        </p:sp>
        <p:sp>
          <p:nvSpPr>
            <p:cNvPr id="37908" name="Text Box 21"/>
            <p:cNvSpPr txBox="1">
              <a:spLocks noChangeArrowheads="1"/>
            </p:cNvSpPr>
            <p:nvPr/>
          </p:nvSpPr>
          <p:spPr bwMode="auto">
            <a:xfrm>
              <a:off x="1920" y="2928"/>
              <a:ext cx="384" cy="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n-1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10.2.2</a:t>
            </a:r>
            <a:r>
              <a:rPr lang="zh-CN" altLang="en-US" sz="4000">
                <a:latin typeface="Arial" charset="0"/>
                <a:ea typeface="宋体" charset="0"/>
              </a:rPr>
              <a:t>递归函数基本概念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569647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例</a:t>
            </a:r>
            <a:r>
              <a:rPr lang="en-US" altLang="zh-CN" sz="2800" dirty="0">
                <a:latin typeface="Arial" charset="0"/>
                <a:ea typeface="宋体" charset="0"/>
              </a:rPr>
              <a:t>10-2  </a:t>
            </a:r>
            <a:r>
              <a:rPr lang="zh-CN" altLang="en-US" sz="2800" dirty="0">
                <a:latin typeface="Arial" charset="0"/>
                <a:ea typeface="宋体" charset="0"/>
              </a:rPr>
              <a:t>用递归函数实现求</a:t>
            </a:r>
            <a:r>
              <a:rPr lang="en-US" altLang="zh-CN" sz="2800" dirty="0">
                <a:latin typeface="Arial" charset="0"/>
                <a:ea typeface="宋体" charset="0"/>
              </a:rPr>
              <a:t>n</a:t>
            </a:r>
            <a:r>
              <a:rPr lang="zh-CN" altLang="en-US" sz="2800" dirty="0">
                <a:latin typeface="Arial" charset="0"/>
                <a:ea typeface="宋体" charset="0"/>
              </a:rPr>
              <a:t>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递推法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latin typeface="Arial" charset="0"/>
                <a:ea typeface="宋体" charset="0"/>
              </a:rPr>
              <a:t>在学习循环时，计算</a:t>
            </a:r>
            <a:r>
              <a:rPr lang="en-US" altLang="zh-CN" sz="2000" dirty="0"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latin typeface="Arial" charset="0"/>
                <a:ea typeface="宋体" charset="0"/>
              </a:rPr>
              <a:t>！采用的就是递推法：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latin typeface="Arial" charset="0"/>
                <a:ea typeface="宋体" charset="0"/>
              </a:rPr>
              <a:t>！</a:t>
            </a:r>
            <a:r>
              <a:rPr lang="en-US" altLang="zh-CN" sz="2000" dirty="0">
                <a:latin typeface="Arial" charset="0"/>
                <a:ea typeface="宋体" charset="0"/>
              </a:rPr>
              <a:t>= 1×2×3×…×n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dirty="0">
                <a:latin typeface="Arial" charset="0"/>
                <a:ea typeface="宋体" charset="0"/>
              </a:rPr>
              <a:t>用循环语句实现：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	</a:t>
            </a:r>
            <a:r>
              <a:rPr lang="en-US" altLang="zh-CN" sz="2000" dirty="0">
                <a:latin typeface="Arial" charset="0"/>
                <a:ea typeface="宋体" charset="0"/>
              </a:rPr>
              <a:t>result = 1;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for(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 = 1; 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 &lt;= n; 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++){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result = result * 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}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递归法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latin typeface="Arial" charset="0"/>
                <a:ea typeface="宋体" charset="0"/>
              </a:rPr>
              <a:t>n! = n ×(n-1)!	</a:t>
            </a:r>
            <a:r>
              <a:rPr lang="zh-CN" altLang="en-US" sz="2000" dirty="0">
                <a:latin typeface="Arial" charset="0"/>
                <a:ea typeface="宋体" charset="0"/>
              </a:rPr>
              <a:t>当</a:t>
            </a:r>
            <a:r>
              <a:rPr lang="en-US" altLang="zh-CN" sz="2000" dirty="0">
                <a:latin typeface="Arial" charset="0"/>
                <a:ea typeface="宋体" charset="0"/>
              </a:rPr>
              <a:t>n</a:t>
            </a:r>
            <a:r>
              <a:rPr lang="zh-CN" altLang="en-US" sz="2000" dirty="0">
                <a:latin typeface="Arial" charset="0"/>
                <a:ea typeface="宋体" charset="0"/>
              </a:rPr>
              <a:t>＞</a:t>
            </a:r>
            <a:r>
              <a:rPr lang="en-US" altLang="zh-CN" sz="2000" dirty="0">
                <a:latin typeface="Arial" charset="0"/>
                <a:ea typeface="宋体" charset="0"/>
              </a:rPr>
              <a:t>1			</a:t>
            </a:r>
            <a:r>
              <a:rPr lang="zh-CN" altLang="en-US" sz="2000" dirty="0">
                <a:latin typeface="Arial" charset="0"/>
                <a:ea typeface="宋体" charset="0"/>
              </a:rPr>
              <a:t>递归式子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      = 1		</a:t>
            </a:r>
            <a:r>
              <a:rPr lang="zh-CN" altLang="en-US" sz="2000" dirty="0">
                <a:latin typeface="Arial" charset="0"/>
                <a:ea typeface="宋体" charset="0"/>
              </a:rPr>
              <a:t>当</a:t>
            </a:r>
            <a:r>
              <a:rPr lang="en-US" altLang="zh-CN" sz="2000" dirty="0">
                <a:latin typeface="Arial" charset="0"/>
                <a:ea typeface="宋体" charset="0"/>
              </a:rPr>
              <a:t>n=1</a:t>
            </a:r>
            <a:r>
              <a:rPr lang="zh-CN" altLang="en-US" sz="2000" dirty="0">
                <a:latin typeface="Arial" charset="0"/>
                <a:ea typeface="宋体" charset="0"/>
              </a:rPr>
              <a:t>或</a:t>
            </a:r>
            <a:r>
              <a:rPr lang="en-US" altLang="zh-CN" sz="2000" dirty="0">
                <a:latin typeface="Arial" charset="0"/>
                <a:ea typeface="宋体" charset="0"/>
              </a:rPr>
              <a:t>n=0		</a:t>
            </a:r>
            <a:r>
              <a:rPr lang="zh-CN" altLang="en-US" sz="2000" dirty="0">
                <a:latin typeface="Arial" charset="0"/>
                <a:ea typeface="宋体" charset="0"/>
              </a:rPr>
              <a:t>递归出口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宋体" charset="0"/>
              </a:rPr>
              <a:t>求</a:t>
            </a:r>
            <a:r>
              <a:rPr lang="en-US" altLang="zh-CN" sz="2000" dirty="0">
                <a:latin typeface="Arial" charset="0"/>
                <a:ea typeface="宋体" charset="0"/>
              </a:rPr>
              <a:t>n !</a:t>
            </a:r>
            <a:r>
              <a:rPr lang="zh-CN" altLang="en-US" sz="2000" dirty="0">
                <a:latin typeface="Arial" charset="0"/>
                <a:ea typeface="宋体" charset="0"/>
              </a:rPr>
              <a:t>可以在</a:t>
            </a:r>
            <a:r>
              <a:rPr lang="en-US" altLang="zh-CN" sz="2000" dirty="0">
                <a:latin typeface="Arial" charset="0"/>
                <a:ea typeface="宋体" charset="0"/>
              </a:rPr>
              <a:t>(n-1) !</a:t>
            </a:r>
            <a:r>
              <a:rPr lang="zh-CN" altLang="en-US" sz="2000" dirty="0">
                <a:latin typeface="Arial" charset="0"/>
                <a:ea typeface="宋体" charset="0"/>
              </a:rPr>
              <a:t>的基础上再乘上</a:t>
            </a:r>
            <a:r>
              <a:rPr lang="en-US" altLang="zh-CN" sz="2000" dirty="0">
                <a:latin typeface="Arial" charset="0"/>
                <a:ea typeface="宋体" charset="0"/>
              </a:rPr>
              <a:t>n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Arial" charset="0"/>
                <a:ea typeface="宋体" charset="0"/>
              </a:rPr>
              <a:t>如果把求</a:t>
            </a:r>
            <a:r>
              <a:rPr lang="en-US" altLang="zh-CN" sz="2000" dirty="0">
                <a:latin typeface="Arial" charset="0"/>
                <a:ea typeface="宋体" charset="0"/>
              </a:rPr>
              <a:t>n!</a:t>
            </a:r>
            <a:r>
              <a:rPr lang="zh-CN" altLang="en-US" sz="2000" dirty="0">
                <a:latin typeface="Arial" charset="0"/>
                <a:ea typeface="宋体" charset="0"/>
              </a:rPr>
              <a:t>写成函数</a:t>
            </a:r>
            <a:r>
              <a:rPr lang="en-US" altLang="zh-CN" sz="2000" dirty="0">
                <a:latin typeface="Arial" charset="0"/>
                <a:ea typeface="宋体" charset="0"/>
              </a:rPr>
              <a:t>fact(n)</a:t>
            </a:r>
            <a:r>
              <a:rPr lang="zh-CN" altLang="en-US" sz="2000" dirty="0">
                <a:latin typeface="Arial" charset="0"/>
                <a:ea typeface="宋体" charset="0"/>
              </a:rPr>
              <a:t>，则</a:t>
            </a:r>
            <a:r>
              <a:rPr lang="en-US" altLang="zh-CN" sz="2000" dirty="0">
                <a:latin typeface="Arial" charset="0"/>
                <a:ea typeface="宋体" charset="0"/>
              </a:rPr>
              <a:t>fact (n)</a:t>
            </a:r>
            <a:r>
              <a:rPr lang="zh-CN" altLang="en-US" sz="2000" dirty="0">
                <a:latin typeface="Arial" charset="0"/>
                <a:ea typeface="宋体" charset="0"/>
              </a:rPr>
              <a:t>的实现依赖于</a:t>
            </a:r>
            <a:r>
              <a:rPr lang="en-US" altLang="zh-CN" sz="2000" dirty="0">
                <a:latin typeface="Arial" charset="0"/>
                <a:ea typeface="宋体" charset="0"/>
              </a:rPr>
              <a:t>fact(n-1)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5219750" y="620688"/>
            <a:ext cx="3600400" cy="792162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Arial" charset="0"/>
                <a:ea typeface="宋体" charset="0"/>
              </a:rPr>
              <a:t>例</a:t>
            </a:r>
            <a:r>
              <a:rPr lang="en-US" altLang="zh-CN" sz="3600" dirty="0">
                <a:latin typeface="Arial" charset="0"/>
                <a:ea typeface="宋体" charset="0"/>
              </a:rPr>
              <a:t>10-2 </a:t>
            </a:r>
            <a:r>
              <a:rPr lang="zh-CN" altLang="en-US" sz="3600" dirty="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476672"/>
            <a:ext cx="5725443" cy="6264275"/>
          </a:xfrm>
        </p:spPr>
        <p:txBody>
          <a:bodyPr/>
          <a:lstStyle/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#include &lt;</a:t>
            </a:r>
            <a:r>
              <a:rPr lang="en-US" altLang="zh-CN" sz="20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double  fact (int n)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宋体" charset="0"/>
              </a:rPr>
              <a:t>；</a:t>
            </a:r>
            <a:endParaRPr lang="en-US" altLang="zh-CN" sz="2000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int main (void)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  int n;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</a:rPr>
              <a:t> ("%d", &amp;n);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("%f", fact (n) );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return 0;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endParaRPr lang="en-US" altLang="zh-CN" sz="2000" dirty="0">
              <a:latin typeface="Arial" charset="0"/>
              <a:ea typeface="宋体" charset="0"/>
            </a:endParaRP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double  fact (int n)</a:t>
            </a:r>
            <a:r>
              <a:rPr lang="en-US" altLang="zh-CN" sz="2000" dirty="0">
                <a:latin typeface="Arial" charset="0"/>
                <a:ea typeface="宋体" charset="0"/>
              </a:rPr>
              <a:t>	           /*  </a:t>
            </a:r>
            <a:r>
              <a:rPr lang="zh-CN" altLang="en-US" sz="2000" dirty="0">
                <a:latin typeface="Arial" charset="0"/>
                <a:ea typeface="宋体" charset="0"/>
              </a:rPr>
              <a:t>函数定义 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 double result;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if (n==1 || n == 0){ 	           /*  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宋体" charset="0"/>
              </a:rPr>
              <a:t>递归出口  *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        result = 1;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    }else{ 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        result = n * fact(n-1);</a:t>
            </a:r>
            <a:r>
              <a:rPr lang="en-US" altLang="zh-CN" sz="2000" dirty="0">
                <a:latin typeface="Arial" charset="0"/>
                <a:ea typeface="宋体" charset="0"/>
              </a:rPr>
              <a:t>      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} </a:t>
            </a:r>
            <a:r>
              <a:rPr lang="en-US" altLang="zh-CN" sz="2000" dirty="0">
                <a:latin typeface="Arial" charset="0"/>
                <a:ea typeface="宋体" charset="0"/>
              </a:rPr>
              <a:t>   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return result;</a:t>
            </a:r>
          </a:p>
          <a:p>
            <a:pPr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  <p:sp>
        <p:nvSpPr>
          <p:cNvPr id="39939" name="Line 4"/>
          <p:cNvSpPr>
            <a:spLocks noChangeShapeType="1"/>
          </p:cNvSpPr>
          <p:nvPr/>
        </p:nvSpPr>
        <p:spPr bwMode="auto">
          <a:xfrm>
            <a:off x="2267744" y="5661248"/>
            <a:ext cx="1439862" cy="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38988" cy="9556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10.2.2 </a:t>
            </a:r>
            <a:r>
              <a:rPr lang="zh-CN" altLang="en-US" sz="4000">
                <a:latin typeface="Arial" charset="0"/>
                <a:ea typeface="宋体" charset="0"/>
              </a:rPr>
              <a:t>递归函数基本概念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61025"/>
            <a:ext cx="8229600" cy="206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900">
              <a:latin typeface="Arial" charset="0"/>
              <a:ea typeface="宋体" charset="0"/>
            </a:endParaRP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73" y="1772816"/>
            <a:ext cx="7991475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991475" cy="3810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使用结构化程序设计方法解决复杂的问题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把大问题分解成若干小问题，小问题再进一步分解成若干更小的问题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写程序时，用</a:t>
            </a:r>
            <a:r>
              <a:rPr lang="en-US" altLang="zh-CN" sz="2400" dirty="0">
                <a:latin typeface="Arial" charset="0"/>
                <a:ea typeface="宋体" charset="0"/>
              </a:rPr>
              <a:t>main()</a:t>
            </a:r>
            <a:r>
              <a:rPr lang="zh-CN" altLang="en-US" sz="2400" dirty="0">
                <a:latin typeface="Arial" charset="0"/>
                <a:ea typeface="宋体" charset="0"/>
              </a:rPr>
              <a:t>解决整个问题，它调用解决小问题的函数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这些函数又进一步调用解决更小问题的函数，从而形成函数的嵌套调用</a:t>
            </a:r>
          </a:p>
        </p:txBody>
      </p:sp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5122912" cy="73955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10.1 </a:t>
            </a:r>
            <a:r>
              <a:rPr lang="zh-CN" altLang="zh-CN" dirty="0">
                <a:latin typeface="Arial" charset="0"/>
                <a:ea typeface="宋体" charset="0"/>
              </a:rPr>
              <a:t>有序表操作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Oval 2"/>
          <p:cNvSpPr>
            <a:spLocks noChangeArrowheads="1"/>
          </p:cNvSpPr>
          <p:nvPr/>
        </p:nvSpPr>
        <p:spPr bwMode="auto">
          <a:xfrm>
            <a:off x="3995738" y="5229200"/>
            <a:ext cx="1905000" cy="5334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Times New Roman" charset="0"/>
              </a:rPr>
              <a:t>递归式</a:t>
            </a:r>
            <a:endParaRPr kumimoji="1" lang="zh-CN" altLang="en-US" sz="2400" b="1" dirty="0">
              <a:latin typeface="Times New Roman" charset="0"/>
            </a:endParaRPr>
          </a:p>
        </p:txBody>
      </p:sp>
      <p:sp>
        <p:nvSpPr>
          <p:cNvPr id="472067" name="Oval 3"/>
          <p:cNvSpPr>
            <a:spLocks noChangeArrowheads="1"/>
          </p:cNvSpPr>
          <p:nvPr/>
        </p:nvSpPr>
        <p:spPr bwMode="auto">
          <a:xfrm>
            <a:off x="3348038" y="4293096"/>
            <a:ext cx="1676400" cy="685800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latin typeface="Times New Roman" charset="0"/>
              </a:rPr>
              <a:t>递归出口</a:t>
            </a:r>
            <a:endParaRPr kumimoji="1" lang="zh-CN" altLang="en-US" sz="2400" b="1" dirty="0">
              <a:latin typeface="CosmicTwo" charset="0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>
          <a:xfrm>
            <a:off x="5562600" y="398462"/>
            <a:ext cx="31242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10-2</a:t>
            </a:r>
            <a:r>
              <a:rPr lang="zh-CN" altLang="en-US" dirty="0">
                <a:latin typeface="Arial" charset="0"/>
                <a:ea typeface="宋体" charset="0"/>
              </a:rPr>
              <a:t>分析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19600" y="1597025"/>
            <a:ext cx="4495800" cy="1295400"/>
          </a:xfr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求</a:t>
            </a:r>
            <a:r>
              <a:rPr lang="en-US" altLang="zh-CN" sz="2400" dirty="0">
                <a:latin typeface="Arial" charset="0"/>
                <a:ea typeface="宋体" charset="0"/>
              </a:rPr>
              <a:t>n! </a:t>
            </a:r>
            <a:r>
              <a:rPr lang="zh-CN" altLang="en-US" sz="2400" dirty="0">
                <a:latin typeface="Times New Roman" charset="0"/>
                <a:ea typeface="宋体" charset="0"/>
              </a:rPr>
              <a:t>递归定义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n! = n * (n-1)!  </a:t>
            </a:r>
            <a:r>
              <a:rPr lang="zh-CN" altLang="en-US" sz="2400" dirty="0">
                <a:latin typeface="Arial" charset="0"/>
                <a:ea typeface="宋体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</a:rPr>
              <a:t>n &gt; 1) 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n! = 1</a:t>
            </a:r>
            <a:r>
              <a:rPr lang="zh-CN" altLang="en-US" sz="2400" dirty="0">
                <a:latin typeface="Arial" charset="0"/>
                <a:ea typeface="宋体" charset="0"/>
              </a:rPr>
              <a:t>            (</a:t>
            </a:r>
            <a:r>
              <a:rPr lang="en-US" altLang="zh-CN" sz="2400" dirty="0">
                <a:latin typeface="Arial" charset="0"/>
                <a:ea typeface="宋体" charset="0"/>
              </a:rPr>
              <a:t>n = 0,1)</a:t>
            </a:r>
          </a:p>
        </p:txBody>
      </p:sp>
      <p:sp>
        <p:nvSpPr>
          <p:cNvPr id="472070" name="Text Box 6"/>
          <p:cNvSpPr txBox="1">
            <a:spLocks noChangeArrowheads="1"/>
          </p:cNvSpPr>
          <p:nvPr/>
        </p:nvSpPr>
        <p:spPr bwMode="auto">
          <a:xfrm>
            <a:off x="228600" y="476672"/>
            <a:ext cx="4343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b="1" dirty="0"/>
              <a:t>#include &lt;</a:t>
            </a:r>
            <a:r>
              <a:rPr kumimoji="0" lang="en-US" altLang="zh-CN" b="1" dirty="0" err="1"/>
              <a:t>stdio.h</a:t>
            </a:r>
            <a:r>
              <a:rPr kumimoji="0" lang="en-US" altLang="zh-CN" b="1" dirty="0"/>
              <a:t>&gt;</a:t>
            </a:r>
          </a:p>
          <a:p>
            <a:r>
              <a:rPr kumimoji="0" lang="en-US" altLang="zh-CN" b="1" dirty="0">
                <a:solidFill>
                  <a:schemeClr val="bg2"/>
                </a:solidFill>
              </a:rPr>
              <a:t>double  fact(int n)</a:t>
            </a:r>
            <a:r>
              <a:rPr kumimoji="0" lang="zh-CN" altLang="en-US" b="1" dirty="0">
                <a:solidFill>
                  <a:schemeClr val="bg2"/>
                </a:solidFill>
              </a:rPr>
              <a:t>；</a:t>
            </a:r>
            <a:endParaRPr kumimoji="0" lang="en-US" altLang="zh-CN" b="1" dirty="0">
              <a:solidFill>
                <a:schemeClr val="bg2"/>
              </a:solidFill>
            </a:endParaRPr>
          </a:p>
          <a:p>
            <a:r>
              <a:rPr kumimoji="0" lang="en-US" altLang="zh-CN" b="1" dirty="0"/>
              <a:t>int main(void)</a:t>
            </a:r>
          </a:p>
          <a:p>
            <a:r>
              <a:rPr kumimoji="0" lang="en-US" altLang="zh-CN" b="1" dirty="0"/>
              <a:t>{   int n;</a:t>
            </a:r>
          </a:p>
          <a:p>
            <a:r>
              <a:rPr kumimoji="0" lang="en-US" altLang="zh-CN" b="1" dirty="0"/>
              <a:t>    </a:t>
            </a:r>
            <a:r>
              <a:rPr kumimoji="0" lang="en-US" altLang="zh-CN" b="1" dirty="0" err="1"/>
              <a:t>scanf</a:t>
            </a:r>
            <a:r>
              <a:rPr kumimoji="0" lang="en-US" altLang="zh-CN" b="1" dirty="0"/>
              <a:t> ("%d", &amp;n);</a:t>
            </a:r>
          </a:p>
          <a:p>
            <a:r>
              <a:rPr kumimoji="0" lang="en-US" altLang="zh-CN" b="1" dirty="0"/>
              <a:t>    </a:t>
            </a:r>
            <a:r>
              <a:rPr kumimoji="0" lang="en-US" altLang="zh-CN" b="1" dirty="0" err="1"/>
              <a:t>printf</a:t>
            </a:r>
            <a:r>
              <a:rPr kumimoji="0" lang="en-US" altLang="zh-CN" b="1" dirty="0"/>
              <a:t> ("%f", fact (n) );</a:t>
            </a:r>
          </a:p>
          <a:p>
            <a:r>
              <a:rPr kumimoji="0" lang="en-US" altLang="zh-CN" b="1" dirty="0"/>
              <a:t>    return 0;</a:t>
            </a:r>
          </a:p>
          <a:p>
            <a:r>
              <a:rPr kumimoji="0" lang="en-US" altLang="zh-CN" b="1" dirty="0"/>
              <a:t>}</a:t>
            </a:r>
          </a:p>
          <a:p>
            <a:r>
              <a:rPr kumimoji="0" lang="en-US" altLang="zh-CN" b="1" dirty="0">
                <a:solidFill>
                  <a:schemeClr val="bg2"/>
                </a:solidFill>
              </a:rPr>
              <a:t>double  fact(int n)</a:t>
            </a:r>
            <a:endParaRPr kumimoji="0" lang="en-US" altLang="zh-CN" b="1" dirty="0"/>
          </a:p>
          <a:p>
            <a:r>
              <a:rPr kumimoji="0" lang="en-US" altLang="zh-CN" b="1" dirty="0"/>
              <a:t>{  double result;</a:t>
            </a:r>
          </a:p>
          <a:p>
            <a:r>
              <a:rPr kumimoji="0" lang="en-US" altLang="zh-CN" b="1" dirty="0"/>
              <a:t>    </a:t>
            </a:r>
            <a:r>
              <a:rPr kumimoji="0" lang="en-US" altLang="zh-CN" b="1" dirty="0">
                <a:solidFill>
                  <a:schemeClr val="bg2"/>
                </a:solidFill>
              </a:rPr>
              <a:t>if (n==1 || n == 0){</a:t>
            </a:r>
          </a:p>
          <a:p>
            <a:r>
              <a:rPr kumimoji="0" lang="en-US" altLang="zh-CN" b="1" dirty="0">
                <a:solidFill>
                  <a:schemeClr val="bg2"/>
                </a:solidFill>
              </a:rPr>
              <a:t>        result = 1;</a:t>
            </a:r>
          </a:p>
          <a:p>
            <a:r>
              <a:rPr kumimoji="0" lang="en-US" altLang="zh-CN" b="1" dirty="0">
                <a:solidFill>
                  <a:schemeClr val="bg2"/>
                </a:solidFill>
              </a:rPr>
              <a:t>    }else{</a:t>
            </a:r>
          </a:p>
          <a:p>
            <a:r>
              <a:rPr kumimoji="0" lang="en-US" altLang="zh-CN" b="1" dirty="0">
                <a:solidFill>
                  <a:schemeClr val="bg2"/>
                </a:solidFill>
              </a:rPr>
              <a:t>        result = n * fact(n-1);</a:t>
            </a:r>
            <a:r>
              <a:rPr kumimoji="0" lang="en-US" altLang="zh-CN" b="1" dirty="0"/>
              <a:t>      </a:t>
            </a:r>
          </a:p>
          <a:p>
            <a:r>
              <a:rPr kumimoji="0" lang="en-US" altLang="zh-CN" b="1" dirty="0">
                <a:solidFill>
                  <a:schemeClr val="bg2"/>
                </a:solidFill>
              </a:rPr>
              <a:t>    }</a:t>
            </a:r>
            <a:endParaRPr kumimoji="0" lang="en-US" altLang="zh-CN" b="1" dirty="0"/>
          </a:p>
          <a:p>
            <a:r>
              <a:rPr kumimoji="0" lang="en-US" altLang="zh-CN" b="1" dirty="0"/>
              <a:t>    return result;</a:t>
            </a:r>
          </a:p>
          <a:p>
            <a:r>
              <a:rPr kumimoji="0" lang="en-US" altLang="zh-CN" b="1" dirty="0"/>
              <a:t>}</a:t>
            </a:r>
            <a:endParaRPr kumimoji="0" lang="zh-CN" altLang="en-US" b="1" dirty="0"/>
          </a:p>
        </p:txBody>
      </p:sp>
      <p:sp>
        <p:nvSpPr>
          <p:cNvPr id="472073" name="Text Box 9"/>
          <p:cNvSpPr txBox="1">
            <a:spLocks noChangeArrowheads="1"/>
          </p:cNvSpPr>
          <p:nvPr/>
        </p:nvSpPr>
        <p:spPr bwMode="auto">
          <a:xfrm>
            <a:off x="5508625" y="4953000"/>
            <a:ext cx="31781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  <a:ea typeface="仿宋_GB2312" charset="0"/>
                <a:cs typeface="仿宋_GB2312" charset="0"/>
              </a:rPr>
              <a:t>fact(n)=n*fact(n-1);</a:t>
            </a:r>
          </a:p>
        </p:txBody>
      </p:sp>
      <p:sp>
        <p:nvSpPr>
          <p:cNvPr id="472074" name="Line 10"/>
          <p:cNvSpPr>
            <a:spLocks noChangeShapeType="1"/>
          </p:cNvSpPr>
          <p:nvPr/>
        </p:nvSpPr>
        <p:spPr bwMode="auto">
          <a:xfrm flipV="1">
            <a:off x="5940425" y="4724400"/>
            <a:ext cx="2663825" cy="936625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5" name="Line 11"/>
          <p:cNvSpPr>
            <a:spLocks noChangeShapeType="1"/>
          </p:cNvSpPr>
          <p:nvPr/>
        </p:nvSpPr>
        <p:spPr bwMode="auto">
          <a:xfrm>
            <a:off x="5724525" y="4870450"/>
            <a:ext cx="2736850" cy="503238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6" grpId="0" animBg="1" autoUpdateAnimBg="0"/>
      <p:bldP spid="472067" grpId="0" animBg="1" autoUpdateAnimBg="0"/>
      <p:bldP spid="472070" grpId="0" autoUpdateAnimBg="0"/>
      <p:bldP spid="472073" grpId="0"/>
      <p:bldP spid="472074" grpId="0" animBg="1"/>
      <p:bldP spid="4720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Text Box 2"/>
          <p:cNvSpPr txBox="1">
            <a:spLocks noChangeArrowheads="1"/>
          </p:cNvSpPr>
          <p:nvPr/>
        </p:nvSpPr>
        <p:spPr bwMode="auto">
          <a:xfrm>
            <a:off x="468313" y="4221163"/>
            <a:ext cx="82359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/>
            <a:r>
              <a:rPr lang="en-US" altLang="zh-CN" b="1"/>
              <a:t>main()                fact(3)               fact(2)               fact(1)   </a:t>
            </a:r>
          </a:p>
          <a:p>
            <a:pPr eaLnBrk="0" hangingPunct="0"/>
            <a:r>
              <a:rPr lang="en-US" altLang="zh-CN" b="1"/>
              <a:t>{ ....                    { ....                  { ....                   { ....    </a:t>
            </a:r>
          </a:p>
          <a:p>
            <a:pPr eaLnBrk="0" hangingPunct="0"/>
            <a:r>
              <a:rPr lang="en-US" altLang="zh-CN" b="1"/>
              <a:t> printf(fact(3))     f=3*fact(2)       f=2*fact(1)         f=1</a:t>
            </a:r>
          </a:p>
          <a:p>
            <a:pPr eaLnBrk="0" hangingPunct="0"/>
            <a:r>
              <a:rPr lang="en-US" altLang="zh-CN" b="1"/>
              <a:t>}                          return(f)            return(f)              return(f)</a:t>
            </a:r>
          </a:p>
          <a:p>
            <a:pPr eaLnBrk="0" hangingPunct="0"/>
            <a:r>
              <a:rPr lang="en-US" altLang="zh-CN" b="1"/>
              <a:t>                           }                       }                       }         </a:t>
            </a:r>
          </a:p>
          <a:p>
            <a:pPr eaLnBrk="0" hangingPunct="0"/>
            <a:endParaRPr kumimoji="0" lang="zh-CN" altLang="en-US" b="1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993063" cy="72072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递归函数 </a:t>
            </a:r>
            <a:r>
              <a:rPr lang="en-US" altLang="zh-CN" sz="4000">
                <a:latin typeface="Arial" charset="0"/>
                <a:ea typeface="宋体" charset="0"/>
              </a:rPr>
              <a:t>fact( n )</a:t>
            </a:r>
            <a:r>
              <a:rPr lang="zh-CN" altLang="en-US" sz="4000">
                <a:latin typeface="Arial" charset="0"/>
                <a:ea typeface="宋体" charset="0"/>
              </a:rPr>
              <a:t>的实现过程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8066087" cy="3095625"/>
          </a:xfrm>
          <a:noFill/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fact(3)= 3*fact(2)＝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               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                           2*fact(1)＝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                             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                                        fact(1)＝1</a:t>
            </a:r>
            <a:endParaRPr lang="zh-CN" altLang="en-US" sz="2800">
              <a:latin typeface="Arial" charset="0"/>
              <a:ea typeface="宋体" charset="0"/>
            </a:endParaRPr>
          </a:p>
        </p:txBody>
      </p:sp>
      <p:sp>
        <p:nvSpPr>
          <p:cNvPr id="406533" name="Freeform 5"/>
          <p:cNvSpPr>
            <a:spLocks/>
          </p:cNvSpPr>
          <p:nvPr/>
        </p:nvSpPr>
        <p:spPr bwMode="auto">
          <a:xfrm>
            <a:off x="3276600" y="2133600"/>
            <a:ext cx="533400" cy="757238"/>
          </a:xfrm>
          <a:custGeom>
            <a:avLst/>
            <a:gdLst>
              <a:gd name="T0" fmla="*/ 0 w 336"/>
              <a:gd name="T1" fmla="*/ 0 h 432"/>
              <a:gd name="T2" fmla="*/ 0 w 336"/>
              <a:gd name="T3" fmla="*/ 2147483647 h 432"/>
              <a:gd name="T4" fmla="*/ 2147483647 w 336"/>
              <a:gd name="T5" fmla="*/ 2147483647 h 432"/>
              <a:gd name="T6" fmla="*/ 0 60000 65536"/>
              <a:gd name="T7" fmla="*/ 0 60000 65536"/>
              <a:gd name="T8" fmla="*/ 0 60000 65536"/>
              <a:gd name="T9" fmla="*/ 0 w 336"/>
              <a:gd name="T10" fmla="*/ 0 h 432"/>
              <a:gd name="T11" fmla="*/ 336 w 3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32">
                <a:moveTo>
                  <a:pt x="0" y="0"/>
                </a:moveTo>
                <a:lnTo>
                  <a:pt x="0" y="432"/>
                </a:lnTo>
                <a:lnTo>
                  <a:pt x="336" y="432"/>
                </a:lnTo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4" name="Freeform 6"/>
          <p:cNvSpPr>
            <a:spLocks/>
          </p:cNvSpPr>
          <p:nvPr/>
        </p:nvSpPr>
        <p:spPr bwMode="auto">
          <a:xfrm>
            <a:off x="4787900" y="3213100"/>
            <a:ext cx="533400" cy="757238"/>
          </a:xfrm>
          <a:custGeom>
            <a:avLst/>
            <a:gdLst>
              <a:gd name="T0" fmla="*/ 0 w 336"/>
              <a:gd name="T1" fmla="*/ 0 h 432"/>
              <a:gd name="T2" fmla="*/ 0 w 336"/>
              <a:gd name="T3" fmla="*/ 2147483647 h 432"/>
              <a:gd name="T4" fmla="*/ 2147483647 w 336"/>
              <a:gd name="T5" fmla="*/ 2147483647 h 432"/>
              <a:gd name="T6" fmla="*/ 0 60000 65536"/>
              <a:gd name="T7" fmla="*/ 0 60000 65536"/>
              <a:gd name="T8" fmla="*/ 0 60000 65536"/>
              <a:gd name="T9" fmla="*/ 0 w 336"/>
              <a:gd name="T10" fmla="*/ 0 h 432"/>
              <a:gd name="T11" fmla="*/ 336 w 33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432">
                <a:moveTo>
                  <a:pt x="0" y="0"/>
                </a:moveTo>
                <a:lnTo>
                  <a:pt x="0" y="432"/>
                </a:lnTo>
                <a:lnTo>
                  <a:pt x="336" y="432"/>
                </a:lnTo>
              </a:path>
            </a:pathLst>
          </a:cu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5" name="Line 7"/>
          <p:cNvSpPr>
            <a:spLocks noChangeShapeType="1"/>
          </p:cNvSpPr>
          <p:nvPr/>
        </p:nvSpPr>
        <p:spPr bwMode="auto">
          <a:xfrm flipH="1" flipV="1">
            <a:off x="5297488" y="3200400"/>
            <a:ext cx="1219200" cy="5889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6" name="Line 8"/>
          <p:cNvSpPr>
            <a:spLocks noChangeShapeType="1"/>
          </p:cNvSpPr>
          <p:nvPr/>
        </p:nvSpPr>
        <p:spPr bwMode="auto">
          <a:xfrm flipH="1" flipV="1">
            <a:off x="3779838" y="2060575"/>
            <a:ext cx="2438400" cy="5889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5795963" y="26844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2*1=2</a:t>
            </a:r>
          </a:p>
        </p:txBody>
      </p:sp>
      <p:sp>
        <p:nvSpPr>
          <p:cNvPr id="406538" name="Text Box 10"/>
          <p:cNvSpPr txBox="1">
            <a:spLocks noChangeArrowheads="1"/>
          </p:cNvSpPr>
          <p:nvPr/>
        </p:nvSpPr>
        <p:spPr bwMode="auto">
          <a:xfrm>
            <a:off x="4057650" y="16510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/>
              <a:t>3*2=6</a:t>
            </a:r>
          </a:p>
        </p:txBody>
      </p:sp>
      <p:sp>
        <p:nvSpPr>
          <p:cNvPr id="406539" name="Line 11"/>
          <p:cNvSpPr>
            <a:spLocks noChangeShapeType="1"/>
          </p:cNvSpPr>
          <p:nvPr/>
        </p:nvSpPr>
        <p:spPr bwMode="auto">
          <a:xfrm flipV="1">
            <a:off x="2124075" y="4508500"/>
            <a:ext cx="504825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0" name="Line 12"/>
          <p:cNvSpPr>
            <a:spLocks noChangeShapeType="1"/>
          </p:cNvSpPr>
          <p:nvPr/>
        </p:nvSpPr>
        <p:spPr bwMode="auto">
          <a:xfrm flipV="1">
            <a:off x="3997325" y="4437063"/>
            <a:ext cx="865188" cy="5286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1" name="Line 13"/>
          <p:cNvSpPr>
            <a:spLocks noChangeShapeType="1"/>
          </p:cNvSpPr>
          <p:nvPr/>
        </p:nvSpPr>
        <p:spPr bwMode="auto">
          <a:xfrm flipV="1">
            <a:off x="6013450" y="4437063"/>
            <a:ext cx="936625" cy="541337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2" name="Line 14"/>
          <p:cNvSpPr>
            <a:spLocks noChangeShapeType="1"/>
          </p:cNvSpPr>
          <p:nvPr/>
        </p:nvSpPr>
        <p:spPr bwMode="auto">
          <a:xfrm flipH="1" flipV="1">
            <a:off x="6229350" y="5300663"/>
            <a:ext cx="914400" cy="33655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3" name="Line 15"/>
          <p:cNvSpPr>
            <a:spLocks noChangeShapeType="1"/>
          </p:cNvSpPr>
          <p:nvPr/>
        </p:nvSpPr>
        <p:spPr bwMode="auto">
          <a:xfrm flipH="1" flipV="1">
            <a:off x="4140200" y="5300663"/>
            <a:ext cx="762000" cy="252412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4" name="Line 16"/>
          <p:cNvSpPr>
            <a:spLocks noChangeShapeType="1"/>
          </p:cNvSpPr>
          <p:nvPr/>
        </p:nvSpPr>
        <p:spPr bwMode="auto">
          <a:xfrm flipH="1" flipV="1">
            <a:off x="2268538" y="5373688"/>
            <a:ext cx="612775" cy="265112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6545" name="Text Box 17"/>
          <p:cNvSpPr txBox="1">
            <a:spLocks noChangeArrowheads="1"/>
          </p:cNvSpPr>
          <p:nvPr/>
        </p:nvSpPr>
        <p:spPr bwMode="auto">
          <a:xfrm>
            <a:off x="5651500" y="1341438"/>
            <a:ext cx="2843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ea typeface="仿宋_GB2312" charset="0"/>
                <a:cs typeface="仿宋_GB2312" charset="0"/>
              </a:rPr>
              <a:t>同时有4个函数在运行，且都未完成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6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6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6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/>
      <p:bldP spid="406533" grpId="0" animBg="1"/>
      <p:bldP spid="406534" grpId="0" animBg="1"/>
      <p:bldP spid="406535" grpId="0" animBg="1"/>
      <p:bldP spid="406536" grpId="0" animBg="1"/>
      <p:bldP spid="406537" grpId="0" autoUpdateAnimBg="0"/>
      <p:bldP spid="406538" grpId="0" autoUpdateAnimBg="0"/>
      <p:bldP spid="406539" grpId="0" animBg="1"/>
      <p:bldP spid="406540" grpId="0" animBg="1"/>
      <p:bldP spid="406541" grpId="0" animBg="1"/>
      <p:bldP spid="406542" grpId="0" animBg="1"/>
      <p:bldP spid="406543" grpId="0" animBg="1"/>
      <p:bldP spid="406544" grpId="0" animBg="1"/>
      <p:bldP spid="4065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10.2.3  </a:t>
            </a:r>
            <a:r>
              <a:rPr lang="zh-CN" altLang="en-US">
                <a:latin typeface="Arial" charset="0"/>
                <a:ea typeface="宋体" charset="0"/>
              </a:rPr>
              <a:t>递归程序设计</a:t>
            </a:r>
            <a:endParaRPr lang="zh-CN" altLang="en-US" b="0">
              <a:latin typeface="Arial" charset="0"/>
              <a:ea typeface="宋体" charset="0"/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用递归实现的问题，满足两个条件：</a:t>
            </a:r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问题可以逐步简化成自身较简单的形式（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递归式</a:t>
            </a:r>
            <a:r>
              <a:rPr lang="zh-CN" altLang="en-US" sz="2800">
                <a:latin typeface="Arial" charset="0"/>
                <a:ea typeface="宋体" charset="0"/>
              </a:rPr>
              <a:t>）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n! = n * (n-1)!</a:t>
            </a:r>
            <a:endParaRPr lang="zh-CN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65000"/>
              </a:lnSpc>
              <a:buFont typeface="Wingdings" charset="0"/>
              <a:buNone/>
            </a:pPr>
            <a:r>
              <a:rPr lang="zh-CN" altLang="en-US" sz="1600">
                <a:latin typeface="Arial" charset="0"/>
                <a:ea typeface="宋体" charset="0"/>
              </a:rPr>
              <a:t>   n           </a:t>
            </a:r>
            <a:r>
              <a:rPr lang="en-US" altLang="zh-CN" sz="1600">
                <a:latin typeface="Arial" charset="0"/>
                <a:ea typeface="宋体" charset="0"/>
              </a:rPr>
              <a:t>n-1</a:t>
            </a:r>
            <a:endParaRPr lang="en-US" altLang="zh-CN" sz="2400" baseline="-250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65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  </a:t>
            </a:r>
            <a:r>
              <a:rPr lang="en-US" altLang="zh-CN" sz="2400">
                <a:latin typeface="Arial" charset="0"/>
                <a:ea typeface="宋体" charset="0"/>
              </a:rPr>
              <a:t>Σ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latin typeface="Arial" charset="0"/>
                <a:ea typeface="宋体" charset="0"/>
              </a:rPr>
              <a:t>i = n +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r>
              <a:rPr lang="en-US" altLang="zh-CN" sz="2400">
                <a:latin typeface="Arial" charset="0"/>
                <a:ea typeface="宋体" charset="0"/>
              </a:rPr>
              <a:t>Σ i</a:t>
            </a:r>
          </a:p>
          <a:p>
            <a:pPr lvl="1" eaLnBrk="1" hangingPunct="1">
              <a:lnSpc>
                <a:spcPct val="6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</a:t>
            </a:r>
            <a:r>
              <a:rPr lang="en-US" altLang="zh-CN" sz="2400" baseline="30000">
                <a:latin typeface="Arial" charset="0"/>
                <a:ea typeface="宋体" charset="0"/>
              </a:rPr>
              <a:t>i=1            </a:t>
            </a:r>
            <a:r>
              <a:rPr lang="zh-CN" altLang="en-US" sz="2400" baseline="30000">
                <a:latin typeface="Arial" charset="0"/>
                <a:ea typeface="宋体" charset="0"/>
              </a:rPr>
              <a:t>      </a:t>
            </a:r>
            <a:r>
              <a:rPr lang="en-US" altLang="zh-CN" sz="2400" baseline="30000">
                <a:latin typeface="Arial" charset="0"/>
                <a:ea typeface="宋体" charset="0"/>
              </a:rPr>
              <a:t>i=1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递归最终能结束(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递归出口</a:t>
            </a:r>
            <a:r>
              <a:rPr lang="zh-CN" altLang="en-US" sz="2800">
                <a:latin typeface="Arial" charset="0"/>
                <a:ea typeface="宋体" charset="0"/>
              </a:rPr>
              <a:t>)</a:t>
            </a:r>
          </a:p>
          <a:p>
            <a:pPr lvl="1" eaLnBrk="1" hangingPunct="1"/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隶书" charset="0"/>
                <a:cs typeface="隶书" charset="0"/>
              </a:rPr>
              <a:t>两个条件缺一不可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隶书" charset="0"/>
                <a:cs typeface="隶书" charset="0"/>
              </a:rPr>
              <a:t>解决递归问题的两个着眼点</a:t>
            </a:r>
            <a:endParaRPr lang="zh-CN" sz="240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4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10.2.3  </a:t>
            </a:r>
            <a:r>
              <a:rPr lang="zh-CN" altLang="en-US">
                <a:latin typeface="Arial" charset="0"/>
                <a:ea typeface="宋体" charset="0"/>
              </a:rPr>
              <a:t>递归程序设计</a:t>
            </a:r>
            <a:endParaRPr lang="zh-CN" altLang="en-US" b="0">
              <a:latin typeface="Arial" charset="0"/>
              <a:ea typeface="宋体" charset="0"/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268413"/>
            <a:ext cx="8496944" cy="511291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10-3 </a:t>
            </a:r>
            <a:r>
              <a:rPr lang="zh-CN" altLang="zh-CN" dirty="0"/>
              <a:t>定义函数</a:t>
            </a:r>
            <a:r>
              <a:rPr lang="en-US" altLang="zh-CN" dirty="0" err="1"/>
              <a:t>gcd</a:t>
            </a:r>
            <a:r>
              <a:rPr lang="en-US" altLang="zh-CN" dirty="0"/>
              <a:t>(m, n)</a:t>
            </a:r>
            <a:r>
              <a:rPr lang="zh-CN" altLang="zh-CN" dirty="0"/>
              <a:t>，用递归求</a:t>
            </a:r>
            <a:r>
              <a:rPr lang="en-US" altLang="zh-CN" dirty="0"/>
              <a:t>m</a:t>
            </a:r>
            <a:r>
              <a:rPr lang="zh-CN" altLang="zh-CN" dirty="0"/>
              <a:t>和</a:t>
            </a:r>
            <a:r>
              <a:rPr lang="en-US" altLang="zh-CN" dirty="0"/>
              <a:t>n</a:t>
            </a:r>
            <a:r>
              <a:rPr lang="zh-CN" altLang="zh-CN" dirty="0"/>
              <a:t>的最大公约数。</a:t>
            </a:r>
            <a:endParaRPr lang="en-US" altLang="zh-CN" dirty="0"/>
          </a:p>
          <a:p>
            <a:pPr lvl="1" indent="-342900"/>
            <a:r>
              <a:rPr lang="zh-CN" altLang="zh-CN" dirty="0"/>
              <a:t>辗转相除法</a:t>
            </a:r>
            <a:r>
              <a:rPr lang="zh-CN" altLang="en-US" dirty="0"/>
              <a:t>（</a:t>
            </a:r>
            <a:r>
              <a:rPr lang="zh-CN" altLang="zh-CN" dirty="0"/>
              <a:t>欧几里得算法</a:t>
            </a:r>
            <a:r>
              <a:rPr lang="zh-CN" altLang="en-US" dirty="0"/>
              <a:t>）</a:t>
            </a:r>
            <a:endParaRPr lang="zh-CN" altLang="zh-CN" dirty="0"/>
          </a:p>
          <a:p>
            <a:pPr marL="857250" lvl="2" indent="0">
              <a:buNone/>
            </a:pPr>
            <a:r>
              <a:rPr lang="en-US" altLang="zh-CN" dirty="0"/>
              <a:t>(1) r = m %n</a:t>
            </a:r>
            <a:endParaRPr lang="zh-CN" altLang="zh-CN" dirty="0"/>
          </a:p>
          <a:p>
            <a:pPr marL="857250" lvl="2" indent="0">
              <a:buNone/>
            </a:pPr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en-US" altLang="zh-CN" dirty="0"/>
              <a:t>r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r>
              <a:rPr lang="zh-CN" altLang="zh-CN" dirty="0"/>
              <a:t>，则返回</a:t>
            </a:r>
            <a:r>
              <a:rPr lang="en-US" altLang="zh-CN" dirty="0"/>
              <a:t>n</a:t>
            </a:r>
            <a:r>
              <a:rPr lang="zh-CN" altLang="zh-CN" dirty="0"/>
              <a:t>的值；否则</a:t>
            </a:r>
            <a:r>
              <a:rPr lang="zh-CN" altLang="en-US" dirty="0"/>
              <a:t>转</a:t>
            </a:r>
            <a:r>
              <a:rPr lang="zh-CN" altLang="zh-CN" dirty="0"/>
              <a:t>第</a:t>
            </a:r>
            <a:r>
              <a:rPr lang="en-US" altLang="zh-CN" dirty="0"/>
              <a:t>(3)</a:t>
            </a:r>
            <a:r>
              <a:rPr lang="zh-CN" altLang="zh-CN" dirty="0"/>
              <a:t>步</a:t>
            </a:r>
          </a:p>
          <a:p>
            <a:pPr marL="857250" lvl="2" indent="0">
              <a:buNone/>
            </a:pPr>
            <a:r>
              <a:rPr lang="en-US" altLang="zh-CN" dirty="0"/>
              <a:t>(3) m = n, n = r, </a:t>
            </a:r>
            <a:r>
              <a:rPr lang="zh-CN" altLang="zh-CN" dirty="0"/>
              <a:t>返回第</a:t>
            </a:r>
            <a:r>
              <a:rPr lang="en-US" altLang="zh-CN" dirty="0"/>
              <a:t>(1)</a:t>
            </a:r>
            <a:r>
              <a:rPr lang="zh-CN" altLang="zh-CN" dirty="0"/>
              <a:t>步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递归实现的两个关键点：</a:t>
            </a:r>
          </a:p>
          <a:p>
            <a:pPr lvl="2" eaLnBrk="1" hangingPunct="1"/>
            <a:r>
              <a:rPr lang="zh-CN" altLang="en-US" dirty="0">
                <a:latin typeface="Arial" charset="0"/>
                <a:ea typeface="宋体" charset="0"/>
              </a:rPr>
              <a:t>递归出口：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            当 </a:t>
            </a:r>
            <a:r>
              <a:rPr lang="en-US" altLang="zh-CN" dirty="0" err="1">
                <a:latin typeface="Arial" charset="0"/>
                <a:ea typeface="宋体" charset="0"/>
              </a:rPr>
              <a:t>m%n</a:t>
            </a:r>
            <a:r>
              <a:rPr lang="en-US" altLang="zh-CN" dirty="0">
                <a:latin typeface="Arial" charset="0"/>
                <a:ea typeface="宋体" charset="0"/>
              </a:rPr>
              <a:t> = 0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2" eaLnBrk="1" hangingPunct="1"/>
            <a:r>
              <a:rPr lang="zh-CN" altLang="en-US" dirty="0">
                <a:latin typeface="Arial" charset="0"/>
                <a:ea typeface="宋体" charset="0"/>
              </a:rPr>
              <a:t>递归式子：递归调用</a:t>
            </a:r>
            <a:r>
              <a:rPr lang="en-US" altLang="zh-CN" dirty="0" err="1">
                <a:latin typeface="Arial" charset="0"/>
                <a:ea typeface="宋体" charset="0"/>
              </a:rPr>
              <a:t>gcd</a:t>
            </a:r>
            <a:r>
              <a:rPr lang="en-US" altLang="zh-CN" dirty="0">
                <a:latin typeface="Arial" charset="0"/>
                <a:ea typeface="宋体" charset="0"/>
              </a:rPr>
              <a:t>(n, </a:t>
            </a:r>
            <a:r>
              <a:rPr lang="en-US" altLang="zh-CN" dirty="0" err="1">
                <a:latin typeface="Arial" charset="0"/>
                <a:ea typeface="宋体" charset="0"/>
              </a:rPr>
              <a:t>m%n</a:t>
            </a:r>
            <a:r>
              <a:rPr lang="en-US" altLang="zh-CN" dirty="0">
                <a:latin typeface="Arial" charset="0"/>
                <a:ea typeface="宋体" charset="0"/>
              </a:rPr>
              <a:t>)   </a:t>
            </a:r>
            <a:r>
              <a:rPr lang="zh-CN" altLang="en-US" dirty="0">
                <a:latin typeface="Arial" charset="0"/>
                <a:ea typeface="宋体" charset="0"/>
              </a:rPr>
              <a:t>当 </a:t>
            </a:r>
            <a:r>
              <a:rPr lang="en-US" altLang="zh-CN" dirty="0" err="1">
                <a:latin typeface="Arial" charset="0"/>
                <a:ea typeface="宋体" charset="0"/>
              </a:rPr>
              <a:t>m%n</a:t>
            </a:r>
            <a:r>
              <a:rPr lang="en-US" altLang="zh-CN" dirty="0">
                <a:latin typeface="Arial" charset="0"/>
                <a:ea typeface="宋体" charset="0"/>
              </a:rPr>
              <a:t> != 0</a:t>
            </a:r>
            <a:endParaRPr lang="zh-CN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uiExpand="1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10-3 </a:t>
            </a:r>
            <a:r>
              <a:rPr lang="zh-CN" altLang="en-US" dirty="0">
                <a:latin typeface="Arial" charset="0"/>
                <a:ea typeface="宋体" charset="0"/>
              </a:rPr>
              <a:t>源程序</a:t>
            </a:r>
            <a:endParaRPr lang="zh-CN" altLang="en-US" b="0" dirty="0">
              <a:latin typeface="Arial" charset="0"/>
              <a:ea typeface="宋体" charset="0"/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167" cy="309669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int </a:t>
            </a:r>
            <a:r>
              <a:rPr lang="en-US" altLang="zh-CN" sz="2400" dirty="0" err="1">
                <a:latin typeface="Arial" charset="0"/>
                <a:ea typeface="宋体" charset="0"/>
              </a:rPr>
              <a:t>gcd</a:t>
            </a:r>
            <a:r>
              <a:rPr lang="en-US" altLang="zh-CN" sz="2400" dirty="0">
                <a:latin typeface="Arial" charset="0"/>
                <a:ea typeface="宋体" charset="0"/>
              </a:rPr>
              <a:t>(int m, int n)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if(m % n == 0){ 		         /* </a:t>
            </a:r>
            <a:r>
              <a:rPr lang="zh-CN" altLang="en-US" sz="2400" dirty="0">
                <a:latin typeface="Arial" charset="0"/>
                <a:ea typeface="宋体" charset="0"/>
              </a:rPr>
              <a:t>递归出口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return n;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}else{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return </a:t>
            </a:r>
            <a:r>
              <a:rPr lang="en-US" altLang="zh-CN" sz="2400" dirty="0" err="1">
                <a:latin typeface="Arial" charset="0"/>
                <a:ea typeface="宋体" charset="0"/>
              </a:rPr>
              <a:t>gcd</a:t>
            </a:r>
            <a:r>
              <a:rPr lang="en-US" altLang="zh-CN" sz="2400" dirty="0">
                <a:latin typeface="Arial" charset="0"/>
                <a:ea typeface="宋体" charset="0"/>
              </a:rPr>
              <a:t>(n, m % n); 	/* </a:t>
            </a:r>
            <a:r>
              <a:rPr lang="zh-CN" altLang="en-US" sz="2400" dirty="0">
                <a:latin typeface="Arial" charset="0"/>
                <a:ea typeface="宋体" charset="0"/>
              </a:rPr>
              <a:t>递归调用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855024" cy="762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10-4  </a:t>
            </a:r>
            <a:r>
              <a:rPr lang="zh-CN" altLang="en-US" sz="4000" dirty="0">
                <a:latin typeface="Arial" charset="0"/>
                <a:ea typeface="宋体" charset="0"/>
              </a:rPr>
              <a:t>递归实现将整数逆序输出</a:t>
            </a:r>
            <a:endParaRPr lang="zh-CN" altLang="en-US" sz="4000" b="0" dirty="0">
              <a:latin typeface="Arial" charset="0"/>
              <a:ea typeface="宋体" charset="0"/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49688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编写递归函数</a:t>
            </a:r>
            <a:r>
              <a:rPr lang="en-US" altLang="zh-CN" dirty="0">
                <a:latin typeface="Arial" charset="0"/>
                <a:ea typeface="宋体" charset="0"/>
              </a:rPr>
              <a:t>reverse(int n)</a:t>
            </a:r>
            <a:r>
              <a:rPr lang="zh-CN" altLang="en-US" dirty="0">
                <a:latin typeface="Arial" charset="0"/>
                <a:ea typeface="宋体" charset="0"/>
              </a:rPr>
              <a:t>实现将整数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逆序输出。 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solidFill>
                  <a:srgbClr val="0000E5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分析：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将整数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逆序输出可以用循环实现，且循环次数与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的位数有关。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递归实现整数逆序输出也需要用位数作为控制点。归纳递归实现的两个关键点如下：</a:t>
            </a:r>
          </a:p>
          <a:p>
            <a:pPr lvl="2" eaLnBrk="1" hangingPunct="1"/>
            <a:r>
              <a:rPr lang="zh-CN" altLang="en-US" dirty="0">
                <a:latin typeface="Arial" charset="0"/>
                <a:ea typeface="宋体" charset="0"/>
              </a:rPr>
              <a:t>递归出口：直接输出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，如果</a:t>
            </a:r>
            <a:r>
              <a:rPr lang="en-US" altLang="zh-CN" dirty="0">
                <a:latin typeface="Arial" charset="0"/>
                <a:ea typeface="宋体" charset="0"/>
              </a:rPr>
              <a:t>n&lt;=9</a:t>
            </a:r>
            <a:r>
              <a:rPr lang="zh-CN" altLang="en-US" dirty="0">
                <a:latin typeface="Arial" charset="0"/>
                <a:ea typeface="宋体" charset="0"/>
              </a:rPr>
              <a:t>，即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为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位数</a:t>
            </a:r>
          </a:p>
          <a:p>
            <a:pPr lvl="2" eaLnBrk="1" hangingPunct="1"/>
            <a:r>
              <a:rPr lang="zh-CN" altLang="en-US" dirty="0">
                <a:latin typeface="Arial" charset="0"/>
                <a:ea typeface="宋体" charset="0"/>
              </a:rPr>
              <a:t>递归式子：输出个位数</a:t>
            </a:r>
            <a:r>
              <a:rPr lang="en-US" altLang="zh-CN" dirty="0">
                <a:latin typeface="Arial" charset="0"/>
                <a:ea typeface="宋体" charset="0"/>
              </a:rPr>
              <a:t>n%10</a:t>
            </a:r>
            <a:r>
              <a:rPr lang="zh-CN" altLang="en-US" dirty="0">
                <a:latin typeface="Arial" charset="0"/>
                <a:ea typeface="宋体" charset="0"/>
              </a:rPr>
              <a:t>，再递归调用</a:t>
            </a:r>
            <a:r>
              <a:rPr lang="en-US" altLang="zh-CN" dirty="0">
                <a:latin typeface="Arial" charset="0"/>
                <a:ea typeface="宋体" charset="0"/>
              </a:rPr>
              <a:t>reverse(n/10) </a:t>
            </a:r>
            <a:r>
              <a:rPr lang="zh-CN" altLang="en-US" dirty="0">
                <a:latin typeface="Arial" charset="0"/>
                <a:ea typeface="宋体" charset="0"/>
              </a:rPr>
              <a:t>输出前</a:t>
            </a:r>
            <a:r>
              <a:rPr lang="en-US" altLang="zh-CN" dirty="0">
                <a:latin typeface="Arial" charset="0"/>
                <a:ea typeface="宋体" charset="0"/>
              </a:rPr>
              <a:t>n-1</a:t>
            </a:r>
            <a:r>
              <a:rPr lang="zh-CN" altLang="en-US" dirty="0">
                <a:latin typeface="Arial" charset="0"/>
                <a:ea typeface="宋体" charset="0"/>
              </a:rPr>
              <a:t>位，如果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为多位数</a:t>
            </a:r>
            <a:endParaRPr lang="zh-CN" dirty="0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6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 bldLvl="2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10-4 </a:t>
            </a:r>
            <a:r>
              <a:rPr lang="zh-CN" altLang="en-US" dirty="0">
                <a:latin typeface="Arial" charset="0"/>
                <a:ea typeface="宋体" charset="0"/>
              </a:rPr>
              <a:t>源程序</a:t>
            </a:r>
            <a:endParaRPr lang="zh-CN" altLang="en-US" b="0" dirty="0">
              <a:latin typeface="Arial" charset="0"/>
              <a:ea typeface="宋体" charset="0"/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496887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charset="0"/>
                <a:ea typeface="宋体" charset="0"/>
              </a:rPr>
              <a:t>由于直接输出结果，因此函数返回类型为</a:t>
            </a:r>
            <a:r>
              <a:rPr lang="en-US" altLang="zh-CN" sz="2800" dirty="0">
                <a:latin typeface="Arial" charset="0"/>
                <a:ea typeface="宋体" charset="0"/>
              </a:rPr>
              <a:t>void </a:t>
            </a:r>
            <a:endParaRPr lang="zh-CN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1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void reverse(int num)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if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(num&lt;=9){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	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</a:t>
            </a:r>
            <a:r>
              <a:rPr lang="en-US" altLang="zh-CN" sz="2400" dirty="0" err="1">
                <a:latin typeface="Arial" charset="0"/>
                <a:ea typeface="宋体" charset="0"/>
              </a:rPr>
              <a:t>d",num</a:t>
            </a:r>
            <a:r>
              <a:rPr lang="en-US" altLang="zh-CN" sz="2400" dirty="0">
                <a:latin typeface="Arial" charset="0"/>
                <a:ea typeface="宋体" charset="0"/>
              </a:rPr>
              <a:t>);		/* </a:t>
            </a:r>
            <a:r>
              <a:rPr lang="zh-CN" altLang="en-US" sz="2400" dirty="0">
                <a:latin typeface="Arial" charset="0"/>
                <a:ea typeface="宋体" charset="0"/>
              </a:rPr>
              <a:t>递归出口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}else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</a:t>
            </a:r>
            <a:r>
              <a:rPr lang="zh-CN" sz="2400" dirty="0"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("%d",num%10);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	reverse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(num/10); 		/* </a:t>
            </a:r>
            <a:r>
              <a:rPr lang="zh-CN" altLang="en-US" sz="2400" dirty="0">
                <a:latin typeface="Arial" charset="0"/>
                <a:ea typeface="宋体" charset="0"/>
              </a:rPr>
              <a:t>递归调用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10-5  </a:t>
            </a:r>
            <a:r>
              <a:rPr lang="zh-CN" altLang="en-US" sz="4000" dirty="0">
                <a:latin typeface="Arial" charset="0"/>
                <a:ea typeface="宋体" charset="0"/>
              </a:rPr>
              <a:t>汉诺(</a:t>
            </a:r>
            <a:r>
              <a:rPr lang="en-US" altLang="zh-CN" sz="4000" dirty="0">
                <a:latin typeface="Arial" charset="0"/>
                <a:ea typeface="宋体" charset="0"/>
              </a:rPr>
              <a:t>Hanoi)</a:t>
            </a:r>
            <a:r>
              <a:rPr lang="zh-CN" altLang="en-US" sz="4000" dirty="0">
                <a:latin typeface="Arial" charset="0"/>
                <a:ea typeface="宋体" charset="0"/>
              </a:rPr>
              <a:t>塔问题</a:t>
            </a:r>
            <a:r>
              <a:rPr lang="en-US" altLang="zh-CN" sz="4000" dirty="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7106" name="Line 4"/>
          <p:cNvSpPr>
            <a:spLocks noChangeShapeType="1"/>
          </p:cNvSpPr>
          <p:nvPr/>
        </p:nvSpPr>
        <p:spPr bwMode="auto">
          <a:xfrm>
            <a:off x="3962400" y="31686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7" name="Line 5"/>
          <p:cNvSpPr>
            <a:spLocks noChangeShapeType="1"/>
          </p:cNvSpPr>
          <p:nvPr/>
        </p:nvSpPr>
        <p:spPr bwMode="auto">
          <a:xfrm flipV="1">
            <a:off x="4953000" y="13398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6" name="Rectangle 6"/>
          <p:cNvSpPr>
            <a:spLocks noChangeArrowheads="1"/>
          </p:cNvSpPr>
          <p:nvPr/>
        </p:nvSpPr>
        <p:spPr bwMode="auto">
          <a:xfrm>
            <a:off x="4114800" y="294005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4343400" y="271145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8" name="Rectangle 8"/>
          <p:cNvSpPr>
            <a:spLocks noChangeArrowheads="1"/>
          </p:cNvSpPr>
          <p:nvPr/>
        </p:nvSpPr>
        <p:spPr bwMode="auto">
          <a:xfrm>
            <a:off x="4648200" y="179705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889" name="Rectangle 9"/>
          <p:cNvSpPr>
            <a:spLocks noChangeArrowheads="1"/>
          </p:cNvSpPr>
          <p:nvPr/>
        </p:nvSpPr>
        <p:spPr bwMode="auto">
          <a:xfrm>
            <a:off x="4800600" y="164465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6604000" y="32194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 flipV="1">
            <a:off x="7747000" y="15430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12"/>
          <p:cNvSpPr>
            <a:spLocks noChangeShapeType="1"/>
          </p:cNvSpPr>
          <p:nvPr/>
        </p:nvSpPr>
        <p:spPr bwMode="auto">
          <a:xfrm>
            <a:off x="1066800" y="31686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5" name="Line 13"/>
          <p:cNvSpPr>
            <a:spLocks noChangeShapeType="1"/>
          </p:cNvSpPr>
          <p:nvPr/>
        </p:nvSpPr>
        <p:spPr bwMode="auto">
          <a:xfrm flipV="1">
            <a:off x="2209800" y="14922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1187450" y="1125538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      </a:t>
            </a:r>
            <a:r>
              <a:rPr lang="en-US" altLang="zh-CN" b="1"/>
              <a:t>A		        B	                               C</a:t>
            </a:r>
          </a:p>
        </p:txBody>
      </p:sp>
      <p:sp>
        <p:nvSpPr>
          <p:cNvPr id="47117" name="AutoShape 15"/>
          <p:cNvSpPr>
            <a:spLocks noChangeArrowheads="1"/>
          </p:cNvSpPr>
          <p:nvPr/>
        </p:nvSpPr>
        <p:spPr bwMode="auto">
          <a:xfrm>
            <a:off x="3200400" y="225425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8" name="Rectangle 16"/>
          <p:cNvSpPr>
            <a:spLocks noChangeArrowheads="1"/>
          </p:cNvSpPr>
          <p:nvPr/>
        </p:nvSpPr>
        <p:spPr bwMode="auto">
          <a:xfrm>
            <a:off x="1371600" y="294005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9" name="Rectangle 17"/>
          <p:cNvSpPr>
            <a:spLocks noChangeArrowheads="1"/>
          </p:cNvSpPr>
          <p:nvPr/>
        </p:nvSpPr>
        <p:spPr bwMode="auto">
          <a:xfrm>
            <a:off x="1600200" y="271145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0" name="Rectangle 18"/>
          <p:cNvSpPr>
            <a:spLocks noChangeArrowheads="1"/>
          </p:cNvSpPr>
          <p:nvPr/>
        </p:nvSpPr>
        <p:spPr bwMode="auto">
          <a:xfrm>
            <a:off x="1905000" y="1797050"/>
            <a:ext cx="609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Rectangle 19"/>
          <p:cNvSpPr>
            <a:spLocks noChangeArrowheads="1"/>
          </p:cNvSpPr>
          <p:nvPr/>
        </p:nvSpPr>
        <p:spPr bwMode="auto">
          <a:xfrm>
            <a:off x="2057400" y="1644650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0" name="Rectangle 20"/>
          <p:cNvSpPr>
            <a:spLocks noChangeArrowheads="1"/>
          </p:cNvSpPr>
          <p:nvPr/>
        </p:nvSpPr>
        <p:spPr bwMode="auto">
          <a:xfrm>
            <a:off x="1371600" y="2940050"/>
            <a:ext cx="1676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1" name="Rectangle 21"/>
          <p:cNvSpPr>
            <a:spLocks noChangeArrowheads="1"/>
          </p:cNvSpPr>
          <p:nvPr/>
        </p:nvSpPr>
        <p:spPr bwMode="auto">
          <a:xfrm>
            <a:off x="1600200" y="2711450"/>
            <a:ext cx="1295400" cy="228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2" name="Rectangle 22"/>
          <p:cNvSpPr>
            <a:spLocks noChangeArrowheads="1"/>
          </p:cNvSpPr>
          <p:nvPr/>
        </p:nvSpPr>
        <p:spPr bwMode="auto">
          <a:xfrm>
            <a:off x="1905000" y="1797050"/>
            <a:ext cx="6096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03" name="Rectangle 23"/>
          <p:cNvSpPr>
            <a:spLocks noChangeArrowheads="1"/>
          </p:cNvSpPr>
          <p:nvPr/>
        </p:nvSpPr>
        <p:spPr bwMode="auto">
          <a:xfrm>
            <a:off x="2057400" y="1644650"/>
            <a:ext cx="3048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6" name="Rectangle 25"/>
          <p:cNvSpPr>
            <a:spLocks noChangeArrowheads="1"/>
          </p:cNvSpPr>
          <p:nvPr/>
        </p:nvSpPr>
        <p:spPr bwMode="auto">
          <a:xfrm>
            <a:off x="2051050" y="3429000"/>
            <a:ext cx="5616575" cy="3024188"/>
          </a:xfrm>
          <a:prstGeom prst="rect">
            <a:avLst/>
          </a:prstGeom>
          <a:noFill/>
          <a:ln w="9525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hanio(n</a:t>
            </a:r>
            <a:r>
              <a:rPr lang="zh-CN" altLang="en-US" sz="2400" b="1"/>
              <a:t>个盘，</a:t>
            </a:r>
            <a:r>
              <a:rPr lang="en-US" altLang="zh-CN" sz="2400" b="1"/>
              <a:t>A→B</a:t>
            </a:r>
            <a:r>
              <a:rPr lang="zh-CN" altLang="en-US" sz="2400" b="1"/>
              <a:t>，</a:t>
            </a:r>
            <a:r>
              <a:rPr lang="en-US" altLang="zh-CN" sz="2400" b="1"/>
              <a:t>C</a:t>
            </a:r>
            <a:r>
              <a:rPr lang="zh-CN" altLang="en-US" sz="2400" b="1"/>
              <a:t>为过渡</a:t>
            </a:r>
            <a:r>
              <a:rPr lang="en-US" altLang="zh-CN" sz="2400" b="1"/>
              <a:t>)    </a:t>
            </a:r>
            <a:endParaRPr lang="zh-CN" altLang="en-US" sz="2400" b="1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{  if (n == 1)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</a:t>
            </a:r>
            <a:r>
              <a:rPr lang="zh-CN" altLang="en-US" sz="2400" b="1" u="sng">
                <a:solidFill>
                  <a:srgbClr val="0033CC"/>
                </a:solidFill>
              </a:rPr>
              <a:t>直接把盘子</a:t>
            </a:r>
            <a:r>
              <a:rPr lang="en-US" altLang="zh-CN" sz="2400" b="1" u="sng">
                <a:solidFill>
                  <a:srgbClr val="0033CC"/>
                </a:solidFill>
              </a:rPr>
              <a:t>A→B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else{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 hanio(n-1</a:t>
            </a:r>
            <a:r>
              <a:rPr lang="zh-CN" altLang="en-US" sz="2400" b="1"/>
              <a:t>个盘，</a:t>
            </a:r>
            <a:r>
              <a:rPr lang="en-US" altLang="zh-CN" sz="2400" b="1"/>
              <a:t>A→C</a:t>
            </a:r>
            <a:r>
              <a:rPr lang="zh-CN" altLang="en-US" sz="2400" b="1"/>
              <a:t>，</a:t>
            </a:r>
            <a:r>
              <a:rPr lang="en-US" altLang="zh-CN" sz="2400" b="1"/>
              <a:t>B</a:t>
            </a:r>
            <a:r>
              <a:rPr lang="zh-CN" altLang="en-US" sz="2400" b="1"/>
              <a:t>为过渡</a:t>
            </a:r>
            <a:r>
              <a:rPr lang="en-US" altLang="zh-CN" sz="2400" b="1"/>
              <a:t>) 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</a:t>
            </a:r>
            <a:r>
              <a:rPr lang="zh-CN" altLang="en-US" sz="2400" b="1" u="sng">
                <a:solidFill>
                  <a:srgbClr val="0033CC"/>
                </a:solidFill>
              </a:rPr>
              <a:t>把</a:t>
            </a:r>
            <a:r>
              <a:rPr lang="en-US" altLang="zh-CN" sz="2400" b="1" u="sng">
                <a:solidFill>
                  <a:srgbClr val="0033CC"/>
                </a:solidFill>
              </a:rPr>
              <a:t>n</a:t>
            </a:r>
            <a:r>
              <a:rPr lang="zh-CN" altLang="en-US" sz="2400" b="1" u="sng">
                <a:solidFill>
                  <a:srgbClr val="0033CC"/>
                </a:solidFill>
              </a:rPr>
              <a:t>号盘 </a:t>
            </a:r>
            <a:r>
              <a:rPr lang="en-US" altLang="zh-CN" sz="2400" b="1" u="sng">
                <a:solidFill>
                  <a:srgbClr val="0033CC"/>
                </a:solidFill>
              </a:rPr>
              <a:t>A→B</a:t>
            </a:r>
          </a:p>
          <a:p>
            <a:pPr marL="342900" indent="-342900" algn="just">
              <a:lnSpc>
                <a:spcPct val="7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hanio(n-1</a:t>
            </a:r>
            <a:r>
              <a:rPr lang="zh-CN" altLang="en-US" sz="2400" b="1"/>
              <a:t>个盘，</a:t>
            </a:r>
            <a:r>
              <a:rPr lang="en-US" altLang="zh-CN" sz="2400" b="1"/>
              <a:t>C→B</a:t>
            </a:r>
            <a:r>
              <a:rPr lang="zh-CN" altLang="en-US" sz="2400" b="1"/>
              <a:t>，</a:t>
            </a:r>
            <a:r>
              <a:rPr lang="en-US" altLang="zh-CN" sz="2400" b="1"/>
              <a:t>A</a:t>
            </a:r>
            <a:r>
              <a:rPr lang="zh-CN" altLang="en-US" sz="2400" b="1"/>
              <a:t>为过渡</a:t>
            </a:r>
            <a:r>
              <a:rPr lang="en-US" altLang="zh-CN" sz="2400" b="1"/>
              <a:t>)</a:t>
            </a: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}</a:t>
            </a:r>
          </a:p>
          <a:p>
            <a:pPr marL="342900" indent="-342900" algn="just">
              <a:lnSpc>
                <a:spcPct val="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6" grpId="0" animBg="1"/>
      <p:bldP spid="506887" grpId="0" animBg="1"/>
      <p:bldP spid="506888" grpId="0" animBg="1"/>
      <p:bldP spid="506889" grpId="0" animBg="1"/>
      <p:bldP spid="506900" grpId="0" animBg="1"/>
      <p:bldP spid="506901" grpId="0" animBg="1"/>
      <p:bldP spid="506902" grpId="0" animBg="1"/>
      <p:bldP spid="5069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696075" y="188913"/>
            <a:ext cx="2268538" cy="863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源程序</a:t>
            </a:r>
            <a:r>
              <a:rPr lang="zh-CN" altLang="en-US">
                <a:solidFill>
                  <a:srgbClr val="FFFFCC"/>
                </a:solidFill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6553200" cy="6400800"/>
          </a:xfrm>
          <a:solidFill>
            <a:schemeClr val="bg1"/>
          </a:solidFill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latin typeface="宋体" charset="0"/>
                <a:ea typeface="宋体" charset="0"/>
              </a:rPr>
              <a:t>搬动</a:t>
            </a:r>
            <a:r>
              <a:rPr lang="en-US" altLang="zh-CN" sz="2400" dirty="0">
                <a:latin typeface="Arial" charset="0"/>
                <a:ea typeface="宋体" charset="0"/>
              </a:rPr>
              <a:t>n</a:t>
            </a:r>
            <a:r>
              <a:rPr lang="zh-CN" altLang="en-US" sz="2400" dirty="0">
                <a:latin typeface="宋体" charset="0"/>
                <a:ea typeface="宋体" charset="0"/>
              </a:rPr>
              <a:t>个盘，从</a:t>
            </a:r>
            <a:r>
              <a:rPr lang="en-US" altLang="zh-CN" sz="2400" dirty="0">
                <a:latin typeface="Arial" charset="0"/>
                <a:ea typeface="宋体" charset="0"/>
              </a:rPr>
              <a:t>a</a:t>
            </a:r>
            <a:r>
              <a:rPr lang="zh-CN" altLang="en-US" sz="2400" dirty="0">
                <a:latin typeface="宋体" charset="0"/>
                <a:ea typeface="宋体" charset="0"/>
              </a:rPr>
              <a:t>到</a:t>
            </a:r>
            <a:r>
              <a:rPr lang="en-US" altLang="zh-CN" sz="2400" dirty="0" err="1">
                <a:latin typeface="Arial" charset="0"/>
                <a:ea typeface="宋体" charset="0"/>
              </a:rPr>
              <a:t>b</a:t>
            </a:r>
            <a:r>
              <a:rPr lang="en-US" altLang="zh-CN" sz="2400" dirty="0" err="1">
                <a:latin typeface="宋体" charset="0"/>
                <a:ea typeface="宋体" charset="0"/>
              </a:rPr>
              <a:t>，</a:t>
            </a:r>
            <a:r>
              <a:rPr lang="en-US" altLang="zh-CN" sz="2400" dirty="0" err="1">
                <a:latin typeface="Arial" charset="0"/>
                <a:ea typeface="宋体" charset="0"/>
              </a:rPr>
              <a:t>c</a:t>
            </a:r>
            <a:r>
              <a:rPr lang="zh-CN" altLang="en-US" sz="2400" dirty="0">
                <a:latin typeface="宋体" charset="0"/>
                <a:ea typeface="宋体" charset="0"/>
              </a:rPr>
              <a:t>为中间过渡</a:t>
            </a:r>
            <a:r>
              <a:rPr lang="zh-CN" altLang="en-US" sz="2400" dirty="0">
                <a:latin typeface="Arial" charset="0"/>
                <a:ea typeface="宋体" charset="0"/>
              </a:rPr>
              <a:t>  */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void </a:t>
            </a:r>
            <a:r>
              <a:rPr lang="en-US" altLang="zh-CN" sz="2400" dirty="0" err="1">
                <a:latin typeface="Arial" charset="0"/>
                <a:ea typeface="宋体" charset="0"/>
              </a:rPr>
              <a:t>hanio</a:t>
            </a:r>
            <a:r>
              <a:rPr lang="en-US" altLang="zh-CN" sz="2400" dirty="0">
                <a:latin typeface="Arial" charset="0"/>
                <a:ea typeface="宋体" charset="0"/>
              </a:rPr>
              <a:t>(int n, char a, char b, char c)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{  </a:t>
            </a:r>
            <a:r>
              <a:rPr lang="en-US" altLang="zh-CN" sz="2400" dirty="0">
                <a:latin typeface="Arial" charset="0"/>
                <a:ea typeface="宋体" charset="0"/>
              </a:rPr>
              <a:t>if (n == 1){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"%c--&gt;%c\n", a, b);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   }else{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       </a:t>
            </a:r>
            <a:r>
              <a:rPr lang="en-US" altLang="zh-CN" sz="2400" dirty="0" err="1">
                <a:latin typeface="Arial" charset="0"/>
                <a:ea typeface="宋体" charset="0"/>
                <a:cs typeface="Arial" charset="0"/>
              </a:rPr>
              <a:t>hanio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(n-1, a, c, b);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       </a:t>
            </a:r>
            <a:r>
              <a:rPr lang="en-US" altLang="zh-CN" sz="2400" dirty="0" err="1">
                <a:latin typeface="Arial" charset="0"/>
                <a:ea typeface="宋体" charset="0"/>
                <a:cs typeface="Arial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("%c--&gt;%c\n", a, b);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       </a:t>
            </a:r>
            <a:r>
              <a:rPr lang="en-US" altLang="zh-CN" sz="2400" dirty="0" err="1">
                <a:latin typeface="Arial" charset="0"/>
                <a:ea typeface="宋体" charset="0"/>
                <a:cs typeface="Arial" charset="0"/>
              </a:rPr>
              <a:t>hanio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(n-1, c, b, a);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   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int main(void)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{    int n;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  <a:cs typeface="Arial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("input the number of disk: " 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  <a:cs typeface="Arial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("%d", &amp;n);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  <a:cs typeface="Arial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("the steps for %d disk are:\</a:t>
            </a:r>
            <a:r>
              <a:rPr lang="en-US" altLang="zh-CN" sz="2400" dirty="0" err="1">
                <a:latin typeface="Arial" charset="0"/>
                <a:ea typeface="宋体" charset="0"/>
                <a:cs typeface="Arial" charset="0"/>
              </a:rPr>
              <a:t>n",n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  <a:cs typeface="Arial" charset="0"/>
              </a:rPr>
              <a:t>hanio</a:t>
            </a: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(n, 'a', ‘b', ‘c') ;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     return 0;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" charset="0"/>
              </a:rPr>
              <a:t>}</a:t>
            </a:r>
          </a:p>
        </p:txBody>
      </p:sp>
      <p:sp>
        <p:nvSpPr>
          <p:cNvPr id="490500" name="Text Box 4"/>
          <p:cNvSpPr txBox="1">
            <a:spLocks noChangeArrowheads="1"/>
          </p:cNvSpPr>
          <p:nvPr/>
        </p:nvSpPr>
        <p:spPr bwMode="auto">
          <a:xfrm>
            <a:off x="5724525" y="1130300"/>
            <a:ext cx="3384550" cy="3378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en-US" altLang="zh-CN">
                <a:solidFill>
                  <a:srgbClr val="FF3300"/>
                </a:solidFill>
              </a:rPr>
              <a:t>input the number of disk: </a:t>
            </a:r>
            <a:r>
              <a:rPr kumimoji="0" lang="en-US" altLang="zh-CN"/>
              <a:t>3</a:t>
            </a:r>
          </a:p>
          <a:p>
            <a:pPr>
              <a:lnSpc>
                <a:spcPct val="90000"/>
              </a:lnSpc>
            </a:pPr>
            <a:r>
              <a:rPr kumimoji="0" lang="en-US" altLang="zh-CN">
                <a:solidFill>
                  <a:srgbClr val="FF3300"/>
                </a:solidFill>
              </a:rPr>
              <a:t>the steps for 3 disk are: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a--&gt;b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a--&gt;c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b--&gt;c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a--&gt;b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c--&gt;a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c--&gt;b</a:t>
            </a:r>
          </a:p>
          <a:p>
            <a:pPr>
              <a:lnSpc>
                <a:spcPct val="90000"/>
              </a:lnSpc>
            </a:pPr>
            <a:r>
              <a:rPr kumimoji="0" lang="en-US" altLang="zh-CN"/>
              <a:t>a--&gt;b</a:t>
            </a: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Line 2"/>
          <p:cNvSpPr>
            <a:spLocks noChangeShapeType="1"/>
          </p:cNvSpPr>
          <p:nvPr/>
        </p:nvSpPr>
        <p:spPr bwMode="auto">
          <a:xfrm>
            <a:off x="1219200" y="598805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4" name="Line 3"/>
          <p:cNvSpPr>
            <a:spLocks noChangeShapeType="1"/>
          </p:cNvSpPr>
          <p:nvPr/>
        </p:nvSpPr>
        <p:spPr bwMode="auto">
          <a:xfrm flipV="1">
            <a:off x="2209800" y="415925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371600" y="5759450"/>
            <a:ext cx="1676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600200" y="5530850"/>
            <a:ext cx="1295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1905000" y="5302250"/>
            <a:ext cx="609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>
            <a:off x="4038600" y="59880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9" name="Line 8"/>
          <p:cNvSpPr>
            <a:spLocks noChangeShapeType="1"/>
          </p:cNvSpPr>
          <p:nvPr/>
        </p:nvSpPr>
        <p:spPr bwMode="auto">
          <a:xfrm flipV="1">
            <a:off x="5181600" y="43116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0" name="Line 9"/>
          <p:cNvSpPr>
            <a:spLocks noChangeShapeType="1"/>
          </p:cNvSpPr>
          <p:nvPr/>
        </p:nvSpPr>
        <p:spPr bwMode="auto">
          <a:xfrm>
            <a:off x="6781800" y="598805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1" name="Line 10"/>
          <p:cNvSpPr>
            <a:spLocks noChangeShapeType="1"/>
          </p:cNvSpPr>
          <p:nvPr/>
        </p:nvSpPr>
        <p:spPr bwMode="auto">
          <a:xfrm flipV="1">
            <a:off x="7924800" y="43116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Text Box 11"/>
          <p:cNvSpPr txBox="1">
            <a:spLocks noChangeArrowheads="1"/>
          </p:cNvSpPr>
          <p:nvPr/>
        </p:nvSpPr>
        <p:spPr bwMode="auto">
          <a:xfrm>
            <a:off x="1524000" y="614045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   </a:t>
            </a:r>
            <a:r>
              <a:rPr lang="en-US" altLang="zh-CN" b="1"/>
              <a:t>A			         B		         C</a:t>
            </a:r>
          </a:p>
        </p:txBody>
      </p:sp>
      <p:sp>
        <p:nvSpPr>
          <p:cNvPr id="49163" name="Text Box 12"/>
          <p:cNvSpPr txBox="1">
            <a:spLocks noChangeArrowheads="1"/>
          </p:cNvSpPr>
          <p:nvPr/>
        </p:nvSpPr>
        <p:spPr bwMode="auto">
          <a:xfrm>
            <a:off x="5759450" y="0"/>
            <a:ext cx="3384550" cy="37433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>
                <a:solidFill>
                  <a:srgbClr val="FF3300"/>
                </a:solidFill>
              </a:rPr>
              <a:t>input the number of disk: </a:t>
            </a:r>
            <a:r>
              <a:rPr kumimoji="0" lang="en-US" altLang="zh-CN"/>
              <a:t>3</a:t>
            </a:r>
          </a:p>
          <a:p>
            <a:r>
              <a:rPr kumimoji="0" lang="en-US" altLang="zh-CN">
                <a:solidFill>
                  <a:srgbClr val="FF3300"/>
                </a:solidFill>
              </a:rPr>
              <a:t>the steps for 3 disk are:</a:t>
            </a:r>
          </a:p>
          <a:p>
            <a:r>
              <a:rPr kumimoji="0" lang="en-US" altLang="zh-CN"/>
              <a:t>a--&gt;b</a:t>
            </a:r>
          </a:p>
          <a:p>
            <a:r>
              <a:rPr kumimoji="0" lang="en-US" altLang="zh-CN"/>
              <a:t>a--&gt;c</a:t>
            </a:r>
          </a:p>
          <a:p>
            <a:r>
              <a:rPr kumimoji="0" lang="en-US" altLang="zh-CN"/>
              <a:t>b--&gt;c</a:t>
            </a:r>
          </a:p>
          <a:p>
            <a:r>
              <a:rPr kumimoji="0" lang="en-US" altLang="zh-CN"/>
              <a:t>a--&gt;b</a:t>
            </a:r>
          </a:p>
          <a:p>
            <a:r>
              <a:rPr kumimoji="0" lang="en-US" altLang="zh-CN"/>
              <a:t>c--&gt;a</a:t>
            </a:r>
          </a:p>
          <a:p>
            <a:r>
              <a:rPr kumimoji="0" lang="en-US" altLang="zh-CN"/>
              <a:t>c--&gt;b</a:t>
            </a:r>
          </a:p>
          <a:p>
            <a:r>
              <a:rPr kumimoji="0" lang="en-US" altLang="zh-CN"/>
              <a:t>a--&gt;b</a:t>
            </a:r>
            <a:endParaRPr kumimoji="0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3"/>
          <p:cNvGrpSpPr>
            <a:grpSpLocks/>
          </p:cNvGrpSpPr>
          <p:nvPr/>
        </p:nvGrpSpPr>
        <p:grpSpPr bwMode="auto">
          <a:xfrm>
            <a:off x="1323975" y="1800225"/>
            <a:ext cx="6905625" cy="3076575"/>
            <a:chOff x="2086" y="2836"/>
            <a:chExt cx="6450" cy="2169"/>
          </a:xfrm>
        </p:grpSpPr>
        <p:sp>
          <p:nvSpPr>
            <p:cNvPr id="20483" name="Line 4"/>
            <p:cNvSpPr>
              <a:spLocks noChangeShapeType="1"/>
            </p:cNvSpPr>
            <p:nvPr/>
          </p:nvSpPr>
          <p:spPr bwMode="auto">
            <a:xfrm flipH="1">
              <a:off x="3431" y="3197"/>
              <a:ext cx="1575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4" name="Line 5"/>
            <p:cNvSpPr>
              <a:spLocks noChangeShapeType="1"/>
            </p:cNvSpPr>
            <p:nvPr/>
          </p:nvSpPr>
          <p:spPr bwMode="auto">
            <a:xfrm flipH="1">
              <a:off x="4696" y="3202"/>
              <a:ext cx="4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5" name="Line 6"/>
            <p:cNvSpPr>
              <a:spLocks noChangeShapeType="1"/>
            </p:cNvSpPr>
            <p:nvPr/>
          </p:nvSpPr>
          <p:spPr bwMode="auto">
            <a:xfrm>
              <a:off x="5571" y="3257"/>
              <a:ext cx="105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>
              <a:off x="4691" y="2836"/>
              <a:ext cx="12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/>
                <a:t>main( )</a:t>
              </a:r>
              <a:endParaRPr kumimoji="0" lang="en-US" altLang="zh-CN" sz="2800" b="1"/>
            </a:p>
          </p:txBody>
        </p:sp>
        <p:sp>
          <p:nvSpPr>
            <p:cNvPr id="20487" name="Text Box 8"/>
            <p:cNvSpPr txBox="1">
              <a:spLocks noChangeArrowheads="1"/>
            </p:cNvSpPr>
            <p:nvPr/>
          </p:nvSpPr>
          <p:spPr bwMode="auto">
            <a:xfrm>
              <a:off x="2801" y="3601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函数1</a:t>
              </a:r>
              <a:endParaRPr kumimoji="0" lang="zh-CN" altLang="en-US" sz="2800" b="1"/>
            </a:p>
          </p:txBody>
        </p:sp>
        <p:sp>
          <p:nvSpPr>
            <p:cNvPr id="20488" name="Text Box 9"/>
            <p:cNvSpPr txBox="1">
              <a:spLocks noChangeArrowheads="1"/>
            </p:cNvSpPr>
            <p:nvPr/>
          </p:nvSpPr>
          <p:spPr bwMode="auto">
            <a:xfrm>
              <a:off x="4166" y="3601"/>
              <a:ext cx="94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函数2</a:t>
              </a:r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5252" y="3581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……</a:t>
              </a:r>
              <a:endParaRPr kumimoji="0" lang="zh-CN" altLang="en-US" sz="2800" b="1"/>
            </a:p>
          </p:txBody>
        </p:sp>
        <p:sp>
          <p:nvSpPr>
            <p:cNvPr id="20490" name="Text Box 11"/>
            <p:cNvSpPr txBox="1">
              <a:spLocks noChangeArrowheads="1"/>
            </p:cNvSpPr>
            <p:nvPr/>
          </p:nvSpPr>
          <p:spPr bwMode="auto">
            <a:xfrm>
              <a:off x="6161" y="3601"/>
              <a:ext cx="126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</a:t>
              </a:r>
              <a:r>
                <a:rPr kumimoji="0" lang="en-US" altLang="zh-CN" b="1"/>
                <a:t>m</a:t>
              </a:r>
              <a:endParaRPr kumimoji="0" lang="en-US" altLang="zh-CN" sz="2800" b="1"/>
            </a:p>
          </p:txBody>
        </p:sp>
        <p:sp>
          <p:nvSpPr>
            <p:cNvPr id="20491" name="Text Box 12"/>
            <p:cNvSpPr txBox="1">
              <a:spLocks noChangeArrowheads="1"/>
            </p:cNvSpPr>
            <p:nvPr/>
          </p:nvSpPr>
          <p:spPr bwMode="auto">
            <a:xfrm>
              <a:off x="2086" y="4537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函数1</a:t>
              </a:r>
              <a:r>
                <a:rPr kumimoji="0" lang="en-US" altLang="zh-CN" b="1"/>
                <a:t>_1</a:t>
              </a:r>
              <a:endParaRPr kumimoji="0" lang="en-US" altLang="zh-CN" sz="2800" b="1"/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3262" y="4537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函数1</a:t>
              </a:r>
              <a:r>
                <a:rPr kumimoji="0" lang="en-US" altLang="zh-CN" b="1"/>
                <a:t>_2</a:t>
              </a:r>
              <a:endParaRPr kumimoji="0" lang="en-US" altLang="zh-CN" sz="2800" b="1"/>
            </a:p>
          </p:txBody>
        </p:sp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5596" y="4392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</a:t>
              </a:r>
              <a:r>
                <a:rPr kumimoji="0" lang="en-US" altLang="zh-CN" b="1"/>
                <a:t>m_1</a:t>
              </a:r>
              <a:endParaRPr kumimoji="0" lang="en-US" altLang="zh-CN" sz="2800" b="1"/>
            </a:p>
          </p:txBody>
        </p:sp>
        <p:sp>
          <p:nvSpPr>
            <p:cNvPr id="20494" name="Text Box 15"/>
            <p:cNvSpPr txBox="1">
              <a:spLocks noChangeArrowheads="1"/>
            </p:cNvSpPr>
            <p:nvPr/>
          </p:nvSpPr>
          <p:spPr bwMode="auto">
            <a:xfrm>
              <a:off x="7486" y="4392"/>
              <a:ext cx="105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函数</a:t>
              </a:r>
              <a:r>
                <a:rPr kumimoji="0" lang="en-US" altLang="zh-CN" b="1"/>
                <a:t>m_n</a:t>
              </a:r>
              <a:endParaRPr kumimoji="0" lang="en-US" altLang="zh-CN" sz="2800" b="1"/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6702" y="4382"/>
              <a:ext cx="735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zh-CN" altLang="en-US" b="1"/>
                <a:t>……</a:t>
              </a:r>
              <a:endParaRPr kumimoji="0" lang="zh-CN" altLang="en-US" sz="2800" b="1"/>
            </a:p>
          </p:txBody>
        </p:sp>
        <p:sp>
          <p:nvSpPr>
            <p:cNvPr id="20496" name="Line 17"/>
            <p:cNvSpPr>
              <a:spLocks noChangeShapeType="1"/>
            </p:cNvSpPr>
            <p:nvPr/>
          </p:nvSpPr>
          <p:spPr bwMode="auto">
            <a:xfrm flipH="1">
              <a:off x="2637" y="3983"/>
              <a:ext cx="63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8"/>
            <p:cNvSpPr>
              <a:spLocks noChangeShapeType="1"/>
            </p:cNvSpPr>
            <p:nvPr/>
          </p:nvSpPr>
          <p:spPr bwMode="auto">
            <a:xfrm>
              <a:off x="3372" y="3983"/>
              <a:ext cx="42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 flipH="1">
              <a:off x="6152" y="3978"/>
              <a:ext cx="42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20"/>
            <p:cNvSpPr>
              <a:spLocks noChangeShapeType="1"/>
            </p:cNvSpPr>
            <p:nvPr/>
          </p:nvSpPr>
          <p:spPr bwMode="auto">
            <a:xfrm>
              <a:off x="7082" y="3998"/>
              <a:ext cx="945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2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3251200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程序结构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课堂练习：利用递归函数计算</a:t>
            </a:r>
            <a:r>
              <a:rPr lang="en-US" altLang="zh-CN" sz="3600">
                <a:latin typeface="Arial" charset="0"/>
                <a:ea typeface="宋体" charset="0"/>
              </a:rPr>
              <a:t>x</a:t>
            </a:r>
            <a:r>
              <a:rPr lang="zh-CN" altLang="en-US" sz="3600">
                <a:latin typeface="Arial" charset="0"/>
                <a:ea typeface="宋体" charset="0"/>
              </a:rPr>
              <a:t>的</a:t>
            </a:r>
            <a:r>
              <a:rPr lang="en-US" altLang="zh-CN" sz="3600">
                <a:latin typeface="Arial" charset="0"/>
                <a:ea typeface="宋体" charset="0"/>
              </a:rPr>
              <a:t>n</a:t>
            </a:r>
            <a:r>
              <a:rPr lang="zh-CN" altLang="en-US" sz="3600">
                <a:latin typeface="Arial" charset="0"/>
                <a:ea typeface="宋体" charset="0"/>
              </a:rPr>
              <a:t>次幂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291512" cy="460809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int  mi(int x, int n)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{ </a:t>
            </a:r>
            <a:br>
              <a:rPr lang="en-US" altLang="zh-CN" dirty="0">
                <a:latin typeface="Arial" charset="0"/>
                <a:ea typeface="宋体" charset="0"/>
              </a:rPr>
            </a:br>
            <a:r>
              <a:rPr lang="en-US" altLang="zh-CN" dirty="0">
                <a:latin typeface="Arial" charset="0"/>
                <a:ea typeface="宋体" charset="0"/>
              </a:rPr>
              <a:t>if (n==1){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		return x; </a:t>
            </a:r>
            <a:br>
              <a:rPr lang="en-US" altLang="zh-CN" dirty="0">
                <a:latin typeface="Arial" charset="0"/>
                <a:ea typeface="宋体" charset="0"/>
              </a:rPr>
            </a:br>
            <a:r>
              <a:rPr lang="en-US" altLang="zh-CN" dirty="0">
                <a:latin typeface="Arial" charset="0"/>
                <a:ea typeface="宋体" charset="0"/>
              </a:rPr>
              <a:t>}else{ </a:t>
            </a:r>
            <a:br>
              <a:rPr lang="en-US" altLang="zh-CN" dirty="0">
                <a:latin typeface="Arial" charset="0"/>
                <a:ea typeface="宋体" charset="0"/>
              </a:rPr>
            </a:br>
            <a:r>
              <a:rPr lang="en-US" altLang="zh-CN" dirty="0">
                <a:latin typeface="Arial" charset="0"/>
                <a:ea typeface="宋体" charset="0"/>
              </a:rPr>
              <a:t>	return x*mi(x,n-1);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}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10-6 </a:t>
            </a:r>
            <a:r>
              <a:rPr lang="zh-CN" altLang="zh-CN" dirty="0"/>
              <a:t>分治法求解金块问题</a:t>
            </a:r>
            <a:endParaRPr lang="zh-CN" altLang="en-US" b="0" dirty="0">
              <a:latin typeface="Arial" charset="0"/>
              <a:ea typeface="宋体" charset="0"/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32" y="1196752"/>
            <a:ext cx="8460940" cy="5472608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老板有一袋金块，两名最优秀的雇员每人可以得到其中的一块，排名第一的得到最重的金块，排名第二的则得到袋子中最轻的金块。</a:t>
            </a:r>
            <a:endParaRPr lang="en-US" altLang="zh-CN" sz="2800" dirty="0"/>
          </a:p>
          <a:p>
            <a:pPr eaLnBrk="1" hangingPunct="1"/>
            <a:r>
              <a:rPr lang="zh-CN" altLang="zh-CN" sz="2800" dirty="0"/>
              <a:t>输入</a:t>
            </a:r>
            <a:r>
              <a:rPr lang="en-US" altLang="zh-CN" sz="2800" dirty="0"/>
              <a:t>n</a:t>
            </a:r>
            <a:r>
              <a:rPr lang="zh-CN" altLang="zh-CN" sz="2800" dirty="0"/>
              <a:t>（共</a:t>
            </a:r>
            <a:r>
              <a:rPr lang="en-US" altLang="zh-CN" sz="2800" dirty="0"/>
              <a:t>n</a:t>
            </a:r>
            <a:r>
              <a:rPr lang="zh-CN" altLang="zh-CN" sz="2800" dirty="0"/>
              <a:t>块，</a:t>
            </a:r>
            <a:r>
              <a:rPr lang="en-US" altLang="zh-CN" sz="2800" dirty="0"/>
              <a:t>2≤n≤100</a:t>
            </a:r>
            <a:r>
              <a:rPr lang="zh-CN" altLang="zh-CN" sz="2800" dirty="0"/>
              <a:t>）及</a:t>
            </a:r>
            <a:r>
              <a:rPr lang="en-US" altLang="zh-CN" sz="2800" dirty="0"/>
              <a:t>n</a:t>
            </a:r>
            <a:r>
              <a:rPr lang="zh-CN" altLang="zh-CN" sz="2800" dirty="0"/>
              <a:t>个整数，用分治法求出最重金块和最轻金块。</a:t>
            </a:r>
          </a:p>
          <a:p>
            <a:pPr lvl="1"/>
            <a:r>
              <a:rPr lang="zh-CN" altLang="zh-CN" dirty="0"/>
              <a:t>定义递归函数</a:t>
            </a:r>
            <a:r>
              <a:rPr lang="en-US" altLang="zh-CN" dirty="0"/>
              <a:t>max(int a[ ], int m, int n)</a:t>
            </a:r>
            <a:r>
              <a:rPr lang="zh-CN" altLang="zh-CN" dirty="0"/>
              <a:t>，在</a:t>
            </a:r>
            <a:r>
              <a:rPr lang="en-US" altLang="zh-CN" dirty="0"/>
              <a:t>a[m]~a[n]</a:t>
            </a:r>
            <a:r>
              <a:rPr lang="zh-CN" altLang="zh-CN" dirty="0"/>
              <a:t>中找出最大值</a:t>
            </a:r>
          </a:p>
          <a:p>
            <a:pPr lvl="2"/>
            <a:r>
              <a:rPr lang="zh-CN" altLang="zh-CN" dirty="0"/>
              <a:t>递归出口</a:t>
            </a:r>
            <a:r>
              <a:rPr lang="zh-CN" altLang="en-US" dirty="0"/>
              <a:t>：</a:t>
            </a:r>
            <a:r>
              <a:rPr lang="en-US" altLang="zh-CN" dirty="0"/>
              <a:t> a[m]</a:t>
            </a:r>
            <a:r>
              <a:rPr lang="zh-CN" altLang="en-US" dirty="0"/>
              <a:t>，当</a:t>
            </a:r>
            <a:r>
              <a:rPr lang="en-US" altLang="zh-CN" dirty="0"/>
              <a:t>m == n</a:t>
            </a:r>
            <a:r>
              <a:rPr lang="zh-CN" altLang="zh-CN" dirty="0"/>
              <a:t>，即</a:t>
            </a:r>
            <a:r>
              <a:rPr lang="en-US" altLang="zh-CN" dirty="0"/>
              <a:t>a</a:t>
            </a:r>
            <a:r>
              <a:rPr lang="zh-CN" altLang="zh-CN" dirty="0"/>
              <a:t>中只有</a:t>
            </a:r>
            <a:r>
              <a:rPr lang="en-US" altLang="zh-CN" dirty="0"/>
              <a:t>1</a:t>
            </a:r>
            <a:r>
              <a:rPr lang="zh-CN" altLang="zh-CN" dirty="0"/>
              <a:t>个元素</a:t>
            </a:r>
          </a:p>
          <a:p>
            <a:pPr lvl="2"/>
            <a:r>
              <a:rPr lang="zh-CN" altLang="en-US" dirty="0">
                <a:latin typeface="Arial" charset="0"/>
                <a:ea typeface="宋体" charset="0"/>
              </a:rPr>
              <a:t>递归式：</a:t>
            </a:r>
            <a:r>
              <a:rPr lang="zh-CN" altLang="zh-CN" dirty="0"/>
              <a:t>将数组</a:t>
            </a:r>
            <a:r>
              <a:rPr lang="en-US" altLang="zh-CN" dirty="0"/>
              <a:t>a</a:t>
            </a:r>
            <a:r>
              <a:rPr lang="zh-CN" altLang="zh-CN" dirty="0"/>
              <a:t>分割为两部分，</a:t>
            </a:r>
            <a:r>
              <a:rPr lang="zh-CN" altLang="en-US" dirty="0"/>
              <a:t>分别</a:t>
            </a:r>
            <a:r>
              <a:rPr lang="zh-CN" altLang="zh-CN" dirty="0"/>
              <a:t>递归求最大值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3"/>
            <a:r>
              <a:rPr lang="en-US" altLang="zh-CN" dirty="0">
                <a:latin typeface="Arial" charset="0"/>
                <a:ea typeface="宋体" charset="0"/>
              </a:rPr>
              <a:t>k = (m + n) / 2;</a:t>
            </a:r>
          </a:p>
          <a:p>
            <a:pPr lvl="3"/>
            <a:r>
              <a:rPr lang="en-US" altLang="zh-CN" dirty="0">
                <a:latin typeface="Arial" charset="0"/>
                <a:ea typeface="宋体" charset="0"/>
              </a:rPr>
              <a:t>u = max(a, m, k);</a:t>
            </a:r>
          </a:p>
          <a:p>
            <a:pPr lvl="3"/>
            <a:r>
              <a:rPr lang="en-US" altLang="zh-CN" dirty="0">
                <a:latin typeface="Arial" charset="0"/>
                <a:ea typeface="宋体" charset="0"/>
              </a:rPr>
              <a:t>v = max(a, k+1, n); </a:t>
            </a:r>
          </a:p>
        </p:txBody>
      </p:sp>
    </p:spTree>
    <p:extLst>
      <p:ext uri="{BB962C8B-B14F-4D97-AF65-F5344CB8AC3E}">
        <p14:creationId xmlns:p14="http://schemas.microsoft.com/office/powerpoint/2010/main" val="7593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04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uiExpand="1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3914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10-6 </a:t>
            </a:r>
            <a:r>
              <a:rPr lang="zh-CN" altLang="en-US" dirty="0">
                <a:latin typeface="Arial" charset="0"/>
                <a:ea typeface="宋体" charset="0"/>
              </a:rPr>
              <a:t>源程序</a:t>
            </a:r>
            <a:endParaRPr lang="zh-CN" altLang="en-US" b="0" dirty="0">
              <a:latin typeface="Arial" charset="0"/>
              <a:ea typeface="宋体" charset="0"/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167" cy="532893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/* </a:t>
            </a:r>
            <a:r>
              <a:rPr lang="zh-CN" altLang="en-US" sz="2400" dirty="0">
                <a:latin typeface="Arial" charset="0"/>
                <a:ea typeface="宋体" charset="0"/>
              </a:rPr>
              <a:t>分治法求</a:t>
            </a:r>
            <a:r>
              <a:rPr lang="en-US" altLang="zh-CN" sz="2400" dirty="0">
                <a:latin typeface="Arial" charset="0"/>
                <a:ea typeface="宋体" charset="0"/>
              </a:rPr>
              <a:t>a[m]~a[n]</a:t>
            </a:r>
            <a:r>
              <a:rPr lang="zh-CN" altLang="en-US" sz="2400" dirty="0">
                <a:latin typeface="Arial" charset="0"/>
                <a:ea typeface="宋体" charset="0"/>
              </a:rPr>
              <a:t>中最大值的递归函数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int max(int a[ ], int m, int n)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int k, u, v;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if (m == n)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return a[m];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k = (m + n) / 2; 	       /* </a:t>
            </a:r>
            <a:r>
              <a:rPr lang="zh-CN" altLang="en-US" sz="2400" dirty="0">
                <a:latin typeface="Arial" charset="0"/>
                <a:ea typeface="宋体" charset="0"/>
              </a:rPr>
              <a:t>计算中间元素的下标</a:t>
            </a:r>
            <a:r>
              <a:rPr lang="en-US" altLang="zh-CN" sz="2400" dirty="0">
                <a:latin typeface="Arial" charset="0"/>
                <a:ea typeface="宋体" charset="0"/>
              </a:rPr>
              <a:t>k 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u = max(a, m, k);	       /* </a:t>
            </a:r>
            <a:r>
              <a:rPr lang="zh-CN" altLang="en-US" sz="2400" dirty="0">
                <a:latin typeface="Arial" charset="0"/>
                <a:ea typeface="宋体" charset="0"/>
              </a:rPr>
              <a:t>在</a:t>
            </a:r>
            <a:r>
              <a:rPr lang="en-US" altLang="zh-CN" sz="2400" dirty="0">
                <a:latin typeface="Arial" charset="0"/>
                <a:ea typeface="宋体" charset="0"/>
              </a:rPr>
              <a:t>a[m]~a[k]</a:t>
            </a:r>
            <a:r>
              <a:rPr lang="zh-CN" altLang="en-US" sz="2400" dirty="0">
                <a:latin typeface="Arial" charset="0"/>
                <a:ea typeface="宋体" charset="0"/>
              </a:rPr>
              <a:t>中找出最大值</a:t>
            </a:r>
            <a:r>
              <a:rPr lang="en-US" altLang="zh-CN" sz="2400" dirty="0">
                <a:latin typeface="Arial" charset="0"/>
                <a:ea typeface="宋体" charset="0"/>
              </a:rPr>
              <a:t> */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v = max(a, k+1, n);    /* </a:t>
            </a:r>
            <a:r>
              <a:rPr lang="zh-CN" altLang="en-US" sz="2400" dirty="0">
                <a:latin typeface="Arial" charset="0"/>
                <a:ea typeface="宋体" charset="0"/>
              </a:rPr>
              <a:t>在</a:t>
            </a:r>
            <a:r>
              <a:rPr lang="en-US" altLang="zh-CN" sz="2400" dirty="0">
                <a:latin typeface="Arial" charset="0"/>
                <a:ea typeface="宋体" charset="0"/>
              </a:rPr>
              <a:t>a[k+1]~a[n]</a:t>
            </a:r>
            <a:r>
              <a:rPr lang="zh-CN" altLang="en-US" sz="2400" dirty="0">
                <a:latin typeface="Arial" charset="0"/>
                <a:ea typeface="宋体" charset="0"/>
              </a:rPr>
              <a:t>中找出最大值</a:t>
            </a:r>
            <a:r>
              <a:rPr lang="en-US" altLang="zh-CN" sz="2400" dirty="0">
                <a:latin typeface="Arial" charset="0"/>
                <a:ea typeface="宋体" charset="0"/>
              </a:rPr>
              <a:t>*/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return (u &gt; v) ? u : v;       /* </a:t>
            </a:r>
            <a:r>
              <a:rPr lang="zh-CN" altLang="en-US" sz="2400" dirty="0">
                <a:latin typeface="Arial" charset="0"/>
                <a:ea typeface="宋体" charset="0"/>
              </a:rPr>
              <a:t>返回</a:t>
            </a:r>
            <a:r>
              <a:rPr lang="en-US" altLang="zh-CN" sz="2400" dirty="0">
                <a:latin typeface="Arial" charset="0"/>
                <a:ea typeface="宋体" charset="0"/>
              </a:rPr>
              <a:t>u</a:t>
            </a:r>
            <a:r>
              <a:rPr lang="zh-CN" altLang="en-US" sz="2400" dirty="0">
                <a:latin typeface="Arial" charset="0"/>
                <a:ea typeface="宋体" charset="0"/>
              </a:rPr>
              <a:t>和</a:t>
            </a:r>
            <a:r>
              <a:rPr lang="en-US" altLang="zh-CN" sz="2400" dirty="0">
                <a:latin typeface="Arial" charset="0"/>
                <a:ea typeface="宋体" charset="0"/>
              </a:rPr>
              <a:t>v</a:t>
            </a:r>
            <a:r>
              <a:rPr lang="zh-CN" altLang="en-US" sz="2400" dirty="0">
                <a:latin typeface="Arial" charset="0"/>
                <a:ea typeface="宋体" charset="0"/>
              </a:rPr>
              <a:t>中较大的值 *</a:t>
            </a:r>
            <a:r>
              <a:rPr lang="en-U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429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5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uiExpand="1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 </a:t>
            </a:r>
            <a:r>
              <a:rPr lang="zh-CN" altLang="en-US">
                <a:latin typeface="Arial" charset="0"/>
                <a:ea typeface="宋体" charset="0"/>
              </a:rPr>
              <a:t>长度单位转换 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7715250" cy="402272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10.3.1  </a:t>
            </a:r>
            <a:r>
              <a:rPr lang="zh-CN" altLang="en-US">
                <a:latin typeface="Arial" charset="0"/>
                <a:ea typeface="宋体" charset="0"/>
              </a:rPr>
              <a:t>程序解析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10.3.2  </a:t>
            </a:r>
            <a:r>
              <a:rPr lang="zh-CN" altLang="en-US">
                <a:latin typeface="Arial" charset="0"/>
                <a:ea typeface="宋体" charset="0"/>
              </a:rPr>
              <a:t>宏基本定义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10.3.3  </a:t>
            </a:r>
            <a:r>
              <a:rPr lang="zh-CN" altLang="en-US">
                <a:latin typeface="Arial" charset="0"/>
                <a:ea typeface="宋体" charset="0"/>
              </a:rPr>
              <a:t>带参数的宏定义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10.3.4  </a:t>
            </a:r>
            <a:r>
              <a:rPr lang="zh-CN" altLang="en-US">
                <a:latin typeface="Arial" charset="0"/>
                <a:ea typeface="宋体" charset="0"/>
              </a:rPr>
              <a:t>文件包含 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10.3.5  </a:t>
            </a:r>
            <a:r>
              <a:rPr lang="zh-CN" altLang="en-US">
                <a:latin typeface="Arial" charset="0"/>
                <a:ea typeface="宋体" charset="0"/>
              </a:rPr>
              <a:t>编译预处理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345363" cy="79216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10.3.1 </a:t>
            </a:r>
            <a:r>
              <a:rPr lang="zh-CN" altLang="en-US">
                <a:latin typeface="Arial" charset="0"/>
                <a:ea typeface="宋体" charset="0"/>
              </a:rPr>
              <a:t>程序解析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24863" cy="5373687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Arial" charset="0"/>
                <a:ea typeface="宋体" charset="0"/>
              </a:rPr>
              <a:t>例</a:t>
            </a:r>
            <a:r>
              <a:rPr lang="en-US" altLang="zh-CN" sz="2400" dirty="0">
                <a:latin typeface="Arial" charset="0"/>
                <a:ea typeface="宋体" charset="0"/>
              </a:rPr>
              <a:t>10-7 </a:t>
            </a:r>
            <a:r>
              <a:rPr lang="zh-CN" altLang="en-US" sz="2400" dirty="0">
                <a:latin typeface="Arial" charset="0"/>
                <a:ea typeface="宋体" charset="0"/>
              </a:rPr>
              <a:t>欧美国家长度使用英制单位，</a:t>
            </a:r>
            <a:r>
              <a:rPr lang="en-US" altLang="zh-CN" sz="2400" dirty="0"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英里</a:t>
            </a:r>
            <a:r>
              <a:rPr lang="en-US" altLang="zh-CN" sz="2400" dirty="0">
                <a:latin typeface="Arial" charset="0"/>
                <a:ea typeface="宋体" charset="0"/>
              </a:rPr>
              <a:t>=1609</a:t>
            </a:r>
            <a:r>
              <a:rPr lang="zh-CN" altLang="en-US" sz="2400" dirty="0">
                <a:latin typeface="Arial" charset="0"/>
                <a:ea typeface="宋体" charset="0"/>
              </a:rPr>
              <a:t>米，</a:t>
            </a:r>
            <a:r>
              <a:rPr lang="en-US" altLang="zh-CN" sz="2400" dirty="0"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英尺</a:t>
            </a:r>
            <a:r>
              <a:rPr lang="en-US" altLang="zh-CN" sz="2400" dirty="0">
                <a:latin typeface="Arial" charset="0"/>
                <a:ea typeface="宋体" charset="0"/>
              </a:rPr>
              <a:t>=30.48</a:t>
            </a:r>
            <a:r>
              <a:rPr lang="zh-CN" altLang="en-US" sz="2400" dirty="0">
                <a:latin typeface="Arial" charset="0"/>
                <a:ea typeface="宋体" charset="0"/>
              </a:rPr>
              <a:t>厘米，</a:t>
            </a:r>
            <a:r>
              <a:rPr lang="en-US" altLang="zh-CN" sz="2400" dirty="0"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英寸</a:t>
            </a:r>
            <a:r>
              <a:rPr lang="en-US" altLang="zh-CN" sz="2400" dirty="0">
                <a:latin typeface="Arial" charset="0"/>
                <a:ea typeface="宋体" charset="0"/>
              </a:rPr>
              <a:t>=2.54</a:t>
            </a:r>
            <a:r>
              <a:rPr lang="zh-CN" altLang="en-US" sz="2400" dirty="0">
                <a:latin typeface="Arial" charset="0"/>
                <a:ea typeface="宋体" charset="0"/>
              </a:rPr>
              <a:t>厘米。请编写程序转换。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#include&lt;stdio.h&gt;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#define </a:t>
            </a:r>
            <a:r>
              <a:rPr lang="en-US" altLang="zh-CN" sz="2000" dirty="0" err="1">
                <a:latin typeface="Arial" charset="0"/>
                <a:ea typeface="宋体" charset="0"/>
              </a:rPr>
              <a:t>Mile_to_meter</a:t>
            </a:r>
            <a:r>
              <a:rPr lang="en-US" altLang="zh-CN" sz="2000" dirty="0">
                <a:latin typeface="Arial" charset="0"/>
                <a:ea typeface="宋体" charset="0"/>
              </a:rPr>
              <a:t> 1609		/* 1</a:t>
            </a:r>
            <a:r>
              <a:rPr lang="zh-CN" altLang="en-US" sz="2000" dirty="0">
                <a:latin typeface="Arial" charset="0"/>
                <a:ea typeface="宋体" charset="0"/>
              </a:rPr>
              <a:t>英里</a:t>
            </a:r>
            <a:r>
              <a:rPr lang="en-US" altLang="zh-CN" sz="2000" dirty="0">
                <a:latin typeface="Arial" charset="0"/>
                <a:ea typeface="宋体" charset="0"/>
              </a:rPr>
              <a:t>=1609</a:t>
            </a:r>
            <a:r>
              <a:rPr lang="zh-CN" altLang="en-US" sz="2000" dirty="0">
                <a:latin typeface="Arial" charset="0"/>
                <a:ea typeface="宋体" charset="0"/>
              </a:rPr>
              <a:t>米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#define </a:t>
            </a:r>
            <a:r>
              <a:rPr lang="en-US" altLang="zh-CN" sz="2000" dirty="0" err="1">
                <a:latin typeface="Arial" charset="0"/>
                <a:ea typeface="宋体" charset="0"/>
              </a:rPr>
              <a:t>Foot_to_centimeter</a:t>
            </a:r>
            <a:r>
              <a:rPr lang="en-US" altLang="zh-CN" sz="2000" dirty="0">
                <a:latin typeface="Arial" charset="0"/>
                <a:ea typeface="宋体" charset="0"/>
              </a:rPr>
              <a:t> 30.48  /*  1</a:t>
            </a:r>
            <a:r>
              <a:rPr lang="zh-CN" altLang="en-US" sz="2000" dirty="0">
                <a:latin typeface="Arial" charset="0"/>
                <a:ea typeface="宋体" charset="0"/>
              </a:rPr>
              <a:t>英尺</a:t>
            </a:r>
            <a:r>
              <a:rPr lang="en-US" altLang="zh-CN" sz="2000" dirty="0">
                <a:latin typeface="Arial" charset="0"/>
                <a:ea typeface="宋体" charset="0"/>
              </a:rPr>
              <a:t>=30.48</a:t>
            </a:r>
            <a:r>
              <a:rPr lang="zh-CN" altLang="en-US" sz="2000" dirty="0">
                <a:latin typeface="Arial" charset="0"/>
                <a:ea typeface="宋体" charset="0"/>
              </a:rPr>
              <a:t>厘米 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#define </a:t>
            </a:r>
            <a:r>
              <a:rPr lang="en-US" altLang="zh-CN" sz="2000" dirty="0" err="1">
                <a:latin typeface="Arial" charset="0"/>
                <a:ea typeface="宋体" charset="0"/>
              </a:rPr>
              <a:t>Inch_to_centimeter</a:t>
            </a:r>
            <a:r>
              <a:rPr lang="en-US" altLang="zh-CN" sz="2000" dirty="0">
                <a:latin typeface="Arial" charset="0"/>
                <a:ea typeface="宋体" charset="0"/>
              </a:rPr>
              <a:t>  2.54    /*  1</a:t>
            </a:r>
            <a:r>
              <a:rPr lang="zh-CN" altLang="en-US" sz="2000" dirty="0">
                <a:latin typeface="Arial" charset="0"/>
                <a:ea typeface="宋体" charset="0"/>
              </a:rPr>
              <a:t>英寸</a:t>
            </a:r>
            <a:r>
              <a:rPr lang="en-US" altLang="zh-CN" sz="2000" dirty="0">
                <a:latin typeface="Arial" charset="0"/>
                <a:ea typeface="宋体" charset="0"/>
              </a:rPr>
              <a:t>=2.54</a:t>
            </a:r>
            <a:r>
              <a:rPr lang="zh-CN" altLang="en-US" sz="2000" dirty="0">
                <a:latin typeface="Arial" charset="0"/>
                <a:ea typeface="宋体" charset="0"/>
              </a:rPr>
              <a:t>厘米 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int main(void)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	   float foot, inch, mile;	/* </a:t>
            </a:r>
            <a:r>
              <a:rPr lang="zh-CN" altLang="en-US" sz="2000" dirty="0">
                <a:latin typeface="Arial" charset="0"/>
                <a:ea typeface="宋体" charset="0"/>
              </a:rPr>
              <a:t>定义英里，英尺，英寸变量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("Input </a:t>
            </a:r>
            <a:r>
              <a:rPr lang="en-US" altLang="zh-CN" sz="2000" dirty="0" err="1">
                <a:latin typeface="Arial" charset="0"/>
                <a:ea typeface="宋体" charset="0"/>
              </a:rPr>
              <a:t>mile,foot</a:t>
            </a:r>
            <a:r>
              <a:rPr lang="en-US" altLang="zh-CN" sz="2000" dirty="0">
                <a:latin typeface="Arial" charset="0"/>
                <a:ea typeface="宋体" charset="0"/>
              </a:rPr>
              <a:t> and inch:");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</a:rPr>
              <a:t>("%</a:t>
            </a:r>
            <a:r>
              <a:rPr lang="en-US" altLang="zh-CN" sz="2000" dirty="0" err="1">
                <a:latin typeface="Arial" charset="0"/>
                <a:ea typeface="宋体" charset="0"/>
              </a:rPr>
              <a:t>f%f%f</a:t>
            </a:r>
            <a:r>
              <a:rPr lang="en-US" altLang="zh-CN" sz="2000" dirty="0">
                <a:latin typeface="Arial" charset="0"/>
                <a:ea typeface="宋体" charset="0"/>
              </a:rPr>
              <a:t>", &amp;mile, &amp;foot, &amp;inch);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("%f miles=%f meters\n", mile, mile * </a:t>
            </a:r>
            <a:r>
              <a:rPr lang="en-US" altLang="zh-CN" sz="2000" dirty="0" err="1">
                <a:latin typeface="Arial" charset="0"/>
                <a:ea typeface="宋体" charset="0"/>
              </a:rPr>
              <a:t>Mile_to_meter</a:t>
            </a:r>
            <a:r>
              <a:rPr lang="en-US" altLang="zh-CN" sz="2000" dirty="0">
                <a:latin typeface="Arial" charset="0"/>
                <a:ea typeface="宋体" charset="0"/>
              </a:rPr>
              <a:t>);		/* </a:t>
            </a:r>
            <a:r>
              <a:rPr lang="zh-CN" altLang="en-US" sz="2000" dirty="0">
                <a:latin typeface="Arial" charset="0"/>
                <a:ea typeface="宋体" charset="0"/>
              </a:rPr>
              <a:t>计算英里的米数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("%f feet=%f centimeters\n", foot, foot *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		</a:t>
            </a:r>
            <a:r>
              <a:rPr lang="en-US" altLang="zh-CN" sz="2000" dirty="0" err="1">
                <a:latin typeface="Arial" charset="0"/>
                <a:ea typeface="宋体" charset="0"/>
              </a:rPr>
              <a:t>Foot_to_centimeter</a:t>
            </a:r>
            <a:r>
              <a:rPr lang="en-US" altLang="zh-CN" sz="2000" dirty="0">
                <a:latin typeface="Arial" charset="0"/>
                <a:ea typeface="宋体" charset="0"/>
              </a:rPr>
              <a:t>);	/* </a:t>
            </a:r>
            <a:r>
              <a:rPr lang="zh-CN" altLang="en-US" sz="2000" dirty="0">
                <a:latin typeface="Arial" charset="0"/>
                <a:ea typeface="宋体" charset="0"/>
              </a:rPr>
              <a:t>计算英尺的厘米数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("%f inches=%f centimeters\n", inch, inch *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		</a:t>
            </a:r>
            <a:r>
              <a:rPr lang="en-US" altLang="zh-CN" sz="2000" dirty="0" err="1">
                <a:latin typeface="Arial" charset="0"/>
                <a:ea typeface="宋体" charset="0"/>
              </a:rPr>
              <a:t>Inch_to_centimeter</a:t>
            </a:r>
            <a:r>
              <a:rPr lang="en-US" altLang="zh-CN" sz="2000" dirty="0">
                <a:latin typeface="Arial" charset="0"/>
                <a:ea typeface="宋体" charset="0"/>
              </a:rPr>
              <a:t>);	/* </a:t>
            </a:r>
            <a:r>
              <a:rPr lang="zh-CN" altLang="en-US" sz="2000" dirty="0">
                <a:latin typeface="Arial" charset="0"/>
                <a:ea typeface="宋体" charset="0"/>
              </a:rPr>
              <a:t>计算英寸的厘米数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5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return 0;</a:t>
            </a:r>
          </a:p>
          <a:p>
            <a:pPr eaLnBrk="1" hangingPunct="1">
              <a:lnSpc>
                <a:spcPct val="5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34190" name="Text Box 14"/>
          <p:cNvSpPr txBox="1">
            <a:spLocks noChangeArrowheads="1"/>
          </p:cNvSpPr>
          <p:nvPr/>
        </p:nvSpPr>
        <p:spPr bwMode="auto">
          <a:xfrm>
            <a:off x="4427538" y="115888"/>
            <a:ext cx="4537075" cy="11906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sz="1800" b="1" i="1"/>
              <a:t>Input mile,foot and inch:</a:t>
            </a:r>
            <a:r>
              <a:rPr kumimoji="0" lang="en-US" altLang="zh-CN" sz="1800" b="1" i="1" u="sng"/>
              <a:t>1.2 3 5.1</a:t>
            </a:r>
            <a:endParaRPr kumimoji="0" lang="en-US" altLang="zh-CN" sz="1800" b="1" i="1"/>
          </a:p>
          <a:p>
            <a:r>
              <a:rPr kumimoji="0" lang="en-US" altLang="zh-CN" sz="1800" b="1" i="1"/>
              <a:t>1.200000 miles=1930.800077 meters</a:t>
            </a:r>
          </a:p>
          <a:p>
            <a:r>
              <a:rPr kumimoji="0" lang="en-US" altLang="zh-CN" sz="1800" b="1" i="1"/>
              <a:t>3.000000 feet=91.440000 centimeters</a:t>
            </a:r>
          </a:p>
          <a:p>
            <a:r>
              <a:rPr kumimoji="0" lang="en-US" altLang="zh-CN" sz="1800" b="1" i="1"/>
              <a:t>5.100000 inches=12.954000 centimeters</a:t>
            </a:r>
            <a:endParaRPr kumimoji="0" lang="zh-CN" altLang="en-US" sz="1800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345363" cy="79216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10.3.2 </a:t>
            </a:r>
            <a:r>
              <a:rPr lang="zh-CN" altLang="en-US">
                <a:latin typeface="Arial" charset="0"/>
                <a:ea typeface="宋体" charset="0"/>
              </a:rPr>
              <a:t>宏基本定义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24863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define </a:t>
            </a: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宏名标识符  宏定义字符串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编译时，把程序中所有与宏名相同的字符串，用宏定义字符串替代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#</a:t>
            </a:r>
            <a:r>
              <a:rPr lang="en-US" altLang="zh-CN" sz="2400">
                <a:latin typeface="Arial" charset="0"/>
                <a:ea typeface="宋体" charset="0"/>
              </a:rPr>
              <a:t>define PI 3.14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#define arr_size  4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说明</a:t>
            </a:r>
            <a:r>
              <a:rPr lang="zh-CN" altLang="en-US" sz="2800" i="1">
                <a:latin typeface="Arial" charset="0"/>
                <a:ea typeface="宋体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宏名一般用大写字母，以与变量名区别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宏定义不是Ｃ语句，后面不得跟分号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宏定义可以嵌套使用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#</a:t>
            </a:r>
            <a:r>
              <a:rPr lang="en-US" altLang="zh-CN" sz="2400">
                <a:latin typeface="Arial" charset="0"/>
                <a:ea typeface="宋体" charset="0"/>
              </a:rPr>
              <a:t>define PI 3.14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#</a:t>
            </a:r>
            <a:r>
              <a:rPr lang="en-US" altLang="zh-CN" sz="2400">
                <a:latin typeface="Arial" charset="0"/>
                <a:ea typeface="宋体" charset="0"/>
              </a:rPr>
              <a:t>define S 2*PI*PI</a:t>
            </a: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5148263" y="4979988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多用于符号常量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8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8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5089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7777163" cy="1512888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宏定义可以写在程序中任何位置，它的作用范围从定义书写处到文件尾。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可以通过“</a:t>
            </a:r>
            <a:r>
              <a:rPr lang="en-US" sz="2800">
                <a:latin typeface="Arial" charset="0"/>
                <a:ea typeface="宋体" charset="0"/>
              </a:rPr>
              <a:t># </a:t>
            </a:r>
            <a:r>
              <a:rPr lang="en-US" altLang="zh-CN" sz="2800">
                <a:latin typeface="Arial" charset="0"/>
                <a:ea typeface="宋体" charset="0"/>
              </a:rPr>
              <a:t>undef”</a:t>
            </a:r>
            <a:r>
              <a:rPr lang="zh-CN" altLang="en-US" sz="2800">
                <a:latin typeface="Arial" charset="0"/>
                <a:ea typeface="宋体" charset="0"/>
              </a:rPr>
              <a:t>强制指定宏的结束范围。</a:t>
            </a: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539750" y="765175"/>
            <a:ext cx="59769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4400" b="1">
                <a:solidFill>
                  <a:schemeClr val="hlink"/>
                </a:solidFill>
              </a:rPr>
              <a:t>10.3.2  </a:t>
            </a:r>
            <a:r>
              <a:rPr lang="zh-CN" altLang="en-US" sz="4400" b="1">
                <a:solidFill>
                  <a:schemeClr val="hlink"/>
                </a:solidFill>
              </a:rPr>
              <a:t>宏基本定义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353425" cy="5472112"/>
          </a:xfr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define  A  “This is the first macro”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 f1()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printf( “A\n” 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#define  B  “This is the second macro”</a:t>
            </a:r>
            <a:r>
              <a:rPr lang="en-US" altLang="zh-CN" sz="2000">
                <a:latin typeface="Arial" charset="0"/>
                <a:ea typeface="宋体" charset="0"/>
              </a:rPr>
              <a:t>	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A 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的有效范围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 f2( )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printf( B ) ;		        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B </a:t>
            </a: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的有效范围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}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000">
                <a:solidFill>
                  <a:schemeClr val="bg2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 sz="2000">
                <a:solidFill>
                  <a:schemeClr val="bg2"/>
                </a:solidFill>
                <a:latin typeface="Arial" charset="0"/>
                <a:ea typeface="宋体" charset="0"/>
              </a:rPr>
              <a:t>undef  B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main(void)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f1( 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f2( );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return 0;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755650" y="357188"/>
            <a:ext cx="597693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4400" b="1">
                <a:solidFill>
                  <a:schemeClr val="hlink"/>
                </a:solidFill>
              </a:rPr>
              <a:t>宏的作用范围</a:t>
            </a:r>
          </a:p>
        </p:txBody>
      </p:sp>
      <p:sp>
        <p:nvSpPr>
          <p:cNvPr id="55299" name="Line 10"/>
          <p:cNvSpPr>
            <a:spLocks noChangeShapeType="1"/>
          </p:cNvSpPr>
          <p:nvPr/>
        </p:nvSpPr>
        <p:spPr bwMode="auto">
          <a:xfrm flipV="1">
            <a:off x="5292725" y="2924175"/>
            <a:ext cx="0" cy="4953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0" name="Line 11"/>
          <p:cNvSpPr>
            <a:spLocks noChangeShapeType="1"/>
          </p:cNvSpPr>
          <p:nvPr/>
        </p:nvSpPr>
        <p:spPr bwMode="auto">
          <a:xfrm>
            <a:off x="5292725" y="3933825"/>
            <a:ext cx="0" cy="373063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Line 12"/>
          <p:cNvSpPr>
            <a:spLocks noChangeShapeType="1"/>
          </p:cNvSpPr>
          <p:nvPr/>
        </p:nvSpPr>
        <p:spPr bwMode="auto">
          <a:xfrm flipV="1">
            <a:off x="7164388" y="1268413"/>
            <a:ext cx="0" cy="131445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Line 13"/>
          <p:cNvSpPr>
            <a:spLocks noChangeShapeType="1"/>
          </p:cNvSpPr>
          <p:nvPr/>
        </p:nvSpPr>
        <p:spPr bwMode="auto">
          <a:xfrm>
            <a:off x="7164388" y="3232150"/>
            <a:ext cx="0" cy="271780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sm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50" cy="73977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10.3.3  </a:t>
            </a:r>
            <a:r>
              <a:rPr lang="zh-CN" altLang="en-US" sz="4000">
                <a:latin typeface="Arial" charset="0"/>
                <a:ea typeface="宋体" charset="0"/>
              </a:rPr>
              <a:t>带参数的宏定义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229600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例</a:t>
            </a:r>
            <a:r>
              <a:rPr lang="en-US" altLang="zh-CN" sz="2400" dirty="0">
                <a:latin typeface="Arial" charset="0"/>
                <a:ea typeface="宋体" charset="0"/>
              </a:rPr>
              <a:t>10-8  </a:t>
            </a:r>
            <a:r>
              <a:rPr lang="zh-CN" altLang="en-US" sz="2400" dirty="0">
                <a:latin typeface="Arial" charset="0"/>
                <a:ea typeface="宋体" charset="0"/>
              </a:rPr>
              <a:t>简单的带参数的宏定义。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#define  MAX(a, b)  a &gt; b ? a: b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#define  SQR(x)  x * x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int main(void)</a:t>
            </a:r>
            <a:endParaRPr lang="es-E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 dirty="0">
                <a:latin typeface="Arial" charset="0"/>
                <a:ea typeface="宋体" charset="0"/>
              </a:rPr>
              <a:t>	 int  x , y;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 dirty="0">
                <a:latin typeface="Arial" charset="0"/>
                <a:ea typeface="宋体" charset="0"/>
              </a:rPr>
              <a:t>	 scanf (“%d%d” , &amp;x, &amp;y) 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 dirty="0">
                <a:latin typeface="Arial" charset="0"/>
                <a:ea typeface="宋体" charset="0"/>
              </a:rPr>
              <a:t>	 x = MAX (x, y);		       /* </a:t>
            </a:r>
            <a:r>
              <a:rPr lang="zh-CN" altLang="es-ES" sz="2400" dirty="0">
                <a:latin typeface="Arial" charset="0"/>
                <a:ea typeface="宋体" charset="0"/>
              </a:rPr>
              <a:t>引用宏定义 *</a:t>
            </a:r>
            <a:r>
              <a:rPr lang="es-E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 dirty="0">
                <a:latin typeface="Arial" charset="0"/>
                <a:ea typeface="宋体" charset="0"/>
              </a:rPr>
              <a:t>	 y = SQR(x); 		       /* </a:t>
            </a:r>
            <a:r>
              <a:rPr lang="zh-CN" altLang="es-ES" sz="2400" dirty="0">
                <a:latin typeface="Arial" charset="0"/>
                <a:ea typeface="宋体" charset="0"/>
              </a:rPr>
              <a:t>引用宏定义 *</a:t>
            </a:r>
            <a:r>
              <a:rPr lang="es-ES" altLang="zh-CN" sz="24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 dirty="0">
                <a:latin typeface="Arial" charset="0"/>
                <a:ea typeface="宋体" charset="0"/>
              </a:rPr>
              <a:t>	 printf(“%d  %d\n” , x, y) 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s-ES" altLang="zh-CN" sz="2400" dirty="0">
                <a:latin typeface="Arial" charset="0"/>
                <a:ea typeface="宋体" charset="0"/>
              </a:rPr>
              <a:t>	 return 0;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50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10.3.3  </a:t>
            </a:r>
            <a:r>
              <a:rPr lang="zh-CN" altLang="en-US">
                <a:latin typeface="Arial" charset="0"/>
                <a:ea typeface="宋体" charset="0"/>
              </a:rPr>
              <a:t>带参数的宏定义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例： 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define  f(a)  a*a*a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int main (void)    /* </a:t>
            </a:r>
            <a:r>
              <a:rPr lang="zh-CN" altLang="en-US" sz="2800" dirty="0">
                <a:latin typeface="Arial" charset="0"/>
                <a:ea typeface="宋体" charset="0"/>
              </a:rPr>
              <a:t>水仙花数  *</a:t>
            </a:r>
            <a:r>
              <a:rPr lang="en-US" altLang="zh-CN" sz="2800" dirty="0">
                <a:latin typeface="Arial" charset="0"/>
                <a:ea typeface="宋体" charset="0"/>
              </a:rPr>
              <a:t>/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 {  int </a:t>
            </a:r>
            <a:r>
              <a:rPr lang="en-US" altLang="zh-CN" sz="2800" dirty="0" err="1">
                <a:latin typeface="Arial" charset="0"/>
                <a:ea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</a:rPr>
              <a:t>, x, y, z;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  for (</a:t>
            </a:r>
            <a:r>
              <a:rPr lang="en-US" altLang="zh-CN" sz="2800" dirty="0" err="1">
                <a:latin typeface="Arial" charset="0"/>
                <a:ea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</a:rPr>
              <a:t> = 1; </a:t>
            </a:r>
            <a:r>
              <a:rPr lang="en-US" altLang="zh-CN" sz="2800" dirty="0" err="1">
                <a:latin typeface="Arial" charset="0"/>
                <a:ea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</a:rPr>
              <a:t> &lt;1 000; </a:t>
            </a:r>
            <a:r>
              <a:rPr lang="en-US" altLang="zh-CN" sz="2800" dirty="0" err="1">
                <a:latin typeface="Arial" charset="0"/>
                <a:ea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</a:rPr>
              <a:t>++)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 </a:t>
            </a:r>
            <a:r>
              <a:rPr lang="en-US" altLang="zh-CN" sz="2800" dirty="0">
                <a:latin typeface="Arial" charset="0"/>
                <a:ea typeface="宋体" charset="0"/>
              </a:rPr>
              <a:t>   x = i%10; y = </a:t>
            </a:r>
            <a:r>
              <a:rPr lang="en-US" altLang="zh-CN" sz="2800" dirty="0" err="1">
                <a:latin typeface="Arial" charset="0"/>
                <a:ea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</a:rPr>
              <a:t>/10%10; z = </a:t>
            </a:r>
            <a:r>
              <a:rPr lang="en-US" altLang="zh-CN" sz="2800" dirty="0" err="1">
                <a:latin typeface="Arial" charset="0"/>
                <a:ea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</a:rPr>
              <a:t>/100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       if  (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x*x*</a:t>
            </a: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x+y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*y*</a:t>
            </a: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y+z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*z*z==</a:t>
            </a: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         </a:t>
            </a: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 (“%d\n” ,</a:t>
            </a:r>
            <a:r>
              <a:rPr lang="en-US" altLang="zh-CN" sz="2800" dirty="0" err="1">
                <a:latin typeface="Arial" charset="0"/>
                <a:ea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    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	return 0;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  }</a:t>
            </a:r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1258888" y="1557338"/>
            <a:ext cx="4176712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sz="2800" b="1"/>
              <a:t>#</a:t>
            </a:r>
            <a:r>
              <a:rPr kumimoji="0" lang="en-US" altLang="zh-CN" sz="2800" b="1"/>
              <a:t>define  f(a)  (a)*(a)*(a)</a:t>
            </a:r>
            <a:endParaRPr kumimoji="0" lang="zh-CN" altLang="en-US" sz="2800" b="1"/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4419600" y="152400"/>
            <a:ext cx="46482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 dirty="0"/>
              <a:t>各位数字的立方和等于它本身的数。例如153的各位数字的立方和是1</a:t>
            </a:r>
            <a:r>
              <a:rPr kumimoji="0" lang="zh-CN" altLang="en-US" sz="2800" b="1" baseline="30000" dirty="0"/>
              <a:t>3</a:t>
            </a:r>
            <a:r>
              <a:rPr kumimoji="0" lang="zh-CN" altLang="en-US" sz="2800" b="1" dirty="0"/>
              <a:t>+5</a:t>
            </a:r>
            <a:r>
              <a:rPr kumimoji="0" lang="zh-CN" altLang="en-US" sz="2800" b="1" baseline="30000" dirty="0"/>
              <a:t>3</a:t>
            </a:r>
            <a:r>
              <a:rPr kumimoji="0" lang="zh-CN" altLang="en-US" sz="2800" b="1" dirty="0"/>
              <a:t>+3</a:t>
            </a:r>
            <a:r>
              <a:rPr kumimoji="0" lang="zh-CN" altLang="en-US" sz="2800" b="1" baseline="30000" dirty="0"/>
              <a:t>3</a:t>
            </a:r>
            <a:r>
              <a:rPr kumimoji="0" lang="zh-CN" altLang="en-US" sz="2800" b="1" dirty="0"/>
              <a:t>=153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5389563" y="6092825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>
                <a:solidFill>
                  <a:schemeClr val="bg2"/>
                </a:solidFill>
              </a:rPr>
              <a:t>= </a:t>
            </a:r>
            <a:r>
              <a:rPr kumimoji="0" lang="en-US" altLang="zh-CN" sz="2800" b="1">
                <a:solidFill>
                  <a:schemeClr val="bg2"/>
                </a:solidFill>
              </a:rPr>
              <a:t>x+y*x+y*x+y</a:t>
            </a:r>
            <a:endParaRPr kumimoji="0" lang="zh-CN" altLang="en-US" sz="2800" b="1">
              <a:solidFill>
                <a:schemeClr val="bg2"/>
              </a:solidFill>
            </a:endParaRPr>
          </a:p>
        </p:txBody>
      </p:sp>
      <p:sp>
        <p:nvSpPr>
          <p:cNvPr id="509959" name="Text Box 7"/>
          <p:cNvSpPr txBox="1">
            <a:spLocks noChangeArrowheads="1"/>
          </p:cNvSpPr>
          <p:nvPr/>
        </p:nvSpPr>
        <p:spPr bwMode="auto">
          <a:xfrm>
            <a:off x="1692275" y="3933825"/>
            <a:ext cx="3962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 b="1"/>
              <a:t>(</a:t>
            </a:r>
            <a:r>
              <a:rPr kumimoji="0" lang="en-US" altLang="zh-CN" sz="2800" b="1">
                <a:solidFill>
                  <a:schemeClr val="bg2"/>
                </a:solidFill>
              </a:rPr>
              <a:t>f(x)+f(y)+f(z) == i</a:t>
            </a:r>
            <a:r>
              <a:rPr kumimoji="0" lang="en-US" altLang="zh-CN" sz="2800" b="1"/>
              <a:t>)</a:t>
            </a:r>
            <a:endParaRPr kumimoji="0" lang="zh-CN" altLang="en-US" sz="2000" b="1"/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3851275" y="5445125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sz="2800" b="1">
                <a:solidFill>
                  <a:schemeClr val="bg2"/>
                </a:solidFill>
              </a:rPr>
              <a:t>f(x+y) = </a:t>
            </a:r>
            <a:r>
              <a:rPr kumimoji="0" lang="zh-CN" sz="2800" b="1">
                <a:solidFill>
                  <a:schemeClr val="bg2"/>
                </a:solidFill>
              </a:rPr>
              <a:t>(</a:t>
            </a:r>
            <a:r>
              <a:rPr kumimoji="0" lang="en-US" altLang="zh-CN" sz="2800" b="1">
                <a:solidFill>
                  <a:schemeClr val="bg2"/>
                </a:solidFill>
              </a:rPr>
              <a:t>x+y)</a:t>
            </a:r>
            <a:r>
              <a:rPr kumimoji="0" lang="en-US" altLang="zh-CN" sz="2800" b="1" baseline="30000">
                <a:solidFill>
                  <a:schemeClr val="bg2"/>
                </a:solidFill>
              </a:rPr>
              <a:t>3 </a:t>
            </a:r>
            <a:r>
              <a:rPr kumimoji="0" lang="en-US" altLang="zh-CN" sz="2800" b="1">
                <a:solidFill>
                  <a:schemeClr val="bg2"/>
                </a:solidFill>
              </a:rPr>
              <a:t>?</a:t>
            </a:r>
            <a:endParaRPr kumimoji="0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6" grpId="0" animBg="1" autoUpdateAnimBg="0"/>
      <p:bldP spid="509957" grpId="0" animBg="1" autoUpdateAnimBg="0"/>
      <p:bldP spid="509958" grpId="0" autoUpdateAnimBg="0"/>
      <p:bldP spid="509959" grpId="0" animBg="1"/>
      <p:bldP spid="5099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748713" cy="5226050"/>
          </a:xfrm>
        </p:spPr>
        <p:txBody>
          <a:bodyPr/>
          <a:lstStyle/>
          <a:p>
            <a:r>
              <a:rPr lang="zh-CN" altLang="en-US" sz="2800" dirty="0">
                <a:latin typeface="Arial" charset="0"/>
                <a:ea typeface="宋体" charset="0"/>
              </a:rPr>
              <a:t>例</a:t>
            </a:r>
            <a:r>
              <a:rPr lang="en-US" altLang="zh-CN" sz="2800" dirty="0">
                <a:latin typeface="Arial" charset="0"/>
                <a:ea typeface="宋体" charset="0"/>
              </a:rPr>
              <a:t>10-1 </a:t>
            </a:r>
            <a:r>
              <a:rPr lang="zh-CN" altLang="zh-CN" sz="2800" dirty="0"/>
              <a:t>首先输入一个无重复元素的、从小到大排列的有序表，并在屏幕上显示以下菜单（编号和选项），用户可以反复对该有序表进行插入、删除和查找操作，也可以选择结束。当用户输入编号</a:t>
            </a:r>
            <a:r>
              <a:rPr lang="en-US" altLang="zh-CN" sz="2800" dirty="0"/>
              <a:t>1</a:t>
            </a:r>
            <a:r>
              <a:rPr lang="zh-CN" altLang="zh-CN" sz="2800" dirty="0"/>
              <a:t>～</a:t>
            </a:r>
            <a:r>
              <a:rPr lang="en-US" altLang="zh-CN" sz="2800" dirty="0"/>
              <a:t>3</a:t>
            </a:r>
            <a:r>
              <a:rPr lang="zh-CN" altLang="zh-CN" sz="2800" dirty="0"/>
              <a:t>和相关参数时，将分别对该有序表进行插入、删除和查找操作，输入其他编号，则结束操作。</a:t>
            </a:r>
          </a:p>
          <a:p>
            <a:pPr marL="457200" lvl="1" indent="0">
              <a:buNone/>
            </a:pPr>
            <a:r>
              <a:rPr lang="en-US" altLang="zh-CN" dirty="0"/>
              <a:t>[1] Insert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[2] Delete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[3] Query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[Other option] End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1" y="314325"/>
            <a:ext cx="6912446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</a:rPr>
              <a:t>10.1.1 </a:t>
            </a:r>
            <a:r>
              <a:rPr lang="zh-CN" altLang="en-US" sz="4000" dirty="0">
                <a:latin typeface="Arial" charset="0"/>
                <a:ea typeface="宋体" charset="0"/>
              </a:rPr>
              <a:t>程序解析</a:t>
            </a:r>
            <a:r>
              <a:rPr lang="en-US" altLang="zh-CN" sz="4000" dirty="0">
                <a:latin typeface="Arial" charset="0"/>
                <a:ea typeface="宋体" charset="0"/>
              </a:rPr>
              <a:t>-</a:t>
            </a:r>
            <a:r>
              <a:rPr lang="zh-CN" altLang="zh-CN" sz="4000" dirty="0">
                <a:latin typeface="Arial" charset="0"/>
                <a:ea typeface="宋体" charset="0"/>
              </a:rPr>
              <a:t>有序表操作</a:t>
            </a:r>
            <a:endParaRPr lang="zh-CN" altLang="en-US" sz="40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8" y="1400175"/>
            <a:ext cx="792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define  f (</a:t>
            </a: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a,b,t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)  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t=a; a=b; b=t;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int main ( )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{</a:t>
            </a:r>
            <a:r>
              <a:rPr lang="zh-CN" altLang="en-US" sz="2800" dirty="0">
                <a:latin typeface="Arial" charset="0"/>
                <a:ea typeface="宋体" charset="0"/>
              </a:rPr>
              <a:t> 	</a:t>
            </a:r>
            <a:r>
              <a:rPr lang="en-US" altLang="zh-CN" sz="2800" dirty="0">
                <a:latin typeface="Arial" charset="0"/>
                <a:ea typeface="宋体" charset="0"/>
              </a:rPr>
              <a:t>int x, y, t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  	</a:t>
            </a:r>
            <a:r>
              <a:rPr lang="en-US" altLang="zh-CN" sz="2800" dirty="0" err="1">
                <a:latin typeface="Arial" charset="0"/>
                <a:ea typeface="宋体" charset="0"/>
              </a:rPr>
              <a:t>scanf</a:t>
            </a:r>
            <a:r>
              <a:rPr lang="en-US" altLang="zh-CN" sz="2800" dirty="0">
                <a:latin typeface="Arial" charset="0"/>
                <a:ea typeface="宋体" charset="0"/>
              </a:rPr>
              <a:t>(“%</a:t>
            </a:r>
            <a:r>
              <a:rPr lang="en-US" altLang="zh-CN" sz="2800" dirty="0" err="1">
                <a:latin typeface="Arial" charset="0"/>
                <a:ea typeface="宋体" charset="0"/>
              </a:rPr>
              <a:t>d%d</a:t>
            </a:r>
            <a:r>
              <a:rPr lang="en-US" altLang="zh-CN" sz="2800" dirty="0">
                <a:latin typeface="Arial" charset="0"/>
                <a:ea typeface="宋体" charset="0"/>
              </a:rPr>
              <a:t>” ,&amp;x, &amp;y);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  	f(</a:t>
            </a:r>
            <a:r>
              <a:rPr lang="en-US" altLang="zh-CN" sz="2800" dirty="0" err="1">
                <a:latin typeface="Arial" charset="0"/>
                <a:ea typeface="宋体" charset="0"/>
              </a:rPr>
              <a:t>x,y,t</a:t>
            </a:r>
            <a:r>
              <a:rPr lang="en-US" altLang="zh-CN" sz="2800" dirty="0">
                <a:latin typeface="Arial" charset="0"/>
                <a:ea typeface="宋体" charset="0"/>
              </a:rPr>
              <a:t>)                 	</a:t>
            </a:r>
            <a:endParaRPr lang="zh-CN" altLang="en-US" sz="2000" dirty="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  	</a:t>
            </a: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(“%d  %d\n”, x, y) 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}</a:t>
            </a:r>
            <a:endParaRPr lang="zh-CN" sz="2800" dirty="0">
              <a:latin typeface="Arial" charset="0"/>
              <a:ea typeface="宋体" charset="0"/>
            </a:endParaRPr>
          </a:p>
        </p:txBody>
      </p:sp>
      <p:sp>
        <p:nvSpPr>
          <p:cNvPr id="439300" name="Line 4"/>
          <p:cNvSpPr>
            <a:spLocks noChangeShapeType="1"/>
          </p:cNvSpPr>
          <p:nvPr/>
        </p:nvSpPr>
        <p:spPr bwMode="auto">
          <a:xfrm>
            <a:off x="3708400" y="1847850"/>
            <a:ext cx="2362200" cy="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625600" y="3184525"/>
            <a:ext cx="3378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  <a:latin typeface="CosmicTwo" charset="0"/>
              </a:rPr>
              <a:t>t=x ; x=y ; y=t ;</a:t>
            </a:r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4787900" y="1992313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  <a:latin typeface="CosmicTwo" charset="0"/>
                <a:ea typeface="仿宋_GB2312" charset="0"/>
                <a:cs typeface="仿宋_GB2312" charset="0"/>
              </a:rPr>
              <a:t>编译时被替换</a:t>
            </a:r>
          </a:p>
        </p:txBody>
      </p:sp>
      <p:sp>
        <p:nvSpPr>
          <p:cNvPr id="439304" name="Text Box 8"/>
          <p:cNvSpPr txBox="1">
            <a:spLocks noChangeArrowheads="1"/>
          </p:cNvSpPr>
          <p:nvPr/>
        </p:nvSpPr>
        <p:spPr bwMode="auto">
          <a:xfrm>
            <a:off x="395288" y="5522913"/>
            <a:ext cx="85328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kumimoji="0" lang="zh-CN" altLang="en-US" b="1">
                <a:solidFill>
                  <a:schemeClr val="bg2"/>
                </a:solidFill>
                <a:latin typeface="宋体" charset="0"/>
              </a:rPr>
              <a:t>带参数的宏定义不是函数，宏与函数是两种不同的概念  </a:t>
            </a:r>
          </a:p>
          <a:p>
            <a:pPr eaLnBrk="0" hangingPunct="0">
              <a:buFontTx/>
              <a:buChar char="•"/>
            </a:pPr>
            <a:r>
              <a:rPr kumimoji="0" lang="zh-CN" altLang="en-US" b="1">
                <a:solidFill>
                  <a:schemeClr val="bg2"/>
                </a:solidFill>
                <a:latin typeface="宋体" charset="0"/>
              </a:rPr>
              <a:t>宏可以实现简单的函数功能</a:t>
            </a:r>
          </a:p>
        </p:txBody>
      </p:sp>
      <p:sp>
        <p:nvSpPr>
          <p:cNvPr id="58375" name="Rectangle 9"/>
          <p:cNvSpPr>
            <a:spLocks noGrp="1" noChangeArrowheads="1"/>
          </p:cNvSpPr>
          <p:nvPr>
            <p:ph type="title"/>
          </p:nvPr>
        </p:nvSpPr>
        <p:spPr>
          <a:xfrm>
            <a:off x="611188" y="382588"/>
            <a:ext cx="8208962" cy="81438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示例 用宏实现两个变量值的交换</a:t>
            </a:r>
          </a:p>
        </p:txBody>
      </p:sp>
      <p:sp>
        <p:nvSpPr>
          <p:cNvPr id="439306" name="Text Box 10"/>
          <p:cNvSpPr txBox="1">
            <a:spLocks noChangeArrowheads="1"/>
          </p:cNvSpPr>
          <p:nvPr/>
        </p:nvSpPr>
        <p:spPr bwMode="auto">
          <a:xfrm>
            <a:off x="5651500" y="4730750"/>
            <a:ext cx="295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chemeClr val="bg2"/>
                </a:solidFill>
                <a:ea typeface="仿宋_GB2312" charset="0"/>
                <a:cs typeface="仿宋_GB2312" charset="0"/>
              </a:rPr>
              <a:t>与函数的区别在哪里</a:t>
            </a:r>
            <a:r>
              <a:rPr kumimoji="0" lang="en-US" altLang="zh-CN" b="1">
                <a:solidFill>
                  <a:schemeClr val="bg2"/>
                </a:solidFill>
                <a:ea typeface="仿宋_GB2312" charset="0"/>
                <a:cs typeface="仿宋_GB2312" charset="0"/>
              </a:rPr>
              <a:t>?</a:t>
            </a:r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 flipH="1">
            <a:off x="2771775" y="1920875"/>
            <a:ext cx="2209800" cy="152400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9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 animBg="1"/>
      <p:bldP spid="439302" grpId="0" animBg="1" autoUpdateAnimBg="0"/>
      <p:bldP spid="439303" grpId="0" autoUpdateAnimBg="0"/>
      <p:bldP spid="439304" grpId="0" autoUpdateAnimBg="0"/>
      <p:bldP spid="439306" grpId="0" animBg="1" autoUpdateAnimBg="0"/>
      <p:bldP spid="43930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宏定义应用示例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73238"/>
            <a:ext cx="8893175" cy="3095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定义宏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LOWCASE</a:t>
            </a:r>
            <a:r>
              <a:rPr lang="zh-CN" altLang="en-US" sz="2800">
                <a:latin typeface="Arial" charset="0"/>
                <a:ea typeface="宋体" charset="0"/>
              </a:rPr>
              <a:t>，判断字符</a:t>
            </a:r>
            <a:r>
              <a:rPr lang="en-US" altLang="zh-CN" sz="2800">
                <a:latin typeface="Arial" charset="0"/>
                <a:ea typeface="宋体" charset="0"/>
              </a:rPr>
              <a:t>c</a:t>
            </a:r>
            <a:r>
              <a:rPr lang="zh-CN" altLang="en-US" sz="2800">
                <a:latin typeface="Arial" charset="0"/>
                <a:ea typeface="宋体" charset="0"/>
              </a:rPr>
              <a:t>是否为小写字母。</a:t>
            </a:r>
            <a:r>
              <a:rPr lang="en-US" altLang="zh-CN" sz="2800">
                <a:latin typeface="Arial" charset="0"/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#define  LOWCASE(c)  (((c) &gt;= 'a') &amp;&amp; ((c) &lt;= 'z') 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			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定义宏</a:t>
            </a: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CTOD</a:t>
            </a:r>
            <a:r>
              <a:rPr lang="zh-CN" altLang="en-US" sz="2800">
                <a:latin typeface="Arial" charset="0"/>
                <a:ea typeface="宋体" charset="0"/>
              </a:rPr>
              <a:t>将数字字符（</a:t>
            </a:r>
            <a:r>
              <a:rPr lang="en-US" altLang="zh-CN" sz="2800">
                <a:latin typeface="Arial" charset="0"/>
                <a:ea typeface="宋体" charset="0"/>
              </a:rPr>
              <a:t>‘0’</a:t>
            </a:r>
            <a:r>
              <a:rPr lang="zh-CN" altLang="en-US" sz="2800">
                <a:latin typeface="Arial" charset="0"/>
                <a:ea typeface="宋体" charset="0"/>
              </a:rPr>
              <a:t>～</a:t>
            </a:r>
            <a:r>
              <a:rPr lang="en-US" altLang="zh-CN" sz="2800">
                <a:latin typeface="Arial" charset="0"/>
                <a:ea typeface="宋体" charset="0"/>
              </a:rPr>
              <a:t>‘9’</a:t>
            </a:r>
            <a:r>
              <a:rPr lang="zh-CN" altLang="en-US" sz="2800">
                <a:latin typeface="Arial" charset="0"/>
                <a:ea typeface="宋体" charset="0"/>
              </a:rPr>
              <a:t>）转换为相应的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十进制整数，</a:t>
            </a:r>
            <a:r>
              <a:rPr lang="en-US" altLang="zh-CN" sz="2400">
                <a:latin typeface="Arial" charset="0"/>
                <a:ea typeface="宋体" charset="0"/>
              </a:rPr>
              <a:t>-1</a:t>
            </a:r>
            <a:r>
              <a:rPr lang="zh-CN" altLang="en-US" sz="2400">
                <a:latin typeface="Arial" charset="0"/>
                <a:ea typeface="宋体" charset="0"/>
              </a:rPr>
              <a:t>表示出错。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#define  CTOD(c)  (((c) &gt;= '0') &amp;&amp; ((c) &lt;= '9') ? c - '0' : -1)</a:t>
            </a:r>
            <a:r>
              <a:rPr lang="en-US" altLang="zh-CN" sz="2400">
                <a:solidFill>
                  <a:schemeClr val="hlink"/>
                </a:solidFill>
                <a:latin typeface="Arial" charset="0"/>
                <a:ea typeface="宋体" charset="0"/>
              </a:rPr>
              <a:t> </a:t>
            </a:r>
            <a:endParaRPr lang="zh-CN" altLang="en-US" sz="18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37525" cy="4175125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#</a:t>
            </a:r>
            <a:r>
              <a:rPr lang="en-US" altLang="zh-CN">
                <a:latin typeface="Arial" charset="0"/>
                <a:ea typeface="宋体" charset="0"/>
              </a:rPr>
              <a:t>define F(x)  x </a:t>
            </a:r>
            <a:r>
              <a:rPr lang="en-US" altLang="zh-CN">
                <a:latin typeface="Albertus Extra Bold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 2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#define D(x)  x*F(x)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main ( )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{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printf ("%d,%d", D(3), D(D(3))) 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return 0;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}</a:t>
            </a:r>
            <a:endParaRPr lang="zh-CN">
              <a:latin typeface="宋体" charset="0"/>
              <a:ea typeface="宋体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147050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练习</a:t>
            </a:r>
            <a:r>
              <a:rPr lang="en-US" altLang="zh-CN" sz="4000">
                <a:latin typeface="Arial" charset="0"/>
                <a:ea typeface="宋体" charset="0"/>
              </a:rPr>
              <a:t>——</a:t>
            </a:r>
            <a:r>
              <a:rPr lang="zh-CN" altLang="en-US" sz="4000">
                <a:latin typeface="Arial" charset="0"/>
                <a:ea typeface="宋体" charset="0"/>
              </a:rPr>
              <a:t>带宏定义的程序输出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640763" cy="5283200"/>
          </a:xfrm>
        </p:spPr>
        <p:txBody>
          <a:bodyPr/>
          <a:lstStyle/>
          <a:p>
            <a:pPr eaLnBrk="1" hangingPunct="1"/>
            <a:r>
              <a:rPr lang="zh-CN" altLang="en-US" sz="2400">
                <a:latin typeface="Arial" charset="0"/>
                <a:ea typeface="宋体" charset="0"/>
              </a:rPr>
              <a:t>阅读带宏定义的程序，先全部替换好，最后再统一计算</a:t>
            </a:r>
          </a:p>
          <a:p>
            <a:pPr eaLnBrk="1" hangingPunct="1"/>
            <a:r>
              <a:rPr lang="zh-CN" altLang="en-US" sz="2400">
                <a:latin typeface="Arial" charset="0"/>
                <a:ea typeface="宋体" charset="0"/>
              </a:rPr>
              <a:t>不可一边替换一边计算，更不可以人为添加括号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D(3) = x*F(x) 	    </a:t>
            </a:r>
            <a:r>
              <a:rPr lang="zh-CN" altLang="en-US" sz="2400">
                <a:latin typeface="Arial" charset="0"/>
                <a:ea typeface="宋体" charset="0"/>
              </a:rPr>
              <a:t>先用</a:t>
            </a:r>
            <a:r>
              <a:rPr lang="en-US" altLang="zh-CN" sz="2400">
                <a:latin typeface="Arial" charset="0"/>
                <a:ea typeface="宋体" charset="0"/>
              </a:rPr>
              <a:t>x</a:t>
            </a:r>
            <a:r>
              <a:rPr lang="zh-CN" altLang="en-US" sz="2400">
                <a:latin typeface="Arial" charset="0"/>
                <a:ea typeface="宋体" charset="0"/>
              </a:rPr>
              <a:t>替换展开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 	  = </a:t>
            </a:r>
            <a:r>
              <a:rPr lang="en-US" altLang="zh-CN" sz="2400">
                <a:latin typeface="Arial" charset="0"/>
                <a:ea typeface="宋体" charset="0"/>
              </a:rPr>
              <a:t>x*x-2            </a:t>
            </a:r>
            <a:r>
              <a:rPr lang="zh-CN" altLang="en-US" sz="2400">
                <a:latin typeface="Arial" charset="0"/>
                <a:ea typeface="宋体" charset="0"/>
              </a:rPr>
              <a:t>进一步对</a:t>
            </a:r>
            <a:r>
              <a:rPr lang="en-US" altLang="zh-CN" sz="2400">
                <a:latin typeface="Arial" charset="0"/>
                <a:ea typeface="宋体" charset="0"/>
              </a:rPr>
              <a:t>F(x)</a:t>
            </a:r>
            <a:r>
              <a:rPr lang="zh-CN" altLang="en-US" sz="2400">
                <a:latin typeface="Arial" charset="0"/>
                <a:ea typeface="宋体" charset="0"/>
              </a:rPr>
              <a:t>展开，这里不能加括号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    = 3*3-2 = 7	    最后把</a:t>
            </a:r>
            <a:r>
              <a:rPr lang="en-US" altLang="zh-CN" sz="2400">
                <a:latin typeface="Arial" charset="0"/>
                <a:ea typeface="宋体" charset="0"/>
              </a:rPr>
              <a:t>x=3</a:t>
            </a:r>
            <a:r>
              <a:rPr lang="zh-CN" altLang="en-US" sz="2400">
                <a:latin typeface="Arial" charset="0"/>
                <a:ea typeface="宋体" charset="0"/>
              </a:rPr>
              <a:t>代进去计算</a:t>
            </a:r>
          </a:p>
          <a:p>
            <a:pPr lvl="1" eaLnBrk="1" hangingPunct="1">
              <a:lnSpc>
                <a:spcPct val="50000"/>
              </a:lnSpc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D(D(3)) = D(x*x-2)             </a:t>
            </a:r>
            <a:r>
              <a:rPr lang="zh-CN" altLang="en-US" sz="2400">
                <a:latin typeface="Arial" charset="0"/>
                <a:ea typeface="宋体" charset="0"/>
              </a:rPr>
              <a:t>先对</a:t>
            </a:r>
            <a:r>
              <a:rPr lang="en-US" altLang="zh-CN" sz="2400">
                <a:latin typeface="Arial" charset="0"/>
                <a:ea typeface="宋体" charset="0"/>
              </a:rPr>
              <a:t>D(3)</a:t>
            </a:r>
            <a:r>
              <a:rPr lang="zh-CN" altLang="en-US" sz="2400">
                <a:latin typeface="Arial" charset="0"/>
                <a:ea typeface="宋体" charset="0"/>
              </a:rPr>
              <a:t>用</a:t>
            </a:r>
            <a:r>
              <a:rPr lang="en-US" altLang="zh-CN" sz="2400">
                <a:latin typeface="Arial" charset="0"/>
                <a:ea typeface="宋体" charset="0"/>
              </a:rPr>
              <a:t>x</a:t>
            </a:r>
            <a:r>
              <a:rPr lang="zh-CN" altLang="en-US" sz="2400">
                <a:latin typeface="Arial" charset="0"/>
                <a:ea typeface="宋体" charset="0"/>
              </a:rPr>
              <a:t>替换展开，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	    = </a:t>
            </a:r>
            <a:r>
              <a:rPr lang="en-US" altLang="zh-CN" sz="2400">
                <a:latin typeface="Arial" charset="0"/>
                <a:ea typeface="宋体" charset="0"/>
              </a:rPr>
              <a:t>x*x-2* F(x*x-2)     </a:t>
            </a:r>
            <a:r>
              <a:rPr lang="zh-CN" altLang="en-US" sz="2000">
                <a:latin typeface="Arial" charset="0"/>
                <a:ea typeface="宋体" charset="0"/>
              </a:rPr>
              <a:t>拿展开后的参数对</a:t>
            </a:r>
            <a:r>
              <a:rPr lang="en-US" altLang="zh-CN" sz="2000">
                <a:latin typeface="Arial" charset="0"/>
                <a:ea typeface="宋体" charset="0"/>
              </a:rPr>
              <a:t>D</a:t>
            </a:r>
            <a:r>
              <a:rPr lang="zh-CN" altLang="en-US" sz="2000">
                <a:latin typeface="Arial" charset="0"/>
                <a:ea typeface="宋体" charset="0"/>
              </a:rPr>
              <a:t>进一步进行宏替换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	    = </a:t>
            </a:r>
            <a:r>
              <a:rPr lang="en-US" altLang="zh-CN" sz="2400">
                <a:latin typeface="Arial" charset="0"/>
                <a:ea typeface="宋体" charset="0"/>
              </a:rPr>
              <a:t>x*x-2* x*x-2-2       </a:t>
            </a:r>
            <a:r>
              <a:rPr lang="zh-CN" altLang="en-US" sz="2000">
                <a:latin typeface="Arial" charset="0"/>
                <a:ea typeface="宋体" charset="0"/>
              </a:rPr>
              <a:t>拿展开后的参数对</a:t>
            </a:r>
            <a:r>
              <a:rPr lang="en-US" altLang="zh-CN" sz="2000">
                <a:latin typeface="Arial" charset="0"/>
                <a:ea typeface="宋体" charset="0"/>
              </a:rPr>
              <a:t>F</a:t>
            </a:r>
            <a:r>
              <a:rPr lang="zh-CN" altLang="en-US" sz="2000">
                <a:latin typeface="Arial" charset="0"/>
                <a:ea typeface="宋体" charset="0"/>
              </a:rPr>
              <a:t>进一步进行宏替换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	   = 3*3-2*3*3-2-2 = -13	最后把</a:t>
            </a:r>
            <a:r>
              <a:rPr lang="en-US" altLang="zh-CN" sz="2400">
                <a:latin typeface="Arial" charset="0"/>
                <a:ea typeface="宋体" charset="0"/>
              </a:rPr>
              <a:t>x=3</a:t>
            </a:r>
            <a:r>
              <a:rPr lang="zh-CN" altLang="en-US" sz="2400">
                <a:latin typeface="Arial" charset="0"/>
                <a:ea typeface="宋体" charset="0"/>
              </a:rPr>
              <a:t>代进去计算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运行结果：7  -13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5953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结果分析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74675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10.3.4 </a:t>
            </a:r>
            <a:r>
              <a:rPr lang="zh-CN" altLang="en-US">
                <a:latin typeface="Arial" charset="0"/>
                <a:ea typeface="宋体" charset="0"/>
              </a:rPr>
              <a:t>文件包含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0400" cy="4929187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系统文件以</a:t>
            </a:r>
            <a:r>
              <a:rPr lang="en-US" altLang="zh-CN">
                <a:latin typeface="Arial" charset="0"/>
                <a:ea typeface="宋体" charset="0"/>
              </a:rPr>
              <a:t>stdio.h</a:t>
            </a:r>
            <a:r>
              <a:rPr lang="zh-CN" altLang="en-US">
                <a:latin typeface="Arial" charset="0"/>
                <a:ea typeface="宋体" charset="0"/>
              </a:rPr>
              <a:t>、</a:t>
            </a:r>
            <a:r>
              <a:rPr lang="en-US" altLang="zh-CN">
                <a:latin typeface="Arial" charset="0"/>
                <a:ea typeface="宋体" charset="0"/>
              </a:rPr>
              <a:t>math.h</a:t>
            </a:r>
            <a:r>
              <a:rPr lang="zh-CN" altLang="en-US">
                <a:latin typeface="Arial" charset="0"/>
                <a:ea typeface="宋体" charset="0"/>
              </a:rPr>
              <a:t>等形式供编程者调用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实用系统往往有自己诸多的宏定义，也以</a:t>
            </a:r>
            <a:r>
              <a:rPr lang="en-US" altLang="zh-CN">
                <a:latin typeface="Arial" charset="0"/>
                <a:ea typeface="宋体" charset="0"/>
              </a:rPr>
              <a:t>.h</a:t>
            </a:r>
            <a:r>
              <a:rPr lang="zh-CN" altLang="en-US">
                <a:latin typeface="Arial" charset="0"/>
                <a:ea typeface="宋体" charset="0"/>
              </a:rPr>
              <a:t>的形式组织、调用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问题：如何把若干</a:t>
            </a:r>
            <a:r>
              <a:rPr lang="en-US" altLang="zh-CN">
                <a:latin typeface="Arial" charset="0"/>
                <a:ea typeface="宋体" charset="0"/>
              </a:rPr>
              <a:t>.h</a:t>
            </a:r>
            <a:r>
              <a:rPr lang="zh-CN" altLang="en-US">
                <a:latin typeface="Arial" charset="0"/>
                <a:ea typeface="宋体" charset="0"/>
              </a:rPr>
              <a:t>头文件连接成一个完整的可执行程序？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文件包含 </a:t>
            </a:r>
            <a:r>
              <a:rPr lang="en-US" altLang="zh-CN">
                <a:latin typeface="Arial" charset="0"/>
                <a:ea typeface="宋体" charset="0"/>
              </a:rPr>
              <a:t>include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351837" cy="5903913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格式</a:t>
            </a:r>
          </a:p>
          <a:p>
            <a:pPr lvl="1" algn="just" eaLnBrk="1" hangingPunct="1">
              <a:lnSpc>
                <a:spcPct val="124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 #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include &lt;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需包含的文件名&gt;</a:t>
            </a:r>
          </a:p>
          <a:p>
            <a:pPr lvl="1" algn="just" eaLnBrk="1" hangingPunct="1"/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 #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include “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需包含的文件名”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作用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把指定的文件模块内容插入到 #</a:t>
            </a:r>
            <a:r>
              <a:rPr lang="en-US" altLang="zh-CN">
                <a:latin typeface="Arial" charset="0"/>
                <a:ea typeface="宋体" charset="0"/>
              </a:rPr>
              <a:t>include </a:t>
            </a:r>
            <a:r>
              <a:rPr lang="zh-CN" altLang="en-US">
                <a:latin typeface="Arial" charset="0"/>
                <a:ea typeface="宋体" charset="0"/>
              </a:rPr>
              <a:t>所在的位置，当程序编译连接时，系统会把所有 #</a:t>
            </a:r>
            <a:r>
              <a:rPr lang="en-US" altLang="zh-CN">
                <a:latin typeface="Arial" charset="0"/>
                <a:ea typeface="宋体" charset="0"/>
              </a:rPr>
              <a:t>include </a:t>
            </a:r>
            <a:r>
              <a:rPr lang="zh-CN" altLang="en-US">
                <a:latin typeface="Arial" charset="0"/>
                <a:ea typeface="宋体" charset="0"/>
              </a:rPr>
              <a:t>指定的文件拼接生成可执行代码。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注意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编译预处理命令，以#开头。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在程序编译时起作用，不是真正的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语句，行尾没有分号。</a:t>
            </a:r>
            <a:endParaRPr lang="zh-CN">
              <a:latin typeface="Arial" charset="0"/>
              <a:ea typeface="宋体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title"/>
          </p:nvPr>
        </p:nvSpPr>
        <p:spPr>
          <a:xfrm>
            <a:off x="6084888" y="404813"/>
            <a:ext cx="2592387" cy="59531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文件包含</a:t>
            </a:r>
          </a:p>
        </p:txBody>
      </p:sp>
      <p:sp>
        <p:nvSpPr>
          <p:cNvPr id="513028" name="AutoShape 4"/>
          <p:cNvSpPr>
            <a:spLocks/>
          </p:cNvSpPr>
          <p:nvPr/>
        </p:nvSpPr>
        <p:spPr bwMode="auto">
          <a:xfrm>
            <a:off x="6508750" y="1484313"/>
            <a:ext cx="1951038" cy="427037"/>
          </a:xfrm>
          <a:prstGeom prst="borderCallout1">
            <a:avLst>
              <a:gd name="adj1" fmla="val -17843"/>
              <a:gd name="adj2" fmla="val 94144"/>
              <a:gd name="adj3" fmla="val -17843"/>
              <a:gd name="adj4" fmla="val -25468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zh-CN" altLang="en-US" sz="2400" b="1"/>
              <a:t>系统文件夹</a:t>
            </a:r>
          </a:p>
        </p:txBody>
      </p:sp>
      <p:sp>
        <p:nvSpPr>
          <p:cNvPr id="513029" name="AutoShape 5"/>
          <p:cNvSpPr>
            <a:spLocks/>
          </p:cNvSpPr>
          <p:nvPr/>
        </p:nvSpPr>
        <p:spPr bwMode="auto">
          <a:xfrm>
            <a:off x="4143375" y="2378075"/>
            <a:ext cx="3668713" cy="403225"/>
          </a:xfrm>
          <a:prstGeom prst="borderCallout2">
            <a:avLst>
              <a:gd name="adj1" fmla="val 28347"/>
              <a:gd name="adj2" fmla="val -2079"/>
              <a:gd name="adj3" fmla="val 28347"/>
              <a:gd name="adj4" fmla="val -9648"/>
              <a:gd name="adj5" fmla="val -49213"/>
              <a:gd name="adj6" fmla="val -1752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zh-CN" altLang="en-US" sz="2400" b="1"/>
              <a:t>当前文件夹</a:t>
            </a:r>
            <a:r>
              <a:rPr lang="en-US" altLang="zh-CN" sz="2400" b="1"/>
              <a:t>+</a:t>
            </a:r>
            <a:r>
              <a:rPr lang="zh-CN" altLang="en-US" sz="2400" b="1"/>
              <a:t>系统文件夹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3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3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3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3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3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6" grpId="0" build="p"/>
      <p:bldP spid="513028" grpId="0" animBg="1"/>
      <p:bldP spid="5130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641655" cy="612065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例</a:t>
            </a:r>
            <a:r>
              <a:rPr lang="en-US" altLang="zh-CN" sz="2400" dirty="0">
                <a:latin typeface="Arial" charset="0"/>
                <a:ea typeface="宋体" charset="0"/>
              </a:rPr>
              <a:t>10-9  </a:t>
            </a:r>
            <a:r>
              <a:rPr lang="zh-CN" altLang="en-US" sz="2400" dirty="0">
                <a:latin typeface="Arial" charset="0"/>
                <a:ea typeface="宋体" charset="0"/>
              </a:rPr>
              <a:t>将例</a:t>
            </a:r>
            <a:r>
              <a:rPr lang="en-US" altLang="zh-CN" sz="2400" dirty="0">
                <a:latin typeface="Arial" charset="0"/>
                <a:ea typeface="宋体" charset="0"/>
              </a:rPr>
              <a:t>10-7</a:t>
            </a:r>
            <a:r>
              <a:rPr lang="zh-CN" altLang="en-US" sz="2400" dirty="0">
                <a:latin typeface="Arial" charset="0"/>
                <a:ea typeface="宋体" charset="0"/>
              </a:rPr>
              <a:t>中长度转换的宏，定义成头文件</a:t>
            </a:r>
            <a:r>
              <a:rPr lang="en-US" altLang="zh-CN" sz="2400" dirty="0" err="1">
                <a:latin typeface="Arial" charset="0"/>
                <a:ea typeface="宋体" charset="0"/>
              </a:rPr>
              <a:t>length.h</a:t>
            </a:r>
            <a:r>
              <a:rPr lang="zh-CN" altLang="en-US" sz="2400" dirty="0">
                <a:latin typeface="Arial" charset="0"/>
                <a:ea typeface="宋体" charset="0"/>
              </a:rPr>
              <a:t>，并写出主函数文件。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头文件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</a:rPr>
              <a:t>length.h</a:t>
            </a: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源程序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#define </a:t>
            </a:r>
            <a:r>
              <a:rPr lang="en-US" altLang="zh-CN" sz="2000" dirty="0" err="1">
                <a:latin typeface="Arial" charset="0"/>
                <a:ea typeface="宋体" charset="0"/>
              </a:rPr>
              <a:t>Mile_to_meter</a:t>
            </a:r>
            <a:r>
              <a:rPr lang="en-US" altLang="zh-CN" sz="2000" dirty="0">
                <a:latin typeface="Arial" charset="0"/>
                <a:ea typeface="宋体" charset="0"/>
              </a:rPr>
              <a:t> 1609	        /* 1</a:t>
            </a:r>
            <a:r>
              <a:rPr lang="zh-CN" altLang="en-US" sz="2000" dirty="0">
                <a:latin typeface="Arial" charset="0"/>
                <a:ea typeface="宋体" charset="0"/>
              </a:rPr>
              <a:t>英里</a:t>
            </a:r>
            <a:r>
              <a:rPr lang="en-US" altLang="zh-CN" sz="2000" dirty="0">
                <a:latin typeface="Arial" charset="0"/>
                <a:ea typeface="宋体" charset="0"/>
              </a:rPr>
              <a:t>=1609</a:t>
            </a:r>
            <a:r>
              <a:rPr lang="zh-CN" altLang="en-US" sz="2000" dirty="0">
                <a:latin typeface="Arial" charset="0"/>
                <a:ea typeface="宋体" charset="0"/>
              </a:rPr>
              <a:t>米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#define </a:t>
            </a:r>
            <a:r>
              <a:rPr lang="en-US" altLang="zh-CN" sz="2000" dirty="0" err="1">
                <a:latin typeface="Arial" charset="0"/>
                <a:ea typeface="宋体" charset="0"/>
              </a:rPr>
              <a:t>Foot_to_centimeter</a:t>
            </a:r>
            <a:r>
              <a:rPr lang="en-US" altLang="zh-CN" sz="2000" dirty="0">
                <a:latin typeface="Arial" charset="0"/>
                <a:ea typeface="宋体" charset="0"/>
              </a:rPr>
              <a:t> 30.48   /* 1</a:t>
            </a:r>
            <a:r>
              <a:rPr lang="zh-CN" altLang="en-US" sz="2000" dirty="0">
                <a:latin typeface="Arial" charset="0"/>
                <a:ea typeface="宋体" charset="0"/>
              </a:rPr>
              <a:t>英尺</a:t>
            </a:r>
            <a:r>
              <a:rPr lang="en-US" altLang="zh-CN" sz="2000" dirty="0">
                <a:latin typeface="Arial" charset="0"/>
                <a:ea typeface="宋体" charset="0"/>
              </a:rPr>
              <a:t>=30.48</a:t>
            </a:r>
            <a:r>
              <a:rPr lang="zh-CN" altLang="en-US" sz="2000" dirty="0">
                <a:latin typeface="Arial" charset="0"/>
                <a:ea typeface="宋体" charset="0"/>
              </a:rPr>
              <a:t>厘米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#define </a:t>
            </a:r>
            <a:r>
              <a:rPr lang="en-US" altLang="zh-CN" sz="2000" dirty="0" err="1">
                <a:latin typeface="Arial" charset="0"/>
                <a:ea typeface="宋体" charset="0"/>
              </a:rPr>
              <a:t>Inch_to_centimeter</a:t>
            </a:r>
            <a:r>
              <a:rPr lang="en-US" altLang="zh-CN" sz="2000" dirty="0">
                <a:latin typeface="Arial" charset="0"/>
                <a:ea typeface="宋体" charset="0"/>
              </a:rPr>
              <a:t>  2.54     /* 1</a:t>
            </a:r>
            <a:r>
              <a:rPr lang="zh-CN" altLang="en-US" sz="2000" dirty="0">
                <a:latin typeface="Arial" charset="0"/>
                <a:ea typeface="宋体" charset="0"/>
              </a:rPr>
              <a:t>英寸</a:t>
            </a:r>
            <a:r>
              <a:rPr lang="en-US" altLang="zh-CN" sz="2000" dirty="0">
                <a:latin typeface="Arial" charset="0"/>
                <a:ea typeface="宋体" charset="0"/>
              </a:rPr>
              <a:t>=2.54</a:t>
            </a:r>
            <a:r>
              <a:rPr lang="zh-CN" altLang="en-US" sz="2000" dirty="0">
                <a:latin typeface="Arial" charset="0"/>
                <a:ea typeface="宋体" charset="0"/>
              </a:rPr>
              <a:t>厘米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160000"/>
              </a:lnSpc>
              <a:buFont typeface="Wingdings" charset="0"/>
              <a:buNone/>
            </a:pP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主函数文件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</a:rPr>
              <a:t>prog.c</a:t>
            </a: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源程序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#include &lt;stdio.h&gt;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solidFill>
                  <a:srgbClr val="0033CC"/>
                </a:solidFill>
                <a:latin typeface="Arial" charset="0"/>
                <a:ea typeface="宋体" charset="0"/>
              </a:rPr>
              <a:t>#include "</a:t>
            </a:r>
            <a:r>
              <a:rPr lang="en-US" altLang="zh-CN" sz="2000" dirty="0" err="1">
                <a:solidFill>
                  <a:srgbClr val="0033CC"/>
                </a:solidFill>
                <a:latin typeface="Arial" charset="0"/>
                <a:ea typeface="宋体" charset="0"/>
              </a:rPr>
              <a:t>length.h</a:t>
            </a:r>
            <a:r>
              <a:rPr lang="en-US" altLang="zh-CN" sz="2000" dirty="0">
                <a:solidFill>
                  <a:srgbClr val="0033CC"/>
                </a:solidFill>
                <a:latin typeface="Arial" charset="0"/>
                <a:ea typeface="宋体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</a:rPr>
              <a:t>		        /* </a:t>
            </a:r>
            <a:r>
              <a:rPr lang="zh-CN" altLang="en-US" sz="2000" dirty="0">
                <a:latin typeface="Arial" charset="0"/>
                <a:ea typeface="宋体" charset="0"/>
              </a:rPr>
              <a:t>包含自定义头文件 *</a:t>
            </a:r>
            <a:r>
              <a:rPr lang="en-US" altLang="zh-CN" sz="2000" dirty="0">
                <a:latin typeface="Arial" charset="0"/>
                <a:ea typeface="宋体" charset="0"/>
              </a:rPr>
              <a:t>/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int main(void) 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 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float foot, inch, mile;	        /* </a:t>
            </a:r>
            <a:r>
              <a:rPr lang="zh-CN" altLang="en-US" sz="2000" dirty="0">
                <a:latin typeface="Arial" charset="0"/>
                <a:ea typeface="宋体" charset="0"/>
              </a:rPr>
              <a:t>定义英里，英尺，英寸变量 *</a:t>
            </a:r>
            <a:r>
              <a:rPr lang="en-US" altLang="zh-CN" sz="2000" dirty="0"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("Input </a:t>
            </a:r>
            <a:r>
              <a:rPr lang="en-US" altLang="zh-CN" sz="2000" dirty="0" err="1">
                <a:latin typeface="Arial" charset="0"/>
                <a:ea typeface="宋体" charset="0"/>
              </a:rPr>
              <a:t>mile,foot</a:t>
            </a:r>
            <a:r>
              <a:rPr lang="en-US" altLang="zh-CN" sz="2000" dirty="0">
                <a:latin typeface="Arial" charset="0"/>
                <a:ea typeface="宋体" charset="0"/>
              </a:rPr>
              <a:t> and inch:");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</a:rPr>
              <a:t>("%</a:t>
            </a:r>
            <a:r>
              <a:rPr lang="en-US" altLang="zh-CN" sz="2000" dirty="0" err="1">
                <a:latin typeface="Arial" charset="0"/>
                <a:ea typeface="宋体" charset="0"/>
              </a:rPr>
              <a:t>f%f%f</a:t>
            </a:r>
            <a:r>
              <a:rPr lang="en-US" altLang="zh-CN" sz="2000" dirty="0">
                <a:latin typeface="Arial" charset="0"/>
                <a:ea typeface="宋体" charset="0"/>
              </a:rPr>
              <a:t>", &amp;mile, &amp;foot, &amp;inch);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("%f miles=%f meters\n", mile, mile * </a:t>
            </a:r>
            <a:r>
              <a:rPr lang="en-US" altLang="zh-CN" sz="2000" dirty="0" err="1">
                <a:latin typeface="Arial" charset="0"/>
                <a:ea typeface="宋体" charset="0"/>
              </a:rPr>
              <a:t>Mile_to_meter</a:t>
            </a:r>
            <a:r>
              <a:rPr lang="en-US" altLang="zh-CN" sz="20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1800" dirty="0">
                <a:latin typeface="Arial" charset="0"/>
                <a:ea typeface="宋体" charset="0"/>
              </a:rPr>
              <a:t>("%f feet=%f centimeters\n", foot, foot * </a:t>
            </a:r>
            <a:r>
              <a:rPr lang="en-US" altLang="zh-CN" sz="1800" dirty="0" err="1">
                <a:latin typeface="Arial" charset="0"/>
                <a:ea typeface="宋体" charset="0"/>
              </a:rPr>
              <a:t>Foot_to_centimeter</a:t>
            </a:r>
            <a:r>
              <a:rPr lang="en-US" altLang="zh-CN" sz="18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</a:t>
            </a:r>
            <a:r>
              <a:rPr lang="en-US" altLang="zh-CN" sz="1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1800" dirty="0">
                <a:latin typeface="Arial" charset="0"/>
                <a:ea typeface="宋体" charset="0"/>
              </a:rPr>
              <a:t>("%f inches=%f centimeters\n", inch, inch * </a:t>
            </a:r>
            <a:r>
              <a:rPr lang="en-US" altLang="zh-CN" sz="1800" dirty="0" err="1">
                <a:latin typeface="Arial" charset="0"/>
                <a:ea typeface="宋体" charset="0"/>
              </a:rPr>
              <a:t>Inch_to_centimeter</a:t>
            </a:r>
            <a:r>
              <a:rPr lang="en-US" altLang="zh-CN" sz="1800" dirty="0">
                <a:latin typeface="Arial" charset="0"/>
                <a:ea typeface="宋体" charset="0"/>
              </a:rPr>
              <a:t>);</a:t>
            </a:r>
            <a:r>
              <a:rPr lang="en-US" altLang="zh-CN" sz="2000" dirty="0">
                <a:latin typeface="Arial" charset="0"/>
                <a:ea typeface="宋体" charset="0"/>
              </a:rPr>
              <a:t>     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   return 0;</a:t>
            </a:r>
          </a:p>
          <a:p>
            <a:pPr eaLnBrk="1" hangingPunct="1">
              <a:lnSpc>
                <a:spcPct val="6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4171" name="Group 123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46202419"/>
              </p:ext>
            </p:extLst>
          </p:nvPr>
        </p:nvGraphicFramePr>
        <p:xfrm>
          <a:off x="41275" y="1341438"/>
          <a:ext cx="3959225" cy="1500187"/>
        </p:xfrm>
        <a:graphic>
          <a:graphicData uri="http://schemas.openxmlformats.org/drawingml/2006/table">
            <a:tbl>
              <a:tblPr/>
              <a:tblGrid>
                <a:gridCol w="39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47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头文件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length.h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8" marB="460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71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#define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Mile_to_meter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 1609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#define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Foot_to_centimeter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 30.48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#define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Inch_to_centimeter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 2.54 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8" marB="460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056" name="AutoShape 8"/>
          <p:cNvSpPr>
            <a:spLocks noChangeArrowheads="1"/>
          </p:cNvSpPr>
          <p:nvPr/>
        </p:nvSpPr>
        <p:spPr bwMode="auto">
          <a:xfrm>
            <a:off x="4067175" y="2643188"/>
            <a:ext cx="822325" cy="108108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auto">
          <a:xfrm>
            <a:off x="1851025" y="2997200"/>
            <a:ext cx="577850" cy="4318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aphicFrame>
        <p:nvGraphicFramePr>
          <p:cNvPr id="514172" name="Group 124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90196619"/>
              </p:ext>
            </p:extLst>
          </p:nvPr>
        </p:nvGraphicFramePr>
        <p:xfrm>
          <a:off x="688975" y="3573463"/>
          <a:ext cx="3240088" cy="2927352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96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主函数文件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prog.c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954">
                <a:tc>
                  <a:txBody>
                    <a:bodyPr/>
                    <a:lstStyle/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#include&lt;stdio.h&gt; 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#include "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length.h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"	</a:t>
                      </a: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int main(void) 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{ 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   float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mile,foot,inch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;		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   ……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	 return 0;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342900" marR="0" lvl="0" indent="-1952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}</a:t>
                      </a:r>
                      <a:endParaRPr kumimoji="0" lang="en-US" altLang="zh-CN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555" name="Rectangle 71"/>
          <p:cNvSpPr>
            <a:spLocks noChangeArrowheads="1"/>
          </p:cNvSpPr>
          <p:nvPr/>
        </p:nvSpPr>
        <p:spPr bwMode="auto">
          <a:xfrm>
            <a:off x="3676650" y="2268538"/>
            <a:ext cx="18601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zh-CN" altLang="en-US">
              <a:latin typeface="+mn-lt"/>
            </a:endParaRPr>
          </a:p>
        </p:txBody>
      </p:sp>
      <p:graphicFrame>
        <p:nvGraphicFramePr>
          <p:cNvPr id="514226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94440"/>
              </p:ext>
            </p:extLst>
          </p:nvPr>
        </p:nvGraphicFramePr>
        <p:xfrm>
          <a:off x="5003800" y="1484313"/>
          <a:ext cx="4045747" cy="3759199"/>
        </p:xfrm>
        <a:graphic>
          <a:graphicData uri="http://schemas.openxmlformats.org/drawingml/2006/table">
            <a:tbl>
              <a:tblPr/>
              <a:tblGrid>
                <a:gridCol w="3836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0"/>
                          <a:ea typeface="宋体" charset="0"/>
                          <a:cs typeface="Times New Roman" charset="0"/>
                        </a:rPr>
                        <a:t>编译连接后生成的程序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425">
                <a:tc rowSpan="4">
                  <a:txBody>
                    <a:bodyPr/>
                    <a:lstStyle/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…  </a:t>
                      </a: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stdio.h</a:t>
                      </a: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的内容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#define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Mile_to_meter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 1609</a:t>
                      </a: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#define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Foot_to_centimeter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 30.48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#define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Inch_to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_ centimeter 2.54 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int main(void) 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{ 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   float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mile,foot,inch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;		……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   return 0;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2286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0"/>
                          <a:cs typeface="Times New Roman" charset="0"/>
                        </a:rPr>
                        <a:t>}</a:t>
                      </a:r>
                      <a:endParaRPr kumimoji="0" lang="en-US" altLang="zh-CN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3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42" marB="46042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842168" y="4293096"/>
            <a:ext cx="2357438" cy="285750"/>
          </a:xfrm>
          <a:prstGeom prst="rect">
            <a:avLst/>
          </a:prstGeom>
          <a:solidFill>
            <a:srgbClr val="9999FF">
              <a:alpha val="45097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 dirty="0">
              <a:latin typeface="+mn-lt"/>
            </a:endParaRPr>
          </a:p>
        </p:txBody>
      </p:sp>
      <p:sp>
        <p:nvSpPr>
          <p:cNvPr id="2" name="矩形 41"/>
          <p:cNvSpPr>
            <a:spLocks noChangeArrowheads="1"/>
          </p:cNvSpPr>
          <p:nvPr/>
        </p:nvSpPr>
        <p:spPr bwMode="auto">
          <a:xfrm>
            <a:off x="4968180" y="2205038"/>
            <a:ext cx="3924300" cy="863600"/>
          </a:xfrm>
          <a:prstGeom prst="rect">
            <a:avLst/>
          </a:prstGeom>
          <a:solidFill>
            <a:srgbClr val="9999FF">
              <a:alpha val="45097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zh-CN" alt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51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1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51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6" grpId="0" animBg="1"/>
      <p:bldP spid="514057" grpId="0" animBg="1"/>
      <p:bldP spid="42" grpId="0" animBg="1"/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557338"/>
            <a:ext cx="9036050" cy="4248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zh-CN">
                <a:latin typeface="Arial" charset="0"/>
                <a:ea typeface="宋体" charset="0"/>
              </a:rPr>
              <a:t>ctype.h  </a:t>
            </a:r>
            <a:r>
              <a:rPr lang="zh-CN" altLang="en-US">
                <a:latin typeface="Arial" charset="0"/>
                <a:ea typeface="宋体" charset="0"/>
              </a:rPr>
              <a:t>字符处理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math.h  </a:t>
            </a:r>
            <a:r>
              <a:rPr lang="zh-CN" altLang="en-US">
                <a:latin typeface="Arial" charset="0"/>
                <a:ea typeface="宋体" charset="0"/>
              </a:rPr>
              <a:t>与数学处理函数有关的说明与定义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stdio.h  </a:t>
            </a:r>
            <a:r>
              <a:rPr lang="zh-CN" altLang="en-US">
                <a:latin typeface="Arial" charset="0"/>
                <a:ea typeface="宋体" charset="0"/>
              </a:rPr>
              <a:t>输入输出函数中使用的有关说明和定义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string.h  </a:t>
            </a:r>
            <a:r>
              <a:rPr lang="zh-CN" altLang="en-US">
                <a:latin typeface="Arial" charset="0"/>
                <a:ea typeface="宋体" charset="0"/>
              </a:rPr>
              <a:t>字符串函数的有关说明和定义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stddef.h  </a:t>
            </a:r>
            <a:r>
              <a:rPr lang="zh-CN" altLang="en-US">
                <a:latin typeface="Arial" charset="0"/>
                <a:ea typeface="宋体" charset="0"/>
              </a:rPr>
              <a:t>定义某些常用内容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stdlib.h	 </a:t>
            </a:r>
            <a:r>
              <a:rPr lang="zh-CN" altLang="en-US">
                <a:latin typeface="Arial" charset="0"/>
                <a:ea typeface="宋体" charset="0"/>
              </a:rPr>
              <a:t>杂项说明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0"/>
              </a:rPr>
              <a:t>time.h  </a:t>
            </a:r>
            <a:r>
              <a:rPr lang="zh-CN" altLang="en-US">
                <a:latin typeface="Arial" charset="0"/>
                <a:ea typeface="宋体" charset="0"/>
              </a:rPr>
              <a:t>支持系统时间函数	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91513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黑体" charset="0"/>
                <a:cs typeface="黑体" charset="0"/>
              </a:rPr>
              <a:t>常用标准头文件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93063" cy="4751387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编译预处理是Ｃ语言编译程序的组成部分，它用于解释处理Ｃ语言源程序中的各种预处理指令。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文件包含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include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和宏定义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#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define</a:t>
            </a:r>
            <a:r>
              <a:rPr lang="en-US" altLang="zh-CN">
                <a:latin typeface="Arial" charset="0"/>
                <a:ea typeface="宋体" charset="0"/>
              </a:rPr>
              <a:t>)</a:t>
            </a:r>
            <a:r>
              <a:rPr lang="zh-CN" altLang="en-US">
                <a:latin typeface="Arial" charset="0"/>
                <a:ea typeface="宋体" charset="0"/>
              </a:rPr>
              <a:t>都是编译预处理指令</a:t>
            </a:r>
            <a:endParaRPr lang="zh-CN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在形式上都以“#”开头，不属于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语言中真正的语句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增强了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语言的编程功能，改进Ｃ语言程序设计环境，提高编程效率</a:t>
            </a:r>
          </a:p>
        </p:txBody>
      </p:sp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70788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10.3.5  </a:t>
            </a:r>
            <a:r>
              <a:rPr lang="zh-CN" altLang="en-US">
                <a:latin typeface="Arial" charset="0"/>
                <a:ea typeface="宋体" charset="0"/>
              </a:rPr>
              <a:t>编译预处理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7837" y="1340768"/>
            <a:ext cx="8424936" cy="4104456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charset="0"/>
                <a:ea typeface="宋体" charset="0"/>
              </a:rPr>
              <a:t>输入有序表；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sz="2800" dirty="0">
                <a:latin typeface="Arial" charset="0"/>
                <a:ea typeface="宋体" charset="0"/>
              </a:rPr>
              <a:t>输入1、2、3选择</a:t>
            </a:r>
            <a:r>
              <a:rPr lang="zh-CN" altLang="zh-CN" sz="2800" dirty="0"/>
              <a:t>插入、删除</a:t>
            </a:r>
            <a:r>
              <a:rPr lang="zh-CN" altLang="en-US" sz="2800" dirty="0"/>
              <a:t>、</a:t>
            </a:r>
            <a:r>
              <a:rPr lang="zh-CN" altLang="zh-CN" sz="2800" dirty="0"/>
              <a:t>查找</a:t>
            </a:r>
            <a:r>
              <a:rPr lang="zh-CN" altLang="en-US" sz="2800" dirty="0">
                <a:latin typeface="Arial" charset="0"/>
                <a:ea typeface="宋体" charset="0"/>
              </a:rPr>
              <a:t>操作，其他输入结束；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设计一个控制函数</a:t>
            </a:r>
            <a:r>
              <a:rPr lang="en-US" altLang="zh-CN" dirty="0"/>
              <a:t>select</a:t>
            </a:r>
            <a:r>
              <a:rPr lang="en-US" altLang="zh-CN" sz="2400" dirty="0">
                <a:latin typeface="Arial" charset="0"/>
                <a:ea typeface="宋体" charset="0"/>
              </a:rPr>
              <a:t>()，</a:t>
            </a:r>
            <a:r>
              <a:rPr lang="zh-CN" altLang="zh-CN" sz="2400" dirty="0"/>
              <a:t>经它辨别用户输入的编号后，调用相应的插入、删除和查找函数，再调用有序表输出函数显示结果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algn="just" eaLnBrk="1" hangingPunct="1"/>
            <a:endParaRPr lang="en-US" altLang="zh-CN" sz="2800" dirty="0">
              <a:latin typeface="Arial" charset="0"/>
              <a:ea typeface="宋体" charset="0"/>
            </a:endParaRPr>
          </a:p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分别设计函数实现</a:t>
            </a:r>
            <a:r>
              <a:rPr lang="zh-CN" altLang="zh-CN" sz="2800" dirty="0">
                <a:latin typeface="Arial" charset="0"/>
                <a:ea typeface="宋体" charset="0"/>
              </a:rPr>
              <a:t>有序表</a:t>
            </a:r>
            <a:r>
              <a:rPr lang="zh-CN" altLang="en-US" sz="2800" dirty="0">
                <a:latin typeface="Arial" charset="0"/>
                <a:ea typeface="宋体" charset="0"/>
              </a:rPr>
              <a:t>的</a:t>
            </a:r>
            <a:r>
              <a:rPr lang="zh-CN" altLang="zh-CN" sz="2800" dirty="0">
                <a:latin typeface="Arial" charset="0"/>
                <a:ea typeface="宋体" charset="0"/>
              </a:rPr>
              <a:t>插入、删除、查找和输入、输出等常规操作</a:t>
            </a:r>
          </a:p>
          <a:p>
            <a:pPr algn="just" eaLnBrk="1" hangingPunct="1"/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1" y="333375"/>
            <a:ext cx="6912446" cy="8382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10-1 </a:t>
            </a:r>
            <a:r>
              <a:rPr lang="zh-CN" altLang="en-US" sz="4000" dirty="0">
                <a:latin typeface="Arial" charset="0"/>
                <a:ea typeface="宋体" charset="0"/>
              </a:rPr>
              <a:t>分析</a:t>
            </a:r>
          </a:p>
        </p:txBody>
      </p:sp>
    </p:spTree>
    <p:extLst>
      <p:ext uri="{BB962C8B-B14F-4D97-AF65-F5344CB8AC3E}">
        <p14:creationId xmlns:p14="http://schemas.microsoft.com/office/powerpoint/2010/main" val="116164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3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3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3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3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8424863" cy="4967287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程序的编译处理，目的是把每一条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语句用若干条机器指令来实现，生成目标程序。</a:t>
            </a:r>
          </a:p>
          <a:p>
            <a:pPr eaLnBrk="1" hangingPunct="1">
              <a:lnSpc>
                <a:spcPct val="20000"/>
              </a:lnSpc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由于#</a:t>
            </a:r>
            <a:r>
              <a:rPr lang="en-US" altLang="zh-CN">
                <a:latin typeface="Arial" charset="0"/>
                <a:ea typeface="宋体" charset="0"/>
              </a:rPr>
              <a:t>define</a:t>
            </a:r>
            <a:r>
              <a:rPr lang="zh-CN" altLang="en-US">
                <a:latin typeface="Arial" charset="0"/>
                <a:ea typeface="宋体" charset="0"/>
              </a:rPr>
              <a:t>等编译预处理指令不是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语句，不能被编译程序翻译，需要在真正编译之前作一个预处理，解释完成编译预处理指令，从而把预处理指令转换成相应的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程序段，最终成为由纯粹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语句构成的程序，经编译最后得到目标代码。</a:t>
            </a:r>
          </a:p>
        </p:txBody>
      </p:sp>
      <p:sp>
        <p:nvSpPr>
          <p:cNvPr id="68610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075612" cy="719137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编译预处理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8070850" cy="3228975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编译预处理的主要功能：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 文件包含（#</a:t>
            </a:r>
            <a:r>
              <a:rPr lang="en-US" altLang="zh-CN">
                <a:latin typeface="Arial" charset="0"/>
                <a:ea typeface="宋体" charset="0"/>
              </a:rPr>
              <a:t>include）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 宏定义（#</a:t>
            </a:r>
            <a:r>
              <a:rPr lang="en-US" altLang="zh-CN">
                <a:latin typeface="Arial" charset="0"/>
                <a:ea typeface="宋体" charset="0"/>
              </a:rPr>
              <a:t>define）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 条件编译</a:t>
            </a:r>
          </a:p>
          <a:p>
            <a:pPr lvl="1" algn="just" eaLnBrk="1" hangingPunct="1"/>
            <a:endParaRPr lang="zh-CN" sz="2400">
              <a:latin typeface="宋体" charset="0"/>
              <a:ea typeface="宋体" charset="0"/>
            </a:endParaRPr>
          </a:p>
        </p:txBody>
      </p:sp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编译预处理功能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064500" cy="424815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条件编译</a:t>
            </a:r>
          </a:p>
          <a:p>
            <a:pPr lvl="1" algn="just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#define  FLAG 1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#if FLAG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   </a:t>
            </a:r>
            <a:r>
              <a:rPr lang="zh-CN" altLang="en-US">
                <a:latin typeface="Arial" charset="0"/>
                <a:ea typeface="宋体" charset="0"/>
              </a:rPr>
              <a:t>程序段</a:t>
            </a:r>
            <a:r>
              <a:rPr lang="en-US" altLang="zh-CN">
                <a:latin typeface="Arial" charset="0"/>
                <a:ea typeface="宋体" charset="0"/>
              </a:rPr>
              <a:t>1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#else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   </a:t>
            </a:r>
            <a:r>
              <a:rPr lang="zh-CN" altLang="en-US">
                <a:latin typeface="Arial" charset="0"/>
                <a:ea typeface="宋体" charset="0"/>
              </a:rPr>
              <a:t>程序段</a:t>
            </a:r>
            <a:r>
              <a:rPr lang="en-US" altLang="zh-CN">
                <a:latin typeface="Arial" charset="0"/>
                <a:ea typeface="宋体" charset="0"/>
              </a:rPr>
              <a:t>2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#endif</a:t>
            </a:r>
          </a:p>
          <a:p>
            <a:pPr lvl="2" algn="just" eaLnBrk="1" hangingPunct="1"/>
            <a:endParaRPr lang="zh-CN" sz="2800">
              <a:latin typeface="宋体" charset="0"/>
              <a:ea typeface="宋体" charset="0"/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编译预处理功能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73100"/>
            <a:ext cx="8686800" cy="884238"/>
          </a:xfrm>
        </p:spPr>
        <p:txBody>
          <a:bodyPr/>
          <a:lstStyle/>
          <a:p>
            <a:r>
              <a:rPr lang="en-US" altLang="zh-CN" sz="4000">
                <a:latin typeface="Arial" charset="0"/>
                <a:ea typeface="宋体" charset="0"/>
              </a:rPr>
              <a:t>10.4  </a:t>
            </a:r>
            <a:r>
              <a:rPr lang="zh-CN" altLang="en-US" sz="4000">
                <a:latin typeface="Arial" charset="0"/>
                <a:ea typeface="宋体" charset="0"/>
              </a:rPr>
              <a:t>大程序构成</a:t>
            </a:r>
            <a:br>
              <a:rPr lang="zh-CN" altLang="en-US" sz="4000">
                <a:latin typeface="Arial" charset="0"/>
                <a:ea typeface="宋体" charset="0"/>
              </a:rPr>
            </a:br>
            <a:r>
              <a:rPr lang="zh-CN" altLang="en-US" sz="4000">
                <a:latin typeface="Arial" charset="0"/>
                <a:ea typeface="宋体" charset="0"/>
              </a:rPr>
              <a:t>   </a:t>
            </a:r>
            <a:r>
              <a:rPr lang="en-US" altLang="zh-CN" sz="4000">
                <a:latin typeface="Arial" charset="0"/>
                <a:ea typeface="宋体" charset="0"/>
              </a:rPr>
              <a:t>——</a:t>
            </a:r>
            <a:r>
              <a:rPr lang="zh-CN" altLang="en-US" sz="4000">
                <a:latin typeface="Arial" charset="0"/>
                <a:ea typeface="宋体" charset="0"/>
              </a:rPr>
              <a:t>多文件模块的学生信息库系统 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967662" cy="36001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charset="0"/>
                <a:ea typeface="宋体" charset="0"/>
              </a:rPr>
              <a:t>10.4.1  </a:t>
            </a:r>
            <a:r>
              <a:rPr lang="zh-CN" altLang="en-US" dirty="0">
                <a:latin typeface="Arial" charset="0"/>
                <a:ea typeface="宋体" charset="0"/>
              </a:rPr>
              <a:t>分模块设计学生信息库系统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charset="0"/>
                <a:ea typeface="宋体" charset="0"/>
              </a:rPr>
              <a:t>10.4.2  C</a:t>
            </a:r>
            <a:r>
              <a:rPr lang="zh-CN" altLang="en-US" dirty="0">
                <a:latin typeface="Arial" charset="0"/>
                <a:ea typeface="宋体" charset="0"/>
              </a:rPr>
              <a:t>程序文件模块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charset="0"/>
                <a:ea typeface="宋体" charset="0"/>
              </a:rPr>
              <a:t>10.4.3  </a:t>
            </a:r>
            <a:r>
              <a:rPr lang="zh-CN" altLang="en-US" dirty="0">
                <a:latin typeface="Arial" charset="0"/>
                <a:ea typeface="宋体" charset="0"/>
              </a:rPr>
              <a:t>文件模块间的通信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r>
              <a:rPr lang="en-US" altLang="zh-CN" sz="4000">
                <a:latin typeface="Arial" charset="0"/>
                <a:ea typeface="宋体" charset="0"/>
              </a:rPr>
              <a:t>10.4.1  </a:t>
            </a:r>
            <a:r>
              <a:rPr lang="zh-CN" altLang="en-US" sz="4000">
                <a:latin typeface="Arial" charset="0"/>
                <a:ea typeface="宋体" charset="0"/>
              </a:rPr>
              <a:t>分模块设计学生信息库系统 </a:t>
            </a:r>
          </a:p>
        </p:txBody>
      </p:sp>
      <p:grpSp>
        <p:nvGrpSpPr>
          <p:cNvPr id="75780" name="Organization Chart 4"/>
          <p:cNvGrpSpPr>
            <a:grpSpLocks/>
          </p:cNvGrpSpPr>
          <p:nvPr/>
        </p:nvGrpSpPr>
        <p:grpSpPr bwMode="auto">
          <a:xfrm>
            <a:off x="323528" y="3645024"/>
            <a:ext cx="8430141" cy="2006600"/>
            <a:chOff x="891" y="4210"/>
            <a:chExt cx="15890" cy="1945"/>
          </a:xfrm>
        </p:grpSpPr>
        <p:sp>
          <p:nvSpPr>
            <p:cNvPr id="72708" name="AutoShape 5"/>
            <p:cNvSpPr>
              <a:spLocks noChangeArrowheads="1" noTextEdit="1"/>
            </p:cNvSpPr>
            <p:nvPr/>
          </p:nvSpPr>
          <p:spPr bwMode="auto">
            <a:xfrm>
              <a:off x="891" y="4210"/>
              <a:ext cx="15512" cy="1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2709" name="_s1028"/>
            <p:cNvCxnSpPr>
              <a:cxnSpLocks noChangeShapeType="1"/>
              <a:stCxn id="72721" idx="0"/>
              <a:endCxn id="72715" idx="2"/>
            </p:cNvCxnSpPr>
            <p:nvPr/>
          </p:nvCxnSpPr>
          <p:spPr bwMode="auto">
            <a:xfrm rot="16200000" flipV="1">
              <a:off x="11858" y="1778"/>
              <a:ext cx="389" cy="681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0" name="_s1029"/>
            <p:cNvCxnSpPr>
              <a:cxnSpLocks noChangeShapeType="1"/>
              <a:stCxn id="72720" idx="0"/>
              <a:endCxn id="72715" idx="2"/>
            </p:cNvCxnSpPr>
            <p:nvPr/>
          </p:nvCxnSpPr>
          <p:spPr bwMode="auto">
            <a:xfrm rot="5400000" flipH="1" flipV="1">
              <a:off x="6454" y="3183"/>
              <a:ext cx="389" cy="399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1" name="_s1030"/>
            <p:cNvCxnSpPr>
              <a:cxnSpLocks noChangeShapeType="1"/>
              <a:stCxn id="72719" idx="0"/>
              <a:endCxn id="72715" idx="2"/>
            </p:cNvCxnSpPr>
            <p:nvPr/>
          </p:nvCxnSpPr>
          <p:spPr bwMode="auto">
            <a:xfrm rot="-5400000">
              <a:off x="5143" y="1871"/>
              <a:ext cx="389" cy="6623"/>
            </a:xfrm>
            <a:prstGeom prst="bentConnector3">
              <a:avLst>
                <a:gd name="adj1" fmla="val 4813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2" name="_s1031"/>
            <p:cNvCxnSpPr>
              <a:cxnSpLocks noChangeShapeType="1"/>
              <a:stCxn id="72718" idx="0"/>
              <a:endCxn id="72715" idx="2"/>
            </p:cNvCxnSpPr>
            <p:nvPr/>
          </p:nvCxnSpPr>
          <p:spPr bwMode="auto">
            <a:xfrm rot="5400000" flipH="1">
              <a:off x="10440" y="3197"/>
              <a:ext cx="389" cy="3971"/>
            </a:xfrm>
            <a:prstGeom prst="bentConnector3">
              <a:avLst>
                <a:gd name="adj1" fmla="val 4813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3" name="_s1032"/>
            <p:cNvCxnSpPr>
              <a:cxnSpLocks noChangeShapeType="1"/>
              <a:stCxn id="72717" idx="0"/>
              <a:endCxn id="72715" idx="2"/>
            </p:cNvCxnSpPr>
            <p:nvPr/>
          </p:nvCxnSpPr>
          <p:spPr bwMode="auto">
            <a:xfrm rot="5400000" flipH="1">
              <a:off x="9115" y="4522"/>
              <a:ext cx="389" cy="1322"/>
            </a:xfrm>
            <a:prstGeom prst="bentConnector3">
              <a:avLst>
                <a:gd name="adj1" fmla="val 4813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4" name="_s1033"/>
            <p:cNvCxnSpPr>
              <a:cxnSpLocks noChangeShapeType="1"/>
              <a:stCxn id="72716" idx="0"/>
              <a:endCxn id="72715" idx="2"/>
            </p:cNvCxnSpPr>
            <p:nvPr/>
          </p:nvCxnSpPr>
          <p:spPr bwMode="auto">
            <a:xfrm rot="-5400000">
              <a:off x="7791" y="4520"/>
              <a:ext cx="389" cy="1326"/>
            </a:xfrm>
            <a:prstGeom prst="bentConnector3">
              <a:avLst>
                <a:gd name="adj1" fmla="val 48130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15" name="_s1034"/>
            <p:cNvSpPr>
              <a:spLocks noChangeArrowheads="1"/>
            </p:cNvSpPr>
            <p:nvPr/>
          </p:nvSpPr>
          <p:spPr bwMode="auto">
            <a:xfrm>
              <a:off x="7512" y="4210"/>
              <a:ext cx="2271" cy="77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 b="1" dirty="0">
                  <a:latin typeface="Times New Roman" charset="0"/>
                </a:rPr>
                <a:t>主函数</a:t>
              </a:r>
            </a:p>
            <a:p>
              <a:pPr algn="ctr"/>
              <a:r>
                <a:rPr lang="en-US" altLang="zh-CN" sz="1500" b="1" dirty="0">
                  <a:latin typeface="Times New Roman" charset="0"/>
                </a:rPr>
                <a:t>main()</a:t>
              </a:r>
              <a:endParaRPr lang="en-US" altLang="zh-CN" sz="3400" b="1" dirty="0"/>
            </a:p>
          </p:txBody>
        </p:sp>
        <p:sp>
          <p:nvSpPr>
            <p:cNvPr id="72716" name="_s1035"/>
            <p:cNvSpPr>
              <a:spLocks noChangeArrowheads="1"/>
            </p:cNvSpPr>
            <p:nvPr/>
          </p:nvSpPr>
          <p:spPr bwMode="auto">
            <a:xfrm>
              <a:off x="6187" y="5377"/>
              <a:ext cx="2271" cy="77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 b="1" dirty="0">
                  <a:latin typeface="Times New Roman" charset="0"/>
                </a:rPr>
                <a:t>计算平均分</a:t>
              </a:r>
            </a:p>
            <a:p>
              <a:pPr algn="ctr"/>
              <a:r>
                <a:rPr lang="en-US" altLang="zh-CN" sz="1500" b="1" dirty="0">
                  <a:latin typeface="Times New Roman" charset="0"/>
                </a:rPr>
                <a:t>average()</a:t>
              </a:r>
              <a:endParaRPr lang="en-US" altLang="zh-CN" sz="3000" b="1" dirty="0"/>
            </a:p>
          </p:txBody>
        </p:sp>
        <p:sp>
          <p:nvSpPr>
            <p:cNvPr id="72717" name="_s1036"/>
            <p:cNvSpPr>
              <a:spLocks noChangeArrowheads="1"/>
            </p:cNvSpPr>
            <p:nvPr/>
          </p:nvSpPr>
          <p:spPr bwMode="auto">
            <a:xfrm>
              <a:off x="8836" y="5377"/>
              <a:ext cx="2271" cy="77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 b="1" dirty="0">
                  <a:latin typeface="Times New Roman" charset="0"/>
                </a:rPr>
                <a:t>平均成绩排序</a:t>
              </a:r>
            </a:p>
            <a:p>
              <a:pPr algn="ctr"/>
              <a:r>
                <a:rPr lang="en-US" altLang="zh-CN" sz="1500" b="1" dirty="0">
                  <a:latin typeface="Times New Roman" charset="0"/>
                </a:rPr>
                <a:t>sort()</a:t>
              </a:r>
              <a:endParaRPr lang="en-US" altLang="zh-CN" sz="3000" b="1" dirty="0"/>
            </a:p>
          </p:txBody>
        </p:sp>
        <p:sp>
          <p:nvSpPr>
            <p:cNvPr id="72718" name="_s1037"/>
            <p:cNvSpPr>
              <a:spLocks noChangeArrowheads="1"/>
            </p:cNvSpPr>
            <p:nvPr/>
          </p:nvSpPr>
          <p:spPr bwMode="auto">
            <a:xfrm>
              <a:off x="11485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 b="1" dirty="0">
                  <a:latin typeface="Times New Roman" charset="0"/>
                </a:rPr>
                <a:t>修改</a:t>
              </a:r>
            </a:p>
            <a:p>
              <a:pPr algn="ctr"/>
              <a:r>
                <a:rPr lang="en-US" altLang="zh-CN" sz="1500" b="1" dirty="0">
                  <a:latin typeface="Times New Roman" charset="0"/>
                </a:rPr>
                <a:t>modify()</a:t>
              </a:r>
              <a:endParaRPr lang="en-US" altLang="zh-CN" sz="3000" b="1" dirty="0"/>
            </a:p>
          </p:txBody>
        </p:sp>
        <p:sp>
          <p:nvSpPr>
            <p:cNvPr id="72719" name="_s1038"/>
            <p:cNvSpPr>
              <a:spLocks noChangeArrowheads="1"/>
            </p:cNvSpPr>
            <p:nvPr/>
          </p:nvSpPr>
          <p:spPr bwMode="auto">
            <a:xfrm>
              <a:off x="891" y="5377"/>
              <a:ext cx="2270" cy="7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endParaRPr lang="zh-CN" altLang="en-US" sz="1500" b="1" dirty="0">
                <a:latin typeface="Times New Roman" charset="0"/>
              </a:endParaRPr>
            </a:p>
            <a:p>
              <a:pPr algn="ctr"/>
              <a:r>
                <a:rPr lang="zh-CN" altLang="en-US" sz="1500" b="1" dirty="0">
                  <a:latin typeface="Times New Roman" charset="0"/>
                </a:rPr>
                <a:t>新建</a:t>
              </a:r>
            </a:p>
            <a:p>
              <a:pPr algn="ctr"/>
              <a:r>
                <a:rPr lang="en-US" altLang="zh-CN" sz="1500" b="1" dirty="0" err="1">
                  <a:latin typeface="Times New Roman" charset="0"/>
                </a:rPr>
                <a:t>new_student</a:t>
              </a:r>
              <a:r>
                <a:rPr lang="en-US" altLang="zh-CN" sz="1500" b="1" dirty="0">
                  <a:latin typeface="Times New Roman" charset="0"/>
                </a:rPr>
                <a:t>()</a:t>
              </a:r>
            </a:p>
            <a:p>
              <a:pPr algn="ctr"/>
              <a:endParaRPr lang="en-US" altLang="zh-CN" sz="1300" b="1" dirty="0">
                <a:latin typeface="Times New Roman" charset="0"/>
              </a:endParaRPr>
            </a:p>
          </p:txBody>
        </p:sp>
        <p:sp>
          <p:nvSpPr>
            <p:cNvPr id="72720" name="_s1039"/>
            <p:cNvSpPr>
              <a:spLocks noChangeArrowheads="1"/>
            </p:cNvSpPr>
            <p:nvPr/>
          </p:nvSpPr>
          <p:spPr bwMode="auto">
            <a:xfrm>
              <a:off x="3489" y="5377"/>
              <a:ext cx="2320" cy="77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 b="1" dirty="0">
                  <a:latin typeface="Times New Roman" charset="0"/>
                </a:rPr>
                <a:t>输出</a:t>
              </a:r>
            </a:p>
            <a:p>
              <a:pPr algn="ctr"/>
              <a:r>
                <a:rPr lang="en-US" altLang="zh-CN" sz="1300" b="1" dirty="0" err="1">
                  <a:latin typeface="Times New Roman" charset="0"/>
                </a:rPr>
                <a:t>output_student</a:t>
              </a:r>
              <a:r>
                <a:rPr lang="en-US" altLang="zh-CN" sz="1300" b="1" dirty="0">
                  <a:latin typeface="Times New Roman" charset="0"/>
                </a:rPr>
                <a:t>(</a:t>
              </a:r>
              <a:r>
                <a:rPr lang="en-US" altLang="zh-CN" sz="1500" b="1" dirty="0">
                  <a:latin typeface="Times New Roman" charset="0"/>
                </a:rPr>
                <a:t>)</a:t>
              </a:r>
            </a:p>
          </p:txBody>
        </p:sp>
        <p:sp>
          <p:nvSpPr>
            <p:cNvPr id="72721" name="_s1040"/>
            <p:cNvSpPr>
              <a:spLocks noChangeArrowheads="1"/>
            </p:cNvSpPr>
            <p:nvPr/>
          </p:nvSpPr>
          <p:spPr bwMode="auto">
            <a:xfrm>
              <a:off x="14133" y="5377"/>
              <a:ext cx="2648" cy="77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zh-CN" altLang="en-US" sz="1500" b="1" dirty="0">
                  <a:latin typeface="Times New Roman" charset="0"/>
                </a:rPr>
                <a:t>查询</a:t>
              </a:r>
            </a:p>
            <a:p>
              <a:pPr algn="ctr"/>
              <a:r>
                <a:rPr lang="en-US" altLang="zh-CN" sz="1500" b="1" dirty="0" err="1">
                  <a:latin typeface="Times New Roman" charset="0"/>
                </a:rPr>
                <a:t>search_student</a:t>
              </a:r>
              <a:r>
                <a:rPr lang="en-US" altLang="zh-CN" sz="1500" b="1" dirty="0">
                  <a:latin typeface="Times New Roman" charset="0"/>
                </a:rPr>
                <a:t>()</a:t>
              </a:r>
              <a:endParaRPr lang="en-US" altLang="zh-CN" sz="1500" b="1" dirty="0"/>
            </a:p>
          </p:txBody>
        </p:sp>
      </p:grpSp>
      <p:sp>
        <p:nvSpPr>
          <p:cNvPr id="72707" name="Text Box 20"/>
          <p:cNvSpPr txBox="1">
            <a:spLocks noChangeArrowheads="1"/>
          </p:cNvSpPr>
          <p:nvPr/>
        </p:nvSpPr>
        <p:spPr bwMode="auto">
          <a:xfrm>
            <a:off x="395288" y="1484313"/>
            <a:ext cx="8425184" cy="18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 dirty="0"/>
              <a:t>例</a:t>
            </a:r>
            <a:r>
              <a:rPr kumimoji="0" lang="en-US" altLang="zh-CN" sz="2800" b="1" dirty="0"/>
              <a:t>10-10  </a:t>
            </a:r>
            <a:r>
              <a:rPr kumimoji="0" lang="zh-CN" altLang="en-US" sz="2800" b="1" dirty="0"/>
              <a:t>请综合例</a:t>
            </a:r>
            <a:r>
              <a:rPr kumimoji="0" lang="en-US" altLang="zh-CN" sz="2800" b="1" dirty="0"/>
              <a:t>9-1</a:t>
            </a:r>
            <a:r>
              <a:rPr kumimoji="0" lang="zh-CN" altLang="en-US" sz="2800" b="1" dirty="0"/>
              <a:t>、例</a:t>
            </a:r>
            <a:r>
              <a:rPr kumimoji="0" lang="en-US" altLang="zh-CN" sz="2800" b="1" dirty="0"/>
              <a:t>9-2</a:t>
            </a:r>
            <a:r>
              <a:rPr kumimoji="0" lang="zh-CN" altLang="en-US" sz="2800" b="1" dirty="0"/>
              <a:t>、例</a:t>
            </a:r>
            <a:r>
              <a:rPr kumimoji="0" lang="en-US" altLang="zh-CN" sz="2800" b="1" dirty="0"/>
              <a:t>9-3</a:t>
            </a:r>
            <a:r>
              <a:rPr kumimoji="0" lang="zh-CN" altLang="en-US" sz="2800" b="1" dirty="0"/>
              <a:t>，分模块设计一个学生信息库系统。该系统包含学生基本信息的建立和输出、计算学生平均成绩、按照学生的平均成绩排序以及查询、修改学生的成绩等功能。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Dgm spid="7578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7571184" cy="595535"/>
          </a:xfrm>
        </p:spPr>
        <p:txBody>
          <a:bodyPr/>
          <a:lstStyle/>
          <a:p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10-10 </a:t>
            </a:r>
            <a:r>
              <a:rPr lang="zh-CN" altLang="en-US" sz="4000" dirty="0">
                <a:latin typeface="Arial" charset="0"/>
                <a:ea typeface="宋体" charset="0"/>
              </a:rPr>
              <a:t>程序文件模块 </a:t>
            </a:r>
          </a:p>
        </p:txBody>
      </p:sp>
      <p:sp>
        <p:nvSpPr>
          <p:cNvPr id="73730" name="Rectangle 20"/>
          <p:cNvSpPr>
            <a:spLocks noChangeArrowheads="1"/>
          </p:cNvSpPr>
          <p:nvPr/>
        </p:nvSpPr>
        <p:spPr bwMode="auto">
          <a:xfrm>
            <a:off x="251520" y="980728"/>
            <a:ext cx="8568952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2400" b="1" dirty="0"/>
              <a:t>分成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个程序文件模块，所有文件存放在同一个文件夹下，采用文件包含的形式进行连接和调用。</a:t>
            </a:r>
          </a:p>
          <a:p>
            <a:pPr marL="742950" lvl="1" indent="-285750" eaLnBrk="0" hangingPunct="0">
              <a:spcBef>
                <a:spcPts val="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400" b="1" dirty="0"/>
              <a:t>主函数程序文件</a:t>
            </a:r>
            <a:r>
              <a:rPr lang="en-US" altLang="zh-CN" sz="2400" b="1" dirty="0" err="1"/>
              <a:t>student_system.c</a:t>
            </a:r>
            <a:endParaRPr lang="en-US" altLang="zh-CN" sz="2400" b="1" dirty="0"/>
          </a:p>
          <a:p>
            <a:pPr lvl="1" eaLnBrk="0" hangingPunct="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it-IT" altLang="zh-CN" sz="2000" b="1" dirty="0"/>
              <a:t>.........</a:t>
            </a:r>
          </a:p>
          <a:p>
            <a:pPr lvl="1" eaLnBrk="0" hangingPunct="0">
              <a:spcBef>
                <a:spcPts val="0"/>
              </a:spcBef>
              <a:buClr>
                <a:schemeClr val="bg2"/>
              </a:buClr>
              <a:buSzPct val="75000"/>
            </a:pPr>
            <a:r>
              <a:rPr lang="it-IT" altLang="zh-CN" sz="2000" b="1" dirty="0"/>
              <a:t>int Count = 0;       /* </a:t>
            </a:r>
            <a:r>
              <a:rPr lang="zh-CN" altLang="it-IT" sz="2000" b="1" dirty="0"/>
              <a:t>全局变量，记录当前学生总数 *</a:t>
            </a:r>
            <a:r>
              <a:rPr lang="it-IT" altLang="zh-CN" sz="2000" b="1" dirty="0"/>
              <a:t>/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#include "</a:t>
            </a:r>
            <a:r>
              <a:rPr lang="en-US" altLang="zh-CN" sz="2000" b="1" dirty="0" err="1"/>
              <a:t>input_output.c</a:t>
            </a:r>
            <a:r>
              <a:rPr lang="en-US" altLang="zh-CN" sz="2000" b="1" dirty="0"/>
              <a:t>"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#include "</a:t>
            </a:r>
            <a:r>
              <a:rPr lang="en-US" altLang="zh-CN" sz="2000" b="1" dirty="0" err="1"/>
              <a:t>computing.c</a:t>
            </a:r>
            <a:r>
              <a:rPr lang="en-US" altLang="zh-CN" sz="2000" b="1" dirty="0"/>
              <a:t>"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#include "</a:t>
            </a:r>
            <a:r>
              <a:rPr lang="en-US" altLang="zh-CN" sz="2000" b="1" dirty="0" err="1"/>
              <a:t>update.c</a:t>
            </a:r>
            <a:r>
              <a:rPr lang="en-US" altLang="zh-CN" sz="2000" b="1" dirty="0"/>
              <a:t>"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#include "</a:t>
            </a:r>
            <a:r>
              <a:rPr lang="en-US" altLang="zh-CN" sz="2000" b="1" dirty="0" err="1"/>
              <a:t>search.c</a:t>
            </a:r>
            <a:r>
              <a:rPr lang="en-US" altLang="zh-CN" sz="2000" b="1" dirty="0"/>
              <a:t>"</a:t>
            </a:r>
            <a:endParaRPr lang="it-IT" altLang="zh-CN" sz="2000" b="1" dirty="0"/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int main(void)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{   struct student students[</a:t>
            </a:r>
            <a:r>
              <a:rPr lang="en-US" altLang="zh-CN" sz="2000" b="1" dirty="0" err="1"/>
              <a:t>MaxSize</a:t>
            </a:r>
            <a:r>
              <a:rPr lang="en-US" altLang="zh-CN" sz="2000" b="1" dirty="0"/>
              <a:t>]; /* </a:t>
            </a:r>
            <a:r>
              <a:rPr lang="zh-CN" altLang="en-US" sz="2000" b="1" dirty="0"/>
              <a:t>定义学生信息结构数组 *</a:t>
            </a:r>
            <a:r>
              <a:rPr lang="en-US" altLang="zh-CN" sz="2000" b="1" dirty="0"/>
              <a:t>/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new_student</a:t>
            </a:r>
            <a:r>
              <a:rPr lang="en-US" altLang="zh-CN" sz="2000" b="1" dirty="0"/>
              <a:t> (students);         /* </a:t>
            </a:r>
            <a:r>
              <a:rPr lang="zh-CN" altLang="en-US" sz="2000" b="1" dirty="0"/>
              <a:t>输入学生信息结构数组 *</a:t>
            </a:r>
            <a:r>
              <a:rPr lang="en-US" altLang="zh-CN" sz="2000" b="1" dirty="0"/>
              <a:t>/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    average(students);	         /* </a:t>
            </a:r>
            <a:r>
              <a:rPr lang="zh-CN" altLang="en-US" sz="2000" b="1" dirty="0"/>
              <a:t>计算每一个学生的平均成绩 *</a:t>
            </a:r>
            <a:r>
              <a:rPr lang="en-US" altLang="zh-CN" sz="2000" b="1" dirty="0"/>
              <a:t>/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    sort(students);		         /* </a:t>
            </a:r>
            <a:r>
              <a:rPr lang="zh-CN" altLang="en-US" sz="2000" b="1" dirty="0"/>
              <a:t>按学生的平均成绩排序 *</a:t>
            </a:r>
            <a:r>
              <a:rPr lang="en-US" altLang="zh-CN" sz="2000" b="1" dirty="0"/>
              <a:t>/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output_student</a:t>
            </a:r>
            <a:r>
              <a:rPr lang="en-US" altLang="zh-CN" sz="2000" b="1" dirty="0"/>
              <a:t>(students);      /* </a:t>
            </a:r>
            <a:r>
              <a:rPr lang="zh-CN" altLang="en-US" sz="2000" b="1" dirty="0"/>
              <a:t>显示排序后的结构数组 *</a:t>
            </a:r>
            <a:r>
              <a:rPr lang="en-US" altLang="zh-CN" sz="2000" b="1" dirty="0"/>
              <a:t>/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    modify(students); 	          /* </a:t>
            </a:r>
            <a:r>
              <a:rPr lang="zh-CN" altLang="en-US" sz="2000" b="1" dirty="0"/>
              <a:t>修改指定输入的学生信息 *</a:t>
            </a:r>
            <a:r>
              <a:rPr lang="en-US" altLang="zh-CN" sz="2000" b="1" dirty="0"/>
              <a:t>/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output_student</a:t>
            </a:r>
            <a:r>
              <a:rPr lang="en-US" altLang="zh-CN" sz="2000" b="1" dirty="0"/>
              <a:t>(students);       /* </a:t>
            </a:r>
            <a:r>
              <a:rPr lang="zh-CN" altLang="en-US" sz="2000" b="1" dirty="0"/>
              <a:t>显示修改后的结构数组 *</a:t>
            </a:r>
            <a:r>
              <a:rPr lang="en-US" altLang="zh-CN" sz="2000" b="1" dirty="0"/>
              <a:t>/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	return 0;</a:t>
            </a:r>
          </a:p>
          <a:p>
            <a:pPr marL="685800" lvl="1" indent="-228600" eaLnBrk="0" hangingPunct="0">
              <a:spcBef>
                <a:spcPts val="0"/>
              </a:spcBef>
              <a:buClr>
                <a:schemeClr val="bg2"/>
              </a:buClr>
              <a:buSzPct val="65000"/>
            </a:pPr>
            <a:r>
              <a:rPr lang="en-US" altLang="zh-CN" sz="2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7499176" cy="739552"/>
          </a:xfrm>
        </p:spPr>
        <p:txBody>
          <a:bodyPr/>
          <a:lstStyle/>
          <a:p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10-10 </a:t>
            </a:r>
            <a:r>
              <a:rPr lang="zh-CN" altLang="en-US" sz="4000" dirty="0">
                <a:latin typeface="Arial" charset="0"/>
                <a:ea typeface="宋体" charset="0"/>
              </a:rPr>
              <a:t>程序文件模块 </a:t>
            </a:r>
          </a:p>
        </p:txBody>
      </p:sp>
      <p:sp>
        <p:nvSpPr>
          <p:cNvPr id="73730" name="Rectangle 20"/>
          <p:cNvSpPr>
            <a:spLocks noChangeArrowheads="1"/>
          </p:cNvSpPr>
          <p:nvPr/>
        </p:nvSpPr>
        <p:spPr bwMode="auto">
          <a:xfrm>
            <a:off x="354360" y="1124793"/>
            <a:ext cx="8466112" cy="554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/>
              <a:t>输入输出</a:t>
            </a:r>
            <a:r>
              <a:rPr lang="zh-CN" altLang="en-US" sz="2000" b="1" dirty="0"/>
              <a:t>程序</a:t>
            </a:r>
            <a:r>
              <a:rPr lang="zh-CN" altLang="en-US" sz="2400" b="1" dirty="0"/>
              <a:t>文件</a:t>
            </a:r>
            <a:r>
              <a:rPr lang="en-US" altLang="zh-CN" sz="2400" b="1" dirty="0" err="1"/>
              <a:t>input_output.c</a:t>
            </a:r>
            <a:endParaRPr lang="en-US" altLang="zh-CN" sz="2400" b="1" dirty="0"/>
          </a:p>
          <a:p>
            <a:pPr indent="254000" algn="just"/>
            <a:r>
              <a:rPr lang="it-IT" altLang="zh-CN" sz="2000" b="1" dirty="0"/>
              <a:t>extern Count;		       /* </a:t>
            </a:r>
            <a:r>
              <a:rPr lang="zh-CN" altLang="zh-CN" sz="2000" b="1" dirty="0"/>
              <a:t>外部变量声明 </a:t>
            </a:r>
            <a:r>
              <a:rPr lang="it-IT" altLang="zh-CN" sz="2000" b="1" dirty="0"/>
              <a:t>*/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void new_student (struct student students[ ]) /*</a:t>
            </a:r>
            <a:r>
              <a:rPr lang="zh-CN" altLang="zh-CN" sz="2000" b="1" dirty="0"/>
              <a:t>新建学生信息</a:t>
            </a:r>
            <a:r>
              <a:rPr lang="it-IT" altLang="zh-CN" sz="2000" b="1" dirty="0"/>
              <a:t>*/	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{    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	……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}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void output_student(struct student students[ ]) /*</a:t>
            </a:r>
            <a:r>
              <a:rPr lang="zh-CN" altLang="zh-CN" sz="2000" b="1" dirty="0"/>
              <a:t>输出学生信息</a:t>
            </a:r>
            <a:r>
              <a:rPr lang="it-IT" altLang="zh-CN" sz="2000" b="1" dirty="0"/>
              <a:t>*/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{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	……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}</a:t>
            </a:r>
            <a:endParaRPr lang="zh-CN" altLang="zh-CN" sz="2000" b="1" dirty="0"/>
          </a:p>
          <a:p>
            <a:pPr lvl="2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</a:pPr>
            <a:endParaRPr lang="en-US" altLang="zh-CN" sz="2000" b="1" dirty="0"/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400" b="1" dirty="0"/>
              <a:t>计算平均成绩程序文件</a:t>
            </a:r>
            <a:r>
              <a:rPr lang="en-US" altLang="zh-CN" sz="2400" b="1" dirty="0" err="1"/>
              <a:t>computing.c</a:t>
            </a:r>
            <a:endParaRPr lang="en-US" altLang="zh-CN" sz="2400" b="1" dirty="0"/>
          </a:p>
          <a:p>
            <a:pPr indent="254000" algn="just"/>
            <a:r>
              <a:rPr lang="it-IT" altLang="zh-CN" sz="2000" b="1" dirty="0"/>
              <a:t>extern Count;		       /* </a:t>
            </a:r>
            <a:r>
              <a:rPr lang="zh-CN" altLang="zh-CN" sz="2000" b="1" dirty="0"/>
              <a:t>外部变量声明</a:t>
            </a:r>
            <a:r>
              <a:rPr lang="it-IT" altLang="zh-CN" sz="2000" b="1" dirty="0"/>
              <a:t> */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void average(struct student students [])  /*</a:t>
            </a:r>
            <a:r>
              <a:rPr lang="zh-CN" altLang="zh-CN" sz="2000" b="1" dirty="0"/>
              <a:t>计算个人平均成绩</a:t>
            </a:r>
            <a:r>
              <a:rPr lang="it-IT" altLang="zh-CN" sz="2000" b="1" dirty="0"/>
              <a:t> */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{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	……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}</a:t>
            </a:r>
            <a:endParaRPr lang="en-US" altLang="zh-CN" sz="2400" b="1" dirty="0"/>
          </a:p>
          <a:p>
            <a:pPr lvl="2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8081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7499176" cy="739552"/>
          </a:xfrm>
        </p:spPr>
        <p:txBody>
          <a:bodyPr/>
          <a:lstStyle/>
          <a:p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10-10 </a:t>
            </a:r>
            <a:r>
              <a:rPr lang="zh-CN" altLang="en-US" sz="4000" dirty="0">
                <a:latin typeface="Arial" charset="0"/>
                <a:ea typeface="宋体" charset="0"/>
              </a:rPr>
              <a:t>程序文件模块 </a:t>
            </a:r>
          </a:p>
        </p:txBody>
      </p:sp>
      <p:sp>
        <p:nvSpPr>
          <p:cNvPr id="73730" name="Rectangle 20"/>
          <p:cNvSpPr>
            <a:spLocks noChangeArrowheads="1"/>
          </p:cNvSpPr>
          <p:nvPr/>
        </p:nvSpPr>
        <p:spPr bwMode="auto">
          <a:xfrm>
            <a:off x="354360" y="1124793"/>
            <a:ext cx="8466112" cy="554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b="1" dirty="0"/>
              <a:t>修改排序程序文件</a:t>
            </a:r>
            <a:r>
              <a:rPr lang="en-US" altLang="zh-CN" sz="2400" b="1" dirty="0" err="1"/>
              <a:t>update.c</a:t>
            </a:r>
            <a:endParaRPr lang="en-US" altLang="zh-CN" sz="2400" b="1" dirty="0"/>
          </a:p>
          <a:p>
            <a:pPr indent="254000" algn="just"/>
            <a:r>
              <a:rPr lang="it-IT" altLang="zh-CN" sz="2000" b="1" dirty="0"/>
              <a:t>extern Count;		       /* </a:t>
            </a:r>
            <a:r>
              <a:rPr lang="zh-CN" altLang="zh-CN" sz="2000" b="1" dirty="0"/>
              <a:t>外部变量声明</a:t>
            </a:r>
            <a:r>
              <a:rPr lang="it-IT" altLang="zh-CN" sz="2000" b="1" dirty="0"/>
              <a:t> */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void modify(struct student *p)    /* </a:t>
            </a:r>
            <a:r>
              <a:rPr lang="zh-CN" altLang="zh-CN" sz="2000" b="1" dirty="0"/>
              <a:t>修改学生成绩</a:t>
            </a:r>
            <a:r>
              <a:rPr lang="it-IT" altLang="zh-CN" sz="2000" b="1" dirty="0"/>
              <a:t> */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{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	……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}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void sort(struct student students[])       /* </a:t>
            </a:r>
            <a:r>
              <a:rPr lang="zh-CN" altLang="zh-CN" sz="2000" b="1" dirty="0"/>
              <a:t>平均成绩排序</a:t>
            </a:r>
            <a:r>
              <a:rPr lang="it-IT" altLang="zh-CN" sz="2000" b="1" dirty="0"/>
              <a:t> */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{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	……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}</a:t>
            </a:r>
            <a:endParaRPr lang="en-US" altLang="zh-CN" sz="2400" b="1" dirty="0"/>
          </a:p>
          <a:p>
            <a:pPr marL="285750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400" b="1" dirty="0"/>
              <a:t>查询程序文件</a:t>
            </a:r>
            <a:r>
              <a:rPr lang="en-US" altLang="zh-CN" sz="2400" b="1" dirty="0" err="1"/>
              <a:t>search.c</a:t>
            </a:r>
            <a:endParaRPr lang="en-US" altLang="zh-CN" sz="2000" b="1" dirty="0"/>
          </a:p>
          <a:p>
            <a:pPr indent="254000" algn="just"/>
            <a:r>
              <a:rPr lang="it-IT" altLang="zh-CN" sz="2000" b="1" dirty="0"/>
              <a:t>extern Count;		       /* </a:t>
            </a:r>
            <a:r>
              <a:rPr lang="zh-CN" altLang="zh-CN" sz="2000" b="1" dirty="0"/>
              <a:t>外部变量声明</a:t>
            </a:r>
            <a:r>
              <a:rPr lang="it-IT" altLang="zh-CN" sz="2000" b="1" dirty="0"/>
              <a:t> */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void search_student(struct student students[ ], int num)  </a:t>
            </a:r>
          </a:p>
          <a:p>
            <a:pPr indent="254000" algn="just"/>
            <a:r>
              <a:rPr lang="it-IT" altLang="zh-CN" sz="2000" b="1" dirty="0"/>
              <a:t>                                                         /*</a:t>
            </a:r>
            <a:r>
              <a:rPr lang="zh-CN" altLang="zh-CN" sz="2000" b="1" dirty="0"/>
              <a:t>查询学生信息</a:t>
            </a:r>
            <a:r>
              <a:rPr lang="it-IT" altLang="zh-CN" sz="2000" b="1" dirty="0"/>
              <a:t>*/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{  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 	……</a:t>
            </a:r>
            <a:endParaRPr lang="zh-CN" altLang="zh-CN" sz="2000" b="1" dirty="0"/>
          </a:p>
          <a:p>
            <a:pPr indent="254000" algn="just"/>
            <a:r>
              <a:rPr lang="it-IT" altLang="zh-CN" sz="2000" b="1" dirty="0"/>
              <a:t>}</a:t>
            </a:r>
            <a:endParaRPr lang="zh-CN" altLang="zh-CN" sz="2000" b="1" dirty="0"/>
          </a:p>
          <a:p>
            <a:pPr lvl="2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65000"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5603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 sz="4000">
                <a:latin typeface="Arial" charset="0"/>
                <a:ea typeface="宋体" charset="0"/>
              </a:rPr>
              <a:t>10.4.2  C</a:t>
            </a:r>
            <a:r>
              <a:rPr lang="zh-CN" altLang="en-US" sz="4000">
                <a:latin typeface="Arial" charset="0"/>
                <a:ea typeface="宋体" charset="0"/>
              </a:rPr>
              <a:t>程序文件模块 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751387"/>
          </a:xfrm>
        </p:spPr>
        <p:txBody>
          <a:bodyPr/>
          <a:lstStyle/>
          <a:p>
            <a:r>
              <a:rPr lang="zh-CN" altLang="en-US" sz="2800">
                <a:latin typeface="Arial" charset="0"/>
                <a:ea typeface="宋体" charset="0"/>
              </a:rPr>
              <a:t>结构化程序设计是编写出具有良好结构程序的有效方法</a:t>
            </a:r>
          </a:p>
          <a:p>
            <a:r>
              <a:rPr lang="zh-CN" altLang="en-US" sz="2800">
                <a:latin typeface="Arial" charset="0"/>
                <a:ea typeface="宋体" charset="0"/>
              </a:rPr>
              <a:t>一个大程序最好由一组小函数构成</a:t>
            </a:r>
          </a:p>
          <a:p>
            <a:r>
              <a:rPr lang="zh-CN" altLang="en-US" sz="2800">
                <a:latin typeface="Arial" charset="0"/>
                <a:ea typeface="宋体" charset="0"/>
              </a:rPr>
              <a:t>如果程序规模很大，需要几个人合作完成的话，每个人所编写的程序会保存在自己的</a:t>
            </a:r>
            <a:r>
              <a:rPr lang="en-US" altLang="zh-CN" sz="2800">
                <a:latin typeface="Arial" charset="0"/>
                <a:ea typeface="宋体" charset="0"/>
              </a:rPr>
              <a:t>.c</a:t>
            </a:r>
            <a:r>
              <a:rPr lang="zh-CN" altLang="en-US" sz="2800">
                <a:latin typeface="Arial" charset="0"/>
                <a:ea typeface="宋体" charset="0"/>
              </a:rPr>
              <a:t>文件中</a:t>
            </a:r>
          </a:p>
          <a:p>
            <a:r>
              <a:rPr lang="zh-CN" altLang="en-US" sz="2800">
                <a:latin typeface="Arial" charset="0"/>
                <a:ea typeface="宋体" charset="0"/>
              </a:rPr>
              <a:t>为了避免一个文件过长，也会把程序分别保存为几个文件。</a:t>
            </a:r>
          </a:p>
          <a:p>
            <a:r>
              <a:rPr lang="zh-CN" altLang="en-US" sz="2800">
                <a:latin typeface="Arial" charset="0"/>
                <a:ea typeface="宋体" charset="0"/>
              </a:rPr>
              <a:t>一个大程序会由几个文件组成，每一个文件又可能包含若干个函数。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203575" y="1412875"/>
            <a:ext cx="5688013" cy="946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2800" b="1"/>
              <a:t>我们把保存有一部分程序的文件称为</a:t>
            </a:r>
            <a:r>
              <a:rPr kumimoji="0" lang="zh-CN" altLang="en-US" sz="2800" b="1">
                <a:solidFill>
                  <a:srgbClr val="FF3300"/>
                </a:solidFill>
                <a:ea typeface="黑体" charset="0"/>
                <a:cs typeface="黑体" charset="0"/>
              </a:rPr>
              <a:t>程序文件模块</a:t>
            </a:r>
            <a:r>
              <a:rPr kumimoji="0" lang="zh-CN" altLang="en-US" sz="2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 sz="4000">
                <a:latin typeface="Arial" charset="0"/>
                <a:ea typeface="宋体" charset="0"/>
              </a:rPr>
              <a:t>10.4.2  C</a:t>
            </a:r>
            <a:r>
              <a:rPr lang="zh-CN" altLang="en-US" sz="4000">
                <a:latin typeface="Arial" charset="0"/>
                <a:ea typeface="宋体" charset="0"/>
              </a:rPr>
              <a:t>程序文件模块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24862" cy="5040312"/>
          </a:xfrm>
        </p:spPr>
        <p:txBody>
          <a:bodyPr/>
          <a:lstStyle/>
          <a:p>
            <a:r>
              <a:rPr lang="zh-CN" altLang="en-US" sz="2800">
                <a:latin typeface="Arial" charset="0"/>
                <a:ea typeface="宋体" charset="0"/>
              </a:rPr>
              <a:t>一个大程序可由几个程序文件模块组成，每一个程序文件模块又可能包含若干个函数。程序文件模块只是函数书写的载体。 </a:t>
            </a:r>
            <a:endParaRPr lang="en-US" altLang="zh-CN" sz="2800">
              <a:latin typeface="Arial" charset="0"/>
              <a:ea typeface="宋体" charset="0"/>
            </a:endParaRPr>
          </a:p>
          <a:p>
            <a:r>
              <a:rPr lang="zh-CN" altLang="en-US" sz="2800">
                <a:latin typeface="Arial" charset="0"/>
                <a:ea typeface="宋体" charset="0"/>
              </a:rPr>
              <a:t>当大程序分成若干文件模块后，可以对各文件模块分别编译，然后通过连接，把编译好的文件模块再合起来，连接生成可执行程序。</a:t>
            </a:r>
          </a:p>
          <a:p>
            <a:r>
              <a:rPr lang="zh-CN" altLang="en-US" sz="2800">
                <a:latin typeface="Arial" charset="0"/>
                <a:ea typeface="宋体" charset="0"/>
              </a:rPr>
              <a:t>问题：如何把若干程序文件模块连接成一个完整的可执行程序？</a:t>
            </a:r>
          </a:p>
          <a:p>
            <a:pPr lvl="1"/>
            <a:r>
              <a:rPr lang="zh-CN" altLang="en-US" sz="2400">
                <a:latin typeface="Arial" charset="0"/>
                <a:ea typeface="宋体" charset="0"/>
              </a:rPr>
              <a:t>文件包含 </a:t>
            </a:r>
          </a:p>
          <a:p>
            <a:pPr lvl="1"/>
            <a:r>
              <a:rPr lang="zh-CN" altLang="en-US" sz="2400">
                <a:latin typeface="Arial" charset="0"/>
                <a:ea typeface="宋体" charset="0"/>
              </a:rPr>
              <a:t>工程文件（由具体语言系统提供）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7216" y="4959957"/>
            <a:ext cx="7272808" cy="936104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4</a:t>
            </a:r>
            <a:r>
              <a:rPr lang="zh-CN" altLang="en-US" sz="2400" dirty="0">
                <a:latin typeface="Arial" charset="0"/>
                <a:ea typeface="宋体" charset="0"/>
              </a:rPr>
              <a:t>层结构，</a:t>
            </a:r>
            <a:r>
              <a:rPr lang="en-US" altLang="zh-CN" sz="2400" dirty="0">
                <a:latin typeface="Arial" charset="0"/>
                <a:ea typeface="宋体" charset="0"/>
              </a:rPr>
              <a:t>7</a:t>
            </a:r>
            <a:r>
              <a:rPr lang="zh-CN" altLang="en-US" sz="2400" dirty="0">
                <a:latin typeface="Arial" charset="0"/>
                <a:ea typeface="宋体" charset="0"/>
              </a:rPr>
              <a:t>个函数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降低程序的构思、编写、调试的复杂度，可读性好</a:t>
            </a:r>
            <a:endParaRPr lang="zh-CN" sz="2400" dirty="0">
              <a:latin typeface="Arial" charset="0"/>
              <a:ea typeface="宋体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xfrm>
            <a:off x="145256" y="523677"/>
            <a:ext cx="3960366" cy="8382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例</a:t>
            </a:r>
            <a:r>
              <a:rPr lang="en-US" altLang="zh-CN" sz="4000" dirty="0">
                <a:latin typeface="Arial" charset="0"/>
                <a:ea typeface="宋体" charset="0"/>
              </a:rPr>
              <a:t>10-1</a:t>
            </a:r>
            <a:r>
              <a:rPr lang="zh-CN" altLang="en-US" sz="4000" dirty="0">
                <a:latin typeface="Arial" charset="0"/>
                <a:ea typeface="宋体" charset="0"/>
              </a:rPr>
              <a:t>程序结构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FA102BF-FC1D-4B53-99C6-ABF1FFD4F269}"/>
              </a:ext>
            </a:extLst>
          </p:cNvPr>
          <p:cNvGrpSpPr/>
          <p:nvPr/>
        </p:nvGrpSpPr>
        <p:grpSpPr>
          <a:xfrm>
            <a:off x="2629223" y="980728"/>
            <a:ext cx="6695306" cy="3790283"/>
            <a:chOff x="2629223" y="980728"/>
            <a:chExt cx="6695306" cy="3790283"/>
          </a:xfrm>
        </p:grpSpPr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785CABAD-763A-49C6-8148-8D9CD9377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4416" y="3212753"/>
              <a:ext cx="2170113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 dirty="0">
                  <a:solidFill>
                    <a:srgbClr val="CC0066"/>
                  </a:solidFill>
                </a:rPr>
                <a:t>query()</a:t>
              </a:r>
              <a:endParaRPr kumimoji="0" lang="en-US" altLang="zh-CN" sz="2800" b="1" dirty="0">
                <a:solidFill>
                  <a:srgbClr val="CC0066"/>
                </a:solidFill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995C5E9-5852-4DDC-8340-EB0EB4E95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703" y="980728"/>
              <a:ext cx="1668463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 dirty="0"/>
                <a:t>main( )</a:t>
              </a:r>
              <a:endParaRPr kumimoji="0" lang="en-US" altLang="zh-CN" sz="2800" b="1" dirty="0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C171FE29-F459-474F-A13B-764EBA2F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841" y="2061816"/>
              <a:ext cx="1668463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 dirty="0">
                  <a:solidFill>
                    <a:schemeClr val="bg2"/>
                  </a:solidFill>
                </a:rPr>
                <a:t>select()</a:t>
              </a:r>
              <a:endParaRPr kumimoji="0" lang="en-US" altLang="zh-CN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781FC2F3-F99E-4B3E-92DD-A80B16BCF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278" y="3212753"/>
              <a:ext cx="1944688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 dirty="0">
                  <a:solidFill>
                    <a:srgbClr val="CC0066"/>
                  </a:solidFill>
                </a:rPr>
                <a:t>insert()</a:t>
              </a:r>
              <a:endParaRPr kumimoji="0" lang="en-US" altLang="zh-CN" sz="2800" b="1" dirty="0">
                <a:solidFill>
                  <a:srgbClr val="CC0066"/>
                </a:solidFill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B176AD2D-B428-44E2-AC6A-16C3393FD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7641" y="3198466"/>
              <a:ext cx="2074863" cy="53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 dirty="0">
                  <a:solidFill>
                    <a:srgbClr val="CC0066"/>
                  </a:solidFill>
                </a:rPr>
                <a:t>remove()</a:t>
              </a:r>
              <a:endParaRPr kumimoji="0" lang="en-US" altLang="zh-CN" sz="2800" b="1" dirty="0">
                <a:solidFill>
                  <a:srgbClr val="CC0066"/>
                </a:solidFill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B64D0D07-7F8D-4361-A59D-B62B149CD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041" y="1360141"/>
              <a:ext cx="0" cy="73818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25AD82F-260E-482A-BB4B-B9571C95C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4216" y="2512666"/>
              <a:ext cx="1366838" cy="7397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568B023D-0835-4FAF-963F-D3A49BA1D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3003" y="2515841"/>
              <a:ext cx="0" cy="7159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AFF99945-219E-41BA-A9D4-886B6186F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241" y="2512666"/>
              <a:ext cx="1365250" cy="7397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Line 11">
              <a:extLst>
                <a:ext uri="{FF2B5EF4-FFF2-40B4-BE49-F238E27FC236}">
                  <a16:creationId xmlns:a16="http://schemas.microsoft.com/office/drawing/2014/main" id="{8730E8BD-A8B2-4A78-9CBA-8350AD937A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3495" y="1429991"/>
              <a:ext cx="1366838" cy="739775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Text Box 6">
              <a:extLst>
                <a:ext uri="{FF2B5EF4-FFF2-40B4-BE49-F238E27FC236}">
                  <a16:creationId xmlns:a16="http://schemas.microsoft.com/office/drawing/2014/main" id="{6526115E-59F9-4982-8FB6-88C1F4FF8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9223" y="2071317"/>
              <a:ext cx="2683694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 dirty="0" err="1">
                  <a:solidFill>
                    <a:schemeClr val="bg2"/>
                  </a:solidFill>
                </a:rPr>
                <a:t>input_array</a:t>
              </a:r>
              <a:r>
                <a:rPr kumimoji="0" lang="en-US" altLang="zh-CN" b="1" dirty="0">
                  <a:solidFill>
                    <a:schemeClr val="bg2"/>
                  </a:solidFill>
                </a:rPr>
                <a:t>()</a:t>
              </a:r>
              <a:endParaRPr kumimoji="0" lang="en-US" altLang="zh-CN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4" name="Text Box 7">
              <a:extLst>
                <a:ext uri="{FF2B5EF4-FFF2-40B4-BE49-F238E27FC236}">
                  <a16:creationId xmlns:a16="http://schemas.microsoft.com/office/drawing/2014/main" id="{22FBA428-3060-4AE7-87B7-7BBD48D11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238" y="4164833"/>
              <a:ext cx="2374577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 dirty="0" err="1"/>
                <a:t>print_array</a:t>
              </a:r>
              <a:r>
                <a:rPr kumimoji="0" lang="en-US" altLang="zh-CN" b="1" dirty="0"/>
                <a:t>()</a:t>
              </a:r>
              <a:endParaRPr kumimoji="0" lang="en-US" altLang="zh-CN" sz="2800" b="1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61F57685-EB61-486E-93E9-0A9DC42A8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7783" y="4175698"/>
              <a:ext cx="2374577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 dirty="0" err="1"/>
                <a:t>print_array</a:t>
              </a:r>
              <a:r>
                <a:rPr kumimoji="0" lang="en-US" altLang="zh-CN" b="1" dirty="0"/>
                <a:t>()</a:t>
              </a:r>
              <a:endParaRPr kumimoji="0" lang="en-US" altLang="zh-CN" sz="2800" b="1" dirty="0"/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7776CF60-5A2A-4B3E-BC4F-F8DD179FE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3003" y="3573016"/>
              <a:ext cx="0" cy="7159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74069382-3BC4-47A7-9A50-C0BBC3B4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754" y="3573016"/>
              <a:ext cx="0" cy="71596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6207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10.4.2  C</a:t>
            </a:r>
            <a:r>
              <a:rPr lang="zh-CN" altLang="en-US">
                <a:latin typeface="Arial" charset="0"/>
                <a:ea typeface="宋体" charset="0"/>
              </a:rPr>
              <a:t>程序文件模块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84313"/>
            <a:ext cx="8280400" cy="4929187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程序－文件－函数关系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小程序：主函数</a:t>
            </a:r>
            <a:r>
              <a:rPr lang="en-US" altLang="zh-CN">
                <a:latin typeface="Arial" charset="0"/>
                <a:ea typeface="宋体" charset="0"/>
              </a:rPr>
              <a:t>+</a:t>
            </a:r>
            <a:r>
              <a:rPr lang="zh-CN" altLang="en-US">
                <a:latin typeface="Arial" charset="0"/>
                <a:ea typeface="宋体" charset="0"/>
              </a:rPr>
              <a:t>若干函数 </a:t>
            </a:r>
            <a:r>
              <a:rPr lang="en-US" altLang="zh-CN">
                <a:latin typeface="Arial" charset="0"/>
                <a:ea typeface="宋体" charset="0"/>
                <a:sym typeface="Wingdings" charset="0"/>
              </a:rPr>
              <a:t> </a:t>
            </a:r>
            <a:r>
              <a:rPr lang="zh-CN" altLang="en-US">
                <a:solidFill>
                  <a:srgbClr val="FF3300"/>
                </a:solidFill>
                <a:latin typeface="Arial" charset="0"/>
                <a:ea typeface="宋体" charset="0"/>
                <a:sym typeface="Wingdings" charset="0"/>
              </a:rPr>
              <a:t>一个文件</a:t>
            </a:r>
            <a:endParaRPr lang="en-US" altLang="zh-CN">
              <a:solidFill>
                <a:srgbClr val="FF3300"/>
              </a:solidFill>
              <a:latin typeface="Arial" charset="0"/>
              <a:ea typeface="宋体" charset="0"/>
            </a:endParaRP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大程序：若干程序文件模块（多个文件） </a:t>
            </a:r>
            <a:r>
              <a:rPr lang="en-US" altLang="zh-CN">
                <a:latin typeface="Arial" charset="0"/>
                <a:ea typeface="宋体" charset="0"/>
                <a:sym typeface="Wingdings" charset="0"/>
              </a:rPr>
              <a:t> </a:t>
            </a:r>
            <a:r>
              <a:rPr lang="zh-CN" altLang="en-US">
                <a:latin typeface="Arial" charset="0"/>
                <a:ea typeface="宋体" charset="0"/>
              </a:rPr>
              <a:t>每个程序文件模块可包含若干个函数  </a:t>
            </a:r>
            <a:r>
              <a:rPr lang="en-US" altLang="zh-CN">
                <a:latin typeface="Arial" charset="0"/>
                <a:ea typeface="宋体" charset="0"/>
                <a:sym typeface="Wingdings" charset="0"/>
              </a:rPr>
              <a:t> </a:t>
            </a:r>
            <a:r>
              <a:rPr lang="zh-CN" altLang="en-US">
                <a:latin typeface="Arial" charset="0"/>
                <a:ea typeface="宋体" charset="0"/>
              </a:rPr>
              <a:t>各程序文件模块分别编译，再连接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整个程序只允许有一个</a:t>
            </a:r>
            <a:r>
              <a:rPr lang="en-US" altLang="zh-CN">
                <a:latin typeface="Arial" charset="0"/>
                <a:ea typeface="宋体" charset="0"/>
              </a:rPr>
              <a:t>main()</a:t>
            </a:r>
            <a:r>
              <a:rPr lang="zh-CN" altLang="en-US">
                <a:latin typeface="Arial" charset="0"/>
                <a:ea typeface="宋体" charset="0"/>
              </a:rPr>
              <a:t>函数</a:t>
            </a:r>
            <a:endParaRPr lang="zh-CN"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10.4.3  </a:t>
            </a:r>
            <a:r>
              <a:rPr lang="zh-CN" altLang="en-US">
                <a:latin typeface="Arial" charset="0"/>
                <a:ea typeface="宋体" charset="0"/>
              </a:rPr>
              <a:t>文件模块间的通信 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31150" cy="4895850"/>
          </a:xfrm>
        </p:spPr>
        <p:txBody>
          <a:bodyPr/>
          <a:lstStyle/>
          <a:p>
            <a:r>
              <a:rPr lang="zh-CN" altLang="en-US">
                <a:latin typeface="Arial" charset="0"/>
                <a:ea typeface="宋体" charset="0"/>
              </a:rPr>
              <a:t>文件模块与变量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外部变量 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静态全局变量 </a:t>
            </a:r>
          </a:p>
          <a:p>
            <a:r>
              <a:rPr lang="zh-CN" altLang="en-US">
                <a:latin typeface="Arial" charset="0"/>
                <a:ea typeface="宋体" charset="0"/>
              </a:rPr>
              <a:t>文件模块与函数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外部函数 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静态的函数 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10.4.3  </a:t>
            </a:r>
            <a:r>
              <a:rPr lang="zh-CN" altLang="en-US">
                <a:latin typeface="Arial" charset="0"/>
                <a:ea typeface="宋体" charset="0"/>
              </a:rPr>
              <a:t>文件模块间的通信 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31150" cy="4895850"/>
          </a:xfrm>
        </p:spPr>
        <p:txBody>
          <a:bodyPr/>
          <a:lstStyle/>
          <a:p>
            <a:r>
              <a:rPr lang="zh-CN" altLang="en-US" sz="2800">
                <a:latin typeface="Arial" charset="0"/>
                <a:ea typeface="宋体" charset="0"/>
              </a:rPr>
              <a:t>外部变量 </a:t>
            </a:r>
          </a:p>
          <a:p>
            <a:pPr lvl="1"/>
            <a:r>
              <a:rPr lang="zh-CN" altLang="en-US" sz="2400">
                <a:latin typeface="Arial" charset="0"/>
                <a:ea typeface="宋体" charset="0"/>
              </a:rPr>
              <a:t>全局变量只能在某个模块中定义一次，如果其他模块要使用该全局变量，需要通过外部变量的声明</a:t>
            </a:r>
          </a:p>
          <a:p>
            <a:pPr lvl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		    </a:t>
            </a:r>
            <a:r>
              <a:rPr lang="zh-CN" altLang="en-US" sz="2400">
                <a:solidFill>
                  <a:srgbClr val="0000FF"/>
                </a:solidFill>
                <a:latin typeface="Arial" charset="0"/>
                <a:ea typeface="宋体" charset="0"/>
              </a:rPr>
              <a:t>外部变量声明格式为：</a:t>
            </a:r>
          </a:p>
          <a:p>
            <a:pPr lvl="1">
              <a:buFont typeface="Wingdings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Arial" charset="0"/>
                <a:ea typeface="宋体" charset="0"/>
              </a:rPr>
              <a:t>			extern </a:t>
            </a:r>
            <a:r>
              <a:rPr lang="zh-CN" altLang="en-US" sz="2400">
                <a:solidFill>
                  <a:srgbClr val="0000FF"/>
                </a:solidFill>
                <a:latin typeface="Arial" charset="0"/>
                <a:ea typeface="宋体" charset="0"/>
              </a:rPr>
              <a:t>变量名表</a:t>
            </a:r>
            <a:r>
              <a:rPr lang="en-US" altLang="zh-CN" sz="2400">
                <a:solidFill>
                  <a:srgbClr val="0000FF"/>
                </a:solidFill>
                <a:latin typeface="Arial" charset="0"/>
                <a:ea typeface="宋体" charset="0"/>
              </a:rPr>
              <a:t>;</a:t>
            </a:r>
            <a:endParaRPr lang="zh-CN" altLang="en-US" sz="2400">
              <a:solidFill>
                <a:srgbClr val="0000FF"/>
              </a:solidFill>
              <a:latin typeface="Arial" charset="0"/>
              <a:ea typeface="宋体" charset="0"/>
            </a:endParaRPr>
          </a:p>
          <a:p>
            <a:pPr lvl="1"/>
            <a:r>
              <a:rPr lang="zh-CN" altLang="en-US" sz="2400">
                <a:latin typeface="Arial" charset="0"/>
                <a:ea typeface="宋体" charset="0"/>
              </a:rPr>
              <a:t>如果在每一个文件模块中都定义一次全局变量，模块单独编译时不会发生错误，一旦把各模块连接在一起时，就会产生对同一个全局变量名多次定义的错误</a:t>
            </a:r>
          </a:p>
          <a:p>
            <a:pPr lvl="1"/>
            <a:r>
              <a:rPr lang="zh-CN" altLang="en-US" sz="2400">
                <a:latin typeface="Arial" charset="0"/>
                <a:ea typeface="宋体" charset="0"/>
              </a:rPr>
              <a:t>反之，不经声明而直接使用全局变量，程序编译时会出现“变量未定义”的错误。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10.4.3  </a:t>
            </a:r>
            <a:r>
              <a:rPr lang="zh-CN" altLang="en-US">
                <a:latin typeface="Arial" charset="0"/>
                <a:ea typeface="宋体" charset="0"/>
              </a:rPr>
              <a:t>文件模块间的通信 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31150" cy="4895850"/>
          </a:xfrm>
        </p:spPr>
        <p:txBody>
          <a:bodyPr/>
          <a:lstStyle/>
          <a:p>
            <a:r>
              <a:rPr lang="zh-CN" altLang="en-US">
                <a:latin typeface="Arial" charset="0"/>
                <a:ea typeface="宋体" charset="0"/>
              </a:rPr>
              <a:t>静态全局变量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当一个大的程序由多人合作完成时，每个程序员可能都会定义一些自己使用的全局变量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为避免自己定义的全局变量影响其他人编写的模块，即所谓的全局变量副作用，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宋体" charset="0"/>
              </a:rPr>
              <a:t>静态全局变量可以把变量的作用范围仅局限于当前的文件模块中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即使其他文件模块使用外部变量声明，也不能使用该变量。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0"/>
              </a:rPr>
              <a:t>10.4.3  </a:t>
            </a:r>
            <a:r>
              <a:rPr lang="zh-CN" altLang="en-US">
                <a:latin typeface="Arial" charset="0"/>
                <a:ea typeface="宋体" charset="0"/>
              </a:rPr>
              <a:t>文件模块间的通信 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31150" cy="4895850"/>
          </a:xfrm>
        </p:spPr>
        <p:txBody>
          <a:bodyPr/>
          <a:lstStyle/>
          <a:p>
            <a:r>
              <a:rPr lang="zh-CN" altLang="en-US">
                <a:latin typeface="Arial" charset="0"/>
                <a:ea typeface="宋体" charset="0"/>
              </a:rPr>
              <a:t>文件模块与函数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外部函数 </a:t>
            </a:r>
          </a:p>
          <a:p>
            <a:pPr lvl="2"/>
            <a:r>
              <a:rPr lang="zh-CN" altLang="en-US">
                <a:latin typeface="Arial" charset="0"/>
                <a:ea typeface="宋体" charset="0"/>
              </a:rPr>
              <a:t>如果要实现在一个模块中调用另一模块中的函数时，就需要对函数进行外部声明。声明格式为：</a:t>
            </a:r>
          </a:p>
          <a:p>
            <a:pPr lvl="2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extern  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宋体" charset="0"/>
              </a:rPr>
              <a:t>函数类型  函数名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宋体" charset="0"/>
              </a:rPr>
              <a:t>参数表说明</a:t>
            </a:r>
            <a:r>
              <a:rPr lang="en-US" altLang="zh-CN">
                <a:solidFill>
                  <a:srgbClr val="0000FF"/>
                </a:solidFill>
                <a:latin typeface="Arial" charset="0"/>
                <a:ea typeface="宋体" charset="0"/>
              </a:rPr>
              <a:t>)</a:t>
            </a:r>
            <a:r>
              <a:rPr lang="zh-CN" altLang="en-US">
                <a:solidFill>
                  <a:srgbClr val="0000FF"/>
                </a:solidFill>
                <a:latin typeface="Arial" charset="0"/>
                <a:ea typeface="宋体" charset="0"/>
              </a:rPr>
              <a:t>；</a:t>
            </a:r>
          </a:p>
          <a:p>
            <a:pPr lvl="1"/>
            <a:r>
              <a:rPr lang="zh-CN" altLang="en-US">
                <a:latin typeface="Arial" charset="0"/>
                <a:ea typeface="宋体" charset="0"/>
              </a:rPr>
              <a:t>静态的函数 </a:t>
            </a:r>
          </a:p>
          <a:p>
            <a:pPr lvl="2"/>
            <a:r>
              <a:rPr lang="zh-CN" altLang="en-US">
                <a:latin typeface="Arial" charset="0"/>
                <a:ea typeface="宋体" charset="0"/>
              </a:rPr>
              <a:t>把函数的使用范围限制在文件模块内，不使某程序员编写的自用函数影响其他程序员的程序，即使其他文件模块有同名的函数定义，相互间也没有任何关联，</a:t>
            </a:r>
          </a:p>
          <a:p>
            <a:pPr lvl="2"/>
            <a:r>
              <a:rPr lang="zh-CN" altLang="en-US">
                <a:latin typeface="Arial" charset="0"/>
                <a:ea typeface="宋体" charset="0"/>
              </a:rPr>
              <a:t>增加模块的独立性。 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本章小结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96300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多函数程序的组织结构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charset="0"/>
                <a:ea typeface="宋体" charset="0"/>
              </a:rPr>
              <a:t>函数调用的层次结构</a:t>
            </a:r>
            <a:endParaRPr lang="en-US" altLang="zh-CN" sz="22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charset="0"/>
                <a:ea typeface="宋体" charset="0"/>
              </a:rPr>
              <a:t>多文件模块实现：文件包含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charset="0"/>
                <a:ea typeface="宋体" charset="0"/>
              </a:rPr>
              <a:t>合理运用变量在多文件模块、多函数间的关联</a:t>
            </a:r>
            <a:endParaRPr lang="en-US" altLang="zh-CN" sz="22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>
                <a:latin typeface="Arial" charset="0"/>
                <a:ea typeface="宋体" charset="0"/>
              </a:rPr>
              <a:t>程序文件模块：变量与文件模块、   函数与文件模块的关系</a:t>
            </a:r>
            <a:endParaRPr lang="en-US" altLang="zh-CN" sz="22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递归函数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构成要素：递归式子（重点）与递归出口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运用递归函数解决特殊问题（如汉诺塔）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编译预处理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文件包含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宏实质：编译预处理的替代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带参的宏</a:t>
            </a:r>
            <a:r>
              <a:rPr lang="en-US" altLang="zh-CN" sz="2400">
                <a:latin typeface="Arial" charset="0"/>
                <a:ea typeface="宋体" charset="0"/>
              </a:rPr>
              <a:t>——</a:t>
            </a:r>
            <a:r>
              <a:rPr lang="zh-CN" altLang="en-US" sz="2400">
                <a:latin typeface="Arial" charset="0"/>
                <a:ea typeface="宋体" charset="0"/>
              </a:rPr>
              <a:t>不是函数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144" y="116632"/>
            <a:ext cx="3024336" cy="1080418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Arial" charset="0"/>
                <a:ea typeface="宋体" charset="0"/>
              </a:rPr>
              <a:t>例</a:t>
            </a:r>
            <a:r>
              <a:rPr lang="en-US" altLang="zh-CN" sz="3600" dirty="0">
                <a:latin typeface="Arial" charset="0"/>
                <a:ea typeface="宋体" charset="0"/>
              </a:rPr>
              <a:t>10-1</a:t>
            </a:r>
            <a:r>
              <a:rPr lang="zh-CN" altLang="en-US" sz="3600" dirty="0">
                <a:latin typeface="Arial" charset="0"/>
                <a:ea typeface="宋体" charset="0"/>
              </a:rPr>
              <a:t>源程序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145" y="45703"/>
            <a:ext cx="8999710" cy="6766594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int Count = 0;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rgbClr val="CC0066"/>
                </a:solidFill>
                <a:ea typeface="宋体" charset="0"/>
              </a:rPr>
              <a:t>void select(int a[], int option, int value);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void </a:t>
            </a:r>
            <a:r>
              <a:rPr lang="en-US" altLang="zh-CN" sz="2000" dirty="0" err="1">
                <a:solidFill>
                  <a:schemeClr val="bg2"/>
                </a:solidFill>
                <a:ea typeface="宋体" charset="0"/>
              </a:rPr>
              <a:t>input_array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(int a[ ]);	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void </a:t>
            </a:r>
            <a:r>
              <a:rPr lang="en-US" altLang="zh-CN" sz="2000" dirty="0" err="1">
                <a:solidFill>
                  <a:schemeClr val="bg2"/>
                </a:solidFill>
                <a:ea typeface="宋体" charset="0"/>
              </a:rPr>
              <a:t>print_array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(int a[ ]);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void insert(int a[ ], int value);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void remove(int a[ ], int value);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void query(int a[ ], int value);	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int main(void)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{   int option, value, a[100];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</a:t>
            </a:r>
            <a:r>
              <a:rPr lang="en-US" altLang="zh-CN" sz="2000" dirty="0" err="1">
                <a:solidFill>
                  <a:schemeClr val="bg2"/>
                </a:solidFill>
                <a:ea typeface="宋体" charset="0"/>
              </a:rPr>
              <a:t>input_array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(a)</a:t>
            </a:r>
            <a:r>
              <a:rPr lang="en-US" altLang="zh-CN" sz="2000" dirty="0">
                <a:ea typeface="宋体" charset="0"/>
              </a:rPr>
              <a:t>;     	/* </a:t>
            </a:r>
            <a:r>
              <a:rPr lang="zh-CN" altLang="en-US" sz="2000" dirty="0">
                <a:ea typeface="宋体" charset="0"/>
              </a:rPr>
              <a:t>调用函数输入有序数组 </a:t>
            </a:r>
            <a:r>
              <a:rPr lang="en-US" altLang="zh-CN" sz="2000" dirty="0">
                <a:ea typeface="宋体" charset="0"/>
              </a:rPr>
              <a:t>a */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("[1] Insert\n");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("[2] Delete\n");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("[3] Query\n");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("[Other option] End\n");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while (1) {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("Input option: ");   </a:t>
            </a:r>
            <a:r>
              <a:rPr lang="en-US" altLang="zh-CN" sz="2000" dirty="0" err="1">
                <a:ea typeface="宋体" charset="0"/>
              </a:rPr>
              <a:t>scanf</a:t>
            </a:r>
            <a:r>
              <a:rPr lang="en-US" altLang="zh-CN" sz="2000" dirty="0">
                <a:ea typeface="宋体" charset="0"/>
              </a:rPr>
              <a:t>("%d", &amp;option);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if (option &lt; 1 || option &gt; 3) {break;}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("Input an element: ");   </a:t>
            </a:r>
            <a:r>
              <a:rPr lang="en-US" altLang="zh-CN" sz="2000" dirty="0" err="1">
                <a:ea typeface="宋体" charset="0"/>
              </a:rPr>
              <a:t>scanf</a:t>
            </a:r>
            <a:r>
              <a:rPr lang="en-US" altLang="zh-CN" sz="2000" dirty="0">
                <a:ea typeface="宋体" charset="0"/>
              </a:rPr>
              <a:t>("%d", &amp;value);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</a:t>
            </a:r>
            <a:r>
              <a:rPr lang="en-US" altLang="zh-CN" sz="2000" dirty="0">
                <a:solidFill>
                  <a:srgbClr val="CC0066"/>
                </a:solidFill>
                <a:ea typeface="宋体" charset="0"/>
              </a:rPr>
              <a:t>select(a, option, value); </a:t>
            </a:r>
            <a:r>
              <a:rPr lang="en-US" altLang="zh-CN" sz="2000" dirty="0">
                <a:ea typeface="宋体" charset="0"/>
              </a:rPr>
              <a:t>	/* </a:t>
            </a:r>
            <a:r>
              <a:rPr lang="zh-CN" altLang="en-US" sz="2000" dirty="0">
                <a:ea typeface="宋体" charset="0"/>
              </a:rPr>
              <a:t>调用控制函数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("\n");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</a:t>
            </a:r>
            <a:r>
              <a:rPr lang="en-US" altLang="zh-CN" sz="2000" dirty="0" err="1">
                <a:ea typeface="宋体" charset="0"/>
              </a:rPr>
              <a:t>printf</a:t>
            </a:r>
            <a:r>
              <a:rPr lang="en-US" altLang="zh-CN" sz="2000" dirty="0">
                <a:ea typeface="宋体" charset="0"/>
              </a:rPr>
              <a:t>("Thanks.");	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return 0;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endParaRPr lang="zh-CN" altLang="zh-CN" sz="1800" dirty="0">
              <a:solidFill>
                <a:srgbClr val="008000"/>
              </a:solidFill>
              <a:effectLst/>
              <a:latin typeface="Cambria" panose="020405030504060302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>
              <a:ea typeface="宋体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444208" y="260648"/>
            <a:ext cx="2448272" cy="93662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</a:rPr>
              <a:t>select()</a:t>
            </a:r>
            <a:endParaRPr lang="zh-CN" altLang="en-US" sz="4000" dirty="0">
              <a:latin typeface="Arial" charset="0"/>
              <a:ea typeface="宋体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08" y="836712"/>
            <a:ext cx="8892988" cy="576064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/* </a:t>
            </a:r>
            <a:r>
              <a:rPr lang="zh-CN" altLang="en-US" sz="2000" dirty="0">
                <a:ea typeface="宋体" charset="0"/>
              </a:rPr>
              <a:t>控制函数 *</a:t>
            </a:r>
            <a:r>
              <a:rPr lang="en-US" altLang="zh-CN" sz="2000" dirty="0">
                <a:ea typeface="宋体" charset="0"/>
              </a:rPr>
              <a:t>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void select(int a[ ], int option, int value) 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{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switch (option) {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case 1: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insert(a, value);    /* </a:t>
            </a:r>
            <a:r>
              <a:rPr lang="zh-CN" altLang="en-US" sz="2000" dirty="0">
                <a:ea typeface="宋体" charset="0"/>
              </a:rPr>
              <a:t>调用插入函数在有序数组 </a:t>
            </a:r>
            <a:r>
              <a:rPr lang="en-US" altLang="zh-CN" sz="2000" dirty="0">
                <a:ea typeface="宋体" charset="0"/>
              </a:rPr>
              <a:t>a </a:t>
            </a:r>
            <a:r>
              <a:rPr lang="zh-CN" altLang="en-US" sz="2000" dirty="0">
                <a:ea typeface="宋体" charset="0"/>
              </a:rPr>
              <a:t>中插入元素</a:t>
            </a:r>
            <a:r>
              <a:rPr lang="en-US" altLang="zh-CN" sz="2000" dirty="0">
                <a:ea typeface="宋体" charset="0"/>
              </a:rPr>
              <a:t>value */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break;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case 2: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remove(a, value);  /* </a:t>
            </a:r>
            <a:r>
              <a:rPr lang="zh-CN" altLang="en-US" sz="2000" dirty="0">
                <a:ea typeface="宋体" charset="0"/>
              </a:rPr>
              <a:t>调用删除函数在有序数组 </a:t>
            </a:r>
            <a:r>
              <a:rPr lang="en-US" altLang="zh-CN" sz="2000" dirty="0">
                <a:ea typeface="宋体" charset="0"/>
              </a:rPr>
              <a:t>a </a:t>
            </a:r>
            <a:r>
              <a:rPr lang="zh-CN" altLang="en-US" sz="2000" dirty="0">
                <a:ea typeface="宋体" charset="0"/>
              </a:rPr>
              <a:t>中删除元素</a:t>
            </a:r>
            <a:r>
              <a:rPr lang="en-US" altLang="zh-CN" sz="2000" dirty="0">
                <a:ea typeface="宋体" charset="0"/>
              </a:rPr>
              <a:t>value */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break;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case 3: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query(a, value);     /* </a:t>
            </a:r>
            <a:r>
              <a:rPr lang="zh-CN" altLang="en-US" sz="2000" dirty="0">
                <a:ea typeface="宋体" charset="0"/>
              </a:rPr>
              <a:t>调用查询函数在有序数组 </a:t>
            </a:r>
            <a:r>
              <a:rPr lang="en-US" altLang="zh-CN" sz="2000" dirty="0">
                <a:ea typeface="宋体" charset="0"/>
              </a:rPr>
              <a:t>a </a:t>
            </a:r>
            <a:r>
              <a:rPr lang="zh-CN" altLang="en-US" sz="2000" dirty="0">
                <a:ea typeface="宋体" charset="0"/>
              </a:rPr>
              <a:t>中查找元素</a:t>
            </a:r>
            <a:r>
              <a:rPr lang="en-US" altLang="zh-CN" sz="2000" dirty="0">
                <a:ea typeface="宋体" charset="0"/>
              </a:rPr>
              <a:t>value */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        break;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    }</a:t>
            </a:r>
          </a:p>
          <a:p>
            <a:pPr algn="just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000" dirty="0">
                <a:ea typeface="宋体" charset="0"/>
              </a:rPr>
              <a:t>}</a:t>
            </a:r>
            <a:endParaRPr lang="zh-CN" altLang="en-US" sz="2000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1194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9502</TotalTime>
  <Words>7385</Words>
  <Application>Microsoft Office PowerPoint</Application>
  <PresentationFormat>全屏显示(4:3)</PresentationFormat>
  <Paragraphs>861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4" baseType="lpstr">
      <vt:lpstr>Albertus Extra Bold</vt:lpstr>
      <vt:lpstr>CosmicTwo</vt:lpstr>
      <vt:lpstr>宋体</vt:lpstr>
      <vt:lpstr>Arial</vt:lpstr>
      <vt:lpstr>Arial Black</vt:lpstr>
      <vt:lpstr>Cambria</vt:lpstr>
      <vt:lpstr>Times New Roman</vt:lpstr>
      <vt:lpstr>Wingdings</vt:lpstr>
      <vt:lpstr>Pixel</vt:lpstr>
      <vt:lpstr>Chap 10  函数与程序结构</vt:lpstr>
      <vt:lpstr>本章要点</vt:lpstr>
      <vt:lpstr>10.1 有序表操作</vt:lpstr>
      <vt:lpstr>程序结构</vt:lpstr>
      <vt:lpstr>10.1.1 程序解析-有序表操作</vt:lpstr>
      <vt:lpstr>例10-1 分析</vt:lpstr>
      <vt:lpstr>例10-1程序结构</vt:lpstr>
      <vt:lpstr>例10-1源程序</vt:lpstr>
      <vt:lpstr>select()</vt:lpstr>
      <vt:lpstr>input_array() print_array()</vt:lpstr>
      <vt:lpstr>insert()</vt:lpstr>
      <vt:lpstr>remove()</vt:lpstr>
      <vt:lpstr>query()</vt:lpstr>
      <vt:lpstr>10.1.2 函数的嵌套调用</vt:lpstr>
      <vt:lpstr>PowerPoint 演示文稿</vt:lpstr>
      <vt:lpstr>例10-1 分析</vt:lpstr>
      <vt:lpstr>PowerPoint 演示文稿</vt:lpstr>
      <vt:lpstr>结构化程序设计方法 </vt:lpstr>
      <vt:lpstr>函数设计时应注意的问题</vt:lpstr>
      <vt:lpstr>10.2  汉诺塔问题 </vt:lpstr>
      <vt:lpstr>10.2.1  汉诺(Hanoi)塔问题解析 </vt:lpstr>
      <vt:lpstr>分析</vt:lpstr>
      <vt:lpstr>分析</vt:lpstr>
      <vt:lpstr>分析</vt:lpstr>
      <vt:lpstr>10.2.1  汉诺(Hanoi)塔问题解析</vt:lpstr>
      <vt:lpstr>算法：</vt:lpstr>
      <vt:lpstr>10.2.2递归函数基本概念</vt:lpstr>
      <vt:lpstr>例10-2 源程序</vt:lpstr>
      <vt:lpstr>10.2.2 递归函数基本概念</vt:lpstr>
      <vt:lpstr>例10-2分析</vt:lpstr>
      <vt:lpstr>递归函数 fact( n )的实现过程</vt:lpstr>
      <vt:lpstr>10.2.3  递归程序设计</vt:lpstr>
      <vt:lpstr>10.2.3  递归程序设计</vt:lpstr>
      <vt:lpstr>例10-3 源程序</vt:lpstr>
      <vt:lpstr>例10-4  递归实现将整数逆序输出</vt:lpstr>
      <vt:lpstr>例10-4 源程序</vt:lpstr>
      <vt:lpstr>例10-5  汉诺(Hanoi)塔问题 </vt:lpstr>
      <vt:lpstr> 源程序 </vt:lpstr>
      <vt:lpstr>PowerPoint 演示文稿</vt:lpstr>
      <vt:lpstr>课堂练习：利用递归函数计算x的n次幂</vt:lpstr>
      <vt:lpstr>例10-6 分治法求解金块问题</vt:lpstr>
      <vt:lpstr>例10-6 源程序</vt:lpstr>
      <vt:lpstr>10.3 长度单位转换 </vt:lpstr>
      <vt:lpstr>10.3.1 程序解析 </vt:lpstr>
      <vt:lpstr>10.3.2 宏基本定义 </vt:lpstr>
      <vt:lpstr>PowerPoint 演示文稿</vt:lpstr>
      <vt:lpstr>PowerPoint 演示文稿</vt:lpstr>
      <vt:lpstr>10.3.3  带参数的宏定义</vt:lpstr>
      <vt:lpstr>10.3.3  带参数的宏定义</vt:lpstr>
      <vt:lpstr>示例 用宏实现两个变量值的交换</vt:lpstr>
      <vt:lpstr>宏定义应用示例</vt:lpstr>
      <vt:lpstr>练习——带宏定义的程序输出</vt:lpstr>
      <vt:lpstr>结果分析</vt:lpstr>
      <vt:lpstr>10.3.4 文件包含</vt:lpstr>
      <vt:lpstr>文件包含</vt:lpstr>
      <vt:lpstr>PowerPoint 演示文稿</vt:lpstr>
      <vt:lpstr>PowerPoint 演示文稿</vt:lpstr>
      <vt:lpstr>常用标准头文件</vt:lpstr>
      <vt:lpstr>10.3.5  编译预处理</vt:lpstr>
      <vt:lpstr>编译预处理</vt:lpstr>
      <vt:lpstr>编译预处理功能</vt:lpstr>
      <vt:lpstr>编译预处理功能</vt:lpstr>
      <vt:lpstr>10.4  大程序构成    ——多文件模块的学生信息库系统 </vt:lpstr>
      <vt:lpstr>10.4.1  分模块设计学生信息库系统 </vt:lpstr>
      <vt:lpstr>例10-10 程序文件模块 </vt:lpstr>
      <vt:lpstr>例10-10 程序文件模块 </vt:lpstr>
      <vt:lpstr>例10-10 程序文件模块 </vt:lpstr>
      <vt:lpstr>10.4.2  C程序文件模块 </vt:lpstr>
      <vt:lpstr>10.4.2  C程序文件模块 </vt:lpstr>
      <vt:lpstr>10.4.2  C程序文件模块</vt:lpstr>
      <vt:lpstr>10.4.3  文件模块间的通信 </vt:lpstr>
      <vt:lpstr>10.4.3  文件模块间的通信 </vt:lpstr>
      <vt:lpstr>10.4.3  文件模块间的通信 </vt:lpstr>
      <vt:lpstr>10.4.3  文件模块间的通信 </vt:lpstr>
      <vt:lpstr>本章小结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yanh@zucc.edu.cn</cp:lastModifiedBy>
  <cp:revision>1306</cp:revision>
  <dcterms:created xsi:type="dcterms:W3CDTF">1998-02-11T08:33:02Z</dcterms:created>
  <dcterms:modified xsi:type="dcterms:W3CDTF">2020-09-24T02:21:03Z</dcterms:modified>
</cp:coreProperties>
</file>