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9" r:id="rId3"/>
  </p:sldIdLst>
  <p:sldSz cx="12192000" cy="6858000"/>
  <p:notesSz cx="6858000" cy="9144000"/>
  <p:embeddedFontLst>
    <p:embeddedFont>
      <p:font typeface="Cascadia Mono" panose="020B0604020202020204" charset="0"/>
      <p:regular r:id="rId6"/>
      <p:bold r:id="rId7"/>
    </p:embeddedFont>
    <p:embeddedFont>
      <p:font typeface="EmbedMenlo" panose="020B0609030804020204" charset="0"/>
      <p:regular r:id="rId8"/>
      <p:bold r:id="rId9"/>
      <p:italic r:id="rId10"/>
      <p:boldItalic r:id="rId11"/>
    </p:embeddedFont>
    <p:embeddedFont>
      <p:font typeface="Open Sans SemiBold" panose="020B0706030804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31E698B-002B-7A4C-B641-A694590CC048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D4CDAD-A7D4-D519-77EB-928843413EA3}" name="Jacob Tristan Roberts-Baca" initials="JR" userId="S::jtrb@stanford.edu::e3508e99-c5b6-4206-a7be-b82194bb86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3A48"/>
    <a:srgbClr val="626B74"/>
    <a:srgbClr val="005CC5"/>
    <a:srgbClr val="6F4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895FF-691E-9F43-90B5-10D2C497273F}" v="7" dt="2025-04-09T22:01:35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0"/>
    <p:restoredTop sz="94595"/>
  </p:normalViewPr>
  <p:slideViewPr>
    <p:cSldViewPr snapToGrid="0">
      <p:cViewPr varScale="1">
        <p:scale>
          <a:sx n="75" d="100"/>
          <a:sy n="75" d="100"/>
        </p:scale>
        <p:origin x="176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5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D80EBC-E5A6-79C5-31A9-A85F0DF77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46745-7FC9-8E32-F75E-76402E379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70C79-ABBA-8D4C-AA57-740F6E885AC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6C78D-D216-0BB1-517F-ECEE1D5DAB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3DCA6-F535-1F04-8775-81FC364144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39AA-F45B-4A41-A810-64F4C49C6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97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E1FA-90DA-5644-8EBF-855555DD9142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2D5F9-251C-7F4B-9F15-D98877F79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8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B5F7-400F-A2BD-7D37-27D332265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DA46-CED6-7B43-2010-3F44EBC30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9312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16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v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2A7EA-75A7-4FF6-88BA-67316A6177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0655" y="3561869"/>
            <a:ext cx="11390690" cy="893097"/>
          </a:xfrm>
          <a:noFill/>
        </p:spPr>
        <p:txBody>
          <a:bodyPr>
            <a:noAutofit/>
          </a:bodyPr>
          <a:lstStyle>
            <a:lvl1pPr marL="12700" indent="0" algn="ctr">
              <a:buNone/>
              <a:defRPr sz="3600">
                <a:effectLst/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</a:defRPr>
            </a:lvl1pPr>
          </a:lstStyle>
          <a:p>
            <a:pPr lvl="0"/>
            <a:r>
              <a:rPr lang="en-US" dirty="0"/>
              <a:t>106l.vercel.app/room-name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88078-F97E-71A4-7467-F4A3C5433668}"/>
              </a:ext>
            </a:extLst>
          </p:cNvPr>
          <p:cNvSpPr txBox="1"/>
          <p:nvPr userDrawn="1"/>
        </p:nvSpPr>
        <p:spPr>
          <a:xfrm>
            <a:off x="400655" y="2628781"/>
            <a:ext cx="113906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latin typeface="+mj-lt"/>
              </a:rPr>
              <a:t>Let’s code this together 👫</a:t>
            </a:r>
          </a:p>
        </p:txBody>
      </p:sp>
    </p:spTree>
    <p:extLst>
      <p:ext uri="{BB962C8B-B14F-4D97-AF65-F5344CB8AC3E}">
        <p14:creationId xmlns:p14="http://schemas.microsoft.com/office/powerpoint/2010/main" val="265107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228A85-17FE-021C-B8B3-9BA3B671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541417"/>
            <a:ext cx="11404600" cy="4781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567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541417"/>
            <a:ext cx="11404600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98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Spl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700" y="630736"/>
            <a:ext cx="5538177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1541417"/>
            <a:ext cx="5538177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DF7D33-97FC-A655-63C7-39D03C3D72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60122" y="1541417"/>
            <a:ext cx="5538177" cy="478100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97D937-0E1C-B623-D465-8112261F9A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0122" y="622663"/>
            <a:ext cx="5538177" cy="766989"/>
          </a:xfrm>
        </p:spPr>
        <p:txBody>
          <a:bodyPr anchor="ctr">
            <a:normAutofit/>
          </a:bodyPr>
          <a:lstStyle>
            <a:lvl1pPr marL="12700" indent="0">
              <a:buNone/>
              <a:defRPr sz="3600" b="1" i="0">
                <a:latin typeface="+mn-lt"/>
                <a:ea typeface="Open Sans ExtraBold" pitchFamily="2" charset="0"/>
                <a:cs typeface="Open Sans ExtraBold" pitchFamily="2" charset="0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Title…</a:t>
            </a:r>
          </a:p>
        </p:txBody>
      </p:sp>
    </p:spTree>
    <p:extLst>
      <p:ext uri="{BB962C8B-B14F-4D97-AF65-F5344CB8AC3E}">
        <p14:creationId xmlns:p14="http://schemas.microsoft.com/office/powerpoint/2010/main" val="425890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de (Spl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700" y="630736"/>
            <a:ext cx="5538177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/>
            </a:lvl1pPr>
          </a:lstStyle>
          <a:p>
            <a:r>
              <a:rPr lang="en-US" dirty="0"/>
              <a:t>Title…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2292096"/>
            <a:ext cx="5538177" cy="4030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DF7D33-97FC-A655-63C7-39D03C3D72D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60122" y="2292095"/>
            <a:ext cx="5538177" cy="40303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E97D937-0E1C-B623-D465-8112261F9A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60122" y="622663"/>
            <a:ext cx="5538177" cy="766989"/>
          </a:xfrm>
        </p:spPr>
        <p:txBody>
          <a:bodyPr anchor="ctr">
            <a:normAutofit/>
          </a:bodyPr>
          <a:lstStyle>
            <a:lvl1pPr marL="12700" indent="0">
              <a:buNone/>
              <a:defRPr sz="3600" b="1" i="0">
                <a:latin typeface="+mn-lt"/>
                <a:ea typeface="Open Sans ExtraBold" pitchFamily="2" charset="0"/>
                <a:cs typeface="Open Sans ExtraBold" pitchFamily="2" charset="0"/>
              </a:defRPr>
            </a:lvl1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Title…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829D3D3-AFAF-48B7-16B6-4D3973734E0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93700" y="1541416"/>
            <a:ext cx="5538177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2832094-13F0-2F68-4EE0-AE99D9D1DF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0121" y="1541415"/>
            <a:ext cx="5538177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97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9">
            <a:extLst>
              <a:ext uri="{FF2B5EF4-FFF2-40B4-BE49-F238E27FC236}">
                <a16:creationId xmlns:a16="http://schemas.microsoft.com/office/drawing/2014/main" id="{617D594C-209A-6A2E-5476-7566BF38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5790-C02A-CEDF-E399-29A56D9215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3700" y="2286000"/>
            <a:ext cx="11404600" cy="40364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vert="horz" lIns="228600" tIns="228600" rIns="228600" bIns="228600" rtlCol="0">
            <a:normAutofit/>
          </a:bodyPr>
          <a:lstStyle>
            <a:lvl1pPr marL="12700" indent="0" defTabSz="457200">
              <a:buNone/>
              <a:defRPr b="0"/>
            </a:lvl1pPr>
          </a:lstStyle>
          <a:p>
            <a:pPr lvl="0"/>
            <a:r>
              <a:rPr lang="en-US" dirty="0"/>
              <a:t>Copy and paste from </a:t>
            </a:r>
            <a:r>
              <a:rPr lang="en-US" dirty="0" err="1"/>
              <a:t>VSCode</a:t>
            </a:r>
            <a:r>
              <a:rPr lang="en-US" dirty="0"/>
              <a:t>, change font to “</a:t>
            </a:r>
            <a:r>
              <a:rPr lang="en-US" dirty="0" err="1"/>
              <a:t>EmbedMenlo</a:t>
            </a:r>
            <a:r>
              <a:rPr lang="en-US" dirty="0"/>
              <a:t>”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B6952CC-7606-1503-DA69-7B64A2CBB1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93700" y="1541416"/>
            <a:ext cx="11404600" cy="428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 marL="465137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441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7B97-C797-EE19-605A-6A06404F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45505"/>
            <a:ext cx="11404600" cy="766989"/>
          </a:xfrm>
        </p:spPr>
        <p:txBody>
          <a:bodyPr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16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7B97-C797-EE19-605A-6A06404F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3045505"/>
            <a:ext cx="11404600" cy="766989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96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5027794-B941-2626-D5A5-1743066A53E5}"/>
              </a:ext>
            </a:extLst>
          </p:cNvPr>
          <p:cNvGrpSpPr/>
          <p:nvPr userDrawn="1"/>
        </p:nvGrpSpPr>
        <p:grpSpPr>
          <a:xfrm>
            <a:off x="4112677" y="1066910"/>
            <a:ext cx="3966646" cy="4724180"/>
            <a:chOff x="3649000" y="1222454"/>
            <a:chExt cx="3966646" cy="472418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A2B90F-0DC5-C82B-0450-B6A7AD955F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70000"/>
            </a:blip>
            <a:srcRect l="445" t="1999" r="1"/>
            <a:stretch/>
          </p:blipFill>
          <p:spPr>
            <a:xfrm>
              <a:off x="3804749" y="1222454"/>
              <a:ext cx="3655148" cy="420260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2BF6CA-FBA8-F81A-8B02-4451CF35C963}"/>
                </a:ext>
              </a:extLst>
            </p:cNvPr>
            <p:cNvSpPr txBox="1"/>
            <p:nvPr userDrawn="1"/>
          </p:nvSpPr>
          <p:spPr>
            <a:xfrm>
              <a:off x="3649000" y="5577302"/>
              <a:ext cx="39666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0" dirty="0" err="1">
                  <a:solidFill>
                    <a:schemeClr val="bg1">
                      <a:lumMod val="65000"/>
                    </a:schemeClr>
                  </a:solidFill>
                  <a:latin typeface="Cascadia Mono" panose="020B0609020000020004" pitchFamily="34" charset="0"/>
                  <a:ea typeface="Cascadia Mono" panose="020B0609020000020004" pitchFamily="34" charset="0"/>
                  <a:cs typeface="Cascadia Mono" panose="020B0609020000020004" pitchFamily="34" charset="0"/>
                </a:rPr>
                <a:t>bjarne_about_to_raise_hand</a:t>
              </a:r>
              <a:endParaRPr lang="en-US" b="0" dirty="0">
                <a:solidFill>
                  <a:schemeClr val="bg1">
                    <a:lumMod val="65000"/>
                  </a:schemeClr>
                </a:solidFill>
                <a:latin typeface="Cascadia Mono" panose="020B0609020000020004" pitchFamily="34" charset="0"/>
                <a:ea typeface="Cascadia Mono" panose="020B0609020000020004" pitchFamily="34" charset="0"/>
                <a:cs typeface="Cascadia Mono" panose="020B0609020000020004" pitchFamily="34" charset="0"/>
              </a:endParaRPr>
            </a:p>
          </p:txBody>
        </p:sp>
      </p:grpSp>
      <p:grpSp>
        <p:nvGrpSpPr>
          <p:cNvPr id="23" name="Progress" hidden="1">
            <a:extLst>
              <a:ext uri="{FF2B5EF4-FFF2-40B4-BE49-F238E27FC236}">
                <a16:creationId xmlns:a16="http://schemas.microsoft.com/office/drawing/2014/main" id="{E9127DEA-4826-1DF9-139A-959F82B08C8C}"/>
              </a:ext>
            </a:extLst>
          </p:cNvPr>
          <p:cNvGrpSpPr/>
          <p:nvPr userDrawn="1"/>
        </p:nvGrpSpPr>
        <p:grpSpPr>
          <a:xfrm>
            <a:off x="400655" y="351450"/>
            <a:ext cx="11390690" cy="407444"/>
            <a:chOff x="400655" y="351450"/>
            <a:chExt cx="11390690" cy="407444"/>
          </a:xfrm>
        </p:grpSpPr>
        <p:sp>
          <p:nvSpPr>
            <p:cNvPr id="3" name="Title 1">
              <a:extLst>
                <a:ext uri="{FF2B5EF4-FFF2-40B4-BE49-F238E27FC236}">
                  <a16:creationId xmlns:a16="http://schemas.microsoft.com/office/drawing/2014/main" id="{B3FACFB4-3DD9-FAA1-D816-6893CAA82D2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400655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accent1"/>
                  </a:solidFill>
                  <a:latin typeface="+mn-lt"/>
                </a:rPr>
                <a:t>Part One</a:t>
              </a:r>
            </a:p>
          </p:txBody>
        </p:sp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70AA6F4A-DFD7-D3CF-D6A1-BDC3C773BA6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17193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Three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74024151-AC91-BD76-7104-B23750F21E0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75462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Four</a:t>
              </a: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CDAC4CE-0FC9-EB23-75E7-1AF06E39D48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833731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Five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4B625F8-E8A5-50D3-A831-E21A3D4C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758924" y="351450"/>
              <a:ext cx="1957614" cy="40744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400" b="1" i="0" kern="1200">
                  <a:solidFill>
                    <a:schemeClr val="tx1"/>
                  </a:solidFill>
                  <a:latin typeface="+mj-lt"/>
                  <a:ea typeface="Open Sans SemiBold" pitchFamily="2" charset="0"/>
                  <a:cs typeface="Open Sans SemiBold" pitchFamily="2" charset="0"/>
                </a:defRPr>
              </a:lvl1pPr>
            </a:lstStyle>
            <a:p>
              <a:r>
                <a:rPr lang="en-US" sz="2000" b="1" dirty="0">
                  <a:solidFill>
                    <a:schemeClr val="bg1">
                      <a:lumMod val="75000"/>
                    </a:schemeClr>
                  </a:solidFill>
                  <a:latin typeface="+mn-lt"/>
                </a:rPr>
                <a:t>Part Two</a:t>
              </a:r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149784FE-97D8-B501-6D0F-4F85DDE4EE26}"/>
              </a:ext>
            </a:extLst>
          </p:cNvPr>
          <p:cNvSpPr txBox="1">
            <a:spLocks/>
          </p:cNvSpPr>
          <p:nvPr userDrawn="1"/>
        </p:nvSpPr>
        <p:spPr>
          <a:xfrm>
            <a:off x="393700" y="304550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+mj-lt"/>
                <a:ea typeface="Open Sans SemiBold" pitchFamily="2" charset="0"/>
                <a:cs typeface="Open Sans SemiBold" pitchFamily="2" charset="0"/>
              </a:defRPr>
            </a:lvl1pPr>
          </a:lstStyle>
          <a:p>
            <a:r>
              <a:rPr lang="en-US" dirty="0"/>
              <a:t>What questions do you have?</a:t>
            </a:r>
          </a:p>
        </p:txBody>
      </p:sp>
    </p:spTree>
    <p:extLst>
      <p:ext uri="{BB962C8B-B14F-4D97-AF65-F5344CB8AC3E}">
        <p14:creationId xmlns:p14="http://schemas.microsoft.com/office/powerpoint/2010/main" val="33285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B2D6-7D75-B395-93E3-F52F803B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397725"/>
            <a:ext cx="11404600" cy="492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6A4324FB-ACCF-364A-8689-6F02E4D7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630736"/>
            <a:ext cx="11404600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65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7" r:id="rId4"/>
    <p:sldLayoutId id="2147483658" r:id="rId5"/>
    <p:sldLayoutId id="2147483655" r:id="rId6"/>
    <p:sldLayoutId id="2147483651" r:id="rId7"/>
    <p:sldLayoutId id="2147483652" r:id="rId8"/>
    <p:sldLayoutId id="2147483653" r:id="rId9"/>
    <p:sldLayoutId id="2147483656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+mj-lt"/>
          <a:ea typeface="Open Sans SemiBold" pitchFamily="2" charset="0"/>
          <a:cs typeface="Open Sans SemiBold" pitchFamily="2" charset="0"/>
        </a:defRPr>
      </a:lvl1pPr>
    </p:titleStyle>
    <p:bodyStyle>
      <a:lvl1pPr marL="349250" indent="-336550" algn="l" defTabSz="914400" rtl="0" eaLnBrk="1" latinLnBrk="0" hangingPunct="1">
        <a:lnSpc>
          <a:spcPct val="90000"/>
        </a:lnSpc>
        <a:spcBef>
          <a:spcPts val="1000"/>
        </a:spcBef>
        <a:buSzPct val="125000"/>
        <a:buFont typeface="Arial" panose="020B0604020202020204" pitchFamily="34" charset="0"/>
        <a:buChar char="•"/>
        <a:tabLst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381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70000" indent="-3508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22438" indent="-349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63" indent="-3365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j6txE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AA09-F7BE-FADD-5863-C7E51FDE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3437"/>
            <a:ext cx="9144000" cy="2387600"/>
          </a:xfrm>
        </p:spPr>
        <p:txBody>
          <a:bodyPr/>
          <a:lstStyle/>
          <a:p>
            <a:r>
              <a:rPr lang="en-US" dirty="0">
                <a:ea typeface="Open Sans SemiBold"/>
                <a:cs typeface="Open Sans SemiBold"/>
              </a:rPr>
              <a:t>Lecture 4: </a:t>
            </a:r>
            <a:br>
              <a:rPr lang="en-US" dirty="0">
                <a:ea typeface="Open Sans SemiBold"/>
                <a:cs typeface="Open Sans SemiBold"/>
              </a:rPr>
            </a:br>
            <a:r>
              <a:rPr lang="en-US" dirty="0">
                <a:ea typeface="Open Sans SemiBold"/>
                <a:cs typeface="Open Sans SemiBold"/>
              </a:rPr>
              <a:t>Guest Lecture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89467-0AC5-9481-EB6B-C9FAC2D6E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311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Stanford CS106L, Spring 2025</a:t>
            </a:r>
          </a:p>
        </p:txBody>
      </p:sp>
    </p:spTree>
    <p:extLst>
      <p:ext uri="{BB962C8B-B14F-4D97-AF65-F5344CB8AC3E}">
        <p14:creationId xmlns:p14="http://schemas.microsoft.com/office/powerpoint/2010/main" val="74013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346A77-21C5-62FC-DA97-A21DB4F1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Attendance 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D3A1A-E3E8-8656-9FC1-BD3E821A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736786"/>
            <a:ext cx="3911600" cy="39043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9ECB7E-E824-AE82-BCBB-01B9699C7448}"/>
              </a:ext>
            </a:extLst>
          </p:cNvPr>
          <p:cNvSpPr txBox="1"/>
          <p:nvPr/>
        </p:nvSpPr>
        <p:spPr>
          <a:xfrm>
            <a:off x="4572000" y="599643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  <a:hlinkClick r:id="rId3"/>
              </a:rPr>
              <a:t>bit.ly</a:t>
            </a:r>
            <a:r>
              <a:rPr lang="en-US" sz="2400" dirty="0">
                <a:latin typeface="EmbedMenlo" panose="020B0609030804020204" pitchFamily="49" charset="0"/>
                <a:ea typeface="EmbedMenlo" panose="020B0609030804020204" pitchFamily="49" charset="0"/>
                <a:cs typeface="EmbedMenlo" panose="020B0609030804020204" pitchFamily="49" charset="0"/>
                <a:hlinkClick r:id="rId3"/>
              </a:rPr>
              <a:t>/4j6txEF</a:t>
            </a:r>
            <a:endParaRPr lang="en-US" sz="2400" dirty="0">
              <a:latin typeface="EmbedMenlo" panose="020B0609030804020204" pitchFamily="49" charset="0"/>
              <a:ea typeface="EmbedMenlo" panose="020B0609030804020204" pitchFamily="49" charset="0"/>
              <a:cs typeface="Embed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9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S106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38B6FF"/>
      </a:accent1>
      <a:accent2>
        <a:srgbClr val="FF5757"/>
      </a:accent2>
      <a:accent3>
        <a:srgbClr val="FFBD59"/>
      </a:accent3>
      <a:accent4>
        <a:srgbClr val="7ED957"/>
      </a:accent4>
      <a:accent5>
        <a:srgbClr val="FF4487"/>
      </a:accent5>
      <a:accent6>
        <a:srgbClr val="4EA72E"/>
      </a:accent6>
      <a:hlink>
        <a:srgbClr val="467886"/>
      </a:hlink>
      <a:folHlink>
        <a:srgbClr val="96607D"/>
      </a:folHlink>
    </a:clrScheme>
    <a:fontScheme name="Open Sans">
      <a:majorFont>
        <a:latin typeface="Open Sans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Open Sans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14264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Lecture 4:  Guest Lecture</vt:lpstr>
      <vt:lpstr>Link to Attendance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Types and Structs</dc:title>
  <dc:creator>Jacob Tristan Roberts-Baca</dc:creator>
  <cp:lastModifiedBy>Jacob Tristan Roberts-Baca</cp:lastModifiedBy>
  <cp:revision>104</cp:revision>
  <dcterms:created xsi:type="dcterms:W3CDTF">2024-08-11T15:35:55Z</dcterms:created>
  <dcterms:modified xsi:type="dcterms:W3CDTF">2025-06-13T08:11:51Z</dcterms:modified>
</cp:coreProperties>
</file>