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65b68ca9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65b68ca9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supervised learning</a:t>
            </a:r>
            <a:r>
              <a:rPr lang="en"/>
              <a:t>: train model on labeled data, each input paired with correct output. goal is to learn a mapping from inputs (features) to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unsupervised</a:t>
            </a:r>
            <a:r>
              <a:rPr lang="en"/>
              <a:t>: model is given data without labels, goal: uncover hidden patterns or groupings within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reinforcement learning</a:t>
            </a:r>
            <a:r>
              <a:rPr lang="en"/>
              <a:t> (RL): involves an agent learning to make decisions by interacting with an environment, rewards or penalties for actions and aims to maximize cumulative rewards over time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65b68ca9f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65b68ca9f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supervised learning</a:t>
            </a:r>
            <a:r>
              <a:rPr lang="en"/>
              <a:t>: train model on labeled data, each input paired with correct output. goal is to learn a mapping from inputs (features) to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unsupervised</a:t>
            </a:r>
            <a:r>
              <a:rPr lang="en"/>
              <a:t>: model is given data without labels, goal: uncover hidden patterns or groupings within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reinforcement learning</a:t>
            </a:r>
            <a:r>
              <a:rPr lang="en"/>
              <a:t> (RL): involves an agent learning to make decisions by interacting with an environment, rewards or penalties for actions and aims to maximize cumulative rewards over time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65b68ca9f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65b68ca9f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supervised learning</a:t>
            </a:r>
            <a:r>
              <a:rPr lang="en"/>
              <a:t>: train model on labeled data, each input paired with correct output. goal is to learn a mapping from inputs (features) to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unsupervised</a:t>
            </a:r>
            <a:r>
              <a:rPr lang="en"/>
              <a:t>: model is given data without labels, goal: uncover hidden patterns or groupings within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reinforcement learning</a:t>
            </a:r>
            <a:r>
              <a:rPr lang="en"/>
              <a:t> (RL): involves an agent learning to make decisions by interacting with an environment, rewards or penalties for actions and aims to maximize cumulative rewards over time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65b68ca9f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65b68ca9f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supervised learning</a:t>
            </a:r>
            <a:r>
              <a:rPr lang="en"/>
              <a:t>: train model on labeled data, each input paired with correct output. goal is to learn a mapping from inputs (features) to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unsupervised</a:t>
            </a:r>
            <a:r>
              <a:rPr lang="en"/>
              <a:t>: model is given data without labels, goal: uncover hidden patterns or groupings within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reinforcement learning</a:t>
            </a:r>
            <a:r>
              <a:rPr lang="en"/>
              <a:t> (RL): involves an agent learning to make decisions by interacting with an environment, rewards or penalties for actions and aims to maximize cumulative rewards over time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65b68ca9f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65b68ca9f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supervised learning</a:t>
            </a:r>
            <a:r>
              <a:rPr lang="en"/>
              <a:t>: train model on labeled data, each input paired with correct output. goal is to learn a mapping from inputs (features) to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unsupervised</a:t>
            </a:r>
            <a:r>
              <a:rPr lang="en"/>
              <a:t>: model is given data without labels, goal: uncover hidden patterns or groupings within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reinforcement learning</a:t>
            </a:r>
            <a:r>
              <a:rPr lang="en"/>
              <a:t> (RL): involves an agent learning to make decisions by interacting with an environment, rewards or penalties for actions and aims to maximize cumulative rewards over time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65b68ca9f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65b68ca9f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reinforcement learning</a:t>
            </a:r>
            <a:r>
              <a:rPr lang="en"/>
              <a:t> (RL): involves an agent learning to make decisions by interacting with an environment, rewards or penalties for actions and aims to maximize cumulative rewards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Agent</a:t>
            </a:r>
            <a:r>
              <a:rPr lang="en">
                <a:solidFill>
                  <a:schemeClr val="dk1"/>
                </a:solidFill>
              </a:rPr>
              <a:t>: The learner or decision-maker.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Environment</a:t>
            </a:r>
            <a:r>
              <a:rPr lang="en">
                <a:solidFill>
                  <a:schemeClr val="dk1"/>
                </a:solidFill>
              </a:rPr>
              <a:t>: Everything the agent interacts with.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State (sss)</a:t>
            </a:r>
            <a:r>
              <a:rPr lang="en">
                <a:solidFill>
                  <a:schemeClr val="dk1"/>
                </a:solidFill>
              </a:rPr>
              <a:t>: A representation of the current situation in the environment.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Action (aaa)</a:t>
            </a:r>
            <a:r>
              <a:rPr lang="en">
                <a:solidFill>
                  <a:schemeClr val="dk1"/>
                </a:solidFill>
              </a:rPr>
              <a:t>: A decision the agent can make.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Reward (rrr)</a:t>
            </a:r>
            <a:r>
              <a:rPr lang="en">
                <a:solidFill>
                  <a:schemeClr val="dk1"/>
                </a:solidFill>
              </a:rPr>
              <a:t>: Feedback signal indicating the success of an action.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Policy (π\piπ)</a:t>
            </a:r>
            <a:r>
              <a:rPr lang="en">
                <a:solidFill>
                  <a:schemeClr val="dk1"/>
                </a:solidFill>
              </a:rPr>
              <a:t>: A strategy that maps states to actions.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Value Function (V(s)V(s)V(s))</a:t>
            </a:r>
            <a:r>
              <a:rPr lang="en">
                <a:solidFill>
                  <a:schemeClr val="dk1"/>
                </a:solidFill>
              </a:rPr>
              <a:t>: Predicts long-term rewards from a given state.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65b68ca9f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65b68ca9f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reinforcement learning</a:t>
            </a:r>
            <a:r>
              <a:rPr lang="en"/>
              <a:t> (RL): involves an agent learning to make decisions by interacting with an environment, rewards or penalties for actions and aims to maximize cumulative rewards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Represents the expected cumulative reward of taking action aaa in state sss and following the optimal policy thereafter.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 the optimal policy for an agent. It focuses on learning a </a:t>
            </a:r>
            <a:r>
              <a:rPr b="1" lang="en">
                <a:solidFill>
                  <a:schemeClr val="dk1"/>
                </a:solidFill>
              </a:rPr>
              <a:t>Q-value function</a:t>
            </a:r>
            <a:r>
              <a:rPr lang="en">
                <a:solidFill>
                  <a:schemeClr val="dk1"/>
                </a:solidFill>
              </a:rPr>
              <a:t>, which estimates the quality of actions in specific states.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Q-learning is a type of reinforcement learning that uses trial-and-error to teach an agent how to maximize the expected value of future rewards. The agent learns to estimate the value of each action in a given state, and then chooses the action with the highest value.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 self driving cars, automated robots, image processing</a:t>
            </a:r>
            <a:endParaRPr/>
          </a:p>
          <a:p>
            <a:pPr indent="0" lvl="0" marL="0" marR="6350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EF0FF"/>
              </a:solidFill>
              <a:highlight>
                <a:srgbClr val="1F1F1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65b68ca9f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65b68ca9f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65b68ca9f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65b68ca9f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6b33595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6b33595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65b68ca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65b68ca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 following: who is this seminar for? the purpose of this seminar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6b33595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6b33595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65b68ca9f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65b68ca9f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65b68ca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65b68ca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Science impacts nearly every area where data exists, from consumer goods and logistics to stock markets and e-commerce.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65b68ca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65b68ca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65b68ca9f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65b68ca9f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65b68ca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65b68ca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65b68ca9f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65b68ca9f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supervised learning</a:t>
            </a:r>
            <a:r>
              <a:rPr lang="en"/>
              <a:t>: train model on labeled data, each input paired with correct output. goal is to learn a mapping from inputs (features) to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unsupervised</a:t>
            </a:r>
            <a:r>
              <a:rPr lang="en"/>
              <a:t>: model is given data without labels, goal: uncover hidden patterns or groupings within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reinforcement learning</a:t>
            </a:r>
            <a:r>
              <a:rPr lang="en"/>
              <a:t> (RL): involves an agent learning to make decisions by interacting with an environment, rewards or penalties for actions and aims to maximize cumulative rewards over time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65b68ca9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65b68ca9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supervised learning</a:t>
            </a:r>
            <a:r>
              <a:rPr lang="en"/>
              <a:t>: train model on labeled data, each input paired with correct output. goal is to learn a mapping from inputs (features) to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unsupervised</a:t>
            </a:r>
            <a:r>
              <a:rPr lang="en"/>
              <a:t>: model is given data without labels, goal: uncover hidden patterns or groupings within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reinforcement learning</a:t>
            </a:r>
            <a:r>
              <a:rPr lang="en"/>
              <a:t> (RL): involves an agent </a:t>
            </a:r>
            <a:r>
              <a:rPr lang="en"/>
              <a:t>learning to make decisions by interacting with an environment, rewards or penalties for actions and aims to maximize cumulative rewards over time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andas.pydata.org/docs/" TargetMode="External"/><Relationship Id="rId4" Type="http://schemas.openxmlformats.org/officeDocument/2006/relationships/hyperlink" Target="https://scikit-learn.org/stable/user_guide.html" TargetMode="External"/><Relationship Id="rId5" Type="http://schemas.openxmlformats.org/officeDocument/2006/relationships/hyperlink" Target="https://docs.wandb.ai/" TargetMode="External"/><Relationship Id="rId6" Type="http://schemas.openxmlformats.org/officeDocument/2006/relationships/hyperlink" Target="https://www.kaggl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490000"/>
            <a:ext cx="9038700" cy="15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566"/>
              <a:t>Lights, Data, Action!</a:t>
            </a:r>
            <a:endParaRPr b="1" i="1" sz="65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900"/>
              <a:t>Intro to Data Science and ML in Python</a:t>
            </a:r>
            <a:endParaRPr b="1" i="1" sz="5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22700" y="3044600"/>
            <a:ext cx="88212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Christopher Perez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CS50 Seminar Fall 2024</a:t>
            </a:r>
            <a:endParaRPr sz="2300"/>
          </a:p>
        </p:txBody>
      </p:sp>
      <p:sp>
        <p:nvSpPr>
          <p:cNvPr id="56" name="Google Shape;56;p13"/>
          <p:cNvSpPr txBox="1"/>
          <p:nvPr/>
        </p:nvSpPr>
        <p:spPr>
          <a:xfrm rot="1652620">
            <a:off x="21622" y="379342"/>
            <a:ext cx="942640" cy="11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🎥</a:t>
            </a:r>
            <a:endParaRPr sz="6000"/>
          </a:p>
        </p:txBody>
      </p:sp>
      <p:sp>
        <p:nvSpPr>
          <p:cNvPr id="57" name="Google Shape;57;p13"/>
          <p:cNvSpPr txBox="1"/>
          <p:nvPr/>
        </p:nvSpPr>
        <p:spPr>
          <a:xfrm rot="-1057935">
            <a:off x="7971765" y="105974"/>
            <a:ext cx="2999936" cy="1108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✨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Machine Learning 🤖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22" name="Google Shape;122;p22"/>
          <p:cNvCxnSpPr>
            <a:stCxn id="123" idx="2"/>
            <a:endCxn id="124" idx="0"/>
          </p:cNvCxnSpPr>
          <p:nvPr/>
        </p:nvCxnSpPr>
        <p:spPr>
          <a:xfrm flipH="1" rot="-5400000">
            <a:off x="2840674" y="1791163"/>
            <a:ext cx="850200" cy="15612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" name="Google Shape;125;p22"/>
          <p:cNvCxnSpPr>
            <a:stCxn id="126" idx="0"/>
            <a:endCxn id="123" idx="2"/>
          </p:cNvCxnSpPr>
          <p:nvPr/>
        </p:nvCxnSpPr>
        <p:spPr>
          <a:xfrm rot="-5400000">
            <a:off x="1279600" y="1791140"/>
            <a:ext cx="850200" cy="1561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3" name="Google Shape;123;p22"/>
          <p:cNvSpPr txBox="1"/>
          <p:nvPr/>
        </p:nvSpPr>
        <p:spPr>
          <a:xfrm>
            <a:off x="1805974" y="1665763"/>
            <a:ext cx="13584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245950" y="2996840"/>
            <a:ext cx="1356300" cy="480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3368097" y="2996840"/>
            <a:ext cx="13563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" name="Google Shape;127;p22"/>
          <p:cNvCxnSpPr>
            <a:endCxn id="128" idx="0"/>
          </p:cNvCxnSpPr>
          <p:nvPr/>
        </p:nvCxnSpPr>
        <p:spPr>
          <a:xfrm>
            <a:off x="2483982" y="2564840"/>
            <a:ext cx="1200" cy="432000"/>
          </a:xfrm>
          <a:prstGeom prst="straightConnector1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2"/>
          <p:cNvSpPr txBox="1"/>
          <p:nvPr/>
        </p:nvSpPr>
        <p:spPr>
          <a:xfrm>
            <a:off x="1807032" y="2996840"/>
            <a:ext cx="13563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283150" y="1204075"/>
            <a:ext cx="386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Supervised Learning Methods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" sz="1800">
                <a:solidFill>
                  <a:schemeClr val="dk2"/>
                </a:solidFill>
              </a:rPr>
              <a:t>Regression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625" y="2330025"/>
            <a:ext cx="2076375" cy="20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5519875" y="4516550"/>
            <a:ext cx="41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goal: minimize least squares loss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Machine Learning 🤖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37" name="Google Shape;137;p23"/>
          <p:cNvCxnSpPr>
            <a:stCxn id="138" idx="2"/>
            <a:endCxn id="139" idx="0"/>
          </p:cNvCxnSpPr>
          <p:nvPr/>
        </p:nvCxnSpPr>
        <p:spPr>
          <a:xfrm flipH="1" rot="-5400000">
            <a:off x="2840674" y="1791163"/>
            <a:ext cx="850200" cy="15612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0" name="Google Shape;140;p23"/>
          <p:cNvCxnSpPr>
            <a:stCxn id="141" idx="0"/>
            <a:endCxn id="138" idx="2"/>
          </p:cNvCxnSpPr>
          <p:nvPr/>
        </p:nvCxnSpPr>
        <p:spPr>
          <a:xfrm rot="-5400000">
            <a:off x="1279600" y="1791140"/>
            <a:ext cx="850200" cy="1561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8" name="Google Shape;138;p23"/>
          <p:cNvSpPr txBox="1"/>
          <p:nvPr/>
        </p:nvSpPr>
        <p:spPr>
          <a:xfrm>
            <a:off x="1805974" y="1665763"/>
            <a:ext cx="13584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245950" y="2996840"/>
            <a:ext cx="1356300" cy="480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3368097" y="2996840"/>
            <a:ext cx="13563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" name="Google Shape;142;p23"/>
          <p:cNvCxnSpPr>
            <a:endCxn id="143" idx="0"/>
          </p:cNvCxnSpPr>
          <p:nvPr/>
        </p:nvCxnSpPr>
        <p:spPr>
          <a:xfrm>
            <a:off x="2483982" y="2564840"/>
            <a:ext cx="1200" cy="432000"/>
          </a:xfrm>
          <a:prstGeom prst="straightConnector1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3"/>
          <p:cNvSpPr txBox="1"/>
          <p:nvPr/>
        </p:nvSpPr>
        <p:spPr>
          <a:xfrm>
            <a:off x="1807032" y="2996840"/>
            <a:ext cx="13563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5283150" y="1204075"/>
            <a:ext cx="386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Supervised Learning Methods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2)	Classification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5519875" y="4516550"/>
            <a:ext cx="41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goal: 0/1 loss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134" y="2241363"/>
            <a:ext cx="2248723" cy="19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Machine Learning 🤖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52" name="Google Shape;152;p24"/>
          <p:cNvCxnSpPr>
            <a:stCxn id="153" idx="2"/>
            <a:endCxn id="154" idx="0"/>
          </p:cNvCxnSpPr>
          <p:nvPr/>
        </p:nvCxnSpPr>
        <p:spPr>
          <a:xfrm flipH="1" rot="-5400000">
            <a:off x="2840674" y="1791163"/>
            <a:ext cx="850200" cy="15612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5" name="Google Shape;155;p24"/>
          <p:cNvCxnSpPr>
            <a:stCxn id="156" idx="0"/>
            <a:endCxn id="153" idx="2"/>
          </p:cNvCxnSpPr>
          <p:nvPr/>
        </p:nvCxnSpPr>
        <p:spPr>
          <a:xfrm rot="-5400000">
            <a:off x="1279600" y="1791140"/>
            <a:ext cx="850200" cy="1561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3" name="Google Shape;153;p24"/>
          <p:cNvSpPr txBox="1"/>
          <p:nvPr/>
        </p:nvSpPr>
        <p:spPr>
          <a:xfrm>
            <a:off x="1805974" y="1665763"/>
            <a:ext cx="13584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45950" y="2996840"/>
            <a:ext cx="1356300" cy="480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3368097" y="2996840"/>
            <a:ext cx="13563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" name="Google Shape;157;p24"/>
          <p:cNvCxnSpPr>
            <a:endCxn id="158" idx="0"/>
          </p:cNvCxnSpPr>
          <p:nvPr/>
        </p:nvCxnSpPr>
        <p:spPr>
          <a:xfrm>
            <a:off x="2483982" y="2564840"/>
            <a:ext cx="1200" cy="432000"/>
          </a:xfrm>
          <a:prstGeom prst="straightConnector1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4"/>
          <p:cNvSpPr txBox="1"/>
          <p:nvPr/>
        </p:nvSpPr>
        <p:spPr>
          <a:xfrm>
            <a:off x="1807032" y="2996840"/>
            <a:ext cx="1356300" cy="480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5283150" y="1204075"/>
            <a:ext cx="386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Unsupervised</a:t>
            </a:r>
            <a:r>
              <a:rPr b="1" lang="en" sz="1800">
                <a:solidFill>
                  <a:schemeClr val="dk2"/>
                </a:solidFill>
              </a:rPr>
              <a:t> Learning Overview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Machine Learning 🤖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65" name="Google Shape;165;p25"/>
          <p:cNvCxnSpPr>
            <a:stCxn id="166" idx="2"/>
            <a:endCxn id="167" idx="0"/>
          </p:cNvCxnSpPr>
          <p:nvPr/>
        </p:nvCxnSpPr>
        <p:spPr>
          <a:xfrm flipH="1" rot="-5400000">
            <a:off x="2840674" y="1791163"/>
            <a:ext cx="850200" cy="15612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8" name="Google Shape;168;p25"/>
          <p:cNvCxnSpPr>
            <a:stCxn id="169" idx="0"/>
            <a:endCxn id="166" idx="2"/>
          </p:cNvCxnSpPr>
          <p:nvPr/>
        </p:nvCxnSpPr>
        <p:spPr>
          <a:xfrm rot="-5400000">
            <a:off x="1279600" y="1791140"/>
            <a:ext cx="850200" cy="1561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6" name="Google Shape;166;p25"/>
          <p:cNvSpPr txBox="1"/>
          <p:nvPr/>
        </p:nvSpPr>
        <p:spPr>
          <a:xfrm>
            <a:off x="1805974" y="1665763"/>
            <a:ext cx="13584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245950" y="2996840"/>
            <a:ext cx="1356300" cy="480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368097" y="2996840"/>
            <a:ext cx="13563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Google Shape;170;p25"/>
          <p:cNvCxnSpPr>
            <a:endCxn id="171" idx="0"/>
          </p:cNvCxnSpPr>
          <p:nvPr/>
        </p:nvCxnSpPr>
        <p:spPr>
          <a:xfrm>
            <a:off x="2483982" y="2564840"/>
            <a:ext cx="1200" cy="432000"/>
          </a:xfrm>
          <a:prstGeom prst="straightConnector1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5"/>
          <p:cNvSpPr txBox="1"/>
          <p:nvPr/>
        </p:nvSpPr>
        <p:spPr>
          <a:xfrm>
            <a:off x="1807032" y="2996840"/>
            <a:ext cx="1356300" cy="480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5283150" y="1204075"/>
            <a:ext cx="3860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Unsupervised</a:t>
            </a:r>
            <a:r>
              <a:rPr b="1" lang="en" sz="1800">
                <a:solidFill>
                  <a:schemeClr val="dk2"/>
                </a:solidFill>
              </a:rPr>
              <a:t> Learning Methods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arenR"/>
            </a:pPr>
            <a:r>
              <a:rPr lang="en" sz="1800">
                <a:solidFill>
                  <a:schemeClr val="dk2"/>
                </a:solidFill>
              </a:rPr>
              <a:t>Clustering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924" y="2406225"/>
            <a:ext cx="3471149" cy="173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Machine Learning 🤖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79" name="Google Shape;179;p26"/>
          <p:cNvCxnSpPr>
            <a:stCxn id="180" idx="2"/>
            <a:endCxn id="181" idx="0"/>
          </p:cNvCxnSpPr>
          <p:nvPr/>
        </p:nvCxnSpPr>
        <p:spPr>
          <a:xfrm flipH="1" rot="-5400000">
            <a:off x="2840674" y="1791163"/>
            <a:ext cx="850200" cy="15612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2" name="Google Shape;182;p26"/>
          <p:cNvCxnSpPr>
            <a:stCxn id="183" idx="0"/>
            <a:endCxn id="180" idx="2"/>
          </p:cNvCxnSpPr>
          <p:nvPr/>
        </p:nvCxnSpPr>
        <p:spPr>
          <a:xfrm rot="-5400000">
            <a:off x="1279600" y="1791140"/>
            <a:ext cx="850200" cy="1561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0" name="Google Shape;180;p26"/>
          <p:cNvSpPr txBox="1"/>
          <p:nvPr/>
        </p:nvSpPr>
        <p:spPr>
          <a:xfrm>
            <a:off x="1805974" y="1665763"/>
            <a:ext cx="13584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245950" y="2996840"/>
            <a:ext cx="1356300" cy="480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3368097" y="2996840"/>
            <a:ext cx="13563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Google Shape;184;p26"/>
          <p:cNvCxnSpPr>
            <a:endCxn id="185" idx="0"/>
          </p:cNvCxnSpPr>
          <p:nvPr/>
        </p:nvCxnSpPr>
        <p:spPr>
          <a:xfrm>
            <a:off x="2483982" y="2564840"/>
            <a:ext cx="1200" cy="432000"/>
          </a:xfrm>
          <a:prstGeom prst="straightConnector1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6"/>
          <p:cNvSpPr txBox="1"/>
          <p:nvPr/>
        </p:nvSpPr>
        <p:spPr>
          <a:xfrm>
            <a:off x="1807032" y="2996840"/>
            <a:ext cx="1356300" cy="480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5283150" y="1204075"/>
            <a:ext cx="3860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Unsupervised Learning Methods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2) 	</a:t>
            </a:r>
            <a:r>
              <a:rPr lang="en" sz="1800">
                <a:solidFill>
                  <a:schemeClr val="dk2"/>
                </a:solidFill>
              </a:rPr>
              <a:t>Hierarchical</a:t>
            </a:r>
            <a:r>
              <a:rPr lang="en" sz="1800">
                <a:solidFill>
                  <a:schemeClr val="dk2"/>
                </a:solidFill>
              </a:rPr>
              <a:t> Agglomerative Clustering (HAC)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359" y="2564850"/>
            <a:ext cx="2826275" cy="23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Machine Learning 🤖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93" name="Google Shape;193;p27"/>
          <p:cNvCxnSpPr>
            <a:stCxn id="194" idx="2"/>
            <a:endCxn id="195" idx="0"/>
          </p:cNvCxnSpPr>
          <p:nvPr/>
        </p:nvCxnSpPr>
        <p:spPr>
          <a:xfrm flipH="1" rot="-5400000">
            <a:off x="2840674" y="1791163"/>
            <a:ext cx="850200" cy="15612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6" name="Google Shape;196;p27"/>
          <p:cNvCxnSpPr>
            <a:stCxn id="197" idx="0"/>
            <a:endCxn id="194" idx="2"/>
          </p:cNvCxnSpPr>
          <p:nvPr/>
        </p:nvCxnSpPr>
        <p:spPr>
          <a:xfrm rot="-5400000">
            <a:off x="1279600" y="1791140"/>
            <a:ext cx="850200" cy="1561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4" name="Google Shape;194;p27"/>
          <p:cNvSpPr txBox="1"/>
          <p:nvPr/>
        </p:nvSpPr>
        <p:spPr>
          <a:xfrm>
            <a:off x="1805974" y="1665763"/>
            <a:ext cx="13584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245950" y="2996840"/>
            <a:ext cx="1356300" cy="480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3368097" y="2996840"/>
            <a:ext cx="1356300" cy="480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27"/>
          <p:cNvCxnSpPr>
            <a:endCxn id="199" idx="0"/>
          </p:cNvCxnSpPr>
          <p:nvPr/>
        </p:nvCxnSpPr>
        <p:spPr>
          <a:xfrm>
            <a:off x="2483982" y="2564840"/>
            <a:ext cx="1200" cy="432000"/>
          </a:xfrm>
          <a:prstGeom prst="straightConnector1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7"/>
          <p:cNvSpPr txBox="1"/>
          <p:nvPr/>
        </p:nvSpPr>
        <p:spPr>
          <a:xfrm>
            <a:off x="1807032" y="2996840"/>
            <a:ext cx="13563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5128700" y="1204075"/>
            <a:ext cx="40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Reinforcement</a:t>
            </a:r>
            <a:r>
              <a:rPr b="1" lang="en" sz="1800">
                <a:solidFill>
                  <a:schemeClr val="dk2"/>
                </a:solidFill>
              </a:rPr>
              <a:t> Learning Overview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762" y="1963525"/>
            <a:ext cx="3957074" cy="1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Machine Learning 🤖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207" name="Google Shape;207;p28"/>
          <p:cNvCxnSpPr>
            <a:stCxn id="208" idx="2"/>
            <a:endCxn id="209" idx="0"/>
          </p:cNvCxnSpPr>
          <p:nvPr/>
        </p:nvCxnSpPr>
        <p:spPr>
          <a:xfrm flipH="1" rot="-5400000">
            <a:off x="2840674" y="1791163"/>
            <a:ext cx="850200" cy="15612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10" name="Google Shape;210;p28"/>
          <p:cNvCxnSpPr>
            <a:stCxn id="211" idx="0"/>
            <a:endCxn id="208" idx="2"/>
          </p:cNvCxnSpPr>
          <p:nvPr/>
        </p:nvCxnSpPr>
        <p:spPr>
          <a:xfrm rot="-5400000">
            <a:off x="1279600" y="1791140"/>
            <a:ext cx="850200" cy="1561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8" name="Google Shape;208;p28"/>
          <p:cNvSpPr txBox="1"/>
          <p:nvPr/>
        </p:nvSpPr>
        <p:spPr>
          <a:xfrm>
            <a:off x="1805974" y="1665763"/>
            <a:ext cx="13584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245950" y="2996840"/>
            <a:ext cx="1356300" cy="480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3368097" y="2996840"/>
            <a:ext cx="1356300" cy="480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28"/>
          <p:cNvCxnSpPr>
            <a:endCxn id="213" idx="0"/>
          </p:cNvCxnSpPr>
          <p:nvPr/>
        </p:nvCxnSpPr>
        <p:spPr>
          <a:xfrm>
            <a:off x="2483982" y="2564840"/>
            <a:ext cx="1200" cy="432000"/>
          </a:xfrm>
          <a:prstGeom prst="straightConnector1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8"/>
          <p:cNvSpPr txBox="1"/>
          <p:nvPr/>
        </p:nvSpPr>
        <p:spPr>
          <a:xfrm>
            <a:off x="1807032" y="2996840"/>
            <a:ext cx="13563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5128700" y="1204075"/>
            <a:ext cx="401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Reinforcement Learning Methods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1) 	Q-Learning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762" y="2649325"/>
            <a:ext cx="3957074" cy="1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20522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Hands-on Example 🎵</a:t>
            </a:r>
            <a:endParaRPr b="1"/>
          </a:p>
        </p:txBody>
      </p:sp>
      <p:sp>
        <p:nvSpPr>
          <p:cNvPr id="221" name="Google Shape;221;p29"/>
          <p:cNvSpPr txBox="1"/>
          <p:nvPr>
            <p:ph type="title"/>
          </p:nvPr>
        </p:nvSpPr>
        <p:spPr>
          <a:xfrm>
            <a:off x="311700" y="27685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(Spotify Most Streamed Songs)</a:t>
            </a:r>
            <a:endParaRPr b="1" sz="3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Looking ahead 🚀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Resources</a:t>
            </a:r>
            <a:endParaRPr b="1" sz="3600"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311700" y="1152475"/>
            <a:ext cx="8520600" cy="3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Pandas Documentation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Official Docs: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https://pandas.pydata.org/docs/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Learn how to manipulate and analyze data effectively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Scikit-Learn (sklearn) Documentation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Official Docs: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https://scikit-learn.org/stable/user_guide.html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Explore tools for building and evaluating ML models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Weights and Biases (W&amp;B) Documentation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Official Docs: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https://docs.wandb.ai/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 platform to track, visualize, and optimize ML experiments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Interactive Learning Resources:</a:t>
            </a:r>
            <a:endParaRPr sz="19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/>
              <a:t>Kaggle Datasets and Tutorials: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https://www.kaggle.com/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/>
              <a:t>Outline ✅</a:t>
            </a:r>
            <a:endParaRPr b="1" sz="36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4135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651"/>
              <a:t>What is data science?</a:t>
            </a:r>
            <a:endParaRPr sz="11651"/>
          </a:p>
          <a:p>
            <a:pPr indent="-4135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651"/>
              <a:t>What is machine learning? </a:t>
            </a:r>
            <a:endParaRPr sz="11651"/>
          </a:p>
          <a:p>
            <a:pPr indent="-4135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651"/>
              <a:t>Interactive example with real dataset</a:t>
            </a:r>
            <a:endParaRPr sz="11651"/>
          </a:p>
          <a:p>
            <a:pPr indent="-4135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651"/>
              <a:t>Looking ahead: resources and next steps</a:t>
            </a:r>
            <a:endParaRPr sz="1165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5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5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5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5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5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5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Thanks for Watching! 🎉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Science </a:t>
            </a:r>
            <a:r>
              <a:rPr b="1" lang="en"/>
              <a:t>📊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Data Science 📊</a:t>
            </a:r>
            <a:endParaRPr b="1" sz="36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</a:t>
            </a:r>
            <a:r>
              <a:rPr b="1" lang="en"/>
              <a:t>gathering</a:t>
            </a:r>
            <a:r>
              <a:rPr lang="en"/>
              <a:t>, </a:t>
            </a:r>
            <a:r>
              <a:rPr b="1" lang="en"/>
              <a:t>analyzing</a:t>
            </a:r>
            <a:r>
              <a:rPr lang="en"/>
              <a:t>, and </a:t>
            </a:r>
            <a:r>
              <a:rPr b="1" lang="en"/>
              <a:t>interpreting</a:t>
            </a:r>
            <a:r>
              <a:rPr lang="en"/>
              <a:t> data to uncover patterns, make informed </a:t>
            </a:r>
            <a:r>
              <a:rPr b="1" lang="en"/>
              <a:t>decisions</a:t>
            </a:r>
            <a:r>
              <a:rPr lang="en"/>
              <a:t>, and predict future </a:t>
            </a:r>
            <a:r>
              <a:rPr b="1" lang="en"/>
              <a:t>outcomes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multidisciplinary field that combines </a:t>
            </a:r>
            <a:r>
              <a:rPr b="1" lang="en"/>
              <a:t>statistics</a:t>
            </a:r>
            <a:r>
              <a:rPr lang="en"/>
              <a:t>, </a:t>
            </a:r>
            <a:r>
              <a:rPr b="1" lang="en"/>
              <a:t>data analysis</a:t>
            </a:r>
            <a:r>
              <a:rPr lang="en"/>
              <a:t>, and </a:t>
            </a:r>
            <a:r>
              <a:rPr b="1" i="1" lang="en"/>
              <a:t>machine learning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real-world applications! Route optimization, revenue </a:t>
            </a:r>
            <a:r>
              <a:rPr lang="en"/>
              <a:t>forecasting</a:t>
            </a:r>
            <a:r>
              <a:rPr lang="en"/>
              <a:t>, election forecasting, etc…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Typical Data Science Workflow 🔄</a:t>
            </a:r>
            <a:endParaRPr b="1" sz="36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Define the </a:t>
            </a:r>
            <a:r>
              <a:rPr lang="en" sz="2200"/>
              <a:t>problem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Data collection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Data cleaning and preparation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Exploratory data analysis (EDA)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Feature engineering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Model development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Model evaluation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Deployment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Monitoring and iteration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Machine Learning </a:t>
            </a:r>
            <a:r>
              <a:rPr b="1" lang="en"/>
              <a:t>🤖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Machine Learning 🤖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</a:t>
            </a:r>
            <a:r>
              <a:rPr lang="en"/>
              <a:t>: Imitate the way that humans learn to gradually improve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of statistical, mathematical, and numerical techniques to derive some form of knowledge from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Dependent on human intervention (e.g., determining the set of features, understanding data input)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Powers many innovative technologies used today</a:t>
            </a:r>
            <a:r>
              <a:rPr lang="en"/>
              <a:t>: personalized recommendations (e.g., Netflix, Spotify), fraud detection in banking, predictive healthcare analysis)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Machine Learning 🤖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97" name="Google Shape;97;p20"/>
          <p:cNvCxnSpPr>
            <a:stCxn id="98" idx="2"/>
            <a:endCxn id="99" idx="0"/>
          </p:cNvCxnSpPr>
          <p:nvPr/>
        </p:nvCxnSpPr>
        <p:spPr>
          <a:xfrm flipH="1" rot="-5400000">
            <a:off x="4934842" y="1831600"/>
            <a:ext cx="1501500" cy="22272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0" name="Google Shape;100;p20"/>
          <p:cNvCxnSpPr>
            <a:stCxn id="101" idx="0"/>
            <a:endCxn id="98" idx="2"/>
          </p:cNvCxnSpPr>
          <p:nvPr/>
        </p:nvCxnSpPr>
        <p:spPr>
          <a:xfrm rot="-5400000">
            <a:off x="2707713" y="1831747"/>
            <a:ext cx="1501500" cy="2227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8" name="Google Shape;98;p20"/>
          <p:cNvSpPr txBox="1"/>
          <p:nvPr/>
        </p:nvSpPr>
        <p:spPr>
          <a:xfrm>
            <a:off x="3602992" y="1345150"/>
            <a:ext cx="1938000" cy="8493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1377363" y="3696097"/>
            <a:ext cx="1935000" cy="84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5831616" y="3696097"/>
            <a:ext cx="1935000" cy="8493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20"/>
          <p:cNvCxnSpPr>
            <a:endCxn id="103" idx="0"/>
          </p:cNvCxnSpPr>
          <p:nvPr/>
        </p:nvCxnSpPr>
        <p:spPr>
          <a:xfrm>
            <a:off x="4570502" y="2933197"/>
            <a:ext cx="1500" cy="762900"/>
          </a:xfrm>
          <a:prstGeom prst="straightConnector1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20"/>
          <p:cNvSpPr txBox="1"/>
          <p:nvPr/>
        </p:nvSpPr>
        <p:spPr>
          <a:xfrm>
            <a:off x="3604502" y="3696097"/>
            <a:ext cx="1935000" cy="8493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Machine Learning 🤖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cxnSp>
        <p:nvCxnSpPr>
          <p:cNvPr id="109" name="Google Shape;109;p21"/>
          <p:cNvCxnSpPr>
            <a:stCxn id="110" idx="2"/>
            <a:endCxn id="111" idx="0"/>
          </p:cNvCxnSpPr>
          <p:nvPr/>
        </p:nvCxnSpPr>
        <p:spPr>
          <a:xfrm flipH="1" rot="-5400000">
            <a:off x="2840674" y="1791163"/>
            <a:ext cx="850200" cy="15612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2" name="Google Shape;112;p21"/>
          <p:cNvCxnSpPr>
            <a:stCxn id="113" idx="0"/>
            <a:endCxn id="110" idx="2"/>
          </p:cNvCxnSpPr>
          <p:nvPr/>
        </p:nvCxnSpPr>
        <p:spPr>
          <a:xfrm rot="-5400000">
            <a:off x="1279600" y="1791140"/>
            <a:ext cx="850200" cy="1561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0" name="Google Shape;110;p21"/>
          <p:cNvSpPr txBox="1"/>
          <p:nvPr/>
        </p:nvSpPr>
        <p:spPr>
          <a:xfrm>
            <a:off x="1805974" y="1665763"/>
            <a:ext cx="13584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45950" y="2996840"/>
            <a:ext cx="1356300" cy="480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368097" y="2996840"/>
            <a:ext cx="13563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Reinforcement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21"/>
          <p:cNvCxnSpPr>
            <a:endCxn id="115" idx="0"/>
          </p:cNvCxnSpPr>
          <p:nvPr/>
        </p:nvCxnSpPr>
        <p:spPr>
          <a:xfrm>
            <a:off x="2483982" y="2564840"/>
            <a:ext cx="1200" cy="432000"/>
          </a:xfrm>
          <a:prstGeom prst="straightConnector1">
            <a:avLst/>
          </a:prstGeom>
          <a:noFill/>
          <a:ln cap="flat" cmpd="sng" w="19050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1"/>
          <p:cNvSpPr txBox="1"/>
          <p:nvPr/>
        </p:nvSpPr>
        <p:spPr>
          <a:xfrm>
            <a:off x="1807032" y="2996840"/>
            <a:ext cx="1356300" cy="4809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b="1"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5283150" y="1204075"/>
            <a:ext cx="386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Supervised Learning Overview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