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1f1be8c3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1f1be8c3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8ae7eae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8ae7eae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1f1be8c3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1f1be8c3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1f1be8c3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1f1be8c3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1f1be8c3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1f1be8c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1f1be8c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1f1be8c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1f1be8c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1f1be8c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1f1be8c3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1f1be8c3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of code: https://cs61.seas.harvard.edu/site/2018/Git/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1f1be8c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1f1be8c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1f1be8c3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1f1be8c3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75fcd10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75fcd10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1f1be8c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1f1be8c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61dcb3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61dcb3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61dcb38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61dcb38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ae7eae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8ae7eae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20609d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20609d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1dcb380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1dcb38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8ae7eae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8ae7eae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8ae7eae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8ae7eae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github.com/cs50/lib50/blob/main/lib50/_api.py#L39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scm.com/download/w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700">
                <a:latin typeface="Avenir"/>
                <a:ea typeface="Avenir"/>
                <a:cs typeface="Avenir"/>
                <a:sym typeface="Avenir"/>
              </a:rPr>
              <a:t>Collaboration and Version Control with Git</a:t>
            </a:r>
            <a:endParaRPr sz="5700">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Undoing changes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git revert &lt;commit&gt;</a:t>
            </a:r>
            <a:endParaRPr sz="1400"/>
          </a:p>
          <a:p>
            <a:pPr indent="-342900" lvl="0" marL="457200" rtl="0" algn="l">
              <a:spcBef>
                <a:spcPts val="1600"/>
              </a:spcBef>
              <a:spcAft>
                <a:spcPts val="0"/>
              </a:spcAft>
              <a:buSzPts val="1800"/>
              <a:buChar char="●"/>
            </a:pPr>
            <a:r>
              <a:rPr lang="en"/>
              <a:t>Undo a commit by creating a new commit that does exactly the opposite of what the incorrect commit did</a:t>
            </a:r>
            <a:endParaRPr/>
          </a:p>
          <a:p>
            <a:pPr indent="-342900" lvl="0" marL="457200" rtl="0" algn="l">
              <a:spcBef>
                <a:spcPts val="0"/>
              </a:spcBef>
              <a:spcAft>
                <a:spcPts val="0"/>
              </a:spcAft>
              <a:buSzPts val="1800"/>
              <a:buChar char="●"/>
            </a:pPr>
            <a:r>
              <a:rPr lang="en"/>
              <a:t>Useful when you want the incorrect changes stored in history (say if you made some design changes to your website that you didn’t like, but you might want to come back and use that code later)</a:t>
            </a:r>
            <a:endParaRPr/>
          </a:p>
          <a:p>
            <a:pPr indent="-342900" lvl="0" marL="457200" rtl="0" algn="l">
              <a:spcBef>
                <a:spcPts val="0"/>
              </a:spcBef>
              <a:spcAft>
                <a:spcPts val="0"/>
              </a:spcAft>
              <a:buSzPts val="1800"/>
              <a:buFont typeface="Consolas"/>
              <a:buChar char="●"/>
            </a:pPr>
            <a:r>
              <a:rPr lang="en"/>
              <a:t>The commit can be specified either using a commit hash, or by using the </a:t>
            </a:r>
            <a:r>
              <a:rPr lang="en">
                <a:latin typeface="Consolas"/>
                <a:ea typeface="Consolas"/>
                <a:cs typeface="Consolas"/>
                <a:sym typeface="Consolas"/>
              </a:rPr>
              <a:t>HEAD~n</a:t>
            </a:r>
            <a:r>
              <a:rPr lang="en"/>
              <a:t> syntax (</a:t>
            </a:r>
            <a:r>
              <a:rPr lang="en">
                <a:latin typeface="Consolas"/>
                <a:ea typeface="Consolas"/>
                <a:cs typeface="Consolas"/>
                <a:sym typeface="Consolas"/>
              </a:rPr>
              <a:t>HEAD~n</a:t>
            </a:r>
            <a:r>
              <a:rPr lang="en"/>
              <a:t> represents the nth last commit, so </a:t>
            </a:r>
            <a:r>
              <a:rPr lang="en">
                <a:latin typeface="Consolas"/>
                <a:ea typeface="Consolas"/>
                <a:cs typeface="Consolas"/>
                <a:sym typeface="Consolas"/>
              </a:rPr>
              <a:t>HEAD~1</a:t>
            </a:r>
            <a:r>
              <a:rPr lang="en"/>
              <a:t> is the last commit,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Other useful commands</a:t>
            </a:r>
            <a:endParaRPr>
              <a:latin typeface="Avenir"/>
              <a:ea typeface="Avenir"/>
              <a:cs typeface="Avenir"/>
              <a:sym typeface="Aveni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git status</a:t>
            </a:r>
            <a:endParaRPr>
              <a:latin typeface="Roboto Mono"/>
              <a:ea typeface="Roboto Mono"/>
              <a:cs typeface="Roboto Mono"/>
              <a:sym typeface="Roboto Mon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Displays state of the repo and staging area.</a:t>
            </a:r>
            <a:endParaRPr>
              <a:latin typeface="Roboto"/>
              <a:ea typeface="Roboto"/>
              <a:cs typeface="Roboto"/>
              <a:sym typeface="Roboto"/>
            </a:endParaRPr>
          </a:p>
          <a:p>
            <a:pPr indent="0" lvl="0" marL="0" rtl="0" algn="l">
              <a:spcBef>
                <a:spcPts val="1600"/>
              </a:spcBef>
              <a:spcAft>
                <a:spcPts val="0"/>
              </a:spcAft>
              <a:buNone/>
            </a:pPr>
            <a:r>
              <a:rPr lang="en">
                <a:latin typeface="Roboto Mono"/>
                <a:ea typeface="Roboto Mono"/>
                <a:cs typeface="Roboto Mono"/>
                <a:sym typeface="Roboto Mono"/>
              </a:rPr>
              <a:t>git log</a:t>
            </a:r>
            <a:endParaRPr>
              <a:latin typeface="Roboto Mono"/>
              <a:ea typeface="Roboto Mono"/>
              <a:cs typeface="Roboto Mono"/>
              <a:sym typeface="Roboto Mon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Displays log of previous commits in the currently checked-out branch.</a:t>
            </a:r>
            <a:endParaRPr>
              <a:latin typeface="Roboto"/>
              <a:ea typeface="Roboto"/>
              <a:cs typeface="Roboto"/>
              <a:sym typeface="Roboto"/>
            </a:endParaRPr>
          </a:p>
          <a:p>
            <a:pPr indent="0" lvl="0" marL="0" rtl="0" algn="l">
              <a:spcBef>
                <a:spcPts val="1600"/>
              </a:spcBef>
              <a:spcAft>
                <a:spcPts val="0"/>
              </a:spcAft>
              <a:buNone/>
            </a:pPr>
            <a:r>
              <a:rPr lang="en">
                <a:latin typeface="Roboto Mono"/>
                <a:ea typeface="Roboto Mono"/>
                <a:cs typeface="Roboto Mono"/>
                <a:sym typeface="Roboto Mono"/>
              </a:rPr>
              <a:t>git diff</a:t>
            </a:r>
            <a:endParaRPr>
              <a:latin typeface="Roboto Mono"/>
              <a:ea typeface="Roboto Mono"/>
              <a:cs typeface="Roboto Mono"/>
              <a:sym typeface="Roboto Mon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Displays</a:t>
            </a:r>
            <a:r>
              <a:rPr lang="en">
                <a:latin typeface="Roboto"/>
                <a:ea typeface="Roboto"/>
                <a:cs typeface="Roboto"/>
                <a:sym typeface="Roboto"/>
              </a:rPr>
              <a:t> changes made.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latin typeface="Avenir"/>
                <a:ea typeface="Avenir"/>
                <a:cs typeface="Avenir"/>
                <a:sym typeface="Avenir"/>
              </a:rPr>
              <a:t>Demo!</a:t>
            </a:r>
            <a:endParaRPr sz="3900">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Pulling</a:t>
            </a:r>
            <a:endParaRPr>
              <a:latin typeface="Avenir"/>
              <a:ea typeface="Avenir"/>
              <a:cs typeface="Avenir"/>
              <a:sym typeface="Aveni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git pull</a:t>
            </a:r>
            <a:endParaRPr>
              <a:latin typeface="Consolas"/>
              <a:ea typeface="Consolas"/>
              <a:cs typeface="Consolas"/>
              <a:sym typeface="Consolas"/>
            </a:endParaRPr>
          </a:p>
          <a:p>
            <a:pPr indent="-342900" lvl="0" marL="457200" rtl="0" algn="l">
              <a:spcBef>
                <a:spcPts val="1600"/>
              </a:spcBef>
              <a:spcAft>
                <a:spcPts val="0"/>
              </a:spcAft>
              <a:buSzPts val="1800"/>
              <a:buChar char="●"/>
            </a:pPr>
            <a:r>
              <a:rPr lang="en"/>
              <a:t>This downloads changes/commits that have been pushed by others to the remote and merges them into your own local repository</a:t>
            </a:r>
            <a:endParaRPr/>
          </a:p>
          <a:p>
            <a:pPr indent="-342900" lvl="0" marL="457200" rtl="0" algn="l">
              <a:spcBef>
                <a:spcPts val="0"/>
              </a:spcBef>
              <a:spcAft>
                <a:spcPts val="0"/>
              </a:spcAft>
              <a:buSzPts val="1800"/>
              <a:buChar char="●"/>
            </a:pPr>
            <a:r>
              <a:rPr lang="en"/>
              <a:t>Useful when collaborating with others since you won’t be the only one pushing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Branches</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It’s really pretty simple, just think of branches as…</a:t>
            </a:r>
            <a:endParaRPr/>
          </a:p>
          <a:p>
            <a:pPr indent="-317500" lvl="1" marL="914400" rtl="0" algn="l">
              <a:spcBef>
                <a:spcPts val="0"/>
              </a:spcBef>
              <a:spcAft>
                <a:spcPts val="0"/>
              </a:spcAft>
              <a:buSzPts val="1400"/>
              <a:buChar char="○"/>
            </a:pPr>
            <a:r>
              <a:rPr lang="en"/>
              <a:t>...pointers to commits!</a:t>
            </a:r>
            <a:endParaRPr/>
          </a:p>
          <a:p>
            <a:pPr indent="-342900" lvl="0" marL="457200" rtl="0" algn="l">
              <a:spcBef>
                <a:spcPts val="0"/>
              </a:spcBef>
              <a:spcAft>
                <a:spcPts val="0"/>
              </a:spcAft>
              <a:buSzPts val="1800"/>
              <a:buChar char="●"/>
            </a:pPr>
            <a:r>
              <a:rPr lang="en"/>
              <a:t>Useful for working on new experimental features, fixing bugs, etc. without affecting main working branch, especially when collaborating with others</a:t>
            </a:r>
            <a:endParaRPr/>
          </a:p>
          <a:p>
            <a:pPr indent="-342900" lvl="0" marL="457200" rtl="0" algn="l">
              <a:spcBef>
                <a:spcPts val="0"/>
              </a:spcBef>
              <a:spcAft>
                <a:spcPts val="0"/>
              </a:spcAft>
              <a:buSzPts val="1800"/>
              <a:buChar char="●"/>
            </a:pPr>
            <a:r>
              <a:rPr lang="en"/>
              <a:t>Once the feature is complete, can merge into main branch</a:t>
            </a:r>
            <a:endParaRPr/>
          </a:p>
        </p:txBody>
      </p:sp>
      <p:grpSp>
        <p:nvGrpSpPr>
          <p:cNvPr id="133" name="Google Shape;133;p26"/>
          <p:cNvGrpSpPr/>
          <p:nvPr/>
        </p:nvGrpSpPr>
        <p:grpSpPr>
          <a:xfrm>
            <a:off x="2489925" y="2802725"/>
            <a:ext cx="4164150" cy="2264575"/>
            <a:chOff x="2039300" y="2442875"/>
            <a:chExt cx="4164150" cy="2264575"/>
          </a:xfrm>
        </p:grpSpPr>
        <p:sp>
          <p:nvSpPr>
            <p:cNvPr id="134" name="Google Shape;134;p26"/>
            <p:cNvSpPr/>
            <p:nvPr/>
          </p:nvSpPr>
          <p:spPr>
            <a:xfrm>
              <a:off x="2039300" y="3074050"/>
              <a:ext cx="723300" cy="361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98ca9</a:t>
              </a:r>
              <a:endParaRPr>
                <a:latin typeface="Consolas"/>
                <a:ea typeface="Consolas"/>
                <a:cs typeface="Consolas"/>
                <a:sym typeface="Consolas"/>
              </a:endParaRPr>
            </a:p>
          </p:txBody>
        </p:sp>
        <p:sp>
          <p:nvSpPr>
            <p:cNvPr id="135" name="Google Shape;135;p26"/>
            <p:cNvSpPr/>
            <p:nvPr/>
          </p:nvSpPr>
          <p:spPr>
            <a:xfrm>
              <a:off x="3186250" y="3074050"/>
              <a:ext cx="723300" cy="361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34ac2</a:t>
              </a:r>
              <a:endParaRPr>
                <a:latin typeface="Consolas"/>
                <a:ea typeface="Consolas"/>
                <a:cs typeface="Consolas"/>
                <a:sym typeface="Consolas"/>
              </a:endParaRPr>
            </a:p>
          </p:txBody>
        </p:sp>
        <p:sp>
          <p:nvSpPr>
            <p:cNvPr id="136" name="Google Shape;136;p26"/>
            <p:cNvSpPr/>
            <p:nvPr/>
          </p:nvSpPr>
          <p:spPr>
            <a:xfrm>
              <a:off x="4333200" y="3074050"/>
              <a:ext cx="723300" cy="361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f30ab</a:t>
              </a:r>
              <a:endParaRPr>
                <a:latin typeface="Consolas"/>
                <a:ea typeface="Consolas"/>
                <a:cs typeface="Consolas"/>
                <a:sym typeface="Consolas"/>
              </a:endParaRPr>
            </a:p>
          </p:txBody>
        </p:sp>
        <p:sp>
          <p:nvSpPr>
            <p:cNvPr id="137" name="Google Shape;137;p26"/>
            <p:cNvSpPr/>
            <p:nvPr/>
          </p:nvSpPr>
          <p:spPr>
            <a:xfrm>
              <a:off x="5480150" y="3074050"/>
              <a:ext cx="723300" cy="361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87ab2</a:t>
              </a:r>
              <a:endParaRPr>
                <a:latin typeface="Consolas"/>
                <a:ea typeface="Consolas"/>
                <a:cs typeface="Consolas"/>
                <a:sym typeface="Consolas"/>
              </a:endParaRPr>
            </a:p>
          </p:txBody>
        </p:sp>
        <p:sp>
          <p:nvSpPr>
            <p:cNvPr id="138" name="Google Shape;138;p26"/>
            <p:cNvSpPr/>
            <p:nvPr/>
          </p:nvSpPr>
          <p:spPr>
            <a:xfrm>
              <a:off x="4333200" y="2442875"/>
              <a:ext cx="723300" cy="3618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Consolas"/>
                  <a:ea typeface="Consolas"/>
                  <a:cs typeface="Consolas"/>
                  <a:sym typeface="Consolas"/>
                </a:rPr>
                <a:t>main</a:t>
              </a:r>
              <a:endParaRPr sz="1100">
                <a:solidFill>
                  <a:schemeClr val="dk1"/>
                </a:solidFill>
                <a:latin typeface="Consolas"/>
                <a:ea typeface="Consolas"/>
                <a:cs typeface="Consolas"/>
                <a:sym typeface="Consolas"/>
              </a:endParaRPr>
            </a:p>
          </p:txBody>
        </p:sp>
        <p:sp>
          <p:nvSpPr>
            <p:cNvPr id="139" name="Google Shape;139;p26"/>
            <p:cNvSpPr/>
            <p:nvPr/>
          </p:nvSpPr>
          <p:spPr>
            <a:xfrm>
              <a:off x="5480150" y="3680900"/>
              <a:ext cx="723300" cy="3618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Consolas"/>
                  <a:ea typeface="Consolas"/>
                  <a:cs typeface="Consolas"/>
                  <a:sym typeface="Consolas"/>
                </a:rPr>
                <a:t>feature</a:t>
              </a:r>
              <a:endParaRPr sz="1100">
                <a:solidFill>
                  <a:schemeClr val="dk1"/>
                </a:solidFill>
                <a:latin typeface="Consolas"/>
                <a:ea typeface="Consolas"/>
                <a:cs typeface="Consolas"/>
                <a:sym typeface="Consolas"/>
              </a:endParaRPr>
            </a:p>
          </p:txBody>
        </p:sp>
        <p:sp>
          <p:nvSpPr>
            <p:cNvPr id="140" name="Google Shape;140;p26"/>
            <p:cNvSpPr/>
            <p:nvPr/>
          </p:nvSpPr>
          <p:spPr>
            <a:xfrm>
              <a:off x="5480150" y="4345650"/>
              <a:ext cx="723300" cy="361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Consolas"/>
                  <a:ea typeface="Consolas"/>
                  <a:cs typeface="Consolas"/>
                  <a:sym typeface="Consolas"/>
                </a:rPr>
                <a:t>HEAD</a:t>
              </a:r>
              <a:endParaRPr sz="1100">
                <a:solidFill>
                  <a:schemeClr val="dk1"/>
                </a:solidFill>
                <a:latin typeface="Consolas"/>
                <a:ea typeface="Consolas"/>
                <a:cs typeface="Consolas"/>
                <a:sym typeface="Consolas"/>
              </a:endParaRPr>
            </a:p>
          </p:txBody>
        </p:sp>
        <p:cxnSp>
          <p:nvCxnSpPr>
            <p:cNvPr id="141" name="Google Shape;141;p26"/>
            <p:cNvCxnSpPr/>
            <p:nvPr/>
          </p:nvCxnSpPr>
          <p:spPr>
            <a:xfrm rot="10800000">
              <a:off x="3909575" y="3254950"/>
              <a:ext cx="423600" cy="0"/>
            </a:xfrm>
            <a:prstGeom prst="straightConnector1">
              <a:avLst/>
            </a:prstGeom>
            <a:noFill/>
            <a:ln cap="flat" cmpd="sng" w="9525">
              <a:solidFill>
                <a:srgbClr val="EFEFEF"/>
              </a:solidFill>
              <a:prstDash val="solid"/>
              <a:round/>
              <a:headEnd len="med" w="med" type="none"/>
              <a:tailEnd len="med" w="med" type="triangle"/>
            </a:ln>
          </p:spPr>
        </p:cxnSp>
        <p:cxnSp>
          <p:nvCxnSpPr>
            <p:cNvPr id="142" name="Google Shape;142;p26"/>
            <p:cNvCxnSpPr/>
            <p:nvPr/>
          </p:nvCxnSpPr>
          <p:spPr>
            <a:xfrm rot="10800000">
              <a:off x="2762600" y="3254950"/>
              <a:ext cx="423600" cy="0"/>
            </a:xfrm>
            <a:prstGeom prst="straightConnector1">
              <a:avLst/>
            </a:prstGeom>
            <a:noFill/>
            <a:ln cap="flat" cmpd="sng" w="9525">
              <a:solidFill>
                <a:srgbClr val="EFEFEF"/>
              </a:solidFill>
              <a:prstDash val="solid"/>
              <a:round/>
              <a:headEnd len="med" w="med" type="none"/>
              <a:tailEnd len="med" w="med" type="triangle"/>
            </a:ln>
          </p:spPr>
        </p:cxnSp>
        <p:cxnSp>
          <p:nvCxnSpPr>
            <p:cNvPr id="143" name="Google Shape;143;p26"/>
            <p:cNvCxnSpPr/>
            <p:nvPr/>
          </p:nvCxnSpPr>
          <p:spPr>
            <a:xfrm rot="10800000">
              <a:off x="5056500" y="3254950"/>
              <a:ext cx="423600" cy="0"/>
            </a:xfrm>
            <a:prstGeom prst="straightConnector1">
              <a:avLst/>
            </a:prstGeom>
            <a:noFill/>
            <a:ln cap="flat" cmpd="sng" w="9525">
              <a:solidFill>
                <a:srgbClr val="EFEFEF"/>
              </a:solidFill>
              <a:prstDash val="solid"/>
              <a:round/>
              <a:headEnd len="med" w="med" type="none"/>
              <a:tailEnd len="med" w="med" type="triangle"/>
            </a:ln>
          </p:spPr>
        </p:cxnSp>
        <p:cxnSp>
          <p:nvCxnSpPr>
            <p:cNvPr id="144" name="Google Shape;144;p26"/>
            <p:cNvCxnSpPr>
              <a:stCxn id="138" idx="2"/>
              <a:endCxn id="136" idx="0"/>
            </p:cNvCxnSpPr>
            <p:nvPr/>
          </p:nvCxnSpPr>
          <p:spPr>
            <a:xfrm>
              <a:off x="4694850" y="2804675"/>
              <a:ext cx="0" cy="269400"/>
            </a:xfrm>
            <a:prstGeom prst="straightConnector1">
              <a:avLst/>
            </a:prstGeom>
            <a:noFill/>
            <a:ln cap="flat" cmpd="sng" w="9525">
              <a:solidFill>
                <a:srgbClr val="EFEFEF"/>
              </a:solidFill>
              <a:prstDash val="solid"/>
              <a:round/>
              <a:headEnd len="med" w="med" type="none"/>
              <a:tailEnd len="med" w="med" type="triangle"/>
            </a:ln>
          </p:spPr>
        </p:cxnSp>
        <p:cxnSp>
          <p:nvCxnSpPr>
            <p:cNvPr id="145" name="Google Shape;145;p26"/>
            <p:cNvCxnSpPr>
              <a:stCxn id="139" idx="0"/>
              <a:endCxn id="137" idx="2"/>
            </p:cNvCxnSpPr>
            <p:nvPr/>
          </p:nvCxnSpPr>
          <p:spPr>
            <a:xfrm rot="10800000">
              <a:off x="5841800" y="3435800"/>
              <a:ext cx="0" cy="245100"/>
            </a:xfrm>
            <a:prstGeom prst="straightConnector1">
              <a:avLst/>
            </a:prstGeom>
            <a:noFill/>
            <a:ln cap="flat" cmpd="sng" w="9525">
              <a:solidFill>
                <a:srgbClr val="EFEFEF"/>
              </a:solidFill>
              <a:prstDash val="solid"/>
              <a:round/>
              <a:headEnd len="med" w="med" type="none"/>
              <a:tailEnd len="med" w="med" type="triangle"/>
            </a:ln>
          </p:spPr>
        </p:cxnSp>
        <p:cxnSp>
          <p:nvCxnSpPr>
            <p:cNvPr id="146" name="Google Shape;146;p26"/>
            <p:cNvCxnSpPr>
              <a:stCxn id="140" idx="0"/>
              <a:endCxn id="139" idx="2"/>
            </p:cNvCxnSpPr>
            <p:nvPr/>
          </p:nvCxnSpPr>
          <p:spPr>
            <a:xfrm rot="10800000">
              <a:off x="5841800" y="4042650"/>
              <a:ext cx="0" cy="303000"/>
            </a:xfrm>
            <a:prstGeom prst="straightConnector1">
              <a:avLst/>
            </a:prstGeom>
            <a:noFill/>
            <a:ln cap="flat" cmpd="sng" w="9525">
              <a:solidFill>
                <a:srgbClr val="EFEFEF"/>
              </a:solidFill>
              <a:prstDash val="solid"/>
              <a:round/>
              <a:headEnd len="med" w="med" type="none"/>
              <a:tailEnd len="med" w="med"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Branches</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Creating a branch:</a:t>
            </a:r>
            <a:endParaRPr/>
          </a:p>
          <a:p>
            <a:pPr indent="-317500" lvl="1" marL="914400" rtl="0" algn="l">
              <a:spcBef>
                <a:spcPts val="0"/>
              </a:spcBef>
              <a:spcAft>
                <a:spcPts val="0"/>
              </a:spcAft>
              <a:buSzPts val="1400"/>
              <a:buChar char="○"/>
            </a:pPr>
            <a:r>
              <a:rPr lang="en">
                <a:latin typeface="Consolas"/>
                <a:ea typeface="Consolas"/>
                <a:cs typeface="Consolas"/>
                <a:sym typeface="Consolas"/>
              </a:rPr>
              <a:t>git branch &lt;branch-name&gt;</a:t>
            </a:r>
            <a:endParaRPr/>
          </a:p>
          <a:p>
            <a:pPr indent="-317500" lvl="2" marL="1371600" rtl="0" algn="l">
              <a:spcBef>
                <a:spcPts val="0"/>
              </a:spcBef>
              <a:spcAft>
                <a:spcPts val="0"/>
              </a:spcAft>
              <a:buSzPts val="1400"/>
              <a:buChar char="■"/>
            </a:pPr>
            <a:r>
              <a:rPr lang="en"/>
              <a:t>(does not switch to the new branch)</a:t>
            </a:r>
            <a:endParaRPr/>
          </a:p>
          <a:p>
            <a:pPr indent="-317500" lvl="1" marL="914400" rtl="0" algn="l">
              <a:spcBef>
                <a:spcPts val="0"/>
              </a:spcBef>
              <a:spcAft>
                <a:spcPts val="0"/>
              </a:spcAft>
              <a:buSzPts val="1400"/>
              <a:buChar char="○"/>
            </a:pPr>
            <a:r>
              <a:rPr lang="en">
                <a:latin typeface="Consolas"/>
                <a:ea typeface="Consolas"/>
                <a:cs typeface="Consolas"/>
                <a:sym typeface="Consolas"/>
              </a:rPr>
              <a:t>git checkout -b &lt;branch-name&gt;</a:t>
            </a:r>
            <a:endParaRPr/>
          </a:p>
          <a:p>
            <a:pPr indent="-317500" lvl="2" marL="1371600" rtl="0" algn="l">
              <a:spcBef>
                <a:spcPts val="0"/>
              </a:spcBef>
              <a:spcAft>
                <a:spcPts val="0"/>
              </a:spcAft>
              <a:buSzPts val="1400"/>
              <a:buChar char="■"/>
            </a:pPr>
            <a:r>
              <a:rPr lang="en"/>
              <a:t>(switches to the new branch)</a:t>
            </a:r>
            <a:endParaRPr/>
          </a:p>
          <a:p>
            <a:pPr indent="-342900" lvl="0" marL="457200" rtl="0" algn="l">
              <a:spcBef>
                <a:spcPts val="0"/>
              </a:spcBef>
              <a:spcAft>
                <a:spcPts val="0"/>
              </a:spcAft>
              <a:buSzPts val="1800"/>
              <a:buChar char="●"/>
            </a:pPr>
            <a:r>
              <a:rPr lang="en"/>
              <a:t>Switching to a branch:</a:t>
            </a:r>
            <a:endParaRPr/>
          </a:p>
          <a:p>
            <a:pPr indent="-317500" lvl="1" marL="914400" rtl="0" algn="l">
              <a:spcBef>
                <a:spcPts val="0"/>
              </a:spcBef>
              <a:spcAft>
                <a:spcPts val="0"/>
              </a:spcAft>
              <a:buSzPts val="1400"/>
              <a:buChar char="○"/>
            </a:pPr>
            <a:r>
              <a:rPr lang="en">
                <a:latin typeface="Consolas"/>
                <a:ea typeface="Consolas"/>
                <a:cs typeface="Consolas"/>
                <a:sym typeface="Consolas"/>
              </a:rPr>
              <a:t>git checkout &lt;branch-name&gt;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Pushing a new branch for the first time</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git push -u origin &lt;branch-name&gt;</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Pull Requests (PRs)</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Pull requests are </a:t>
            </a:r>
            <a:r>
              <a:rPr i="1" lang="en"/>
              <a:t>not</a:t>
            </a:r>
            <a:r>
              <a:rPr lang="en"/>
              <a:t> a git feature - they are specific to GitHub but very useful in collaborative repositories</a:t>
            </a:r>
            <a:endParaRPr/>
          </a:p>
          <a:p>
            <a:pPr indent="-317500" lvl="1" marL="914400" rtl="0" algn="l">
              <a:spcBef>
                <a:spcPts val="0"/>
              </a:spcBef>
              <a:spcAft>
                <a:spcPts val="0"/>
              </a:spcAft>
              <a:buSzPts val="1400"/>
              <a:buChar char="○"/>
            </a:pPr>
            <a:r>
              <a:rPr lang="en"/>
              <a:t>Other remote providers like GitLab have analogous features with possibly different names (“merge request,” for example)</a:t>
            </a:r>
            <a:endParaRPr/>
          </a:p>
          <a:p>
            <a:pPr indent="-342900" lvl="0" marL="457200" rtl="0" algn="l">
              <a:spcBef>
                <a:spcPts val="0"/>
              </a:spcBef>
              <a:spcAft>
                <a:spcPts val="0"/>
              </a:spcAft>
              <a:buSzPts val="1800"/>
              <a:buChar char="●"/>
            </a:pPr>
            <a:r>
              <a:rPr lang="en"/>
              <a:t>A common workflow when working in a group is to always commit to a feature branch (and never to main), push the branch to the remote, open a PR, have someone else on the team review the PR, and, if approved, merge it into main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Merge Conflicts</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Often, git will be able to pull without any issues (if the changes that different people have been making are in different parts of the codebase)</a:t>
            </a:r>
            <a:endParaRPr/>
          </a:p>
          <a:p>
            <a:pPr indent="-342900" lvl="0" marL="457200" rtl="0" algn="l">
              <a:spcBef>
                <a:spcPts val="0"/>
              </a:spcBef>
              <a:spcAft>
                <a:spcPts val="0"/>
              </a:spcAft>
              <a:buSzPts val="1800"/>
              <a:buChar char="●"/>
            </a:pPr>
            <a:r>
              <a:rPr lang="en"/>
              <a:t>But if, say, two people both modify the same lines in a file but in different ways, git won’t know how to merge them: this is a </a:t>
            </a:r>
            <a:r>
              <a:rPr i="1" lang="en"/>
              <a:t>merge conflict</a:t>
            </a:r>
            <a:endParaRPr/>
          </a:p>
          <a:p>
            <a:pPr indent="0" lvl="0" marL="914400" rtl="0" algn="l">
              <a:lnSpc>
                <a:spcPct val="100000"/>
              </a:lnSpc>
              <a:spcBef>
                <a:spcPts val="1600"/>
              </a:spcBef>
              <a:spcAft>
                <a:spcPts val="0"/>
              </a:spcAft>
              <a:buNone/>
            </a:pPr>
            <a:r>
              <a:rPr lang="en" sz="1300">
                <a:latin typeface="Consolas"/>
                <a:ea typeface="Consolas"/>
                <a:cs typeface="Consolas"/>
                <a:sym typeface="Consolas"/>
              </a:rPr>
              <a:t>int main() {</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    void *ptrs[10];</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    for (int i = 0; i &lt; 10; ++i)</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&lt;&lt;&lt;&lt;&lt;&lt;&lt; HEAD</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        ptrs[i] = malloc(i | 1);</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        ptrs[i] = malloc(i + 1);</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&gt;&gt;&gt;&gt;&gt;&gt;&gt; origin/main</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    for (int i = 0; i &lt; 5; ++i)</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        free(ptrs[i]);</a:t>
            </a:r>
            <a:endParaRPr sz="1300">
              <a:latin typeface="Consolas"/>
              <a:ea typeface="Consolas"/>
              <a:cs typeface="Consolas"/>
              <a:sym typeface="Consolas"/>
            </a:endParaRPr>
          </a:p>
          <a:p>
            <a:pPr indent="0" lvl="0" marL="914400" rtl="0" algn="l">
              <a:lnSpc>
                <a:spcPct val="100000"/>
              </a:lnSpc>
              <a:spcBef>
                <a:spcPts val="0"/>
              </a:spcBef>
              <a:spcAft>
                <a:spcPts val="0"/>
              </a:spcAft>
              <a:buNone/>
            </a:pPr>
            <a:r>
              <a:rPr lang="en" sz="1300">
                <a:latin typeface="Consolas"/>
                <a:ea typeface="Consolas"/>
                <a:cs typeface="Consolas"/>
                <a:sym typeface="Consolas"/>
              </a:rPr>
              <a:t>}</a:t>
            </a:r>
            <a:endParaRPr sz="13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Merge Conflicts</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current version of the code is what’s between the </a:t>
            </a:r>
            <a:r>
              <a:rPr lang="en">
                <a:latin typeface="Consolas"/>
                <a:ea typeface="Consolas"/>
                <a:cs typeface="Consolas"/>
                <a:sym typeface="Consolas"/>
              </a:rPr>
              <a:t>&lt;&lt;&lt;&lt;&lt;&lt;&lt; </a:t>
            </a:r>
            <a:r>
              <a:rPr lang="en"/>
              <a:t>and </a:t>
            </a:r>
            <a:r>
              <a:rPr lang="en">
                <a:latin typeface="Consolas"/>
                <a:ea typeface="Consolas"/>
                <a:cs typeface="Consolas"/>
                <a:sym typeface="Consolas"/>
              </a:rPr>
              <a:t>=======,</a:t>
            </a:r>
            <a:r>
              <a:rPr lang="en"/>
              <a:t> while the incoming version is what’s between the </a:t>
            </a:r>
            <a:r>
              <a:rPr lang="en">
                <a:latin typeface="Consolas"/>
                <a:ea typeface="Consolas"/>
                <a:cs typeface="Consolas"/>
                <a:sym typeface="Consolas"/>
              </a:rPr>
              <a:t>=======</a:t>
            </a:r>
            <a:r>
              <a:rPr lang="en"/>
              <a:t> and </a:t>
            </a:r>
            <a:r>
              <a:rPr lang="en">
                <a:latin typeface="Consolas"/>
                <a:ea typeface="Consolas"/>
                <a:cs typeface="Consolas"/>
                <a:sym typeface="Consolas"/>
              </a:rPr>
              <a:t>&gt;&gt;&gt;&gt;&gt;&gt;&gt;</a:t>
            </a:r>
            <a:endParaRPr>
              <a:latin typeface="Consolas"/>
              <a:ea typeface="Consolas"/>
              <a:cs typeface="Consolas"/>
              <a:sym typeface="Consolas"/>
            </a:endParaRPr>
          </a:p>
          <a:p>
            <a:pPr indent="-342900" lvl="0" marL="457200" rtl="0" algn="l">
              <a:lnSpc>
                <a:spcPct val="100000"/>
              </a:lnSpc>
              <a:spcBef>
                <a:spcPts val="0"/>
              </a:spcBef>
              <a:spcAft>
                <a:spcPts val="0"/>
              </a:spcAft>
              <a:buSzPts val="1800"/>
              <a:buChar char="●"/>
            </a:pPr>
            <a:r>
              <a:rPr lang="en"/>
              <a:t>Can resolve conflicts manually either by choosing one of the two versions and removing the other, or by combining the two in whatever way makes sense</a:t>
            </a:r>
            <a:endParaRPr/>
          </a:p>
          <a:p>
            <a:pPr indent="-317500" lvl="1" marL="914400" rtl="0" algn="l">
              <a:lnSpc>
                <a:spcPct val="100000"/>
              </a:lnSpc>
              <a:spcBef>
                <a:spcPts val="0"/>
              </a:spcBef>
              <a:spcAft>
                <a:spcPts val="0"/>
              </a:spcAft>
              <a:buSzPts val="1400"/>
              <a:buChar char="○"/>
            </a:pPr>
            <a:r>
              <a:rPr lang="en"/>
              <a:t>Editors like VS Code have convenient graphical UI elements that make this even easier</a:t>
            </a:r>
            <a:endParaRPr/>
          </a:p>
          <a:p>
            <a:pPr indent="-342900" lvl="0" marL="457200" rtl="0" algn="l">
              <a:lnSpc>
                <a:spcPct val="100000"/>
              </a:lnSpc>
              <a:spcBef>
                <a:spcPts val="0"/>
              </a:spcBef>
              <a:spcAft>
                <a:spcPts val="0"/>
              </a:spcAft>
              <a:buSzPts val="1800"/>
              <a:buChar char="●"/>
            </a:pPr>
            <a:r>
              <a:rPr lang="en"/>
              <a:t>Once resolved, </a:t>
            </a:r>
            <a:r>
              <a:rPr lang="en"/>
              <a:t>just commit your resolved changes using </a:t>
            </a:r>
            <a:r>
              <a:rPr lang="en">
                <a:latin typeface="Consolas"/>
                <a:ea typeface="Consolas"/>
                <a:cs typeface="Consolas"/>
                <a:sym typeface="Consolas"/>
              </a:rPr>
              <a:t>git commit</a:t>
            </a:r>
            <a:endParaRPr>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latin typeface="Avenir"/>
                <a:ea typeface="Avenir"/>
                <a:cs typeface="Avenir"/>
                <a:sym typeface="Avenir"/>
              </a:rPr>
              <a:t>Demo!</a:t>
            </a:r>
            <a:endParaRPr sz="3900">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160725" y="4093375"/>
            <a:ext cx="88227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“If that doesn’t fix it, git.txt contains the phone number of a friend of mine who understands git. Just wait through a few minutes of “It’s really pretty simple, just think of branches as…” and eventually you’ll learn the commands that will fix everything.”</a:t>
            </a:r>
            <a:endParaRPr sz="1200">
              <a:latin typeface="Roboto"/>
              <a:ea typeface="Roboto"/>
              <a:cs typeface="Roboto"/>
              <a:sym typeface="Roboto"/>
            </a:endParaRPr>
          </a:p>
          <a:p>
            <a:pPr indent="0" lvl="0" marL="0" rtl="0" algn="l">
              <a:spcBef>
                <a:spcPts val="1600"/>
              </a:spcBef>
              <a:spcAft>
                <a:spcPts val="1600"/>
              </a:spcAft>
              <a:buNone/>
            </a:pPr>
            <a:r>
              <a:rPr lang="en" sz="1200">
                <a:latin typeface="Roboto"/>
                <a:ea typeface="Roboto"/>
                <a:cs typeface="Roboto"/>
                <a:sym typeface="Roboto"/>
              </a:rPr>
              <a:t>Source: xkcd.com/1597</a:t>
            </a:r>
            <a:endParaRPr sz="1200">
              <a:latin typeface="Roboto"/>
              <a:ea typeface="Roboto"/>
              <a:cs typeface="Roboto"/>
              <a:sym typeface="Roboto"/>
            </a:endParaRPr>
          </a:p>
        </p:txBody>
      </p:sp>
      <p:pic>
        <p:nvPicPr>
          <p:cNvPr id="60" name="Google Shape;60;p14"/>
          <p:cNvPicPr preferRelativeResize="0"/>
          <p:nvPr/>
        </p:nvPicPr>
        <p:blipFill>
          <a:blip r:embed="rId3">
            <a:alphaModFix/>
          </a:blip>
          <a:stretch>
            <a:fillRect/>
          </a:stretch>
        </p:blipFill>
        <p:spPr>
          <a:xfrm>
            <a:off x="3156954" y="0"/>
            <a:ext cx="2830245" cy="4093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latin typeface="Consolas"/>
                <a:ea typeface="Consolas"/>
                <a:cs typeface="Consolas"/>
                <a:sym typeface="Consolas"/>
              </a:rPr>
              <a:t>submit50</a:t>
            </a:r>
            <a:r>
              <a:rPr lang="en" sz="3900">
                <a:latin typeface="Avenir"/>
                <a:ea typeface="Avenir"/>
                <a:cs typeface="Avenir"/>
                <a:sym typeface="Avenir"/>
              </a:rPr>
              <a:t> uses git too!</a:t>
            </a:r>
            <a:endParaRPr sz="3900">
              <a:latin typeface="Avenir"/>
              <a:ea typeface="Avenir"/>
              <a:cs typeface="Avenir"/>
              <a:sym typeface="Avenir"/>
            </a:endParaRPr>
          </a:p>
        </p:txBody>
      </p:sp>
      <p:sp>
        <p:nvSpPr>
          <p:cNvPr id="181" name="Google Shape;181;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u="sng">
                <a:solidFill>
                  <a:schemeClr val="hlink"/>
                </a:solidFill>
                <a:hlinkClick r:id="rId3"/>
              </a:rPr>
              <a:t>https://github.com/cs50/lib50/blob/main/lib50/_api.py#L391</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Scenario 1</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You’re working on a CS50 problem set (say Finance). You’re able to get some portions of the problem set working perfectly (</a:t>
            </a:r>
            <a:r>
              <a:rPr lang="en">
                <a:latin typeface="Consolas"/>
                <a:ea typeface="Consolas"/>
                <a:cs typeface="Consolas"/>
                <a:sym typeface="Consolas"/>
              </a:rPr>
              <a:t>register</a:t>
            </a:r>
            <a:r>
              <a:rPr lang="en"/>
              <a:t>, </a:t>
            </a:r>
            <a:r>
              <a:rPr lang="en">
                <a:latin typeface="Consolas"/>
                <a:ea typeface="Consolas"/>
                <a:cs typeface="Consolas"/>
                <a:sym typeface="Consolas"/>
              </a:rPr>
              <a:t>quote</a:t>
            </a:r>
            <a:r>
              <a:rPr lang="en"/>
              <a:t>, and </a:t>
            </a:r>
            <a:r>
              <a:rPr lang="en">
                <a:latin typeface="Consolas"/>
                <a:ea typeface="Consolas"/>
                <a:cs typeface="Consolas"/>
                <a:sym typeface="Consolas"/>
              </a:rPr>
              <a:t>buy</a:t>
            </a:r>
            <a:r>
              <a:rPr lang="en"/>
              <a:t>) but are confused as to how to complete </a:t>
            </a:r>
            <a:r>
              <a:rPr lang="en">
                <a:latin typeface="Consolas"/>
                <a:ea typeface="Consolas"/>
                <a:cs typeface="Consolas"/>
                <a:sym typeface="Consolas"/>
              </a:rPr>
              <a:t>index</a:t>
            </a:r>
            <a:r>
              <a:rPr lang="en"/>
              <a:t> and display a table of stocks that the user owns.</a:t>
            </a:r>
            <a:endParaRPr/>
          </a:p>
          <a:p>
            <a:pPr indent="0" lvl="0" marL="0" rtl="0" algn="l">
              <a:spcBef>
                <a:spcPts val="1600"/>
              </a:spcBef>
              <a:spcAft>
                <a:spcPts val="0"/>
              </a:spcAft>
              <a:buNone/>
            </a:pPr>
            <a:r>
              <a:rPr lang="en"/>
              <a:t>While attempting to make more progress, you accidentally mess up the working code that you already had, so all you see now are internal server errors everywhere, no matter what you try to do.</a:t>
            </a:r>
            <a:endParaRPr/>
          </a:p>
          <a:p>
            <a:pPr indent="0" lvl="0" marL="0" rtl="0" algn="l">
              <a:spcBef>
                <a:spcPts val="1600"/>
              </a:spcBef>
              <a:spcAft>
                <a:spcPts val="1600"/>
              </a:spcAft>
              <a:buNone/>
            </a:pPr>
            <a:r>
              <a:rPr lang="en"/>
              <a:t>In hindsight, what could you have done to prevent this?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decide to team up with a friend for your CS50 final project and build a web app. The two of you are </a:t>
            </a:r>
            <a:r>
              <a:rPr lang="en"/>
              <a:t>trying to decide how to split up tasks: you really want to design the home page using HTML/CSS, including the fonts, styles, colors, text, etc., while your friend really wants to implement the sign up and login workflow using a JavaScript frontend (also on the home page) and Flask backend.</a:t>
            </a:r>
            <a:endParaRPr/>
          </a:p>
          <a:p>
            <a:pPr indent="0" lvl="0" marL="0" rtl="0" algn="l">
              <a:spcBef>
                <a:spcPts val="1600"/>
              </a:spcBef>
              <a:spcAft>
                <a:spcPts val="1600"/>
              </a:spcAft>
              <a:buNone/>
            </a:pPr>
            <a:r>
              <a:rPr lang="en"/>
              <a:t>Given that you both want to edit the same file but in different ways, what are some ways to deal with this?</a:t>
            </a:r>
            <a:endParaRPr/>
          </a:p>
        </p:txBody>
      </p:sp>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Scenario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What is Git?</a:t>
            </a:r>
            <a:endParaRPr>
              <a:latin typeface="Avenir"/>
              <a:ea typeface="Avenir"/>
              <a:cs typeface="Avenir"/>
              <a:sym typeface="Avenir"/>
            </a:endParaRPr>
          </a:p>
        </p:txBody>
      </p:sp>
      <p:sp>
        <p:nvSpPr>
          <p:cNvPr id="78" name="Google Shape;78;p17"/>
          <p:cNvSpPr txBox="1"/>
          <p:nvPr>
            <p:ph idx="1" type="body"/>
          </p:nvPr>
        </p:nvSpPr>
        <p:spPr>
          <a:xfrm>
            <a:off x="311700" y="1152475"/>
            <a:ext cx="8520600" cy="366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Git is a command-line version control system.</a:t>
            </a:r>
            <a:endParaRPr/>
          </a:p>
          <a:p>
            <a:pPr indent="-342900" lvl="0" marL="457200" rtl="0" algn="l">
              <a:spcBef>
                <a:spcPts val="0"/>
              </a:spcBef>
              <a:spcAft>
                <a:spcPts val="0"/>
              </a:spcAft>
              <a:buSzPts val="1800"/>
              <a:buChar char="●"/>
            </a:pPr>
            <a:r>
              <a:rPr lang="en"/>
              <a:t>Projects are stored as </a:t>
            </a:r>
            <a:r>
              <a:rPr i="1" lang="en"/>
              <a:t>repositories</a:t>
            </a:r>
            <a:r>
              <a:rPr lang="en"/>
              <a:t>.</a:t>
            </a:r>
            <a:endParaRPr/>
          </a:p>
          <a:p>
            <a:pPr indent="-342900" lvl="0" marL="457200" rtl="0" algn="l">
              <a:spcBef>
                <a:spcPts val="0"/>
              </a:spcBef>
              <a:spcAft>
                <a:spcPts val="0"/>
              </a:spcAft>
              <a:buSzPts val="1800"/>
              <a:buChar char="●"/>
            </a:pPr>
            <a:r>
              <a:rPr lang="en"/>
              <a:t>Each saved version of the repository is called a </a:t>
            </a:r>
            <a:r>
              <a:rPr i="1" lang="en"/>
              <a:t>commit</a:t>
            </a:r>
            <a:r>
              <a:rPr lang="en"/>
              <a:t>.</a:t>
            </a:r>
            <a:endParaRPr/>
          </a:p>
          <a:p>
            <a:pPr indent="-342900" lvl="0" marL="457200" rtl="0" algn="l">
              <a:spcBef>
                <a:spcPts val="0"/>
              </a:spcBef>
              <a:spcAft>
                <a:spcPts val="0"/>
              </a:spcAft>
              <a:buSzPts val="1800"/>
              <a:buChar char="●"/>
            </a:pPr>
            <a:r>
              <a:rPr lang="en"/>
              <a:t>A local repository (on your device) can be associated with other repositories hosted elsewhere (like on GitHub, GitLab, etc.), called </a:t>
            </a:r>
            <a:r>
              <a:rPr i="1" lang="en"/>
              <a:t>remotes.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What is Git?</a:t>
            </a:r>
            <a:endParaRPr>
              <a:latin typeface="Avenir"/>
              <a:ea typeface="Avenir"/>
              <a:cs typeface="Avenir"/>
              <a:sym typeface="Avenir"/>
            </a:endParaRPr>
          </a:p>
        </p:txBody>
      </p:sp>
      <p:sp>
        <p:nvSpPr>
          <p:cNvPr id="84" name="Google Shape;84;p18"/>
          <p:cNvSpPr txBox="1"/>
          <p:nvPr>
            <p:ph idx="1" type="body"/>
          </p:nvPr>
        </p:nvSpPr>
        <p:spPr>
          <a:xfrm>
            <a:off x="311700" y="1152475"/>
            <a:ext cx="8520600" cy="394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commit stores the changes made since the previous commit, and is identified through a </a:t>
            </a:r>
            <a:r>
              <a:rPr i="1" lang="en"/>
              <a:t>commit hash</a:t>
            </a:r>
            <a:r>
              <a:rPr lang="en"/>
              <a:t>.</a:t>
            </a:r>
            <a:endParaRPr/>
          </a:p>
          <a:p>
            <a:pPr indent="-342900" lvl="0" marL="457200" rtl="0" algn="l">
              <a:spcBef>
                <a:spcPts val="0"/>
              </a:spcBef>
              <a:spcAft>
                <a:spcPts val="0"/>
              </a:spcAft>
              <a:buSzPts val="1800"/>
              <a:buChar char="●"/>
            </a:pPr>
            <a:r>
              <a:rPr lang="en"/>
              <a:t>The normal directory structure on your local system along with the files it contains (in contrast to previous versions) is called the </a:t>
            </a:r>
            <a:r>
              <a:rPr i="1" lang="en"/>
              <a:t>working copy</a:t>
            </a:r>
            <a:r>
              <a:rPr lang="en"/>
              <a:t>.</a:t>
            </a:r>
            <a:endParaRPr/>
          </a:p>
          <a:p>
            <a:pPr indent="-342900" lvl="0" marL="457200" rtl="0" algn="l">
              <a:spcBef>
                <a:spcPts val="0"/>
              </a:spcBef>
              <a:spcAft>
                <a:spcPts val="0"/>
              </a:spcAft>
              <a:buSzPts val="1800"/>
              <a:buChar char="●"/>
            </a:pPr>
            <a:r>
              <a:rPr lang="en"/>
              <a:t>The set of tracked changes that will be saved in the next commit is </a:t>
            </a:r>
            <a:r>
              <a:rPr lang="en"/>
              <a:t>called</a:t>
            </a:r>
            <a:r>
              <a:rPr lang="en"/>
              <a:t> the </a:t>
            </a:r>
            <a:r>
              <a:rPr i="1" lang="en"/>
              <a:t>staging area</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
            </a:br>
            <a:r>
              <a:rPr lang="en" sz="1200"/>
              <a:t>Source: https://cs61.seas.harvard.edu/site/ref/git/</a:t>
            </a:r>
            <a:endParaRPr sz="1200"/>
          </a:p>
        </p:txBody>
      </p:sp>
      <p:pic>
        <p:nvPicPr>
          <p:cNvPr id="85" name="Google Shape;85;p18"/>
          <p:cNvPicPr preferRelativeResize="0"/>
          <p:nvPr/>
        </p:nvPicPr>
        <p:blipFill>
          <a:blip r:embed="rId3">
            <a:alphaModFix/>
          </a:blip>
          <a:stretch>
            <a:fillRect/>
          </a:stretch>
        </p:blipFill>
        <p:spPr>
          <a:xfrm>
            <a:off x="3225400" y="3017325"/>
            <a:ext cx="2693200" cy="155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latin typeface="Avenir"/>
                <a:ea typeface="Avenir"/>
                <a:cs typeface="Avenir"/>
                <a:sym typeface="Avenir"/>
              </a:rPr>
              <a:t>Installation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Windows: </a:t>
            </a:r>
            <a:r>
              <a:rPr lang="en" u="sng">
                <a:solidFill>
                  <a:schemeClr val="hlink"/>
                </a:solidFill>
                <a:hlinkClick r:id="rId3"/>
              </a:rPr>
              <a:t>https://git-scm.com/download/win</a:t>
            </a:r>
            <a:endParaRPr/>
          </a:p>
          <a:p>
            <a:pPr indent="-342900" lvl="0" marL="457200" rtl="0" algn="l">
              <a:spcBef>
                <a:spcPts val="0"/>
              </a:spcBef>
              <a:spcAft>
                <a:spcPts val="0"/>
              </a:spcAft>
              <a:buSzPts val="1800"/>
              <a:buChar char="●"/>
            </a:pPr>
            <a:r>
              <a:rPr lang="en"/>
              <a:t>MacOS: Run </a:t>
            </a:r>
            <a:r>
              <a:rPr lang="en">
                <a:latin typeface="Consolas"/>
                <a:ea typeface="Consolas"/>
                <a:cs typeface="Consolas"/>
                <a:sym typeface="Consolas"/>
              </a:rPr>
              <a:t>git --version</a:t>
            </a:r>
            <a:r>
              <a:rPr lang="en"/>
              <a:t> (should </a:t>
            </a:r>
            <a:r>
              <a:rPr lang="en"/>
              <a:t>already be installed; if not, will prompt an installation)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Note that you don’t need to install anything if you’re working on Codespaces; this is only necessary if you want to develop locally.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Getting started</a:t>
            </a:r>
            <a:endParaRPr>
              <a:latin typeface="Avenir"/>
              <a:ea typeface="Avenir"/>
              <a:cs typeface="Avenir"/>
              <a:sym typeface="Aveni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git clone &lt;URL&gt;</a:t>
            </a:r>
            <a:endParaRPr>
              <a:latin typeface="Roboto Mono"/>
              <a:ea typeface="Roboto Mono"/>
              <a:cs typeface="Roboto Mono"/>
              <a:sym typeface="Roboto Mon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Creates a local copy of an existing remote repository. Used when you want to view/run/contribute to an existing codebase.</a:t>
            </a:r>
            <a:endParaRPr>
              <a:latin typeface="Roboto"/>
              <a:ea typeface="Roboto"/>
              <a:cs typeface="Roboto"/>
              <a:sym typeface="Roboto"/>
            </a:endParaRPr>
          </a:p>
          <a:p>
            <a:pPr indent="0" lvl="0" marL="0" rtl="0" algn="l">
              <a:spcBef>
                <a:spcPts val="1600"/>
              </a:spcBef>
              <a:spcAft>
                <a:spcPts val="0"/>
              </a:spcAft>
              <a:buNone/>
            </a:pPr>
            <a:r>
              <a:rPr lang="en">
                <a:latin typeface="Roboto Mono"/>
                <a:ea typeface="Roboto Mono"/>
                <a:cs typeface="Roboto Mono"/>
                <a:sym typeface="Roboto Mono"/>
              </a:rPr>
              <a:t>git init</a:t>
            </a:r>
            <a:endParaRPr>
              <a:latin typeface="Roboto Mono"/>
              <a:ea typeface="Roboto Mono"/>
              <a:cs typeface="Roboto Mono"/>
              <a:sym typeface="Roboto Mon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Makes the current directory a Git repository. Used when you’re starting a new codebase.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Saving changes</a:t>
            </a:r>
            <a:endParaRPr>
              <a:latin typeface="Avenir"/>
              <a:ea typeface="Avenir"/>
              <a:cs typeface="Avenir"/>
              <a:sym typeface="Aveni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3 step process.</a:t>
            </a:r>
            <a:endParaRPr/>
          </a:p>
          <a:p>
            <a:pPr indent="0" lvl="0" marL="0" rtl="0" algn="l">
              <a:spcBef>
                <a:spcPts val="1600"/>
              </a:spcBef>
              <a:spcAft>
                <a:spcPts val="0"/>
              </a:spcAft>
              <a:buNone/>
            </a:pPr>
            <a:r>
              <a:rPr lang="en">
                <a:latin typeface="Roboto Mono"/>
                <a:ea typeface="Roboto Mono"/>
                <a:cs typeface="Roboto Mono"/>
                <a:sym typeface="Roboto Mono"/>
              </a:rPr>
              <a:t>git add &lt;files&gt;</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latin typeface="Roboto"/>
                <a:ea typeface="Roboto"/>
                <a:cs typeface="Roboto"/>
                <a:sym typeface="Roboto"/>
              </a:rPr>
              <a:t>Tracks the specified file(s) by adding them to the staging area. The next commit will save changes that have been specified by </a:t>
            </a:r>
            <a:r>
              <a:rPr lang="en">
                <a:latin typeface="Roboto Mono"/>
                <a:ea typeface="Roboto Mono"/>
                <a:cs typeface="Roboto Mono"/>
                <a:sym typeface="Roboto Mono"/>
              </a:rPr>
              <a:t>git add</a:t>
            </a:r>
            <a:r>
              <a:rPr lang="en">
                <a:latin typeface="Roboto"/>
                <a:ea typeface="Roboto"/>
                <a:cs typeface="Roboto"/>
                <a:sym typeface="Roboto"/>
              </a:rPr>
              <a:t>.</a:t>
            </a:r>
            <a:endParaRPr>
              <a:latin typeface="Roboto"/>
              <a:ea typeface="Roboto"/>
              <a:cs typeface="Roboto"/>
              <a:sym typeface="Roboto"/>
            </a:endParaRPr>
          </a:p>
          <a:p>
            <a:pPr indent="0" lvl="0" marL="0" rtl="0" algn="l">
              <a:spcBef>
                <a:spcPts val="1600"/>
              </a:spcBef>
              <a:spcAft>
                <a:spcPts val="0"/>
              </a:spcAft>
              <a:buNone/>
            </a:pPr>
            <a:r>
              <a:rPr lang="en">
                <a:latin typeface="Roboto Mono"/>
                <a:ea typeface="Roboto Mono"/>
                <a:cs typeface="Roboto Mono"/>
                <a:sym typeface="Roboto Mono"/>
              </a:rPr>
              <a:t>git commit -m “Commit message goes here”</a:t>
            </a:r>
            <a:endParaRPr>
              <a:latin typeface="Roboto Mono"/>
              <a:ea typeface="Roboto Mono"/>
              <a:cs typeface="Roboto Mono"/>
              <a:sym typeface="Roboto Mon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Saves tracked changes in the form of a commit.</a:t>
            </a:r>
            <a:endParaRPr>
              <a:latin typeface="Roboto"/>
              <a:ea typeface="Roboto"/>
              <a:cs typeface="Roboto"/>
              <a:sym typeface="Roboto"/>
            </a:endParaRPr>
          </a:p>
          <a:p>
            <a:pPr indent="0" lvl="0" marL="0" rtl="0" algn="l">
              <a:spcBef>
                <a:spcPts val="1600"/>
              </a:spcBef>
              <a:spcAft>
                <a:spcPts val="0"/>
              </a:spcAft>
              <a:buNone/>
            </a:pPr>
            <a:r>
              <a:rPr lang="en">
                <a:latin typeface="Roboto Mono"/>
                <a:ea typeface="Roboto Mono"/>
                <a:cs typeface="Roboto Mono"/>
                <a:sym typeface="Roboto Mono"/>
              </a:rPr>
              <a:t>git push</a:t>
            </a:r>
            <a:endParaRPr>
              <a:latin typeface="Roboto Mono"/>
              <a:ea typeface="Roboto Mono"/>
              <a:cs typeface="Roboto Mono"/>
              <a:sym typeface="Roboto Mon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Pushes local commits to the remote repo.</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