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12"/>
  </p:notesMasterIdLst>
  <p:sldIdLst>
    <p:sldId id="318" r:id="rId4"/>
    <p:sldId id="278" r:id="rId5"/>
    <p:sldId id="279" r:id="rId6"/>
    <p:sldId id="292" r:id="rId7"/>
    <p:sldId id="293" r:id="rId8"/>
    <p:sldId id="294" r:id="rId9"/>
    <p:sldId id="295" r:id="rId10"/>
    <p:sldId id="271" r:id="rId11"/>
    <p:sldId id="296" r:id="rId13"/>
    <p:sldId id="284" r:id="rId14"/>
    <p:sldId id="297" r:id="rId15"/>
    <p:sldId id="298" r:id="rId16"/>
    <p:sldId id="299" r:id="rId17"/>
    <p:sldId id="301" r:id="rId18"/>
    <p:sldId id="302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312" r:id="rId27"/>
    <p:sldId id="311" r:id="rId28"/>
    <p:sldId id="313" r:id="rId29"/>
    <p:sldId id="314" r:id="rId30"/>
    <p:sldId id="315" r:id="rId31"/>
    <p:sldId id="316" r:id="rId32"/>
    <p:sldId id="317" r:id="rId33"/>
    <p:sldId id="319" r:id="rId34"/>
    <p:sldId id="320" r:id="rId35"/>
    <p:sldId id="321" r:id="rId36"/>
    <p:sldId id="322" r:id="rId37"/>
    <p:sldId id="323" r:id="rId38"/>
    <p:sldId id="324" r:id="rId39"/>
    <p:sldId id="326" r:id="rId40"/>
    <p:sldId id="327" r:id="rId41"/>
    <p:sldId id="328" r:id="rId42"/>
    <p:sldId id="261" r:id="rId43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91177800" name="耀煌" initials="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50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4" Type="http://schemas.openxmlformats.org/officeDocument/2006/relationships/image" Target="../media/image34.emf"/><Relationship Id="rId13" Type="http://schemas.openxmlformats.org/officeDocument/2006/relationships/image" Target="../media/image33.emf"/><Relationship Id="rId12" Type="http://schemas.openxmlformats.org/officeDocument/2006/relationships/image" Target="../media/image32.emf"/><Relationship Id="rId11" Type="http://schemas.openxmlformats.org/officeDocument/2006/relationships/image" Target="../media/image31.emf"/><Relationship Id="rId10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emf"/><Relationship Id="rId3" Type="http://schemas.openxmlformats.org/officeDocument/2006/relationships/image" Target="../media/image37.wmf"/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7F4C-1FAE-4F25-A17E-4F7286AD1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16E0-44C4-4506-ADD5-104B5D70C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38EF891-8B95-415C-87F6-95260C081068}" type="slidenum">
              <a:rPr lang="en-US" altLang="zh-CN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FB9EE-A72D-4536-8731-1AC4471B6B4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5911A-62FF-4C6A-ADD6-A18285530CF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EE391-1A29-4A2F-8BBA-4EA6DA3403A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AF13B-DC5B-4C04-B151-60732A8DBF8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21D-50E2-43DA-82B8-9D7CC77399B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602D7-50EE-41C3-84AD-183E93E9092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DD1EC-47F6-4C9F-9C78-F83CC1E75F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374E594-7CFF-4E17-BFA4-4E2D6CA86750}" type="slidenum">
              <a:rPr lang="en-US" altLang="zh-CN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8ACC9-B87E-4E3D-AB8E-40E50DB6FA0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18884-A736-437A-B76E-8AE1F3011B0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9921-632E-42BF-84C8-4444CD74AC1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8FF9B-BA40-413C-83B4-FF485847470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27A4-CA90-4405-A439-D997777397B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89BBA-D584-4245-8449-8E534EECE6C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F0E1-F091-4B1C-B46A-A8FE2E6539A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77735-0037-4157-B1A4-8377C3CD976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C2EE-A626-4BF1-B3B8-4990709C7C3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C1027-EC98-451E-8241-6E6E953232B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F3F88-A038-4E20-9907-BCBE11F4CE7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055B-F823-484B-B344-F595DD3727E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9DC8C-C389-41F4-9513-A2004431974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D85DB-0BDE-4611-BEF7-5D49F1AE695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368E1-B772-4B99-AE33-0909DB1ABAF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5638-592C-4854-A69C-EA3BB66A168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B494D-D342-459F-B2CF-9CE8BA6889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C1536-6508-4914-B307-3416AFFEEF6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E572E-0BFD-48BB-B9E7-075F4C0113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C6233-BC66-40AB-B9F9-9033A57B263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0D38F-27CC-43FB-95B9-E9D0A9F2AD4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5AA90-3812-4F23-9B6C-48011F796D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7316-2F00-4F44-B2D8-3F974C759F0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9BBB49E-2255-4A2C-8095-C0D8E272F85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96B8EC58-369B-4B13-A80A-00A37B2033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hyperlink" Target="http://wiki.mbalib.com/wiki/W.W.Cooper" TargetMode="External"/><Relationship Id="rId1" Type="http://schemas.openxmlformats.org/officeDocument/2006/relationships/hyperlink" Target="http://wiki.mbalib.com/w/index.php?title=A.Charnes&amp;action=ed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18.xml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2.emf"/><Relationship Id="rId30" Type="http://schemas.openxmlformats.org/officeDocument/2006/relationships/vmlDrawing" Target="../drawings/vmlDrawing11.vml"/><Relationship Id="rId3" Type="http://schemas.openxmlformats.org/officeDocument/2006/relationships/oleObject" Target="../embeddings/oleObject26.bin"/><Relationship Id="rId29" Type="http://schemas.openxmlformats.org/officeDocument/2006/relationships/slideLayout" Target="../slideLayouts/slideLayout18.xml"/><Relationship Id="rId28" Type="http://schemas.openxmlformats.org/officeDocument/2006/relationships/image" Target="../media/image34.emf"/><Relationship Id="rId27" Type="http://schemas.openxmlformats.org/officeDocument/2006/relationships/oleObject" Target="../embeddings/oleObject38.bin"/><Relationship Id="rId26" Type="http://schemas.openxmlformats.org/officeDocument/2006/relationships/image" Target="../media/image33.emf"/><Relationship Id="rId25" Type="http://schemas.openxmlformats.org/officeDocument/2006/relationships/oleObject" Target="../embeddings/oleObject37.bin"/><Relationship Id="rId24" Type="http://schemas.openxmlformats.org/officeDocument/2006/relationships/image" Target="../media/image32.emf"/><Relationship Id="rId23" Type="http://schemas.openxmlformats.org/officeDocument/2006/relationships/oleObject" Target="../embeddings/oleObject36.bin"/><Relationship Id="rId22" Type="http://schemas.openxmlformats.org/officeDocument/2006/relationships/image" Target="../media/image31.emf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30.emf"/><Relationship Id="rId2" Type="http://schemas.openxmlformats.org/officeDocument/2006/relationships/image" Target="../media/image21.e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38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5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9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57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4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6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最优化理论与方法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1680" y="3645024"/>
            <a:ext cx="6120680" cy="1152128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课程和最优化问题概述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    理学院</a:t>
            </a:r>
            <a:r>
              <a:rPr lang="zh-CN" altLang="en-US" sz="2800" b="1" dirty="0" smtClean="0"/>
              <a:t>优质课程建设团队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3275856" y="234888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1" imgW="434975" imgH="676910" progId="Equation.DSMT4">
                  <p:embed/>
                </p:oleObj>
              </mc:Choice>
              <mc:Fallback>
                <p:oleObj name="Equation" r:id="rId1" imgW="434975" imgH="676910" progId="Equation.DSMT4">
                  <p:embed/>
                  <p:pic>
                    <p:nvPicPr>
                      <p:cNvPr id="0" name="图片 7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4888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237412" cy="84613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</a:t>
            </a:r>
            <a:r>
              <a:rPr lang="zh-CN" altLang="zh-CN" sz="3200" b="1" dirty="0" smtClean="0">
                <a:solidFill>
                  <a:srgbClr val="002060"/>
                </a:solidFill>
              </a:rPr>
              <a:t>二</a:t>
            </a:r>
            <a:r>
              <a:rPr lang="zh-CN" altLang="zh-CN" sz="3200" b="1" dirty="0">
                <a:solidFill>
                  <a:srgbClr val="002060"/>
                </a:solidFill>
              </a:rPr>
              <a:t>、最优化</a:t>
            </a:r>
            <a:r>
              <a:rPr lang="zh-CN" altLang="en-US" sz="3200" b="1" dirty="0">
                <a:solidFill>
                  <a:srgbClr val="002060"/>
                </a:solidFill>
              </a:rPr>
              <a:t>和最优化</a:t>
            </a:r>
            <a:r>
              <a:rPr lang="zh-CN" altLang="zh-CN" sz="3200" b="1" dirty="0">
                <a:solidFill>
                  <a:srgbClr val="002060"/>
                </a:solidFill>
              </a:rPr>
              <a:t>方法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888422"/>
            <a:ext cx="6545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、最优化方法的研究对象、</a:t>
            </a:r>
            <a:r>
              <a:rPr lang="zh-CN" altLang="en-US" sz="2800" b="1" dirty="0" smtClean="0"/>
              <a:t>目的及应用</a:t>
            </a:r>
            <a:endParaRPr lang="en-US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891940" y="2404111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1"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+mn-ea"/>
              </a:rPr>
              <a:t>）应用</a:t>
            </a:r>
            <a:endParaRPr kumimoji="1"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 flipV="1">
            <a:off x="1691680" y="3212976"/>
            <a:ext cx="432048" cy="86409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75019" y="2969315"/>
            <a:ext cx="1756290" cy="3328015"/>
            <a:chOff x="1049798" y="2981305"/>
            <a:chExt cx="1756290" cy="2888568"/>
          </a:xfrm>
        </p:grpSpPr>
        <p:sp>
          <p:nvSpPr>
            <p:cNvPr id="6" name="TextBox 5"/>
            <p:cNvSpPr txBox="1"/>
            <p:nvPr/>
          </p:nvSpPr>
          <p:spPr>
            <a:xfrm>
              <a:off x="1049798" y="3642161"/>
              <a:ext cx="507306" cy="168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+mn-ea"/>
                </a:rPr>
                <a:t>最</a:t>
              </a:r>
              <a:endParaRPr lang="en-US" altLang="zh-CN" sz="2000" b="1" dirty="0" smtClean="0">
                <a:latin typeface="+mn-ea"/>
              </a:endParaRPr>
            </a:p>
            <a:p>
              <a:r>
                <a:rPr lang="zh-CN" altLang="en-US" sz="2000" b="1" dirty="0" smtClean="0">
                  <a:latin typeface="+mn-ea"/>
                </a:rPr>
                <a:t>优</a:t>
              </a:r>
              <a:endParaRPr lang="en-US" altLang="zh-CN" sz="2000" b="1" dirty="0" smtClean="0">
                <a:latin typeface="+mn-ea"/>
              </a:endParaRPr>
            </a:p>
            <a:p>
              <a:r>
                <a:rPr lang="zh-CN" altLang="en-US" sz="2000" b="1" dirty="0" smtClean="0">
                  <a:latin typeface="+mn-ea"/>
                </a:rPr>
                <a:t>化的应用</a:t>
              </a:r>
              <a:endParaRPr lang="zh-CN" altLang="en-US" sz="2000" b="1" dirty="0">
                <a:latin typeface="+mn-ea"/>
              </a:endParaRPr>
            </a:p>
          </p:txBody>
        </p:sp>
        <p:sp>
          <p:nvSpPr>
            <p:cNvPr id="7" name="左大括号 6"/>
            <p:cNvSpPr/>
            <p:nvPr/>
          </p:nvSpPr>
          <p:spPr bwMode="auto">
            <a:xfrm>
              <a:off x="1445674" y="3179327"/>
              <a:ext cx="215026" cy="2495277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91680" y="2981305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最优设计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78235" y="405802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最优计划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73552" y="4660921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最优管理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81801" y="5500541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最优控制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2071" y="2474312"/>
            <a:ext cx="5671263" cy="1280574"/>
            <a:chOff x="3106522" y="2435508"/>
            <a:chExt cx="5825124" cy="1065500"/>
          </a:xfrm>
        </p:grpSpPr>
        <p:sp>
          <p:nvSpPr>
            <p:cNvPr id="15" name="左大括号 14"/>
            <p:cNvSpPr/>
            <p:nvPr/>
          </p:nvSpPr>
          <p:spPr bwMode="auto">
            <a:xfrm>
              <a:off x="3106522" y="2642474"/>
              <a:ext cx="169333" cy="858534"/>
            </a:xfrm>
            <a:prstGeom prst="leftBrac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23407" y="2435508"/>
              <a:ext cx="5508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设计优化</a:t>
              </a:r>
              <a:r>
                <a:rPr lang="zh-CN" altLang="en-US" b="1" dirty="0" smtClean="0"/>
                <a:t>问题</a:t>
              </a:r>
              <a:r>
                <a:rPr lang="zh-CN" altLang="en-US" sz="1600" b="1" dirty="0" smtClean="0"/>
                <a:t>（</a:t>
              </a:r>
              <a:r>
                <a:rPr lang="zh-CN" altLang="en-US" sz="1600" b="1" dirty="0"/>
                <a:t>设计参数的</a:t>
              </a:r>
              <a:r>
                <a:rPr lang="zh-CN" altLang="en-US" sz="1600" b="1" dirty="0" smtClean="0"/>
                <a:t>优选、最佳</a:t>
              </a:r>
              <a:r>
                <a:rPr lang="zh-CN" altLang="en-US" sz="1600" b="1" dirty="0"/>
                <a:t>结构形状的选取</a:t>
              </a:r>
              <a:r>
                <a:rPr lang="zh-CN" altLang="en-US" sz="1600" b="1" dirty="0" smtClean="0"/>
                <a:t>）</a:t>
              </a:r>
              <a:endParaRPr lang="zh-CN" altLang="en-US" sz="16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60232" y="908720"/>
            <a:ext cx="2483768" cy="724435"/>
            <a:chOff x="6660232" y="908720"/>
            <a:chExt cx="2483768" cy="724435"/>
          </a:xfrm>
        </p:grpSpPr>
        <p:sp>
          <p:nvSpPr>
            <p:cNvPr id="18" name="矩形 17"/>
            <p:cNvSpPr/>
            <p:nvPr/>
          </p:nvSpPr>
          <p:spPr>
            <a:xfrm>
              <a:off x="6660232" y="978549"/>
              <a:ext cx="2483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+mn-ea"/>
                </a:rPr>
                <a:t>工程技术界</a:t>
              </a:r>
              <a:r>
                <a:rPr lang="en-US" altLang="zh-CN" sz="1600" b="1" dirty="0">
                  <a:latin typeface="+mn-ea"/>
                </a:rPr>
                <a:t>,</a:t>
              </a:r>
              <a:r>
                <a:rPr lang="zh-CN" altLang="en-US" sz="1600" b="1" dirty="0">
                  <a:latin typeface="+mn-ea"/>
                </a:rPr>
                <a:t>尤其是飞机</a:t>
              </a:r>
              <a:r>
                <a:rPr lang="zh-CN" altLang="en-US" sz="1600" b="1" dirty="0" smtClean="0">
                  <a:latin typeface="+mn-ea"/>
                </a:rPr>
                <a:t>、</a:t>
              </a:r>
              <a:endParaRPr lang="en-US" altLang="zh-CN" sz="1600" b="1" dirty="0" smtClean="0">
                <a:latin typeface="+mn-ea"/>
              </a:endParaRPr>
            </a:p>
            <a:p>
              <a:r>
                <a:rPr lang="zh-CN" altLang="en-US" sz="1600" b="1" dirty="0" smtClean="0">
                  <a:latin typeface="+mn-ea"/>
                </a:rPr>
                <a:t>造船</a:t>
              </a:r>
              <a:r>
                <a:rPr lang="zh-CN" altLang="en-US" sz="1600" b="1" dirty="0">
                  <a:latin typeface="+mn-ea"/>
                </a:rPr>
                <a:t>、机械、建筑等部门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20" name="矩形标注 19"/>
            <p:cNvSpPr/>
            <p:nvPr/>
          </p:nvSpPr>
          <p:spPr bwMode="auto">
            <a:xfrm>
              <a:off x="6660232" y="908720"/>
              <a:ext cx="2376264" cy="724435"/>
            </a:xfrm>
            <a:prstGeom prst="wedgeRectCallout">
              <a:avLst>
                <a:gd name="adj1" fmla="val 1541"/>
                <a:gd name="adj2" fmla="val 18247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67401" y="1735648"/>
            <a:ext cx="616087" cy="1477328"/>
            <a:chOff x="8267401" y="1735648"/>
            <a:chExt cx="616087" cy="1477328"/>
          </a:xfrm>
        </p:grpSpPr>
        <p:sp>
          <p:nvSpPr>
            <p:cNvPr id="23" name="TextBox 22"/>
            <p:cNvSpPr txBox="1"/>
            <p:nvPr/>
          </p:nvSpPr>
          <p:spPr>
            <a:xfrm>
              <a:off x="8469424" y="1735648"/>
              <a:ext cx="4140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有限元方法</a:t>
              </a:r>
              <a:endParaRPr lang="zh-CN" altLang="en-US" dirty="0"/>
            </a:p>
          </p:txBody>
        </p:sp>
        <p:sp>
          <p:nvSpPr>
            <p:cNvPr id="24" name="左箭头 23"/>
            <p:cNvSpPr/>
            <p:nvPr/>
          </p:nvSpPr>
          <p:spPr bwMode="auto">
            <a:xfrm>
              <a:off x="8267401" y="2634945"/>
              <a:ext cx="269840" cy="45719"/>
            </a:xfrm>
            <a:prstGeom prst="leftArrow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858909" y="2780974"/>
            <a:ext cx="44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新的发展</a:t>
            </a:r>
            <a:r>
              <a:rPr lang="zh-CN" altLang="en-US" b="1" dirty="0" smtClean="0">
                <a:solidFill>
                  <a:srgbClr val="0070C0"/>
                </a:solidFill>
              </a:rPr>
              <a:t>动向（</a:t>
            </a:r>
            <a:r>
              <a:rPr lang="zh-CN" altLang="en-US" sz="1600" b="1" dirty="0">
                <a:solidFill>
                  <a:srgbClr val="0070C0"/>
                </a:solidFill>
              </a:rPr>
              <a:t>最优设计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+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计算机辅助设计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04971" y="3127748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电子线路的最优设计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884506" y="3460358"/>
            <a:ext cx="481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配方配比的</a:t>
            </a:r>
            <a:r>
              <a:rPr lang="zh-CN" altLang="en-US" b="1" dirty="0" smtClean="0"/>
              <a:t>优选（</a:t>
            </a:r>
            <a:r>
              <a:rPr lang="zh-CN" altLang="en-US" sz="1600" b="1" dirty="0"/>
              <a:t>化工、橡胶、塑料等工业部门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7621210" y="3157324"/>
            <a:ext cx="1415286" cy="830997"/>
            <a:chOff x="7596336" y="3152020"/>
            <a:chExt cx="1415286" cy="830997"/>
          </a:xfrm>
        </p:grpSpPr>
        <p:sp>
          <p:nvSpPr>
            <p:cNvPr id="29" name="矩形 28"/>
            <p:cNvSpPr/>
            <p:nvPr/>
          </p:nvSpPr>
          <p:spPr>
            <a:xfrm>
              <a:off x="7793019" y="3152020"/>
              <a:ext cx="12186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70C0"/>
                  </a:solidFill>
                </a:rPr>
                <a:t>计算机辅助</a:t>
              </a:r>
              <a:endParaRPr lang="en-US" altLang="zh-CN" sz="1600" b="1" dirty="0" smtClean="0">
                <a:solidFill>
                  <a:srgbClr val="0070C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0070C0"/>
                  </a:solidFill>
                </a:rPr>
                <a:t>搜索</a:t>
              </a:r>
              <a:r>
                <a:rPr lang="zh-CN" altLang="en-US" sz="1600" b="1" dirty="0">
                  <a:solidFill>
                    <a:srgbClr val="0070C0"/>
                  </a:solidFill>
                </a:rPr>
                <a:t>最佳</a:t>
              </a:r>
              <a:r>
                <a:rPr lang="zh-CN" altLang="en-US" sz="1600" b="1" dirty="0" smtClean="0">
                  <a:solidFill>
                    <a:srgbClr val="0070C0"/>
                  </a:solidFill>
                </a:rPr>
                <a:t>配</a:t>
              </a:r>
              <a:endParaRPr lang="en-US" altLang="zh-CN" sz="1600" b="1" dirty="0" smtClean="0">
                <a:solidFill>
                  <a:srgbClr val="0070C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0070C0"/>
                  </a:solidFill>
                </a:rPr>
                <a:t>方、配比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右箭头 29"/>
            <p:cNvSpPr/>
            <p:nvPr/>
          </p:nvSpPr>
          <p:spPr bwMode="auto">
            <a:xfrm>
              <a:off x="7596336" y="3703568"/>
              <a:ext cx="305780" cy="45719"/>
            </a:xfrm>
            <a:prstGeom prst="rightArrow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0176" name="矩形 50175"/>
          <p:cNvSpPr/>
          <p:nvPr/>
        </p:nvSpPr>
        <p:spPr>
          <a:xfrm>
            <a:off x="7552350" y="3160631"/>
            <a:ext cx="364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优选法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0181" name="矩形 50180"/>
          <p:cNvSpPr/>
          <p:nvPr/>
        </p:nvSpPr>
        <p:spPr>
          <a:xfrm>
            <a:off x="2632753" y="4529389"/>
            <a:ext cx="447430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发展</a:t>
            </a:r>
            <a:r>
              <a:rPr lang="zh-CN" altLang="en-US" b="1" dirty="0" smtClean="0"/>
              <a:t>趋势</a:t>
            </a: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zh-CN" altLang="en-US" sz="1600" b="1" dirty="0">
                <a:solidFill>
                  <a:srgbClr val="0070C0"/>
                </a:solidFill>
              </a:rPr>
              <a:t>帮助领导部门进行各种优化决策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0183" name="右箭头 50182"/>
          <p:cNvSpPr/>
          <p:nvPr/>
        </p:nvSpPr>
        <p:spPr bwMode="auto">
          <a:xfrm>
            <a:off x="4930442" y="4317042"/>
            <a:ext cx="396741" cy="45719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0186" name="组合 50185"/>
          <p:cNvGrpSpPr/>
          <p:nvPr/>
        </p:nvGrpSpPr>
        <p:grpSpPr>
          <a:xfrm>
            <a:off x="2542032" y="3865909"/>
            <a:ext cx="6369300" cy="861774"/>
            <a:chOff x="2542032" y="3865909"/>
            <a:chExt cx="6369300" cy="861774"/>
          </a:xfrm>
        </p:grpSpPr>
        <p:grpSp>
          <p:nvGrpSpPr>
            <p:cNvPr id="50185" name="组合 50184"/>
            <p:cNvGrpSpPr/>
            <p:nvPr/>
          </p:nvGrpSpPr>
          <p:grpSpPr>
            <a:xfrm>
              <a:off x="2542032" y="3865909"/>
              <a:ext cx="6369300" cy="861774"/>
              <a:chOff x="2542032" y="3865909"/>
              <a:chExt cx="6369300" cy="861774"/>
            </a:xfrm>
          </p:grpSpPr>
          <p:sp>
            <p:nvSpPr>
              <p:cNvPr id="50177" name="左大括号 50176"/>
              <p:cNvSpPr/>
              <p:nvPr/>
            </p:nvSpPr>
            <p:spPr bwMode="auto">
              <a:xfrm>
                <a:off x="2542032" y="4014218"/>
                <a:ext cx="146224" cy="558774"/>
              </a:xfrm>
              <a:prstGeom prst="leftBrace">
                <a:avLst/>
              </a:prstGeom>
              <a:noFill/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0180" name="矩形 50179"/>
              <p:cNvSpPr/>
              <p:nvPr/>
            </p:nvSpPr>
            <p:spPr>
              <a:xfrm>
                <a:off x="2632753" y="3865909"/>
                <a:ext cx="6278579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计划或规划的制定</a:t>
                </a:r>
                <a:r>
                  <a:rPr lang="zh-CN" altLang="en-US" sz="1600" b="1" dirty="0" smtClean="0"/>
                  <a:t>（现代</a:t>
                </a:r>
                <a:r>
                  <a:rPr lang="zh-CN" altLang="en-US" sz="1600" b="1" dirty="0"/>
                  <a:t>国民经济或部门经济的</a:t>
                </a:r>
                <a:r>
                  <a:rPr lang="zh-CN" altLang="en-US" sz="1600" b="1" dirty="0" smtClean="0"/>
                  <a:t>计划、企业</a:t>
                </a:r>
                <a:r>
                  <a:rPr lang="zh-CN" altLang="en-US" sz="1600" b="1" dirty="0"/>
                  <a:t>的发展规划和年度生产</a:t>
                </a:r>
                <a:r>
                  <a:rPr lang="zh-CN" altLang="en-US" sz="1600" b="1" dirty="0" smtClean="0"/>
                  <a:t>计划  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尤其</a:t>
                </a:r>
                <a:r>
                  <a:rPr lang="zh-CN" altLang="en-US" sz="1600" b="1" dirty="0" smtClean="0"/>
                  <a:t>    </a:t>
                </a:r>
                <a:r>
                  <a:rPr lang="zh-CN" altLang="en-US" sz="1600" b="1" dirty="0" smtClean="0">
                    <a:solidFill>
                      <a:srgbClr val="0070C0"/>
                    </a:solidFill>
                  </a:rPr>
                  <a:t>种植计划，农业、能源、其他资源、</a:t>
                </a:r>
                <a:endParaRPr lang="en-US" altLang="zh-CN" sz="1600" b="1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0070C0"/>
                    </a:solidFill>
                  </a:rPr>
                  <a:t>                               </a:t>
                </a:r>
                <a:r>
                  <a:rPr lang="zh-CN" altLang="en-US" sz="1600" b="1" dirty="0" smtClean="0">
                    <a:solidFill>
                      <a:srgbClr val="0070C0"/>
                    </a:solidFill>
                  </a:rPr>
                  <a:t>                                        环境</a:t>
                </a:r>
                <a:r>
                  <a:rPr lang="zh-CN" altLang="en-US" sz="1600" b="1" dirty="0">
                    <a:solidFill>
                      <a:srgbClr val="0070C0"/>
                    </a:solidFill>
                  </a:rPr>
                  <a:t>和生态规划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0184" name="右箭头 50183"/>
            <p:cNvSpPr/>
            <p:nvPr/>
          </p:nvSpPr>
          <p:spPr bwMode="auto">
            <a:xfrm>
              <a:off x="4930443" y="4317042"/>
              <a:ext cx="396740" cy="45719"/>
            </a:xfrm>
            <a:prstGeom prst="rightArrow">
              <a:avLst/>
            </a:prstGeom>
            <a:noFill/>
            <a:ln w="222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0193" name="组合 50192"/>
          <p:cNvGrpSpPr/>
          <p:nvPr/>
        </p:nvGrpSpPr>
        <p:grpSpPr>
          <a:xfrm>
            <a:off x="2513181" y="4881596"/>
            <a:ext cx="3772564" cy="369332"/>
            <a:chOff x="2513181" y="4881596"/>
            <a:chExt cx="3772564" cy="369332"/>
          </a:xfrm>
        </p:grpSpPr>
        <p:sp>
          <p:nvSpPr>
            <p:cNvPr id="50187" name="矩形 50186"/>
            <p:cNvSpPr/>
            <p:nvPr/>
          </p:nvSpPr>
          <p:spPr>
            <a:xfrm>
              <a:off x="2614547" y="4881596"/>
              <a:ext cx="3671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日常生产计划的制订、调度和运行</a:t>
              </a:r>
              <a:endParaRPr lang="zh-CN" altLang="en-US" dirty="0"/>
            </a:p>
          </p:txBody>
        </p:sp>
        <p:sp>
          <p:nvSpPr>
            <p:cNvPr id="50189" name="右箭头 50188"/>
            <p:cNvSpPr/>
            <p:nvPr/>
          </p:nvSpPr>
          <p:spPr bwMode="auto">
            <a:xfrm>
              <a:off x="2513181" y="5089122"/>
              <a:ext cx="119572" cy="45719"/>
            </a:xfrm>
            <a:prstGeom prst="rightArrow">
              <a:avLst/>
            </a:prstGeom>
            <a:noFill/>
            <a:ln w="222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0191" name="左箭头 50190"/>
          <p:cNvSpPr/>
          <p:nvPr/>
        </p:nvSpPr>
        <p:spPr bwMode="auto">
          <a:xfrm>
            <a:off x="6156176" y="5073733"/>
            <a:ext cx="144016" cy="45719"/>
          </a:xfrm>
          <a:prstGeom prst="lef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0194" name="组合 50193"/>
          <p:cNvGrpSpPr/>
          <p:nvPr/>
        </p:nvGrpSpPr>
        <p:grpSpPr>
          <a:xfrm>
            <a:off x="6288081" y="4781345"/>
            <a:ext cx="1953746" cy="584775"/>
            <a:chOff x="6288081" y="4781345"/>
            <a:chExt cx="1953746" cy="584775"/>
          </a:xfrm>
        </p:grpSpPr>
        <p:sp>
          <p:nvSpPr>
            <p:cNvPr id="50190" name="矩形 50189"/>
            <p:cNvSpPr/>
            <p:nvPr/>
          </p:nvSpPr>
          <p:spPr>
            <a:xfrm>
              <a:off x="6648121" y="4781345"/>
              <a:ext cx="15937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70C0"/>
                  </a:solidFill>
                </a:rPr>
                <a:t>管理信息系统</a:t>
              </a:r>
              <a:endParaRPr lang="en-US" altLang="zh-CN" sz="1600" b="1" dirty="0" smtClean="0">
                <a:solidFill>
                  <a:srgbClr val="0070C0"/>
                </a:solidFill>
              </a:endParaRPr>
            </a:p>
            <a:p>
              <a:r>
                <a:rPr lang="en-US" altLang="zh-CN" sz="1600" b="1" dirty="0" smtClean="0">
                  <a:solidFill>
                    <a:srgbClr val="0070C0"/>
                  </a:solidFill>
                </a:rPr>
                <a:t>+</a:t>
              </a:r>
              <a:r>
                <a:rPr lang="zh-CN" altLang="en-US" sz="1600" b="1" dirty="0">
                  <a:solidFill>
                    <a:srgbClr val="0070C0"/>
                  </a:solidFill>
                </a:rPr>
                <a:t>决策支持系统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50192" name="左箭头 50191"/>
            <p:cNvSpPr/>
            <p:nvPr/>
          </p:nvSpPr>
          <p:spPr bwMode="auto">
            <a:xfrm>
              <a:off x="6288081" y="5043403"/>
              <a:ext cx="360040" cy="45719"/>
            </a:xfrm>
            <a:prstGeom prst="leftArrow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0197" name="组合 50196"/>
          <p:cNvGrpSpPr/>
          <p:nvPr/>
        </p:nvGrpSpPr>
        <p:grpSpPr>
          <a:xfrm>
            <a:off x="2469616" y="5306411"/>
            <a:ext cx="6457377" cy="1307107"/>
            <a:chOff x="2469616" y="5306411"/>
            <a:chExt cx="6457377" cy="1307107"/>
          </a:xfrm>
        </p:grpSpPr>
        <p:sp>
          <p:nvSpPr>
            <p:cNvPr id="52" name="左大括号 51"/>
            <p:cNvSpPr/>
            <p:nvPr/>
          </p:nvSpPr>
          <p:spPr bwMode="auto">
            <a:xfrm>
              <a:off x="2469616" y="5531190"/>
              <a:ext cx="164912" cy="1082328"/>
            </a:xfrm>
            <a:prstGeom prst="leftBrac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0195" name="矩形 50194"/>
            <p:cNvSpPr/>
            <p:nvPr/>
          </p:nvSpPr>
          <p:spPr>
            <a:xfrm>
              <a:off x="2688256" y="5306411"/>
              <a:ext cx="6238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用于对各种控制系统的优化（</a:t>
              </a:r>
              <a:r>
                <a:rPr lang="zh-CN" altLang="en-US" sz="1600" b="1" dirty="0"/>
                <a:t>导弹系统、飞机、船舶、电力系统等的</a:t>
              </a:r>
              <a:r>
                <a:rPr lang="zh-CN" altLang="en-US" sz="1600" b="1" dirty="0" smtClean="0"/>
                <a:t>最优控制，</a:t>
              </a:r>
              <a:r>
                <a:rPr lang="zh-CN" altLang="en-US" sz="1600" b="1" dirty="0"/>
                <a:t>化工、冶金等工厂的最佳工况的</a:t>
              </a:r>
              <a:r>
                <a:rPr lang="zh-CN" altLang="en-US" sz="1600" b="1" dirty="0" smtClean="0"/>
                <a:t>控制</a:t>
              </a:r>
              <a:r>
                <a:rPr lang="zh-CN" altLang="en-US" b="1" dirty="0" smtClean="0"/>
                <a:t>）</a:t>
              </a:r>
              <a:endParaRPr lang="zh-CN" altLang="en-US" dirty="0"/>
            </a:p>
          </p:txBody>
        </p:sp>
      </p:grpSp>
      <p:sp>
        <p:nvSpPr>
          <p:cNvPr id="50199" name="矩形 50198"/>
          <p:cNvSpPr/>
          <p:nvPr/>
        </p:nvSpPr>
        <p:spPr>
          <a:xfrm>
            <a:off x="2696268" y="6297330"/>
            <a:ext cx="460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转向对生态、环境以至社会经济系统的控制</a:t>
            </a:r>
            <a:endParaRPr lang="zh-CN" altLang="en-US" dirty="0"/>
          </a:p>
        </p:txBody>
      </p:sp>
      <p:grpSp>
        <p:nvGrpSpPr>
          <p:cNvPr id="50201" name="组合 50200"/>
          <p:cNvGrpSpPr/>
          <p:nvPr/>
        </p:nvGrpSpPr>
        <p:grpSpPr>
          <a:xfrm>
            <a:off x="2707655" y="5914915"/>
            <a:ext cx="5207313" cy="378152"/>
            <a:chOff x="2707655" y="5914915"/>
            <a:chExt cx="5207313" cy="378152"/>
          </a:xfrm>
        </p:grpSpPr>
        <p:sp>
          <p:nvSpPr>
            <p:cNvPr id="50198" name="矩形 50197"/>
            <p:cNvSpPr/>
            <p:nvPr/>
          </p:nvSpPr>
          <p:spPr>
            <a:xfrm>
              <a:off x="2707655" y="5923735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计算机在线生产控制</a:t>
              </a:r>
              <a:endParaRPr lang="zh-CN" altLang="en-US" dirty="0"/>
            </a:p>
          </p:txBody>
        </p:sp>
        <p:sp>
          <p:nvSpPr>
            <p:cNvPr id="50200" name="矩形 50199"/>
            <p:cNvSpPr/>
            <p:nvPr/>
          </p:nvSpPr>
          <p:spPr>
            <a:xfrm>
              <a:off x="5306562" y="5914915"/>
              <a:ext cx="26084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0070C0"/>
                  </a:solidFill>
                </a:rPr>
                <a:t>计算机接口装置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+</a:t>
              </a:r>
              <a:r>
                <a:rPr lang="zh-CN" altLang="en-US" sz="1600" b="1" dirty="0">
                  <a:solidFill>
                    <a:srgbClr val="0070C0"/>
                  </a:solidFill>
                </a:rPr>
                <a:t>优化方法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59" name="左箭头 58"/>
            <p:cNvSpPr/>
            <p:nvPr/>
          </p:nvSpPr>
          <p:spPr bwMode="auto">
            <a:xfrm>
              <a:off x="4927637" y="6108401"/>
              <a:ext cx="360040" cy="45719"/>
            </a:xfrm>
            <a:prstGeom prst="leftArrow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  <p:bldP spid="50176" grpId="0"/>
      <p:bldP spid="50181" grpId="0"/>
      <p:bldP spid="501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3275856" y="234888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1" imgW="434975" imgH="676910" progId="Equation.DSMT4">
                  <p:embed/>
                </p:oleObj>
              </mc:Choice>
              <mc:Fallback>
                <p:oleObj name="Equation" r:id="rId1" imgW="434975" imgH="676910" progId="Equation.DSMT4">
                  <p:embed/>
                  <p:pic>
                    <p:nvPicPr>
                      <p:cNvPr id="0" name="图片 12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4888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5725318" cy="846138"/>
          </a:xfrm>
        </p:spPr>
        <p:txBody>
          <a:bodyPr/>
          <a:lstStyle/>
          <a:p>
            <a:pPr algn="ctr"/>
            <a:r>
              <a:rPr lang="zh-CN" altLang="zh-CN" sz="3200" b="1" dirty="0">
                <a:solidFill>
                  <a:srgbClr val="002060"/>
                </a:solidFill>
              </a:rPr>
              <a:t>二、最优化</a:t>
            </a:r>
            <a:r>
              <a:rPr lang="zh-CN" altLang="en-US" sz="3200" b="1" dirty="0">
                <a:solidFill>
                  <a:srgbClr val="002060"/>
                </a:solidFill>
              </a:rPr>
              <a:t>和最优化</a:t>
            </a:r>
            <a:r>
              <a:rPr lang="zh-CN" altLang="zh-CN" sz="3200" b="1" dirty="0">
                <a:solidFill>
                  <a:srgbClr val="002060"/>
                </a:solidFill>
              </a:rPr>
              <a:t>方法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6199" y="1844824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3</a:t>
            </a:r>
            <a:r>
              <a:rPr kumimoji="1" lang="zh-CN" altLang="en-US" sz="2800" b="1" dirty="0" smtClean="0">
                <a:latin typeface="+mn-ea"/>
              </a:rPr>
              <a:t>、最优化方法的内容</a:t>
            </a:r>
            <a:endParaRPr kumimoji="1" lang="en-US" altLang="zh-CN" sz="28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78408" y="3463854"/>
            <a:ext cx="507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最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优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化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方法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4" name="左大括号 23"/>
          <p:cNvSpPr/>
          <p:nvPr/>
        </p:nvSpPr>
        <p:spPr bwMode="auto">
          <a:xfrm>
            <a:off x="1820046" y="2830845"/>
            <a:ext cx="215026" cy="3439945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5072" y="2485725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线性规划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1906030" y="292494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非线性规划</a:t>
            </a:r>
            <a:endParaRPr lang="zh-CN" altLang="en-US" sz="2000" b="1" dirty="0"/>
          </a:p>
        </p:txBody>
      </p:sp>
      <p:sp>
        <p:nvSpPr>
          <p:cNvPr id="29" name="矩形 28"/>
          <p:cNvSpPr/>
          <p:nvPr/>
        </p:nvSpPr>
        <p:spPr>
          <a:xfrm>
            <a:off x="1986721" y="403562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几何规划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89062" y="4550817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动态</a:t>
            </a:r>
            <a:r>
              <a:rPr lang="zh-CN" altLang="en-US" sz="2000" b="1" dirty="0"/>
              <a:t>优化</a:t>
            </a:r>
            <a:endParaRPr lang="zh-CN" altLang="en-US" sz="2000" b="1" dirty="0"/>
          </a:p>
        </p:txBody>
      </p:sp>
      <p:sp>
        <p:nvSpPr>
          <p:cNvPr id="31" name="矩形 30"/>
          <p:cNvSpPr/>
          <p:nvPr/>
        </p:nvSpPr>
        <p:spPr>
          <a:xfrm>
            <a:off x="2008484" y="5094699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随机优化（</a:t>
            </a:r>
            <a:r>
              <a:rPr lang="zh-CN" altLang="en-US" sz="2000" b="1" dirty="0">
                <a:solidFill>
                  <a:srgbClr val="7030A0"/>
                </a:solidFill>
              </a:rPr>
              <a:t>规划）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50176" name="矩形 50175"/>
          <p:cNvSpPr/>
          <p:nvPr/>
        </p:nvSpPr>
        <p:spPr>
          <a:xfrm>
            <a:off x="1884719" y="5567565"/>
            <a:ext cx="24803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多目标优化（</a:t>
            </a:r>
            <a:r>
              <a:rPr lang="zh-CN" altLang="en-US" sz="2000" b="1" dirty="0"/>
              <a:t>规划）</a:t>
            </a:r>
            <a:endParaRPr lang="zh-CN" altLang="en-US" sz="2000" b="1" dirty="0"/>
          </a:p>
        </p:txBody>
      </p:sp>
      <p:sp>
        <p:nvSpPr>
          <p:cNvPr id="50177" name="矩形 50176"/>
          <p:cNvSpPr/>
          <p:nvPr/>
        </p:nvSpPr>
        <p:spPr>
          <a:xfrm>
            <a:off x="2032173" y="5989239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组合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优化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（规划）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0180" name="矩形 50179"/>
          <p:cNvSpPr/>
          <p:nvPr/>
        </p:nvSpPr>
        <p:spPr>
          <a:xfrm>
            <a:off x="3275476" y="4050793"/>
            <a:ext cx="5256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是非线性规划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的一个分支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是最有效的最优化的方法之一</a:t>
            </a:r>
            <a:endParaRPr lang="zh-CN" altLang="en-US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0181" name="矩形 50180"/>
          <p:cNvSpPr/>
          <p:nvPr/>
        </p:nvSpPr>
        <p:spPr>
          <a:xfrm>
            <a:off x="3275689" y="5967984"/>
            <a:ext cx="51032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是在</a:t>
            </a:r>
            <a:r>
              <a:rPr lang="zh-CN" altLang="en-US" sz="1600" b="1" dirty="0">
                <a:solidFill>
                  <a:srgbClr val="FF0000"/>
                </a:solidFill>
              </a:rPr>
              <a:t>给定有限集的所有具备某些条件的子集中，按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某种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目标找出</a:t>
            </a:r>
            <a:r>
              <a:rPr lang="zh-CN" altLang="en-US" sz="1600" b="1" dirty="0">
                <a:solidFill>
                  <a:srgbClr val="FF0000"/>
                </a:solidFill>
              </a:rPr>
              <a:t>一个最优子集的一类数学规划；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182" name="矩形 50181"/>
          <p:cNvSpPr/>
          <p:nvPr/>
        </p:nvSpPr>
        <p:spPr>
          <a:xfrm>
            <a:off x="4067810" y="5114925"/>
            <a:ext cx="392303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宋体" panose="02010600030101010101" pitchFamily="2" charset="-122"/>
              </a:rPr>
              <a:t>是处理数据带有随机性的一类数学规划</a:t>
            </a:r>
            <a:endParaRPr lang="zh-CN" altLang="en-US" sz="1600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50192" name="组合 50191"/>
          <p:cNvGrpSpPr/>
          <p:nvPr/>
        </p:nvGrpSpPr>
        <p:grpSpPr>
          <a:xfrm>
            <a:off x="2008484" y="3446500"/>
            <a:ext cx="6356891" cy="584775"/>
            <a:chOff x="2008484" y="3446500"/>
            <a:chExt cx="6356891" cy="584775"/>
          </a:xfrm>
        </p:grpSpPr>
        <p:sp>
          <p:nvSpPr>
            <p:cNvPr id="11" name="矩形 10"/>
            <p:cNvSpPr/>
            <p:nvPr/>
          </p:nvSpPr>
          <p:spPr>
            <a:xfrm>
              <a:off x="2008484" y="3463854"/>
              <a:ext cx="1217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</a:rPr>
                <a:t>整数规划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0183" name="矩形 50182"/>
            <p:cNvSpPr/>
            <p:nvPr/>
          </p:nvSpPr>
          <p:spPr>
            <a:xfrm>
              <a:off x="3308263" y="3446500"/>
              <a:ext cx="50571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0070C0"/>
                  </a:solidFill>
                </a:rPr>
                <a:t>是指一类要求问题中的</a:t>
              </a:r>
              <a:r>
                <a:rPr lang="zh-CN" altLang="en-US" sz="1600" b="1" dirty="0">
                  <a:solidFill>
                    <a:srgbClr val="0070C0"/>
                  </a:solidFill>
                </a:rPr>
                <a:t>全部或</a:t>
              </a:r>
              <a:r>
                <a:rPr lang="zh-CN" altLang="en-US" sz="1600" b="1" dirty="0" smtClean="0">
                  <a:solidFill>
                    <a:srgbClr val="0070C0"/>
                  </a:solidFill>
                </a:rPr>
                <a:t>一部分变量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为</a:t>
              </a:r>
              <a:r>
                <a:rPr lang="zh-CN" altLang="en-US" sz="1600" dirty="0">
                  <a:solidFill>
                    <a:srgbClr val="0070C0"/>
                  </a:solidFill>
                </a:rPr>
                <a:t>整数的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数学规划，是规划</a:t>
              </a:r>
              <a:r>
                <a:rPr lang="zh-CN" altLang="en-US" sz="1600" dirty="0">
                  <a:solidFill>
                    <a:srgbClr val="0070C0"/>
                  </a:solidFill>
                </a:rPr>
                <a:t>论的一个分支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0189" name="组合 50188"/>
          <p:cNvGrpSpPr/>
          <p:nvPr/>
        </p:nvGrpSpPr>
        <p:grpSpPr>
          <a:xfrm rot="0">
            <a:off x="3491865" y="2600960"/>
            <a:ext cx="720090" cy="811530"/>
            <a:chOff x="3491880" y="2600908"/>
            <a:chExt cx="720080" cy="811774"/>
          </a:xfrm>
        </p:grpSpPr>
        <p:sp>
          <p:nvSpPr>
            <p:cNvPr id="50185" name="右大括号 50184"/>
            <p:cNvSpPr/>
            <p:nvPr/>
          </p:nvSpPr>
          <p:spPr bwMode="auto">
            <a:xfrm>
              <a:off x="3491880" y="2600908"/>
              <a:ext cx="144017" cy="648072"/>
            </a:xfrm>
            <a:prstGeom prst="rightBrac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0188" name="右弧形箭头 50187"/>
            <p:cNvSpPr/>
            <p:nvPr/>
          </p:nvSpPr>
          <p:spPr bwMode="auto">
            <a:xfrm>
              <a:off x="3779912" y="2891126"/>
              <a:ext cx="432048" cy="521556"/>
            </a:xfrm>
            <a:prstGeom prst="curvedLeftArrow">
              <a:avLst>
                <a:gd name="adj1" fmla="val 25000"/>
                <a:gd name="adj2" fmla="val 50000"/>
                <a:gd name="adj3" fmla="val 10755"/>
              </a:avLst>
            </a:prstGeom>
            <a:noFill/>
            <a:ln w="222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50177" grpId="0"/>
      <p:bldP spid="50180" grpId="0"/>
      <p:bldP spid="50181" grpId="0"/>
      <p:bldP spid="501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5725318" cy="846138"/>
          </a:xfrm>
        </p:spPr>
        <p:txBody>
          <a:bodyPr/>
          <a:lstStyle/>
          <a:p>
            <a:pPr algn="ctr"/>
            <a:r>
              <a:rPr lang="zh-CN" altLang="zh-CN" sz="3200" b="1" dirty="0">
                <a:solidFill>
                  <a:srgbClr val="002060"/>
                </a:solidFill>
              </a:rPr>
              <a:t>二、最优化</a:t>
            </a:r>
            <a:r>
              <a:rPr lang="zh-CN" altLang="en-US" sz="3200" b="1" dirty="0">
                <a:solidFill>
                  <a:srgbClr val="002060"/>
                </a:solidFill>
              </a:rPr>
              <a:t>和最优化</a:t>
            </a:r>
            <a:r>
              <a:rPr lang="zh-CN" altLang="zh-CN" sz="3200" b="1" dirty="0">
                <a:solidFill>
                  <a:srgbClr val="002060"/>
                </a:solidFill>
              </a:rPr>
              <a:t>方法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6199" y="1825679"/>
            <a:ext cx="6136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3</a:t>
            </a:r>
            <a:r>
              <a:rPr kumimoji="1" lang="zh-CN" altLang="en-US" sz="2800" b="1" dirty="0" smtClean="0">
                <a:latin typeface="+mn-ea"/>
              </a:rPr>
              <a:t>、最优化方法的内容</a:t>
            </a:r>
            <a:r>
              <a:rPr kumimoji="1" lang="en-US" altLang="zh-CN" sz="2800" b="1" dirty="0" smtClean="0"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讨论与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自学</a:t>
            </a:r>
            <a:endParaRPr kumimoji="1" lang="en-US" altLang="zh-CN" sz="2800" b="1" dirty="0">
              <a:latin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43608" y="2368044"/>
            <a:ext cx="6200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整数规划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特殊的线性或非线性规划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0347" y="2835606"/>
            <a:ext cx="7050257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）形成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dirty="0" smtClean="0"/>
              <a:t>     </a:t>
            </a:r>
            <a:r>
              <a:rPr lang="zh-CN" altLang="en-US" dirty="0" smtClean="0">
                <a:latin typeface="+mn-ea"/>
              </a:rPr>
              <a:t>从</a:t>
            </a:r>
            <a:r>
              <a:rPr lang="en-US" altLang="zh-CN" dirty="0">
                <a:latin typeface="+mn-ea"/>
              </a:rPr>
              <a:t>1958</a:t>
            </a:r>
            <a:r>
              <a:rPr lang="zh-CN" altLang="en-US" dirty="0">
                <a:latin typeface="+mn-ea"/>
              </a:rPr>
              <a:t>年由</a:t>
            </a:r>
            <a:r>
              <a:rPr lang="en-US" altLang="zh-CN" dirty="0">
                <a:latin typeface="+mn-ea"/>
              </a:rPr>
              <a:t>R.E.</a:t>
            </a:r>
            <a:r>
              <a:rPr lang="zh-CN" altLang="en-US" dirty="0">
                <a:latin typeface="+mn-ea"/>
              </a:rPr>
              <a:t>戈莫里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提出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割平面法之后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形成独立分支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。</a:t>
            </a:r>
            <a:r>
              <a:rPr lang="en-US" altLang="zh-CN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000" dirty="0" smtClean="0"/>
              <a:t>   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）数学基础</a:t>
            </a:r>
            <a:endParaRPr lang="en-US" altLang="zh-CN" sz="20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一般认为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非线性的整数规划可分成线性部分和整数部分</a:t>
            </a:r>
            <a:r>
              <a:rPr lang="zh-CN" altLang="en-US" dirty="0">
                <a:latin typeface="+mn-ea"/>
              </a:rPr>
              <a:t>，因此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常常把整数规划作为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线性规划的特殊部分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</a:rPr>
              <a:t>   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）分类及解法</a:t>
            </a:r>
            <a:endParaRPr lang="en-US" altLang="zh-CN" sz="2000" dirty="0">
              <a:latin typeface="+mn-ea"/>
            </a:endParaRPr>
          </a:p>
          <a:p>
            <a:r>
              <a:rPr lang="zh-CN" altLang="en-US" dirty="0" smtClean="0">
                <a:solidFill>
                  <a:schemeClr val="hlink"/>
                </a:solidFill>
              </a:rPr>
              <a:t>      </a:t>
            </a:r>
            <a:r>
              <a:rPr lang="zh-CN" altLang="en-US" dirty="0" smtClean="0">
                <a:solidFill>
                  <a:srgbClr val="0070C0"/>
                </a:solidFill>
              </a:rPr>
              <a:t>纯整数规划、</a:t>
            </a:r>
            <a:r>
              <a:rPr lang="zh-CN" altLang="en-US" dirty="0">
                <a:solidFill>
                  <a:srgbClr val="0070C0"/>
                </a:solidFill>
              </a:rPr>
              <a:t>混合整数规划</a:t>
            </a:r>
            <a:r>
              <a:rPr lang="zh-CN" altLang="en-US" dirty="0">
                <a:solidFill>
                  <a:schemeClr val="hlink"/>
                </a:solidFill>
              </a:rPr>
              <a:t>（分支定界法和割平面法</a:t>
            </a:r>
            <a:r>
              <a:rPr lang="zh-CN" altLang="en-US" dirty="0" smtClean="0">
                <a:solidFill>
                  <a:schemeClr val="hlink"/>
                </a:solidFill>
              </a:rPr>
              <a:t>），</a:t>
            </a:r>
            <a:r>
              <a:rPr lang="en-US" altLang="zh-CN" dirty="0"/>
              <a:t> 0-1</a:t>
            </a:r>
            <a:r>
              <a:rPr lang="zh-CN" altLang="en-US" dirty="0" smtClean="0"/>
              <a:t>规划（</a:t>
            </a:r>
            <a:r>
              <a:rPr lang="zh-CN" altLang="en-US" dirty="0" smtClean="0">
                <a:solidFill>
                  <a:schemeClr val="hlink"/>
                </a:solidFill>
              </a:rPr>
              <a:t>分支定界法和隐枚举法</a:t>
            </a:r>
            <a:r>
              <a:rPr lang="zh-CN" altLang="en-US" dirty="0" smtClean="0"/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latin typeface="+mn-ea"/>
              </a:rPr>
              <a:t>   4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 smtClean="0">
                <a:latin typeface="+mn-ea"/>
              </a:rPr>
              <a:t>应用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  在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工业和工程设计和科学研究</a:t>
            </a:r>
            <a:r>
              <a:rPr lang="zh-CN" altLang="en-US" dirty="0">
                <a:latin typeface="宋体" panose="02010600030101010101" pitchFamily="2" charset="-122"/>
              </a:rPr>
              <a:t>方面有许多应用，而且在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计算机设计、系统可靠性、编码和</a:t>
            </a:r>
            <a:r>
              <a:rPr lang="zh-CN" altLang="en-US" dirty="0" smtClean="0">
                <a:solidFill>
                  <a:srgbClr val="0070C0"/>
                </a:solidFill>
                <a:latin typeface="宋体" panose="02010600030101010101" pitchFamily="2" charset="-122"/>
              </a:rPr>
              <a:t>经济分析</a:t>
            </a:r>
            <a:r>
              <a:rPr lang="zh-CN" altLang="en-US" dirty="0" smtClean="0">
                <a:latin typeface="宋体" panose="02010600030101010101" pitchFamily="2" charset="-122"/>
              </a:rPr>
              <a:t>等</a:t>
            </a:r>
            <a:r>
              <a:rPr lang="zh-CN" altLang="en-US" dirty="0">
                <a:latin typeface="宋体" panose="02010600030101010101" pitchFamily="2" charset="-122"/>
              </a:rPr>
              <a:t>方面也有新的应用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5725318" cy="846138"/>
          </a:xfrm>
        </p:spPr>
        <p:txBody>
          <a:bodyPr/>
          <a:lstStyle/>
          <a:p>
            <a:pPr algn="ctr"/>
            <a:r>
              <a:rPr lang="zh-CN" altLang="zh-CN" sz="3200" b="1" dirty="0">
                <a:solidFill>
                  <a:srgbClr val="002060"/>
                </a:solidFill>
              </a:rPr>
              <a:t>二、最优化</a:t>
            </a:r>
            <a:r>
              <a:rPr lang="zh-CN" altLang="en-US" sz="3200" b="1" dirty="0">
                <a:solidFill>
                  <a:srgbClr val="002060"/>
                </a:solidFill>
              </a:rPr>
              <a:t>和最优化</a:t>
            </a:r>
            <a:r>
              <a:rPr lang="zh-CN" altLang="zh-CN" sz="3200" b="1" dirty="0">
                <a:solidFill>
                  <a:srgbClr val="002060"/>
                </a:solidFill>
              </a:rPr>
              <a:t>方法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6199" y="1825679"/>
            <a:ext cx="6136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3</a:t>
            </a:r>
            <a:r>
              <a:rPr kumimoji="1" lang="zh-CN" altLang="en-US" sz="2800" b="1" dirty="0" smtClean="0">
                <a:latin typeface="+mn-ea"/>
              </a:rPr>
              <a:t>、最优化方法的内容</a:t>
            </a:r>
            <a:r>
              <a:rPr kumimoji="1" lang="en-US" altLang="zh-CN" sz="2800" b="1" dirty="0" smtClean="0"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讨论与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自学</a:t>
            </a:r>
            <a:endParaRPr kumimoji="1" lang="en-US" altLang="zh-CN" sz="2800" b="1" dirty="0">
              <a:latin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43608" y="2368044"/>
            <a:ext cx="5892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）几何规划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</a:rPr>
              <a:t>一类特殊的非线性规划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0347" y="2835606"/>
            <a:ext cx="70502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）提出和定名  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dirty="0" smtClean="0"/>
              <a:t>     由</a:t>
            </a:r>
            <a:r>
              <a:rPr lang="zh-CN" altLang="en-US" dirty="0"/>
              <a:t>数学家</a:t>
            </a:r>
            <a:r>
              <a:rPr lang="en-US" altLang="zh-CN" dirty="0"/>
              <a:t>R.J.</a:t>
            </a:r>
            <a:r>
              <a:rPr lang="zh-CN" altLang="en-US" dirty="0"/>
              <a:t>达芬和 </a:t>
            </a:r>
            <a:r>
              <a:rPr lang="en-US" altLang="zh-CN" dirty="0"/>
              <a:t>E.L.</a:t>
            </a:r>
            <a:r>
              <a:rPr lang="zh-CN" altLang="en-US" dirty="0"/>
              <a:t>彼得森及</a:t>
            </a:r>
            <a:r>
              <a:rPr lang="en-US" altLang="zh-CN" dirty="0"/>
              <a:t>C.M.</a:t>
            </a:r>
            <a:r>
              <a:rPr lang="zh-CN" altLang="en-US" dirty="0"/>
              <a:t>查纳等人于</a:t>
            </a:r>
            <a:r>
              <a:rPr lang="en-US" altLang="zh-CN" dirty="0">
                <a:solidFill>
                  <a:srgbClr val="FF0000"/>
                </a:solidFill>
              </a:rPr>
              <a:t>1961</a:t>
            </a:r>
            <a:r>
              <a:rPr lang="zh-CN" altLang="en-US" dirty="0">
                <a:solidFill>
                  <a:srgbClr val="FF0000"/>
                </a:solidFill>
              </a:rPr>
              <a:t>年在研究工程费用极小化问题基础上</a:t>
            </a:r>
            <a:r>
              <a:rPr lang="zh-CN" altLang="en-US" dirty="0" smtClean="0">
                <a:solidFill>
                  <a:srgbClr val="FF0000"/>
                </a:solidFill>
              </a:rPr>
              <a:t>提出</a:t>
            </a:r>
            <a:r>
              <a:rPr lang="zh-CN" altLang="en-US" dirty="0" smtClean="0"/>
              <a:t>，</a:t>
            </a:r>
            <a:r>
              <a:rPr lang="zh-CN" altLang="en-US" dirty="0"/>
              <a:t>直到</a:t>
            </a:r>
            <a:r>
              <a:rPr lang="en-US" altLang="zh-CN" dirty="0"/>
              <a:t>1967</a:t>
            </a:r>
            <a:r>
              <a:rPr lang="zh-CN" altLang="en-US" dirty="0"/>
              <a:t>年</a:t>
            </a:r>
            <a:r>
              <a:rPr lang="en-US" altLang="zh-CN" dirty="0"/>
              <a:t>《</a:t>
            </a:r>
            <a:r>
              <a:rPr lang="zh-CN" altLang="en-US" dirty="0"/>
              <a:t>几何规划</a:t>
            </a:r>
            <a:r>
              <a:rPr lang="en-US" altLang="zh-CN" dirty="0"/>
              <a:t>》</a:t>
            </a:r>
            <a:r>
              <a:rPr lang="zh-CN" altLang="en-US" dirty="0"/>
              <a:t>一书出版后才正式定名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）数学基础</a:t>
            </a:r>
            <a:endParaRPr lang="en-US" altLang="zh-CN" sz="2000" dirty="0">
              <a:latin typeface="+mn-ea"/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G.H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哈代的平均理论。</a:t>
            </a:r>
            <a:r>
              <a:rPr lang="zh-CN" altLang="en-US" dirty="0"/>
              <a:t>由于几何平均不等式的关键性作用，几何规划由此得名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2000" dirty="0">
                <a:solidFill>
                  <a:schemeClr val="hlink"/>
                </a:solidFill>
              </a:rPr>
              <a:t> </a:t>
            </a:r>
            <a:r>
              <a:rPr lang="en-US" altLang="zh-CN" sz="2000" dirty="0" smtClean="0">
                <a:solidFill>
                  <a:schemeClr val="hlink"/>
                </a:solidFill>
              </a:rPr>
              <a:t>    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）目标函数和约束条件及求解思想</a:t>
            </a:r>
            <a:endParaRPr lang="en-US" altLang="zh-CN" sz="2000" dirty="0">
              <a:latin typeface="+mn-ea"/>
            </a:endParaRPr>
          </a:p>
          <a:p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</a:rPr>
              <a:t>    </a:t>
            </a:r>
            <a:r>
              <a:rPr lang="zh-CN" altLang="en-US" dirty="0" smtClean="0">
                <a:solidFill>
                  <a:schemeClr val="hlink"/>
                </a:solidFill>
              </a:rPr>
              <a:t>均</a:t>
            </a:r>
            <a:r>
              <a:rPr lang="zh-CN" altLang="en-US" dirty="0">
                <a:solidFill>
                  <a:schemeClr val="hlink"/>
                </a:solidFill>
              </a:rPr>
              <a:t>由广义多项式</a:t>
            </a:r>
            <a:r>
              <a:rPr lang="zh-CN" altLang="en-US" dirty="0"/>
              <a:t>构成 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0033CC"/>
                </a:solidFill>
              </a:rPr>
              <a:t>利用</a:t>
            </a:r>
            <a:r>
              <a:rPr lang="zh-CN" altLang="en-US" b="1" dirty="0">
                <a:solidFill>
                  <a:srgbClr val="0033CC"/>
                </a:solidFill>
              </a:rPr>
              <a:t>其对偶原理，可以把高度非线性问题的求解转化为具有线性约束的优化问题求解</a:t>
            </a:r>
            <a:r>
              <a:rPr lang="zh-CN" altLang="en-US" dirty="0"/>
              <a:t>，使计算大为简化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）应用</a:t>
            </a:r>
            <a:endParaRPr lang="en-US" altLang="zh-CN" sz="2000" dirty="0">
              <a:latin typeface="+mn-ea"/>
            </a:endParaRPr>
          </a:p>
          <a:p>
            <a:r>
              <a:rPr lang="zh-CN" altLang="en-US" dirty="0" smtClean="0"/>
              <a:t>    在</a:t>
            </a:r>
            <a:r>
              <a:rPr lang="zh-CN" altLang="en-US" dirty="0">
                <a:solidFill>
                  <a:srgbClr val="FF0000"/>
                </a:solidFill>
              </a:rPr>
              <a:t>化工、机械、土木、电气、核工程等部门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33CC"/>
                </a:solidFill>
              </a:rPr>
              <a:t>工程优化设计</a:t>
            </a:r>
            <a:r>
              <a:rPr lang="zh-CN" altLang="en-US" dirty="0" smtClean="0"/>
              <a:t>和</a:t>
            </a:r>
            <a:r>
              <a:rPr lang="zh-CN" altLang="en-US" b="1" dirty="0">
                <a:solidFill>
                  <a:srgbClr val="0033CC"/>
                </a:solidFill>
              </a:rPr>
              <a:t>企业管理、资源分配、环境保护以及技术经济分析</a:t>
            </a:r>
            <a:r>
              <a:rPr lang="zh-CN" altLang="en-US" dirty="0"/>
              <a:t>等</a:t>
            </a:r>
            <a:r>
              <a:rPr lang="zh-CN" altLang="en-US" dirty="0" smtClean="0"/>
              <a:t>方面有广泛</a:t>
            </a:r>
            <a:r>
              <a:rPr lang="zh-CN" altLang="en-US" dirty="0"/>
              <a:t>应用。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5725318" cy="846138"/>
          </a:xfrm>
        </p:spPr>
        <p:txBody>
          <a:bodyPr/>
          <a:lstStyle/>
          <a:p>
            <a:pPr algn="ctr"/>
            <a:r>
              <a:rPr lang="zh-CN" altLang="zh-CN" sz="3200" b="1" dirty="0">
                <a:solidFill>
                  <a:srgbClr val="002060"/>
                </a:solidFill>
              </a:rPr>
              <a:t>二、最优化</a:t>
            </a:r>
            <a:r>
              <a:rPr lang="zh-CN" altLang="en-US" sz="3200" b="1" dirty="0">
                <a:solidFill>
                  <a:srgbClr val="002060"/>
                </a:solidFill>
              </a:rPr>
              <a:t>和最优化</a:t>
            </a:r>
            <a:r>
              <a:rPr lang="zh-CN" altLang="zh-CN" sz="3200" b="1" dirty="0">
                <a:solidFill>
                  <a:srgbClr val="002060"/>
                </a:solidFill>
              </a:rPr>
              <a:t>方法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6199" y="1825679"/>
            <a:ext cx="6136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3</a:t>
            </a:r>
            <a:r>
              <a:rPr kumimoji="1" lang="zh-CN" altLang="en-US" sz="2800" b="1" dirty="0" smtClean="0">
                <a:latin typeface="+mn-ea"/>
              </a:rPr>
              <a:t>、最优化方法的内容</a:t>
            </a:r>
            <a:r>
              <a:rPr kumimoji="1" lang="en-US" altLang="zh-CN" sz="2800" b="1" dirty="0" smtClean="0"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讨论与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自学</a:t>
            </a:r>
            <a:endParaRPr kumimoji="1" lang="en-US" altLang="zh-CN" sz="2800" b="1" dirty="0">
              <a:latin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43608" y="2368044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）组合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优化（规划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0347" y="2835606"/>
            <a:ext cx="705025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）与整数规划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+mn-ea"/>
              </a:rPr>
              <a:t>广泛</a:t>
            </a:r>
            <a:r>
              <a:rPr lang="zh-CN" altLang="en-US" dirty="0">
                <a:latin typeface="+mn-ea"/>
              </a:rPr>
              <a:t>的意义上说，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两者的领域是一致的</a:t>
            </a:r>
            <a:r>
              <a:rPr lang="zh-CN" altLang="en-US" dirty="0">
                <a:latin typeface="+mn-ea"/>
              </a:rPr>
              <a:t>，都是在</a:t>
            </a:r>
            <a:r>
              <a:rPr lang="zh-CN" altLang="en-US" dirty="0">
                <a:solidFill>
                  <a:srgbClr val="3366FF"/>
                </a:solidFill>
                <a:latin typeface="+mn-ea"/>
              </a:rPr>
              <a:t>有限个可供选择的方案</a:t>
            </a:r>
            <a:r>
              <a:rPr lang="zh-CN" altLang="en-US" dirty="0">
                <a:latin typeface="+mn-ea"/>
              </a:rPr>
              <a:t>中，寻找满足一定标准的最好方案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）研究的</a:t>
            </a:r>
            <a:r>
              <a:rPr lang="zh-CN" altLang="en-US" sz="2000" dirty="0" smtClean="0">
                <a:latin typeface="+mn-ea"/>
              </a:rPr>
              <a:t>问题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/>
              <a:t>   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初期研究</a:t>
            </a:r>
            <a:r>
              <a:rPr lang="zh-CN" altLang="en-US" dirty="0">
                <a:latin typeface="+mn-ea"/>
              </a:rPr>
              <a:t>一些比较实用的基本上属于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网络极值方面的问题 </a:t>
            </a:r>
            <a:r>
              <a:rPr lang="zh-CN" altLang="en-US" dirty="0">
                <a:latin typeface="+mn-ea"/>
              </a:rPr>
              <a:t>，如广播网的设计 、开关电路设计、航船运输路线的计划、工作指派、货物装箱方案等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     自从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拟阵</a:t>
            </a:r>
            <a:r>
              <a:rPr lang="zh-CN" altLang="en-US" dirty="0"/>
              <a:t>概念进入图论领域之后，对</a:t>
            </a:r>
            <a:r>
              <a:rPr lang="zh-CN" altLang="en-US" dirty="0">
                <a:solidFill>
                  <a:srgbClr val="0070C0"/>
                </a:solidFill>
              </a:rPr>
              <a:t>拟阵中的一些理论问题的研究成为组合规划研究的新课题</a:t>
            </a:r>
            <a:r>
              <a:rPr lang="zh-CN" altLang="en-US" dirty="0"/>
              <a:t>，并得到应用。现在应用的</a:t>
            </a:r>
            <a:r>
              <a:rPr lang="zh-CN" altLang="en-US" dirty="0">
                <a:solidFill>
                  <a:srgbClr val="0070C0"/>
                </a:solidFill>
              </a:rPr>
              <a:t>主要方面仍是网络上的最优化问题</a:t>
            </a:r>
            <a:r>
              <a:rPr lang="zh-CN" altLang="en-US" dirty="0"/>
              <a:t>，如最短路问题、最大（小）支撑树问题、最优边无关集问题、最小截集问题、推销员问题等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5725318" cy="846138"/>
          </a:xfrm>
        </p:spPr>
        <p:txBody>
          <a:bodyPr/>
          <a:lstStyle/>
          <a:p>
            <a:pPr algn="ctr"/>
            <a:r>
              <a:rPr lang="zh-CN" altLang="zh-CN" sz="3200" b="1" dirty="0">
                <a:solidFill>
                  <a:srgbClr val="002060"/>
                </a:solidFill>
              </a:rPr>
              <a:t>二、最优化</a:t>
            </a:r>
            <a:r>
              <a:rPr lang="zh-CN" altLang="en-US" sz="3200" b="1" dirty="0">
                <a:solidFill>
                  <a:srgbClr val="002060"/>
                </a:solidFill>
              </a:rPr>
              <a:t>和最优化</a:t>
            </a:r>
            <a:r>
              <a:rPr lang="zh-CN" altLang="zh-CN" sz="3200" b="1" dirty="0">
                <a:solidFill>
                  <a:srgbClr val="002060"/>
                </a:solidFill>
              </a:rPr>
              <a:t>方法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6199" y="1825679"/>
            <a:ext cx="6136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3</a:t>
            </a:r>
            <a:r>
              <a:rPr kumimoji="1" lang="zh-CN" altLang="en-US" sz="2800" b="1" dirty="0" smtClean="0">
                <a:latin typeface="+mn-ea"/>
              </a:rPr>
              <a:t>、最优化方法的内容</a:t>
            </a:r>
            <a:r>
              <a:rPr kumimoji="1" lang="en-US" altLang="zh-CN" sz="2800" b="1" dirty="0" smtClean="0"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讨论与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自学</a:t>
            </a:r>
            <a:endParaRPr kumimoji="1" lang="en-US" altLang="zh-CN" sz="2800" b="1" dirty="0">
              <a:latin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43608" y="2368044"/>
            <a:ext cx="21964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）随机规划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0347" y="2835606"/>
            <a:ext cx="705025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 smtClean="0">
                <a:latin typeface="+mn-ea"/>
              </a:rPr>
              <a:t>提出和分类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第一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种随机规划</a:t>
            </a:r>
            <a:r>
              <a:rPr lang="zh-CN" altLang="en-US" dirty="0">
                <a:latin typeface="+mn-ea"/>
              </a:rPr>
              <a:t>是美国经济学家</a:t>
            </a:r>
            <a:r>
              <a:rPr lang="zh-CN" altLang="en-US" b="1" dirty="0">
                <a:latin typeface="+mn-ea"/>
              </a:rPr>
              <a:t>丹泽</a:t>
            </a:r>
            <a:r>
              <a:rPr lang="en-US" altLang="zh-CN" dirty="0">
                <a:latin typeface="+mn-ea"/>
              </a:rPr>
              <a:t>1955</a:t>
            </a:r>
            <a:r>
              <a:rPr lang="zh-CN" altLang="en-US" dirty="0">
                <a:latin typeface="+mn-ea"/>
              </a:rPr>
              <a:t>年提出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b="1" dirty="0" smtClean="0">
                <a:solidFill>
                  <a:schemeClr val="hlink"/>
                </a:solidFill>
                <a:latin typeface="+mn-ea"/>
              </a:rPr>
              <a:t>期望值</a:t>
            </a:r>
            <a:r>
              <a:rPr lang="zh-CN" altLang="en-US" b="1" dirty="0">
                <a:solidFill>
                  <a:schemeClr val="hlink"/>
                </a:solidFill>
                <a:latin typeface="+mn-ea"/>
              </a:rPr>
              <a:t>模型</a:t>
            </a:r>
            <a:r>
              <a:rPr lang="zh-CN" altLang="en-US" dirty="0">
                <a:latin typeface="+mn-ea"/>
              </a:rPr>
              <a:t>，即在期望约束条件下，使得期望收益达到最大或期望损失达到</a:t>
            </a:r>
            <a:r>
              <a:rPr lang="zh-CN" altLang="en-US" dirty="0" smtClean="0">
                <a:latin typeface="+mn-ea"/>
              </a:rPr>
              <a:t>最小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优化方法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第二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种是</a:t>
            </a:r>
            <a:r>
              <a:rPr lang="zh-CN" altLang="en-US" dirty="0">
                <a:latin typeface="+mn-ea"/>
              </a:rPr>
              <a:t>由</a:t>
            </a:r>
            <a:r>
              <a:rPr lang="zh-CN" altLang="en-US" b="1" dirty="0">
                <a:latin typeface="+mn-ea"/>
              </a:rPr>
              <a:t>查纳斯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b="1" u="sng" dirty="0" err="1">
                <a:latin typeface="+mn-ea"/>
                <a:hlinkClick r:id="rId1" tooltip="A.Charnes"/>
              </a:rPr>
              <a:t>A.Charnes</a:t>
            </a:r>
            <a:r>
              <a:rPr lang="zh-CN" altLang="en-US" dirty="0">
                <a:latin typeface="+mn-ea"/>
              </a:rPr>
              <a:t>）和</a:t>
            </a:r>
            <a:r>
              <a:rPr lang="zh-CN" altLang="en-US" b="1" dirty="0">
                <a:latin typeface="+mn-ea"/>
              </a:rPr>
              <a:t>库伯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  <a:hlinkClick r:id="rId2" tooltip="W.W.Cooper"/>
              </a:rPr>
              <a:t>W.W.Cooper</a:t>
            </a:r>
            <a:r>
              <a:rPr lang="zh-CN" altLang="en-US" dirty="0">
                <a:latin typeface="+mn-ea"/>
              </a:rPr>
              <a:t>）于</a:t>
            </a:r>
            <a:r>
              <a:rPr lang="en-US" altLang="zh-CN" dirty="0">
                <a:latin typeface="+mn-ea"/>
              </a:rPr>
              <a:t>1959</a:t>
            </a:r>
            <a:r>
              <a:rPr lang="zh-CN" altLang="en-US" dirty="0">
                <a:latin typeface="+mn-ea"/>
              </a:rPr>
              <a:t>年提出的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机会约束规划</a:t>
            </a:r>
            <a:r>
              <a:rPr lang="zh-CN" altLang="en-US" dirty="0" smtClean="0">
                <a:latin typeface="+mn-ea"/>
              </a:rPr>
              <a:t>，即在</a:t>
            </a:r>
            <a:r>
              <a:rPr lang="zh-CN" altLang="en-US" dirty="0">
                <a:latin typeface="+mn-ea"/>
              </a:rPr>
              <a:t>一定的概率意义下达到最优的理论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第三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种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zh-CN" altLang="en-US" b="1" dirty="0">
                <a:latin typeface="宋体" panose="02010600030101010101" pitchFamily="2" charset="-122"/>
              </a:rPr>
              <a:t>刘宝碇</a:t>
            </a:r>
            <a:r>
              <a:rPr lang="zh-CN" altLang="en-US" dirty="0">
                <a:latin typeface="宋体" panose="02010600030101010101" pitchFamily="2" charset="-122"/>
              </a:rPr>
              <a:t>教授于</a:t>
            </a:r>
            <a:r>
              <a:rPr lang="en-US" altLang="zh-CN" dirty="0">
                <a:latin typeface="宋体" panose="02010600030101010101" pitchFamily="2" charset="-122"/>
              </a:rPr>
              <a:t>1997</a:t>
            </a:r>
            <a:r>
              <a:rPr lang="zh-CN" altLang="en-US" dirty="0">
                <a:latin typeface="宋体" panose="02010600030101010101" pitchFamily="2" charset="-122"/>
              </a:rPr>
              <a:t>年提出的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相关机会规划</a:t>
            </a:r>
            <a:r>
              <a:rPr lang="zh-CN" altLang="en-US" dirty="0">
                <a:latin typeface="宋体" panose="02010600030101010101" pitchFamily="2" charset="-122"/>
              </a:rPr>
              <a:t>，是一种使事件的机会在随机环境下达到最优的理论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03648" y="5174708"/>
            <a:ext cx="390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）与确定性数学规划最大的不同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5574817"/>
            <a:ext cx="6952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   在于</a:t>
            </a:r>
            <a:r>
              <a:rPr lang="zh-CN" altLang="en-US" b="1" dirty="0">
                <a:solidFill>
                  <a:srgbClr val="3366FF"/>
                </a:solidFill>
                <a:latin typeface="宋体" panose="02010600030101010101" pitchFamily="2" charset="-122"/>
              </a:rPr>
              <a:t>其系数中引进了随机变量</a:t>
            </a:r>
            <a:r>
              <a:rPr lang="zh-CN" altLang="en-US" dirty="0">
                <a:latin typeface="宋体" panose="02010600030101010101" pitchFamily="2" charset="-122"/>
              </a:rPr>
              <a:t>，这使得随机规划比起确定性数学规划更适合于实际问题。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5725318" cy="846138"/>
          </a:xfrm>
        </p:spPr>
        <p:txBody>
          <a:bodyPr/>
          <a:lstStyle/>
          <a:p>
            <a:pPr algn="ctr"/>
            <a:r>
              <a:rPr lang="zh-CN" altLang="zh-CN" sz="3200" b="1" dirty="0">
                <a:solidFill>
                  <a:srgbClr val="002060"/>
                </a:solidFill>
              </a:rPr>
              <a:t>二、最优化</a:t>
            </a:r>
            <a:r>
              <a:rPr lang="zh-CN" altLang="en-US" sz="3200" b="1" dirty="0">
                <a:solidFill>
                  <a:srgbClr val="002060"/>
                </a:solidFill>
              </a:rPr>
              <a:t>和最优化</a:t>
            </a:r>
            <a:r>
              <a:rPr lang="zh-CN" altLang="zh-CN" sz="3200" b="1" dirty="0">
                <a:solidFill>
                  <a:srgbClr val="002060"/>
                </a:solidFill>
              </a:rPr>
              <a:t>方法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6199" y="1825679"/>
            <a:ext cx="6136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3</a:t>
            </a:r>
            <a:r>
              <a:rPr kumimoji="1" lang="zh-CN" altLang="en-US" sz="2800" b="1" dirty="0" smtClean="0">
                <a:latin typeface="+mn-ea"/>
              </a:rPr>
              <a:t>、最优化方法的内容</a:t>
            </a:r>
            <a:r>
              <a:rPr kumimoji="1" lang="en-US" altLang="zh-CN" sz="2800" b="1" dirty="0" smtClean="0"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讨论与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自学</a:t>
            </a:r>
            <a:endParaRPr kumimoji="1" lang="en-US" altLang="zh-CN" sz="2800" b="1" dirty="0">
              <a:latin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43608" y="2368044"/>
            <a:ext cx="21964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）随机规划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553" y="2996952"/>
            <a:ext cx="70502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求解方法</a:t>
            </a:r>
            <a:endParaRPr lang="zh-CN" altLang="zh-CN" sz="2000" dirty="0">
              <a:latin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第一种是转化法</a:t>
            </a:r>
            <a:r>
              <a:rPr lang="zh-CN" altLang="en-US" dirty="0">
                <a:latin typeface="宋体" panose="02010600030101010101" pitchFamily="2" charset="-122"/>
              </a:rPr>
              <a:t>，即将随机规划转化成各自的确定性等价类，然后利用已有的确定性规划的求解方法解之</a:t>
            </a:r>
            <a:r>
              <a:rPr lang="zh-CN" altLang="en-US" dirty="0" smtClean="0">
                <a:latin typeface="+mn-ea"/>
              </a:rPr>
              <a:t>方法。</a:t>
            </a:r>
            <a:endParaRPr lang="zh-CN" altLang="zh-CN" dirty="0">
              <a:latin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第二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种是</a:t>
            </a:r>
            <a:r>
              <a:rPr lang="zh-CN" altLang="en-US" b="1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逼近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dirty="0" smtClean="0">
                <a:latin typeface="宋体" panose="02010600030101010101" pitchFamily="2" charset="-122"/>
              </a:rPr>
              <a:t>，即利用</a:t>
            </a:r>
            <a:r>
              <a:rPr lang="zh-CN" altLang="en-US" dirty="0">
                <a:latin typeface="宋体" panose="02010600030101010101" pitchFamily="2" charset="-122"/>
              </a:rPr>
              <a:t>随机</a:t>
            </a:r>
            <a:r>
              <a:rPr lang="zh-CN" altLang="en-US" dirty="0">
                <a:solidFill>
                  <a:srgbClr val="3366FF"/>
                </a:solidFill>
                <a:latin typeface="宋体" panose="02010600030101010101" pitchFamily="2" charset="-122"/>
              </a:rPr>
              <a:t>模拟技术</a:t>
            </a:r>
            <a:r>
              <a:rPr lang="zh-CN" altLang="en-US" dirty="0">
                <a:latin typeface="宋体" panose="02010600030101010101" pitchFamily="2" charset="-122"/>
              </a:rPr>
              <a:t>，通过一定的</a:t>
            </a:r>
            <a:r>
              <a:rPr lang="zh-CN" altLang="en-US" dirty="0">
                <a:solidFill>
                  <a:srgbClr val="3366FF"/>
                </a:solidFill>
                <a:latin typeface="宋体" panose="02010600030101010101" pitchFamily="2" charset="-122"/>
              </a:rPr>
              <a:t>遗传算法</a:t>
            </a:r>
            <a:r>
              <a:rPr lang="zh-CN" altLang="en-US" dirty="0">
                <a:latin typeface="宋体" panose="02010600030101010101" pitchFamily="2" charset="-122"/>
              </a:rPr>
              <a:t>程序，得到随机规划问题的近似最优解和目标函数的近似</a:t>
            </a:r>
            <a:r>
              <a:rPr lang="zh-CN" altLang="en-US" dirty="0" smtClean="0">
                <a:latin typeface="宋体" panose="02010600030101010101" pitchFamily="2" charset="-122"/>
              </a:rPr>
              <a:t>最优值。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84446" y="4663421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）应用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6934" y="5085184"/>
            <a:ext cx="6841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</a:rPr>
              <a:t>对含有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随机变量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</a:rPr>
              <a:t>优化问题建模的有效的工具并已有一个世纪的历史。在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管理科学、运筹学、经济学、最优控制等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领域</a:t>
            </a:r>
            <a:r>
              <a:rPr lang="zh-CN" altLang="en-US" dirty="0" smtClean="0">
                <a:latin typeface="宋体" panose="02010600030101010101" pitchFamily="2" charset="-122"/>
              </a:rPr>
              <a:t>有着</a:t>
            </a:r>
            <a:r>
              <a:rPr lang="zh-CN" altLang="en-US" dirty="0">
                <a:latin typeface="宋体" panose="02010600030101010101" pitchFamily="2" charset="-122"/>
              </a:rPr>
              <a:t>广泛的应用。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</a:rPr>
              <a:t>三、课程介绍及要求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950213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1</a:t>
            </a:r>
            <a:r>
              <a:rPr kumimoji="1" lang="zh-CN" altLang="en-US" sz="2800" b="1" dirty="0" smtClean="0">
                <a:latin typeface="+mn-ea"/>
              </a:rPr>
              <a:t>、课程讲授和学习内容及学时安排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92460" y="2564904"/>
            <a:ext cx="723831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总共</a:t>
            </a:r>
            <a:r>
              <a:rPr lang="en-US" altLang="zh-CN" sz="2400" b="1" dirty="0" smtClean="0">
                <a:latin typeface="+mn-ea"/>
              </a:rPr>
              <a:t>36</a:t>
            </a:r>
            <a:r>
              <a:rPr lang="zh-CN" altLang="en-US" sz="2400" b="1" dirty="0" smtClean="0">
                <a:latin typeface="+mn-ea"/>
              </a:rPr>
              <a:t>学时</a:t>
            </a:r>
            <a:r>
              <a:rPr lang="zh-CN" altLang="en-US" sz="2400" dirty="0" smtClean="0">
                <a:latin typeface="+mn-ea"/>
              </a:rPr>
              <a:t>，分配如下：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）统一必学内容学时（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学时）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zh-CN" sz="2400" dirty="0" smtClean="0">
                <a:latin typeface="+mn-ea"/>
              </a:rPr>
              <a:t>绪论</a:t>
            </a:r>
            <a:r>
              <a:rPr lang="zh-CN" altLang="zh-CN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 </a:t>
            </a:r>
            <a:r>
              <a:rPr lang="zh-CN" altLang="zh-CN" sz="2400" dirty="0">
                <a:latin typeface="+mn-ea"/>
              </a:rPr>
              <a:t>学时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>
                <a:latin typeface="+mn-ea"/>
              </a:rPr>
              <a:t>最优化模型的建立（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zh-CN" sz="2400" dirty="0">
                <a:latin typeface="+mn-ea"/>
              </a:rPr>
              <a:t>学时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/>
              <a:t>线性规划</a:t>
            </a:r>
            <a:r>
              <a:rPr lang="en-US" altLang="zh-CN" sz="2400" dirty="0"/>
              <a:t>(5</a:t>
            </a:r>
            <a:r>
              <a:rPr lang="zh-CN" altLang="zh-CN" sz="2400" dirty="0"/>
              <a:t>学时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</a:t>
            </a:r>
            <a:r>
              <a:rPr lang="zh-CN" altLang="zh-CN" sz="2400" dirty="0"/>
              <a:t>非线性规划（</a:t>
            </a:r>
            <a:r>
              <a:rPr lang="en-US" altLang="zh-CN" sz="2400" dirty="0"/>
              <a:t>11</a:t>
            </a:r>
            <a:r>
              <a:rPr lang="zh-CN" altLang="zh-CN" sz="2400" dirty="0"/>
              <a:t>学时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）内容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专题讨论（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15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学时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dirty="0" smtClean="0"/>
              <a:t>由</a:t>
            </a:r>
            <a:r>
              <a:rPr lang="zh-CN" altLang="zh-CN" sz="2400" dirty="0"/>
              <a:t>任课</a:t>
            </a:r>
            <a:r>
              <a:rPr lang="zh-CN" altLang="zh-CN" sz="2400" dirty="0" smtClean="0"/>
              <a:t>老师</a:t>
            </a:r>
            <a:r>
              <a:rPr lang="zh-CN" altLang="en-US" sz="2400" dirty="0" smtClean="0"/>
              <a:t>或学生</a:t>
            </a:r>
            <a:r>
              <a:rPr lang="zh-CN" altLang="zh-CN" sz="2400" dirty="0" smtClean="0"/>
              <a:t>依据</a:t>
            </a:r>
            <a:r>
              <a:rPr lang="zh-CN" altLang="zh-CN" sz="2400" dirty="0"/>
              <a:t>学生的</a:t>
            </a:r>
            <a:r>
              <a:rPr lang="zh-CN" altLang="zh-CN" sz="2400" dirty="0" smtClean="0"/>
              <a:t>专业</a:t>
            </a:r>
            <a:r>
              <a:rPr lang="zh-CN" altLang="en-US" sz="2400" dirty="0" smtClean="0"/>
              <a:t>从</a:t>
            </a:r>
            <a:r>
              <a:rPr lang="zh-CN" altLang="zh-CN" sz="2400" b="1" dirty="0" smtClean="0"/>
              <a:t>动态规划</a:t>
            </a:r>
            <a:r>
              <a:rPr lang="zh-CN" altLang="en-US" sz="2400" b="1" dirty="0" smtClean="0"/>
              <a:t>、</a:t>
            </a:r>
            <a:r>
              <a:rPr lang="zh-CN" altLang="zh-CN" sz="2400" b="1" dirty="0"/>
              <a:t>多目标</a:t>
            </a:r>
            <a:r>
              <a:rPr lang="zh-CN" altLang="zh-CN" sz="2400" b="1" dirty="0" smtClean="0"/>
              <a:t>优化</a:t>
            </a:r>
            <a:r>
              <a:rPr lang="zh-CN" altLang="en-US" sz="2400" b="1" dirty="0" smtClean="0"/>
              <a:t>、</a:t>
            </a:r>
            <a:r>
              <a:rPr lang="zh-CN" altLang="zh-CN" sz="2400" b="1" dirty="0"/>
              <a:t>特殊</a:t>
            </a:r>
            <a:r>
              <a:rPr lang="zh-CN" altLang="zh-CN" sz="2400" b="1" dirty="0" smtClean="0"/>
              <a:t>优化</a:t>
            </a:r>
            <a:r>
              <a:rPr lang="zh-CN" altLang="en-US" sz="2400" b="1" dirty="0" smtClean="0"/>
              <a:t>、</a:t>
            </a:r>
            <a:r>
              <a:rPr lang="zh-CN" altLang="zh-CN" sz="2400" b="1" dirty="0"/>
              <a:t>现代</a:t>
            </a:r>
            <a:r>
              <a:rPr lang="zh-CN" altLang="zh-CN" sz="2400" b="1" dirty="0" smtClean="0"/>
              <a:t>优化</a:t>
            </a:r>
            <a:r>
              <a:rPr lang="zh-CN" altLang="en-US" sz="2400" b="1" dirty="0" smtClean="0"/>
              <a:t>、</a:t>
            </a:r>
            <a:r>
              <a:rPr lang="zh-CN" altLang="zh-CN" sz="2400" b="1" dirty="0"/>
              <a:t>非光滑优</a:t>
            </a:r>
            <a:r>
              <a:rPr lang="zh-CN" altLang="zh-CN" sz="2400" b="1" dirty="0" smtClean="0"/>
              <a:t>优</a:t>
            </a:r>
            <a:r>
              <a:rPr lang="zh-CN" altLang="en-US" sz="2400" b="1" dirty="0" smtClean="0"/>
              <a:t>、</a:t>
            </a:r>
            <a:r>
              <a:rPr lang="zh-CN" altLang="zh-CN" sz="2400" b="1" dirty="0"/>
              <a:t>随机优化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选三</a:t>
            </a:r>
            <a:r>
              <a:rPr lang="zh-CN" altLang="zh-CN" sz="2400" b="1" dirty="0">
                <a:solidFill>
                  <a:srgbClr val="FF0000"/>
                </a:solidFill>
              </a:rPr>
              <a:t>个专题</a:t>
            </a:r>
            <a:r>
              <a:rPr lang="zh-CN" altLang="zh-CN" sz="2400" b="1" dirty="0"/>
              <a:t>进行讨论、学习和</a:t>
            </a:r>
            <a:r>
              <a:rPr lang="zh-CN" altLang="zh-CN" sz="2400" b="1" dirty="0" smtClean="0"/>
              <a:t>讲授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</a:rPr>
              <a:t>三、课程介绍及要求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、教材和参考资料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32474" y="2204864"/>
            <a:ext cx="757197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）教材</a:t>
            </a:r>
            <a:endParaRPr lang="zh-CN" altLang="en-US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dirty="0">
                <a:latin typeface="+mn-ea"/>
                <a:cs typeface="+mn-ea"/>
                <a:sym typeface="+mn-ea"/>
              </a:rPr>
              <a:t>   </a:t>
            </a:r>
            <a:r>
              <a:rPr lang="zh-CN" altLang="zh-CN" sz="1600" dirty="0">
                <a:latin typeface="+mn-ea"/>
                <a:cs typeface="+mn-ea"/>
                <a:sym typeface="+mn-ea"/>
              </a:rPr>
              <a:t>最优化方法及应用案例（第二版）（钟仪华）。石油工业出版社，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2024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。</a:t>
            </a:r>
            <a:endParaRPr lang="zh-CN" altLang="zh-CN" sz="1600" dirty="0">
              <a:latin typeface="+mn-ea"/>
              <a:cs typeface="+mn-ea"/>
              <a:sym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最优化方法及应用案例（刘志斌）。石油工业出版社，</a:t>
            </a:r>
            <a:r>
              <a:rPr lang="en-US" altLang="zh-CN" sz="1600" dirty="0" smtClean="0">
                <a:latin typeface="+mn-ea"/>
              </a:rPr>
              <a:t>2013.11</a:t>
            </a:r>
            <a:r>
              <a:rPr lang="zh-CN" altLang="zh-CN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2018.4</a:t>
            </a:r>
            <a:r>
              <a:rPr lang="zh-CN" altLang="zh-CN" sz="1600" dirty="0" smtClean="0">
                <a:latin typeface="+mn-ea"/>
              </a:rPr>
              <a:t>重印）</a:t>
            </a:r>
            <a:endParaRPr lang="zh-CN" altLang="zh-CN" sz="16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8163" y="3324995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3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）参考资料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3786660"/>
            <a:ext cx="74168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1</a:t>
            </a:r>
            <a:r>
              <a:rPr lang="zh-CN" altLang="zh-CN" sz="1600" dirty="0">
                <a:latin typeface="+mn-ea"/>
              </a:rPr>
              <a:t>）唐焕文，秦学志 编著。 实用最优化方法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zh-CN" sz="1600" dirty="0">
                <a:latin typeface="+mn-ea"/>
              </a:rPr>
              <a:t>第三版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zh-CN" sz="1600" dirty="0">
                <a:latin typeface="+mn-ea"/>
              </a:rPr>
              <a:t>。大连：</a:t>
            </a:r>
            <a:r>
              <a:rPr lang="zh-CN" altLang="zh-CN" sz="1600" dirty="0" smtClean="0">
                <a:latin typeface="+mn-ea"/>
              </a:rPr>
              <a:t>大连理工大学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  <a:r>
              <a:rPr lang="zh-CN" altLang="zh-CN" sz="1600" dirty="0" smtClean="0">
                <a:latin typeface="+mn-ea"/>
              </a:rPr>
              <a:t>出版社</a:t>
            </a:r>
            <a:r>
              <a:rPr lang="zh-CN" altLang="zh-CN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2004</a:t>
            </a:r>
            <a:r>
              <a:rPr lang="zh-CN" altLang="zh-CN" sz="1600" dirty="0">
                <a:latin typeface="+mn-ea"/>
              </a:rPr>
              <a:t>。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2</a:t>
            </a:r>
            <a:r>
              <a:rPr lang="zh-CN" altLang="zh-CN" sz="1600" dirty="0">
                <a:latin typeface="+mn-ea"/>
              </a:rPr>
              <a:t>）陈宝林。最优化理论与算法。北京：清华大学出版社，</a:t>
            </a:r>
            <a:r>
              <a:rPr lang="en-US" altLang="zh-CN" sz="1600" dirty="0">
                <a:latin typeface="+mn-ea"/>
              </a:rPr>
              <a:t>2005</a:t>
            </a:r>
            <a:r>
              <a:rPr lang="zh-CN" altLang="zh-CN" sz="1600" dirty="0">
                <a:latin typeface="+mn-ea"/>
              </a:rPr>
              <a:t>。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3</a:t>
            </a:r>
            <a:r>
              <a:rPr lang="zh-CN" altLang="zh-CN" sz="1600" dirty="0">
                <a:latin typeface="+mn-ea"/>
              </a:rPr>
              <a:t>）倪勤。最优化方法与程序设计。北京：科学出版社，</a:t>
            </a:r>
            <a:r>
              <a:rPr lang="en-US" altLang="zh-CN" sz="1600" dirty="0">
                <a:latin typeface="+mn-ea"/>
              </a:rPr>
              <a:t>2009</a:t>
            </a:r>
            <a:r>
              <a:rPr lang="zh-CN" altLang="zh-CN" sz="1600" dirty="0">
                <a:latin typeface="+mn-ea"/>
              </a:rPr>
              <a:t>。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4</a:t>
            </a:r>
            <a:r>
              <a:rPr lang="zh-CN" altLang="zh-CN" sz="1600" dirty="0">
                <a:latin typeface="+mn-ea"/>
              </a:rPr>
              <a:t>）马昌凤。最优化方法及其</a:t>
            </a:r>
            <a:r>
              <a:rPr lang="en-US" altLang="zh-CN" sz="1600" dirty="0" err="1">
                <a:latin typeface="+mn-ea"/>
              </a:rPr>
              <a:t>Matlab</a:t>
            </a:r>
            <a:r>
              <a:rPr lang="zh-CN" altLang="zh-CN" sz="1600" dirty="0">
                <a:latin typeface="+mn-ea"/>
              </a:rPr>
              <a:t>程序设计。北京：科学出版社，</a:t>
            </a:r>
            <a:r>
              <a:rPr lang="en-US" altLang="zh-CN" sz="1600" dirty="0">
                <a:latin typeface="+mn-ea"/>
              </a:rPr>
              <a:t>2010</a:t>
            </a:r>
            <a:r>
              <a:rPr lang="zh-CN" altLang="zh-CN" sz="1600" dirty="0">
                <a:latin typeface="+mn-ea"/>
              </a:rPr>
              <a:t>。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5</a:t>
            </a:r>
            <a:r>
              <a:rPr lang="zh-CN" altLang="zh-CN" sz="1600" dirty="0">
                <a:latin typeface="+mn-ea"/>
              </a:rPr>
              <a:t>）</a:t>
            </a:r>
            <a:r>
              <a:rPr lang="en-US" altLang="zh-CN" sz="1600" dirty="0" err="1">
                <a:latin typeface="+mn-ea"/>
              </a:rPr>
              <a:t>JorgeNocedal</a:t>
            </a:r>
            <a:r>
              <a:rPr lang="en-US" altLang="zh-CN" sz="1600" dirty="0">
                <a:latin typeface="+mn-ea"/>
              </a:rPr>
              <a:t>, Wright S, </a:t>
            </a:r>
            <a:r>
              <a:rPr lang="en-US" altLang="zh-CN" sz="1600" dirty="0" err="1">
                <a:latin typeface="+mn-ea"/>
              </a:rPr>
              <a:t>Nocedal</a:t>
            </a:r>
            <a:r>
              <a:rPr lang="en-US" altLang="zh-CN" sz="1600" dirty="0">
                <a:latin typeface="+mn-ea"/>
              </a:rPr>
              <a:t>, et al. Numerical   Optimization</a:t>
            </a:r>
            <a:r>
              <a:rPr lang="en-US" altLang="zh-CN" sz="1600" dirty="0" smtClean="0">
                <a:latin typeface="+mn-ea"/>
              </a:rPr>
              <a:t>.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  <a:r>
              <a:rPr lang="zh-CN" altLang="zh-CN" sz="1600" dirty="0">
                <a:latin typeface="+mn-ea"/>
              </a:rPr>
              <a:t>科学出版社</a:t>
            </a:r>
            <a:r>
              <a:rPr lang="en-US" altLang="zh-CN" sz="1600" dirty="0">
                <a:latin typeface="+mn-ea"/>
              </a:rPr>
              <a:t>, 2006.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6</a:t>
            </a:r>
            <a:r>
              <a:rPr lang="zh-CN" altLang="zh-CN" sz="1600" dirty="0">
                <a:latin typeface="+mn-ea"/>
              </a:rPr>
              <a:t>）黄平</a:t>
            </a:r>
            <a:r>
              <a:rPr lang="en-US" altLang="zh-CN" sz="1600" dirty="0">
                <a:latin typeface="+mn-ea"/>
              </a:rPr>
              <a:t>. </a:t>
            </a:r>
            <a:r>
              <a:rPr lang="zh-CN" altLang="zh-CN" sz="1600" dirty="0">
                <a:latin typeface="+mn-ea"/>
              </a:rPr>
              <a:t>最优化理论与方法</a:t>
            </a:r>
            <a:r>
              <a:rPr lang="en-US" altLang="zh-CN" sz="1600" dirty="0">
                <a:latin typeface="+mn-ea"/>
              </a:rPr>
              <a:t>. </a:t>
            </a:r>
            <a:r>
              <a:rPr lang="zh-CN" altLang="zh-CN" sz="1600" dirty="0">
                <a:latin typeface="+mn-ea"/>
              </a:rPr>
              <a:t>清华大学出版社</a:t>
            </a:r>
            <a:r>
              <a:rPr lang="en-US" altLang="zh-CN" sz="1600" dirty="0">
                <a:latin typeface="+mn-ea"/>
              </a:rPr>
              <a:t>, 2009.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7</a:t>
            </a:r>
            <a:r>
              <a:rPr lang="zh-CN" altLang="zh-CN" sz="1600" dirty="0">
                <a:latin typeface="+mn-ea"/>
              </a:rPr>
              <a:t>）韩中耕</a:t>
            </a:r>
            <a:r>
              <a:rPr lang="en-US" altLang="zh-CN" sz="1600" dirty="0">
                <a:latin typeface="+mn-ea"/>
              </a:rPr>
              <a:t>. </a:t>
            </a:r>
            <a:r>
              <a:rPr lang="zh-CN" altLang="zh-CN" sz="1600" dirty="0">
                <a:latin typeface="+mn-ea"/>
              </a:rPr>
              <a:t>运筹学及其工程应用</a:t>
            </a:r>
            <a:r>
              <a:rPr lang="en-US" altLang="zh-CN" sz="1600" dirty="0">
                <a:latin typeface="+mn-ea"/>
              </a:rPr>
              <a:t>.</a:t>
            </a:r>
            <a:r>
              <a:rPr lang="zh-CN" altLang="zh-CN" sz="1600" dirty="0">
                <a:latin typeface="+mn-ea"/>
              </a:rPr>
              <a:t>清华大学出版社</a:t>
            </a:r>
            <a:r>
              <a:rPr lang="en-US" altLang="zh-CN" sz="1600" dirty="0">
                <a:latin typeface="+mn-ea"/>
              </a:rPr>
              <a:t>, 2014.(</a:t>
            </a:r>
            <a:r>
              <a:rPr lang="zh-CN" altLang="zh-CN" sz="1600" dirty="0">
                <a:latin typeface="+mn-ea"/>
              </a:rPr>
              <a:t>全国工程专业</a:t>
            </a:r>
            <a:r>
              <a:rPr lang="zh-CN" altLang="zh-CN" sz="1600" dirty="0" smtClean="0">
                <a:latin typeface="+mn-ea"/>
              </a:rPr>
              <a:t>学位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  <a:r>
              <a:rPr lang="zh-CN" altLang="zh-CN" sz="1600" dirty="0" smtClean="0">
                <a:latin typeface="+mn-ea"/>
              </a:rPr>
              <a:t>研究生</a:t>
            </a:r>
            <a:r>
              <a:rPr lang="zh-CN" altLang="zh-CN" sz="1600" dirty="0">
                <a:latin typeface="+mn-ea"/>
              </a:rPr>
              <a:t>教育国家规划教材</a:t>
            </a:r>
            <a:r>
              <a:rPr lang="en-US" altLang="zh-CN" sz="1600" dirty="0">
                <a:latin typeface="+mn-ea"/>
              </a:rPr>
              <a:t>)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8</a:t>
            </a:r>
            <a:r>
              <a:rPr lang="zh-CN" altLang="zh-CN" sz="1600" dirty="0">
                <a:latin typeface="+mn-ea"/>
              </a:rPr>
              <a:t>）陈宝林</a:t>
            </a:r>
            <a:r>
              <a:rPr lang="en-US" altLang="zh-CN" sz="1600" dirty="0">
                <a:latin typeface="+mn-ea"/>
              </a:rPr>
              <a:t>.</a:t>
            </a:r>
            <a:r>
              <a:rPr lang="zh-CN" altLang="zh-CN" sz="1600" dirty="0">
                <a:latin typeface="+mn-ea"/>
              </a:rPr>
              <a:t>最优化理论与算法习题解答</a:t>
            </a:r>
            <a:r>
              <a:rPr lang="en-US" altLang="zh-CN" sz="1600" dirty="0">
                <a:latin typeface="+mn-ea"/>
              </a:rPr>
              <a:t>. </a:t>
            </a:r>
            <a:r>
              <a:rPr lang="zh-CN" altLang="zh-CN" sz="1600" dirty="0">
                <a:latin typeface="+mn-ea"/>
              </a:rPr>
              <a:t>清华大学出版社，</a:t>
            </a:r>
            <a:r>
              <a:rPr lang="en-US" altLang="zh-CN" sz="1600" dirty="0">
                <a:latin typeface="+mn-ea"/>
              </a:rPr>
              <a:t>2012.</a:t>
            </a:r>
            <a:endParaRPr lang="zh-CN" altLang="zh-CN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</a:rPr>
              <a:t>三、课程介绍及要求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3</a:t>
            </a:r>
            <a:r>
              <a:rPr kumimoji="1" lang="zh-CN" altLang="en-US" sz="2800" b="1" dirty="0" smtClean="0">
                <a:latin typeface="+mn-ea"/>
              </a:rPr>
              <a:t>、预备知识和学习要求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35477" y="2311145"/>
            <a:ext cx="7571974" cy="832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）预备知识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hlink"/>
              </a:buClr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000" dirty="0">
                <a:latin typeface="+mn-ea"/>
              </a:rPr>
              <a:t>需要具备高等数学、 线性代数知识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8163" y="3037975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学习要求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3499640"/>
            <a:ext cx="5832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66CC"/>
                </a:solidFill>
                <a:latin typeface="+mn-ea"/>
              </a:rPr>
              <a:t> 态度</a:t>
            </a:r>
            <a:r>
              <a:rPr lang="zh-CN" altLang="en-US" sz="2000" b="1" dirty="0">
                <a:solidFill>
                  <a:srgbClr val="0066CC"/>
                </a:solidFill>
                <a:latin typeface="+mn-ea"/>
              </a:rPr>
              <a:t>决定</a:t>
            </a:r>
            <a:r>
              <a:rPr lang="zh-CN" altLang="en-US" sz="2000" b="1" dirty="0" smtClean="0">
                <a:solidFill>
                  <a:srgbClr val="0066CC"/>
                </a:solidFill>
                <a:latin typeface="+mn-ea"/>
              </a:rPr>
              <a:t>一切</a:t>
            </a:r>
            <a:endParaRPr lang="en-US" altLang="zh-CN" sz="2000" b="1" dirty="0" smtClean="0">
              <a:solidFill>
                <a:srgbClr val="0066CC"/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66CC"/>
                </a:solidFill>
                <a:latin typeface="+mn-ea"/>
              </a:rPr>
              <a:t> 正确理解基本概念和原理方法</a:t>
            </a:r>
            <a:endParaRPr lang="zh-CN" altLang="en-US" sz="2000" b="1" dirty="0" smtClean="0">
              <a:solidFill>
                <a:srgbClr val="0066CC"/>
              </a:solidFill>
              <a:latin typeface="+mn-ea"/>
            </a:endParaRP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66CC"/>
                </a:solidFill>
                <a:latin typeface="+mn-ea"/>
              </a:rPr>
              <a:t>掌握最优化的思想和方法</a:t>
            </a:r>
            <a:endParaRPr lang="en-US" altLang="zh-CN" sz="2000" b="1" dirty="0">
              <a:solidFill>
                <a:srgbClr val="0066CC"/>
              </a:solidFill>
              <a:latin typeface="+mn-ea"/>
            </a:endParaRP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66CC"/>
                </a:solidFill>
                <a:latin typeface="+mn-ea"/>
              </a:rPr>
              <a:t>能够</a:t>
            </a:r>
            <a:r>
              <a:rPr lang="zh-CN" altLang="en-US" sz="2000" b="1" dirty="0">
                <a:solidFill>
                  <a:srgbClr val="0066CC"/>
                </a:solidFill>
                <a:latin typeface="+mn-ea"/>
              </a:rPr>
              <a:t>运用</a:t>
            </a:r>
            <a:r>
              <a:rPr lang="zh-CN" altLang="en-US" sz="2000" b="1" dirty="0" smtClean="0">
                <a:solidFill>
                  <a:srgbClr val="0066CC"/>
                </a:solidFill>
                <a:latin typeface="+mn-ea"/>
              </a:rPr>
              <a:t>最优化理论与方法</a:t>
            </a:r>
            <a:r>
              <a:rPr lang="zh-CN" altLang="en-US" sz="2000" b="1" dirty="0">
                <a:solidFill>
                  <a:srgbClr val="0066CC"/>
                </a:solidFill>
                <a:latin typeface="+mn-ea"/>
              </a:rPr>
              <a:t>分析解决实际</a:t>
            </a:r>
            <a:r>
              <a:rPr lang="zh-CN" altLang="en-US" sz="2000" b="1" dirty="0" smtClean="0">
                <a:solidFill>
                  <a:srgbClr val="0066CC"/>
                </a:solidFill>
                <a:latin typeface="+mn-ea"/>
              </a:rPr>
              <a:t>问题</a:t>
            </a:r>
            <a:endParaRPr lang="zh-CN" altLang="en-US" sz="2000" b="1" dirty="0" smtClean="0">
              <a:solidFill>
                <a:srgbClr val="0066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5121250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考试考核办法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8" y="5661248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</a:rPr>
              <a:t>闭卷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笔试（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50%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平时出勤、作业、参与课堂练习或讨论（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30%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讨论报告或大作业或自主学习（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20%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）</a:t>
            </a:r>
            <a:endParaRPr lang="zh-CN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617538"/>
            <a:ext cx="6157366" cy="1143000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内容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提要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844824"/>
            <a:ext cx="5976664" cy="410445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一、</a:t>
            </a:r>
            <a:r>
              <a:rPr lang="zh-CN" altLang="zh-CN" b="1" dirty="0">
                <a:solidFill>
                  <a:srgbClr val="002060"/>
                </a:solidFill>
                <a:latin typeface="+mn-ea"/>
              </a:rPr>
              <a:t>最优</a:t>
            </a: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化</a:t>
            </a: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的产生及发展</a:t>
            </a:r>
            <a:endParaRPr lang="en-US" altLang="zh-CN" b="1" dirty="0" smtClean="0">
              <a:solidFill>
                <a:srgbClr val="00206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   二、</a:t>
            </a:r>
            <a:r>
              <a:rPr lang="zh-CN" altLang="zh-CN" b="1" dirty="0">
                <a:solidFill>
                  <a:srgbClr val="002060"/>
                </a:solidFill>
              </a:rPr>
              <a:t>最优化</a:t>
            </a:r>
            <a:r>
              <a:rPr lang="zh-CN" altLang="en-US" b="1" dirty="0">
                <a:solidFill>
                  <a:srgbClr val="002060"/>
                </a:solidFill>
              </a:rPr>
              <a:t>和最优化</a:t>
            </a:r>
            <a:r>
              <a:rPr lang="zh-CN" altLang="zh-CN" b="1" dirty="0">
                <a:solidFill>
                  <a:srgbClr val="002060"/>
                </a:solidFill>
              </a:rPr>
              <a:t>方法</a:t>
            </a:r>
            <a:endParaRPr lang="en-US" altLang="zh-CN" dirty="0">
              <a:solidFill>
                <a:srgbClr val="002060"/>
              </a:solidFill>
              <a:latin typeface="+mn-ea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   三、课程介绍及要求</a:t>
            </a:r>
            <a:endParaRPr lang="en-US" altLang="zh-CN" b="1" dirty="0" smtClean="0">
              <a:solidFill>
                <a:srgbClr val="002060"/>
              </a:solidFill>
              <a:latin typeface="+mn-ea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   四、最优化问题概述</a:t>
            </a:r>
            <a:endParaRPr lang="en-US" altLang="zh-CN" b="1" dirty="0" smtClean="0">
              <a:solidFill>
                <a:srgbClr val="002060"/>
              </a:solidFill>
              <a:latin typeface="+mn-ea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   五、最优解及算法概述</a:t>
            </a:r>
            <a:endParaRPr lang="en-US" altLang="zh-CN" b="1" dirty="0" smtClean="0">
              <a:solidFill>
                <a:srgbClr val="002060"/>
              </a:solidFill>
              <a:latin typeface="+mn-ea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   六、内容小结和作业布置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002060"/>
                </a:solidFill>
              </a:rPr>
              <a:t>四、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最优化问题概述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1</a:t>
            </a:r>
            <a:r>
              <a:rPr kumimoji="1" lang="zh-CN" altLang="en-US" sz="2800" b="1" dirty="0" smtClean="0">
                <a:latin typeface="+mn-ea"/>
              </a:rPr>
              <a:t>、最优化问题的描述方式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35477" y="2311145"/>
            <a:ext cx="220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）定性优化</a:t>
            </a:r>
            <a:r>
              <a:rPr lang="zh-CN" altLang="en-US" sz="2000" dirty="0" smtClean="0">
                <a:latin typeface="+mn-ea"/>
              </a:rPr>
              <a:t>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2780377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不用数量关系表达的最优的“决策”或</a:t>
            </a:r>
            <a:r>
              <a:rPr lang="zh-CN" altLang="en-US" sz="2000" dirty="0" smtClean="0"/>
              <a:t>“策略”。</a:t>
            </a:r>
            <a:endParaRPr lang="en-US" altLang="zh-CN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901729"/>
            <a:ext cx="220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）定量优化</a:t>
            </a:r>
            <a:r>
              <a:rPr lang="zh-CN" altLang="en-US" sz="2000" dirty="0" smtClean="0">
                <a:latin typeface="+mn-ea"/>
              </a:rPr>
              <a:t>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9542" y="3180487"/>
            <a:ext cx="742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zh-CN" sz="2000" dirty="0" smtClean="0">
                <a:latin typeface="+mn-ea"/>
              </a:rPr>
              <a:t>如</a:t>
            </a:r>
            <a:r>
              <a:rPr lang="zh-CN" altLang="zh-CN" sz="2000" dirty="0">
                <a:latin typeface="+mn-ea"/>
              </a:rPr>
              <a:t>：怎样最好地利用人类的知识改造自然，一个国家采用</a:t>
            </a:r>
            <a:r>
              <a:rPr lang="zh-CN" altLang="zh-CN" sz="2000" dirty="0" smtClean="0">
                <a:latin typeface="+mn-ea"/>
              </a:rPr>
              <a:t>什么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zh-CN" sz="2000" dirty="0" smtClean="0">
                <a:latin typeface="+mn-ea"/>
              </a:rPr>
              <a:t>样</a:t>
            </a:r>
            <a:r>
              <a:rPr lang="zh-CN" altLang="zh-CN" sz="2000" dirty="0">
                <a:latin typeface="+mn-ea"/>
              </a:rPr>
              <a:t>的社会制度或方针、政策以获得最快的发展等。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7656" y="446560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/>
              <a:t>用数量关系描述的最优化问题。</a:t>
            </a:r>
            <a:endParaRPr lang="zh-CN" altLang="en-US" sz="20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129583" y="4983558"/>
            <a:ext cx="7334913" cy="1015663"/>
            <a:chOff x="1129583" y="4983558"/>
            <a:chExt cx="7334913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1129583" y="4983558"/>
              <a:ext cx="7334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+mn-ea"/>
                </a:rPr>
                <a:t> 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+mn-ea"/>
                </a:rPr>
                <a:t>从</a:t>
              </a:r>
              <a:r>
                <a:rPr lang="zh-CN" altLang="en-US" sz="2000" dirty="0">
                  <a:solidFill>
                    <a:srgbClr val="FF0000"/>
                  </a:solidFill>
                  <a:latin typeface="+mn-ea"/>
                </a:rPr>
                <a:t>数学上看，</a:t>
              </a:r>
              <a:r>
                <a:rPr lang="zh-CN" altLang="en-US" sz="2000" dirty="0">
                  <a:latin typeface="+mn-ea"/>
                </a:rPr>
                <a:t>定量的最优化问题就是</a:t>
              </a:r>
              <a:r>
                <a:rPr lang="zh-CN" altLang="en-US" sz="2000" dirty="0" smtClean="0">
                  <a:latin typeface="+mn-ea"/>
                </a:rPr>
                <a:t>寻找   元</a:t>
              </a:r>
              <a:r>
                <a:rPr lang="zh-CN" altLang="en-US" sz="2000" dirty="0">
                  <a:latin typeface="+mn-ea"/>
                </a:rPr>
                <a:t>函数 </a:t>
              </a:r>
              <a:r>
                <a:rPr lang="zh-CN" altLang="en-US" sz="2000" dirty="0" smtClean="0">
                  <a:latin typeface="+mn-ea"/>
                </a:rPr>
                <a:t>    的</a:t>
              </a:r>
              <a:r>
                <a:rPr lang="zh-CN" altLang="en-US" sz="2000" dirty="0">
                  <a:latin typeface="+mn-ea"/>
                </a:rPr>
                <a:t>极值点。当 </a:t>
              </a:r>
              <a:r>
                <a:rPr lang="zh-CN" altLang="en-US" sz="2000" dirty="0" smtClean="0">
                  <a:latin typeface="+mn-ea"/>
                </a:rPr>
                <a:t>    是</a:t>
              </a:r>
              <a:r>
                <a:rPr lang="zh-CN" altLang="en-US" sz="2000" dirty="0">
                  <a:latin typeface="+mn-ea"/>
                </a:rPr>
                <a:t>普通函数</a:t>
              </a:r>
              <a:r>
                <a:rPr lang="zh-CN" altLang="en-US" sz="2000" dirty="0" smtClean="0">
                  <a:latin typeface="+mn-ea"/>
                </a:rPr>
                <a:t>，     ，</a:t>
              </a:r>
              <a:r>
                <a:rPr lang="zh-CN" altLang="en-US" sz="2000" dirty="0">
                  <a:latin typeface="+mn-ea"/>
                </a:rPr>
                <a:t>这类优化问题称为数学规划，</a:t>
              </a:r>
              <a:r>
                <a:rPr lang="zh-CN" altLang="en-US" sz="2000" dirty="0" smtClean="0">
                  <a:latin typeface="+mn-ea"/>
                </a:rPr>
                <a:t>变量   可能</a:t>
              </a:r>
              <a:r>
                <a:rPr lang="zh-CN" altLang="en-US" sz="2000" dirty="0">
                  <a:latin typeface="+mn-ea"/>
                </a:rPr>
                <a:t>没有限制也可能受有限个等式或不等式约束。</a:t>
              </a:r>
              <a:endParaRPr lang="zh-CN" altLang="en-US" sz="2000" dirty="0">
                <a:latin typeface="+mn-ea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7380312" y="5085184"/>
            <a:ext cx="558062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3" name="Equation" r:id="rId1" imgW="9448800" imgH="4876800" progId="Equation.DSMT4">
                    <p:embed/>
                  </p:oleObj>
                </mc:Choice>
                <mc:Fallback>
                  <p:oleObj name="Equation" r:id="rId1" imgW="9448800" imgH="4876800" progId="Equation.DSMT4">
                    <p:embed/>
                    <p:pic>
                      <p:nvPicPr>
                        <p:cNvPr id="0" name="图片 135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380312" y="5085184"/>
                          <a:ext cx="558062" cy="2880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6228183" y="5085184"/>
            <a:ext cx="291381" cy="278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4" name="Equation" r:id="rId3" imgW="3048000" imgH="3352800" progId="Equation.DSMT4">
                    <p:embed/>
                  </p:oleObj>
                </mc:Choice>
                <mc:Fallback>
                  <p:oleObj name="Equation" r:id="rId3" imgW="3048000" imgH="3352800" progId="Equation.DSMT4">
                    <p:embed/>
                    <p:pic>
                      <p:nvPicPr>
                        <p:cNvPr id="0" name="图片 1356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28183" y="5085184"/>
                          <a:ext cx="291381" cy="2784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2483768" y="5372323"/>
            <a:ext cx="5588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5" name="Equation" r:id="rId5" imgW="393700" imgH="203200" progId="Equation.DSMT4">
                    <p:embed/>
                  </p:oleObj>
                </mc:Choice>
                <mc:Fallback>
                  <p:oleObj name="Equation" r:id="rId5" imgW="393700" imgH="2032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5372323"/>
                          <a:ext cx="558800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4508500" y="5356225"/>
            <a:ext cx="685800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6" name="Equation" r:id="rId7" imgW="11582400" imgH="4572000" progId="Equation.DSMT4">
                    <p:embed/>
                  </p:oleObj>
                </mc:Choice>
                <mc:Fallback>
                  <p:oleObj name="Equation" r:id="rId7" imgW="11582400" imgH="45720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500" y="5356225"/>
                          <a:ext cx="685800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2292184" y="5661248"/>
            <a:ext cx="311544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7" name="Equation" r:id="rId9" imgW="4267200" imgH="3962400" progId="Equation.DSMT4">
                    <p:embed/>
                  </p:oleObj>
                </mc:Choice>
                <mc:Fallback>
                  <p:oleObj name="Equation" r:id="rId9" imgW="4267200" imgH="39624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184" y="5661248"/>
                          <a:ext cx="311544" cy="288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4211960" y="3894000"/>
            <a:ext cx="1615434" cy="578814"/>
            <a:chOff x="4211960" y="3894000"/>
            <a:chExt cx="1615434" cy="578814"/>
          </a:xfrm>
        </p:grpSpPr>
        <p:sp>
          <p:nvSpPr>
            <p:cNvPr id="22" name="云形标注 21"/>
            <p:cNvSpPr/>
            <p:nvPr/>
          </p:nvSpPr>
          <p:spPr bwMode="auto">
            <a:xfrm>
              <a:off x="4211960" y="3894000"/>
              <a:ext cx="1615434" cy="578814"/>
            </a:xfrm>
            <a:prstGeom prst="cloudCallout">
              <a:avLst>
                <a:gd name="adj1" fmla="val -104708"/>
                <a:gd name="adj2" fmla="val 1190"/>
              </a:avLst>
            </a:prstGeom>
            <a:noFill/>
            <a:ln w="222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27984" y="3994062"/>
              <a:ext cx="1399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70C0"/>
                  </a:solidFill>
                </a:rPr>
                <a:t>主要研究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002060"/>
                </a:solidFill>
              </a:rPr>
              <a:t>四、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最优化问题概述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、最优化问题的数学模型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35477" y="2311145"/>
            <a:ext cx="220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）一般形式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25" name="Object 1029"/>
          <p:cNvGraphicFramePr>
            <a:graphicFrameLocks noChangeAspect="1"/>
          </p:cNvGraphicFramePr>
          <p:nvPr/>
        </p:nvGraphicFramePr>
        <p:xfrm>
          <a:off x="1550070" y="3736764"/>
          <a:ext cx="511016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1" imgW="53035200" imgH="6096000" progId="Equation.DSMT4">
                  <p:embed/>
                </p:oleObj>
              </mc:Choice>
              <mc:Fallback>
                <p:oleObj name="Equation" r:id="rId1" imgW="53035200" imgH="6096000" progId="Equation.DSMT4">
                  <p:embed/>
                  <p:pic>
                    <p:nvPicPr>
                      <p:cNvPr id="0" name="图片 14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070" y="3736764"/>
                        <a:ext cx="511016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34"/>
          <p:cNvGraphicFramePr>
            <a:graphicFrameLocks noChangeAspect="1"/>
          </p:cNvGraphicFramePr>
          <p:nvPr/>
        </p:nvGraphicFramePr>
        <p:xfrm>
          <a:off x="1998857" y="4572132"/>
          <a:ext cx="4680520" cy="6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3" imgW="47548800" imgH="6096000" progId="Equation.DSMT4">
                  <p:embed/>
                </p:oleObj>
              </mc:Choice>
              <mc:Fallback>
                <p:oleObj name="Equation" r:id="rId3" imgW="47548800" imgH="6096000" progId="Equation.DSMT4">
                  <p:embed/>
                  <p:pic>
                    <p:nvPicPr>
                      <p:cNvPr id="0" name="图片 14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857" y="4572132"/>
                        <a:ext cx="4680520" cy="63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030"/>
          <p:cNvSpPr txBox="1">
            <a:spLocks noChangeArrowheads="1"/>
          </p:cNvSpPr>
          <p:nvPr/>
        </p:nvSpPr>
        <p:spPr bwMode="auto">
          <a:xfrm>
            <a:off x="5319637" y="3004519"/>
            <a:ext cx="34597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>
                <a:latin typeface="+mn-ea"/>
                <a:ea typeface="+mn-ea"/>
              </a:rPr>
              <a:t>目标函数的极小（极大）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8" name="Text Box 1031"/>
          <p:cNvSpPr txBox="1">
            <a:spLocks noChangeArrowheads="1"/>
          </p:cNvSpPr>
          <p:nvPr/>
        </p:nvSpPr>
        <p:spPr bwMode="auto">
          <a:xfrm>
            <a:off x="6660232" y="3789039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>
                <a:latin typeface="+mn-ea"/>
                <a:ea typeface="+mn-ea"/>
              </a:rPr>
              <a:t>（不等式约束）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9" name="Text Box 1032"/>
          <p:cNvSpPr txBox="1">
            <a:spLocks noChangeArrowheads="1"/>
          </p:cNvSpPr>
          <p:nvPr/>
        </p:nvSpPr>
        <p:spPr bwMode="auto">
          <a:xfrm>
            <a:off x="6990601" y="4661201"/>
            <a:ext cx="20199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>
                <a:latin typeface="+mn-ea"/>
                <a:ea typeface="+mn-ea"/>
              </a:rPr>
              <a:t>（等式约束）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32" name="Object 1047"/>
          <p:cNvGraphicFramePr>
            <a:graphicFrameLocks noChangeAspect="1"/>
          </p:cNvGraphicFramePr>
          <p:nvPr/>
        </p:nvGraphicFramePr>
        <p:xfrm>
          <a:off x="1619672" y="3068960"/>
          <a:ext cx="3532559" cy="46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5" imgW="37185600" imgH="4876800" progId="Equation.DSMT4">
                  <p:embed/>
                </p:oleObj>
              </mc:Choice>
              <mc:Fallback>
                <p:oleObj name="Equation" r:id="rId5" imgW="37185600" imgH="4876800" progId="Equation.DSMT4">
                  <p:embed/>
                  <p:pic>
                    <p:nvPicPr>
                      <p:cNvPr id="0" name="图片 14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68960"/>
                        <a:ext cx="3532559" cy="46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95536" y="3326694"/>
            <a:ext cx="1088251" cy="2723728"/>
            <a:chOff x="395536" y="3326694"/>
            <a:chExt cx="1088251" cy="2723728"/>
          </a:xfrm>
        </p:grpSpPr>
        <p:sp>
          <p:nvSpPr>
            <p:cNvPr id="3" name="左大括号 2"/>
            <p:cNvSpPr/>
            <p:nvPr/>
          </p:nvSpPr>
          <p:spPr bwMode="auto">
            <a:xfrm>
              <a:off x="1331640" y="3326694"/>
              <a:ext cx="152147" cy="2723728"/>
            </a:xfrm>
            <a:prstGeom prst="leftBrace">
              <a:avLst/>
            </a:prstGeom>
            <a:noFill/>
            <a:ln w="222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4085697"/>
              <a:ext cx="1034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(MP)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7540" y="5445125"/>
          <a:ext cx="6670675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2565400" imgH="241300" progId="Equation.KSEE3">
                  <p:embed/>
                </p:oleObj>
              </mc:Choice>
              <mc:Fallback>
                <p:oleObj name="" r:id="rId7" imgW="2565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540" y="5445125"/>
                        <a:ext cx="6670675" cy="62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002060"/>
                </a:solidFill>
              </a:rPr>
              <a:t>四、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最优化问题概述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、最优化问题的数学模型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35477" y="2311145"/>
            <a:ext cx="220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）标准形式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25" name="Object 1029"/>
          <p:cNvGraphicFramePr>
            <a:graphicFrameLocks noChangeAspect="1"/>
          </p:cNvGraphicFramePr>
          <p:nvPr/>
        </p:nvGraphicFramePr>
        <p:xfrm>
          <a:off x="2047875" y="3736975"/>
          <a:ext cx="3964285" cy="577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1" imgW="42672000" imgH="6096000" progId="Equation.DSMT4">
                  <p:embed/>
                </p:oleObj>
              </mc:Choice>
              <mc:Fallback>
                <p:oleObj name="Equation" r:id="rId1" imgW="42672000" imgH="6096000" progId="Equation.DSMT4">
                  <p:embed/>
                  <p:pic>
                    <p:nvPicPr>
                      <p:cNvPr id="0" name="图片 15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736975"/>
                        <a:ext cx="3964285" cy="577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030"/>
          <p:cNvSpPr txBox="1">
            <a:spLocks noChangeArrowheads="1"/>
          </p:cNvSpPr>
          <p:nvPr/>
        </p:nvSpPr>
        <p:spPr bwMode="auto">
          <a:xfrm>
            <a:off x="5652120" y="2996952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>
                <a:latin typeface="+mn-ea"/>
                <a:ea typeface="+mn-ea"/>
              </a:rPr>
              <a:t>（目标函数极小）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8" name="Text Box 1031"/>
          <p:cNvSpPr txBox="1">
            <a:spLocks noChangeArrowheads="1"/>
          </p:cNvSpPr>
          <p:nvPr/>
        </p:nvSpPr>
        <p:spPr bwMode="auto">
          <a:xfrm>
            <a:off x="6084168" y="3717032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（不等式约束</a:t>
            </a:r>
            <a:r>
              <a:rPr lang="zh-CN" altLang="en-US" sz="2400" b="1" dirty="0">
                <a:latin typeface="+mn-ea"/>
                <a:ea typeface="+mn-ea"/>
              </a:rPr>
              <a:t>）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32" name="Object 1047"/>
          <p:cNvGraphicFramePr>
            <a:graphicFrameLocks noChangeAspect="1"/>
          </p:cNvGraphicFramePr>
          <p:nvPr/>
        </p:nvGraphicFramePr>
        <p:xfrm>
          <a:off x="2140037" y="3022104"/>
          <a:ext cx="1504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3" imgW="15849600" imgH="4876800" progId="Equation.DSMT4">
                  <p:embed/>
                </p:oleObj>
              </mc:Choice>
              <mc:Fallback>
                <p:oleObj name="Equation" r:id="rId3" imgW="15849600" imgH="4876800" progId="Equation.DSMT4">
                  <p:embed/>
                  <p:pic>
                    <p:nvPicPr>
                      <p:cNvPr id="0" name="图片 15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037" y="3022104"/>
                        <a:ext cx="15049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01044" y="3227784"/>
            <a:ext cx="1106660" cy="950913"/>
            <a:chOff x="801044" y="3227784"/>
            <a:chExt cx="1106660" cy="950913"/>
          </a:xfrm>
        </p:grpSpPr>
        <p:sp>
          <p:nvSpPr>
            <p:cNvPr id="8" name="左大括号 7"/>
            <p:cNvSpPr/>
            <p:nvPr/>
          </p:nvSpPr>
          <p:spPr bwMode="auto">
            <a:xfrm>
              <a:off x="1763688" y="3227784"/>
              <a:ext cx="144016" cy="950913"/>
            </a:xfrm>
            <a:prstGeom prst="leftBrace">
              <a:avLst/>
            </a:prstGeom>
            <a:noFill/>
            <a:ln w="222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1044" y="3455891"/>
              <a:ext cx="1034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(MP)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" name="Object 1029"/>
          <p:cNvGraphicFramePr>
            <a:graphicFrameLocks noChangeAspect="1"/>
          </p:cNvGraphicFramePr>
          <p:nvPr/>
        </p:nvGraphicFramePr>
        <p:xfrm>
          <a:off x="2051720" y="5631577"/>
          <a:ext cx="5832648" cy="59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Equation" r:id="rId5" imgW="73456800" imgH="7315200" progId="Equation.DSMT4">
                  <p:embed/>
                </p:oleObj>
              </mc:Choice>
              <mc:Fallback>
                <p:oleObj name="Equation" r:id="rId5" imgW="73456800" imgH="7315200" progId="Equation.DSMT4">
                  <p:embed/>
                  <p:pic>
                    <p:nvPicPr>
                      <p:cNvPr id="0" name="图片 15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631577"/>
                        <a:ext cx="5832648" cy="592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47"/>
          <p:cNvGraphicFramePr>
            <a:graphicFrameLocks noChangeAspect="1"/>
          </p:cNvGraphicFramePr>
          <p:nvPr/>
        </p:nvGraphicFramePr>
        <p:xfrm>
          <a:off x="2051720" y="4970785"/>
          <a:ext cx="1504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7" imgW="15849600" imgH="4876800" progId="Equation.DSMT4">
                  <p:embed/>
                </p:oleObj>
              </mc:Choice>
              <mc:Fallback>
                <p:oleObj name="Equation" r:id="rId7" imgW="15849600" imgH="4876800" progId="Equation.DSMT4">
                  <p:embed/>
                  <p:pic>
                    <p:nvPicPr>
                      <p:cNvPr id="0" name="图片 15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970785"/>
                        <a:ext cx="15049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801044" y="5202228"/>
            <a:ext cx="1137462" cy="950913"/>
            <a:chOff x="574915" y="3272820"/>
            <a:chExt cx="1137462" cy="950913"/>
          </a:xfrm>
        </p:grpSpPr>
        <p:sp>
          <p:nvSpPr>
            <p:cNvPr id="23" name="左大括号 22"/>
            <p:cNvSpPr/>
            <p:nvPr/>
          </p:nvSpPr>
          <p:spPr bwMode="auto">
            <a:xfrm>
              <a:off x="1568361" y="3272820"/>
              <a:ext cx="144016" cy="950913"/>
            </a:xfrm>
            <a:prstGeom prst="leftBrace">
              <a:avLst/>
            </a:prstGeom>
            <a:noFill/>
            <a:ln w="222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4915" y="3455890"/>
              <a:ext cx="1034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(MP)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87624" y="450912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2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002060"/>
                </a:solidFill>
              </a:rPr>
              <a:t>四、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最优化问题概述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3</a:t>
            </a:r>
            <a:r>
              <a:rPr kumimoji="1" lang="zh-CN" altLang="en-US" sz="2800" b="1" dirty="0" smtClean="0">
                <a:latin typeface="+mn-ea"/>
              </a:rPr>
              <a:t>、最优化问题的分类</a:t>
            </a:r>
            <a:endParaRPr lang="zh-CN" altLang="en-US" sz="280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30613" y="2324874"/>
            <a:ext cx="8001000" cy="391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kern="0" dirty="0" smtClean="0">
                <a:solidFill>
                  <a:srgbClr val="0070C0"/>
                </a:solidFill>
                <a:latin typeface="+mn-ea"/>
              </a:rPr>
              <a:t>经典优化问题</a:t>
            </a:r>
            <a:r>
              <a:rPr lang="zh-CN" altLang="en-US" sz="2400" kern="0" dirty="0" smtClean="0">
                <a:latin typeface="+mn-ea"/>
              </a:rPr>
              <a:t>和</a:t>
            </a:r>
            <a:r>
              <a:rPr lang="zh-CN" altLang="en-US" sz="2400" b="1" kern="0" dirty="0" smtClean="0">
                <a:solidFill>
                  <a:srgbClr val="0070C0"/>
                </a:solidFill>
                <a:latin typeface="+mn-ea"/>
              </a:rPr>
              <a:t>现代优化问题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</a:rPr>
              <a:t>或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b="1" kern="0" dirty="0" smtClean="0">
                <a:solidFill>
                  <a:schemeClr val="hlink"/>
                </a:solidFill>
                <a:latin typeface="+mn-ea"/>
              </a:rPr>
              <a:t>静态优化问题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</a:rPr>
              <a:t>和动态优化问题。</a:t>
            </a:r>
            <a:endParaRPr lang="zh-CN" altLang="en-US" sz="2400" b="1" kern="0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kern="0" dirty="0" smtClean="0">
                <a:solidFill>
                  <a:srgbClr val="3333FF"/>
                </a:solidFill>
                <a:latin typeface="+mn-ea"/>
              </a:rPr>
              <a:t>  </a:t>
            </a:r>
            <a:r>
              <a:rPr lang="zh-CN" altLang="en-US" sz="2400" b="1" kern="0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kern="0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en-US" sz="2400" b="1" kern="0" dirty="0">
                <a:solidFill>
                  <a:srgbClr val="0070C0"/>
                </a:solidFill>
                <a:latin typeface="+mn-ea"/>
              </a:rPr>
              <a:t>）经典优化问题</a:t>
            </a:r>
            <a:r>
              <a:rPr lang="zh-CN" altLang="en-US" sz="2400" kern="0" dirty="0" smtClean="0">
                <a:solidFill>
                  <a:schemeClr val="hlink"/>
                </a:solidFill>
                <a:latin typeface="+mn-ea"/>
              </a:rPr>
              <a:t>（静态优化问题）</a:t>
            </a:r>
            <a:endParaRPr lang="zh-CN" altLang="en-US" sz="2400" kern="0" dirty="0" smtClean="0">
              <a:solidFill>
                <a:schemeClr val="hlink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3333FF"/>
                </a:solidFill>
                <a:latin typeface="+mn-ea"/>
              </a:rPr>
              <a:t>     </a:t>
            </a:r>
            <a:r>
              <a:rPr kumimoji="0" lang="zh-CN" altLang="en-US" sz="2000" kern="0" dirty="0" smtClean="0">
                <a:latin typeface="+mn-ea"/>
              </a:rPr>
              <a:t>根据数学模型中</a:t>
            </a:r>
            <a:r>
              <a:rPr kumimoji="0" lang="zh-CN" altLang="en-US" sz="2000" b="1" kern="0" dirty="0" smtClean="0">
                <a:solidFill>
                  <a:srgbClr val="FF0000"/>
                </a:solidFill>
                <a:latin typeface="+mn-ea"/>
              </a:rPr>
              <a:t>有无约束函数</a:t>
            </a:r>
            <a:r>
              <a:rPr kumimoji="0" lang="zh-CN" altLang="en-US" sz="2000" kern="0" dirty="0" smtClean="0">
                <a:latin typeface="+mn-ea"/>
              </a:rPr>
              <a:t>分为有约束的最优化问题和无约束的最优化问题；</a:t>
            </a:r>
            <a:endParaRPr kumimoji="0" lang="zh-CN" altLang="en-US" sz="2000" kern="0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000" kern="0" dirty="0" smtClean="0">
                <a:latin typeface="+mn-ea"/>
              </a:rPr>
              <a:t>       根据</a:t>
            </a:r>
            <a:r>
              <a:rPr kumimoji="0" lang="zh-CN" altLang="en-US" sz="2000" b="1" kern="0" dirty="0" smtClean="0">
                <a:solidFill>
                  <a:srgbClr val="FF0000"/>
                </a:solidFill>
                <a:latin typeface="+mn-ea"/>
              </a:rPr>
              <a:t>目标函数和约束函数的函数类型分类</a:t>
            </a:r>
            <a:r>
              <a:rPr kumimoji="0" lang="zh-CN" altLang="en-US" sz="2000" kern="0" dirty="0" smtClean="0">
                <a:latin typeface="+mn-ea"/>
              </a:rPr>
              <a:t>：线性最优化问题</a:t>
            </a:r>
            <a:r>
              <a:rPr kumimoji="0" lang="en-US" altLang="zh-CN" sz="2000" kern="0" dirty="0" smtClean="0">
                <a:latin typeface="+mn-ea"/>
              </a:rPr>
              <a:t>(</a:t>
            </a:r>
            <a:r>
              <a:rPr kumimoji="0" lang="zh-CN" altLang="en-US" sz="2000" kern="0" dirty="0" smtClean="0">
                <a:latin typeface="+mn-ea"/>
              </a:rPr>
              <a:t>整数规划、０－１规划</a:t>
            </a:r>
            <a:r>
              <a:rPr kumimoji="0" lang="en-US" altLang="zh-CN" sz="2000" kern="0" dirty="0" smtClean="0">
                <a:latin typeface="+mn-ea"/>
              </a:rPr>
              <a:t>)</a:t>
            </a:r>
            <a:r>
              <a:rPr kumimoji="0" lang="zh-CN" altLang="en-US" sz="2000" kern="0" dirty="0" smtClean="0">
                <a:latin typeface="+mn-ea"/>
              </a:rPr>
              <a:t>、非线性最优化问题、二次规划、多目标规划。</a:t>
            </a:r>
            <a:endParaRPr kumimoji="0" lang="zh-CN" altLang="en-US" sz="2000" kern="0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b="1" kern="0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kern="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2400" b="1" kern="0" dirty="0">
                <a:solidFill>
                  <a:srgbClr val="0070C0"/>
                </a:solidFill>
                <a:latin typeface="+mn-ea"/>
              </a:rPr>
              <a:t>）现代优化问题</a:t>
            </a:r>
            <a:r>
              <a:rPr lang="zh-CN" altLang="en-US" sz="2400" kern="0" dirty="0" smtClean="0">
                <a:solidFill>
                  <a:srgbClr val="FF0000"/>
                </a:solidFill>
                <a:latin typeface="+mn-ea"/>
              </a:rPr>
              <a:t>（动态优化问题）</a:t>
            </a:r>
            <a:r>
              <a:rPr lang="zh-CN" altLang="en-US" sz="2400" kern="0" dirty="0" smtClean="0">
                <a:latin typeface="+mn-ea"/>
              </a:rPr>
              <a:t> </a:t>
            </a:r>
            <a:endParaRPr lang="zh-CN" altLang="en-US" sz="2400" kern="0" dirty="0" smtClean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3333FF"/>
                </a:solidFill>
                <a:latin typeface="+mn-ea"/>
              </a:rPr>
              <a:t>       </a:t>
            </a:r>
            <a:r>
              <a:rPr lang="zh-CN" altLang="en-US" sz="2000" kern="0" dirty="0" smtClean="0">
                <a:solidFill>
                  <a:srgbClr val="0070C0"/>
                </a:solidFill>
                <a:latin typeface="+mn-ea"/>
              </a:rPr>
              <a:t>动态规划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</a:rPr>
              <a:t>与最优控制问题 组合优化问题</a:t>
            </a:r>
            <a:endParaRPr kumimoji="0" lang="zh-CN" altLang="en-US" sz="2000" kern="0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kern="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kern="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1</a:t>
            </a:r>
            <a:r>
              <a:rPr kumimoji="1" lang="zh-CN" altLang="en-US" sz="2800" b="1" dirty="0" smtClean="0">
                <a:latin typeface="+mn-ea"/>
              </a:rPr>
              <a:t>、最优解及相关概念</a:t>
            </a:r>
            <a:endParaRPr lang="zh-CN" altLang="en-US" sz="2800" dirty="0"/>
          </a:p>
        </p:txBody>
      </p:sp>
      <p:graphicFrame>
        <p:nvGraphicFramePr>
          <p:cNvPr id="21" name="Object 1047"/>
          <p:cNvGraphicFramePr>
            <a:graphicFrameLocks noChangeAspect="1"/>
          </p:cNvGraphicFramePr>
          <p:nvPr/>
        </p:nvGraphicFramePr>
        <p:xfrm>
          <a:off x="1084263" y="2420938"/>
          <a:ext cx="65262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Equation" r:id="rId1" imgW="94183200" imgH="9753600" progId="Equation.DSMT4">
                  <p:embed/>
                </p:oleObj>
              </mc:Choice>
              <mc:Fallback>
                <p:oleObj name="Equation" r:id="rId1" imgW="94183200" imgH="9753600" progId="Equation.DSMT4">
                  <p:embed/>
                  <p:pic>
                    <p:nvPicPr>
                      <p:cNvPr id="0" name="图片 16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420938"/>
                        <a:ext cx="65262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1063089" y="3717032"/>
          <a:ext cx="7416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Equation" r:id="rId3" imgW="85039200" imgH="5486400" progId="Equation.DSMT4">
                  <p:embed/>
                </p:oleObj>
              </mc:Choice>
              <mc:Fallback>
                <p:oleObj name="Equation" r:id="rId3" imgW="85039200" imgH="5486400" progId="Equation.DSMT4">
                  <p:embed/>
                  <p:pic>
                    <p:nvPicPr>
                      <p:cNvPr id="0" name="图片 16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089" y="3717032"/>
                        <a:ext cx="7416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39752" y="4221088"/>
          <a:ext cx="58547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5" imgW="103022400" imgH="7010400" progId="Equation.DSMT4">
                  <p:embed/>
                </p:oleObj>
              </mc:Choice>
              <mc:Fallback>
                <p:oleObj name="Equation" r:id="rId5" imgW="103022400" imgH="7010400" progId="Equation.DSMT4">
                  <p:embed/>
                  <p:pic>
                    <p:nvPicPr>
                      <p:cNvPr id="0" name="图片 165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4221088"/>
                        <a:ext cx="585470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43608" y="3140968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可行域和可行解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3608" y="4589248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整体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全局）最优解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14" name="对象 13"/>
          <p:cNvGraphicFramePr>
            <a:graphicFrameLocks noGrp="1" noChangeAspect="1"/>
          </p:cNvGraphicFramePr>
          <p:nvPr/>
        </p:nvGraphicFramePr>
        <p:xfrm>
          <a:off x="1116013" y="5157788"/>
          <a:ext cx="7053262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name="Equation" r:id="rId7" imgW="86868000" imgH="17068800" progId="Equation.DSMT4">
                  <p:embed/>
                </p:oleObj>
              </mc:Choice>
              <mc:Fallback>
                <p:oleObj name="Equation" r:id="rId7" imgW="86868000" imgH="170688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57788"/>
                        <a:ext cx="7053262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1</a:t>
            </a:r>
            <a:r>
              <a:rPr kumimoji="1" lang="zh-CN" altLang="en-US" sz="2800" b="1" dirty="0">
                <a:latin typeface="+mn-ea"/>
              </a:rPr>
              <a:t>、最优解及相关</a:t>
            </a:r>
            <a:r>
              <a:rPr kumimoji="1" lang="zh-CN" altLang="en-US" sz="2800" b="1" dirty="0" smtClean="0">
                <a:latin typeface="+mn-ea"/>
              </a:rPr>
              <a:t>概念</a:t>
            </a:r>
            <a:endParaRPr lang="zh-CN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062635" y="2321943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整体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全局）最优解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14" name="对象 13"/>
          <p:cNvGraphicFramePr>
            <a:graphicFrameLocks noGrp="1" noChangeAspect="1"/>
          </p:cNvGraphicFramePr>
          <p:nvPr/>
        </p:nvGraphicFramePr>
        <p:xfrm>
          <a:off x="1187625" y="2852738"/>
          <a:ext cx="6984776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1" imgW="76200000" imgH="17068800" progId="Equation.DSMT4">
                  <p:embed/>
                </p:oleObj>
              </mc:Choice>
              <mc:Fallback>
                <p:oleObj name="Equation" r:id="rId1" imgW="76200000" imgH="17068800" progId="Equation.DSMT4">
                  <p:embed/>
                  <p:pic>
                    <p:nvPicPr>
                      <p:cNvPr id="0" name="图片 1748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2852738"/>
                        <a:ext cx="6984776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044824" y="4259369"/>
            <a:ext cx="250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）局部最优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解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/>
        </p:nvGraphicFramePr>
        <p:xfrm>
          <a:off x="1115616" y="4869160"/>
          <a:ext cx="7494536" cy="136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3" imgW="81381600" imgH="17373600" progId="Equation.DSMT4">
                  <p:embed/>
                </p:oleObj>
              </mc:Choice>
              <mc:Fallback>
                <p:oleObj name="Equation" r:id="rId3" imgW="81381600" imgH="17373600" progId="Equation.DSMT4">
                  <p:embed/>
                  <p:pic>
                    <p:nvPicPr>
                      <p:cNvPr id="0" name="对象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869160"/>
                        <a:ext cx="7494536" cy="1368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1</a:t>
            </a:r>
            <a:r>
              <a:rPr kumimoji="1" lang="zh-CN" altLang="en-US" sz="2800" b="1" dirty="0">
                <a:latin typeface="+mn-ea"/>
              </a:rPr>
              <a:t>、最优解及相关</a:t>
            </a:r>
            <a:r>
              <a:rPr kumimoji="1" lang="zh-CN" altLang="en-US" sz="2800" b="1" dirty="0" smtClean="0">
                <a:latin typeface="+mn-ea"/>
              </a:rPr>
              <a:t>概念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259632" y="2420888"/>
            <a:ext cx="250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）局部最优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解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/>
        </p:nvGraphicFramePr>
        <p:xfrm>
          <a:off x="1619672" y="2882553"/>
          <a:ext cx="5328592" cy="62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" imgW="56083200" imgH="7924800" progId="Equation.DSMT4">
                  <p:embed/>
                </p:oleObj>
              </mc:Choice>
              <mc:Fallback>
                <p:oleObj name="Equation" r:id="rId1" imgW="56083200" imgH="7924800" progId="Equation.DSMT4">
                  <p:embed/>
                  <p:pic>
                    <p:nvPicPr>
                      <p:cNvPr id="0" name="图片 1846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82553"/>
                        <a:ext cx="5328592" cy="624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475656" y="3501008"/>
            <a:ext cx="4896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问题：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）有否严格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局部最优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解？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861" y="399103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）整体最优解与局部最优解的关系是什么？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4653136"/>
            <a:ext cx="68756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注意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求解最优化问题，实际上是求</a:t>
            </a:r>
            <a:r>
              <a:rPr lang="zh-CN" altLang="en-US" sz="2400" dirty="0" smtClean="0"/>
              <a:t>可行域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/>
              <a:t>上的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整体</a:t>
            </a:r>
            <a:r>
              <a:rPr lang="zh-CN" altLang="en-US" sz="2400" dirty="0"/>
              <a:t>最优解</a:t>
            </a:r>
            <a:r>
              <a:rPr lang="zh-CN" altLang="en-US" sz="2400" dirty="0" smtClean="0"/>
              <a:t>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但是，在一般情况下，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整体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 最优解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是很难求出的，往往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只能求出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局部</a:t>
            </a:r>
            <a:endParaRPr lang="en-US" altLang="zh-CN" sz="2400" b="1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最优解。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utoUpdateAnimBg="0"/>
      <p:bldP spid="3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1</a:t>
            </a:r>
            <a:r>
              <a:rPr kumimoji="1" lang="zh-CN" altLang="en-US" sz="2800" b="1" dirty="0">
                <a:latin typeface="+mn-ea"/>
              </a:rPr>
              <a:t>、最优解及相关</a:t>
            </a:r>
            <a:r>
              <a:rPr kumimoji="1" lang="zh-CN" altLang="en-US" sz="2800" b="1" dirty="0" smtClean="0">
                <a:latin typeface="+mn-ea"/>
              </a:rPr>
              <a:t>概念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190819" y="2324946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）范数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808071" y="3249283"/>
            <a:ext cx="3767584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使其满足以下三个条件：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114071" y="2741549"/>
            <a:ext cx="7471438" cy="617538"/>
            <a:chOff x="1123861" y="2752500"/>
            <a:chExt cx="7471438" cy="617538"/>
          </a:xfrm>
        </p:grpSpPr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5300328" y="2877912"/>
            <a:ext cx="407987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6" name="Equation" r:id="rId1" imgW="179070" imgH="170180" progId="Equation.DSMT4">
                    <p:embed/>
                  </p:oleObj>
                </mc:Choice>
                <mc:Fallback>
                  <p:oleObj name="Equation" r:id="rId1" imgW="179070" imgH="170180" progId="Equation.DSMT4">
                    <p:embed/>
                    <p:pic>
                      <p:nvPicPr>
                        <p:cNvPr id="0" name="图片 199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328" y="2877912"/>
                          <a:ext cx="407987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1123861" y="2752500"/>
              <a:ext cx="7471438" cy="617538"/>
              <a:chOff x="1145810" y="3001086"/>
              <a:chExt cx="7471438" cy="617538"/>
            </a:xfrm>
          </p:grpSpPr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1145810" y="3034606"/>
                <a:ext cx="1577792" cy="460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定义１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</a:rPr>
                  <a:t>.4</a:t>
                </a:r>
                <a:r>
                  <a:rPr lang="en-US" altLang="zh-CN" sz="2400" b="1" dirty="0" smtClean="0">
                    <a:solidFill>
                      <a:srgbClr val="3333FF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　</a:t>
                </a:r>
                <a:endParaRPr lang="zh-CN" altLang="en-US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12" name="Object 4"/>
              <p:cNvGraphicFramePr>
                <a:graphicFrameLocks noChangeAspect="1"/>
              </p:cNvGraphicFramePr>
              <p:nvPr/>
            </p:nvGraphicFramePr>
            <p:xfrm>
              <a:off x="3244676" y="3160303"/>
              <a:ext cx="322263" cy="339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07" name="公式" r:id="rId3" imgW="107315" imgH="125730" progId="Equation.3">
                      <p:embed/>
                    </p:oleObj>
                  </mc:Choice>
                  <mc:Fallback>
                    <p:oleObj name="公式" r:id="rId3" imgW="107315" imgH="125730" progId="Equation.3">
                      <p:embed/>
                      <p:pic>
                        <p:nvPicPr>
                          <p:cNvPr id="0" name="图片 199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4676" y="3160303"/>
                            <a:ext cx="322263" cy="3397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579202" y="3078874"/>
                <a:ext cx="2447925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维向量空间</a:t>
                </a:r>
                <a:endParaRPr lang="zh-CN" altLang="en-US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5730264" y="3078874"/>
                <a:ext cx="1008062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中，</a:t>
                </a:r>
                <a:endParaRPr lang="zh-CN" altLang="en-US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6308115" y="3061269"/>
                <a:ext cx="1864285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定义实函数</a:t>
                </a:r>
                <a:endParaRPr lang="zh-CN" altLang="en-US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17" name="Object 9"/>
              <p:cNvGraphicFramePr>
                <a:graphicFrameLocks noChangeAspect="1"/>
              </p:cNvGraphicFramePr>
              <p:nvPr/>
            </p:nvGraphicFramePr>
            <p:xfrm>
              <a:off x="7972723" y="3001086"/>
              <a:ext cx="644525" cy="617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08" name="公式" r:id="rId5" imgW="233045" imgH="233045" progId="Equation.3">
                      <p:embed/>
                    </p:oleObj>
                  </mc:Choice>
                  <mc:Fallback>
                    <p:oleObj name="公式" r:id="rId5" imgW="233045" imgH="233045" progId="Equation.3">
                      <p:embed/>
                      <p:pic>
                        <p:nvPicPr>
                          <p:cNvPr id="0" name="图片 199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2723" y="3001086"/>
                            <a:ext cx="644525" cy="617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708896" y="3048445"/>
                <a:ext cx="649287" cy="460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b="1" dirty="0">
                    <a:latin typeface="+mn-ea"/>
                  </a:rPr>
                  <a:t>在</a:t>
                </a:r>
                <a:endParaRPr lang="zh-CN" altLang="en-US" sz="2400" b="1" dirty="0">
                  <a:latin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81029" y="3693572"/>
            <a:ext cx="7318557" cy="1075912"/>
            <a:chOff x="765175" y="2449513"/>
            <a:chExt cx="7840663" cy="1165225"/>
          </a:xfrm>
        </p:grpSpPr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765175" y="2463800"/>
              <a:ext cx="2808288" cy="499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（１）对任意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2820988" y="2449513"/>
            <a:ext cx="10080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9" name="公式" r:id="rId7" imgW="394335" imgH="179070" progId="Equation.3">
                    <p:embed/>
                  </p:oleObj>
                </mc:Choice>
                <mc:Fallback>
                  <p:oleObj name="公式" r:id="rId7" imgW="394335" imgH="179070" progId="Equation.3">
                    <p:embed/>
                    <p:pic>
                      <p:nvPicPr>
                        <p:cNvPr id="0" name="图片 19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988" y="2449513"/>
                          <a:ext cx="100806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916363" y="2463800"/>
              <a:ext cx="649287" cy="499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有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24" name="Object 14"/>
            <p:cNvGraphicFramePr>
              <a:graphicFrameLocks noChangeAspect="1"/>
            </p:cNvGraphicFramePr>
            <p:nvPr/>
          </p:nvGraphicFramePr>
          <p:xfrm>
            <a:off x="4514850" y="2455863"/>
            <a:ext cx="1139825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0" name="公式" r:id="rId9" imgW="448310" imgH="233045" progId="Equation.3">
                    <p:embed/>
                  </p:oleObj>
                </mc:Choice>
                <mc:Fallback>
                  <p:oleObj name="公式" r:id="rId9" imgW="448310" imgH="233045" progId="Equation.3">
                    <p:embed/>
                    <p:pic>
                      <p:nvPicPr>
                        <p:cNvPr id="0" name="图片 199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2455863"/>
                          <a:ext cx="1139825" cy="574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724525" y="2463800"/>
              <a:ext cx="2016125" cy="499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当且仅当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56550" y="2463800"/>
              <a:ext cx="649288" cy="499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时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27" name="Object 19"/>
            <p:cNvGraphicFramePr>
              <a:graphicFrameLocks noChangeAspect="1"/>
            </p:cNvGraphicFramePr>
            <p:nvPr/>
          </p:nvGraphicFramePr>
          <p:xfrm>
            <a:off x="7107238" y="2492375"/>
            <a:ext cx="901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1" name="公式" r:id="rId11" imgW="322580" imgH="161290" progId="Equation.3">
                    <p:embed/>
                  </p:oleObj>
                </mc:Choice>
                <mc:Fallback>
                  <p:oleObj name="公式" r:id="rId11" imgW="322580" imgH="161290" progId="Equation.3">
                    <p:embed/>
                    <p:pic>
                      <p:nvPicPr>
                        <p:cNvPr id="0" name="图片 199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7238" y="2492375"/>
                          <a:ext cx="901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0"/>
            <p:cNvGraphicFramePr>
              <a:graphicFrameLocks noChangeAspect="1"/>
            </p:cNvGraphicFramePr>
            <p:nvPr/>
          </p:nvGraphicFramePr>
          <p:xfrm>
            <a:off x="1692275" y="2997200"/>
            <a:ext cx="1223963" cy="6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2" name="公式" r:id="rId13" imgW="448310" imgH="233045" progId="Equation.3">
                    <p:embed/>
                  </p:oleObj>
                </mc:Choice>
                <mc:Fallback>
                  <p:oleObj name="公式" r:id="rId13" imgW="448310" imgH="233045" progId="Equation.3">
                    <p:embed/>
                    <p:pic>
                      <p:nvPicPr>
                        <p:cNvPr id="0" name="图片 199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2997200"/>
                          <a:ext cx="1223963" cy="617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1190819" y="4725144"/>
            <a:ext cx="7005741" cy="576064"/>
            <a:chOff x="765175" y="3749675"/>
            <a:chExt cx="7107238" cy="581025"/>
          </a:xfrm>
        </p:grpSpPr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765175" y="3789363"/>
              <a:ext cx="28082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（２）对任意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31" name="Object 22"/>
            <p:cNvGraphicFramePr>
              <a:graphicFrameLocks noChangeAspect="1"/>
            </p:cNvGraphicFramePr>
            <p:nvPr/>
          </p:nvGraphicFramePr>
          <p:xfrm>
            <a:off x="2794000" y="3778250"/>
            <a:ext cx="9921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3" name="公式" r:id="rId15" imgW="394335" imgH="179070" progId="Equation.3">
                    <p:embed/>
                  </p:oleObj>
                </mc:Choice>
                <mc:Fallback>
                  <p:oleObj name="公式" r:id="rId15" imgW="394335" imgH="179070" progId="Equation.3">
                    <p:embed/>
                    <p:pic>
                      <p:nvPicPr>
                        <p:cNvPr id="0" name="图片 19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000" y="3778250"/>
                          <a:ext cx="9921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817938" y="3795713"/>
              <a:ext cx="151288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及实数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33" name="Object 24"/>
            <p:cNvGraphicFramePr>
              <a:graphicFrameLocks noChangeAspect="1"/>
            </p:cNvGraphicFramePr>
            <p:nvPr/>
          </p:nvGraphicFramePr>
          <p:xfrm>
            <a:off x="4945063" y="3916363"/>
            <a:ext cx="3238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4" name="公式" r:id="rId17" imgW="134620" imgH="125730" progId="Equation.3">
                    <p:embed/>
                  </p:oleObj>
                </mc:Choice>
                <mc:Fallback>
                  <p:oleObj name="公式" r:id="rId17" imgW="134620" imgH="125730" progId="Equation.3">
                    <p:embed/>
                    <p:pic>
                      <p:nvPicPr>
                        <p:cNvPr id="0" name="图片 199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063" y="3916363"/>
                          <a:ext cx="323850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5230813" y="3784600"/>
              <a:ext cx="649287" cy="465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有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35" name="Object 26"/>
            <p:cNvGraphicFramePr>
              <a:graphicFrameLocks noChangeAspect="1"/>
            </p:cNvGraphicFramePr>
            <p:nvPr/>
          </p:nvGraphicFramePr>
          <p:xfrm>
            <a:off x="5713413" y="3749675"/>
            <a:ext cx="215900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5" name="公式" r:id="rId19" imgW="842645" imgH="233045" progId="Equation.3">
                    <p:embed/>
                  </p:oleObj>
                </mc:Choice>
                <mc:Fallback>
                  <p:oleObj name="公式" r:id="rId19" imgW="842645" imgH="233045" progId="Equation.3">
                    <p:embed/>
                    <p:pic>
                      <p:nvPicPr>
                        <p:cNvPr id="0" name="图片 199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3413" y="3749675"/>
                          <a:ext cx="2159000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/>
          <p:nvPr/>
        </p:nvGrpSpPr>
        <p:grpSpPr>
          <a:xfrm>
            <a:off x="1267074" y="5373216"/>
            <a:ext cx="6257254" cy="517525"/>
            <a:chOff x="765175" y="4525963"/>
            <a:chExt cx="6316663" cy="544512"/>
          </a:xfrm>
        </p:grpSpPr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765175" y="4581525"/>
              <a:ext cx="2808288" cy="485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（３）对任意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235450" y="4546600"/>
              <a:ext cx="649288" cy="485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有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39" name="Object 30"/>
            <p:cNvGraphicFramePr>
              <a:graphicFrameLocks noChangeAspect="1"/>
            </p:cNvGraphicFramePr>
            <p:nvPr/>
          </p:nvGraphicFramePr>
          <p:xfrm>
            <a:off x="4745038" y="4538663"/>
            <a:ext cx="2336800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6" name="公式" r:id="rId21" imgW="995045" imgH="233045" progId="Equation.3">
                    <p:embed/>
                  </p:oleObj>
                </mc:Choice>
                <mc:Fallback>
                  <p:oleObj name="公式" r:id="rId21" imgW="995045" imgH="233045" progId="Equation.3">
                    <p:embed/>
                    <p:pic>
                      <p:nvPicPr>
                        <p:cNvPr id="0" name="图片 199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038" y="4538663"/>
                          <a:ext cx="2336800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2"/>
            <p:cNvGraphicFramePr>
              <a:graphicFrameLocks noChangeAspect="1"/>
            </p:cNvGraphicFramePr>
            <p:nvPr/>
          </p:nvGraphicFramePr>
          <p:xfrm>
            <a:off x="2873375" y="4525963"/>
            <a:ext cx="135096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7" name="公式" r:id="rId23" imgW="528955" imgH="206375" progId="Equation.3">
                    <p:embed/>
                  </p:oleObj>
                </mc:Choice>
                <mc:Fallback>
                  <p:oleObj name="公式" r:id="rId23" imgW="528955" imgH="206375" progId="Equation.3">
                    <p:embed/>
                    <p:pic>
                      <p:nvPicPr>
                        <p:cNvPr id="0" name="图片 199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375" y="4525963"/>
                          <a:ext cx="1350963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1547664" y="5974852"/>
            <a:ext cx="6013404" cy="504680"/>
            <a:chOff x="827088" y="5300663"/>
            <a:chExt cx="6408737" cy="633291"/>
          </a:xfrm>
        </p:grpSpPr>
        <p:graphicFrame>
          <p:nvGraphicFramePr>
            <p:cNvPr id="42" name="Object 28"/>
            <p:cNvGraphicFramePr>
              <a:graphicFrameLocks noChangeAspect="1"/>
            </p:cNvGraphicFramePr>
            <p:nvPr/>
          </p:nvGraphicFramePr>
          <p:xfrm>
            <a:off x="2411413" y="5300663"/>
            <a:ext cx="515937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8" name="公式" r:id="rId25" imgW="179070" imgH="233045" progId="Equation.3">
                    <p:embed/>
                  </p:oleObj>
                </mc:Choice>
                <mc:Fallback>
                  <p:oleObj name="公式" r:id="rId25" imgW="179070" imgH="233045" progId="Equation.3">
                    <p:embed/>
                    <p:pic>
                      <p:nvPicPr>
                        <p:cNvPr id="0" name="图片 199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413" y="5300663"/>
                          <a:ext cx="515937" cy="61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827088" y="5332413"/>
              <a:ext cx="1871662" cy="579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则称函数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3059113" y="5343524"/>
              <a:ext cx="649287" cy="579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为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45" name="Object 34"/>
            <p:cNvGraphicFramePr>
              <a:graphicFrameLocks noChangeAspect="1"/>
            </p:cNvGraphicFramePr>
            <p:nvPr/>
          </p:nvGraphicFramePr>
          <p:xfrm>
            <a:off x="3659068" y="5422836"/>
            <a:ext cx="469899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9" name="公式" r:id="rId27" imgW="179070" imgH="170180" progId="Equation.3">
                    <p:embed/>
                  </p:oleObj>
                </mc:Choice>
                <mc:Fallback>
                  <p:oleObj name="公式" r:id="rId27" imgW="179070" imgH="170180" progId="Equation.3">
                    <p:embed/>
                    <p:pic>
                      <p:nvPicPr>
                        <p:cNvPr id="0" name="图片 199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068" y="5422836"/>
                          <a:ext cx="469899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138613" y="5354639"/>
              <a:ext cx="3097212" cy="579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</a:rPr>
                <a:t>上的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向量范数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859" y="1798723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1</a:t>
            </a:r>
            <a:r>
              <a:rPr kumimoji="1" lang="zh-CN" altLang="en-US" sz="2800" b="1" dirty="0">
                <a:latin typeface="+mn-ea"/>
              </a:rPr>
              <a:t>、最优解及相关</a:t>
            </a:r>
            <a:r>
              <a:rPr kumimoji="1" lang="zh-CN" altLang="en-US" sz="2800" b="1" dirty="0" smtClean="0">
                <a:latin typeface="+mn-ea"/>
              </a:rPr>
              <a:t>概念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190819" y="2324946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）范数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565594" y="2924944"/>
            <a:ext cx="4319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两类比较常见的范数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75656" y="3382963"/>
            <a:ext cx="6338019" cy="852487"/>
            <a:chOff x="1075816" y="1903858"/>
            <a:chExt cx="6891001" cy="1221588"/>
          </a:xfrm>
        </p:grpSpPr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1075816" y="2274888"/>
              <a:ext cx="1873250" cy="66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范数：</a:t>
              </a:r>
              <a:endPara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4"/>
            <p:cNvGraphicFramePr>
              <a:graphicFrameLocks noChangeAspect="1"/>
            </p:cNvGraphicFramePr>
            <p:nvPr/>
          </p:nvGraphicFramePr>
          <p:xfrm>
            <a:off x="2933781" y="1903858"/>
            <a:ext cx="5033036" cy="122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0" name="Equation" r:id="rId1" imgW="47244000" imgH="11887200" progId="Equation.DSMT4">
                    <p:embed/>
                  </p:oleObj>
                </mc:Choice>
                <mc:Fallback>
                  <p:oleObj name="Equation" r:id="rId1" imgW="47244000" imgH="11887200" progId="Equation.DSMT4">
                    <p:embed/>
                    <p:pic>
                      <p:nvPicPr>
                        <p:cNvPr id="0" name="图片 20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81" y="1903858"/>
                          <a:ext cx="5033036" cy="1221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1475656" y="4653136"/>
            <a:ext cx="4115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latin typeface="+mn-ea"/>
              </a:rPr>
              <a:t>其中最常用的是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2-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范数</a:t>
            </a:r>
            <a:r>
              <a:rPr lang="zh-CN" altLang="en-US" sz="2400" b="1" dirty="0">
                <a:latin typeface="+mn-ea"/>
              </a:rPr>
              <a:t>，即：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53" name="Object 6"/>
          <p:cNvGraphicFramePr>
            <a:graphicFrameLocks noChangeAspect="1"/>
          </p:cNvGraphicFramePr>
          <p:nvPr/>
        </p:nvGraphicFramePr>
        <p:xfrm>
          <a:off x="5724128" y="4365104"/>
          <a:ext cx="2458990" cy="97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公式" r:id="rId3" imgW="1093470" imgH="448310" progId="Equation.3">
                  <p:embed/>
                </p:oleObj>
              </mc:Choice>
              <mc:Fallback>
                <p:oleObj name="公式" r:id="rId3" imgW="1093470" imgH="448310" progId="Equation.3">
                  <p:embed/>
                  <p:pic>
                    <p:nvPicPr>
                      <p:cNvPr id="0" name="图片 20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365104"/>
                        <a:ext cx="2458990" cy="973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1540605" y="5445224"/>
            <a:ext cx="4747819" cy="711200"/>
            <a:chOff x="741876" y="5146776"/>
            <a:chExt cx="4747819" cy="711200"/>
          </a:xfrm>
        </p:grpSpPr>
        <p:graphicFrame>
          <p:nvGraphicFramePr>
            <p:cNvPr id="55" name="Object 7"/>
            <p:cNvGraphicFramePr>
              <a:graphicFrameLocks noChangeAspect="1"/>
            </p:cNvGraphicFramePr>
            <p:nvPr/>
          </p:nvGraphicFramePr>
          <p:xfrm>
            <a:off x="741876" y="5146776"/>
            <a:ext cx="1838602" cy="440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2" name="Equation" r:id="rId5" imgW="20726400" imgH="5181600" progId="Equation.DSMT4">
                    <p:embed/>
                  </p:oleObj>
                </mc:Choice>
                <mc:Fallback>
                  <p:oleObj name="Equation" r:id="rId5" imgW="20726400" imgH="5181600" progId="Equation.DSMT4">
                    <p:embed/>
                    <p:pic>
                      <p:nvPicPr>
                        <p:cNvPr id="0" name="图片 20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876" y="5146776"/>
                          <a:ext cx="1838602" cy="440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9"/>
            <p:cNvGraphicFramePr>
              <a:graphicFrameLocks noChangeAspect="1"/>
            </p:cNvGraphicFramePr>
            <p:nvPr/>
          </p:nvGraphicFramePr>
          <p:xfrm>
            <a:off x="3200520" y="5146776"/>
            <a:ext cx="2289175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3" name="Equation" r:id="rId7" imgW="842645" imgH="269240" progId="Equation.3">
                    <p:embed/>
                  </p:oleObj>
                </mc:Choice>
                <mc:Fallback>
                  <p:oleObj name="Equation" r:id="rId7" imgW="842645" imgH="269240" progId="Equation.3">
                    <p:embed/>
                    <p:pic>
                      <p:nvPicPr>
                        <p:cNvPr id="0" name="图片 20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520" y="5146776"/>
                          <a:ext cx="2289175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8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1126" y="1952290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1</a:t>
            </a:r>
            <a:r>
              <a:rPr kumimoji="1" lang="zh-CN" altLang="en-US" sz="2800" b="1" dirty="0">
                <a:latin typeface="+mn-ea"/>
              </a:rPr>
              <a:t>、最优解及相关</a:t>
            </a:r>
            <a:r>
              <a:rPr kumimoji="1" lang="zh-CN" altLang="en-US" sz="2800" b="1" dirty="0" smtClean="0">
                <a:latin typeface="+mn-ea"/>
              </a:rPr>
              <a:t>概念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115616" y="2492896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5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）可行方向和下降方向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36" name="Object 2054"/>
          <p:cNvGraphicFramePr>
            <a:graphicFrameLocks noChangeAspect="1"/>
          </p:cNvGraphicFramePr>
          <p:nvPr/>
        </p:nvGraphicFramePr>
        <p:xfrm>
          <a:off x="971600" y="3068960"/>
          <a:ext cx="6840760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1" imgW="70408800" imgH="17068800" progId="Equation.DSMT4">
                  <p:embed/>
                </p:oleObj>
              </mc:Choice>
              <mc:Fallback>
                <p:oleObj name="Equation" r:id="rId1" imgW="70408800" imgH="17068800" progId="Equation.DSMT4">
                  <p:embed/>
                  <p:pic>
                    <p:nvPicPr>
                      <p:cNvPr id="0" name="图片 21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68960"/>
                        <a:ext cx="6840760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99591" y="4526974"/>
          <a:ext cx="6984777" cy="127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3" imgW="73456800" imgH="17983200" progId="Equation.DSMT4">
                  <p:embed/>
                </p:oleObj>
              </mc:Choice>
              <mc:Fallback>
                <p:oleObj name="Equation" r:id="rId3" imgW="73456800" imgH="17983200" progId="Equation.DSMT4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4526974"/>
                        <a:ext cx="6984777" cy="1278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15616" y="5877271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问题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：什么是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可行下降方向呢？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617538"/>
            <a:ext cx="7309494" cy="1143000"/>
          </a:xfrm>
        </p:spPr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+mn-ea"/>
              </a:rPr>
              <a:t>最优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化的产生及</a:t>
            </a:r>
            <a:r>
              <a:rPr lang="zh-CN" altLang="en-US" sz="3200" b="1" dirty="0" smtClean="0">
                <a:solidFill>
                  <a:srgbClr val="002060"/>
                </a:solidFill>
                <a:latin typeface="+mn-ea"/>
              </a:rPr>
              <a:t>发展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34807"/>
            <a:ext cx="7560840" cy="29234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zh-CN" altLang="en-US" sz="2800" b="1" dirty="0">
                <a:latin typeface="+mn-ea"/>
              </a:rPr>
              <a:t>古典最优化方法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最优化是一个古老的课题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公元前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500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年</a:t>
            </a:r>
            <a:r>
              <a:rPr lang="zh-CN" altLang="en-US" sz="2400" b="1" dirty="0" smtClean="0">
                <a:latin typeface="+mn-ea"/>
              </a:rPr>
              <a:t>古希腊发现了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黄金分割比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——1.618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400" b="1" dirty="0" smtClean="0">
                <a:latin typeface="+mn-ea"/>
              </a:rPr>
              <a:t>其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倒数（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0.618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b="1" dirty="0" smtClean="0">
                <a:latin typeface="+mn-ea"/>
              </a:rPr>
              <a:t>至今</a:t>
            </a:r>
            <a:r>
              <a:rPr lang="zh-CN" altLang="en-US" sz="2400" b="1" dirty="0">
                <a:latin typeface="+mn-ea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优选法</a:t>
            </a:r>
            <a:r>
              <a:rPr lang="zh-CN" altLang="en-US" sz="2400" b="1" dirty="0">
                <a:latin typeface="+mn-ea"/>
              </a:rPr>
              <a:t>中仍得到广泛应用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4" name="椭圆形标注 3"/>
          <p:cNvSpPr/>
          <p:nvPr/>
        </p:nvSpPr>
        <p:spPr bwMode="auto">
          <a:xfrm>
            <a:off x="6012160" y="1988840"/>
            <a:ext cx="2592288" cy="908864"/>
          </a:xfrm>
          <a:prstGeom prst="wedgeEllipseCallout">
            <a:avLst>
              <a:gd name="adj1" fmla="val -62812"/>
              <a:gd name="adj2" fmla="val 7744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讨论建筑时，从长方形的长宽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4077071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+mn-ea"/>
              </a:rPr>
              <a:t> 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</a:rPr>
              <a:t>在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微积分出现以前</a:t>
            </a:r>
            <a:r>
              <a:rPr kumimoji="1" lang="zh-CN" altLang="en-US" sz="2400" b="1" dirty="0">
                <a:latin typeface="+mn-ea"/>
              </a:rPr>
              <a:t>，已有许多学者开始研究用数学方法解决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最优化问题</a:t>
            </a:r>
            <a:r>
              <a:rPr kumimoji="1" lang="zh-CN" altLang="en-US" sz="2400" b="1" dirty="0">
                <a:latin typeface="+mn-ea"/>
              </a:rPr>
              <a:t>。</a:t>
            </a:r>
            <a:endParaRPr kumimoji="1" lang="zh-CN" altLang="en-US" sz="24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9384" y="5013176"/>
            <a:ext cx="6621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zh-CN" altLang="en-US" sz="24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为什么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欧洲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古代城堡几乎都建成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圆形？</a:t>
            </a:r>
            <a:endParaRPr kumimoji="1" lang="en-US" altLang="zh-CN" sz="2400" b="1" kern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34488" y="5517232"/>
            <a:ext cx="7091048" cy="677689"/>
            <a:chOff x="1134488" y="5517232"/>
            <a:chExt cx="7091048" cy="677689"/>
          </a:xfrm>
        </p:grpSpPr>
        <p:sp>
          <p:nvSpPr>
            <p:cNvPr id="7" name="矩形 6"/>
            <p:cNvSpPr/>
            <p:nvPr/>
          </p:nvSpPr>
          <p:spPr>
            <a:xfrm>
              <a:off x="1134488" y="5733256"/>
              <a:ext cx="70910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70C0"/>
                  </a:solidFill>
                  <a:latin typeface="+mn-ea"/>
                </a:rPr>
                <a:t>阿基米德证明：给定周长，圆所包围的面积为最大</a:t>
              </a:r>
              <a:r>
                <a:rPr kumimoji="1" lang="zh-CN" altLang="en-US" sz="2400" b="1" dirty="0">
                  <a:latin typeface="+mn-ea"/>
                </a:rPr>
                <a:t>。</a:t>
              </a:r>
              <a:endParaRPr kumimoji="1" lang="zh-CN" altLang="en-US" sz="2400" b="1" dirty="0">
                <a:latin typeface="+mn-ea"/>
              </a:endParaRPr>
            </a:p>
          </p:txBody>
        </p:sp>
        <p:sp>
          <p:nvSpPr>
            <p:cNvPr id="9" name="上箭头 8"/>
            <p:cNvSpPr/>
            <p:nvPr/>
          </p:nvSpPr>
          <p:spPr bwMode="auto">
            <a:xfrm flipH="1">
              <a:off x="3681615" y="5517232"/>
              <a:ext cx="242313" cy="288032"/>
            </a:xfrm>
            <a:prstGeom prst="upArrow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1126" y="1952290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、最优解算法概述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115616" y="2492896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）算法思想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03648" y="2973371"/>
          <a:ext cx="6577285" cy="138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1" imgW="84124800" imgH="17373600" progId="Equation.DSMT4">
                  <p:embed/>
                </p:oleObj>
              </mc:Choice>
              <mc:Fallback>
                <p:oleObj name="Equation" r:id="rId1" imgW="84124800" imgH="173736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73371"/>
                        <a:ext cx="6577285" cy="1384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16767" y="4437112"/>
          <a:ext cx="2399928" cy="43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3" imgW="30175200" imgH="5486400" progId="Equation.DSMT4">
                  <p:embed/>
                </p:oleObj>
              </mc:Choice>
              <mc:Fallback>
                <p:oleObj name="Equation" r:id="rId3" imgW="30175200" imgH="54864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767" y="4437112"/>
                        <a:ext cx="2399928" cy="43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342337" y="4437112"/>
          <a:ext cx="2545556" cy="404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5" imgW="34442400" imgH="5486400" progId="Equation.DSMT4">
                  <p:embed/>
                </p:oleObj>
              </mc:Choice>
              <mc:Fallback>
                <p:oleObj name="Equation" r:id="rId5" imgW="34442400" imgH="5486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337" y="4437112"/>
                        <a:ext cx="2545556" cy="404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29744" y="4875228"/>
            <a:ext cx="40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问题：</a:t>
            </a:r>
            <a:endParaRPr lang="zh-CN" altLang="en-US" sz="2400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05037" y="5348026"/>
          <a:ext cx="672334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7" imgW="85953600" imgH="17068800" progId="Equation.DSMT4">
                  <p:embed/>
                </p:oleObj>
              </mc:Choice>
              <mc:Fallback>
                <p:oleObj name="Equation" r:id="rId7" imgW="85953600" imgH="17068800" progId="Equation.DSMT4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37" y="5348026"/>
                        <a:ext cx="672334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411760" y="4925489"/>
          <a:ext cx="2795331" cy="41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9" imgW="27432000" imgH="4876800" progId="Equation.DSMT4">
                  <p:embed/>
                </p:oleObj>
              </mc:Choice>
              <mc:Fallback>
                <p:oleObj name="Equation" r:id="rId9" imgW="27432000" imgH="4876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925489"/>
                        <a:ext cx="2795331" cy="414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1125" y="1844824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、最优解算法概述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091125" y="2368044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）算法实现的步骤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99592" y="3356992"/>
          <a:ext cx="7475611" cy="129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1" imgW="111252000" imgH="18897600" progId="Equation.DSMT4">
                  <p:embed/>
                </p:oleObj>
              </mc:Choice>
              <mc:Fallback>
                <p:oleObj name="Equation" r:id="rId1" imgW="111252000" imgH="18897600" progId="Equation.DSMT4">
                  <p:embed/>
                  <p:pic>
                    <p:nvPicPr>
                      <p:cNvPr id="0" name="图片 23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7475611" cy="1298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154443" y="4509120"/>
            <a:ext cx="297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）可行点列的产生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899592" y="5085184"/>
          <a:ext cx="7416824" cy="133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3" imgW="94792800" imgH="17983200" progId="Equation.DSMT4">
                  <p:embed/>
                </p:oleObj>
              </mc:Choice>
              <mc:Fallback>
                <p:oleObj name="Equation" r:id="rId3" imgW="94792800" imgH="17983200" progId="Equation.DSMT4">
                  <p:embed/>
                  <p:pic>
                    <p:nvPicPr>
                      <p:cNvPr id="0" name="图片 23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085184"/>
                        <a:ext cx="7416824" cy="1332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3648" y="282970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迭代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算法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1126" y="1772816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、最优解算法概述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1154443" y="2288033"/>
            <a:ext cx="297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可行点列的产生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892" y="2749698"/>
            <a:ext cx="550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问题：可行下降方向如何产生呢？</a:t>
            </a:r>
            <a:endParaRPr lang="zh-CN" altLang="en-US" sz="2400" dirty="0">
              <a:latin typeface="+mn-ea"/>
            </a:endParaRPr>
          </a:p>
        </p:txBody>
      </p:sp>
      <p:graphicFrame>
        <p:nvGraphicFramePr>
          <p:cNvPr id="18" name="Object 1031"/>
          <p:cNvGraphicFramePr>
            <a:graphicFrameLocks noChangeAspect="1"/>
          </p:cNvGraphicFramePr>
          <p:nvPr/>
        </p:nvGraphicFramePr>
        <p:xfrm>
          <a:off x="1403648" y="3429000"/>
          <a:ext cx="7051734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" imgW="89916000" imgH="38404800" progId="Equation.DSMT4">
                  <p:embed/>
                </p:oleObj>
              </mc:Choice>
              <mc:Fallback>
                <p:oleObj name="Equation" r:id="rId1" imgW="89916000" imgH="38404800" progId="Equation.DSMT4">
                  <p:embed/>
                  <p:pic>
                    <p:nvPicPr>
                      <p:cNvPr id="0" name="图片 24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429000"/>
                        <a:ext cx="7051734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1126" y="1772816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、最优解算法概述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1196752" y="2204864"/>
            <a:ext cx="5445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）最优化问题的算法的一般迭代格式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0" name="Object 3076"/>
          <p:cNvGraphicFramePr>
            <a:graphicFrameLocks noChangeAspect="1"/>
          </p:cNvGraphicFramePr>
          <p:nvPr/>
        </p:nvGraphicFramePr>
        <p:xfrm>
          <a:off x="1619672" y="2780928"/>
          <a:ext cx="3587745" cy="43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1" imgW="39624000" imgH="5486400" progId="Equation.DSMT4">
                  <p:embed/>
                </p:oleObj>
              </mc:Choice>
              <mc:Fallback>
                <p:oleObj name="Equation" r:id="rId1" imgW="39624000" imgH="5486400" progId="Equation.DSMT4">
                  <p:embed/>
                  <p:pic>
                    <p:nvPicPr>
                      <p:cNvPr id="0" name="图片 25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80928"/>
                        <a:ext cx="3587745" cy="43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088"/>
          <p:cNvGraphicFramePr>
            <a:graphicFrameLocks noChangeAspect="1"/>
          </p:cNvGraphicFramePr>
          <p:nvPr/>
        </p:nvGraphicFramePr>
        <p:xfrm>
          <a:off x="1503363" y="5013325"/>
          <a:ext cx="40687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3" imgW="41452800" imgH="5791200" progId="Equation.DSMT4">
                  <p:embed/>
                </p:oleObj>
              </mc:Choice>
              <mc:Fallback>
                <p:oleObj name="Equation" r:id="rId3" imgW="41452800" imgH="5791200" progId="Equation.DSMT4">
                  <p:embed/>
                  <p:pic>
                    <p:nvPicPr>
                      <p:cNvPr id="0" name="图片 25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5013325"/>
                        <a:ext cx="40687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90"/>
          <p:cNvGraphicFramePr>
            <a:graphicFrameLocks noChangeAspect="1"/>
          </p:cNvGraphicFramePr>
          <p:nvPr/>
        </p:nvGraphicFramePr>
        <p:xfrm>
          <a:off x="1547664" y="5517232"/>
          <a:ext cx="5904656" cy="78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5" imgW="64008000" imgH="10972800" progId="Equation.DSMT4">
                  <p:embed/>
                </p:oleObj>
              </mc:Choice>
              <mc:Fallback>
                <p:oleObj name="Equation" r:id="rId5" imgW="64008000" imgH="10972800" progId="Equation.DSMT4">
                  <p:embed/>
                  <p:pic>
                    <p:nvPicPr>
                      <p:cNvPr id="0" name="图片 25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517232"/>
                        <a:ext cx="5904656" cy="784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75656" y="3356992"/>
          <a:ext cx="4824536" cy="45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7" imgW="58521600" imgH="5791200" progId="Equation.DSMT4">
                  <p:embed/>
                </p:oleObj>
              </mc:Choice>
              <mc:Fallback>
                <p:oleObj name="Equation" r:id="rId7" imgW="585216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56992"/>
                        <a:ext cx="4824536" cy="451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086"/>
          <p:cNvGraphicFramePr>
            <a:graphicFrameLocks noChangeAspect="1"/>
          </p:cNvGraphicFramePr>
          <p:nvPr/>
        </p:nvGraphicFramePr>
        <p:xfrm>
          <a:off x="1500258" y="4005064"/>
          <a:ext cx="4968552" cy="960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9" imgW="54559200" imgH="12801600" progId="Equation.DSMT4">
                  <p:embed/>
                </p:oleObj>
              </mc:Choice>
              <mc:Fallback>
                <p:oleObj name="Equation" r:id="rId9" imgW="54559200" imgH="12801600" progId="Equation.DSMT4">
                  <p:embed/>
                  <p:pic>
                    <p:nvPicPr>
                      <p:cNvPr id="0" name="图片 25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258" y="4005064"/>
                        <a:ext cx="4968552" cy="960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1126" y="1772816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、最优解算法概述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1196752" y="2204864"/>
            <a:ext cx="297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）算法的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终止准则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5750" y="2735850"/>
            <a:ext cx="352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常用的终止准则有：</a:t>
            </a:r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12" name="Object 1028"/>
          <p:cNvGraphicFramePr>
            <a:graphicFrameLocks noChangeAspect="1"/>
          </p:cNvGraphicFramePr>
          <p:nvPr/>
        </p:nvGraphicFramePr>
        <p:xfrm>
          <a:off x="1475656" y="3284984"/>
          <a:ext cx="5650405" cy="96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1" imgW="64922400" imgH="12801600" progId="Equation.DSMT4">
                  <p:embed/>
                </p:oleObj>
              </mc:Choice>
              <mc:Fallback>
                <p:oleObj name="Equation" r:id="rId1" imgW="64922400" imgH="12801600" progId="Equation.DSMT4">
                  <p:embed/>
                  <p:pic>
                    <p:nvPicPr>
                      <p:cNvPr id="0" name="图片 266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84984"/>
                        <a:ext cx="5650405" cy="96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1"/>
          <p:cNvGraphicFramePr>
            <a:graphicFrameLocks noChangeAspect="1"/>
          </p:cNvGraphicFramePr>
          <p:nvPr/>
        </p:nvGraphicFramePr>
        <p:xfrm>
          <a:off x="1546841" y="5877272"/>
          <a:ext cx="3340785" cy="39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3" imgW="40538400" imgH="5181600" progId="Equation.DSMT4">
                  <p:embed/>
                </p:oleObj>
              </mc:Choice>
              <mc:Fallback>
                <p:oleObj name="Equation" r:id="rId3" imgW="40538400" imgH="5181600" progId="Equation.DSMT4">
                  <p:embed/>
                  <p:pic>
                    <p:nvPicPr>
                      <p:cNvPr id="0" name="图片 266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841" y="5877272"/>
                        <a:ext cx="3340785" cy="39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030"/>
          <p:cNvSpPr txBox="1">
            <a:spLocks noChangeArrowheads="1"/>
          </p:cNvSpPr>
          <p:nvPr/>
        </p:nvSpPr>
        <p:spPr bwMode="auto">
          <a:xfrm>
            <a:off x="781844" y="4370669"/>
            <a:ext cx="1152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" name="Object 1035"/>
          <p:cNvGraphicFramePr>
            <a:graphicFrameLocks noChangeAspect="1"/>
          </p:cNvGraphicFramePr>
          <p:nvPr/>
        </p:nvGraphicFramePr>
        <p:xfrm>
          <a:off x="1460500" y="4221088"/>
          <a:ext cx="683370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5" imgW="83515200" imgH="13411200" progId="Equation.DSMT4">
                  <p:embed/>
                </p:oleObj>
              </mc:Choice>
              <mc:Fallback>
                <p:oleObj name="Equation" r:id="rId5" imgW="83515200" imgH="13411200" progId="Equation.DSMT4">
                  <p:embed/>
                  <p:pic>
                    <p:nvPicPr>
                      <p:cNvPr id="0" name="图片 266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221088"/>
                        <a:ext cx="6833702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39"/>
          <p:cNvGraphicFramePr>
            <a:graphicFrameLocks noChangeAspect="1"/>
          </p:cNvGraphicFramePr>
          <p:nvPr/>
        </p:nvGraphicFramePr>
        <p:xfrm>
          <a:off x="1487797" y="5157192"/>
          <a:ext cx="3328367" cy="57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7" imgW="36271200" imgH="7315200" progId="Equation.DSMT4">
                  <p:embed/>
                </p:oleObj>
              </mc:Choice>
              <mc:Fallback>
                <p:oleObj name="Equation" r:id="rId7" imgW="36271200" imgH="7315200" progId="Equation.DSMT4">
                  <p:embed/>
                  <p:pic>
                    <p:nvPicPr>
                      <p:cNvPr id="0" name="图片 26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797" y="5157192"/>
                        <a:ext cx="3328367" cy="571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1126" y="1772816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、最优解算法概述</a:t>
            </a:r>
            <a:endParaRPr lang="zh-CN" altLang="en-US" sz="2800" dirty="0"/>
          </a:p>
        </p:txBody>
      </p:sp>
      <p:sp>
        <p:nvSpPr>
          <p:cNvPr id="25" name="Text Box 1030"/>
          <p:cNvSpPr txBox="1">
            <a:spLocks noChangeArrowheads="1"/>
          </p:cNvSpPr>
          <p:nvPr/>
        </p:nvSpPr>
        <p:spPr bwMode="auto">
          <a:xfrm>
            <a:off x="781844" y="4370669"/>
            <a:ext cx="1152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1125" y="2290157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）算法的评价原则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4921" y="2792107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通用性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zh-CN" sz="2000" dirty="0" smtClean="0">
                <a:latin typeface="+mn-ea"/>
              </a:rPr>
              <a:t>它</a:t>
            </a:r>
            <a:r>
              <a:rPr lang="zh-CN" altLang="zh-CN" sz="2000" dirty="0">
                <a:latin typeface="+mn-ea"/>
              </a:rPr>
              <a:t>能解决一类符合算法基本要求的问题，而不再对问题有其他</a:t>
            </a:r>
            <a:r>
              <a:rPr lang="zh-CN" altLang="zh-CN" sz="2000" dirty="0" smtClean="0">
                <a:latin typeface="+mn-ea"/>
              </a:rPr>
              <a:t>苛求</a:t>
            </a:r>
            <a:r>
              <a:rPr lang="zh-CN" altLang="en-US" sz="2000" dirty="0" smtClean="0">
                <a:latin typeface="+mn-ea"/>
              </a:rPr>
              <a:t>。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</a:t>
            </a:r>
            <a:endParaRPr lang="zh-CN" altLang="zh-CN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2535" y="5218185"/>
            <a:ext cx="6696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）工作量较小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zh-CN" altLang="zh-CN" sz="2000" dirty="0" smtClean="0">
                <a:latin typeface="+mn-ea"/>
              </a:rPr>
              <a:t>算法</a:t>
            </a:r>
            <a:r>
              <a:rPr lang="zh-CN" altLang="zh-CN" sz="2000" dirty="0">
                <a:latin typeface="+mn-ea"/>
              </a:rPr>
              <a:t>不能占用过多的计算时间和要求过分繁琐的计算准备</a:t>
            </a:r>
            <a:r>
              <a:rPr lang="zh-CN" altLang="en-US" sz="2000" dirty="0">
                <a:latin typeface="+mn-ea"/>
              </a:rPr>
              <a:t>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8104" y="4031469"/>
            <a:ext cx="690560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）稳定性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它不应对问题中参数、迭代初始点位置等表现出较高的灵敏度。否则，算法的迭代效果将随过程出现大的差异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3196" y="1747683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、最优解算法概述</a:t>
            </a:r>
            <a:endParaRPr lang="zh-CN" altLang="en-US" sz="2800" dirty="0"/>
          </a:p>
        </p:txBody>
      </p:sp>
      <p:sp>
        <p:nvSpPr>
          <p:cNvPr id="25" name="Text Box 1030"/>
          <p:cNvSpPr txBox="1">
            <a:spLocks noChangeArrowheads="1"/>
          </p:cNvSpPr>
          <p:nvPr/>
        </p:nvSpPr>
        <p:spPr bwMode="auto">
          <a:xfrm>
            <a:off x="781844" y="4370669"/>
            <a:ext cx="1152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3196" y="2290157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）算法的评价原则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1125" y="2792106"/>
            <a:ext cx="316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）较快的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收敛性</a:t>
            </a:r>
            <a:endParaRPr lang="zh-CN" altLang="zh-CN" sz="2000" dirty="0"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75656" y="3356992"/>
          <a:ext cx="6893462" cy="38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1" imgW="4102100" imgH="228600" progId="Equation.DSMT4">
                  <p:embed/>
                </p:oleObj>
              </mc:Choice>
              <mc:Fallback>
                <p:oleObj name="Equation" r:id="rId1" imgW="4102100" imgH="228600" progId="Equation.DSMT4">
                  <p:embed/>
                  <p:pic>
                    <p:nvPicPr>
                      <p:cNvPr id="0" name="图片 29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56992"/>
                        <a:ext cx="6893462" cy="383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788024" y="2290157"/>
            <a:ext cx="2304256" cy="778803"/>
            <a:chOff x="4788024" y="2290157"/>
            <a:chExt cx="2304256" cy="778803"/>
          </a:xfrm>
        </p:grpSpPr>
        <p:sp>
          <p:nvSpPr>
            <p:cNvPr id="9" name="云形标注 8"/>
            <p:cNvSpPr/>
            <p:nvPr/>
          </p:nvSpPr>
          <p:spPr bwMode="auto">
            <a:xfrm>
              <a:off x="4788024" y="2290157"/>
              <a:ext cx="2304256" cy="778803"/>
            </a:xfrm>
            <a:prstGeom prst="cloudCallout">
              <a:avLst>
                <a:gd name="adj1" fmla="val -97307"/>
                <a:gd name="adj2" fmla="val 50082"/>
              </a:avLst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8064" y="242088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</a:rPr>
                <a:t>如何刻画呢？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547664" y="4277690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    如果</a:t>
            </a:r>
            <a:r>
              <a:rPr lang="zh-CN" altLang="en-US" dirty="0">
                <a:latin typeface="+mn-ea"/>
              </a:rPr>
              <a:t>一个算法只有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当初始点充分接近最优解</a:t>
            </a:r>
            <a:r>
              <a:rPr lang="zh-CN" altLang="en-US" dirty="0">
                <a:latin typeface="+mn-ea"/>
              </a:rPr>
              <a:t>时，产生的点列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才收敛</a:t>
            </a:r>
            <a:r>
              <a:rPr lang="zh-CN" altLang="en-US" dirty="0">
                <a:latin typeface="+mn-ea"/>
              </a:rPr>
              <a:t>，则称该算法为具有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局部收敛</a:t>
            </a:r>
            <a:r>
              <a:rPr lang="zh-CN" altLang="en-US" dirty="0">
                <a:latin typeface="+mn-ea"/>
              </a:rPr>
              <a:t>的算法。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47664" y="5130225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    如果</a:t>
            </a:r>
            <a:r>
              <a:rPr lang="zh-CN" altLang="en-US" dirty="0">
                <a:latin typeface="+mn-ea"/>
              </a:rPr>
              <a:t>对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任意的初始点</a:t>
            </a:r>
            <a:r>
              <a:rPr lang="zh-CN" altLang="en-US" dirty="0">
                <a:latin typeface="+mn-ea"/>
              </a:rPr>
              <a:t>，由算法产生的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点列都收敛</a:t>
            </a:r>
            <a:r>
              <a:rPr lang="zh-CN" altLang="en-US" dirty="0">
                <a:latin typeface="+mn-ea"/>
              </a:rPr>
              <a:t>，则称该算法为具有</a:t>
            </a:r>
            <a:r>
              <a:rPr lang="zh-CN" altLang="en-US" dirty="0">
                <a:solidFill>
                  <a:srgbClr val="7030A0"/>
                </a:solidFill>
                <a:latin typeface="+mn-ea"/>
              </a:rPr>
              <a:t>全局收敛的算法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4950" y="3789040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</a:rPr>
              <a:t>全局收敛与局部收敛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8163" y="5910998"/>
            <a:ext cx="550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问题：为什么要研究局部收敛性呢？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3" grpId="0"/>
      <p:bldP spid="14" grpId="0"/>
      <p:bldP spid="16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3196" y="1747683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、最优解算法概述</a:t>
            </a:r>
            <a:endParaRPr lang="zh-CN" altLang="en-US" sz="2800" dirty="0"/>
          </a:p>
        </p:txBody>
      </p:sp>
      <p:sp>
        <p:nvSpPr>
          <p:cNvPr id="25" name="Text Box 1030"/>
          <p:cNvSpPr txBox="1">
            <a:spLocks noChangeArrowheads="1"/>
          </p:cNvSpPr>
          <p:nvPr/>
        </p:nvSpPr>
        <p:spPr bwMode="auto">
          <a:xfrm>
            <a:off x="781844" y="4370669"/>
            <a:ext cx="1152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3196" y="2290157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）算法的评价原则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4487" y="2792106"/>
            <a:ext cx="316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）较快的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收敛性</a:t>
            </a:r>
            <a:endParaRPr lang="zh-CN" altLang="zh-CN" sz="2000" dirty="0"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788024" y="2290157"/>
            <a:ext cx="2304256" cy="778803"/>
            <a:chOff x="4788024" y="2290157"/>
            <a:chExt cx="2304256" cy="778803"/>
          </a:xfrm>
        </p:grpSpPr>
        <p:sp>
          <p:nvSpPr>
            <p:cNvPr id="9" name="云形标注 8"/>
            <p:cNvSpPr/>
            <p:nvPr/>
          </p:nvSpPr>
          <p:spPr bwMode="auto">
            <a:xfrm>
              <a:off x="4788024" y="2290157"/>
              <a:ext cx="2304256" cy="778803"/>
            </a:xfrm>
            <a:prstGeom prst="cloudCallout">
              <a:avLst>
                <a:gd name="adj1" fmla="val -97307"/>
                <a:gd name="adj2" fmla="val 50082"/>
              </a:avLst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8064" y="242088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</a:rPr>
                <a:t>如何刻画呢？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35286" y="346217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</a:rPr>
              <a:t>收敛速度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997634" y="3939992"/>
          <a:ext cx="7350090" cy="178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1" imgW="93268800" imgH="26822400" progId="Equation.DSMT4">
                  <p:embed/>
                </p:oleObj>
              </mc:Choice>
              <mc:Fallback>
                <p:oleObj name="Equation" r:id="rId1" imgW="93268800" imgH="26822400" progId="Equation.DSMT4">
                  <p:embed/>
                  <p:pic>
                    <p:nvPicPr>
                      <p:cNvPr id="0" name="图片 30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634" y="3939992"/>
                        <a:ext cx="7350090" cy="1782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五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、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最优解及算法概述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3196" y="1747683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、最优解算法概述</a:t>
            </a:r>
            <a:endParaRPr lang="zh-CN" altLang="en-US" sz="2800" dirty="0"/>
          </a:p>
        </p:txBody>
      </p:sp>
      <p:sp>
        <p:nvSpPr>
          <p:cNvPr id="25" name="Text Box 1030"/>
          <p:cNvSpPr txBox="1">
            <a:spLocks noChangeArrowheads="1"/>
          </p:cNvSpPr>
          <p:nvPr/>
        </p:nvSpPr>
        <p:spPr bwMode="auto">
          <a:xfrm>
            <a:off x="781844" y="4370669"/>
            <a:ext cx="1152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3196" y="2290157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）算法的评价原则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1125" y="2792106"/>
            <a:ext cx="316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）较快的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收敛性</a:t>
            </a:r>
            <a:endParaRPr lang="zh-CN" altLang="zh-CN" sz="2000" dirty="0"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788024" y="2290157"/>
            <a:ext cx="2304256" cy="778803"/>
            <a:chOff x="4788024" y="2290157"/>
            <a:chExt cx="2304256" cy="778803"/>
          </a:xfrm>
        </p:grpSpPr>
        <p:sp>
          <p:nvSpPr>
            <p:cNvPr id="9" name="云形标注 8"/>
            <p:cNvSpPr/>
            <p:nvPr/>
          </p:nvSpPr>
          <p:spPr bwMode="auto">
            <a:xfrm>
              <a:off x="4788024" y="2290157"/>
              <a:ext cx="2304256" cy="778803"/>
            </a:xfrm>
            <a:prstGeom prst="cloudCallout">
              <a:avLst>
                <a:gd name="adj1" fmla="val -97307"/>
                <a:gd name="adj2" fmla="val 50082"/>
              </a:avLst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8064" y="242088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</a:rPr>
                <a:t>如何刻画呢？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75656" y="3444762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</a:rPr>
              <a:t>收敛速度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59632" y="3844872"/>
          <a:ext cx="7431947" cy="217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1" imgW="92964000" imgH="32308800" progId="Equation.DSMT4">
                  <p:embed/>
                </p:oleObj>
              </mc:Choice>
              <mc:Fallback>
                <p:oleObj name="Equation" r:id="rId1" imgW="92964000" imgH="32308800" progId="Equation.DSMT4">
                  <p:embed/>
                  <p:pic>
                    <p:nvPicPr>
                      <p:cNvPr id="0" name="图片 31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844872"/>
                        <a:ext cx="7431947" cy="2176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6949454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2060"/>
                </a:solidFill>
              </a:rPr>
              <a:t>六、内容小结和作业布置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560840" cy="43924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kern="1200" dirty="0">
                <a:latin typeface="+mn-ea"/>
              </a:rPr>
              <a:t>1</a:t>
            </a:r>
            <a:r>
              <a:rPr lang="zh-CN" altLang="en-US" sz="2800" b="1" kern="1200" dirty="0">
                <a:latin typeface="+mn-ea"/>
              </a:rPr>
              <a:t>、内容小结</a:t>
            </a:r>
            <a:endParaRPr lang="en-US" altLang="zh-CN" sz="2800" b="1" kern="1200" dirty="0">
              <a:latin typeface="+mn-ea"/>
            </a:endParaRPr>
          </a:p>
          <a:p>
            <a:pPr marL="0" lv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）为什么要学</a:t>
            </a:r>
            <a:r>
              <a:rPr lang="zh-CN" altLang="zh-CN" sz="2400" dirty="0" smtClean="0"/>
              <a:t>最优化</a:t>
            </a:r>
            <a:r>
              <a:rPr lang="zh-CN" altLang="en-US" sz="2400" dirty="0" smtClean="0"/>
              <a:t>（最优化的产生及发展）；</a:t>
            </a:r>
            <a:r>
              <a:rPr lang="zh-CN" altLang="zh-CN" sz="2400" dirty="0" smtClean="0"/>
              <a:t> </a:t>
            </a:r>
            <a:endParaRPr lang="zh-CN" altLang="zh-CN" sz="2400" dirty="0"/>
          </a:p>
          <a:p>
            <a:pPr marL="0" lv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最优化</a:t>
            </a:r>
            <a:r>
              <a:rPr lang="zh-CN" altLang="en-US" sz="2400" dirty="0" smtClean="0"/>
              <a:t>和最优化方法是什么及怎样学课程；</a:t>
            </a:r>
            <a:endParaRPr lang="zh-CN" altLang="zh-CN" sz="2400" dirty="0"/>
          </a:p>
          <a:p>
            <a:pPr marL="0" lv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最优化</a:t>
            </a:r>
            <a:r>
              <a:rPr lang="zh-CN" altLang="en-US" sz="2400" dirty="0" smtClean="0"/>
              <a:t>问题和最优解及算法概述。</a:t>
            </a:r>
            <a:endParaRPr lang="zh-CN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kern="1200" dirty="0">
                <a:latin typeface="+mn-ea"/>
              </a:rPr>
              <a:t>2</a:t>
            </a:r>
            <a:r>
              <a:rPr lang="zh-CN" altLang="en-US" sz="2800" b="1" kern="1200" dirty="0">
                <a:latin typeface="+mn-ea"/>
              </a:rPr>
              <a:t>、作业布置</a:t>
            </a:r>
            <a:endParaRPr lang="en-US" altLang="zh-CN" sz="2800" b="1" kern="12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）建立优化模型需要哪些</a:t>
            </a:r>
            <a:r>
              <a:rPr lang="zh-CN" altLang="en-US" sz="2400" dirty="0">
                <a:solidFill>
                  <a:srgbClr val="FF0000"/>
                </a:solidFill>
              </a:rPr>
              <a:t>要素；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）调研讨论整数规划、几何规划、组合规划和随机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规划的研究现状。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+mn-ea"/>
              </a:rPr>
              <a:t>最优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化的产生及</a:t>
            </a:r>
            <a:r>
              <a:rPr lang="zh-CN" altLang="en-US" sz="3200" b="1" dirty="0" smtClean="0">
                <a:solidFill>
                  <a:srgbClr val="002060"/>
                </a:solidFill>
                <a:latin typeface="+mn-ea"/>
              </a:rPr>
              <a:t>发展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035324"/>
            <a:ext cx="7560840" cy="19702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zh-CN" altLang="en-US" sz="2800" b="1" dirty="0">
                <a:latin typeface="+mn-ea"/>
              </a:rPr>
              <a:t>古典最优化方法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）多自变量的实值函数优化方法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世纪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牛顿和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G.W.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莱布尼茨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提出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求解具有多个自变量的实值函数的最大值和最小值的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后来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又出现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Lagrange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乘数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法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US" altLang="zh-CN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未知函数的函数极值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latin typeface="+mn-ea"/>
              </a:rPr>
              <a:t>以后</a:t>
            </a:r>
            <a:r>
              <a:rPr lang="zh-CN" altLang="en-US" sz="2400" b="1" dirty="0">
                <a:latin typeface="+mn-ea"/>
              </a:rPr>
              <a:t>又进一步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讨论具有未知函数的函数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极值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4" name="椭圆形标注 3"/>
          <p:cNvSpPr/>
          <p:nvPr/>
        </p:nvSpPr>
        <p:spPr bwMode="auto">
          <a:xfrm>
            <a:off x="6156176" y="1916832"/>
            <a:ext cx="2016224" cy="1103620"/>
          </a:xfrm>
          <a:prstGeom prst="wedgeEllipseCallout">
            <a:avLst>
              <a:gd name="adj1" fmla="val -71340"/>
              <a:gd name="adj2" fmla="val 6350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在创建的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微积分中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650" y="5970225"/>
            <a:ext cx="1728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变分法</a:t>
            </a:r>
            <a:endParaRPr kumimoji="1" lang="zh-CN" altLang="en-US" sz="2400" b="1" dirty="0">
              <a:latin typeface="+mn-ea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139952" y="5013176"/>
            <a:ext cx="484632" cy="978408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1960" y="5570402"/>
            <a:ext cx="1268201" cy="399821"/>
            <a:chOff x="4506913" y="5087307"/>
            <a:chExt cx="973247" cy="613053"/>
          </a:xfrm>
        </p:grpSpPr>
        <p:sp>
          <p:nvSpPr>
            <p:cNvPr id="11" name="下箭头 10"/>
            <p:cNvSpPr/>
            <p:nvPr/>
          </p:nvSpPr>
          <p:spPr bwMode="auto">
            <a:xfrm>
              <a:off x="4506913" y="5087307"/>
              <a:ext cx="117669" cy="613053"/>
            </a:xfrm>
            <a:prstGeom prst="downArrow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76735" y="5144506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+mn-ea"/>
                </a:rPr>
                <a:t>形成</a:t>
              </a:r>
              <a:endParaRPr lang="zh-CN" altLang="en-US" dirty="0">
                <a:solidFill>
                  <a:srgbClr val="0070C0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1" y="545451"/>
            <a:ext cx="7237486" cy="1143000"/>
          </a:xfrm>
        </p:spPr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+mn-ea"/>
              </a:rPr>
              <a:t>最优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化的产生及</a:t>
            </a:r>
            <a:r>
              <a:rPr lang="zh-CN" altLang="en-US" sz="3200" b="1" dirty="0" smtClean="0">
                <a:solidFill>
                  <a:srgbClr val="002060"/>
                </a:solidFill>
                <a:latin typeface="+mn-ea"/>
              </a:rPr>
              <a:t>发展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916832"/>
            <a:ext cx="7560840" cy="1728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、近代最优化方法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最速下降法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latin typeface="+mn-ea"/>
              </a:rPr>
              <a:t>1847</a:t>
            </a:r>
            <a:r>
              <a:rPr lang="zh-CN" altLang="en-US" sz="2400" b="1" dirty="0">
                <a:latin typeface="+mn-ea"/>
              </a:rPr>
              <a:t>年法国数学家</a:t>
            </a:r>
            <a:r>
              <a:rPr lang="en-US" altLang="zh-CN" sz="2400" b="1" dirty="0">
                <a:latin typeface="+mn-ea"/>
              </a:rPr>
              <a:t>Cauchy</a:t>
            </a:r>
            <a:r>
              <a:rPr lang="zh-CN" altLang="en-US" sz="2400" b="1" dirty="0">
                <a:latin typeface="+mn-ea"/>
              </a:rPr>
              <a:t>研究了函数值沿什么方向下降最快的问题，提出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最速下降法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）线性规划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marL="0">
              <a:lnSpc>
                <a:spcPct val="90000"/>
              </a:lnSpc>
              <a:buNone/>
              <a:defRPr/>
            </a:pPr>
            <a:r>
              <a:rPr lang="en-US" altLang="zh-CN" sz="2400" b="1" dirty="0" smtClean="0">
                <a:latin typeface="+mn-ea"/>
              </a:rPr>
              <a:t>    1939</a:t>
            </a:r>
            <a:r>
              <a:rPr lang="zh-CN" altLang="en-US" sz="2400" b="1" dirty="0">
                <a:latin typeface="+mn-ea"/>
              </a:rPr>
              <a:t>年前苏联数学家</a:t>
            </a:r>
            <a:r>
              <a:rPr lang="en-US" altLang="zh-CN" sz="2400" b="1" dirty="0" err="1">
                <a:latin typeface="+mn-ea"/>
              </a:rPr>
              <a:t>Л.B.Канторович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康托罗维奇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提出了解决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下料问题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运输问题</a:t>
            </a:r>
            <a:r>
              <a:rPr lang="zh-CN" altLang="en-US" sz="2400" b="1" dirty="0">
                <a:latin typeface="+mn-ea"/>
              </a:rPr>
              <a:t>这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两种线性规划问题的求解方法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>
              <a:lnSpc>
                <a:spcPct val="90000"/>
              </a:lnSpc>
              <a:buNone/>
              <a:defRPr/>
            </a:pPr>
            <a:r>
              <a:rPr lang="zh-CN" altLang="en-US" sz="2400" b="1" dirty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以</a:t>
            </a:r>
            <a:r>
              <a:rPr lang="zh-CN" altLang="en-US" sz="2400" b="1" dirty="0">
                <a:latin typeface="+mn-ea"/>
              </a:rPr>
              <a:t>苏联</a:t>
            </a:r>
            <a:r>
              <a:rPr lang="en-US" altLang="zh-CN" sz="2400" b="1" dirty="0">
                <a:latin typeface="+mn-ea"/>
              </a:rPr>
              <a:t>Л.В.</a:t>
            </a:r>
            <a:r>
              <a:rPr lang="zh-CN" altLang="en-US" sz="2400" b="1" dirty="0">
                <a:latin typeface="+mn-ea"/>
              </a:rPr>
              <a:t>康托罗维奇和美国</a:t>
            </a:r>
            <a:r>
              <a:rPr lang="en-US" altLang="zh-CN" sz="2400" b="1" dirty="0" err="1">
                <a:latin typeface="+mn-ea"/>
              </a:rPr>
              <a:t>G.B.Dantzig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丹齐克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为代表的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线性规划。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椭圆形标注 3"/>
          <p:cNvSpPr/>
          <p:nvPr/>
        </p:nvSpPr>
        <p:spPr bwMode="auto">
          <a:xfrm>
            <a:off x="4716017" y="1700809"/>
            <a:ext cx="3600399" cy="1298377"/>
          </a:xfrm>
          <a:prstGeom prst="wedgeEllipseCallout">
            <a:avLst>
              <a:gd name="adj1" fmla="val -67817"/>
              <a:gd name="adj2" fmla="val -624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第二次世界大战前后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军事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上的需要和科学技术和生产的迅速发展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139952" y="5013176"/>
            <a:ext cx="484632" cy="978408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+mn-ea"/>
              </a:rPr>
              <a:t>最优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化的产生及</a:t>
            </a:r>
            <a:r>
              <a:rPr lang="zh-CN" altLang="en-US" sz="3200" b="1" dirty="0" smtClean="0">
                <a:solidFill>
                  <a:srgbClr val="002060"/>
                </a:solidFill>
                <a:latin typeface="+mn-ea"/>
              </a:rPr>
              <a:t>发展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916832"/>
            <a:ext cx="7560840" cy="1728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、近代最优化方法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）非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线性规划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1951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 smtClean="0">
                <a:latin typeface="+mn-ea"/>
              </a:rPr>
              <a:t>以</a:t>
            </a:r>
            <a:r>
              <a:rPr lang="zh-CN" altLang="en-US" sz="2400" b="1" dirty="0">
                <a:latin typeface="+mn-ea"/>
              </a:rPr>
              <a:t>美国库恩</a:t>
            </a:r>
            <a:r>
              <a:rPr lang="en-US" altLang="zh-CN" sz="2400" b="1" dirty="0">
                <a:latin typeface="+mn-ea"/>
              </a:rPr>
              <a:t>(Kuhn)</a:t>
            </a:r>
            <a:r>
              <a:rPr lang="zh-CN" altLang="en-US" sz="2400" b="1" dirty="0">
                <a:latin typeface="+mn-ea"/>
              </a:rPr>
              <a:t>和塔克尔</a:t>
            </a:r>
            <a:r>
              <a:rPr lang="en-US" altLang="zh-CN" sz="2400" b="1" dirty="0">
                <a:latin typeface="+mn-ea"/>
              </a:rPr>
              <a:t>(Tucker)</a:t>
            </a:r>
            <a:r>
              <a:rPr lang="zh-CN" altLang="en-US" sz="2400" b="1" dirty="0">
                <a:latin typeface="+mn-ea"/>
              </a:rPr>
              <a:t>为代表的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非线性规划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）动态规划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marL="0">
              <a:lnSpc>
                <a:spcPct val="90000"/>
              </a:lnSpc>
              <a:buNone/>
              <a:defRPr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1957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 smtClean="0">
                <a:latin typeface="+mn-ea"/>
              </a:rPr>
              <a:t>以</a:t>
            </a:r>
            <a:r>
              <a:rPr lang="zh-CN" altLang="en-US" sz="2400" b="1" dirty="0">
                <a:latin typeface="+mn-ea"/>
              </a:rPr>
              <a:t>美国</a:t>
            </a:r>
            <a:r>
              <a:rPr lang="en-US" altLang="zh-CN" sz="2400" b="1" dirty="0">
                <a:latin typeface="+mn-ea"/>
              </a:rPr>
              <a:t>R.</a:t>
            </a:r>
            <a:r>
              <a:rPr lang="zh-CN" altLang="en-US" sz="2400" b="1" dirty="0">
                <a:latin typeface="+mn-ea"/>
              </a:rPr>
              <a:t>贝尔曼</a:t>
            </a:r>
            <a:r>
              <a:rPr lang="en-US" altLang="zh-CN" sz="2400" b="1" dirty="0">
                <a:latin typeface="+mn-ea"/>
              </a:rPr>
              <a:t>(Bellman)</a:t>
            </a:r>
            <a:r>
              <a:rPr lang="zh-CN" altLang="en-US" sz="2400" b="1" dirty="0">
                <a:latin typeface="+mn-ea"/>
              </a:rPr>
              <a:t>为代表的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动态规划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5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极大值原理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椭圆形标注 3"/>
          <p:cNvSpPr/>
          <p:nvPr/>
        </p:nvSpPr>
        <p:spPr bwMode="auto">
          <a:xfrm>
            <a:off x="4716017" y="1700809"/>
            <a:ext cx="3600399" cy="1298377"/>
          </a:xfrm>
          <a:prstGeom prst="wedgeEllipseCallout">
            <a:avLst>
              <a:gd name="adj1" fmla="val -67817"/>
              <a:gd name="adj2" fmla="val -624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第二次世界大战前后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军事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上的需要和科学技术和生产的迅速发展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139952" y="5013176"/>
            <a:ext cx="484632" cy="978408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300" y="5013176"/>
            <a:ext cx="72008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1956</a:t>
            </a:r>
            <a:r>
              <a:rPr lang="zh-CN" altLang="en-US" sz="2400" b="1" dirty="0" smtClean="0">
                <a:latin typeface="+mn-ea"/>
              </a:rPr>
              <a:t>：以</a:t>
            </a:r>
            <a:r>
              <a:rPr lang="zh-CN" altLang="en-US" sz="2400" b="1" dirty="0">
                <a:latin typeface="+mn-ea"/>
              </a:rPr>
              <a:t>苏联</a:t>
            </a:r>
            <a:r>
              <a:rPr lang="en-US" altLang="zh-CN" sz="2400" b="1" dirty="0">
                <a:latin typeface="+mn-ea"/>
              </a:rPr>
              <a:t>Л.С.</a:t>
            </a:r>
            <a:r>
              <a:rPr lang="zh-CN" altLang="en-US" sz="2400" b="1" dirty="0">
                <a:latin typeface="+mn-ea"/>
              </a:rPr>
              <a:t>庞特里亚金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 err="1">
                <a:latin typeface="+mn-ea"/>
              </a:rPr>
              <a:t>Pontryagin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为代表的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极大值原理</a:t>
            </a:r>
            <a:r>
              <a:rPr lang="zh-CN" altLang="en-US" sz="2400" b="1" dirty="0" smtClean="0">
                <a:latin typeface="+mn-ea"/>
              </a:rPr>
              <a:t>等。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左弧形箭头 5"/>
          <p:cNvSpPr/>
          <p:nvPr/>
        </p:nvSpPr>
        <p:spPr bwMode="auto">
          <a:xfrm>
            <a:off x="683568" y="3645024"/>
            <a:ext cx="504056" cy="2592288"/>
          </a:xfrm>
          <a:prstGeom prst="curvedRightArrow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5949280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形成体系，成为近代很活跃的学科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617538"/>
            <a:ext cx="6805438" cy="1143000"/>
          </a:xfrm>
        </p:spPr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+mn-ea"/>
              </a:rPr>
              <a:t>最优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化的产生及</a:t>
            </a:r>
            <a:r>
              <a:rPr lang="zh-CN" altLang="en-US" sz="3200" b="1" dirty="0" smtClean="0">
                <a:solidFill>
                  <a:srgbClr val="002060"/>
                </a:solidFill>
                <a:latin typeface="+mn-ea"/>
              </a:rPr>
              <a:t>发展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916832"/>
            <a:ext cx="7560840" cy="1728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3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zh-CN" altLang="en-US" sz="2800" b="1" dirty="0">
                <a:latin typeface="+mn-ea"/>
              </a:rPr>
              <a:t>形成一个新的学科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最优化理论和算法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）非独立学科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zh-CN" altLang="en-US" sz="2400" dirty="0" smtClean="0">
                <a:latin typeface="宋体" panose="02010600030101010101" pitchFamily="2" charset="-122"/>
              </a:rPr>
              <a:t>   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+mn-ea"/>
              </a:rPr>
              <a:t>直到</a:t>
            </a:r>
            <a:r>
              <a:rPr kumimoji="0" lang="en-US" altLang="zh-CN" sz="2400" b="1" dirty="0">
                <a:solidFill>
                  <a:srgbClr val="FF0000"/>
                </a:solidFill>
                <a:latin typeface="+mn-ea"/>
              </a:rPr>
              <a:t>20</a:t>
            </a: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世纪</a:t>
            </a:r>
            <a:r>
              <a:rPr kumimoji="0" lang="en-US" altLang="zh-CN" sz="2400" b="1" dirty="0">
                <a:solidFill>
                  <a:srgbClr val="FF0000"/>
                </a:solidFill>
                <a:latin typeface="+mn-ea"/>
              </a:rPr>
              <a:t>30</a:t>
            </a:r>
            <a:r>
              <a:rPr kumimoji="0" lang="zh-CN" altLang="en-US" sz="2400" b="1" dirty="0">
                <a:solidFill>
                  <a:srgbClr val="FF0000"/>
                </a:solidFill>
                <a:latin typeface="+mn-ea"/>
              </a:rPr>
              <a:t>年代</a:t>
            </a:r>
            <a:r>
              <a:rPr kumimoji="0" lang="zh-CN" altLang="en-US" sz="2400" dirty="0">
                <a:latin typeface="+mn-ea"/>
              </a:rPr>
              <a:t>，最优化这个古老课题并未形成独立的有系统的学科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形成一个新的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学科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139952" y="5013176"/>
            <a:ext cx="484632" cy="978408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4136013"/>
            <a:ext cx="7272808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33FF"/>
                </a:solidFill>
                <a:latin typeface="+mn-ea"/>
              </a:rPr>
              <a:t>  20</a:t>
            </a:r>
            <a:r>
              <a:rPr lang="zh-CN" altLang="en-US" sz="2400" dirty="0">
                <a:solidFill>
                  <a:srgbClr val="3333FF"/>
                </a:solidFill>
                <a:latin typeface="+mn-ea"/>
              </a:rPr>
              <a:t>世纪</a:t>
            </a:r>
            <a:r>
              <a:rPr lang="en-US" altLang="zh-CN" sz="2400" dirty="0">
                <a:solidFill>
                  <a:srgbClr val="3333FF"/>
                </a:solidFill>
                <a:latin typeface="+mn-ea"/>
              </a:rPr>
              <a:t>40</a:t>
            </a:r>
            <a:r>
              <a:rPr lang="zh-CN" altLang="en-US" sz="2400" dirty="0">
                <a:solidFill>
                  <a:srgbClr val="3333FF"/>
                </a:solidFill>
                <a:latin typeface="+mn-ea"/>
              </a:rPr>
              <a:t>年代</a:t>
            </a:r>
            <a:r>
              <a:rPr lang="zh-CN" altLang="en-US" sz="2400" dirty="0">
                <a:latin typeface="+mn-ea"/>
              </a:rPr>
              <a:t>以来，由于生产和科学研究突飞猛进地发展，特别是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电子计算机日益广泛使用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（比如：黑神话悟空）</a:t>
            </a:r>
            <a:r>
              <a:rPr lang="zh-CN" altLang="en-US" sz="2400" dirty="0">
                <a:latin typeface="+mn-ea"/>
              </a:rPr>
              <a:t>，使最优化问题的研究不仅成为一种迫切需要，而且有了求解的有力工具。因此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最优化理论和算法迅速发展起来</a:t>
            </a:r>
            <a:r>
              <a:rPr lang="zh-CN" altLang="en-US" sz="2400" dirty="0">
                <a:latin typeface="+mn-ea"/>
              </a:rPr>
              <a:t>，</a:t>
            </a:r>
            <a:r>
              <a:rPr lang="zh-CN" altLang="en-US" sz="2400" dirty="0">
                <a:solidFill>
                  <a:srgbClr val="3333FF"/>
                </a:solidFill>
                <a:latin typeface="+mn-ea"/>
              </a:rPr>
              <a:t>形成一个新的学科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en-US" sz="2400" dirty="0">
                <a:solidFill>
                  <a:srgbClr val="3333FF"/>
                </a:solidFill>
                <a:latin typeface="+mn-ea"/>
              </a:rPr>
              <a:t>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1853" y="6093419"/>
            <a:ext cx="8028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促进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运筹学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管理科学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控制论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系统工程</a:t>
            </a:r>
            <a:r>
              <a:rPr lang="zh-CN" altLang="en-US" sz="2400" b="1" dirty="0">
                <a:latin typeface="+mn-ea"/>
              </a:rPr>
              <a:t>等学科的发展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右弧形箭头 11"/>
          <p:cNvSpPr/>
          <p:nvPr/>
        </p:nvSpPr>
        <p:spPr bwMode="auto">
          <a:xfrm>
            <a:off x="8420372" y="4549770"/>
            <a:ext cx="216024" cy="1525235"/>
          </a:xfrm>
          <a:prstGeom prst="curvedLeftArrow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3275856" y="234888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" name="Equation" r:id="rId1" imgW="434975" imgH="676910" progId="Equation.DSMT4">
                  <p:embed/>
                </p:oleObj>
              </mc:Choice>
              <mc:Fallback>
                <p:oleObj name="Equation" r:id="rId1" imgW="434975" imgH="676910" progId="Equation.DSMT4">
                  <p:embed/>
                  <p:pic>
                    <p:nvPicPr>
                      <p:cNvPr id="0" name="图片 5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4888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5725318" cy="846138"/>
          </a:xfrm>
        </p:spPr>
        <p:txBody>
          <a:bodyPr/>
          <a:lstStyle/>
          <a:p>
            <a:pPr algn="ctr"/>
            <a:r>
              <a:rPr lang="zh-CN" altLang="zh-CN" sz="3200" b="1" dirty="0">
                <a:solidFill>
                  <a:srgbClr val="002060"/>
                </a:solidFill>
              </a:rPr>
              <a:t>二、最优化</a:t>
            </a:r>
            <a:r>
              <a:rPr lang="zh-CN" altLang="en-US" sz="3200" b="1" dirty="0">
                <a:solidFill>
                  <a:srgbClr val="002060"/>
                </a:solidFill>
              </a:rPr>
              <a:t>和最优化</a:t>
            </a:r>
            <a:r>
              <a:rPr lang="zh-CN" altLang="zh-CN" sz="3200" b="1" dirty="0">
                <a:solidFill>
                  <a:srgbClr val="002060"/>
                </a:solidFill>
              </a:rPr>
              <a:t>方法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885156"/>
            <a:ext cx="7398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+mn-ea"/>
              </a:rPr>
              <a:t>问题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: 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什么是最优化、最优化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理论及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方法呢</a:t>
            </a:r>
            <a:r>
              <a:rPr lang="zh-CN" altLang="zh-CN" sz="2800" dirty="0" smtClean="0">
                <a:solidFill>
                  <a:srgbClr val="FF0000"/>
                </a:solidFill>
                <a:latin typeface="+mn-ea"/>
              </a:rPr>
              <a:t>？</a:t>
            </a:r>
            <a:endParaRPr lang="zh-CN" altLang="zh-CN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1227" y="2408376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+mn-ea"/>
              </a:rPr>
              <a:t>1</a:t>
            </a:r>
            <a:r>
              <a:rPr kumimoji="1" lang="zh-CN" altLang="en-US" sz="2800" b="1" dirty="0" smtClean="0">
                <a:latin typeface="+mn-ea"/>
              </a:rPr>
              <a:t>、相关概念</a:t>
            </a:r>
            <a:endParaRPr kumimoji="1" lang="en-US" altLang="zh-CN" sz="28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6043" y="2942857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最优化</a:t>
            </a:r>
            <a:endParaRPr kumimoji="1"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842" y="4353771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）最优化方法和最优化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理论</a:t>
            </a:r>
            <a:endParaRPr kumimoji="1"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3" y="3251591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应用十分广泛的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它研究在有限种或无限种可行方案中挑选最优方案，构造寻求最优解的计算方法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/>
          </a:p>
        </p:txBody>
      </p:sp>
      <p:sp>
        <p:nvSpPr>
          <p:cNvPr id="2" name="矩形标注 1"/>
          <p:cNvSpPr/>
          <p:nvPr/>
        </p:nvSpPr>
        <p:spPr bwMode="auto">
          <a:xfrm>
            <a:off x="6372200" y="4221088"/>
            <a:ext cx="2304256" cy="584775"/>
          </a:xfrm>
          <a:prstGeom prst="wedgeRectCallout">
            <a:avLst>
              <a:gd name="adj1" fmla="val -40629"/>
              <a:gd name="adj2" fmla="val 80249"/>
            </a:avLst>
          </a:prstGeom>
          <a:noFill/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dirty="0">
                <a:latin typeface="+mn-ea"/>
              </a:rPr>
              <a:t>运用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数学方法研究各种系统的优化途径及方案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43677" y="4803391"/>
            <a:ext cx="7416823" cy="1361911"/>
            <a:chOff x="1259633" y="4628664"/>
            <a:chExt cx="7416823" cy="1361911"/>
          </a:xfrm>
        </p:grpSpPr>
        <p:grpSp>
          <p:nvGrpSpPr>
            <p:cNvPr id="15" name="组合 14"/>
            <p:cNvGrpSpPr/>
            <p:nvPr/>
          </p:nvGrpSpPr>
          <p:grpSpPr>
            <a:xfrm>
              <a:off x="1259633" y="4628664"/>
              <a:ext cx="7416823" cy="1361911"/>
              <a:chOff x="1403648" y="4628664"/>
              <a:chExt cx="7272808" cy="136191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403648" y="4628664"/>
                <a:ext cx="7272808" cy="1361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优</a:t>
                </a:r>
                <a:r>
                  <a:rPr lang="zh-CN" altLang="en-US" sz="2400" dirty="0" smtClean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方案                 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最优化方法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（运筹学方法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en-US" altLang="zh-CN" sz="24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达到</a:t>
                </a:r>
                <a:r>
                  <a:rPr lang="zh-CN" altLang="en-US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最优目标的</a:t>
                </a:r>
                <a:r>
                  <a:rPr lang="zh-CN" altLang="en-US" dirty="0" smtClean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方案 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搜索的方法               数学</a:t>
                </a:r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理论 </a:t>
                </a:r>
                <a:endParaRPr lang="en-US" altLang="zh-CN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                     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最优化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理论</a:t>
                </a:r>
                <a:endPara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上箭头 11"/>
              <p:cNvSpPr/>
              <p:nvPr/>
            </p:nvSpPr>
            <p:spPr bwMode="auto">
              <a:xfrm>
                <a:off x="2267744" y="5090992"/>
                <a:ext cx="44831" cy="144016"/>
              </a:xfrm>
              <a:prstGeom prst="upArrow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3" name="下箭头 12"/>
              <p:cNvSpPr/>
              <p:nvPr/>
            </p:nvSpPr>
            <p:spPr bwMode="auto">
              <a:xfrm>
                <a:off x="6300192" y="5090992"/>
                <a:ext cx="72008" cy="498248"/>
              </a:xfrm>
              <a:prstGeom prst="downArrow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6" name="右箭头 15"/>
            <p:cNvSpPr/>
            <p:nvPr/>
          </p:nvSpPr>
          <p:spPr bwMode="auto">
            <a:xfrm>
              <a:off x="3194426" y="4941168"/>
              <a:ext cx="1660149" cy="149824"/>
            </a:xfrm>
            <a:prstGeom prst="rightArrow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上箭头 17"/>
            <p:cNvSpPr/>
            <p:nvPr/>
          </p:nvSpPr>
          <p:spPr bwMode="auto">
            <a:xfrm>
              <a:off x="3995936" y="5018984"/>
              <a:ext cx="45719" cy="216024"/>
            </a:xfrm>
            <a:prstGeom prst="upArrow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15816" y="4815433"/>
            <a:ext cx="6048672" cy="1811534"/>
            <a:chOff x="2568992" y="4581951"/>
            <a:chExt cx="6251480" cy="1952787"/>
          </a:xfrm>
        </p:grpSpPr>
        <p:sp>
          <p:nvSpPr>
            <p:cNvPr id="19" name="右弧形箭头 18"/>
            <p:cNvSpPr/>
            <p:nvPr/>
          </p:nvSpPr>
          <p:spPr bwMode="auto">
            <a:xfrm>
              <a:off x="8172400" y="4581951"/>
              <a:ext cx="648072" cy="1799378"/>
            </a:xfrm>
            <a:prstGeom prst="curvedLeftArrow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8992" y="6037075"/>
              <a:ext cx="4673212" cy="49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为决策者提供科学决策的依据</a:t>
              </a:r>
              <a:endPara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3275856" y="234888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1" imgW="434975" imgH="676910" progId="Equation.DSMT4">
                  <p:embed/>
                </p:oleObj>
              </mc:Choice>
              <mc:Fallback>
                <p:oleObj name="Equation" r:id="rId1" imgW="434975" imgH="676910" progId="Equation.DSMT4">
                  <p:embed/>
                  <p:pic>
                    <p:nvPicPr>
                      <p:cNvPr id="0" name="图片 11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4888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5725318" cy="846138"/>
          </a:xfrm>
        </p:spPr>
        <p:txBody>
          <a:bodyPr/>
          <a:lstStyle/>
          <a:p>
            <a:pPr algn="ctr"/>
            <a:r>
              <a:rPr lang="zh-CN" altLang="zh-CN" sz="3200" b="1" dirty="0">
                <a:solidFill>
                  <a:srgbClr val="002060"/>
                </a:solidFill>
              </a:rPr>
              <a:t>二、最优化</a:t>
            </a:r>
            <a:r>
              <a:rPr lang="zh-CN" altLang="en-US" sz="3200" b="1" dirty="0">
                <a:solidFill>
                  <a:srgbClr val="002060"/>
                </a:solidFill>
              </a:rPr>
              <a:t>和最优化</a:t>
            </a:r>
            <a:r>
              <a:rPr lang="zh-CN" altLang="zh-CN" sz="3200" b="1" dirty="0">
                <a:solidFill>
                  <a:srgbClr val="002060"/>
                </a:solidFill>
              </a:rPr>
              <a:t>方法</a:t>
            </a:r>
            <a:endParaRPr lang="zh-CN" altLang="zh-CN" sz="32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1227" y="1844824"/>
            <a:ext cx="6497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latin typeface="+mn-ea"/>
              </a:rPr>
              <a:t>2</a:t>
            </a:r>
            <a:r>
              <a:rPr kumimoji="1" lang="zh-CN" altLang="en-US" sz="2800" b="1" dirty="0" smtClean="0">
                <a:latin typeface="+mn-ea"/>
              </a:rPr>
              <a:t>、</a:t>
            </a:r>
            <a:r>
              <a:rPr lang="zh-CN" altLang="en-US" sz="2800" b="1" dirty="0"/>
              <a:t>最优化方法的研究</a:t>
            </a:r>
            <a:r>
              <a:rPr lang="zh-CN" altLang="en-US" sz="2800" b="1" dirty="0" smtClean="0"/>
              <a:t>对象、</a:t>
            </a:r>
            <a:r>
              <a:rPr lang="zh-CN" altLang="en-US" sz="2800" b="1" dirty="0"/>
              <a:t>目的</a:t>
            </a:r>
            <a:r>
              <a:rPr lang="zh-CN" altLang="en-US" sz="2800" b="1" dirty="0" smtClean="0"/>
              <a:t>及应用</a:t>
            </a:r>
            <a:endParaRPr kumimoji="1" lang="en-US" altLang="zh-CN" sz="28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3500" y="2390845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1"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kumimoji="1" lang="zh-CN" altLang="en-US" sz="2400" b="1" dirty="0">
                <a:solidFill>
                  <a:srgbClr val="0070C0"/>
                </a:solidFill>
                <a:latin typeface="+mn-ea"/>
              </a:rPr>
              <a:t>主要研究对象</a:t>
            </a:r>
            <a:endParaRPr kumimoji="1" lang="en-US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1732" y="2924944"/>
            <a:ext cx="71192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+mn-ea"/>
              </a:rPr>
              <a:t> 各种有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组织系统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管理问题及其生产经营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活动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3500" y="3415462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1" lang="zh-CN" altLang="en-US" sz="24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zh-CN" altLang="en-US" sz="2400" b="1" dirty="0">
                <a:solidFill>
                  <a:srgbClr val="0070C0"/>
                </a:solidFill>
                <a:latin typeface="+mn-ea"/>
              </a:rPr>
              <a:t>）研究目的</a:t>
            </a:r>
            <a:endParaRPr kumimoji="1" lang="en-US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0263" y="3877127"/>
            <a:ext cx="7182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在于</a:t>
            </a:r>
            <a:r>
              <a:rPr lang="zh-CN" altLang="en-US" sz="2400" dirty="0"/>
              <a:t>针对所研究的</a:t>
            </a:r>
            <a:r>
              <a:rPr lang="zh-CN" altLang="en-US" sz="2400" b="1" dirty="0">
                <a:solidFill>
                  <a:srgbClr val="0070C0"/>
                </a:solidFill>
              </a:rPr>
              <a:t>系统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求得一个合理运用人力、物力和财力的最佳方案</a:t>
            </a:r>
            <a:r>
              <a:rPr lang="zh-CN" altLang="en-US" sz="2400" dirty="0"/>
              <a:t>，发挥和提高系统的效能及效益，最终达到系统的最优目标。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326958" y="5119092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1" lang="zh-CN" altLang="en-US" sz="24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kumimoji="1" lang="en-US" altLang="zh-CN" sz="2400" b="1" dirty="0">
                <a:solidFill>
                  <a:srgbClr val="0070C0"/>
                </a:solidFill>
                <a:latin typeface="+mn-ea"/>
              </a:rPr>
              <a:t>3</a:t>
            </a:r>
            <a:r>
              <a:rPr kumimoji="1" lang="zh-CN" altLang="en-US" sz="2400" b="1" dirty="0">
                <a:solidFill>
                  <a:srgbClr val="0070C0"/>
                </a:solidFill>
                <a:latin typeface="+mn-ea"/>
              </a:rPr>
              <a:t>）应用</a:t>
            </a:r>
            <a:endParaRPr kumimoji="1"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4609" y="5733256"/>
            <a:ext cx="70987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已成为</a:t>
            </a:r>
            <a:r>
              <a:rPr lang="zh-CN" altLang="en-US" sz="2400" dirty="0" smtClean="0">
                <a:solidFill>
                  <a:srgbClr val="FF0000"/>
                </a:solidFill>
              </a:rPr>
              <a:t>现代管理科学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70C0"/>
                </a:solidFill>
              </a:rPr>
              <a:t>重要</a:t>
            </a:r>
            <a:r>
              <a:rPr lang="zh-CN" altLang="en-US" sz="2400" dirty="0">
                <a:solidFill>
                  <a:srgbClr val="0070C0"/>
                </a:solidFill>
              </a:rPr>
              <a:t>理论基础和不可缺少的</a:t>
            </a:r>
            <a:r>
              <a:rPr lang="zh-CN" altLang="en-US" sz="2400" dirty="0" smtClean="0">
                <a:solidFill>
                  <a:srgbClr val="0070C0"/>
                </a:solidFill>
              </a:rPr>
              <a:t>方法。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3288016" y="5118537"/>
            <a:ext cx="4812375" cy="462219"/>
          </a:xfrm>
          <a:prstGeom prst="wedgeRoundRectCallout">
            <a:avLst>
              <a:gd name="adj1" fmla="val -61199"/>
              <a:gd name="adj2" fmla="val 29991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131840" y="5118536"/>
            <a:ext cx="5472609" cy="605139"/>
            <a:chOff x="3131840" y="5118536"/>
            <a:chExt cx="5472609" cy="605139"/>
          </a:xfrm>
        </p:grpSpPr>
        <p:sp>
          <p:nvSpPr>
            <p:cNvPr id="12" name="矩形 11"/>
            <p:cNvSpPr/>
            <p:nvPr/>
          </p:nvSpPr>
          <p:spPr>
            <a:xfrm>
              <a:off x="3131841" y="5138900"/>
              <a:ext cx="5472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</a:rPr>
                <a:t>空间技术、军事科学、电子工程、通讯工程、自动控制、系统识别、资源分配、计算数学、公共管理、经济管理</a:t>
              </a:r>
              <a:r>
                <a:rPr lang="zh-CN" altLang="en-US" sz="1600" dirty="0" smtClean="0">
                  <a:solidFill>
                    <a:srgbClr val="C00000"/>
                  </a:solidFill>
                </a:rPr>
                <a:t>等领域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矩形标注 14"/>
            <p:cNvSpPr/>
            <p:nvPr/>
          </p:nvSpPr>
          <p:spPr bwMode="auto">
            <a:xfrm>
              <a:off x="3131840" y="5118536"/>
              <a:ext cx="5472608" cy="543583"/>
            </a:xfrm>
            <a:prstGeom prst="wedgeRectCallout">
              <a:avLst>
                <a:gd name="adj1" fmla="val -55721"/>
                <a:gd name="adj2" fmla="val 7506"/>
              </a:avLst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2" grpId="0"/>
      <p:bldP spid="3" grpId="0"/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commondata" val="eyJoZGlkIjoiZWEyNzU2ZmY4YjVkZTcyYThhNzE4ZjNmY2Y1Y2NlY2M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6227</Words>
  <Application>WPS 演示</Application>
  <PresentationFormat>全屏显示(4:3)</PresentationFormat>
  <Paragraphs>597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39</vt:i4>
      </vt:variant>
    </vt:vector>
  </HeadingPairs>
  <TitlesOfParts>
    <vt:vector size="115" baseType="lpstr">
      <vt:lpstr>Arial</vt:lpstr>
      <vt:lpstr>宋体</vt:lpstr>
      <vt:lpstr>Wingdings</vt:lpstr>
      <vt:lpstr>楷体_GB2312</vt:lpstr>
      <vt:lpstr>新宋体</vt:lpstr>
      <vt:lpstr>Tahoma</vt:lpstr>
      <vt:lpstr>微软雅黑</vt:lpstr>
      <vt:lpstr>Arial Unicode MS</vt:lpstr>
      <vt:lpstr>Calibri</vt:lpstr>
      <vt:lpstr>Times New Roman</vt:lpstr>
      <vt:lpstr>Blends</vt:lpstr>
      <vt:lpstr>1_Blends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最优化理论与方法</vt:lpstr>
      <vt:lpstr>内容提要</vt:lpstr>
      <vt:lpstr>一、最优化的产生及发展</vt:lpstr>
      <vt:lpstr>一、最优化的产生及发展</vt:lpstr>
      <vt:lpstr>一、最优化的产生及发展</vt:lpstr>
      <vt:lpstr>一、最优化的产生及发展</vt:lpstr>
      <vt:lpstr>一、最优化的产生及发展</vt:lpstr>
      <vt:lpstr>二、最优化和最优化方法</vt:lpstr>
      <vt:lpstr>二、最优化和最优化方法</vt:lpstr>
      <vt:lpstr>       二、最优化和最优化方法</vt:lpstr>
      <vt:lpstr>二、最优化和最优化方法</vt:lpstr>
      <vt:lpstr>二、最优化和最优化方法</vt:lpstr>
      <vt:lpstr>二、最优化和最优化方法</vt:lpstr>
      <vt:lpstr>二、最优化和最优化方法</vt:lpstr>
      <vt:lpstr>二、最优化和最优化方法</vt:lpstr>
      <vt:lpstr>二、最优化和最优化方法</vt:lpstr>
      <vt:lpstr>三、课程介绍及要求</vt:lpstr>
      <vt:lpstr>三、课程介绍及要求</vt:lpstr>
      <vt:lpstr>三、课程介绍及要求</vt:lpstr>
      <vt:lpstr>四、最优化问题概述</vt:lpstr>
      <vt:lpstr>四、最优化问题概述</vt:lpstr>
      <vt:lpstr>四、最优化问题概述</vt:lpstr>
      <vt:lpstr>四、最优化问题概述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五、最优解及算法概述</vt:lpstr>
      <vt:lpstr>六、内容小结和作业布置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zyh</dc:creator>
  <cp:lastModifiedBy>耀煌</cp:lastModifiedBy>
  <cp:revision>214</cp:revision>
  <dcterms:created xsi:type="dcterms:W3CDTF">2019-02-16T06:45:00Z</dcterms:created>
  <dcterms:modified xsi:type="dcterms:W3CDTF">2024-09-23T05:37:54Z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7D3D825502E84041A4A01F580A9F0E96_12</vt:lpwstr>
  </property>
  <property fmtid="{D5CDD505-2E9C-101B-9397-08002B2CF9AE}" pid="3" name="KSOProductBuildVer">
    <vt:lpwstr>2052-12.1.0.18276</vt:lpwstr>
  </property>
</Properties>
</file>