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13"/>
  </p:notesMasterIdLst>
  <p:sldIdLst>
    <p:sldId id="292" r:id="rId4"/>
    <p:sldId id="278" r:id="rId5"/>
    <p:sldId id="279" r:id="rId6"/>
    <p:sldId id="280" r:id="rId7"/>
    <p:sldId id="281" r:id="rId8"/>
    <p:sldId id="282" r:id="rId9"/>
    <p:sldId id="283" r:id="rId10"/>
    <p:sldId id="269" r:id="rId11"/>
    <p:sldId id="271" r:id="rId12"/>
    <p:sldId id="284" r:id="rId14"/>
    <p:sldId id="285" r:id="rId15"/>
    <p:sldId id="311" r:id="rId16"/>
    <p:sldId id="272" r:id="rId17"/>
    <p:sldId id="288" r:id="rId18"/>
    <p:sldId id="273" r:id="rId19"/>
    <p:sldId id="290" r:id="rId20"/>
    <p:sldId id="291" r:id="rId21"/>
    <p:sldId id="261" r:id="rId22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7F4C-1FAE-4F25-A17E-4F7286AD1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38EF891-8B95-415C-87F6-95260C081068}" type="slidenum">
              <a:rPr lang="en-US" altLang="zh-CN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FB9EE-A72D-4536-8731-1AC4471B6B4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5911A-62FF-4C6A-ADD6-A18285530CF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EE391-1A29-4A2F-8BBA-4EA6DA3403A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AF13B-DC5B-4C04-B151-60732A8DBF8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21D-50E2-43DA-82B8-9D7CC77399B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602D7-50EE-41C3-84AD-183E93E9092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DD1EC-47F6-4C9F-9C78-F83CC1E75F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374E594-7CFF-4E17-BFA4-4E2D6CA86750}" type="slidenum">
              <a:rPr lang="en-US" altLang="zh-CN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8ACC9-B87E-4E3D-AB8E-40E50DB6FA0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18884-A736-437A-B76E-8AE1F3011B0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9921-632E-42BF-84C8-4444CD74AC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8FF9B-BA40-413C-83B4-FF485847470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27A4-CA90-4405-A439-D997777397B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89BBA-D584-4245-8449-8E534EECE6C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F0E1-F091-4B1C-B46A-A8FE2E6539A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77735-0037-4157-B1A4-8377C3CD976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C2EE-A626-4BF1-B3B8-4990709C7C3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C1027-EC98-451E-8241-6E6E953232B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F3F88-A038-4E20-9907-BCBE11F4CE7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055B-F823-484B-B344-F595DD3727E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9DC8C-C389-41F4-9513-A2004431974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85DB-0BDE-4611-BEF7-5D49F1AE69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368E1-B772-4B99-AE33-0909DB1ABAF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5638-592C-4854-A69C-EA3BB66A168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B494D-D342-459F-B2CF-9CE8BA6889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C1536-6508-4914-B307-3416AFFEEF6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E572E-0BFD-48BB-B9E7-075F4C0113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C6233-BC66-40AB-B9F9-9033A57B263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0D38F-27CC-43FB-95B9-E9D0A9F2AD4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5AA90-3812-4F23-9B6C-48011F796D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7316-2F00-4F44-B2D8-3F974C759F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9BBB49E-2255-4A2C-8095-C0D8E272F85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96B8EC58-369B-4B13-A80A-00A37B2033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7" Type="http://schemas.openxmlformats.org/officeDocument/2006/relationships/notesSlide" Target="../notesSlides/notesSlide3.xml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5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wmf"/><Relationship Id="rId19" Type="http://schemas.openxmlformats.org/officeDocument/2006/relationships/notesSlide" Target="../notesSlides/notesSlide4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31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3" Type="http://schemas.openxmlformats.org/officeDocument/2006/relationships/notesSlide" Target="../notesSlides/notesSlide1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最优化理论与方法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3645024"/>
            <a:ext cx="6480720" cy="1152128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最优化模型的建立及其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类型</a:t>
            </a:r>
            <a:endParaRPr lang="en-US" altLang="zh-CN" sz="4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理学院</a:t>
            </a:r>
            <a:r>
              <a:rPr lang="zh-CN" altLang="en-US" sz="2800" b="1" dirty="0" smtClean="0"/>
              <a:t>优质课程建设团队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352928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  </a:t>
            </a:r>
            <a:endParaRPr lang="zh-CN" altLang="en-US" sz="2400" dirty="0" smtClean="0"/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3275856" y="234888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" imgW="434975" imgH="676910" progId="Equation.DSMT4">
                  <p:embed/>
                </p:oleObj>
              </mc:Choice>
              <mc:Fallback>
                <p:oleObj name="Equation" r:id="rId1" imgW="434975" imgH="676910" progId="Equation.DSMT4">
                  <p:embed/>
                  <p:pic>
                    <p:nvPicPr>
                      <p:cNvPr id="0" name="图片 7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4888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237412" cy="846138"/>
          </a:xfrm>
        </p:spPr>
        <p:txBody>
          <a:bodyPr/>
          <a:lstStyle/>
          <a:p>
            <a:r>
              <a:rPr lang="zh-CN" altLang="zh-CN" sz="3200" b="1" dirty="0">
                <a:solidFill>
                  <a:srgbClr val="002060"/>
                </a:solidFill>
              </a:rPr>
              <a:t>二、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最优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化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模型</a:t>
            </a:r>
            <a:r>
              <a:rPr lang="zh-CN" altLang="zh-CN" sz="3200" b="1" dirty="0">
                <a:solidFill>
                  <a:srgbClr val="002060"/>
                </a:solidFill>
              </a:rPr>
              <a:t>建立的实例分析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5189" y="2061463"/>
            <a:ext cx="8064896" cy="39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2</a:t>
            </a:r>
            <a:r>
              <a:rPr kumimoji="1" lang="en-US" altLang="zh-CN" sz="2800" b="1" dirty="0"/>
              <a:t> 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合理下料问题</a:t>
            </a:r>
            <a:r>
              <a:rPr kumimoji="1" lang="zh-CN" altLang="en-US" sz="2800" dirty="0"/>
              <a:t>（书第</a:t>
            </a:r>
            <a:r>
              <a:rPr kumimoji="1" lang="en-US" altLang="zh-CN" sz="2800" dirty="0"/>
              <a:t>16</a:t>
            </a:r>
            <a:r>
              <a:rPr kumimoji="1" lang="zh-CN" altLang="en-US" sz="2800" dirty="0"/>
              <a:t>页例</a:t>
            </a:r>
            <a:r>
              <a:rPr kumimoji="1" lang="en-US" altLang="zh-CN" sz="2800" dirty="0"/>
              <a:t>2.2</a:t>
            </a:r>
            <a:r>
              <a:rPr kumimoji="1" lang="zh-CN" altLang="en-US" sz="2800" dirty="0"/>
              <a:t>） </a:t>
            </a:r>
            <a:endParaRPr kumimoji="1" lang="en-US" altLang="zh-CN" sz="2800" dirty="0"/>
          </a:p>
          <a:p>
            <a:pPr marL="0" marR="0" lvl="0" indent="276225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 smtClean="0"/>
              <a:t>用</a:t>
            </a:r>
            <a:r>
              <a:rPr kumimoji="1" lang="zh-CN" altLang="en-US" sz="2400" dirty="0"/>
              <a:t>长度为</a:t>
            </a:r>
            <a:r>
              <a:rPr kumimoji="1" lang="en-US" altLang="zh-CN" sz="2400" dirty="0"/>
              <a:t>500</a:t>
            </a:r>
            <a:r>
              <a:rPr kumimoji="1" lang="zh-CN" altLang="en-US" sz="2400" dirty="0"/>
              <a:t>厘米的条材，截成长度为</a:t>
            </a:r>
            <a:r>
              <a:rPr kumimoji="1" lang="en-US" altLang="zh-CN" sz="2400" dirty="0"/>
              <a:t>98</a:t>
            </a:r>
            <a:r>
              <a:rPr kumimoji="1" lang="zh-CN" altLang="en-US" sz="2400" dirty="0"/>
              <a:t>厘米和</a:t>
            </a:r>
            <a:r>
              <a:rPr kumimoji="1" lang="en-US" altLang="zh-CN" sz="2400" dirty="0"/>
              <a:t>78</a:t>
            </a:r>
            <a:r>
              <a:rPr kumimoji="1" lang="zh-CN" altLang="en-US" sz="2400" dirty="0"/>
              <a:t>厘米两种毛坯，要求共截出长</a:t>
            </a:r>
            <a:r>
              <a:rPr kumimoji="1" lang="en-US" altLang="zh-CN" sz="2400" dirty="0"/>
              <a:t>98</a:t>
            </a:r>
            <a:r>
              <a:rPr kumimoji="1" lang="zh-CN" altLang="en-US" sz="2400" dirty="0"/>
              <a:t>厘米的毛坯</a:t>
            </a:r>
            <a:r>
              <a:rPr kumimoji="1" lang="en-US" altLang="zh-CN" sz="2400" dirty="0"/>
              <a:t>1000</a:t>
            </a:r>
            <a:r>
              <a:rPr kumimoji="1" lang="zh-CN" altLang="en-US" sz="2400" dirty="0"/>
              <a:t>根，</a:t>
            </a:r>
            <a:r>
              <a:rPr kumimoji="1" lang="en-US" altLang="zh-CN" sz="2400" dirty="0"/>
              <a:t>78</a:t>
            </a:r>
            <a:r>
              <a:rPr kumimoji="1" lang="zh-CN" altLang="en-US" sz="2400" dirty="0"/>
              <a:t>厘米长的毛坯</a:t>
            </a:r>
            <a:r>
              <a:rPr kumimoji="1" lang="en-US" altLang="zh-CN" sz="2400" dirty="0"/>
              <a:t>2000</a:t>
            </a:r>
            <a:r>
              <a:rPr kumimoji="1" lang="zh-CN" altLang="en-US" sz="2400" dirty="0"/>
              <a:t>根，</a:t>
            </a:r>
            <a:r>
              <a:rPr kumimoji="1" lang="zh-CN" altLang="en-US" sz="2400" dirty="0">
                <a:solidFill>
                  <a:srgbClr val="FF0000"/>
                </a:solidFill>
              </a:rPr>
              <a:t>应怎样截法才能使所用的原材料最少？</a:t>
            </a:r>
            <a:r>
              <a:rPr kumimoji="1" lang="zh-CN" altLang="en-US" sz="2400" dirty="0"/>
              <a:t>试建立问题的数学模型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  <a:p>
            <a:pPr marL="0" marR="0" lvl="0" indent="276225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问题：此例与例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和练习题有什么不同？又该如何建立其数学模型呢？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6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485879"/>
            <a:ext cx="122893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solidFill>
                  <a:srgbClr val="002060"/>
                </a:solidFill>
              </a:rPr>
              <a:t>二、最优</a:t>
            </a:r>
            <a:r>
              <a:rPr lang="zh-CN" altLang="en-US" sz="3200" b="1" dirty="0">
                <a:solidFill>
                  <a:srgbClr val="002060"/>
                </a:solidFill>
              </a:rPr>
              <a:t>化</a:t>
            </a:r>
            <a:r>
              <a:rPr lang="zh-CN" altLang="zh-CN" sz="3200" b="1" dirty="0">
                <a:solidFill>
                  <a:srgbClr val="002060"/>
                </a:solidFill>
              </a:rPr>
              <a:t>模型建立的实例分析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017712"/>
            <a:ext cx="7767464" cy="42916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的分析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2636912"/>
            <a:ext cx="7200800" cy="37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499" y="1771863"/>
            <a:ext cx="7488832" cy="295232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sym typeface="+mn-ea"/>
              </a:rPr>
              <a:t>2</a:t>
            </a:r>
            <a:r>
              <a:rPr lang="zh-CN" altLang="en-US" sz="2800" b="1" dirty="0" smtClean="0">
                <a:solidFill>
                  <a:srgbClr val="3333FF"/>
                </a:solidFill>
                <a:sym typeface="+mn-ea"/>
              </a:rPr>
              <a:t>、非线性规划模型</a:t>
            </a:r>
            <a:endParaRPr lang="en-US" altLang="zh-CN" sz="2800" b="1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投资决策问题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某</a:t>
            </a:r>
            <a:r>
              <a:rPr lang="zh-CN" altLang="en-US" sz="2400" b="1" dirty="0"/>
              <a:t>公司</a:t>
            </a:r>
            <a:r>
              <a:rPr lang="zh-CN" altLang="en-US" sz="2400" b="1" dirty="0" smtClean="0"/>
              <a:t>有  （         ）</a:t>
            </a:r>
            <a:r>
              <a:rPr lang="zh-CN" altLang="en-US" sz="2400" b="1" dirty="0"/>
              <a:t>个项目可供选择投资，</a:t>
            </a:r>
            <a:r>
              <a:rPr lang="zh-CN" altLang="en-US" sz="2400" b="1" dirty="0" smtClean="0"/>
              <a:t>并且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 smtClean="0"/>
              <a:t>至少</a:t>
            </a:r>
            <a:r>
              <a:rPr lang="zh-CN" altLang="en-US" sz="2400" b="1" dirty="0"/>
              <a:t>要对其中一个项目投资。已知该公司拥有总资金 </a:t>
            </a:r>
            <a:r>
              <a:rPr lang="zh-CN" altLang="en-US" sz="2400" b="1" dirty="0" smtClean="0"/>
              <a:t>     元</a:t>
            </a:r>
            <a:r>
              <a:rPr lang="zh-CN" altLang="en-US" sz="2400" b="1" dirty="0"/>
              <a:t>，投资于第 </a:t>
            </a:r>
            <a:r>
              <a:rPr lang="zh-CN" altLang="en-US" sz="2400" b="1" dirty="0" smtClean="0"/>
              <a:t>  （               </a:t>
            </a:r>
            <a:r>
              <a:rPr lang="zh-CN" altLang="en-US" sz="2400" b="1" dirty="0"/>
              <a:t>）个项目需要</a:t>
            </a:r>
            <a:r>
              <a:rPr lang="zh-CN" altLang="en-US" sz="2400" b="1" dirty="0" smtClean="0"/>
              <a:t>资金   </a:t>
            </a:r>
            <a:r>
              <a:rPr lang="zh-CN" altLang="en-US" sz="2400" b="1" dirty="0"/>
              <a:t>元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 smtClean="0"/>
              <a:t>并</a:t>
            </a:r>
            <a:r>
              <a:rPr lang="zh-CN" altLang="en-US" sz="2400" b="1" dirty="0"/>
              <a:t>预计可收益 </a:t>
            </a:r>
            <a:r>
              <a:rPr lang="zh-CN" altLang="en-US" sz="2400" b="1" dirty="0" smtClean="0"/>
              <a:t>  元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试选择最佳投资方案</a:t>
            </a:r>
            <a:r>
              <a:rPr lang="zh-CN" altLang="en-US" sz="2400" b="1" dirty="0"/>
              <a:t>。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</p:txBody>
      </p:sp>
      <p:sp>
        <p:nvSpPr>
          <p:cNvPr id="143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36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237412" cy="846138"/>
          </a:xfrm>
        </p:spPr>
        <p:txBody>
          <a:bodyPr/>
          <a:lstStyle/>
          <a:p>
            <a:r>
              <a:rPr lang="zh-CN" altLang="zh-CN" sz="3200" b="1" dirty="0">
                <a:solidFill>
                  <a:srgbClr val="002060"/>
                </a:solidFill>
              </a:rPr>
              <a:t>二、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最优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化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模型</a:t>
            </a:r>
            <a:r>
              <a:rPr lang="zh-CN" altLang="zh-CN" sz="3200" b="1" dirty="0">
                <a:solidFill>
                  <a:srgbClr val="002060"/>
                </a:solidFill>
              </a:rPr>
              <a:t>建立的实例分析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771800" y="2923932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Equation" r:id="rId1" imgW="3048000" imgH="3352800" progId="Equation.DSMT4">
                  <p:embed/>
                </p:oleObj>
              </mc:Choice>
              <mc:Fallback>
                <p:oleObj name="Equation" r:id="rId1" imgW="3048000" imgH="3352800" progId="Equation.DSMT4">
                  <p:embed/>
                  <p:pic>
                    <p:nvPicPr>
                      <p:cNvPr id="0" name="图片 10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23932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-2119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347864" y="2851924"/>
          <a:ext cx="70113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Equation" r:id="rId3" imgW="354965" imgH="177800" progId="Equation.DSMT4">
                  <p:embed/>
                </p:oleObj>
              </mc:Choice>
              <mc:Fallback>
                <p:oleObj name="Equation" r:id="rId3" imgW="354965" imgH="177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851924"/>
                        <a:ext cx="70113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-28672" y="-27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043608" y="3789040"/>
          <a:ext cx="288032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Equation" r:id="rId5" imgW="152400" imgH="165100" progId="Equation.DSMT4">
                  <p:embed/>
                </p:oleObj>
              </mc:Choice>
              <mc:Fallback>
                <p:oleObj name="Equation" r:id="rId5" imgW="152400" imgH="165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89040"/>
                        <a:ext cx="288032" cy="324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96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851920" y="4004052"/>
          <a:ext cx="13201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Equation" r:id="rId7" imgW="736600" imgH="203200" progId="Equation.DSMT4">
                  <p:embed/>
                </p:oleObj>
              </mc:Choice>
              <mc:Fallback>
                <p:oleObj name="Equation" r:id="rId7" imgW="7366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004052"/>
                        <a:ext cx="13201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3275856" y="4004052"/>
          <a:ext cx="215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Equation" r:id="rId9" imgW="2133600" imgH="3962400" progId="Equation.DSMT4">
                  <p:embed/>
                </p:oleObj>
              </mc:Choice>
              <mc:Fallback>
                <p:oleObj name="Equation" r:id="rId9" imgW="2133600" imgH="3962400" progId="Equation.DSMT4">
                  <p:embed/>
                  <p:pic>
                    <p:nvPicPr>
                      <p:cNvPr id="0" name="图片 10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04052"/>
                        <a:ext cx="215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3549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596336" y="4004052"/>
          <a:ext cx="27651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Equation" r:id="rId11" imgW="152400" imgH="228600" progId="Equation.DSMT4">
                  <p:embed/>
                </p:oleObj>
              </mc:Choice>
              <mc:Fallback>
                <p:oleObj name="Equation" r:id="rId11" imgW="1524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004052"/>
                        <a:ext cx="276511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2844061" y="4652124"/>
          <a:ext cx="252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13" imgW="3352800" imgH="5486400" progId="Equation.DSMT4">
                  <p:embed/>
                </p:oleObj>
              </mc:Choice>
              <mc:Fallback>
                <p:oleObj name="Equation" r:id="rId13" imgW="3352800" imgH="5486400" progId="Equation.DSMT4">
                  <p:embed/>
                  <p:pic>
                    <p:nvPicPr>
                      <p:cNvPr id="0" name="图片 10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061" y="4652124"/>
                        <a:ext cx="252413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内容占位符 30"/>
          <p:cNvSpPr>
            <a:spLocks noGrp="1"/>
          </p:cNvSpPr>
          <p:nvPr>
            <p:ph sz="quarter" idx="3"/>
          </p:nvPr>
        </p:nvSpPr>
        <p:spPr>
          <a:xfrm>
            <a:off x="899845" y="5157470"/>
            <a:ext cx="7560840" cy="1576536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+mn-ea"/>
              </a:rPr>
              <a:t>  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分析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最佳投资方案</a:t>
            </a: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应是投资额最小而总收益最大的方案</a:t>
            </a:r>
            <a:r>
              <a:rPr lang="zh-CN" altLang="en-US" sz="2000" dirty="0">
                <a:latin typeface="+mn-ea"/>
              </a:rPr>
              <a:t>，所以</a:t>
            </a:r>
            <a:r>
              <a:rPr lang="zh-CN" altLang="en-US" sz="2000" dirty="0" smtClean="0">
                <a:latin typeface="+mn-ea"/>
              </a:rPr>
              <a:t>上述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</a:rPr>
              <a:t>最佳投资决策问题归结为在总资金以及决策变量（</a:t>
            </a: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取</a:t>
            </a:r>
            <a:r>
              <a:rPr lang="en-US" altLang="zh-CN" sz="2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或</a:t>
            </a:r>
            <a:r>
              <a:rPr lang="en-US" altLang="zh-CN" sz="2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</a:rPr>
              <a:t>）的限制条件下，极大化总收益和总投资之比</a:t>
            </a:r>
            <a:r>
              <a:rPr lang="zh-CN" altLang="en-US" sz="2000" dirty="0" smtClean="0">
                <a:latin typeface="+mn-ea"/>
              </a:rPr>
              <a:t>（即</a:t>
            </a:r>
            <a:r>
              <a:rPr lang="zh-CN" altLang="en-US" sz="2000" dirty="0">
                <a:latin typeface="+mn-ea"/>
              </a:rPr>
              <a:t>收益率或盈利率） 的问题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9" name="云形标注 48"/>
          <p:cNvSpPr/>
          <p:nvPr/>
        </p:nvSpPr>
        <p:spPr bwMode="auto">
          <a:xfrm>
            <a:off x="7020272" y="764704"/>
            <a:ext cx="1800200" cy="1827193"/>
          </a:xfrm>
          <a:prstGeom prst="cloudCallout">
            <a:avLst>
              <a:gd name="adj1" fmla="val -97338"/>
              <a:gd name="adj2" fmla="val 2879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最佳投资方案还可以怎么理解？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/>
      <p:bldP spid="4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633344" cy="46082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b="1" dirty="0">
                <a:solidFill>
                  <a:srgbClr val="FF0000"/>
                </a:solidFill>
              </a:rPr>
              <a:t>练习：选址问题</a:t>
            </a:r>
            <a:r>
              <a:rPr lang="zh-CN" altLang="en-US" sz="2800" dirty="0" smtClean="0"/>
              <a:t>（类似的问题</a:t>
            </a:r>
            <a:r>
              <a:rPr lang="en-US" altLang="zh-CN" sz="2800" dirty="0" smtClean="0"/>
              <a:t>P92)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zh-CN" altLang="en-US" sz="2400" dirty="0" smtClean="0"/>
              <a:t>某城市要建设一个煤气供应中心，该中心向城市中    个用户（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用户位置固定</a:t>
            </a:r>
            <a:r>
              <a:rPr lang="zh-CN" altLang="en-US" sz="2400" dirty="0" smtClean="0"/>
              <a:t>）提供输送煤气服务。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给定的坐标系</a:t>
            </a:r>
            <a:r>
              <a:rPr lang="zh-CN" altLang="en-US" sz="2400" dirty="0" smtClean="0"/>
              <a:t>而言，已知第   个用户位置的坐标为                             。如果输送管道不受道路影响（</a:t>
            </a:r>
            <a:r>
              <a:rPr lang="zh-CN" altLang="en-US" sz="2400" dirty="0" smtClean="0">
                <a:solidFill>
                  <a:srgbClr val="0070C0"/>
                </a:solidFill>
              </a:rPr>
              <a:t>即只考虑直线距离</a:t>
            </a:r>
            <a:r>
              <a:rPr lang="zh-CN" altLang="en-US" sz="2400" dirty="0" smtClean="0"/>
              <a:t>），问</a:t>
            </a:r>
            <a:r>
              <a:rPr lang="zh-CN" altLang="en-US" sz="2400" dirty="0" smtClean="0">
                <a:solidFill>
                  <a:srgbClr val="C00000"/>
                </a:solidFill>
              </a:rPr>
              <a:t>如何确定该中心的位置，才能使总的输送管道最短，同时中心到第  个用户的距离必须介于   和    之间</a:t>
            </a:r>
            <a:r>
              <a:rPr lang="zh-CN" altLang="en-US" sz="2400" dirty="0" smtClean="0"/>
              <a:t>                。</a:t>
            </a:r>
            <a:endParaRPr lang="zh-CN" altLang="en-US" sz="24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 smtClean="0"/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32766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" name="Equation" r:id="rId1" imgW="434975" imgH="676910" progId="Equation.DSMT4">
                  <p:embed/>
                </p:oleObj>
              </mc:Choice>
              <mc:Fallback>
                <p:oleObj name="Equation" r:id="rId1" imgW="434975" imgH="676910" progId="Equation.DSMT4">
                  <p:embed/>
                  <p:pic>
                    <p:nvPicPr>
                      <p:cNvPr id="0" name="图片 5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/>
          <p:cNvGraphicFramePr>
            <a:graphicFrameLocks noChangeAspect="1"/>
          </p:cNvGraphicFramePr>
          <p:nvPr/>
        </p:nvGraphicFramePr>
        <p:xfrm>
          <a:off x="1619672" y="3284984"/>
          <a:ext cx="3286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" name="Equation" r:id="rId3" imgW="3048000" imgH="3352800" progId="Equation.DSMT4">
                  <p:embed/>
                </p:oleObj>
              </mc:Choice>
              <mc:Fallback>
                <p:oleObj name="Equation" r:id="rId3" imgW="3048000" imgH="3352800" progId="Equation.DSMT4">
                  <p:embed/>
                  <p:pic>
                    <p:nvPicPr>
                      <p:cNvPr id="0" name="图片 5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84984"/>
                        <a:ext cx="3286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/>
          <p:cNvGraphicFramePr>
            <a:graphicFrameLocks noChangeAspect="1"/>
          </p:cNvGraphicFramePr>
          <p:nvPr/>
        </p:nvGraphicFramePr>
        <p:xfrm>
          <a:off x="5508104" y="3933056"/>
          <a:ext cx="2333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" name="Equation" r:id="rId5" imgW="2133600" imgH="3962400" progId="Equation.DSMT4">
                  <p:embed/>
                </p:oleObj>
              </mc:Choice>
              <mc:Fallback>
                <p:oleObj name="Equation" r:id="rId5" imgW="2133600" imgH="3962400" progId="Equation.DSMT4">
                  <p:embed/>
                  <p:pic>
                    <p:nvPicPr>
                      <p:cNvPr id="0" name="图片 5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933056"/>
                        <a:ext cx="2333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/>
          <p:cNvGraphicFramePr>
            <a:graphicFrameLocks noChangeAspect="1"/>
          </p:cNvGraphicFramePr>
          <p:nvPr/>
        </p:nvGraphicFramePr>
        <p:xfrm>
          <a:off x="1619672" y="4437112"/>
          <a:ext cx="27352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" name="Equation" r:id="rId7" imgW="30480000" imgH="5486400" progId="Equation.DSMT4">
                  <p:embed/>
                </p:oleObj>
              </mc:Choice>
              <mc:Fallback>
                <p:oleObj name="Equation" r:id="rId7" imgW="30480000" imgH="5486400" progId="Equation.DSMT4">
                  <p:embed/>
                  <p:pic>
                    <p:nvPicPr>
                      <p:cNvPr id="0" name="图片 5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437112"/>
                        <a:ext cx="27352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11"/>
          <p:cNvGraphicFramePr>
            <a:graphicFrameLocks noChangeAspect="1"/>
          </p:cNvGraphicFramePr>
          <p:nvPr/>
        </p:nvGraphicFramePr>
        <p:xfrm>
          <a:off x="6804248" y="5517232"/>
          <a:ext cx="231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" name="Equation" r:id="rId9" imgW="2133600" imgH="3962400" progId="Equation.DSMT4">
                  <p:embed/>
                </p:oleObj>
              </mc:Choice>
              <mc:Fallback>
                <p:oleObj name="Equation" r:id="rId9" imgW="2133600" imgH="3962400" progId="Equation.DSMT4">
                  <p:embed/>
                  <p:pic>
                    <p:nvPicPr>
                      <p:cNvPr id="0" name="图片 5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517232"/>
                        <a:ext cx="231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2"/>
          <p:cNvGraphicFramePr>
            <a:graphicFrameLocks noChangeAspect="1"/>
          </p:cNvGraphicFramePr>
          <p:nvPr/>
        </p:nvGraphicFramePr>
        <p:xfrm>
          <a:off x="3059832" y="6021288"/>
          <a:ext cx="288032" cy="47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" name="Equation" r:id="rId11" imgW="3352800" imgH="5486400" progId="Equation.DSMT4">
                  <p:embed/>
                </p:oleObj>
              </mc:Choice>
              <mc:Fallback>
                <p:oleObj name="Equation" r:id="rId11" imgW="3352800" imgH="5486400" progId="Equation.DSMT4">
                  <p:embed/>
                  <p:pic>
                    <p:nvPicPr>
                      <p:cNvPr id="0" name="图片 5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6021288"/>
                        <a:ext cx="288032" cy="471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16"/>
          <p:cNvGraphicFramePr>
            <a:graphicFrameLocks noChangeAspect="1"/>
          </p:cNvGraphicFramePr>
          <p:nvPr/>
        </p:nvGraphicFramePr>
        <p:xfrm>
          <a:off x="3779912" y="6093296"/>
          <a:ext cx="288032" cy="43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" name="Equation" r:id="rId13" imgW="3657600" imgH="5486400" progId="Equation.DSMT4">
                  <p:embed/>
                </p:oleObj>
              </mc:Choice>
              <mc:Fallback>
                <p:oleObj name="Equation" r:id="rId13" imgW="3657600" imgH="5486400" progId="Equation.DSMT4">
                  <p:embed/>
                  <p:pic>
                    <p:nvPicPr>
                      <p:cNvPr id="0" name="图片 5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6093296"/>
                        <a:ext cx="288032" cy="43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20"/>
          <p:cNvGraphicFramePr>
            <a:graphicFrameLocks noChangeAspect="1"/>
          </p:cNvGraphicFramePr>
          <p:nvPr/>
        </p:nvGraphicFramePr>
        <p:xfrm>
          <a:off x="4716016" y="6165304"/>
          <a:ext cx="1512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" name="Equation" r:id="rId15" imgW="862965" imgH="203200" progId="Equation.DSMT4">
                  <p:embed/>
                </p:oleObj>
              </mc:Choice>
              <mc:Fallback>
                <p:oleObj name="Equation" r:id="rId15" imgW="862965" imgH="203200" progId="Equation.DSMT4">
                  <p:embed/>
                  <p:pic>
                    <p:nvPicPr>
                      <p:cNvPr id="0" name="图片 5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6165304"/>
                        <a:ext cx="15128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237412" cy="846138"/>
          </a:xfrm>
        </p:spPr>
        <p:txBody>
          <a:bodyPr/>
          <a:lstStyle/>
          <a:p>
            <a:r>
              <a:rPr lang="zh-CN" altLang="zh-CN" sz="3200" b="1" dirty="0">
                <a:solidFill>
                  <a:srgbClr val="002060"/>
                </a:solidFill>
              </a:rPr>
              <a:t>二、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最优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化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模型</a:t>
            </a:r>
            <a:r>
              <a:rPr lang="zh-CN" altLang="zh-CN" sz="3200" b="1" dirty="0">
                <a:solidFill>
                  <a:srgbClr val="002060"/>
                </a:solidFill>
              </a:rPr>
              <a:t>建立的实例分析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1" y="1773238"/>
            <a:ext cx="7776863" cy="49681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例</a:t>
            </a:r>
            <a:r>
              <a:rPr lang="en-US" altLang="zh-CN" sz="2800" b="1" dirty="0"/>
              <a:t>4 </a:t>
            </a:r>
            <a:r>
              <a:rPr lang="zh-CN" altLang="en-US" sz="2800" b="1" dirty="0">
                <a:solidFill>
                  <a:srgbClr val="FF0000"/>
                </a:solidFill>
              </a:rPr>
              <a:t>曲线拟合问题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+mn-ea"/>
              </a:rPr>
              <a:t>     在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实验数据处理或统计资料</a:t>
            </a:r>
            <a:r>
              <a:rPr lang="zh-CN" altLang="en-US" sz="2400" dirty="0" smtClean="0">
                <a:latin typeface="+mn-ea"/>
              </a:rPr>
              <a:t>分析中，常常遇到这样的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问题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如何利用有关变量的实验数据（资料）去确定这些变量间的函数关系</a:t>
            </a:r>
            <a:r>
              <a:rPr lang="zh-CN" altLang="en-US" sz="2400" dirty="0" smtClean="0">
                <a:latin typeface="+mn-ea"/>
              </a:rPr>
              <a:t>。例如，已知某物体的温度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    与时间  之间有如下形式的经验函数关系：</a:t>
            </a:r>
            <a:endParaRPr lang="zh-CN" altLang="en-US" sz="2400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+mn-ea"/>
              </a:rPr>
              <a:t>   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其中     是待定参数。通过测试获得  </a:t>
            </a:r>
            <a:r>
              <a:rPr lang="en-US" altLang="zh-CN" sz="2400" i="1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组时间与温度之间的实验数据               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试确定参数   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       使理论曲线尽可能地与  个测试点拟合</a:t>
            </a:r>
            <a:r>
              <a:rPr lang="zh-CN" altLang="en-US" sz="2400" dirty="0" smtClean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 </a:t>
            </a:r>
            <a:endParaRPr lang="zh-CN" altLang="en-US" sz="2400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</a:t>
            </a:r>
            <a:endParaRPr lang="zh-CN" altLang="en-US" sz="2400" dirty="0" smtClean="0"/>
          </a:p>
        </p:txBody>
      </p:sp>
      <p:graphicFrame>
        <p:nvGraphicFramePr>
          <p:cNvPr id="143364" name="Object 2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95936" y="5661248"/>
          <a:ext cx="2016224" cy="38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1" imgW="1002665" imgH="190500" progId="Equation.DSMT4">
                  <p:embed/>
                </p:oleObj>
              </mc:Choice>
              <mc:Fallback>
                <p:oleObj name="Equation" r:id="rId1" imgW="1002665" imgH="190500" progId="Equation.DSMT4">
                  <p:embed/>
                  <p:pic>
                    <p:nvPicPr>
                      <p:cNvPr id="0" name="图片 9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661248"/>
                        <a:ext cx="2016224" cy="383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366" name="Object 2"/>
          <p:cNvGraphicFramePr>
            <a:graphicFrameLocks noChangeAspect="1"/>
          </p:cNvGraphicFramePr>
          <p:nvPr/>
        </p:nvGraphicFramePr>
        <p:xfrm>
          <a:off x="1408396" y="4005064"/>
          <a:ext cx="337135" cy="360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3" imgW="139700" imgH="165100" progId="Equation.DSMT4">
                  <p:embed/>
                </p:oleObj>
              </mc:Choice>
              <mc:Fallback>
                <p:oleObj name="Equation" r:id="rId3" imgW="139700" imgH="165100" progId="Equation.DSMT4">
                  <p:embed/>
                  <p:pic>
                    <p:nvPicPr>
                      <p:cNvPr id="0" name="图片 9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396" y="4005064"/>
                        <a:ext cx="337135" cy="360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368" name="Object 4"/>
          <p:cNvGraphicFramePr>
            <a:graphicFrameLocks noChangeAspect="1"/>
          </p:cNvGraphicFramePr>
          <p:nvPr/>
        </p:nvGraphicFramePr>
        <p:xfrm>
          <a:off x="2843808" y="4005064"/>
          <a:ext cx="160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5" imgW="88900" imgH="152400" progId="Equation.DSMT4">
                  <p:embed/>
                </p:oleObj>
              </mc:Choice>
              <mc:Fallback>
                <p:oleObj name="Equation" r:id="rId5" imgW="88900" imgH="152400" progId="Equation.DSMT4">
                  <p:embed/>
                  <p:pic>
                    <p:nvPicPr>
                      <p:cNvPr id="0" name="图片 9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005064"/>
                        <a:ext cx="160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370" name="Object 6"/>
          <p:cNvGraphicFramePr>
            <a:graphicFrameLocks noChangeAspect="1"/>
          </p:cNvGraphicFramePr>
          <p:nvPr/>
        </p:nvGraphicFramePr>
        <p:xfrm>
          <a:off x="3219450" y="4351338"/>
          <a:ext cx="2632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7" imgW="27432000" imgH="5791200" progId="Equation.DSMT4">
                  <p:embed/>
                </p:oleObj>
              </mc:Choice>
              <mc:Fallback>
                <p:oleObj name="Equation" r:id="rId7" imgW="27432000" imgH="5791200" progId="Equation.DSMT4">
                  <p:embed/>
                  <p:pic>
                    <p:nvPicPr>
                      <p:cNvPr id="0" name="图片 9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351338"/>
                        <a:ext cx="2632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8"/>
          <p:cNvGraphicFramePr>
            <a:graphicFrameLocks noChangeAspect="1"/>
          </p:cNvGraphicFramePr>
          <p:nvPr/>
        </p:nvGraphicFramePr>
        <p:xfrm>
          <a:off x="1979712" y="5013176"/>
          <a:ext cx="720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9" imgW="10363200" imgH="4572000" progId="Equation.DSMT4">
                  <p:embed/>
                </p:oleObj>
              </mc:Choice>
              <mc:Fallback>
                <p:oleObj name="Equation" r:id="rId9" imgW="10363200" imgH="4572000" progId="Equation.DSMT4">
                  <p:embed/>
                  <p:pic>
                    <p:nvPicPr>
                      <p:cNvPr id="0" name="图片 9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13176"/>
                        <a:ext cx="720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2" name="Object 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3648" y="6237312"/>
          <a:ext cx="865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11" imgW="10363200" imgH="4572000" progId="Equation.DSMT4">
                  <p:embed/>
                </p:oleObj>
              </mc:Choice>
              <mc:Fallback>
                <p:oleObj name="Equation" r:id="rId11" imgW="10363200" imgH="4572000" progId="Equation.DSMT4">
                  <p:embed/>
                  <p:pic>
                    <p:nvPicPr>
                      <p:cNvPr id="0" name="图片 9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237312"/>
                        <a:ext cx="8651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237412" cy="846138"/>
          </a:xfrm>
        </p:spPr>
        <p:txBody>
          <a:bodyPr/>
          <a:lstStyle/>
          <a:p>
            <a:r>
              <a:rPr lang="zh-CN" altLang="zh-CN" sz="3200" b="1" dirty="0">
                <a:solidFill>
                  <a:srgbClr val="002060"/>
                </a:solidFill>
              </a:rPr>
              <a:t>二、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最优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化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模型</a:t>
            </a:r>
            <a:r>
              <a:rPr lang="zh-CN" altLang="zh-CN" sz="3200" b="1" dirty="0">
                <a:solidFill>
                  <a:srgbClr val="002060"/>
                </a:solidFill>
              </a:rPr>
              <a:t>建立的实例分析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516216" y="5085184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13" imgW="3048000" imgH="3352800" progId="Equation.DSMT4">
                  <p:embed/>
                </p:oleObj>
              </mc:Choice>
              <mc:Fallback>
                <p:oleObj name="Equation" r:id="rId13" imgW="3048000" imgH="3352800" progId="Equation.DSMT4">
                  <p:embed/>
                  <p:pic>
                    <p:nvPicPr>
                      <p:cNvPr id="0" name="图片 9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085184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5364088" y="6381328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15" imgW="3048000" imgH="3352800" progId="Equation.DSMT4">
                  <p:embed/>
                </p:oleObj>
              </mc:Choice>
              <mc:Fallback>
                <p:oleObj name="Equation" r:id="rId15" imgW="3048000" imgH="3352800" progId="Equation.DSMT4">
                  <p:embed/>
                  <p:pic>
                    <p:nvPicPr>
                      <p:cNvPr id="0" name="图片 9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6381328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云形标注 2"/>
          <p:cNvSpPr/>
          <p:nvPr/>
        </p:nvSpPr>
        <p:spPr bwMode="auto">
          <a:xfrm>
            <a:off x="6876256" y="836712"/>
            <a:ext cx="1872208" cy="1405533"/>
          </a:xfrm>
          <a:prstGeom prst="cloudCallout">
            <a:avLst>
              <a:gd name="adj1" fmla="val -64777"/>
              <a:gd name="adj2" fmla="val 494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其模型与例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和练习有何不同？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844408" cy="475252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3333FF"/>
                </a:solidFill>
              </a:rPr>
              <a:t>  3</a:t>
            </a:r>
            <a:r>
              <a:rPr lang="zh-CN" altLang="en-US" sz="2800" b="1" dirty="0" smtClean="0">
                <a:solidFill>
                  <a:srgbClr val="3333FF"/>
                </a:solidFill>
              </a:rPr>
              <a:t>、动态规划模型</a:t>
            </a:r>
            <a:endParaRPr lang="en-US" altLang="zh-CN" sz="2800" b="1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+mn-ea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5 </a:t>
            </a:r>
            <a:r>
              <a:rPr lang="zh-CN" altLang="en-US" sz="2800" b="1" dirty="0">
                <a:solidFill>
                  <a:srgbClr val="FF0000"/>
                </a:solidFill>
              </a:rPr>
              <a:t>最短路问题 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书</a:t>
            </a:r>
            <a:r>
              <a:rPr lang="en-US" altLang="zh-CN" sz="2800" dirty="0">
                <a:solidFill>
                  <a:srgbClr val="3333FF"/>
                </a:solidFill>
                <a:latin typeface="+mn-ea"/>
              </a:rPr>
              <a:t>139</a:t>
            </a:r>
            <a:r>
              <a:rPr lang="zh-CN" altLang="en-US" sz="2800" dirty="0">
                <a:solidFill>
                  <a:srgbClr val="3333FF"/>
                </a:solidFill>
                <a:latin typeface="+mn-ea"/>
              </a:rPr>
              <a:t>页</a:t>
            </a:r>
            <a:r>
              <a:rPr lang="en-US" altLang="zh-CN" sz="2800" dirty="0">
                <a:latin typeface="+mn-ea"/>
              </a:rPr>
              <a:t>)</a:t>
            </a:r>
            <a:endParaRPr lang="en-US" altLang="zh-CN" sz="2800" dirty="0">
              <a:latin typeface="+mn-ea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 smtClean="0">
                <a:latin typeface="+mn-ea"/>
              </a:rPr>
              <a:t>      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石油工程应用方面，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经常遇到天然气管网及石油管网的铺设问题</a:t>
            </a:r>
            <a:r>
              <a:rPr lang="zh-CN" altLang="en-US" sz="2400" dirty="0">
                <a:latin typeface="+mn-ea"/>
              </a:rPr>
              <a:t>。考虑一种特殊情形：两定点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en-US" sz="2400" dirty="0">
                <a:latin typeface="+mn-ea"/>
              </a:rPr>
              <a:t>间单行管道的最优铺设问题，如下图。图中线路是所有可行线路，其上的数字为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距离（或造价</a:t>
            </a:r>
            <a:r>
              <a:rPr lang="zh-CN" altLang="en-US" sz="2400" dirty="0">
                <a:latin typeface="+mn-ea"/>
              </a:rPr>
              <a:t>），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问题是确定出起点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至终点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G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的距离最短（或运行成本最低）的管道路线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52228" name="AutoShape 1030"/>
          <p:cNvSpPr>
            <a:spLocks noChangeArrowheads="1"/>
          </p:cNvSpPr>
          <p:nvPr/>
        </p:nvSpPr>
        <p:spPr bwMode="auto">
          <a:xfrm>
            <a:off x="6877050" y="2205038"/>
            <a:ext cx="1655763" cy="1439862"/>
          </a:xfrm>
          <a:prstGeom prst="wedgeRoundRectCallout">
            <a:avLst>
              <a:gd name="adj1" fmla="val -46167"/>
              <a:gd name="adj2" fmla="val 68963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237412" cy="846138"/>
          </a:xfrm>
        </p:spPr>
        <p:txBody>
          <a:bodyPr/>
          <a:lstStyle/>
          <a:p>
            <a:r>
              <a:rPr lang="zh-CN" altLang="zh-CN" sz="3200" b="1" dirty="0">
                <a:solidFill>
                  <a:srgbClr val="002060"/>
                </a:solidFill>
              </a:rPr>
              <a:t>二、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最优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化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模型</a:t>
            </a:r>
            <a:r>
              <a:rPr lang="zh-CN" altLang="zh-CN" sz="3200" b="1" dirty="0">
                <a:solidFill>
                  <a:srgbClr val="002060"/>
                </a:solidFill>
              </a:rPr>
              <a:t>建立的实例分析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pic>
        <p:nvPicPr>
          <p:cNvPr id="7" name="图片 6" descr="图片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941168"/>
            <a:ext cx="3842380" cy="15944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1031"/>
          <p:cNvSpPr>
            <a:spLocks noChangeArrowheads="1"/>
          </p:cNvSpPr>
          <p:nvPr/>
        </p:nvSpPr>
        <p:spPr bwMode="auto">
          <a:xfrm>
            <a:off x="7164288" y="980728"/>
            <a:ext cx="1728341" cy="1224136"/>
          </a:xfrm>
          <a:prstGeom prst="wedgeRoundRectCallout">
            <a:avLst>
              <a:gd name="adj1" fmla="val -150230"/>
              <a:gd name="adj2" fmla="val 8483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图论极值或网络优化问题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</a:rPr>
              <a:t>最优化模型的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、思考</a:t>
            </a: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讨论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2400" b="1" dirty="0" smtClean="0"/>
              <a:t>从</a:t>
            </a:r>
            <a:r>
              <a:rPr lang="zh-CN" altLang="en-US" sz="2400" b="1" dirty="0"/>
              <a:t>如下几</a:t>
            </a:r>
            <a:r>
              <a:rPr lang="zh-CN" altLang="en-US" sz="2400" b="1" dirty="0" smtClean="0"/>
              <a:t>方面考虑例题和练习建立的最优化模型：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）目标函数的个数有什么异同？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</a:rPr>
              <a:t>  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）约束条件有何异同？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</a:rPr>
              <a:t>  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）目标函数和约束条件函数有什么异同？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）决策过程有何异同？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问题：你们从以上问题的答案中可发现什么结论？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</a:rPr>
              <a:t>最优化模型的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772816"/>
            <a:ext cx="7916416" cy="489654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、最优化模型</a:t>
            </a:r>
            <a:r>
              <a:rPr lang="zh-CN" altLang="en-US" sz="2800" b="1" dirty="0"/>
              <a:t>的分类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  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）单目标与多目标优化模型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en-US" sz="2000" b="1" dirty="0"/>
              <a:t> </a:t>
            </a:r>
            <a:r>
              <a:rPr lang="zh-CN" altLang="en-US" sz="2000" b="1" dirty="0" smtClean="0"/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按目标函数的个数划分</a:t>
            </a:r>
            <a:endParaRPr lang="en-US" altLang="zh-CN" sz="20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  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）约束优化与无约束优化模型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             按有无约束条件划分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  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）线性与非线性优化模型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按目标和约束条件的函数是否为线性函数划分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）静态优化与动态优化模型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     </a:t>
            </a:r>
            <a:r>
              <a:rPr lang="zh-CN" altLang="en-US" sz="2000" b="1" dirty="0">
                <a:solidFill>
                  <a:srgbClr val="FF0000"/>
                </a:solidFill>
              </a:rPr>
              <a:t>按决策过程是否为多阶段划分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四、内容小结和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作业布置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560840" cy="489654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、内容小结</a:t>
            </a:r>
            <a:endParaRPr lang="en-US" altLang="zh-CN" sz="2800" b="1" dirty="0"/>
          </a:p>
          <a:p>
            <a:pPr marL="0" lv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建立</a:t>
            </a:r>
            <a:r>
              <a:rPr lang="zh-CN" altLang="zh-CN" sz="2400" dirty="0"/>
              <a:t>最优化模型的一般</a:t>
            </a:r>
            <a:r>
              <a:rPr lang="zh-CN" altLang="zh-CN" sz="2400" dirty="0" smtClean="0"/>
              <a:t>方法</a:t>
            </a:r>
            <a:r>
              <a:rPr lang="zh-CN" altLang="en-US" sz="2400" dirty="0" smtClean="0"/>
              <a:t>；</a:t>
            </a:r>
            <a:r>
              <a:rPr lang="zh-CN" altLang="zh-CN" sz="2400" dirty="0" smtClean="0"/>
              <a:t> </a:t>
            </a:r>
            <a:endParaRPr lang="zh-CN" altLang="zh-CN" sz="2400" dirty="0"/>
          </a:p>
          <a:p>
            <a:pPr marL="0" lv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最优化模型</a:t>
            </a:r>
            <a:r>
              <a:rPr lang="zh-CN" altLang="zh-CN" sz="2400" dirty="0"/>
              <a:t>的典型实例</a:t>
            </a:r>
            <a:r>
              <a:rPr lang="zh-CN" altLang="zh-CN" sz="2400" dirty="0" smtClean="0"/>
              <a:t>分析</a:t>
            </a:r>
            <a:r>
              <a:rPr lang="zh-CN" altLang="en-US" sz="2400" dirty="0" smtClean="0"/>
              <a:t>；</a:t>
            </a:r>
            <a:endParaRPr lang="zh-CN" altLang="zh-CN" sz="2400" dirty="0"/>
          </a:p>
          <a:p>
            <a:pPr marL="0" lv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最优化模型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类型</a:t>
            </a:r>
            <a:r>
              <a:rPr lang="zh-CN" altLang="en-US" sz="2400" dirty="0" smtClean="0"/>
              <a:t>。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、作业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布置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）书第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页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题；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）书</a:t>
            </a:r>
            <a:r>
              <a:rPr lang="en-US" altLang="zh-CN" sz="2400" dirty="0">
                <a:solidFill>
                  <a:srgbClr val="FF0000"/>
                </a:solidFill>
              </a:rPr>
              <a:t>8-10</a:t>
            </a:r>
            <a:r>
              <a:rPr lang="zh-CN" altLang="en-US" sz="2400" dirty="0">
                <a:solidFill>
                  <a:srgbClr val="FF0000"/>
                </a:solidFill>
              </a:rPr>
              <a:t>页的例</a:t>
            </a:r>
            <a:r>
              <a:rPr lang="en-US" altLang="zh-CN" sz="2400" dirty="0">
                <a:solidFill>
                  <a:srgbClr val="FF0000"/>
                </a:solidFill>
              </a:rPr>
              <a:t>2.3-</a:t>
            </a:r>
            <a:r>
              <a:rPr lang="zh-CN" altLang="en-US" sz="2400" dirty="0">
                <a:solidFill>
                  <a:srgbClr val="FF0000"/>
                </a:solidFill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</a:rPr>
              <a:t>2.5</a:t>
            </a:r>
            <a:r>
              <a:rPr lang="zh-CN" altLang="en-US" sz="2400" dirty="0">
                <a:solidFill>
                  <a:srgbClr val="FF0000"/>
                </a:solidFill>
              </a:rPr>
              <a:t>、书</a:t>
            </a:r>
            <a:r>
              <a:rPr lang="en-US" altLang="zh-CN" sz="2400" dirty="0">
                <a:solidFill>
                  <a:srgbClr val="FF0000"/>
                </a:solidFill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</a:rPr>
              <a:t>页的例</a:t>
            </a:r>
            <a:r>
              <a:rPr lang="en-US" altLang="zh-CN" sz="2400" dirty="0" smtClean="0">
                <a:solidFill>
                  <a:srgbClr val="FF0000"/>
                </a:solidFill>
              </a:rPr>
              <a:t>3.2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讨论线性规划与非线性规划模型及动态规划模型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</a:rPr>
              <a:t>  建模步骤有什么异同？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6229373" cy="1143000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内容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提要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844824"/>
            <a:ext cx="5976664" cy="453650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一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、</a:t>
            </a:r>
            <a:r>
              <a:rPr lang="zh-CN" altLang="zh-CN" b="1" dirty="0" smtClean="0">
                <a:solidFill>
                  <a:srgbClr val="002060"/>
                </a:solidFill>
              </a:rPr>
              <a:t>建立</a:t>
            </a:r>
            <a:r>
              <a:rPr lang="zh-CN" altLang="zh-CN" b="1" dirty="0">
                <a:solidFill>
                  <a:srgbClr val="002060"/>
                </a:solidFill>
              </a:rPr>
              <a:t>最优化模型的方法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二、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最优模型建立的实例分析</a:t>
            </a:r>
            <a:endParaRPr lang="en-US" altLang="zh-CN" b="1" dirty="0">
              <a:solidFill>
                <a:srgbClr val="002060"/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三、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最优化模型的</a:t>
            </a:r>
            <a:r>
              <a:rPr lang="zh-CN" altLang="zh-CN" b="1" dirty="0" smtClean="0">
                <a:solidFill>
                  <a:srgbClr val="002060"/>
                </a:solidFill>
                <a:latin typeface="+mn-ea"/>
              </a:rPr>
              <a:t>类型</a:t>
            </a:r>
            <a:endParaRPr lang="en-US" altLang="zh-CN" b="1" dirty="0" smtClean="0">
              <a:solidFill>
                <a:srgbClr val="002060"/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四、内容小结和作业布置</a:t>
            </a:r>
            <a:endParaRPr lang="zh-CN" altLang="zh-CN" b="1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17713"/>
            <a:ext cx="756084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altLang="zh-CN" sz="2800" b="1" dirty="0" smtClean="0">
                <a:latin typeface="+mn-ea"/>
              </a:rPr>
              <a:t>什么</a:t>
            </a:r>
            <a:r>
              <a:rPr lang="zh-CN" altLang="zh-CN" sz="2800" b="1" dirty="0">
                <a:latin typeface="+mn-ea"/>
              </a:rPr>
              <a:t>是数学模型，怎样</a:t>
            </a:r>
            <a:r>
              <a:rPr lang="zh-CN" altLang="zh-CN" sz="2800" b="1" dirty="0" smtClean="0">
                <a:latin typeface="+mn-ea"/>
              </a:rPr>
              <a:t>建立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zh-CN" altLang="zh-CN" sz="2400" b="1" dirty="0" smtClean="0"/>
              <a:t>数学模型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</a:t>
            </a:r>
            <a:r>
              <a:rPr lang="zh-CN" altLang="zh-CN" sz="2400" dirty="0" smtClean="0">
                <a:solidFill>
                  <a:srgbClr val="FF0000"/>
                </a:solidFill>
              </a:rPr>
              <a:t>是</a:t>
            </a:r>
            <a:r>
              <a:rPr lang="zh-CN" altLang="zh-CN" sz="2400" dirty="0" smtClean="0"/>
              <a:t>关于</a:t>
            </a:r>
            <a:r>
              <a:rPr lang="zh-CN" altLang="zh-CN" sz="2400" b="1" dirty="0">
                <a:solidFill>
                  <a:srgbClr val="0070C0"/>
                </a:solidFill>
              </a:rPr>
              <a:t>部分现实世界和为一种特殊目的</a:t>
            </a:r>
            <a:r>
              <a:rPr lang="zh-CN" altLang="zh-CN" sz="2400" dirty="0"/>
              <a:t>而作的</a:t>
            </a:r>
            <a:r>
              <a:rPr lang="zh-CN" altLang="zh-CN" sz="2400" dirty="0">
                <a:solidFill>
                  <a:srgbClr val="FF0000"/>
                </a:solidFill>
              </a:rPr>
              <a:t>一个抽象的、简化的结构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具体就是</a:t>
            </a:r>
            <a:r>
              <a:rPr lang="zh-CN" altLang="zh-CN" sz="2400" dirty="0"/>
              <a:t>为了某种目的，</a:t>
            </a:r>
            <a:r>
              <a:rPr lang="zh-CN" altLang="zh-CN" sz="2400" b="1" dirty="0">
                <a:solidFill>
                  <a:srgbClr val="002060"/>
                </a:solidFill>
              </a:rPr>
              <a:t>用字母、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数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字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及其</a:t>
            </a:r>
            <a:r>
              <a:rPr lang="zh-CN" altLang="zh-CN" sz="2400" b="1" dirty="0">
                <a:solidFill>
                  <a:srgbClr val="002060"/>
                </a:solidFill>
              </a:rPr>
              <a:t>它数学符号建立起来的等式或不等式以及图表、图象、框图等描述客观事物的特征及其内在联系的数学结构表达式</a:t>
            </a:r>
            <a:r>
              <a:rPr lang="zh-CN" altLang="zh-CN" sz="2400" dirty="0"/>
              <a:t>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072" y="1988840"/>
            <a:ext cx="8173416" cy="4635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）建立</a:t>
            </a:r>
            <a:r>
              <a:rPr lang="zh-CN" altLang="zh-CN" sz="2800" b="1" dirty="0"/>
              <a:t>数学模型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对实际问题深入研究的基础上，</a:t>
            </a:r>
            <a:r>
              <a:rPr lang="zh-CN" altLang="zh-CN" sz="2400" b="1" dirty="0">
                <a:solidFill>
                  <a:srgbClr val="002060"/>
                </a:solidFill>
              </a:rPr>
              <a:t>利用有关数学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的知识</a:t>
            </a:r>
            <a:r>
              <a:rPr lang="zh-CN" altLang="zh-CN" sz="2400" b="1" dirty="0">
                <a:solidFill>
                  <a:srgbClr val="002060"/>
                </a:solidFill>
              </a:rPr>
              <a:t>和概念，对自然规律的真实描述（数学描述）或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模拟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注意：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   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  <a:r>
              <a:rPr lang="zh-CN" altLang="zh-CN" sz="2400" dirty="0" smtClean="0">
                <a:solidFill>
                  <a:srgbClr val="C00000"/>
                </a:solidFill>
              </a:rPr>
              <a:t>这种</a:t>
            </a:r>
            <a:r>
              <a:rPr lang="zh-CN" altLang="zh-CN" sz="2400" dirty="0">
                <a:solidFill>
                  <a:srgbClr val="C00000"/>
                </a:solidFill>
              </a:rPr>
              <a:t>描述或模拟是为解决问题而进行</a:t>
            </a:r>
            <a:r>
              <a:rPr lang="zh-CN" altLang="zh-CN" sz="2400" dirty="0" smtClean="0">
                <a:solidFill>
                  <a:srgbClr val="C00000"/>
                </a:solidFill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</a:rPr>
              <a:t>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 smtClean="0">
                <a:solidFill>
                  <a:srgbClr val="C00000"/>
                </a:solidFill>
              </a:rPr>
              <a:t>每</a:t>
            </a:r>
            <a:r>
              <a:rPr lang="zh-CN" altLang="zh-CN" sz="2400" dirty="0">
                <a:solidFill>
                  <a:srgbClr val="C00000"/>
                </a:solidFill>
              </a:rPr>
              <a:t>一问题并非只有唯一的数学描述</a:t>
            </a:r>
            <a:r>
              <a:rPr lang="zh-CN" altLang="zh-CN" sz="2400" dirty="0" smtClean="0">
                <a:solidFill>
                  <a:srgbClr val="C00000"/>
                </a:solidFill>
              </a:rPr>
              <a:t>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</a:rPr>
              <a:t> 3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 smtClean="0">
                <a:solidFill>
                  <a:srgbClr val="C00000"/>
                </a:solidFill>
              </a:rPr>
              <a:t>一</a:t>
            </a:r>
            <a:r>
              <a:rPr lang="zh-CN" altLang="zh-CN" sz="2400" dirty="0">
                <a:solidFill>
                  <a:srgbClr val="C00000"/>
                </a:solidFill>
              </a:rPr>
              <a:t>种抽象的数学模型也可用于解决不同的实际问题</a:t>
            </a:r>
            <a:r>
              <a:rPr lang="zh-CN" altLang="zh-CN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问题：如何建立呢</a:t>
            </a:r>
            <a:endParaRPr lang="zh-CN" altLang="en-US" sz="240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733256"/>
            <a:ext cx="764402" cy="8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79549"/>
            <a:ext cx="7813376" cy="47178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方法步骤如下：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sz="2400" b="1" dirty="0">
                <a:solidFill>
                  <a:srgbClr val="002060"/>
                </a:solidFill>
              </a:rPr>
              <a:t>1</a:t>
            </a:r>
            <a:r>
              <a:rPr lang="zh-CN" altLang="zh-CN" sz="2400" b="1" dirty="0">
                <a:solidFill>
                  <a:srgbClr val="002060"/>
                </a:solidFill>
              </a:rPr>
              <a:t>）模型准备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zh-CN" altLang="zh-CN" sz="2000" dirty="0" smtClean="0"/>
              <a:t>了解问题</a:t>
            </a:r>
            <a:r>
              <a:rPr lang="zh-CN" altLang="zh-CN" sz="2000" dirty="0"/>
              <a:t>的实际背景，明确其实际意义，掌握对象的各种信息。</a:t>
            </a:r>
            <a:r>
              <a:rPr lang="zh-CN" altLang="zh-CN" sz="2000" dirty="0">
                <a:solidFill>
                  <a:srgbClr val="FF0000"/>
                </a:solidFill>
              </a:rPr>
              <a:t>用数学语言来描述问题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400" b="1" dirty="0">
                <a:solidFill>
                  <a:srgbClr val="002060"/>
                </a:solidFill>
              </a:rPr>
              <a:t>2</a:t>
            </a:r>
            <a:r>
              <a:rPr lang="zh-CN" altLang="zh-CN" sz="2400" b="1" dirty="0">
                <a:solidFill>
                  <a:srgbClr val="002060"/>
                </a:solidFill>
              </a:rPr>
              <a:t>）模型假设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zh-CN" sz="2000" dirty="0" smtClean="0"/>
              <a:t>根据</a:t>
            </a:r>
            <a:r>
              <a:rPr lang="zh-CN" altLang="zh-CN" sz="2000" dirty="0"/>
              <a:t>实际对象的特征和建模的目的，对问题进行必要的简化，并用精确的语言</a:t>
            </a:r>
            <a:r>
              <a:rPr lang="zh-CN" altLang="zh-CN" sz="2000" dirty="0">
                <a:solidFill>
                  <a:srgbClr val="FF0000"/>
                </a:solidFill>
              </a:rPr>
              <a:t>提出一些恰当的假设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3</a:t>
            </a:r>
            <a:r>
              <a:rPr lang="zh-CN" altLang="zh-CN" sz="2400" b="1" dirty="0">
                <a:solidFill>
                  <a:srgbClr val="002060"/>
                </a:solidFill>
              </a:rPr>
              <a:t>）模型建立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假设的基础上，利用适当的数学工具来刻划各变量之间的数学关系，</a:t>
            </a:r>
            <a:r>
              <a:rPr lang="zh-CN" altLang="zh-CN" sz="2000" dirty="0">
                <a:solidFill>
                  <a:srgbClr val="FF0000"/>
                </a:solidFill>
              </a:rPr>
              <a:t>建立相应的数学结构</a:t>
            </a:r>
            <a:r>
              <a:rPr lang="zh-CN" altLang="zh-CN" sz="2000" dirty="0"/>
              <a:t>。（尽量用简单的数学工具</a:t>
            </a:r>
            <a:r>
              <a:rPr lang="zh-CN" altLang="zh-CN" sz="2000" dirty="0" smtClean="0"/>
              <a:t>）</a:t>
            </a:r>
            <a:endParaRPr lang="zh-CN" altLang="en-US" sz="24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79549"/>
            <a:ext cx="7920880" cy="44297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     4</a:t>
            </a:r>
            <a:r>
              <a:rPr lang="zh-CN" altLang="zh-CN" sz="2400" b="1" dirty="0">
                <a:solidFill>
                  <a:srgbClr val="002060"/>
                </a:solidFill>
              </a:rPr>
              <a:t>）模型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求解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利用</a:t>
            </a:r>
            <a:r>
              <a:rPr lang="zh-CN" altLang="zh-CN" sz="2000" dirty="0"/>
              <a:t>获取的数据资料，</a:t>
            </a:r>
            <a:r>
              <a:rPr lang="zh-CN" altLang="zh-CN" sz="2000" dirty="0">
                <a:solidFill>
                  <a:srgbClr val="FF0000"/>
                </a:solidFill>
              </a:rPr>
              <a:t>对模型的所有参数做出计算（估计）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400" dirty="0"/>
              <a:t>　</a:t>
            </a:r>
            <a:r>
              <a:rPr lang="en-US" altLang="zh-CN" sz="2400" dirty="0" smtClean="0"/>
              <a:t> 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5</a:t>
            </a:r>
            <a:r>
              <a:rPr lang="zh-CN" altLang="zh-CN" sz="2400" b="1" dirty="0">
                <a:solidFill>
                  <a:srgbClr val="002060"/>
                </a:solidFill>
              </a:rPr>
              <a:t>）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模型分析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zh-CN" sz="2000" dirty="0">
                <a:solidFill>
                  <a:srgbClr val="FF0000"/>
                </a:solidFill>
              </a:rPr>
              <a:t>对所得的结果进行数学上的分析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b="1" dirty="0">
                <a:solidFill>
                  <a:srgbClr val="002060"/>
                </a:solidFill>
              </a:rPr>
              <a:t>6</a:t>
            </a:r>
            <a:r>
              <a:rPr lang="zh-CN" altLang="zh-CN" sz="2400" b="1" dirty="0">
                <a:solidFill>
                  <a:srgbClr val="002060"/>
                </a:solidFill>
              </a:rPr>
              <a:t>）模型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检验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   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</a:rPr>
              <a:t>将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模型分析结果与实际情形进行比较，以此来验证模型的准确性、合理性和适用性</a:t>
            </a:r>
            <a:r>
              <a:rPr lang="zh-CN" altLang="zh-CN" sz="2000" dirty="0">
                <a:latin typeface="+mn-ea"/>
              </a:rPr>
              <a:t>。如果模型与实际较吻合，则要对计算结果给出其实际含义，并进行解释。如果模型与实际吻合较差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zh-CN" sz="2000" dirty="0">
                <a:latin typeface="+mn-ea"/>
              </a:rPr>
              <a:t>则应该修改假设，再次重复建模过程。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7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）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模型</a:t>
            </a:r>
            <a:r>
              <a:rPr lang="zh-CN" altLang="zh-CN" sz="2400" b="1" dirty="0">
                <a:solidFill>
                  <a:srgbClr val="002060"/>
                </a:solidFill>
              </a:rPr>
              <a:t>应用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应用</a:t>
            </a:r>
            <a:r>
              <a:rPr lang="zh-CN" altLang="zh-CN" sz="2000" dirty="0"/>
              <a:t>方式因问题的性质和建模的目的而异。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2060"/>
                </a:solidFill>
                <a:latin typeface="+mn-ea"/>
              </a:rPr>
              <a:t> </a:t>
            </a:r>
            <a:endParaRPr lang="zh-CN" altLang="en-US" sz="24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79549"/>
            <a:ext cx="7488832" cy="44297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zh-CN" sz="2800" b="1" dirty="0">
                <a:latin typeface="+mn-ea"/>
              </a:rPr>
              <a:t>什么最优化模型，又怎样建立</a:t>
            </a:r>
            <a:r>
              <a:rPr lang="zh-CN" altLang="zh-CN" sz="2800" b="1" dirty="0" smtClean="0">
                <a:latin typeface="+mn-ea"/>
              </a:rPr>
              <a:t>呢</a:t>
            </a: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最优化模型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是</a:t>
            </a:r>
            <a:r>
              <a:rPr lang="zh-CN" altLang="zh-CN" sz="2400" b="1" dirty="0">
                <a:solidFill>
                  <a:srgbClr val="002060"/>
                </a:solidFill>
                <a:latin typeface="+mn-ea"/>
              </a:rPr>
              <a:t>一种特殊的数学模型</a:t>
            </a:r>
            <a:r>
              <a:rPr lang="zh-CN" altLang="zh-CN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lvl="0" indent="0">
              <a:lnSpc>
                <a:spcPct val="150000"/>
              </a:lnSpc>
              <a:buClr>
                <a:srgbClr val="3333CC"/>
              </a:buClr>
              <a:buNone/>
            </a:pPr>
            <a:r>
              <a:rPr lang="zh-CN" altLang="en-US" sz="2400" b="1" dirty="0" smtClean="0"/>
              <a:t>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最优化模型</a:t>
            </a:r>
            <a:r>
              <a:rPr lang="zh-CN" altLang="en-US" sz="2400" b="1" dirty="0"/>
              <a:t>建立的方法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它</a:t>
            </a:r>
            <a:r>
              <a:rPr lang="zh-CN" altLang="zh-CN" sz="2400" b="1" dirty="0">
                <a:latin typeface="+mn-ea"/>
              </a:rPr>
              <a:t>的建立遵从数学建模的方法与步骤。</a:t>
            </a:r>
            <a:r>
              <a:rPr lang="zh-CN" altLang="zh-CN" sz="2400" b="1" dirty="0" smtClean="0">
                <a:latin typeface="+mn-ea"/>
              </a:rPr>
              <a:t>主要</a:t>
            </a:r>
            <a:r>
              <a:rPr lang="zh-CN" altLang="en-US" sz="2400" b="1" dirty="0" smtClean="0">
                <a:latin typeface="+mn-ea"/>
              </a:rPr>
              <a:t>包括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要素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确定决策变量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；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 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确定目标函数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；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 3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确定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约束条件。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44824"/>
            <a:ext cx="122893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237412" cy="846138"/>
          </a:xfrm>
        </p:spPr>
        <p:txBody>
          <a:bodyPr/>
          <a:lstStyle/>
          <a:p>
            <a:r>
              <a:rPr lang="zh-CN" altLang="zh-CN" sz="3200" b="1" dirty="0">
                <a:solidFill>
                  <a:srgbClr val="002060"/>
                </a:solidFill>
              </a:rPr>
              <a:t>二、最优模型建立的实例分析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229" y="2012036"/>
            <a:ext cx="8137525" cy="33123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3333FF"/>
                </a:solidFill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</a:rPr>
              <a:t>、线性规划模型</a:t>
            </a:r>
            <a:endParaRPr lang="zh-CN" altLang="en-US" sz="2800" b="1" dirty="0" smtClean="0">
              <a:solidFill>
                <a:srgbClr val="3333FF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dirty="0" smtClean="0"/>
              <a:t> 例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生产计划问题</a:t>
            </a:r>
            <a:endParaRPr lang="en-US" altLang="zh-CN" sz="24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37373" y="2855694"/>
            <a:ext cx="7489081" cy="93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/>
              <a:t>  </a:t>
            </a:r>
            <a:r>
              <a:rPr lang="zh-CN" altLang="en-US" sz="2000" kern="0" dirty="0" smtClean="0">
                <a:latin typeface="+mn-ea"/>
              </a:rPr>
              <a:t>某工厂生产</a:t>
            </a:r>
            <a:r>
              <a:rPr lang="en-US" altLang="zh-CN" sz="2000" i="1" kern="0" dirty="0" smtClean="0">
                <a:latin typeface="+mn-ea"/>
              </a:rPr>
              <a:t>A</a:t>
            </a:r>
            <a:r>
              <a:rPr lang="zh-CN" altLang="en-US" sz="2000" kern="0" dirty="0" smtClean="0">
                <a:latin typeface="+mn-ea"/>
              </a:rPr>
              <a:t>，</a:t>
            </a:r>
            <a:r>
              <a:rPr lang="en-US" altLang="zh-CN" sz="2000" i="1" kern="0" dirty="0" smtClean="0">
                <a:latin typeface="+mn-ea"/>
              </a:rPr>
              <a:t>B</a:t>
            </a:r>
            <a:r>
              <a:rPr lang="zh-CN" altLang="en-US" sz="2000" kern="0" dirty="0" smtClean="0">
                <a:latin typeface="+mn-ea"/>
              </a:rPr>
              <a:t>，</a:t>
            </a:r>
            <a:r>
              <a:rPr lang="en-US" altLang="zh-CN" sz="2000" i="1" kern="0" dirty="0" smtClean="0">
                <a:latin typeface="+mn-ea"/>
              </a:rPr>
              <a:t>C</a:t>
            </a:r>
            <a:r>
              <a:rPr lang="zh-CN" altLang="en-US" sz="2000" kern="0" dirty="0" smtClean="0">
                <a:latin typeface="+mn-ea"/>
              </a:rPr>
              <a:t>三种产品，每件产品所消耗的材料、工时以及能够获取的利润如表</a:t>
            </a:r>
            <a:r>
              <a:rPr lang="en-US" altLang="zh-CN" sz="2000" kern="0" dirty="0" smtClean="0">
                <a:latin typeface="+mn-ea"/>
              </a:rPr>
              <a:t>1-1</a:t>
            </a:r>
            <a:r>
              <a:rPr lang="zh-CN" altLang="en-US" sz="2000" kern="0" dirty="0" smtClean="0">
                <a:latin typeface="+mn-ea"/>
              </a:rPr>
              <a:t>所示。</a:t>
            </a:r>
            <a:endParaRPr lang="zh-CN" altLang="en-US" sz="2000" kern="0" dirty="0" smtClean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kern="0" dirty="0" smtClean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5064"/>
            <a:ext cx="590391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5445224"/>
            <a:ext cx="7610713" cy="951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</a:rPr>
              <a:t>    已知</a:t>
            </a:r>
            <a:r>
              <a:rPr lang="zh-CN" altLang="en-US" sz="2000" dirty="0">
                <a:solidFill>
                  <a:srgbClr val="0000FF"/>
                </a:solidFill>
              </a:rPr>
              <a:t>该厂每天的材料消耗不得超过</a:t>
            </a:r>
            <a:r>
              <a:rPr lang="en-US" altLang="zh-CN" sz="2000" dirty="0">
                <a:solidFill>
                  <a:srgbClr val="0000FF"/>
                </a:solidFill>
              </a:rPr>
              <a:t>600</a:t>
            </a:r>
            <a:r>
              <a:rPr lang="en-US" altLang="zh-CN" sz="2000" i="1" dirty="0">
                <a:solidFill>
                  <a:srgbClr val="0000FF"/>
                </a:solidFill>
              </a:rPr>
              <a:t>kg</a:t>
            </a:r>
            <a:r>
              <a:rPr lang="zh-CN" altLang="en-US" sz="2000" dirty="0">
                <a:solidFill>
                  <a:srgbClr val="0000FF"/>
                </a:solidFill>
              </a:rPr>
              <a:t>，工时不得超过</a:t>
            </a:r>
            <a:r>
              <a:rPr lang="en-US" altLang="zh-CN" sz="2000" dirty="0">
                <a:solidFill>
                  <a:srgbClr val="0000FF"/>
                </a:solidFill>
              </a:rPr>
              <a:t>1400</a:t>
            </a:r>
            <a:r>
              <a:rPr lang="en-US" altLang="zh-CN" sz="2000" i="1" dirty="0">
                <a:solidFill>
                  <a:srgbClr val="0000FF"/>
                </a:solidFill>
              </a:rPr>
              <a:t>h</a:t>
            </a:r>
            <a:r>
              <a:rPr lang="zh-CN" altLang="en-US" sz="2000" dirty="0">
                <a:solidFill>
                  <a:srgbClr val="0000FF"/>
                </a:solidFill>
              </a:rPr>
              <a:t>。问每天生产</a:t>
            </a:r>
            <a:r>
              <a:rPr lang="en-US" altLang="zh-CN" sz="2000" i="1" dirty="0">
                <a:solidFill>
                  <a:srgbClr val="0000FF"/>
                </a:solidFill>
              </a:rPr>
              <a:t>A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</a:rPr>
              <a:t>B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</a:rPr>
              <a:t>C</a:t>
            </a:r>
            <a:r>
              <a:rPr lang="zh-CN" altLang="en-US" sz="2000" dirty="0">
                <a:solidFill>
                  <a:srgbClr val="0000FF"/>
                </a:solidFill>
              </a:rPr>
              <a:t>三种产品各多少件可使利润更大？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45841" y="2487182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5627" y="2132781"/>
            <a:ext cx="2316480" cy="865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800" dirty="0">
                <a:solidFill>
                  <a:srgbClr val="FF0000"/>
                </a:solidFill>
              </a:rPr>
              <a:t>资源分配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问题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书第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11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页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99992" y="116632"/>
            <a:ext cx="4620364" cy="1200329"/>
            <a:chOff x="4499992" y="116632"/>
            <a:chExt cx="4620364" cy="1200329"/>
          </a:xfrm>
        </p:grpSpPr>
        <p:sp>
          <p:nvSpPr>
            <p:cNvPr id="4" name="矩形标注 3"/>
            <p:cNvSpPr/>
            <p:nvPr/>
          </p:nvSpPr>
          <p:spPr bwMode="auto">
            <a:xfrm>
              <a:off x="4568288" y="116632"/>
              <a:ext cx="4552068" cy="1200329"/>
            </a:xfrm>
            <a:prstGeom prst="wedgeRectCallout">
              <a:avLst>
                <a:gd name="adj1" fmla="val 22021"/>
                <a:gd name="adj2" fmla="val 11743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9992" y="116632"/>
              <a:ext cx="46203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资源分配问题就是将数量一定的一种或若干种资源（例如原材料、资金、设备、设施、劳力等），恰当地分配给若干使用者或地区，从而使目标函数最优。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7632700" cy="45365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  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问题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:  </a:t>
            </a:r>
            <a:r>
              <a:rPr lang="zh-CN" altLang="en-US" sz="2800" dirty="0" smtClean="0">
                <a:solidFill>
                  <a:srgbClr val="FF0000"/>
                </a:solidFill>
              </a:rPr>
              <a:t>资源分配问题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模型肯定是</a:t>
            </a:r>
            <a:r>
              <a:rPr lang="zh-CN" altLang="zh-CN" sz="2800" dirty="0" smtClean="0"/>
              <a:t>线性规划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</a:t>
            </a:r>
            <a:r>
              <a:rPr lang="zh-CN" altLang="zh-CN" sz="2800" dirty="0" smtClean="0"/>
              <a:t>模型</a:t>
            </a:r>
            <a:r>
              <a:rPr lang="zh-CN" altLang="zh-CN" sz="2800" dirty="0"/>
              <a:t>吗？</a:t>
            </a:r>
            <a:endParaRPr lang="zh-CN" altLang="zh-CN" sz="2800" dirty="0"/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</a:rPr>
              <a:t>食谱问题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 smtClean="0"/>
              <a:t>       </a:t>
            </a:r>
            <a:r>
              <a:rPr lang="zh-CN" altLang="en-US" sz="2400" dirty="0" smtClean="0"/>
              <a:t>设市场上可买到  种不同的食品，第  种食品的单位售价为   。每种食品含有   种基本营养成分，第   种食品每一个单位含有第  种营养成分为   。又设每人每天对第  种营养成分的需要量不少于   。试确定在保证营养要求条件下的最经济食谱。</a:t>
            </a:r>
            <a:endParaRPr lang="zh-CN" altLang="en-US" sz="2400" dirty="0" smtClean="0"/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3275856" y="234888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8" name="Equation" r:id="rId1" imgW="434975" imgH="676910" progId="Equation.DSMT4">
                  <p:embed/>
                </p:oleObj>
              </mc:Choice>
              <mc:Fallback>
                <p:oleObj name="Equation" r:id="rId1" imgW="434975" imgH="676910" progId="Equation.DSMT4">
                  <p:embed/>
                  <p:pic>
                    <p:nvPicPr>
                      <p:cNvPr id="0" name="图片 4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4888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267744" y="3861048"/>
            <a:ext cx="5784329" cy="2087984"/>
            <a:chOff x="2267744" y="3861048"/>
            <a:chExt cx="5784329" cy="2087984"/>
          </a:xfrm>
        </p:grpSpPr>
        <p:graphicFrame>
          <p:nvGraphicFramePr>
            <p:cNvPr id="50180" name="Object 5"/>
            <p:cNvGraphicFramePr>
              <a:graphicFrameLocks noChangeAspect="1"/>
            </p:cNvGraphicFramePr>
            <p:nvPr/>
          </p:nvGraphicFramePr>
          <p:xfrm>
            <a:off x="3707904" y="3861048"/>
            <a:ext cx="2635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9" name="Equation" r:id="rId3" imgW="127000" imgH="139700" progId="Equation.DSMT4">
                    <p:embed/>
                  </p:oleObj>
                </mc:Choice>
                <mc:Fallback>
                  <p:oleObj name="Equation" r:id="rId3" imgW="127000" imgH="139700" progId="Equation.DSMT4">
                    <p:embed/>
                    <p:pic>
                      <p:nvPicPr>
                        <p:cNvPr id="0" name="图片 4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3861048"/>
                          <a:ext cx="263525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1" name="Object 6"/>
            <p:cNvGraphicFramePr>
              <a:graphicFrameLocks noChangeAspect="1"/>
            </p:cNvGraphicFramePr>
            <p:nvPr/>
          </p:nvGraphicFramePr>
          <p:xfrm>
            <a:off x="7812360" y="4509120"/>
            <a:ext cx="2397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0" name="Equation" r:id="rId5" imgW="127000" imgH="190500" progId="Equation.DSMT4">
                    <p:embed/>
                  </p:oleObj>
                </mc:Choice>
                <mc:Fallback>
                  <p:oleObj name="Equation" r:id="rId5" imgW="127000" imgH="190500" progId="Equation.DSMT4">
                    <p:embed/>
                    <p:pic>
                      <p:nvPicPr>
                        <p:cNvPr id="0" name="图片 4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4509120"/>
                          <a:ext cx="2397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2" name="Object 7"/>
            <p:cNvGraphicFramePr>
              <a:graphicFrameLocks noChangeAspect="1"/>
            </p:cNvGraphicFramePr>
            <p:nvPr/>
          </p:nvGraphicFramePr>
          <p:xfrm>
            <a:off x="2267744" y="4365104"/>
            <a:ext cx="395287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1" name="Equation" r:id="rId7" imgW="165100" imgH="241300" progId="Equation.DSMT4">
                    <p:embed/>
                  </p:oleObj>
                </mc:Choice>
                <mc:Fallback>
                  <p:oleObj name="Equation" r:id="rId7" imgW="165100" imgH="241300" progId="Equation.DSMT4">
                    <p:embed/>
                    <p:pic>
                      <p:nvPicPr>
                        <p:cNvPr id="0" name="图片 4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4365104"/>
                          <a:ext cx="395287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8"/>
            <p:cNvGraphicFramePr>
              <a:graphicFrameLocks noChangeAspect="1"/>
            </p:cNvGraphicFramePr>
            <p:nvPr/>
          </p:nvGraphicFramePr>
          <p:xfrm>
            <a:off x="4716016" y="4509120"/>
            <a:ext cx="288925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" name="Equation" r:id="rId9" imgW="165100" imgH="139700" progId="Equation.DSMT4">
                    <p:embed/>
                  </p:oleObj>
                </mc:Choice>
                <mc:Fallback>
                  <p:oleObj name="Equation" r:id="rId9" imgW="165100" imgH="139700" progId="Equation.DSMT4">
                    <p:embed/>
                    <p:pic>
                      <p:nvPicPr>
                        <p:cNvPr id="0" name="图片 4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4509120"/>
                          <a:ext cx="288925" cy="244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12"/>
            <p:cNvGraphicFramePr>
              <a:graphicFrameLocks noChangeAspect="1"/>
            </p:cNvGraphicFramePr>
            <p:nvPr/>
          </p:nvGraphicFramePr>
          <p:xfrm>
            <a:off x="6372200" y="3861048"/>
            <a:ext cx="2397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3" name="Equation" r:id="rId11" imgW="127000" imgH="190500" progId="Equation.DSMT4">
                    <p:embed/>
                  </p:oleObj>
                </mc:Choice>
                <mc:Fallback>
                  <p:oleObj name="Equation" r:id="rId11" imgW="127000" imgH="190500" progId="Equation.DSMT4">
                    <p:embed/>
                    <p:pic>
                      <p:nvPicPr>
                        <p:cNvPr id="0" name="图片 4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3861048"/>
                          <a:ext cx="2397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5" name="Object 13"/>
            <p:cNvGraphicFramePr>
              <a:graphicFrameLocks noChangeAspect="1"/>
            </p:cNvGraphicFramePr>
            <p:nvPr/>
          </p:nvGraphicFramePr>
          <p:xfrm>
            <a:off x="4427984" y="5013176"/>
            <a:ext cx="193675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" name="Equation" r:id="rId13" imgW="88900" imgH="164465" progId="Equation.DSMT4">
                    <p:embed/>
                  </p:oleObj>
                </mc:Choice>
                <mc:Fallback>
                  <p:oleObj name="Equation" r:id="rId13" imgW="88900" imgH="164465" progId="Equation.DSMT4">
                    <p:embed/>
                    <p:pic>
                      <p:nvPicPr>
                        <p:cNvPr id="0" name="图片 4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4" y="5013176"/>
                          <a:ext cx="193675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6" name="Object 14"/>
            <p:cNvGraphicFramePr>
              <a:graphicFrameLocks noChangeAspect="1"/>
            </p:cNvGraphicFramePr>
            <p:nvPr/>
          </p:nvGraphicFramePr>
          <p:xfrm>
            <a:off x="6372200" y="4869160"/>
            <a:ext cx="37147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5" name="Equation" r:id="rId15" imgW="177800" imgH="241300" progId="Equation.DSMT4">
                    <p:embed/>
                  </p:oleObj>
                </mc:Choice>
                <mc:Fallback>
                  <p:oleObj name="Equation" r:id="rId15" imgW="177800" imgH="241300" progId="Equation.DSMT4">
                    <p:embed/>
                    <p:pic>
                      <p:nvPicPr>
                        <p:cNvPr id="0" name="图片 4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4869160"/>
                          <a:ext cx="37147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7" name="Object 15"/>
            <p:cNvGraphicFramePr>
              <a:graphicFrameLocks noChangeAspect="1"/>
            </p:cNvGraphicFramePr>
            <p:nvPr/>
          </p:nvGraphicFramePr>
          <p:xfrm>
            <a:off x="2555776" y="5517232"/>
            <a:ext cx="19367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6" name="Equation" r:id="rId17" imgW="88900" imgH="164465" progId="Equation.DSMT4">
                    <p:embed/>
                  </p:oleObj>
                </mc:Choice>
                <mc:Fallback>
                  <p:oleObj name="Equation" r:id="rId17" imgW="88900" imgH="164465" progId="Equation.DSMT4">
                    <p:embed/>
                    <p:pic>
                      <p:nvPicPr>
                        <p:cNvPr id="0" name="图片 4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76" y="5517232"/>
                          <a:ext cx="193675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8" name="Object 16"/>
            <p:cNvGraphicFramePr>
              <a:graphicFrameLocks noChangeAspect="1"/>
            </p:cNvGraphicFramePr>
            <p:nvPr/>
          </p:nvGraphicFramePr>
          <p:xfrm>
            <a:off x="6444208" y="5517232"/>
            <a:ext cx="265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" name="Equation" r:id="rId19" imgW="139700" imgH="228600" progId="Equation.DSMT4">
                    <p:embed/>
                  </p:oleObj>
                </mc:Choice>
                <mc:Fallback>
                  <p:oleObj name="Equation" r:id="rId19" imgW="139700" imgH="228600" progId="Equation.DSMT4">
                    <p:embed/>
                    <p:pic>
                      <p:nvPicPr>
                        <p:cNvPr id="0" name="图片 4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5517232"/>
                          <a:ext cx="265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237412" cy="846138"/>
          </a:xfrm>
        </p:spPr>
        <p:txBody>
          <a:bodyPr/>
          <a:lstStyle/>
          <a:p>
            <a:r>
              <a:rPr lang="zh-CN" altLang="zh-CN" sz="3200" b="1" dirty="0">
                <a:solidFill>
                  <a:srgbClr val="002060"/>
                </a:solidFill>
              </a:rPr>
              <a:t>二、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最优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化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模型</a:t>
            </a:r>
            <a:r>
              <a:rPr lang="zh-CN" altLang="zh-CN" sz="3200" b="1" dirty="0">
                <a:solidFill>
                  <a:srgbClr val="002060"/>
                </a:solidFill>
              </a:rPr>
              <a:t>建立的实例分析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WEyNzU2ZmY4YjVkZTcyYThhNzE4ZjNmY2Y1Y2NlY2M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2943</Words>
  <Application>WPS 演示</Application>
  <PresentationFormat>全屏显示(4:3)</PresentationFormat>
  <Paragraphs>176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18</vt:i4>
      </vt:variant>
    </vt:vector>
  </HeadingPairs>
  <TitlesOfParts>
    <vt:vector size="64" baseType="lpstr">
      <vt:lpstr>Arial</vt:lpstr>
      <vt:lpstr>宋体</vt:lpstr>
      <vt:lpstr>Wingdings</vt:lpstr>
      <vt:lpstr>楷体_GB2312</vt:lpstr>
      <vt:lpstr>新宋体</vt:lpstr>
      <vt:lpstr>Tahoma</vt:lpstr>
      <vt:lpstr>Times New Roman</vt:lpstr>
      <vt:lpstr>微软雅黑</vt:lpstr>
      <vt:lpstr>Arial Unicode MS</vt:lpstr>
      <vt:lpstr>Calibri</vt:lpstr>
      <vt:lpstr>Blends</vt:lpstr>
      <vt:lpstr>1_Blends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最优化理论与方法</vt:lpstr>
      <vt:lpstr>内容提要</vt:lpstr>
      <vt:lpstr>一、建立最优化模型的方法</vt:lpstr>
      <vt:lpstr>一、建立最优化模型的方法</vt:lpstr>
      <vt:lpstr>一、建立最优化模型的方法</vt:lpstr>
      <vt:lpstr>一、建立最优化模型的方法</vt:lpstr>
      <vt:lpstr>一、建立最优化模型的方法</vt:lpstr>
      <vt:lpstr>二、最优模型建立的实例分析</vt:lpstr>
      <vt:lpstr>二、最优化模型建立的实例分析</vt:lpstr>
      <vt:lpstr>二、最优化模型建立的实例分析</vt:lpstr>
      <vt:lpstr>二、最优化模型建立的实例分析</vt:lpstr>
      <vt:lpstr>二、最优化模型建立的实例分析</vt:lpstr>
      <vt:lpstr>二、最优化模型建立的实例分析</vt:lpstr>
      <vt:lpstr>二、最优化模型建立的实例分析</vt:lpstr>
      <vt:lpstr>二、最优化模型建立的实例分析</vt:lpstr>
      <vt:lpstr>三、最优化模型的类型</vt:lpstr>
      <vt:lpstr>三、最优化模型的类型</vt:lpstr>
      <vt:lpstr>四、内容小结和作业布置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zyh</dc:creator>
  <cp:lastModifiedBy>耀煌</cp:lastModifiedBy>
  <cp:revision>69</cp:revision>
  <dcterms:created xsi:type="dcterms:W3CDTF">2019-02-16T06:45:00Z</dcterms:created>
  <dcterms:modified xsi:type="dcterms:W3CDTF">2024-09-25T05:56:36Z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2901E897D076414BA0352F5760C9D060_12</vt:lpwstr>
  </property>
  <property fmtid="{D5CDD505-2E9C-101B-9397-08002B2CF9AE}" pid="3" name="KSOProductBuildVer">
    <vt:lpwstr>2052-12.1.0.18276</vt:lpwstr>
  </property>
</Properties>
</file>