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  <p:sldMasterId id="2147483728" r:id="rId5"/>
    <p:sldMasterId id="2147483745" r:id="rId6"/>
  </p:sldMasterIdLst>
  <p:notesMasterIdLst>
    <p:notesMasterId r:id="rId80"/>
  </p:notesMasterIdLst>
  <p:sldIdLst>
    <p:sldId id="33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8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7" r:id="rId69"/>
    <p:sldId id="330" r:id="rId70"/>
    <p:sldId id="328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0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8" autoAdjust="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emf"/><Relationship Id="rId5" Type="http://schemas.openxmlformats.org/officeDocument/2006/relationships/image" Target="../media/image75.emf"/><Relationship Id="rId10" Type="http://schemas.openxmlformats.org/officeDocument/2006/relationships/image" Target="../media/image80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29.wmf"/><Relationship Id="rId1" Type="http://schemas.openxmlformats.org/officeDocument/2006/relationships/image" Target="../media/image130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B51E-540E-46E5-AE2C-83B7739153BD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B8E97-77C7-4E1D-9511-84AFAEE984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6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9486A-AEBF-420A-8239-979FAFCC2A8C}" type="slidenum">
              <a:rPr lang="en-US" altLang="zh-CN">
                <a:solidFill>
                  <a:prstClr val="black"/>
                </a:solidFill>
              </a:rPr>
              <a:pPr/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634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8E97-77C7-4E1D-9511-84AFAEE9849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fld id="{0B31F808-40EE-4F90-8A43-9C1E4C0833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87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EFE4318-B35E-4351-B7DE-3D7F9D68D2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10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0FA49E1-D4A7-44F9-8EF4-86020A7EDD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05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508E70A7-AC15-44F5-9689-5B60784B40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98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86D1C15E-C1B5-4E3C-9B00-520718BABB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5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9B8F183E-31CB-4398-AA4A-AB8F5B1D90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418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C2209D48-20C4-4D93-BF86-192588E62D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68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27F2A6E-07B1-46FD-8581-E83D0E4933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5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1D69DD-0451-4B15-AA13-84AB6C98D6CE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89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29DDB-7E2E-4C90-AFA4-F5CF152C2F9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3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1B475-F4A2-4195-ADEB-62200B0B882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1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5F4312B6-637E-428F-8B71-2A8134AC34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11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04825-9664-412C-A0D2-83B563F8576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47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7626FF-54CC-476C-BA26-676672FF45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93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CEFE43-D3B8-4705-9EF4-F16672302FE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90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7ACF6-7D68-4E77-B71B-DED6A166528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79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27331-4541-49CB-A1DB-C332BC03F79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6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80CCA-5221-44BA-9720-7C0182A2644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54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33C38-497C-44EE-91A7-80976976B3D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80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0EEF8-38FF-4DC2-AD4B-9A5243225B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081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75398-A378-46AD-8811-18FD1B5BC4D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91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80144-4A30-4918-8E2E-5FE5C0BD524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F6A4EAC3-0BDF-4752-BFF0-6BB3C1191E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09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8B4D2-CA53-4352-961C-F07C79DE92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758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8CA94-94D5-4776-A5C2-33C55686A7F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649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2E91E-F165-4248-A650-2317747FD22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66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5053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053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053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15053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053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053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5053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053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053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05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054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6BE72A6-5F74-40CF-A9A8-E267589202A3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74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601B2-D000-4AA4-A450-0C67DEF34A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361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71EDA-B6B4-4889-A2F9-D71D81956E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019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CEA14-2A7F-424E-A52A-76F43825A47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86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4A76D-E74F-41FE-8311-A0D817F8B26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447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7E98C-1AB1-447F-B785-D9816C52CD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838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00AD5-4D9D-4AEA-A63C-3623CCCAD42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7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5827D5A-EC06-4A73-9B6C-786793BA55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1500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689DE-2029-49CB-B6A8-C2183F163F2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9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3702B-69C4-48AD-A213-648D6A2931B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277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40713-98E7-44BB-9F2E-FD2582D015D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258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5F710-09E1-4340-83B2-3D13CAE7A8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32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ABE3BD-12AF-4C21-9DCF-30162DF212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958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83EAA-EE51-4138-BE4C-0FEBF6807C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490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0C0FCA-50DD-4FCC-8DD2-93FBB83EFFD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677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138300-6139-498B-9F27-F8631F6D7DB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538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433321-69BF-4ECE-8320-617B7D40497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96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5053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053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053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15053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053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053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5053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053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053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05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054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6BE72A6-5F74-40CF-A9A8-E267589202A3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7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D5354E7D-1902-425D-98AA-870E1A7F73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9985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601B2-D000-4AA4-A450-0C67DEF34A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780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71EDA-B6B4-4889-A2F9-D71D81956E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9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CEA14-2A7F-424E-A52A-76F43825A47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495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4A76D-E74F-41FE-8311-A0D817F8B26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987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7E98C-1AB1-447F-B785-D9816C52CD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993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00AD5-4D9D-4AEA-A63C-3623CCCAD42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880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689DE-2029-49CB-B6A8-C2183F163F2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771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3702B-69C4-48AD-A213-648D6A2931B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554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40713-98E7-44BB-9F2E-FD2582D015D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949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5F710-09E1-4340-83B2-3D13CAE7A8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1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12CEF1E-5349-4388-8D6D-DAF5AFEE9A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777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ABE3BD-12AF-4C21-9DCF-30162DF212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244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83EAA-EE51-4138-BE4C-0FEBF6807C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216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0C0FCA-50DD-4FCC-8DD2-93FBB83EFFD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36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138300-6139-498B-9F27-F8631F6D7DB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187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433321-69BF-4ECE-8320-617B7D40497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88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5053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053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053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15053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053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053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5053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053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053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05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054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6BE72A6-5F74-40CF-A9A8-E267589202A3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090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601B2-D000-4AA4-A450-0C67DEF34A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7818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71EDA-B6B4-4889-A2F9-D71D81956E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702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CEA14-2A7F-424E-A52A-76F43825A47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955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4A76D-E74F-41FE-8311-A0D817F8B26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6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DB89E340-55F1-44C9-BD03-AFC90FB6D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5678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7E98C-1AB1-447F-B785-D9816C52CD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122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00AD5-4D9D-4AEA-A63C-3623CCCAD42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293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689DE-2029-49CB-B6A8-C2183F163F2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045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3702B-69C4-48AD-A213-648D6A2931B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269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40713-98E7-44BB-9F2E-FD2582D015D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084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5F710-09E1-4340-83B2-3D13CAE7A8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449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ABE3BD-12AF-4C21-9DCF-30162DF212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854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83EAA-EE51-4138-BE4C-0FEBF6807C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3328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0C0FCA-50DD-4FCC-8DD2-93FBB83EFFD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20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138300-6139-498B-9F27-F8631F6D7DB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2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519D8810-6ED0-4BF3-B20F-D121348B15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9729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433321-69BF-4ECE-8320-617B7D40497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9927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5053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053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053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15053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053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053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32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5053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053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053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50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05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054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6BE72A6-5F74-40CF-A9A8-E267589202A3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191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601B2-D000-4AA4-A450-0C67DEF34A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168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71EDA-B6B4-4889-A2F9-D71D81956E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401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CEA14-2A7F-424E-A52A-76F43825A47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070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4A76D-E74F-41FE-8311-A0D817F8B26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320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7E98C-1AB1-447F-B785-D9816C52CD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2683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00AD5-4D9D-4AEA-A63C-3623CCCAD42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3130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689DE-2029-49CB-B6A8-C2183F163F2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5045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3702B-69C4-48AD-A213-648D6A2931B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CB28578-1EBD-483F-9AEA-E45377916F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5745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40713-98E7-44BB-9F2E-FD2582D015D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853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5F710-09E1-4340-83B2-3D13CAE7A8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689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ABE3BD-12AF-4C21-9DCF-30162DF212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662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83EAA-EE51-4138-BE4C-0FEBF6807C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856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0C0FCA-50DD-4FCC-8DD2-93FBB83EFFD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69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138300-6139-498B-9F27-F8631F6D7DB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264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433321-69BF-4ECE-8320-617B7D40497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1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99DE34-0125-4EC1-A743-2058294C5A4B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31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B91B34-F5F1-47F3-9607-8EEF83BBB3E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5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95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9FC39410-622A-40E2-9FFA-DD4E5917739D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1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95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9FC39410-622A-40E2-9FFA-DD4E5917739D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6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95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9FC39410-622A-40E2-9FFA-DD4E5917739D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5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495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95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9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9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9FC39410-622A-40E2-9FFA-DD4E5917739D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Document5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0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5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0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5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8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6.emf"/><Relationship Id="rId22" Type="http://schemas.openxmlformats.org/officeDocument/2006/relationships/image" Target="../media/image7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8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81.e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10" Type="http://schemas.openxmlformats.org/officeDocument/2006/relationships/image" Target="../media/image74.e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6.emf"/><Relationship Id="rId22" Type="http://schemas.openxmlformats.org/officeDocument/2006/relationships/image" Target="../media/image8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97.png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8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9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9" Type="http://schemas.openxmlformats.org/officeDocument/2006/relationships/image" Target="../media/image10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1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2.xml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17.wmf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2.bin"/><Relationship Id="rId5" Type="http://schemas.openxmlformats.org/officeDocument/2006/relationships/image" Target="../media/image120.wmf"/><Relationship Id="rId10" Type="http://schemas.openxmlformats.org/officeDocument/2006/relationships/image" Target="../media/image123.wmf"/><Relationship Id="rId4" Type="http://schemas.openxmlformats.org/officeDocument/2006/relationships/image" Target="../media/image119.wmf"/><Relationship Id="rId9" Type="http://schemas.openxmlformats.org/officeDocument/2006/relationships/image" Target="../media/image12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0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oleObject" Target="../embeddings/oleObject109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26.wmf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5.bin"/><Relationship Id="rId11" Type="http://schemas.openxmlformats.org/officeDocument/2006/relationships/oleObject" Target="../embeddings/oleObject108.bin"/><Relationship Id="rId5" Type="http://schemas.openxmlformats.org/officeDocument/2006/relationships/image" Target="../media/image125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27.wmf"/><Relationship Id="rId14" Type="http://schemas.openxmlformats.org/officeDocument/2006/relationships/image" Target="../media/image12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33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32.wmf"/><Relationship Id="rId5" Type="http://schemas.openxmlformats.org/officeDocument/2006/relationships/image" Target="../media/image130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3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3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42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23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4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14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2.xml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51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12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26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54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53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5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Document1.doc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57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56.wmf"/><Relationship Id="rId4" Type="http://schemas.openxmlformats.org/officeDocument/2006/relationships/oleObject" Target="../embeddings/oleObject13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62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59.wmf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61.wmf"/><Relationship Id="rId5" Type="http://schemas.openxmlformats.org/officeDocument/2006/relationships/image" Target="../media/image158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6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64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38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4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14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67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68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145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71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146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Document2.doc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73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148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51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5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76.wmf"/><Relationship Id="rId4" Type="http://schemas.openxmlformats.org/officeDocument/2006/relationships/oleObject" Target="../embeddings/oleObject152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Document3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Document4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最优化理论与方法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120680" cy="1152128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</a:rPr>
              <a:t>线性规划</a:t>
            </a:r>
            <a:endParaRPr lang="en-US" altLang="zh-CN" sz="4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理学院</a:t>
            </a:r>
            <a:r>
              <a:rPr lang="zh-CN" altLang="en-US" sz="2800" b="1" dirty="0" smtClean="0"/>
              <a:t>优质课程建设团队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391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447800" y="2565400"/>
          <a:ext cx="658018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Document" r:id="rId4" imgW="6236208" imgH="4114800" progId="">
                  <p:embed/>
                </p:oleObj>
              </mc:Choice>
              <mc:Fallback>
                <p:oleObj name="Document" r:id="rId4" imgW="6236208" imgH="41148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65400"/>
                        <a:ext cx="6580188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5" name="矩形 6"/>
          <p:cNvSpPr>
            <a:spLocks noChangeArrowheads="1"/>
          </p:cNvSpPr>
          <p:nvPr/>
        </p:nvSpPr>
        <p:spPr bwMode="auto">
          <a:xfrm>
            <a:off x="827088" y="2924175"/>
            <a:ext cx="5762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CC"/>
                </a:solidFill>
                <a:latin typeface="宋体" pitchFamily="2" charset="-122"/>
              </a:rPr>
              <a:t>标准形式</a:t>
            </a:r>
            <a:r>
              <a:rPr lang="en-US" altLang="zh-CN" sz="2400">
                <a:solidFill>
                  <a:srgbClr val="0033CC"/>
                </a:solidFill>
                <a:latin typeface="宋体" pitchFamily="2" charset="-122"/>
              </a:rPr>
              <a:t>-</a:t>
            </a:r>
            <a:r>
              <a:rPr lang="zh-CN" altLang="en-US" sz="2400">
                <a:solidFill>
                  <a:srgbClr val="0033CC"/>
                </a:solidFill>
                <a:latin typeface="宋体" pitchFamily="2" charset="-122"/>
              </a:rPr>
              <a:t>矩阵形式</a:t>
            </a:r>
            <a:endParaRPr lang="en-US" altLang="zh-CN" sz="240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251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宋体"/>
              </a:rPr>
              <a:t>1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线性规划的模型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30728" name="Object 4"/>
          <p:cNvGraphicFramePr>
            <a:graphicFrameLocks noChangeAspect="1"/>
          </p:cNvGraphicFramePr>
          <p:nvPr/>
        </p:nvGraphicFramePr>
        <p:xfrm>
          <a:off x="2051050" y="2492375"/>
          <a:ext cx="6337300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Equation" r:id="rId6" imgW="2819400" imgH="2717800" progId="Equation.DSMT4">
                  <p:embed/>
                </p:oleObj>
              </mc:Choice>
              <mc:Fallback>
                <p:oleObj name="Equation" r:id="rId6" imgW="2819400" imgH="2717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92375"/>
                        <a:ext cx="6337300" cy="396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14411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8" name="矩形 6"/>
          <p:cNvSpPr>
            <a:spLocks noChangeArrowheads="1"/>
          </p:cNvSpPr>
          <p:nvPr/>
        </p:nvSpPr>
        <p:spPr bwMode="auto">
          <a:xfrm>
            <a:off x="827088" y="2924175"/>
            <a:ext cx="5762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CC"/>
                </a:solidFill>
                <a:latin typeface="宋体" pitchFamily="2" charset="-122"/>
              </a:rPr>
              <a:t>化标准形式的方法</a:t>
            </a:r>
            <a:endParaRPr lang="en-US" altLang="zh-CN" sz="240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251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宋体"/>
              </a:rPr>
              <a:t>1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线性规划的模型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58888" y="2420938"/>
            <a:ext cx="74898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）当目标函数为求极（最）大值时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即           </a:t>
            </a:r>
            <a:endParaRPr lang="en-US" altLang="zh-CN" sz="2400" dirty="0">
              <a:solidFill>
                <a:srgbClr val="000000"/>
              </a:solidFill>
              <a:latin typeface="宋体" pitchFamily="2" charset="-122"/>
            </a:endParaRP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  这时只需令        即转化为            。</a:t>
            </a: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）当约束条件的右端常数项        时，只需将等</a:t>
            </a:r>
            <a:endParaRPr lang="en-US" altLang="zh-CN" sz="2400" dirty="0">
              <a:solidFill>
                <a:srgbClr val="000000"/>
              </a:solidFill>
              <a:latin typeface="宋体" pitchFamily="2" charset="-122"/>
            </a:endParaRP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式或不等式两端同乘以     即可。</a:t>
            </a: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）约束方程为不等式。这里有两种情况：一种是约</a:t>
            </a:r>
            <a:endParaRPr lang="en-US" altLang="zh-CN" sz="2400" dirty="0">
              <a:solidFill>
                <a:srgbClr val="000000"/>
              </a:solidFill>
              <a:latin typeface="宋体" pitchFamily="2" charset="-122"/>
            </a:endParaRP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束方程为“≤”不等式，则可在“≤”不等式的</a:t>
            </a:r>
            <a:endParaRPr lang="en-US" altLang="zh-CN" sz="2400" dirty="0">
              <a:solidFill>
                <a:srgbClr val="000000"/>
              </a:solidFill>
              <a:latin typeface="宋体" pitchFamily="2" charset="-122"/>
            </a:endParaRP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左端加入非负松弛变量，把原“≤”不等式变为</a:t>
            </a:r>
            <a:endParaRPr lang="en-US" altLang="zh-CN" sz="2400" dirty="0">
              <a:solidFill>
                <a:srgbClr val="000000"/>
              </a:solidFill>
              <a:latin typeface="宋体" pitchFamily="2" charset="-122"/>
            </a:endParaRP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等式；另一种是约束方程为“≥”不等式，则可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     </a:t>
            </a:r>
            <a:endParaRPr lang="zh-CN" altLang="en-US" sz="24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-252413" y="1158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7019925" y="2492375"/>
          <a:ext cx="16271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5" name="Equation" r:id="rId3" imgW="736280" imgH="165028" progId="Equation.DSMT4">
                  <p:embed/>
                </p:oleObj>
              </mc:Choice>
              <mc:Fallback>
                <p:oleObj name="Equation" r:id="rId3" imgW="736280" imgH="165028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492375"/>
                        <a:ext cx="162718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608388" y="2984500"/>
          <a:ext cx="1044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6" name="Equation" r:id="rId5" imgW="494870" imgH="177646" progId="Equation.DSMT4">
                  <p:embed/>
                </p:oleObj>
              </mc:Choice>
              <mc:Fallback>
                <p:oleObj name="Equation" r:id="rId5" imgW="494870" imgH="177646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2984500"/>
                        <a:ext cx="1044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6084888" y="2997200"/>
          <a:ext cx="17954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" name="Equation" r:id="rId7" imgW="812447" imgH="203112" progId="Equation.DSMT4">
                  <p:embed/>
                </p:oleObj>
              </mc:Choice>
              <mc:Fallback>
                <p:oleObj name="Equation" r:id="rId7" imgW="812447" imgH="203112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997200"/>
                        <a:ext cx="17954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4"/>
          <p:cNvGraphicFramePr>
            <a:graphicFrameLocks noChangeAspect="1"/>
          </p:cNvGraphicFramePr>
          <p:nvPr/>
        </p:nvGraphicFramePr>
        <p:xfrm>
          <a:off x="5651500" y="3429000"/>
          <a:ext cx="914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8" name="Equation" r:id="rId9" imgW="381000" imgH="228600" progId="Equation.DSMT4">
                  <p:embed/>
                </p:oleObj>
              </mc:Choice>
              <mc:Fallback>
                <p:oleObj name="Equation" r:id="rId9" imgW="381000" imgH="2286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429000"/>
                        <a:ext cx="9144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3"/>
          <p:cNvGraphicFramePr>
            <a:graphicFrameLocks noChangeAspect="1"/>
          </p:cNvGraphicFramePr>
          <p:nvPr/>
        </p:nvGraphicFramePr>
        <p:xfrm>
          <a:off x="5364163" y="4076700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" name="Equation" r:id="rId11" imgW="190335" imgH="164957" progId="Equation.DSMT4">
                  <p:embed/>
                </p:oleObj>
              </mc:Choice>
              <mc:Fallback>
                <p:oleObj name="Equation" r:id="rId11" imgW="190335" imgH="164957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76700"/>
                        <a:ext cx="381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8797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2" name="矩形 6"/>
          <p:cNvSpPr>
            <a:spLocks noChangeArrowheads="1"/>
          </p:cNvSpPr>
          <p:nvPr/>
        </p:nvSpPr>
        <p:spPr bwMode="auto">
          <a:xfrm>
            <a:off x="827088" y="2924175"/>
            <a:ext cx="5762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CC"/>
                </a:solidFill>
                <a:latin typeface="宋体" pitchFamily="2" charset="-122"/>
              </a:rPr>
              <a:t>化标准形式的方法</a:t>
            </a:r>
            <a:endParaRPr lang="en-US" altLang="zh-CN" sz="240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251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宋体"/>
              </a:rPr>
              <a:t>1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线性规划的模型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58888" y="2420938"/>
            <a:ext cx="7345362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）在“≥”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不等式的左端减去一个非负剩余变量</a:t>
            </a:r>
            <a:endParaRPr lang="en-US" altLang="zh-CN" sz="2400" dirty="0">
              <a:solidFill>
                <a:srgbClr val="00000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也可称松弛变量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，把不等式约束条件变为等</a:t>
            </a:r>
            <a:endParaRPr lang="en-US" altLang="zh-CN" sz="2400" dirty="0">
              <a:solidFill>
                <a:srgbClr val="00000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式约束条件。</a:t>
            </a:r>
            <a:endParaRPr lang="en-US" altLang="zh-CN" sz="2400" dirty="0">
              <a:solidFill>
                <a:srgbClr val="000000"/>
              </a:solidFill>
              <a:latin typeface="宋体" pitchFamily="2" charset="-122"/>
              <a:ea typeface="楷体_GB2312" pitchFamily="49" charset="-122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）当决策变量的取值约束为      时，令    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则有        。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）当决策变量的取值无任何约束时，令 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             则由        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表示的    不受任何取值的约束。</a:t>
            </a:r>
            <a:endParaRPr lang="zh-CN" altLang="en-US" sz="24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-252413" y="11588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508625" y="4005263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" name="Equation" r:id="rId3" imgW="355138" imgH="177569" progId="Equation.DSMT4">
                  <p:embed/>
                </p:oleObj>
              </mc:Choice>
              <mc:Fallback>
                <p:oleObj name="Equation" r:id="rId3" imgW="355138" imgH="177569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005263"/>
                        <a:ext cx="863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2051050" y="4437063"/>
          <a:ext cx="12969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1" name="Equation" r:id="rId5" imgW="507780" imgH="177723" progId="Equation.DSMT4">
                  <p:embed/>
                </p:oleObj>
              </mc:Choice>
              <mc:Fallback>
                <p:oleObj name="Equation" r:id="rId5" imgW="507780" imgH="177723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37063"/>
                        <a:ext cx="1296988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4211638" y="4508500"/>
          <a:ext cx="9271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2" name="Equation" r:id="rId7" imgW="380670" imgH="177646" progId="Equation.DSMT4">
                  <p:embed/>
                </p:oleObj>
              </mc:Choice>
              <mc:Fallback>
                <p:oleObj name="Equation" r:id="rId7" imgW="380670" imgH="177646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508500"/>
                        <a:ext cx="9271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2051050" y="5589588"/>
          <a:ext cx="38893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3" name="Equation" r:id="rId9" imgW="1637589" imgH="177723" progId="Equation.DSMT4">
                  <p:embed/>
                </p:oleObj>
              </mc:Choice>
              <mc:Fallback>
                <p:oleObj name="Equation" r:id="rId9" imgW="1637589" imgH="177723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589588"/>
                        <a:ext cx="38893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6875463" y="5589588"/>
          <a:ext cx="1120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4" name="Equation" r:id="rId11" imgW="494870" imgH="215713" progId="Equation.DSMT4">
                  <p:embed/>
                </p:oleObj>
              </mc:Choice>
              <mc:Fallback>
                <p:oleObj name="Equation" r:id="rId11" imgW="494870" imgH="215713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5589588"/>
                        <a:ext cx="11207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3132138" y="6092825"/>
          <a:ext cx="3603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5" name="Equation" r:id="rId13" imgW="126835" imgH="139518" progId="Equation.DSMT4">
                  <p:embed/>
                </p:oleObj>
              </mc:Choice>
              <mc:Fallback>
                <p:oleObj name="Equation" r:id="rId13" imgW="126835" imgH="139518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6092825"/>
                        <a:ext cx="3603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9580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6" name="矩形 6"/>
          <p:cNvSpPr>
            <a:spLocks noChangeArrowheads="1"/>
          </p:cNvSpPr>
          <p:nvPr/>
        </p:nvSpPr>
        <p:spPr bwMode="auto">
          <a:xfrm>
            <a:off x="1042988" y="2924175"/>
            <a:ext cx="5762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线性规划的分类 </a:t>
            </a:r>
            <a:endParaRPr lang="en-US" altLang="zh-CN" sz="240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251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宋体"/>
              </a:rPr>
              <a:t>1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线性规划的模型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08175" y="3357563"/>
            <a:ext cx="6264275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线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性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规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划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en-US" altLang="zh-CN" kern="0" dirty="0" smtClean="0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555875" y="2924175"/>
            <a:ext cx="5295900" cy="2971800"/>
            <a:chOff x="1331913" y="2034930"/>
            <a:chExt cx="6809140" cy="4058070"/>
          </a:xfrm>
        </p:grpSpPr>
        <p:sp>
          <p:nvSpPr>
            <p:cNvPr id="33802" name="AutoShape 6"/>
            <p:cNvSpPr>
              <a:spLocks/>
            </p:cNvSpPr>
            <p:nvPr/>
          </p:nvSpPr>
          <p:spPr bwMode="auto">
            <a:xfrm>
              <a:off x="1331913" y="2420938"/>
              <a:ext cx="92592" cy="1876673"/>
            </a:xfrm>
            <a:prstGeom prst="leftBrace">
              <a:avLst>
                <a:gd name="adj1" fmla="val 210001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3803" name="Rectangle 7"/>
            <p:cNvSpPr>
              <a:spLocks noChangeArrowheads="1"/>
            </p:cNvSpPr>
            <p:nvPr/>
          </p:nvSpPr>
          <p:spPr bwMode="auto">
            <a:xfrm>
              <a:off x="1547813" y="2034930"/>
              <a:ext cx="2901582" cy="630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3333FF"/>
                  </a:solidFill>
                </a:rPr>
                <a:t>一般线性规划</a:t>
              </a:r>
              <a:r>
                <a:rPr kumimoji="1" lang="zh-CN" altLang="en-US" sz="2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3804" name="Rectangle 8"/>
            <p:cNvSpPr>
              <a:spLocks noChangeArrowheads="1"/>
            </p:cNvSpPr>
            <p:nvPr/>
          </p:nvSpPr>
          <p:spPr bwMode="auto">
            <a:xfrm>
              <a:off x="1476375" y="3620292"/>
              <a:ext cx="1244416" cy="1639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3333FF"/>
                  </a:solidFill>
                </a:rPr>
                <a:t>特殊线性规划</a:t>
              </a:r>
              <a:r>
                <a:rPr kumimoji="1" lang="zh-CN" altLang="en-US" sz="2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3805" name="AutoShape 9"/>
            <p:cNvSpPr>
              <a:spLocks/>
            </p:cNvSpPr>
            <p:nvPr/>
          </p:nvSpPr>
          <p:spPr bwMode="auto">
            <a:xfrm>
              <a:off x="2700338" y="3217863"/>
              <a:ext cx="144462" cy="2451100"/>
            </a:xfrm>
            <a:prstGeom prst="leftBrace">
              <a:avLst>
                <a:gd name="adj1" fmla="val 14139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3806" name="Rectangle 10"/>
            <p:cNvSpPr>
              <a:spLocks noChangeArrowheads="1"/>
            </p:cNvSpPr>
            <p:nvPr/>
          </p:nvSpPr>
          <p:spPr bwMode="auto">
            <a:xfrm>
              <a:off x="2813383" y="2920327"/>
              <a:ext cx="1985376" cy="798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008000"/>
                  </a:solidFill>
                </a:rPr>
                <a:t>整数规划</a:t>
              </a:r>
              <a:r>
                <a:rPr kumimoji="1" lang="zh-CN" altLang="en-US" sz="32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3807" name="Rectangle 11"/>
            <p:cNvSpPr>
              <a:spLocks noChangeArrowheads="1"/>
            </p:cNvSpPr>
            <p:nvPr/>
          </p:nvSpPr>
          <p:spPr bwMode="auto">
            <a:xfrm>
              <a:off x="2770188" y="5272636"/>
              <a:ext cx="2735664" cy="630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008000"/>
                  </a:solidFill>
                </a:rPr>
                <a:t>运输规划问题</a:t>
              </a:r>
              <a:r>
                <a:rPr kumimoji="1" lang="zh-CN" altLang="en-US" sz="2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3808" name="Rectangle 12"/>
            <p:cNvSpPr>
              <a:spLocks noChangeArrowheads="1"/>
            </p:cNvSpPr>
            <p:nvPr/>
          </p:nvSpPr>
          <p:spPr bwMode="auto">
            <a:xfrm>
              <a:off x="5292725" y="2395293"/>
              <a:ext cx="2339909" cy="630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000000"/>
                  </a:solidFill>
                </a:rPr>
                <a:t>纯整数规划 </a:t>
              </a:r>
            </a:p>
          </p:txBody>
        </p:sp>
        <p:sp>
          <p:nvSpPr>
            <p:cNvPr id="33809" name="AutoShape 13"/>
            <p:cNvSpPr>
              <a:spLocks/>
            </p:cNvSpPr>
            <p:nvPr/>
          </p:nvSpPr>
          <p:spPr bwMode="auto">
            <a:xfrm>
              <a:off x="4932363" y="2852738"/>
              <a:ext cx="144462" cy="1368425"/>
            </a:xfrm>
            <a:prstGeom prst="leftBrace">
              <a:avLst>
                <a:gd name="adj1" fmla="val 78938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3810" name="Rectangle 14"/>
            <p:cNvSpPr>
              <a:spLocks noChangeArrowheads="1"/>
            </p:cNvSpPr>
            <p:nvPr/>
          </p:nvSpPr>
          <p:spPr bwMode="auto">
            <a:xfrm>
              <a:off x="5364163" y="2887459"/>
              <a:ext cx="2776890" cy="798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000000"/>
                  </a:solidFill>
                </a:rPr>
                <a:t>混合整数规划</a:t>
              </a:r>
              <a:r>
                <a:rPr kumimoji="1" lang="zh-CN" altLang="en-US" sz="32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3811" name="Rectangle 15"/>
            <p:cNvSpPr>
              <a:spLocks noChangeArrowheads="1"/>
            </p:cNvSpPr>
            <p:nvPr/>
          </p:nvSpPr>
          <p:spPr bwMode="auto">
            <a:xfrm>
              <a:off x="5961507" y="3707346"/>
              <a:ext cx="1729784" cy="630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</a:rPr>
                <a:t>0-1</a:t>
              </a:r>
              <a:r>
                <a:rPr kumimoji="1" lang="zh-CN" altLang="en-US" sz="2400">
                  <a:solidFill>
                    <a:srgbClr val="000000"/>
                  </a:solidFill>
                </a:rPr>
                <a:t>规划 </a:t>
              </a:r>
            </a:p>
          </p:txBody>
        </p:sp>
        <p:sp>
          <p:nvSpPr>
            <p:cNvPr id="33812" name="Rectangle 16"/>
            <p:cNvSpPr>
              <a:spLocks noChangeArrowheads="1"/>
            </p:cNvSpPr>
            <p:nvPr/>
          </p:nvSpPr>
          <p:spPr bwMode="auto">
            <a:xfrm>
              <a:off x="5776324" y="4789498"/>
              <a:ext cx="2216236" cy="1303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990000"/>
                  </a:solidFill>
                </a:rPr>
                <a:t>指派问题的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990000"/>
                  </a:solidFill>
                </a:rPr>
                <a:t>线性规划</a:t>
              </a:r>
              <a:r>
                <a:rPr kumimoji="1" lang="zh-CN" altLang="en-US" sz="32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3813" name="AutoShape 18"/>
            <p:cNvSpPr>
              <a:spLocks/>
            </p:cNvSpPr>
            <p:nvPr/>
          </p:nvSpPr>
          <p:spPr bwMode="auto">
            <a:xfrm>
              <a:off x="7813345" y="3904101"/>
              <a:ext cx="144463" cy="1439863"/>
            </a:xfrm>
            <a:prstGeom prst="rightBrace">
              <a:avLst>
                <a:gd name="adj1" fmla="val 151812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</a:pPr>
              <a:endParaRPr kumimoji="1" lang="zh-CN" altLang="zh-CN" sz="3200">
                <a:solidFill>
                  <a:srgbClr val="990000"/>
                </a:solidFill>
              </a:endParaRPr>
            </a:p>
          </p:txBody>
        </p:sp>
      </p:grpSp>
      <p:sp>
        <p:nvSpPr>
          <p:cNvPr id="31" name="Line 17"/>
          <p:cNvSpPr>
            <a:spLocks noChangeShapeType="1"/>
          </p:cNvSpPr>
          <p:nvPr/>
        </p:nvSpPr>
        <p:spPr bwMode="auto">
          <a:xfrm flipH="1">
            <a:off x="5580063" y="5516563"/>
            <a:ext cx="647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5876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</a:t>
            </a:r>
            <a:r>
              <a:rPr kumimoji="1" lang="zh-CN" altLang="zh-CN" sz="2800" b="1" kern="0" dirty="0" smtClean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zh-CN" sz="2800" b="1" dirty="0">
                <a:solidFill>
                  <a:srgbClr val="002060"/>
                </a:solidFill>
                <a:latin typeface="宋体"/>
              </a:rPr>
              <a:t>相关概念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1617" y="2444350"/>
            <a:ext cx="7776864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</a:pPr>
            <a:r>
              <a:rPr lang="en-US" altLang="zh-CN" sz="2400" b="1" dirty="0" smtClean="0">
                <a:solidFill>
                  <a:schemeClr val="hlink"/>
                </a:solidFill>
              </a:rPr>
              <a:t>(1) 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基本</a:t>
            </a:r>
            <a:r>
              <a:rPr lang="zh-CN" altLang="en-US" sz="2400" b="1" dirty="0">
                <a:solidFill>
                  <a:schemeClr val="hlink"/>
                </a:solidFill>
              </a:rPr>
              <a:t>概念</a:t>
            </a: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1)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可行解与可行域、最优解与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最优值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2.1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在线性规划问题中，凡是满足其全部约束条件（包括变量取值约束）的一组决策变量的取值称作该线性规划问题的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可行解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。</a:t>
            </a: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  定义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2.2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线性规划问题中，可行解的集合称为该问题的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可行域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。</a:t>
            </a: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 定义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2.3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在线性规划问题的可行域中，使目标函数值达到最优（最大或最小）的可行解称为该问题的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最优解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。相应的目标函数值称为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最优值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7792168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</a:t>
            </a:r>
            <a:r>
              <a:rPr kumimoji="1" lang="zh-CN" altLang="zh-CN" sz="2800" b="1" kern="0" dirty="0" smtClean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zh-CN" sz="2800" b="1" dirty="0">
                <a:solidFill>
                  <a:srgbClr val="002060"/>
                </a:solidFill>
                <a:latin typeface="宋体"/>
              </a:rPr>
              <a:t>相关概念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1617" y="2444350"/>
            <a:ext cx="7776864" cy="423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</a:pPr>
            <a:r>
              <a:rPr lang="en-US" altLang="zh-CN" sz="2400" b="1" dirty="0" smtClean="0">
                <a:solidFill>
                  <a:schemeClr val="hlink"/>
                </a:solidFill>
              </a:rPr>
              <a:t>(1) 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基本</a:t>
            </a:r>
            <a:r>
              <a:rPr lang="zh-CN" altLang="en-US" sz="2400" b="1" dirty="0">
                <a:solidFill>
                  <a:schemeClr val="hlink"/>
                </a:solidFill>
              </a:rPr>
              <a:t>概念</a:t>
            </a: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b="1" dirty="0">
                <a:solidFill>
                  <a:srgbClr val="0070C0"/>
                </a:solidFill>
                <a:latin typeface="宋体" pitchFamily="2" charset="-122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楷体_GB2312" pitchFamily="49" charset="-122"/>
              </a:rPr>
              <a:t>凸集</a:t>
            </a:r>
            <a:endParaRPr lang="en-US" altLang="zh-CN" sz="2400" b="1" dirty="0" smtClean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zh-CN" altLang="en-US" sz="2400" dirty="0">
              <a:solidFill>
                <a:srgbClr val="000000"/>
              </a:solidFill>
              <a:latin typeface="宋体" pitchFamily="2" charset="-122"/>
              <a:ea typeface="楷体_GB2312" pitchFamily="49" charset="-122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238037" y="3402423"/>
            <a:ext cx="2376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2.4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集合</a:t>
            </a: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28303"/>
              </p:ext>
            </p:extLst>
          </p:nvPr>
        </p:nvGraphicFramePr>
        <p:xfrm>
          <a:off x="3472275" y="3465068"/>
          <a:ext cx="1229353" cy="40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" name="公式" r:id="rId4" imgW="749520" imgH="292320" progId="Equations">
                  <p:embed/>
                </p:oleObj>
              </mc:Choice>
              <mc:Fallback>
                <p:oleObj name="公式" r:id="rId4" imgW="749520" imgH="292320" progId="Equations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75" y="3465068"/>
                        <a:ext cx="1229353" cy="409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873573" y="3437532"/>
            <a:ext cx="3095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若对于任意两点</a:t>
            </a: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434354"/>
              </p:ext>
            </p:extLst>
          </p:nvPr>
        </p:nvGraphicFramePr>
        <p:xfrm>
          <a:off x="7115015" y="3542828"/>
          <a:ext cx="1417425" cy="40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1" name="公式" r:id="rId6" imgW="787680" imgH="254160" progId="Equations">
                  <p:embed/>
                </p:oleObj>
              </mc:Choice>
              <mc:Fallback>
                <p:oleObj name="公式" r:id="rId6" imgW="787680" imgH="254160" progId="Equations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015" y="3542828"/>
                        <a:ext cx="1417425" cy="401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960013" y="4018752"/>
            <a:ext cx="1441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及实数</a:t>
            </a:r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84992"/>
              </p:ext>
            </p:extLst>
          </p:nvPr>
        </p:nvGraphicFramePr>
        <p:xfrm>
          <a:off x="2137619" y="4047925"/>
          <a:ext cx="2686687" cy="49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" name="公式" r:id="rId8" imgW="1041120" imgH="228600" progId="Equations">
                  <p:embed/>
                </p:oleObj>
              </mc:Choice>
              <mc:Fallback>
                <p:oleObj name="公式" r:id="rId8" imgW="1041120" imgH="228600" progId="Equations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619" y="4047925"/>
                        <a:ext cx="2686687" cy="491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916105" y="4044679"/>
            <a:ext cx="1441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都有：</a:t>
            </a:r>
          </a:p>
        </p:txBody>
      </p:sp>
      <p:graphicFrame>
        <p:nvGraphicFramePr>
          <p:cNvPr id="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67841"/>
              </p:ext>
            </p:extLst>
          </p:nvPr>
        </p:nvGraphicFramePr>
        <p:xfrm>
          <a:off x="3000375" y="4724400"/>
          <a:ext cx="27225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" name="公式" r:id="rId10" imgW="1410120" imgH="279360" progId="Equations">
                  <p:embed/>
                </p:oleObj>
              </mc:Choice>
              <mc:Fallback>
                <p:oleObj name="公式" r:id="rId10" imgW="1410120" imgH="279360" progId="Equations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724400"/>
                        <a:ext cx="2722563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839737" y="5546573"/>
            <a:ext cx="1873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则称集合</a:t>
            </a:r>
          </a:p>
        </p:txBody>
      </p:sp>
      <p:graphicFrame>
        <p:nvGraphicFramePr>
          <p:cNvPr id="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68072"/>
              </p:ext>
            </p:extLst>
          </p:nvPr>
        </p:nvGraphicFramePr>
        <p:xfrm>
          <a:off x="2203198" y="5634018"/>
          <a:ext cx="368552" cy="30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4" name="公式" r:id="rId12" imgW="203400" imgH="203400" progId="Equations">
                  <p:embed/>
                </p:oleObj>
              </mc:Choice>
              <mc:Fallback>
                <p:oleObj name="公式" r:id="rId12" imgW="203400" imgH="203400" progId="Equations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198" y="5634018"/>
                        <a:ext cx="368552" cy="308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571750" y="5546573"/>
            <a:ext cx="1873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为凸集</a:t>
            </a:r>
            <a:r>
              <a:rPr lang="zh-CN" altLang="en-US" dirty="0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2582821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3" grpId="0" autoUpdateAnimBg="0"/>
      <p:bldP spid="25" grpId="0" autoUpdateAnimBg="0"/>
      <p:bldP spid="27" grpId="0" autoUpdateAnimBg="0"/>
      <p:bldP spid="29" grpId="0" autoUpdateAnimBg="0"/>
      <p:bldP spid="3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</a:t>
            </a:r>
            <a:r>
              <a:rPr kumimoji="1" lang="zh-CN" altLang="zh-CN" sz="2800" b="1" kern="0" dirty="0" smtClean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zh-CN" sz="2800" b="1" dirty="0">
                <a:solidFill>
                  <a:srgbClr val="002060"/>
                </a:solidFill>
                <a:latin typeface="宋体"/>
              </a:rPr>
              <a:t>相关概念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1617" y="2444350"/>
            <a:ext cx="7776864" cy="423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</a:pPr>
            <a:r>
              <a:rPr lang="en-US" altLang="zh-CN" sz="2400" b="1" dirty="0" smtClean="0">
                <a:solidFill>
                  <a:schemeClr val="hlink"/>
                </a:solidFill>
              </a:rPr>
              <a:t>(1) 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基本</a:t>
            </a:r>
            <a:r>
              <a:rPr lang="zh-CN" altLang="en-US" sz="2400" b="1" dirty="0">
                <a:solidFill>
                  <a:schemeClr val="hlink"/>
                </a:solidFill>
              </a:rPr>
              <a:t>概念</a:t>
            </a: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b="1" dirty="0">
                <a:solidFill>
                  <a:srgbClr val="0070C0"/>
                </a:solidFill>
                <a:latin typeface="宋体" pitchFamily="2" charset="-122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楷体_GB2312" pitchFamily="49" charset="-122"/>
              </a:rPr>
              <a:t>凸集</a:t>
            </a:r>
            <a:endParaRPr lang="en-US" altLang="zh-CN" sz="2400" b="1" dirty="0" smtClean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宋体" pitchFamily="2" charset="-122"/>
              <a:ea typeface="楷体_GB2312" pitchFamily="49" charset="-122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zh-CN" altLang="en-US" sz="2400" dirty="0">
              <a:solidFill>
                <a:srgbClr val="000000"/>
              </a:solidFill>
              <a:latin typeface="宋体" pitchFamily="2" charset="-122"/>
              <a:ea typeface="楷体_GB2312" pitchFamily="49" charset="-122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59632" y="3466426"/>
            <a:ext cx="100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注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880659" y="3461096"/>
            <a:ext cx="6335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常见的凸集：空集，整个欧氏空间</a:t>
            </a:r>
          </a:p>
        </p:txBody>
      </p:sp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07584"/>
              </p:ext>
            </p:extLst>
          </p:nvPr>
        </p:nvGraphicFramePr>
        <p:xfrm>
          <a:off x="6835428" y="3477241"/>
          <a:ext cx="574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" name="公式" r:id="rId4" imgW="254160" imgH="241200" progId="Equations">
                  <p:embed/>
                </p:oleObj>
              </mc:Choice>
              <mc:Fallback>
                <p:oleObj name="公式" r:id="rId4" imgW="254160" imgH="241200" progId="Equations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428" y="3477241"/>
                        <a:ext cx="5746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1953968" y="4101726"/>
            <a:ext cx="2016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超平面：</a:t>
            </a:r>
          </a:p>
        </p:txBody>
      </p:sp>
      <p:graphicFrame>
        <p:nvGraphicFramePr>
          <p:cNvPr id="3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10158"/>
              </p:ext>
            </p:extLst>
          </p:nvPr>
        </p:nvGraphicFramePr>
        <p:xfrm>
          <a:off x="1887555" y="4748733"/>
          <a:ext cx="67167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公式" r:id="rId6" imgW="3150360" imgH="330120" progId="Equations">
                  <p:embed/>
                </p:oleObj>
              </mc:Choice>
              <mc:Fallback>
                <p:oleObj name="公式" r:id="rId6" imgW="3150360" imgH="330120" progId="Equations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55" y="4748733"/>
                        <a:ext cx="67167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907704" y="5373216"/>
            <a:ext cx="1943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半空间：</a:t>
            </a:r>
          </a:p>
        </p:txBody>
      </p:sp>
      <p:graphicFrame>
        <p:nvGraphicFramePr>
          <p:cNvPr id="3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491698"/>
              </p:ext>
            </p:extLst>
          </p:nvPr>
        </p:nvGraphicFramePr>
        <p:xfrm>
          <a:off x="1907704" y="5877272"/>
          <a:ext cx="68961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公式" r:id="rId8" imgW="3239280" imgH="330120" progId="Equations">
                  <p:embed/>
                </p:oleObj>
              </mc:Choice>
              <mc:Fallback>
                <p:oleObj name="公式" r:id="rId8" imgW="3239280" imgH="330120" progId="Equations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877272"/>
                        <a:ext cx="68961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4008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32" grpId="0" autoUpdateAnimBg="0"/>
      <p:bldP spid="3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649060" y="1983432"/>
            <a:ext cx="1223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1661206" y="2041489"/>
            <a:ext cx="1873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证明超球</a:t>
            </a:r>
          </a:p>
        </p:txBody>
      </p:sp>
      <p:graphicFrame>
        <p:nvGraphicFramePr>
          <p:cNvPr id="68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75492"/>
              </p:ext>
            </p:extLst>
          </p:nvPr>
        </p:nvGraphicFramePr>
        <p:xfrm>
          <a:off x="3059832" y="1969229"/>
          <a:ext cx="11842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1" name="公式" r:id="rId3" imgW="546120" imgH="330120" progId="Equations">
                  <p:embed/>
                </p:oleObj>
              </mc:Choice>
              <mc:Fallback>
                <p:oleObj name="公式" r:id="rId3" imgW="546120" imgH="330120" progId="Equations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69229"/>
                        <a:ext cx="11842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4211960" y="2041489"/>
            <a:ext cx="1873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为凸集．</a:t>
            </a: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541110" y="2678162"/>
            <a:ext cx="1439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证明</a:t>
            </a:r>
            <a:r>
              <a:rPr lang="zh-CN" altLang="en-US" dirty="0"/>
              <a:t>：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1474220" y="2678162"/>
            <a:ext cx="649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设</a:t>
            </a:r>
          </a:p>
        </p:txBody>
      </p:sp>
      <p:graphicFrame>
        <p:nvGraphicFramePr>
          <p:cNvPr id="68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577596"/>
              </p:ext>
            </p:extLst>
          </p:nvPr>
        </p:nvGraphicFramePr>
        <p:xfrm>
          <a:off x="2022702" y="2786984"/>
          <a:ext cx="7889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2" name="公式" r:id="rId5" imgW="355680" imgH="203400" progId="Equations">
                  <p:embed/>
                </p:oleObj>
              </mc:Choice>
              <mc:Fallback>
                <p:oleObj name="公式" r:id="rId5" imgW="355680" imgH="203400" progId="Equations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702" y="2786984"/>
                        <a:ext cx="7889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2770188" y="2715844"/>
            <a:ext cx="4319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为超球中的任意两点，</a:t>
            </a:r>
          </a:p>
        </p:txBody>
      </p:sp>
      <p:graphicFrame>
        <p:nvGraphicFramePr>
          <p:cNvPr id="681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265142"/>
              </p:ext>
            </p:extLst>
          </p:nvPr>
        </p:nvGraphicFramePr>
        <p:xfrm>
          <a:off x="5721350" y="2682875"/>
          <a:ext cx="22971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3" name="公式" r:id="rId7" imgW="812520" imgH="190440" progId="Equations">
                  <p:embed/>
                </p:oleObj>
              </mc:Choice>
              <mc:Fallback>
                <p:oleObj name="公式" r:id="rId7" imgW="812520" imgH="190440" progId="Equations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2682875"/>
                        <a:ext cx="229711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1084943" y="3284197"/>
            <a:ext cx="1512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则有：</a:t>
            </a:r>
          </a:p>
        </p:txBody>
      </p:sp>
      <p:graphicFrame>
        <p:nvGraphicFramePr>
          <p:cNvPr id="681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967373"/>
              </p:ext>
            </p:extLst>
          </p:nvPr>
        </p:nvGraphicFramePr>
        <p:xfrm>
          <a:off x="2523359" y="3295919"/>
          <a:ext cx="25130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4" name="公式" r:id="rId9" imgW="1168560" imgH="330120" progId="Equations">
                  <p:embed/>
                </p:oleObj>
              </mc:Choice>
              <mc:Fallback>
                <p:oleObj name="公式" r:id="rId9" imgW="1168560" imgH="330120" progId="Equations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359" y="3295919"/>
                        <a:ext cx="25130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731585"/>
              </p:ext>
            </p:extLst>
          </p:nvPr>
        </p:nvGraphicFramePr>
        <p:xfrm>
          <a:off x="2574054" y="3933056"/>
          <a:ext cx="31226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" name="公式" r:id="rId11" imgW="1460880" imgH="330120" progId="Equations">
                  <p:embed/>
                </p:oleObj>
              </mc:Choice>
              <mc:Fallback>
                <p:oleObj name="公式" r:id="rId11" imgW="1460880" imgH="330120" progId="Equations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054" y="3933056"/>
                        <a:ext cx="31226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862943"/>
              </p:ext>
            </p:extLst>
          </p:nvPr>
        </p:nvGraphicFramePr>
        <p:xfrm>
          <a:off x="2578100" y="4509120"/>
          <a:ext cx="31591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6" name="公式" r:id="rId13" imgW="1473480" imgH="279360" progId="Equations">
                  <p:embed/>
                </p:oleObj>
              </mc:Choice>
              <mc:Fallback>
                <p:oleObj name="公式" r:id="rId13" imgW="1473480" imgH="279360" progId="Equations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509120"/>
                        <a:ext cx="31591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99" name="Text Box 15"/>
          <p:cNvSpPr txBox="1">
            <a:spLocks noChangeArrowheads="1"/>
          </p:cNvSpPr>
          <p:nvPr/>
        </p:nvSpPr>
        <p:spPr bwMode="auto">
          <a:xfrm>
            <a:off x="1261042" y="5166519"/>
            <a:ext cx="100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即点</a:t>
            </a:r>
          </a:p>
        </p:txBody>
      </p:sp>
      <p:graphicFrame>
        <p:nvGraphicFramePr>
          <p:cNvPr id="682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54042"/>
              </p:ext>
            </p:extLst>
          </p:nvPr>
        </p:nvGraphicFramePr>
        <p:xfrm>
          <a:off x="2154960" y="5166519"/>
          <a:ext cx="22590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7" name="公式" r:id="rId15" imgW="1054440" imgH="279360" progId="Equations">
                  <p:embed/>
                </p:oleObj>
              </mc:Choice>
              <mc:Fallback>
                <p:oleObj name="公式" r:id="rId15" imgW="1054440" imgH="279360" progId="Equations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960" y="5166519"/>
                        <a:ext cx="22590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2001" name="Text Box 17"/>
          <p:cNvSpPr txBox="1">
            <a:spLocks noChangeArrowheads="1"/>
          </p:cNvSpPr>
          <p:nvPr/>
        </p:nvSpPr>
        <p:spPr bwMode="auto">
          <a:xfrm>
            <a:off x="4637353" y="5306941"/>
            <a:ext cx="1871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属于超球</a:t>
            </a:r>
          </a:p>
        </p:txBody>
      </p:sp>
      <p:sp>
        <p:nvSpPr>
          <p:cNvPr id="682002" name="Text Box 18"/>
          <p:cNvSpPr txBox="1">
            <a:spLocks noChangeArrowheads="1"/>
          </p:cNvSpPr>
          <p:nvPr/>
        </p:nvSpPr>
        <p:spPr bwMode="auto">
          <a:xfrm>
            <a:off x="1181667" y="5871865"/>
            <a:ext cx="5472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所以超球为凸集．</a:t>
            </a:r>
          </a:p>
        </p:txBody>
      </p:sp>
      <p:sp>
        <p:nvSpPr>
          <p:cNvPr id="2" name="矩形 1"/>
          <p:cNvSpPr/>
          <p:nvPr/>
        </p:nvSpPr>
        <p:spPr>
          <a:xfrm>
            <a:off x="1066800" y="1151011"/>
            <a:ext cx="7141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kern="0" dirty="0">
                <a:solidFill>
                  <a:srgbClr val="002060"/>
                </a:solidFill>
                <a:latin typeface="宋体"/>
                <a:cs typeface="+mj-cs"/>
              </a:rPr>
              <a:t>一、</a:t>
            </a:r>
            <a:r>
              <a:rPr kumimoji="1" lang="zh-CN" altLang="zh-CN" sz="3200" b="1" kern="0" dirty="0">
                <a:solidFill>
                  <a:srgbClr val="002060"/>
                </a:solidFill>
                <a:latin typeface="宋体"/>
                <a:cs typeface="+mj-cs"/>
              </a:rPr>
              <a:t>线性规划的模型及相关概念</a:t>
            </a: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 bwMode="auto">
          <a:xfrm>
            <a:off x="6948264" y="1810167"/>
            <a:ext cx="1872208" cy="905677"/>
          </a:xfrm>
          <a:prstGeom prst="wedgeEllipseCallout">
            <a:avLst>
              <a:gd name="adj1" fmla="val -107179"/>
              <a:gd name="adj2" fmla="val 9634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9776" y="1991693"/>
            <a:ext cx="1682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凸集定义的应用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6" grpId="0" autoUpdateAnimBg="0"/>
      <p:bldP spid="681987" grpId="0" autoUpdateAnimBg="0"/>
      <p:bldP spid="681989" grpId="0" autoUpdateAnimBg="0"/>
      <p:bldP spid="681990" grpId="0" autoUpdateAnimBg="0"/>
      <p:bldP spid="681991" grpId="0" autoUpdateAnimBg="0"/>
      <p:bldP spid="681993" grpId="0" autoUpdateAnimBg="0"/>
      <p:bldP spid="681995" grpId="0" autoUpdateAnimBg="0"/>
      <p:bldP spid="681999" grpId="0" autoUpdateAnimBg="0"/>
      <p:bldP spid="682001" grpId="0" autoUpdateAnimBg="0"/>
      <p:bldP spid="6820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1312242" y="2996952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有限（可以改成无限）个凸集的交集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为凸集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endParaRPr lang="zh-CN" altLang="en-US" sz="24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3015" name="Text Box 7"/>
          <p:cNvSpPr txBox="1">
            <a:spLocks noChangeArrowheads="1"/>
          </p:cNvSpPr>
          <p:nvPr/>
        </p:nvSpPr>
        <p:spPr bwMode="auto">
          <a:xfrm>
            <a:off x="1362529" y="372623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设</a:t>
            </a:r>
          </a:p>
        </p:txBody>
      </p:sp>
      <p:graphicFrame>
        <p:nvGraphicFramePr>
          <p:cNvPr id="68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835757"/>
              </p:ext>
            </p:extLst>
          </p:nvPr>
        </p:nvGraphicFramePr>
        <p:xfrm>
          <a:off x="2273619" y="3764439"/>
          <a:ext cx="539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4" name="公式" r:id="rId4" imgW="241200" imgH="254160" progId="Equations">
                  <p:embed/>
                </p:oleObj>
              </mc:Choice>
              <mc:Fallback>
                <p:oleObj name="公式" r:id="rId4" imgW="241200" imgH="254160" progId="Equations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619" y="3764439"/>
                        <a:ext cx="539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17" name="Text Box 9"/>
          <p:cNvSpPr txBox="1">
            <a:spLocks noChangeArrowheads="1"/>
          </p:cNvSpPr>
          <p:nvPr/>
        </p:nvSpPr>
        <p:spPr bwMode="auto">
          <a:xfrm>
            <a:off x="2789411" y="3735459"/>
            <a:ext cx="1943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是凸集，</a:t>
            </a:r>
          </a:p>
        </p:txBody>
      </p:sp>
      <p:graphicFrame>
        <p:nvGraphicFramePr>
          <p:cNvPr id="683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068024"/>
              </p:ext>
            </p:extLst>
          </p:nvPr>
        </p:nvGraphicFramePr>
        <p:xfrm>
          <a:off x="3995738" y="3726877"/>
          <a:ext cx="431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5" name="公式" r:id="rId6" imgW="190440" imgH="254160" progId="Equations">
                  <p:embed/>
                </p:oleObj>
              </mc:Choice>
              <mc:Fallback>
                <p:oleObj name="公式" r:id="rId6" imgW="190440" imgH="254160" progId="Equations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726877"/>
                        <a:ext cx="431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19" name="Text Box 11"/>
          <p:cNvSpPr txBox="1">
            <a:spLocks noChangeArrowheads="1"/>
          </p:cNvSpPr>
          <p:nvPr/>
        </p:nvSpPr>
        <p:spPr bwMode="auto">
          <a:xfrm>
            <a:off x="4535616" y="3735459"/>
            <a:ext cx="2233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是一实数，</a:t>
            </a:r>
          </a:p>
        </p:txBody>
      </p:sp>
      <p:sp>
        <p:nvSpPr>
          <p:cNvPr id="683020" name="Text Box 12"/>
          <p:cNvSpPr txBox="1">
            <a:spLocks noChangeArrowheads="1"/>
          </p:cNvSpPr>
          <p:nvPr/>
        </p:nvSpPr>
        <p:spPr bwMode="auto">
          <a:xfrm>
            <a:off x="6261291" y="3714842"/>
            <a:ext cx="1943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则下面的</a:t>
            </a:r>
          </a:p>
        </p:txBody>
      </p:sp>
      <p:sp>
        <p:nvSpPr>
          <p:cNvPr id="683021" name="Text Box 13"/>
          <p:cNvSpPr txBox="1">
            <a:spLocks noChangeArrowheads="1"/>
          </p:cNvSpPr>
          <p:nvPr/>
        </p:nvSpPr>
        <p:spPr bwMode="auto">
          <a:xfrm>
            <a:off x="1547813" y="4197124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集合是凸集</a:t>
            </a:r>
            <a:r>
              <a:rPr lang="zh-CN" altLang="en-US" sz="3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6830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840734"/>
              </p:ext>
            </p:extLst>
          </p:nvPr>
        </p:nvGraphicFramePr>
        <p:xfrm>
          <a:off x="3573636" y="4216860"/>
          <a:ext cx="4030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6" name="公式" r:id="rId8" imgW="1879920" imgH="330120" progId="Equations">
                  <p:embed/>
                </p:oleObj>
              </mc:Choice>
              <mc:Fallback>
                <p:oleObj name="公式" r:id="rId8" imgW="1879920" imgH="330120" progId="Equations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636" y="4216860"/>
                        <a:ext cx="4030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24" name="Text Box 16"/>
          <p:cNvSpPr txBox="1">
            <a:spLocks noChangeArrowheads="1"/>
          </p:cNvSpPr>
          <p:nvPr/>
        </p:nvSpPr>
        <p:spPr bwMode="auto">
          <a:xfrm>
            <a:off x="1368425" y="4816935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设</a:t>
            </a:r>
          </a:p>
        </p:txBody>
      </p:sp>
      <p:graphicFrame>
        <p:nvGraphicFramePr>
          <p:cNvPr id="6830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590403"/>
              </p:ext>
            </p:extLst>
          </p:nvPr>
        </p:nvGraphicFramePr>
        <p:xfrm>
          <a:off x="2420938" y="4887913"/>
          <a:ext cx="1090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7" name="公式" r:id="rId10" imgW="559080" imgH="279360" progId="Equations">
                  <p:embed/>
                </p:oleObj>
              </mc:Choice>
              <mc:Fallback>
                <p:oleObj name="公式" r:id="rId10" imgW="559080" imgH="279360" progId="Equations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887913"/>
                        <a:ext cx="10906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26" name="Text Box 18"/>
          <p:cNvSpPr txBox="1">
            <a:spLocks noChangeArrowheads="1"/>
          </p:cNvSpPr>
          <p:nvPr/>
        </p:nvSpPr>
        <p:spPr bwMode="auto">
          <a:xfrm>
            <a:off x="3646803" y="4814629"/>
            <a:ext cx="1873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是凸集，</a:t>
            </a:r>
          </a:p>
        </p:txBody>
      </p:sp>
      <p:sp>
        <p:nvSpPr>
          <p:cNvPr id="683027" name="Text Box 19"/>
          <p:cNvSpPr txBox="1">
            <a:spLocks noChangeArrowheads="1"/>
          </p:cNvSpPr>
          <p:nvPr/>
        </p:nvSpPr>
        <p:spPr bwMode="auto">
          <a:xfrm>
            <a:off x="4920049" y="4806535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则</a:t>
            </a:r>
          </a:p>
        </p:txBody>
      </p:sp>
      <p:graphicFrame>
        <p:nvGraphicFramePr>
          <p:cNvPr id="6830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476197"/>
              </p:ext>
            </p:extLst>
          </p:nvPr>
        </p:nvGraphicFramePr>
        <p:xfrm>
          <a:off x="5505450" y="4806950"/>
          <a:ext cx="11668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8" name="公式" r:id="rId12" imgW="559080" imgH="279360" progId="Equations">
                  <p:embed/>
                </p:oleObj>
              </mc:Choice>
              <mc:Fallback>
                <p:oleObj name="公式" r:id="rId12" imgW="559080" imgH="279360" progId="Equations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4806950"/>
                        <a:ext cx="11668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29" name="Text Box 21"/>
          <p:cNvSpPr txBox="1">
            <a:spLocks noChangeArrowheads="1"/>
          </p:cNvSpPr>
          <p:nvPr/>
        </p:nvSpPr>
        <p:spPr bwMode="auto">
          <a:xfrm>
            <a:off x="6769228" y="4806535"/>
            <a:ext cx="1728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和集</a:t>
            </a:r>
          </a:p>
        </p:txBody>
      </p:sp>
      <p:graphicFrame>
        <p:nvGraphicFramePr>
          <p:cNvPr id="6830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297086"/>
              </p:ext>
            </p:extLst>
          </p:nvPr>
        </p:nvGraphicFramePr>
        <p:xfrm>
          <a:off x="1609080" y="5474991"/>
          <a:ext cx="5866200" cy="54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9" name="公式" r:id="rId14" imgW="3023280" imgH="330120" progId="Equations">
                  <p:embed/>
                </p:oleObj>
              </mc:Choice>
              <mc:Fallback>
                <p:oleObj name="公式" r:id="rId14" imgW="3023280" imgH="330120" progId="Equations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80" y="5474991"/>
                        <a:ext cx="5866200" cy="5462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31" name="Text Box 23"/>
          <p:cNvSpPr txBox="1">
            <a:spLocks noChangeArrowheads="1"/>
          </p:cNvSpPr>
          <p:nvPr/>
        </p:nvSpPr>
        <p:spPr bwMode="auto">
          <a:xfrm>
            <a:off x="7415213" y="5491897"/>
            <a:ext cx="1728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是凸集</a:t>
            </a:r>
          </a:p>
        </p:txBody>
      </p:sp>
      <p:sp>
        <p:nvSpPr>
          <p:cNvPr id="24" name="矩形 23"/>
          <p:cNvSpPr/>
          <p:nvPr/>
        </p:nvSpPr>
        <p:spPr>
          <a:xfrm>
            <a:off x="1066800" y="1151011"/>
            <a:ext cx="7141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kern="0" dirty="0">
                <a:solidFill>
                  <a:srgbClr val="002060"/>
                </a:solidFill>
                <a:latin typeface="宋体"/>
                <a:cs typeface="+mj-cs"/>
              </a:rPr>
              <a:t>一、</a:t>
            </a:r>
            <a:r>
              <a:rPr kumimoji="1" lang="zh-CN" altLang="zh-CN" sz="3200" b="1" kern="0" dirty="0">
                <a:solidFill>
                  <a:srgbClr val="002060"/>
                </a:solidFill>
                <a:latin typeface="宋体"/>
                <a:cs typeface="+mj-cs"/>
              </a:rPr>
              <a:t>线性规划的模型及相关概念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7088" y="1735786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</a:t>
            </a:r>
            <a:r>
              <a:rPr kumimoji="1" lang="zh-CN" altLang="zh-CN" sz="2800" b="1" kern="0" dirty="0" smtClean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zh-CN" sz="2800" b="1" dirty="0">
                <a:solidFill>
                  <a:srgbClr val="002060"/>
                </a:solidFill>
                <a:latin typeface="宋体"/>
              </a:rPr>
              <a:t>相关概念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088" y="2259006"/>
            <a:ext cx="8208144" cy="834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</a:pPr>
            <a:r>
              <a:rPr lang="en-US" altLang="zh-CN" sz="2400" b="1" dirty="0" smtClean="0">
                <a:solidFill>
                  <a:schemeClr val="hlink"/>
                </a:solidFill>
              </a:rPr>
              <a:t>(1) 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基本概念</a:t>
            </a:r>
            <a:endParaRPr lang="zh-CN" altLang="en-US" sz="2400" b="1" dirty="0">
              <a:solidFill>
                <a:schemeClr val="hlink"/>
              </a:solidFill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b="1" dirty="0">
                <a:solidFill>
                  <a:srgbClr val="0070C0"/>
                </a:solidFill>
                <a:latin typeface="宋体" pitchFamily="2" charset="-122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凸集</a:t>
            </a:r>
            <a:endParaRPr lang="en-US" altLang="zh-CN" sz="24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43899" y="1808254"/>
            <a:ext cx="2495164" cy="1095684"/>
            <a:chOff x="5243899" y="1808254"/>
            <a:chExt cx="2495164" cy="1095684"/>
          </a:xfrm>
        </p:grpSpPr>
        <p:sp>
          <p:nvSpPr>
            <p:cNvPr id="2" name="椭圆形标注 1"/>
            <p:cNvSpPr/>
            <p:nvPr/>
          </p:nvSpPr>
          <p:spPr bwMode="auto">
            <a:xfrm>
              <a:off x="5243899" y="1808254"/>
              <a:ext cx="2495164" cy="1095684"/>
            </a:xfrm>
            <a:prstGeom prst="wedgeEllipseCallout">
              <a:avLst>
                <a:gd name="adj1" fmla="val -72022"/>
                <a:gd name="adj2" fmla="val 71773"/>
              </a:avLst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47498" y="2125263"/>
              <a:ext cx="1976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</a:rPr>
                <a:t>凸集的性质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2339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588168" y="2040132"/>
            <a:ext cx="1223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注：</a:t>
            </a: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1524000" y="1981200"/>
            <a:ext cx="7129463" cy="111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和集和并集有很大的区别，凸集的并集未必是凸集，而凸集的和集是凸集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．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742043" y="3106886"/>
            <a:ext cx="1223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例：</a:t>
            </a:r>
          </a:p>
        </p:txBody>
      </p:sp>
      <p:graphicFrame>
        <p:nvGraphicFramePr>
          <p:cNvPr id="68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877835"/>
              </p:ext>
            </p:extLst>
          </p:nvPr>
        </p:nvGraphicFramePr>
        <p:xfrm>
          <a:off x="1523999" y="3178061"/>
          <a:ext cx="3038475" cy="59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0" name="公式" r:id="rId3" imgW="1511640" imgH="343080" progId="Equations">
                  <p:embed/>
                </p:oleObj>
              </mc:Choice>
              <mc:Fallback>
                <p:oleObj name="公式" r:id="rId3" imgW="1511640" imgH="343080" progId="Equations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9" y="3178061"/>
                        <a:ext cx="3038475" cy="592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4724400" y="3165773"/>
            <a:ext cx="100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表示</a:t>
            </a:r>
          </a:p>
        </p:txBody>
      </p:sp>
      <p:graphicFrame>
        <p:nvGraphicFramePr>
          <p:cNvPr id="684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002291"/>
              </p:ext>
            </p:extLst>
          </p:nvPr>
        </p:nvGraphicFramePr>
        <p:xfrm>
          <a:off x="5584825" y="3297238"/>
          <a:ext cx="3587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" name="公式" r:id="rId5" imgW="152280" imgH="177840" progId="Equations">
                  <p:embed/>
                </p:oleObj>
              </mc:Choice>
              <mc:Fallback>
                <p:oleObj name="公式" r:id="rId5" imgW="152280" imgH="177840" progId="Equations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3297238"/>
                        <a:ext cx="3587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41" name="Text Box 9"/>
          <p:cNvSpPr txBox="1">
            <a:spLocks noChangeArrowheads="1"/>
          </p:cNvSpPr>
          <p:nvPr/>
        </p:nvSpPr>
        <p:spPr bwMode="auto">
          <a:xfrm>
            <a:off x="6019800" y="3048000"/>
            <a:ext cx="18645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轴上的点</a:t>
            </a:r>
            <a:r>
              <a:rPr lang="zh-CN" altLang="en-US" sz="3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68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221144"/>
              </p:ext>
            </p:extLst>
          </p:nvPr>
        </p:nvGraphicFramePr>
        <p:xfrm>
          <a:off x="1524000" y="3810000"/>
          <a:ext cx="3146425" cy="5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2" name="公式" r:id="rId7" imgW="1575000" imgH="343080" progId="Equations">
                  <p:embed/>
                </p:oleObj>
              </mc:Choice>
              <mc:Fallback>
                <p:oleObj name="公式" r:id="rId7" imgW="1575000" imgH="343080" progId="Equations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146425" cy="5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43" name="Text Box 11"/>
          <p:cNvSpPr txBox="1">
            <a:spLocks noChangeArrowheads="1"/>
          </p:cNvSpPr>
          <p:nvPr/>
        </p:nvSpPr>
        <p:spPr bwMode="auto">
          <a:xfrm>
            <a:off x="4724400" y="3810000"/>
            <a:ext cx="100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表示</a:t>
            </a:r>
          </a:p>
        </p:txBody>
      </p:sp>
      <p:graphicFrame>
        <p:nvGraphicFramePr>
          <p:cNvPr id="684044" name="Object 12"/>
          <p:cNvGraphicFramePr>
            <a:graphicFrameLocks noChangeAspect="1"/>
          </p:cNvGraphicFramePr>
          <p:nvPr/>
        </p:nvGraphicFramePr>
        <p:xfrm>
          <a:off x="5638800" y="3962400"/>
          <a:ext cx="3952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3" name="公式" r:id="rId9" imgW="177840" imgH="203400" progId="Equations">
                  <p:embed/>
                </p:oleObj>
              </mc:Choice>
              <mc:Fallback>
                <p:oleObj name="公式" r:id="rId9" imgW="177840" imgH="203400" progId="Equations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962400"/>
                        <a:ext cx="3952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45" name="Text Box 13"/>
          <p:cNvSpPr txBox="1">
            <a:spLocks noChangeArrowheads="1"/>
          </p:cNvSpPr>
          <p:nvPr/>
        </p:nvSpPr>
        <p:spPr bwMode="auto">
          <a:xfrm>
            <a:off x="5943600" y="3810000"/>
            <a:ext cx="2305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轴上的点．</a:t>
            </a:r>
          </a:p>
        </p:txBody>
      </p:sp>
      <p:sp>
        <p:nvSpPr>
          <p:cNvPr id="684046" name="Text Box 14"/>
          <p:cNvSpPr txBox="1">
            <a:spLocks noChangeArrowheads="1"/>
          </p:cNvSpPr>
          <p:nvPr/>
        </p:nvSpPr>
        <p:spPr bwMode="auto">
          <a:xfrm>
            <a:off x="1200150" y="4619171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则</a:t>
            </a:r>
          </a:p>
        </p:txBody>
      </p:sp>
      <p:graphicFrame>
        <p:nvGraphicFramePr>
          <p:cNvPr id="6840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516197"/>
              </p:ext>
            </p:extLst>
          </p:nvPr>
        </p:nvGraphicFramePr>
        <p:xfrm>
          <a:off x="1741961" y="4648200"/>
          <a:ext cx="1203943" cy="42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4" name="公式" r:id="rId11" imgW="660600" imgH="279360" progId="Equations">
                  <p:embed/>
                </p:oleObj>
              </mc:Choice>
              <mc:Fallback>
                <p:oleObj name="公式" r:id="rId11" imgW="660600" imgH="279360" progId="Equations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961" y="4648200"/>
                        <a:ext cx="1203943" cy="428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48" name="Text Box 16"/>
          <p:cNvSpPr txBox="1">
            <a:spLocks noChangeArrowheads="1"/>
          </p:cNvSpPr>
          <p:nvPr/>
        </p:nvSpPr>
        <p:spPr bwMode="auto">
          <a:xfrm>
            <a:off x="2945904" y="4572000"/>
            <a:ext cx="3073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表示两个轴的所有点，</a:t>
            </a:r>
          </a:p>
        </p:txBody>
      </p:sp>
      <p:sp>
        <p:nvSpPr>
          <p:cNvPr id="684049" name="Text Box 17"/>
          <p:cNvSpPr txBox="1">
            <a:spLocks noChangeArrowheads="1"/>
          </p:cNvSpPr>
          <p:nvPr/>
        </p:nvSpPr>
        <p:spPr bwMode="auto">
          <a:xfrm>
            <a:off x="6045877" y="4630057"/>
            <a:ext cx="19825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它不是凸集；</a:t>
            </a:r>
          </a:p>
        </p:txBody>
      </p:sp>
      <p:graphicFrame>
        <p:nvGraphicFramePr>
          <p:cNvPr id="6840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041404"/>
              </p:ext>
            </p:extLst>
          </p:nvPr>
        </p:nvGraphicFramePr>
        <p:xfrm>
          <a:off x="1966006" y="5365845"/>
          <a:ext cx="2217639" cy="51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" name="公式" r:id="rId13" imgW="1092600" imgH="292320" progId="Equations">
                  <p:embed/>
                </p:oleObj>
              </mc:Choice>
              <mc:Fallback>
                <p:oleObj name="公式" r:id="rId13" imgW="1092600" imgH="292320" progId="Equations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006" y="5365845"/>
                        <a:ext cx="2217639" cy="514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51" name="Text Box 19"/>
          <p:cNvSpPr txBox="1">
            <a:spLocks noChangeArrowheads="1"/>
          </p:cNvSpPr>
          <p:nvPr/>
        </p:nvSpPr>
        <p:spPr bwMode="auto">
          <a:xfrm>
            <a:off x="1354024" y="5392055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而</a:t>
            </a:r>
          </a:p>
        </p:txBody>
      </p:sp>
      <p:sp>
        <p:nvSpPr>
          <p:cNvPr id="684052" name="Text Box 20"/>
          <p:cNvSpPr txBox="1">
            <a:spLocks noChangeArrowheads="1"/>
          </p:cNvSpPr>
          <p:nvPr/>
        </p:nvSpPr>
        <p:spPr bwMode="auto">
          <a:xfrm>
            <a:off x="4283968" y="5392055"/>
            <a:ext cx="1314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凸集．</a:t>
            </a:r>
          </a:p>
        </p:txBody>
      </p:sp>
      <p:sp>
        <p:nvSpPr>
          <p:cNvPr id="21" name="矩形 20"/>
          <p:cNvSpPr/>
          <p:nvPr/>
        </p:nvSpPr>
        <p:spPr>
          <a:xfrm>
            <a:off x="1066800" y="1151011"/>
            <a:ext cx="7141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kern="0" dirty="0">
                <a:solidFill>
                  <a:srgbClr val="002060"/>
                </a:solidFill>
                <a:latin typeface="宋体"/>
                <a:cs typeface="+mj-cs"/>
              </a:rPr>
              <a:t>一、</a:t>
            </a:r>
            <a:r>
              <a:rPr kumimoji="1" lang="zh-CN" altLang="zh-CN" sz="3200" b="1" kern="0" dirty="0">
                <a:solidFill>
                  <a:srgbClr val="002060"/>
                </a:solidFill>
                <a:latin typeface="宋体"/>
                <a:cs typeface="+mj-cs"/>
              </a:rPr>
              <a:t>线性规划的模型及相关概念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617937" y="5304745"/>
            <a:ext cx="2495164" cy="1095684"/>
            <a:chOff x="5243899" y="1808254"/>
            <a:chExt cx="2495164" cy="1095684"/>
          </a:xfrm>
        </p:grpSpPr>
        <p:sp>
          <p:nvSpPr>
            <p:cNvPr id="23" name="椭圆形标注 22"/>
            <p:cNvSpPr/>
            <p:nvPr/>
          </p:nvSpPr>
          <p:spPr bwMode="auto">
            <a:xfrm>
              <a:off x="5243899" y="1808254"/>
              <a:ext cx="2495164" cy="1095684"/>
            </a:xfrm>
            <a:prstGeom prst="wedgeEllipseCallout">
              <a:avLst>
                <a:gd name="adj1" fmla="val -77839"/>
                <a:gd name="adj2" fmla="val -67318"/>
              </a:avLst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47498" y="2125263"/>
              <a:ext cx="1976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</a:rPr>
                <a:t>凸集的性质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853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08850" cy="1143000"/>
          </a:xfrm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内容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888" y="1989139"/>
            <a:ext cx="6985000" cy="403215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一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、</a:t>
            </a:r>
            <a:r>
              <a:rPr lang="zh-CN" altLang="zh-CN" b="1" dirty="0">
                <a:solidFill>
                  <a:srgbClr val="002060"/>
                </a:solidFill>
                <a:latin typeface="+mn-ea"/>
              </a:rPr>
              <a:t>线性规划的模型及相关概念</a:t>
            </a:r>
            <a:endParaRPr lang="en-US" altLang="zh-CN" b="1" dirty="0">
              <a:solidFill>
                <a:srgbClr val="00206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二、</a:t>
            </a:r>
            <a:r>
              <a:rPr lang="zh-CN" altLang="zh-CN" b="1" dirty="0">
                <a:solidFill>
                  <a:srgbClr val="002060"/>
                </a:solidFill>
                <a:latin typeface="+mn-ea"/>
              </a:rPr>
              <a:t>线性规划的图解法</a:t>
            </a:r>
            <a:endParaRPr lang="en-US" altLang="zh-CN" b="1" dirty="0">
              <a:solidFill>
                <a:srgbClr val="00206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三、</a:t>
            </a:r>
            <a:r>
              <a:rPr lang="zh-CN" altLang="zh-CN" b="1" dirty="0">
                <a:solidFill>
                  <a:srgbClr val="002060"/>
                </a:solidFill>
                <a:latin typeface="+mn-ea"/>
              </a:rPr>
              <a:t>线性规划的单纯形法</a:t>
            </a:r>
            <a:endParaRPr lang="en-US" altLang="zh-CN" b="1" dirty="0">
              <a:solidFill>
                <a:srgbClr val="00206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四、</a:t>
            </a:r>
            <a:r>
              <a:rPr lang="zh-CN" altLang="zh-CN" b="1" dirty="0">
                <a:solidFill>
                  <a:srgbClr val="002060"/>
                </a:solidFill>
                <a:latin typeface="+mn-ea"/>
              </a:rPr>
              <a:t>线性规划的大</a:t>
            </a:r>
            <a:r>
              <a:rPr lang="en-US" altLang="zh-CN" b="1" dirty="0">
                <a:solidFill>
                  <a:srgbClr val="002060"/>
                </a:solidFill>
                <a:latin typeface="+mn-ea"/>
              </a:rPr>
              <a:t>M</a:t>
            </a:r>
            <a:r>
              <a:rPr lang="zh-CN" altLang="zh-CN" b="1" dirty="0">
                <a:solidFill>
                  <a:srgbClr val="002060"/>
                </a:solidFill>
                <a:latin typeface="+mn-ea"/>
              </a:rPr>
              <a:t>法和两阶段法</a:t>
            </a:r>
            <a:endParaRPr lang="en-US" altLang="zh-CN" b="1" dirty="0">
              <a:solidFill>
                <a:srgbClr val="00206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五、</a:t>
            </a:r>
            <a:r>
              <a:rPr lang="zh-CN" altLang="zh-CN" b="1" dirty="0">
                <a:solidFill>
                  <a:srgbClr val="002060"/>
                </a:solidFill>
                <a:latin typeface="+mn-ea"/>
              </a:rPr>
              <a:t>线性规划问题的计算机求解方法</a:t>
            </a:r>
            <a:endParaRPr lang="en-US" altLang="zh-CN" b="1" dirty="0">
              <a:solidFill>
                <a:srgbClr val="002060"/>
              </a:solidFill>
              <a:latin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六、内容小结和作业</a:t>
            </a:r>
            <a:r>
              <a:rPr lang="zh-CN" altLang="en-US" b="1" dirty="0" smtClean="0">
                <a:solidFill>
                  <a:srgbClr val="002060"/>
                </a:solidFill>
                <a:latin typeface="+mn-ea"/>
              </a:rPr>
              <a:t>布置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6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885825" y="2360960"/>
            <a:ext cx="1439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推论：</a:t>
            </a:r>
          </a:p>
        </p:txBody>
      </p:sp>
      <p:graphicFrame>
        <p:nvGraphicFramePr>
          <p:cNvPr id="68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137324"/>
              </p:ext>
            </p:extLst>
          </p:nvPr>
        </p:nvGraphicFramePr>
        <p:xfrm>
          <a:off x="2051697" y="3034079"/>
          <a:ext cx="1183943" cy="84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" name="公式" r:id="rId3" imgW="660600" imgH="559080" progId="Equations">
                  <p:embed/>
                </p:oleObj>
              </mc:Choice>
              <mc:Fallback>
                <p:oleObj name="公式" r:id="rId3" imgW="660600" imgH="559080" progId="Equations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97" y="3034079"/>
                        <a:ext cx="1183943" cy="842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2015331" y="2360959"/>
            <a:ext cx="649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设</a:t>
            </a:r>
          </a:p>
        </p:txBody>
      </p:sp>
      <p:graphicFrame>
        <p:nvGraphicFramePr>
          <p:cNvPr id="68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69728"/>
              </p:ext>
            </p:extLst>
          </p:nvPr>
        </p:nvGraphicFramePr>
        <p:xfrm>
          <a:off x="2459222" y="2378673"/>
          <a:ext cx="2327828" cy="4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" name="公式" r:id="rId5" imgW="1270440" imgH="292320" progId="Equations">
                  <p:embed/>
                </p:oleObj>
              </mc:Choice>
              <mc:Fallback>
                <p:oleObj name="公式" r:id="rId5" imgW="1270440" imgH="292320" progId="Equations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222" y="2378673"/>
                        <a:ext cx="2327828" cy="46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4787049" y="2360957"/>
            <a:ext cx="13691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是凸集，</a:t>
            </a: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6129822" y="2360960"/>
            <a:ext cx="649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则</a:t>
            </a: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3204787" y="3149698"/>
            <a:ext cx="177581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也是凸集</a:t>
            </a:r>
            <a:r>
              <a:rPr lang="zh-CN" altLang="en-US" sz="3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4711812" y="3281421"/>
            <a:ext cx="94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其中</a:t>
            </a:r>
          </a:p>
        </p:txBody>
      </p:sp>
      <p:graphicFrame>
        <p:nvGraphicFramePr>
          <p:cNvPr id="685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686973"/>
              </p:ext>
            </p:extLst>
          </p:nvPr>
        </p:nvGraphicFramePr>
        <p:xfrm>
          <a:off x="5456015" y="3325888"/>
          <a:ext cx="398033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" name="公式" r:id="rId7" imgW="203400" imgH="292320" progId="Equations">
                  <p:embed/>
                </p:oleObj>
              </mc:Choice>
              <mc:Fallback>
                <p:oleObj name="公式" r:id="rId7" imgW="203400" imgH="292320" progId="Equations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015" y="3325888"/>
                        <a:ext cx="398033" cy="461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7" name="Text Box 11"/>
          <p:cNvSpPr txBox="1">
            <a:spLocks noChangeArrowheads="1"/>
          </p:cNvSpPr>
          <p:nvPr/>
        </p:nvSpPr>
        <p:spPr bwMode="auto">
          <a:xfrm>
            <a:off x="5866379" y="3267471"/>
            <a:ext cx="1871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是实数．</a:t>
            </a:r>
          </a:p>
        </p:txBody>
      </p:sp>
      <p:sp>
        <p:nvSpPr>
          <p:cNvPr id="685068" name="Text Box 12"/>
          <p:cNvSpPr txBox="1">
            <a:spLocks noChangeArrowheads="1"/>
          </p:cNvSpPr>
          <p:nvPr/>
        </p:nvSpPr>
        <p:spPr bwMode="auto">
          <a:xfrm>
            <a:off x="885825" y="3861324"/>
            <a:ext cx="1115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+mn-ea"/>
              </a:rPr>
              <a:t>定义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685069" name="Text Box 13"/>
          <p:cNvSpPr txBox="1">
            <a:spLocks noChangeArrowheads="1"/>
          </p:cNvSpPr>
          <p:nvPr/>
        </p:nvSpPr>
        <p:spPr bwMode="auto">
          <a:xfrm>
            <a:off x="1690687" y="3861324"/>
            <a:ext cx="649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设</a:t>
            </a:r>
          </a:p>
        </p:txBody>
      </p:sp>
      <p:graphicFrame>
        <p:nvGraphicFramePr>
          <p:cNvPr id="685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510108"/>
              </p:ext>
            </p:extLst>
          </p:nvPr>
        </p:nvGraphicFramePr>
        <p:xfrm>
          <a:off x="2295752" y="3863779"/>
          <a:ext cx="3190648" cy="496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" name="公式" r:id="rId9" imgW="1715040" imgH="304920" progId="Equations">
                  <p:embed/>
                </p:oleObj>
              </mc:Choice>
              <mc:Fallback>
                <p:oleObj name="公式" r:id="rId9" imgW="1715040" imgH="304920" progId="Equations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752" y="3863779"/>
                        <a:ext cx="3190648" cy="4965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71" name="Text Box 15"/>
          <p:cNvSpPr txBox="1">
            <a:spLocks noChangeArrowheads="1"/>
          </p:cNvSpPr>
          <p:nvPr/>
        </p:nvSpPr>
        <p:spPr bwMode="auto">
          <a:xfrm>
            <a:off x="5489082" y="3861324"/>
            <a:ext cx="100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实数</a:t>
            </a:r>
          </a:p>
        </p:txBody>
      </p:sp>
      <p:graphicFrame>
        <p:nvGraphicFramePr>
          <p:cNvPr id="685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6445"/>
              </p:ext>
            </p:extLst>
          </p:nvPr>
        </p:nvGraphicFramePr>
        <p:xfrm>
          <a:off x="6270917" y="3878580"/>
          <a:ext cx="1032175" cy="44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" name="公式" r:id="rId11" imgW="584280" imgH="292320" progId="Equations">
                  <p:embed/>
                </p:oleObj>
              </mc:Choice>
              <mc:Fallback>
                <p:oleObj name="公式" r:id="rId11" imgW="584280" imgH="292320" progId="Equations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917" y="3878580"/>
                        <a:ext cx="1032175" cy="4444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946784"/>
              </p:ext>
            </p:extLst>
          </p:nvPr>
        </p:nvGraphicFramePr>
        <p:xfrm>
          <a:off x="7358063" y="3705645"/>
          <a:ext cx="1303574" cy="77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" name="公式" r:id="rId13" imgW="800280" imgH="559080" progId="Equations">
                  <p:embed/>
                </p:oleObj>
              </mc:Choice>
              <mc:Fallback>
                <p:oleObj name="公式" r:id="rId13" imgW="800280" imgH="559080" progId="Equations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3705645"/>
                        <a:ext cx="1303574" cy="773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1712912" y="4690729"/>
            <a:ext cx="649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则</a:t>
            </a:r>
            <a:r>
              <a:rPr lang="zh-CN" altLang="en-US" sz="3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graphicFrame>
        <p:nvGraphicFramePr>
          <p:cNvPr id="685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28597"/>
              </p:ext>
            </p:extLst>
          </p:nvPr>
        </p:nvGraphicFramePr>
        <p:xfrm>
          <a:off x="2282145" y="4580001"/>
          <a:ext cx="1604275" cy="80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" name="公式" r:id="rId15" imgW="952560" imgH="559080" progId="Equations">
                  <p:embed/>
                </p:oleObj>
              </mc:Choice>
              <mc:Fallback>
                <p:oleObj name="公式" r:id="rId15" imgW="952560" imgH="559080" progId="Equations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145" y="4580001"/>
                        <a:ext cx="1604275" cy="800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76" name="Text Box 20"/>
          <p:cNvSpPr txBox="1">
            <a:spLocks noChangeArrowheads="1"/>
          </p:cNvSpPr>
          <p:nvPr/>
        </p:nvSpPr>
        <p:spPr bwMode="auto">
          <a:xfrm>
            <a:off x="3995935" y="4656314"/>
            <a:ext cx="100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称为 </a:t>
            </a:r>
            <a:r>
              <a:rPr lang="zh-CN" altLang="en-US" sz="3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6850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401808"/>
              </p:ext>
            </p:extLst>
          </p:nvPr>
        </p:nvGraphicFramePr>
        <p:xfrm>
          <a:off x="4770450" y="4764832"/>
          <a:ext cx="2587613" cy="50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5" name="公式" r:id="rId17" imgW="1295640" imgH="292320" progId="Equations">
                  <p:embed/>
                </p:oleObj>
              </mc:Choice>
              <mc:Fallback>
                <p:oleObj name="公式" r:id="rId17" imgW="1295640" imgH="292320" progId="Equations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50" y="4764832"/>
                        <a:ext cx="2587613" cy="505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78" name="Text Box 22"/>
          <p:cNvSpPr txBox="1">
            <a:spLocks noChangeArrowheads="1"/>
          </p:cNvSpPr>
          <p:nvPr/>
        </p:nvSpPr>
        <p:spPr bwMode="auto">
          <a:xfrm>
            <a:off x="7380288" y="4774087"/>
            <a:ext cx="17859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b="1" dirty="0">
                <a:latin typeface="+mn-ea"/>
              </a:rPr>
              <a:t>凸组合</a:t>
            </a:r>
            <a:r>
              <a:rPr lang="zh-CN" altLang="en-US" sz="2400" dirty="0">
                <a:latin typeface="+mn-ea"/>
              </a:rPr>
              <a:t>．  </a:t>
            </a:r>
          </a:p>
        </p:txBody>
      </p:sp>
      <p:sp>
        <p:nvSpPr>
          <p:cNvPr id="685079" name="Text Box 23"/>
          <p:cNvSpPr txBox="1">
            <a:spLocks noChangeArrowheads="1"/>
          </p:cNvSpPr>
          <p:nvPr/>
        </p:nvSpPr>
        <p:spPr bwMode="auto">
          <a:xfrm>
            <a:off x="668337" y="5634050"/>
            <a:ext cx="100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注：</a:t>
            </a:r>
          </a:p>
        </p:txBody>
      </p:sp>
      <p:sp>
        <p:nvSpPr>
          <p:cNvPr id="685080" name="Text Box 24"/>
          <p:cNvSpPr txBox="1">
            <a:spLocks noChangeArrowheads="1"/>
          </p:cNvSpPr>
          <p:nvPr/>
        </p:nvSpPr>
        <p:spPr bwMode="auto">
          <a:xfrm>
            <a:off x="1443434" y="5688201"/>
            <a:ext cx="6687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凸集中任意有限个点的凸组合仍然在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该</a:t>
            </a:r>
            <a:r>
              <a:rPr lang="zh-CN" altLang="en-US" sz="2400" dirty="0">
                <a:solidFill>
                  <a:srgbClr val="FF0000"/>
                </a:solidFill>
                <a:latin typeface="宋体"/>
              </a:rPr>
              <a:t>凸集中</a:t>
            </a:r>
            <a:r>
              <a:rPr lang="zh-CN" altLang="en-US" sz="2400" dirty="0" smtClean="0">
                <a:solidFill>
                  <a:srgbClr val="FF0000"/>
                </a:solidFill>
                <a:latin typeface="宋体"/>
              </a:rPr>
              <a:t>．</a:t>
            </a:r>
            <a:endParaRPr lang="zh-CN" altLang="en-US" sz="2400" dirty="0"/>
          </a:p>
        </p:txBody>
      </p:sp>
      <p:sp>
        <p:nvSpPr>
          <p:cNvPr id="685081" name="Text Box 25"/>
          <p:cNvSpPr txBox="1">
            <a:spLocks noChangeArrowheads="1"/>
          </p:cNvSpPr>
          <p:nvPr/>
        </p:nvSpPr>
        <p:spPr bwMode="auto">
          <a:xfrm>
            <a:off x="1295400" y="5638800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sp>
        <p:nvSpPr>
          <p:cNvPr id="27" name="矩形 26"/>
          <p:cNvSpPr/>
          <p:nvPr/>
        </p:nvSpPr>
        <p:spPr>
          <a:xfrm>
            <a:off x="1066800" y="1151011"/>
            <a:ext cx="7141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kern="0" dirty="0">
                <a:solidFill>
                  <a:srgbClr val="002060"/>
                </a:solidFill>
                <a:latin typeface="宋体"/>
                <a:cs typeface="+mj-cs"/>
              </a:rPr>
              <a:t>一、</a:t>
            </a:r>
            <a:r>
              <a:rPr kumimoji="1" lang="zh-CN" altLang="zh-CN" sz="3200" b="1" kern="0" dirty="0">
                <a:solidFill>
                  <a:srgbClr val="002060"/>
                </a:solidFill>
                <a:latin typeface="宋体"/>
                <a:cs typeface="+mj-cs"/>
              </a:rPr>
              <a:t>线性规划的模型及相关概念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5825" y="1897213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2)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凸集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4929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6800" y="1151011"/>
            <a:ext cx="7141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kern="0" dirty="0">
                <a:solidFill>
                  <a:srgbClr val="002060"/>
                </a:solidFill>
                <a:latin typeface="宋体"/>
                <a:cs typeface="+mj-cs"/>
              </a:rPr>
              <a:t>一、</a:t>
            </a:r>
            <a:r>
              <a:rPr kumimoji="1" lang="zh-CN" altLang="zh-CN" sz="3200" b="1" kern="0" dirty="0">
                <a:solidFill>
                  <a:srgbClr val="002060"/>
                </a:solidFill>
                <a:latin typeface="宋体"/>
                <a:cs typeface="+mj-cs"/>
              </a:rPr>
              <a:t>线性规划的模型及相关概念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5825" y="1897213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3)</a:t>
            </a:r>
            <a:r>
              <a:rPr lang="zh-CN" altLang="en-US" sz="2400" b="1" dirty="0">
                <a:solidFill>
                  <a:srgbClr val="3333FF"/>
                </a:solidFill>
              </a:rPr>
              <a:t>极点（顶点）</a:t>
            </a:r>
            <a:endParaRPr lang="zh-CN" altLang="en-US" dirty="0">
              <a:latin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15182" y="2602589"/>
            <a:ext cx="1511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3333FF"/>
                </a:solidFill>
                <a:latin typeface="+mn-ea"/>
              </a:rPr>
              <a:t>定义</a:t>
            </a:r>
            <a:r>
              <a:rPr lang="en-US" altLang="zh-CN" sz="2400" dirty="0" smtClean="0">
                <a:solidFill>
                  <a:srgbClr val="3333FF"/>
                </a:solidFill>
                <a:latin typeface="+mn-ea"/>
              </a:rPr>
              <a:t>2.5</a:t>
            </a:r>
            <a:endParaRPr lang="en-US" altLang="zh-CN" sz="2400" dirty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2488" y="2636043"/>
            <a:ext cx="720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设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151798"/>
              </p:ext>
            </p:extLst>
          </p:nvPr>
        </p:nvGraphicFramePr>
        <p:xfrm>
          <a:off x="2556577" y="2762726"/>
          <a:ext cx="360363" cy="30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5" name="公式" r:id="rId3" imgW="203400" imgH="203400" progId="Equations">
                  <p:embed/>
                </p:oleObj>
              </mc:Choice>
              <mc:Fallback>
                <p:oleObj name="公式" r:id="rId3" imgW="203400" imgH="203400" progId="Equations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577" y="2762726"/>
                        <a:ext cx="360363" cy="301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31319" y="2643604"/>
            <a:ext cx="1873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为凸集</a:t>
            </a:r>
            <a:r>
              <a:rPr lang="zh-CN" altLang="en-US" dirty="0"/>
              <a:t>，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107279"/>
              </p:ext>
            </p:extLst>
          </p:nvPr>
        </p:nvGraphicFramePr>
        <p:xfrm>
          <a:off x="4214813" y="2733233"/>
          <a:ext cx="861243" cy="33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6" name="公式" r:id="rId5" imgW="559080" imgH="254160" progId="Equations">
                  <p:embed/>
                </p:oleObj>
              </mc:Choice>
              <mc:Fallback>
                <p:oleObj name="公式" r:id="rId5" imgW="559080" imgH="254160" progId="Equations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733233"/>
                        <a:ext cx="861243" cy="339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261089" y="2643604"/>
            <a:ext cx="574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若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30950" y="2646739"/>
            <a:ext cx="2016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中不存在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95536" y="3299801"/>
            <a:ext cx="2736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两个相异的点</a:t>
            </a: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43427"/>
              </p:ext>
            </p:extLst>
          </p:nvPr>
        </p:nvGraphicFramePr>
        <p:xfrm>
          <a:off x="2447925" y="3340099"/>
          <a:ext cx="790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7" name="公式" r:id="rId7" imgW="355680" imgH="203400" progId="Equations">
                  <p:embed/>
                </p:oleObj>
              </mc:Choice>
              <mc:Fallback>
                <p:oleObj name="公式" r:id="rId7" imgW="355680" imgH="203400" progId="Equations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340099"/>
                        <a:ext cx="7905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393243" y="3304529"/>
            <a:ext cx="2233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及某一实数</a:t>
            </a:r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679593"/>
              </p:ext>
            </p:extLst>
          </p:nvPr>
        </p:nvGraphicFramePr>
        <p:xfrm>
          <a:off x="5204507" y="3279773"/>
          <a:ext cx="1488462" cy="48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8" name="公式" r:id="rId9" imgW="736920" imgH="279360" progId="Equations">
                  <p:embed/>
                </p:oleObj>
              </mc:Choice>
              <mc:Fallback>
                <p:oleObj name="公式" r:id="rId9" imgW="736920" imgH="279360" progId="Equations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507" y="3279773"/>
                        <a:ext cx="1488462" cy="481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834980" y="3270806"/>
            <a:ext cx="100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使得</a:t>
            </a:r>
          </a:p>
        </p:txBody>
      </p:sp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034378"/>
              </p:ext>
            </p:extLst>
          </p:nvPr>
        </p:nvGraphicFramePr>
        <p:xfrm>
          <a:off x="613946" y="4041774"/>
          <a:ext cx="30511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9" name="公式" r:id="rId11" imgW="1422720" imgH="279360" progId="Equations">
                  <p:embed/>
                </p:oleObj>
              </mc:Choice>
              <mc:Fallback>
                <p:oleObj name="公式" r:id="rId11" imgW="1422720" imgH="279360" progId="Equations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46" y="4041774"/>
                        <a:ext cx="30511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867944" y="4007643"/>
            <a:ext cx="1008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则称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054902" y="4007643"/>
            <a:ext cx="574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为</a:t>
            </a:r>
          </a:p>
        </p:txBody>
      </p:sp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08397"/>
              </p:ext>
            </p:extLst>
          </p:nvPr>
        </p:nvGraphicFramePr>
        <p:xfrm>
          <a:off x="5548426" y="4152502"/>
          <a:ext cx="346250" cy="28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0" name="公式" r:id="rId13" imgW="203400" imgH="203400" progId="Equations">
                  <p:embed/>
                </p:oleObj>
              </mc:Choice>
              <mc:Fallback>
                <p:oleObj name="公式" r:id="rId13" imgW="203400" imgH="203400" progId="Equations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426" y="4152502"/>
                        <a:ext cx="346250" cy="289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99148" y="4066529"/>
            <a:ext cx="1439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的极点．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61244" y="4983162"/>
            <a:ext cx="100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FF"/>
                </a:solidFill>
              </a:rPr>
              <a:t>例：</a:t>
            </a:r>
          </a:p>
        </p:txBody>
      </p:sp>
      <p:graphicFrame>
        <p:nvGraphicFramePr>
          <p:cNvPr id="2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637061"/>
              </p:ext>
            </p:extLst>
          </p:nvPr>
        </p:nvGraphicFramePr>
        <p:xfrm>
          <a:off x="2069307" y="4970618"/>
          <a:ext cx="4158877" cy="57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1" name="公式" r:id="rId15" imgW="2261160" imgH="355680" progId="Equations">
                  <p:embed/>
                </p:oleObj>
              </mc:Choice>
              <mc:Fallback>
                <p:oleObj name="公式" r:id="rId15" imgW="2261160" imgH="355680" progId="Equations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307" y="4970618"/>
                        <a:ext cx="4158877" cy="57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330950" y="498316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则</a:t>
            </a:r>
          </a:p>
        </p:txBody>
      </p:sp>
      <p:graphicFrame>
        <p:nvGraphicFramePr>
          <p:cNvPr id="2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282184"/>
              </p:ext>
            </p:extLst>
          </p:nvPr>
        </p:nvGraphicFramePr>
        <p:xfrm>
          <a:off x="1875086" y="5827560"/>
          <a:ext cx="12573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2" name="公式" r:id="rId17" imgW="584280" imgH="330120" progId="Equations">
                  <p:embed/>
                </p:oleObj>
              </mc:Choice>
              <mc:Fallback>
                <p:oleObj name="公式" r:id="rId17" imgW="584280" imgH="330120" progId="Equations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086" y="5827560"/>
                        <a:ext cx="12573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332236" y="5897560"/>
            <a:ext cx="29446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上的点均为极点．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417924"/>
              </p:ext>
            </p:extLst>
          </p:nvPr>
        </p:nvGraphicFramePr>
        <p:xfrm>
          <a:off x="4695826" y="4142051"/>
          <a:ext cx="337763" cy="31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3" name="公式" r:id="rId19" imgW="139680" imgH="165240" progId="Equations">
                  <p:embed/>
                </p:oleObj>
              </mc:Choice>
              <mc:Fallback>
                <p:oleObj name="公式" r:id="rId19" imgW="139680" imgH="165240" progId="Equations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6" y="4142051"/>
                        <a:ext cx="337763" cy="310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163946"/>
              </p:ext>
            </p:extLst>
          </p:nvPr>
        </p:nvGraphicFramePr>
        <p:xfrm>
          <a:off x="5984875" y="2722412"/>
          <a:ext cx="3460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4" name="公式" r:id="rId21" imgW="190440" imgH="190440" progId="Equations">
                  <p:embed/>
                </p:oleObj>
              </mc:Choice>
              <mc:Fallback>
                <p:oleObj name="公式" r:id="rId21" imgW="190440" imgH="190440" progId="Equations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2722412"/>
                        <a:ext cx="3460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9" grpId="0" autoUpdateAnimBg="0"/>
      <p:bldP spid="11" grpId="0" autoUpdateAnimBg="0"/>
      <p:bldP spid="13" grpId="0" autoUpdateAnimBg="0"/>
      <p:bldP spid="14" grpId="0" autoUpdateAnimBg="0"/>
      <p:bldP spid="16" grpId="0" autoUpdateAnimBg="0"/>
      <p:bldP spid="18" grpId="0" autoUpdateAnimBg="0"/>
      <p:bldP spid="20" grpId="0" autoUpdateAnimBg="0"/>
      <p:bldP spid="21" grpId="0" autoUpdateAnimBg="0"/>
      <p:bldP spid="23" grpId="0" autoUpdateAnimBg="0"/>
      <p:bldP spid="24" grpId="0" autoUpdateAnimBg="0"/>
      <p:bldP spid="26" grpId="0" autoUpdateAnimBg="0"/>
      <p:bldP spid="2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863306" y="2175246"/>
            <a:ext cx="100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证：</a:t>
            </a:r>
          </a:p>
        </p:txBody>
      </p:sp>
      <p:sp>
        <p:nvSpPr>
          <p:cNvPr id="687107" name="Text Box 3"/>
          <p:cNvSpPr txBox="1">
            <a:spLocks noChangeArrowheads="1"/>
          </p:cNvSpPr>
          <p:nvPr/>
        </p:nvSpPr>
        <p:spPr bwMode="auto">
          <a:xfrm>
            <a:off x="1650548" y="2156009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设</a:t>
            </a:r>
          </a:p>
        </p:txBody>
      </p:sp>
      <p:graphicFrame>
        <p:nvGraphicFramePr>
          <p:cNvPr id="68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184815"/>
              </p:ext>
            </p:extLst>
          </p:nvPr>
        </p:nvGraphicFramePr>
        <p:xfrm>
          <a:off x="2195513" y="2106040"/>
          <a:ext cx="13985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2" name="公式" r:id="rId3" imgW="648000" imgH="330120" progId="Equations">
                  <p:embed/>
                </p:oleObj>
              </mc:Choice>
              <mc:Fallback>
                <p:oleObj name="公式" r:id="rId3" imgW="648000" imgH="330120" progId="Equations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06040"/>
                        <a:ext cx="13985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3635896" y="2136771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若存在</a:t>
            </a:r>
          </a:p>
        </p:txBody>
      </p:sp>
      <p:graphicFrame>
        <p:nvGraphicFramePr>
          <p:cNvPr id="68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65200"/>
              </p:ext>
            </p:extLst>
          </p:nvPr>
        </p:nvGraphicFramePr>
        <p:xfrm>
          <a:off x="4752667" y="2099848"/>
          <a:ext cx="15065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3" name="公式" r:id="rId5" imgW="698760" imgH="254160" progId="Equations">
                  <p:embed/>
                </p:oleObj>
              </mc:Choice>
              <mc:Fallback>
                <p:oleObj name="公式" r:id="rId5" imgW="698760" imgH="254160" progId="Equations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667" y="2099848"/>
                        <a:ext cx="15065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11" name="Text Box 7"/>
          <p:cNvSpPr txBox="1">
            <a:spLocks noChangeArrowheads="1"/>
          </p:cNvSpPr>
          <p:nvPr/>
        </p:nvSpPr>
        <p:spPr bwMode="auto">
          <a:xfrm>
            <a:off x="6264275" y="2118175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及</a:t>
            </a:r>
          </a:p>
        </p:txBody>
      </p:sp>
      <p:graphicFrame>
        <p:nvGraphicFramePr>
          <p:cNvPr id="687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147735"/>
              </p:ext>
            </p:extLst>
          </p:nvPr>
        </p:nvGraphicFramePr>
        <p:xfrm>
          <a:off x="6904516" y="2112809"/>
          <a:ext cx="16859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4" name="公式" r:id="rId7" imgW="787680" imgH="279360" progId="Equations">
                  <p:embed/>
                </p:oleObj>
              </mc:Choice>
              <mc:Fallback>
                <p:oleObj name="公式" r:id="rId7" imgW="787680" imgH="279360" progId="Equations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516" y="2112809"/>
                        <a:ext cx="16859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13" name="Text Box 9"/>
          <p:cNvSpPr txBox="1">
            <a:spLocks noChangeArrowheads="1"/>
          </p:cNvSpPr>
          <p:nvPr/>
        </p:nvSpPr>
        <p:spPr bwMode="auto">
          <a:xfrm>
            <a:off x="1447347" y="2867744"/>
            <a:ext cx="1152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使得</a:t>
            </a:r>
          </a:p>
        </p:txBody>
      </p:sp>
      <p:graphicFrame>
        <p:nvGraphicFramePr>
          <p:cNvPr id="687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53008"/>
              </p:ext>
            </p:extLst>
          </p:nvPr>
        </p:nvGraphicFramePr>
        <p:xfrm>
          <a:off x="2327275" y="2819821"/>
          <a:ext cx="30495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5" name="公式" r:id="rId9" imgW="1422720" imgH="279360" progId="Equations">
                  <p:embed/>
                </p:oleObj>
              </mc:Choice>
              <mc:Fallback>
                <p:oleObj name="公式" r:id="rId9" imgW="1422720" imgH="279360" progId="Equations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2819821"/>
                        <a:ext cx="30495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15" name="Text Box 11"/>
          <p:cNvSpPr txBox="1">
            <a:spLocks noChangeArrowheads="1"/>
          </p:cNvSpPr>
          <p:nvPr/>
        </p:nvSpPr>
        <p:spPr bwMode="auto">
          <a:xfrm>
            <a:off x="5508624" y="2739767"/>
            <a:ext cx="1152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则</a:t>
            </a:r>
            <a:r>
              <a:rPr lang="zh-CN" altLang="en-US" sz="32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68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314873"/>
              </p:ext>
            </p:extLst>
          </p:nvPr>
        </p:nvGraphicFramePr>
        <p:xfrm>
          <a:off x="1577975" y="3429000"/>
          <a:ext cx="6234385" cy="61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6" name="公式" r:id="rId11" imgW="3150360" imgH="355680" progId="Equations">
                  <p:embed/>
                </p:oleObj>
              </mc:Choice>
              <mc:Fallback>
                <p:oleObj name="公式" r:id="rId11" imgW="3150360" imgH="355680" progId="Equations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429000"/>
                        <a:ext cx="6234385" cy="613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309443"/>
              </p:ext>
            </p:extLst>
          </p:nvPr>
        </p:nvGraphicFramePr>
        <p:xfrm>
          <a:off x="1974398" y="4149080"/>
          <a:ext cx="6084589" cy="59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7" name="公式" r:id="rId13" imgW="3175560" imgH="355680" progId="Equations">
                  <p:embed/>
                </p:oleObj>
              </mc:Choice>
              <mc:Fallback>
                <p:oleObj name="公式" r:id="rId13" imgW="3175560" imgH="355680" progId="Equations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398" y="4149080"/>
                        <a:ext cx="6084589" cy="594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83232"/>
              </p:ext>
            </p:extLst>
          </p:nvPr>
        </p:nvGraphicFramePr>
        <p:xfrm>
          <a:off x="8101013" y="4221163"/>
          <a:ext cx="8255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8" name="公式" r:id="rId15" imgW="381240" imgH="254160" progId="Equations">
                  <p:embed/>
                </p:oleObj>
              </mc:Choice>
              <mc:Fallback>
                <p:oleObj name="公式" r:id="rId15" imgW="381240" imgH="254160" progId="Equations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4221163"/>
                        <a:ext cx="8255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19" name="Text Box 15"/>
          <p:cNvSpPr txBox="1">
            <a:spLocks noChangeArrowheads="1"/>
          </p:cNvSpPr>
          <p:nvPr/>
        </p:nvSpPr>
        <p:spPr bwMode="auto">
          <a:xfrm>
            <a:off x="1570650" y="4945876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不等式要取等号，必须</a:t>
            </a:r>
          </a:p>
        </p:txBody>
      </p:sp>
      <p:graphicFrame>
        <p:nvGraphicFramePr>
          <p:cNvPr id="6871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356845"/>
              </p:ext>
            </p:extLst>
          </p:nvPr>
        </p:nvGraphicFramePr>
        <p:xfrm>
          <a:off x="4996382" y="4945876"/>
          <a:ext cx="2260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9" name="公式" r:id="rId17" imgW="1054440" imgH="330120" progId="Equations">
                  <p:embed/>
                </p:oleObj>
              </mc:Choice>
              <mc:Fallback>
                <p:oleObj name="公式" r:id="rId17" imgW="1054440" imgH="330120" progId="Equations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382" y="4945876"/>
                        <a:ext cx="2260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21" name="Text Box 17"/>
          <p:cNvSpPr txBox="1">
            <a:spLocks noChangeArrowheads="1"/>
          </p:cNvSpPr>
          <p:nvPr/>
        </p:nvSpPr>
        <p:spPr bwMode="auto">
          <a:xfrm>
            <a:off x="1588410" y="564215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且</a:t>
            </a:r>
          </a:p>
        </p:txBody>
      </p:sp>
      <p:graphicFrame>
        <p:nvGraphicFramePr>
          <p:cNvPr id="6871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017591"/>
              </p:ext>
            </p:extLst>
          </p:nvPr>
        </p:nvGraphicFramePr>
        <p:xfrm>
          <a:off x="2054452" y="5503742"/>
          <a:ext cx="25828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" name="公式" r:id="rId19" imgW="1206720" imgH="330120" progId="Equations">
                  <p:embed/>
                </p:oleObj>
              </mc:Choice>
              <mc:Fallback>
                <p:oleObj name="公式" r:id="rId19" imgW="1206720" imgH="330120" progId="Equations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452" y="5503742"/>
                        <a:ext cx="258286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23" name="Text Box 19"/>
          <p:cNvSpPr txBox="1">
            <a:spLocks noChangeArrowheads="1"/>
          </p:cNvSpPr>
          <p:nvPr/>
        </p:nvSpPr>
        <p:spPr bwMode="auto">
          <a:xfrm>
            <a:off x="4664301" y="5642151"/>
            <a:ext cx="1512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容易证明</a:t>
            </a:r>
          </a:p>
        </p:txBody>
      </p:sp>
      <p:graphicFrame>
        <p:nvGraphicFramePr>
          <p:cNvPr id="6871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170971"/>
              </p:ext>
            </p:extLst>
          </p:nvPr>
        </p:nvGraphicFramePr>
        <p:xfrm>
          <a:off x="6025921" y="5713291"/>
          <a:ext cx="18303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" name="公式" r:id="rId21" imgW="851040" imgH="203400" progId="Equations">
                  <p:embed/>
                </p:oleObj>
              </mc:Choice>
              <mc:Fallback>
                <p:oleObj name="公式" r:id="rId21" imgW="851040" imgH="203400" progId="Equations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921" y="5713291"/>
                        <a:ext cx="18303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25" name="Text Box 21"/>
          <p:cNvSpPr txBox="1">
            <a:spLocks noChangeArrowheads="1"/>
          </p:cNvSpPr>
          <p:nvPr/>
        </p:nvSpPr>
        <p:spPr bwMode="auto">
          <a:xfrm>
            <a:off x="1562783" y="6103817"/>
            <a:ext cx="2203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根据定义可知</a:t>
            </a:r>
          </a:p>
        </p:txBody>
      </p:sp>
      <p:graphicFrame>
        <p:nvGraphicFramePr>
          <p:cNvPr id="6871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418130"/>
              </p:ext>
            </p:extLst>
          </p:nvPr>
        </p:nvGraphicFramePr>
        <p:xfrm>
          <a:off x="3586845" y="6200435"/>
          <a:ext cx="3587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2" name="公式" r:id="rId23" imgW="152280" imgH="177840" progId="Equations">
                  <p:embed/>
                </p:oleObj>
              </mc:Choice>
              <mc:Fallback>
                <p:oleObj name="公式" r:id="rId23" imgW="152280" imgH="177840" progId="Equations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845" y="6200435"/>
                        <a:ext cx="3587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27" name="Text Box 23"/>
          <p:cNvSpPr txBox="1">
            <a:spLocks noChangeArrowheads="1"/>
          </p:cNvSpPr>
          <p:nvPr/>
        </p:nvSpPr>
        <p:spPr bwMode="auto">
          <a:xfrm>
            <a:off x="4139133" y="6135496"/>
            <a:ext cx="1873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为极点．</a:t>
            </a:r>
          </a:p>
        </p:txBody>
      </p:sp>
      <p:sp>
        <p:nvSpPr>
          <p:cNvPr id="24" name="矩形 23"/>
          <p:cNvSpPr/>
          <p:nvPr/>
        </p:nvSpPr>
        <p:spPr>
          <a:xfrm>
            <a:off x="1066800" y="1151011"/>
            <a:ext cx="7141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kern="0" dirty="0">
                <a:solidFill>
                  <a:srgbClr val="002060"/>
                </a:solidFill>
                <a:latin typeface="宋体"/>
                <a:cs typeface="+mj-cs"/>
              </a:rPr>
              <a:t>一、</a:t>
            </a:r>
            <a:r>
              <a:rPr kumimoji="1" lang="zh-CN" altLang="zh-CN" sz="3200" b="1" kern="0" dirty="0">
                <a:solidFill>
                  <a:srgbClr val="002060"/>
                </a:solidFill>
                <a:latin typeface="宋体"/>
                <a:cs typeface="+mj-cs"/>
              </a:rPr>
              <a:t>线性规划的模型及相关概念</a:t>
            </a:r>
            <a:endParaRPr lang="zh-CN" altLang="en-US" dirty="0"/>
          </a:p>
        </p:txBody>
      </p:sp>
      <p:sp>
        <p:nvSpPr>
          <p:cNvPr id="25" name="椭圆形标注 24"/>
          <p:cNvSpPr/>
          <p:nvPr/>
        </p:nvSpPr>
        <p:spPr bwMode="auto">
          <a:xfrm>
            <a:off x="50275" y="3973263"/>
            <a:ext cx="1578502" cy="1151071"/>
          </a:xfrm>
          <a:prstGeom prst="wedgeEllipseCallout">
            <a:avLst>
              <a:gd name="adj1" fmla="val 20239"/>
              <a:gd name="adj2" fmla="val -135374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138" y="4194855"/>
            <a:ext cx="1425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极点定义的应用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80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</a:t>
            </a:r>
            <a:r>
              <a:rPr kumimoji="1" lang="zh-CN" altLang="zh-CN" sz="2800" b="1" kern="0" dirty="0" smtClean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zh-CN" sz="2800" b="1" dirty="0">
                <a:solidFill>
                  <a:srgbClr val="002060"/>
                </a:solidFill>
                <a:latin typeface="宋体"/>
              </a:rPr>
              <a:t>相关概念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1617" y="2444350"/>
            <a:ext cx="7776864" cy="346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</a:pPr>
            <a:r>
              <a:rPr lang="en-US" altLang="zh-CN" sz="2400" b="1" dirty="0" smtClean="0">
                <a:solidFill>
                  <a:schemeClr val="hlink"/>
                </a:solidFill>
              </a:rPr>
              <a:t>(2) 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与算法有关的概</a:t>
            </a:r>
            <a:r>
              <a:rPr lang="zh-CN" altLang="en-US" sz="2400" b="1" dirty="0">
                <a:solidFill>
                  <a:schemeClr val="hlink"/>
                </a:solidFill>
              </a:rPr>
              <a:t>念</a:t>
            </a: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图解法中解的概念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b="1" dirty="0" smtClean="0">
                <a:latin typeface="+mn-ea"/>
              </a:rPr>
              <a:t>   无穷多解</a:t>
            </a:r>
            <a:r>
              <a:rPr lang="zh-CN" altLang="en-US" sz="2400" dirty="0" smtClean="0">
                <a:latin typeface="+mn-ea"/>
              </a:rPr>
              <a:t>  此情况出现在目标函数等值直线向优化方向平移时，最后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与可行域边界的一条边重合</a:t>
            </a:r>
            <a:r>
              <a:rPr lang="zh-CN" altLang="en-US" sz="2400" dirty="0" smtClean="0">
                <a:latin typeface="+mn-ea"/>
              </a:rPr>
              <a:t>，此时，除该直线段的两个端点（即可行域的两个顶点）外，直线段上所有点的目标函数值都达到最优。</a:t>
            </a:r>
            <a:endParaRPr lang="en-US" altLang="zh-CN" sz="2400" dirty="0" smtClean="0"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en-US" altLang="zh-CN" sz="2400" b="1" dirty="0" smtClean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无界解</a:t>
            </a:r>
            <a:r>
              <a:rPr lang="zh-CN" altLang="en-US" sz="2400" dirty="0" smtClean="0">
                <a:latin typeface="+mn-ea"/>
              </a:rPr>
              <a:t>  此情况出现在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可行域为无界区域</a:t>
            </a:r>
            <a:r>
              <a:rPr lang="zh-CN" altLang="en-US" sz="2400" dirty="0" smtClean="0">
                <a:latin typeface="+mn-ea"/>
              </a:rPr>
              <a:t>，且目标函数等值直线向优化方向平移时，始终无法脱离可行域。发生这种情况往往是建模时遗漏了某些约束条件所至。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  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2168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</a:t>
            </a:r>
            <a:r>
              <a:rPr kumimoji="1" lang="zh-CN" altLang="zh-CN" sz="2800" b="1" kern="0" dirty="0" smtClean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zh-CN" sz="2800" b="1" dirty="0">
                <a:solidFill>
                  <a:srgbClr val="002060"/>
                </a:solidFill>
                <a:latin typeface="宋体"/>
              </a:rPr>
              <a:t>相关概念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1617" y="2444350"/>
            <a:ext cx="7776864" cy="1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</a:pPr>
            <a:r>
              <a:rPr lang="en-US" altLang="zh-CN" sz="2400" b="1" dirty="0" smtClean="0">
                <a:solidFill>
                  <a:schemeClr val="hlink"/>
                </a:solidFill>
              </a:rPr>
              <a:t>(2) 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与算法有关的概</a:t>
            </a:r>
            <a:r>
              <a:rPr lang="zh-CN" altLang="en-US" sz="2400" b="1" dirty="0">
                <a:solidFill>
                  <a:schemeClr val="hlink"/>
                </a:solidFill>
              </a:rPr>
              <a:t>念</a:t>
            </a: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图解法中解的概念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b="1" dirty="0" smtClean="0">
                <a:latin typeface="+mn-ea"/>
              </a:rPr>
              <a:t>  无解</a:t>
            </a:r>
            <a:r>
              <a:rPr lang="zh-CN" altLang="en-US" sz="2400" dirty="0" smtClean="0">
                <a:latin typeface="+mn-ea"/>
              </a:rPr>
              <a:t>  当可行域为空集时，问题不存在可行解。发生此情况是因为模型中出现了相互矛盾的约束条件。 </a:t>
            </a:r>
          </a:p>
        </p:txBody>
      </p:sp>
      <p:sp>
        <p:nvSpPr>
          <p:cNvPr id="11" name="矩形 10"/>
          <p:cNvSpPr/>
          <p:nvPr/>
        </p:nvSpPr>
        <p:spPr>
          <a:xfrm>
            <a:off x="1115616" y="4149080"/>
            <a:ext cx="7488832" cy="228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2)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与单纯形法有关的解概念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zh-CN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b="1" dirty="0" smtClean="0">
                <a:latin typeface="+mn-ea"/>
              </a:rPr>
              <a:t>  </a:t>
            </a:r>
            <a:endParaRPr lang="zh-CN" altLang="en-US" dirty="0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3707904" y="5157192"/>
          <a:ext cx="1872208" cy="138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4" name="Equation" r:id="rId4" imgW="965160" imgH="711000" progId="Equation.DSMT4">
                  <p:embed/>
                </p:oleObj>
              </mc:Choice>
              <mc:Fallback>
                <p:oleObj name="Equation" r:id="rId4" imgW="96516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157192"/>
                        <a:ext cx="1872208" cy="138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547664" y="4653136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设</a:t>
            </a:r>
            <a:r>
              <a:rPr lang="zh-CN" altLang="zh-CN" sz="2400" dirty="0" smtClean="0">
                <a:latin typeface="+mn-ea"/>
              </a:rPr>
              <a:t>线性规划标准形（简写为</a:t>
            </a:r>
            <a:r>
              <a:rPr lang="en-US" altLang="zh-CN" sz="2400" dirty="0" smtClean="0">
                <a:latin typeface="+mn-ea"/>
              </a:rPr>
              <a:t>LP</a:t>
            </a:r>
            <a:r>
              <a:rPr lang="zh-CN" altLang="zh-CN" sz="2400" dirty="0" smtClean="0">
                <a:latin typeface="+mn-ea"/>
              </a:rPr>
              <a:t>）的矩阵形式</a:t>
            </a:r>
            <a:r>
              <a:rPr lang="zh-CN" altLang="en-US" sz="2400" dirty="0" smtClean="0">
                <a:latin typeface="+mn-ea"/>
              </a:rPr>
              <a:t>为</a:t>
            </a:r>
          </a:p>
        </p:txBody>
      </p:sp>
    </p:spTree>
    <p:extLst>
      <p:ext uri="{BB962C8B-B14F-4D97-AF65-F5344CB8AC3E}">
        <p14:creationId xmlns:p14="http://schemas.microsoft.com/office/powerpoint/2010/main" val="1779216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</a:t>
            </a:r>
            <a:r>
              <a:rPr kumimoji="1" lang="zh-CN" altLang="zh-CN" sz="2800" b="1" kern="0" dirty="0" smtClean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zh-CN" sz="2800" b="1" dirty="0">
                <a:solidFill>
                  <a:srgbClr val="002060"/>
                </a:solidFill>
                <a:latin typeface="宋体"/>
              </a:rPr>
              <a:t>相关概念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1617" y="2444350"/>
            <a:ext cx="777686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</a:pPr>
            <a:r>
              <a:rPr lang="en-US" altLang="zh-CN" sz="2400" b="1" dirty="0" smtClean="0">
                <a:solidFill>
                  <a:schemeClr val="hlink"/>
                </a:solidFill>
              </a:rPr>
              <a:t>(2) 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与算法有关的概念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  </a:t>
            </a:r>
            <a:endParaRPr lang="zh-CN" altLang="en-US" sz="2400" dirty="0" smtClean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5616" y="2852936"/>
            <a:ext cx="7488832" cy="228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2)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与单纯形法有关的解概念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zh-CN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b="1" dirty="0" smtClean="0">
                <a:latin typeface="+mn-ea"/>
              </a:rPr>
              <a:t>  </a:t>
            </a:r>
            <a:endParaRPr lang="zh-CN" altLang="en-US" dirty="0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163358"/>
              </p:ext>
            </p:extLst>
          </p:nvPr>
        </p:nvGraphicFramePr>
        <p:xfrm>
          <a:off x="1547664" y="3284984"/>
          <a:ext cx="693862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5" name="Equation" r:id="rId4" imgW="3288960" imgH="482400" progId="Equation.DSMT4">
                  <p:embed/>
                </p:oleObj>
              </mc:Choice>
              <mc:Fallback>
                <p:oleObj name="Equation" r:id="rId4" imgW="328896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84984"/>
                        <a:ext cx="6938627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907704" y="4365104"/>
          <a:ext cx="5295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6" name="Equation" r:id="rId6" imgW="2565400" imgH="939800" progId="Equation.DSMT4">
                  <p:embed/>
                </p:oleObj>
              </mc:Choice>
              <mc:Fallback>
                <p:oleObj name="Equation" r:id="rId6" imgW="2565400" imgH="93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365104"/>
                        <a:ext cx="52959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498600" y="6092825"/>
          <a:ext cx="3286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7" name="Equation" r:id="rId8" imgW="1701720" imgH="241200" progId="Equation.DSMT4">
                  <p:embed/>
                </p:oleObj>
              </mc:Choice>
              <mc:Fallback>
                <p:oleObj name="Equation" r:id="rId8" imgW="17017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6092825"/>
                        <a:ext cx="32861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4775200" y="6067425"/>
          <a:ext cx="3324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8" name="Equation" r:id="rId10" imgW="1714320" imgH="241200" progId="Equation.DSMT4">
                  <p:embed/>
                </p:oleObj>
              </mc:Choice>
              <mc:Fallback>
                <p:oleObj name="Equation" r:id="rId10" imgW="171432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6067425"/>
                        <a:ext cx="3324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216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1844824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</a:t>
            </a:r>
            <a:r>
              <a:rPr kumimoji="1" lang="zh-CN" altLang="zh-CN" sz="2800" b="1" kern="0" dirty="0" smtClean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zh-CN" sz="2800" b="1" dirty="0">
                <a:solidFill>
                  <a:srgbClr val="002060"/>
                </a:solidFill>
                <a:latin typeface="宋体"/>
              </a:rPr>
              <a:t>相关概念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2492896"/>
            <a:ext cx="7488832" cy="228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2)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与单纯形法有关的解概念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zh-CN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b="1" dirty="0" smtClean="0">
                <a:latin typeface="+mn-ea"/>
              </a:rPr>
              <a:t>  </a:t>
            </a:r>
            <a:endParaRPr lang="zh-CN" altLang="en-US" dirty="0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52745"/>
              </p:ext>
            </p:extLst>
          </p:nvPr>
        </p:nvGraphicFramePr>
        <p:xfrm>
          <a:off x="2123728" y="2780928"/>
          <a:ext cx="500062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7" name="Equation" r:id="rId4" imgW="2438280" imgH="1143000" progId="Equation.DSMT4">
                  <p:embed/>
                </p:oleObj>
              </mc:Choice>
              <mc:Fallback>
                <p:oleObj name="Equation" r:id="rId4" imgW="2438280" imgH="1143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780928"/>
                        <a:ext cx="5000625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331640" y="5085184"/>
            <a:ext cx="66967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410BDB"/>
                </a:solidFill>
              </a:rPr>
              <a:t>基解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r>
              <a:rPr lang="zh-CN" altLang="en-US" b="1" dirty="0"/>
              <a:t>满足约束方程组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2-2</a:t>
            </a:r>
            <a:r>
              <a:rPr lang="zh-CN" altLang="en-US" b="1" dirty="0"/>
              <a:t>）且非基变量为</a:t>
            </a:r>
            <a:r>
              <a:rPr lang="en-US" altLang="zh-CN" b="1" dirty="0"/>
              <a:t>0</a:t>
            </a:r>
            <a:r>
              <a:rPr lang="zh-CN" altLang="en-US" b="1" dirty="0"/>
              <a:t>的解。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410BDB"/>
                </a:solidFill>
              </a:rPr>
              <a:t>基</a:t>
            </a:r>
            <a:r>
              <a:rPr lang="zh-CN" altLang="en-US" b="1" dirty="0">
                <a:solidFill>
                  <a:srgbClr val="410BDB"/>
                </a:solidFill>
              </a:rPr>
              <a:t>可行解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r>
              <a:rPr lang="zh-CN" altLang="en-US" b="1" dirty="0"/>
              <a:t>满足非负条件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2-3</a:t>
            </a:r>
            <a:r>
              <a:rPr lang="zh-CN" altLang="en-US" b="1" dirty="0"/>
              <a:t>）的基解</a:t>
            </a:r>
            <a:r>
              <a:rPr lang="en-US" altLang="zh-CN" b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410BDB"/>
                </a:solidFill>
              </a:rPr>
              <a:t>可行基：</a:t>
            </a:r>
            <a:r>
              <a:rPr lang="zh-CN" altLang="en-US" b="1" dirty="0" smtClean="0"/>
              <a:t>对应</a:t>
            </a:r>
            <a:r>
              <a:rPr lang="zh-CN" altLang="en-US" b="1" dirty="0"/>
              <a:t>于基可行解的基，称为可行基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3068960"/>
            <a:ext cx="553998" cy="1944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设线性规划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16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1844824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</a:t>
            </a:r>
            <a:r>
              <a:rPr kumimoji="1" lang="zh-CN" altLang="zh-CN" sz="2800" b="1" kern="0" dirty="0" smtClean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zh-CN" sz="2800" b="1" dirty="0">
                <a:solidFill>
                  <a:srgbClr val="002060"/>
                </a:solidFill>
                <a:latin typeface="宋体"/>
              </a:rPr>
              <a:t>相关概念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2492896"/>
            <a:ext cx="7488832" cy="228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2)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与单纯形法有关的解概念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zh-CN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b="1" dirty="0" smtClean="0">
                <a:latin typeface="+mn-ea"/>
              </a:rPr>
              <a:t>  </a:t>
            </a:r>
            <a:endParaRPr lang="zh-CN" altLang="en-US" dirty="0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79712" y="3933056"/>
            <a:ext cx="689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1.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基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可行解的非零分量的数目也不大于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000" b="1" dirty="0">
                <a:latin typeface="+mn-ea"/>
              </a:rPr>
              <a:t>，并且都是非负的。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043608" y="3861048"/>
            <a:ext cx="936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注意：</a:t>
            </a:r>
            <a:endParaRPr lang="zh-CN" altLang="zh-CN" sz="2400" b="1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79712" y="5373216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3.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基解中的</a:t>
            </a:r>
            <a:r>
              <a:rPr lang="zh-CN" altLang="en-US" sz="2000" b="1" dirty="0" smtClean="0">
                <a:latin typeface="+mn-ea"/>
              </a:rPr>
              <a:t>非零分量的个数小于</a:t>
            </a:r>
            <a:r>
              <a:rPr lang="en-US" altLang="zh-CN" sz="2000" b="1" dirty="0" smtClean="0">
                <a:latin typeface="+mn-ea"/>
              </a:rPr>
              <a:t>m</a:t>
            </a:r>
            <a:r>
              <a:rPr lang="zh-CN" altLang="en-US" sz="2000" b="1" dirty="0" smtClean="0">
                <a:latin typeface="+mn-ea"/>
              </a:rPr>
              <a:t>个时，该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基解是退化解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zh-CN" altLang="en-US" sz="2000" b="1" dirty="0"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07704" y="4365104"/>
            <a:ext cx="6768752" cy="943528"/>
            <a:chOff x="1907704" y="4365104"/>
            <a:chExt cx="6768752" cy="943528"/>
          </a:xfrm>
        </p:grpSpPr>
        <p:sp>
          <p:nvSpPr>
            <p:cNvPr id="17" name="矩形 16"/>
            <p:cNvSpPr/>
            <p:nvPr/>
          </p:nvSpPr>
          <p:spPr>
            <a:xfrm>
              <a:off x="1907704" y="4365104"/>
              <a:ext cx="6768752" cy="943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latin typeface="+mn-ea"/>
                </a:rPr>
                <a:t>2.</a:t>
              </a:r>
              <a:r>
                <a:rPr lang="zh-CN" altLang="en-US" sz="2000" b="1" dirty="0" smtClean="0">
                  <a:latin typeface="+mn-ea"/>
                </a:rPr>
                <a:t>约</a:t>
              </a:r>
              <a:r>
                <a:rPr lang="zh-CN" altLang="en-US" sz="2000" b="1" dirty="0">
                  <a:latin typeface="+mn-ea"/>
                </a:rPr>
                <a:t>束方程组</a:t>
              </a:r>
              <a:r>
                <a:rPr lang="en-US" altLang="zh-CN" sz="2000" b="1" dirty="0" smtClean="0">
                  <a:latin typeface="+mn-ea"/>
                </a:rPr>
                <a:t>(2-2</a:t>
              </a:r>
              <a:r>
                <a:rPr lang="en-US" altLang="zh-CN" sz="2000" b="1" dirty="0">
                  <a:latin typeface="+mn-ea"/>
                </a:rPr>
                <a:t>)</a:t>
              </a:r>
              <a:r>
                <a:rPr lang="zh-CN" altLang="en-US" sz="2000" b="1" dirty="0">
                  <a:latin typeface="+mn-ea"/>
                </a:rPr>
                <a:t>具有基解的数目最多是 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微软雅黑"/>
                  <a:ea typeface="微软雅黑"/>
                </a:rPr>
                <a:t> </a:t>
              </a:r>
              <a:r>
                <a:rPr lang="zh-CN" altLang="en-US" sz="2000" b="1" dirty="0" smtClean="0">
                  <a:latin typeface="+mn-ea"/>
                </a:rPr>
                <a:t>    个</a:t>
              </a:r>
              <a:r>
                <a:rPr lang="zh-CN" altLang="en-US" sz="2000" b="1" dirty="0">
                  <a:latin typeface="+mn-ea"/>
                </a:rPr>
                <a:t>。</a:t>
              </a:r>
              <a:r>
                <a:rPr lang="zh-CN" altLang="en-US" sz="2000" b="1" dirty="0">
                  <a:solidFill>
                    <a:srgbClr val="FF0000"/>
                  </a:solidFill>
                  <a:latin typeface="+mn-ea"/>
                </a:rPr>
                <a:t>一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+mn-ea"/>
                </a:rPr>
                <a:t>般</a:t>
              </a:r>
              <a:endParaRPr lang="en-US" altLang="zh-CN" sz="2000" b="1" dirty="0" smtClean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+mn-ea"/>
                </a:rPr>
                <a:t> 基</a:t>
              </a:r>
              <a:r>
                <a:rPr lang="zh-CN" altLang="en-US" sz="2000" b="1" dirty="0">
                  <a:solidFill>
                    <a:srgbClr val="FF0000"/>
                  </a:solidFill>
                  <a:latin typeface="+mn-ea"/>
                </a:rPr>
                <a:t>可行解的数目要小于基解的数目</a:t>
              </a:r>
              <a:r>
                <a:rPr lang="zh-CN" altLang="en-US" sz="2000" b="1" dirty="0">
                  <a:latin typeface="+mn-ea"/>
                </a:rPr>
                <a:t>。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6876256" y="4437112"/>
            <a:ext cx="432048" cy="456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28" name="Equation" r:id="rId4" imgW="228600" imgH="241200" progId="Equation.DSMT4">
                    <p:embed/>
                  </p:oleObj>
                </mc:Choice>
                <mc:Fallback>
                  <p:oleObj name="Equation" r:id="rId4" imgW="228600" imgH="241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256" y="4437112"/>
                          <a:ext cx="432048" cy="4560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矩形 19"/>
          <p:cNvSpPr/>
          <p:nvPr/>
        </p:nvSpPr>
        <p:spPr>
          <a:xfrm>
            <a:off x="1979712" y="5949280"/>
            <a:ext cx="6408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4.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可行解、基解、基可行解</a:t>
            </a:r>
            <a:r>
              <a:rPr lang="zh-CN" altLang="en-US" sz="2000" b="1" dirty="0" smtClean="0">
                <a:latin typeface="+mn-ea"/>
              </a:rPr>
              <a:t>之间的关系可用下图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表明：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1680" y="2924944"/>
            <a:ext cx="6840760" cy="865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 smtClean="0">
                <a:solidFill>
                  <a:srgbClr val="410BDB"/>
                </a:solidFill>
              </a:rPr>
              <a:t>相邻基可行解</a:t>
            </a:r>
            <a:r>
              <a:rPr lang="en-US" altLang="zh-CN" b="1" dirty="0" smtClean="0">
                <a:solidFill>
                  <a:schemeClr val="tx2"/>
                </a:solidFill>
              </a:rPr>
              <a:t>:  </a:t>
            </a:r>
            <a:r>
              <a:rPr lang="zh-CN" altLang="zh-CN" b="1" dirty="0" smtClean="0"/>
              <a:t>两个基可行解称为相邻的，当且仅当它们之间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                    </a:t>
            </a:r>
            <a:r>
              <a:rPr lang="zh-CN" altLang="zh-CN" b="1" dirty="0" smtClean="0"/>
              <a:t>变换且仅变换一个基变量。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921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1844824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</a:t>
            </a:r>
            <a:r>
              <a:rPr kumimoji="1" lang="zh-CN" altLang="zh-CN" sz="2800" b="1" kern="0" dirty="0" smtClean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zh-CN" sz="2800" b="1" dirty="0">
                <a:solidFill>
                  <a:srgbClr val="002060"/>
                </a:solidFill>
                <a:latin typeface="宋体"/>
              </a:rPr>
              <a:t>相关概念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2492896"/>
            <a:ext cx="7488832" cy="228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2)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与单纯形法有关的解概念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zh-CN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just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b="1" dirty="0" smtClean="0">
                <a:latin typeface="+mn-ea"/>
              </a:rPr>
              <a:t>  </a:t>
            </a:r>
            <a:endParaRPr lang="zh-CN" altLang="en-US" dirty="0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Picture 4" descr="1g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73016"/>
            <a:ext cx="4536504" cy="286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左弧形箭头 24"/>
          <p:cNvSpPr/>
          <p:nvPr/>
        </p:nvSpPr>
        <p:spPr bwMode="auto">
          <a:xfrm>
            <a:off x="1475656" y="3356992"/>
            <a:ext cx="288032" cy="1944216"/>
          </a:xfrm>
          <a:prstGeom prst="curved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右弧形箭头 25"/>
          <p:cNvSpPr/>
          <p:nvPr/>
        </p:nvSpPr>
        <p:spPr bwMode="auto">
          <a:xfrm>
            <a:off x="1547664" y="3212976"/>
            <a:ext cx="360040" cy="2016224"/>
          </a:xfrm>
          <a:prstGeom prst="curvedLef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7624" y="3068960"/>
            <a:ext cx="6295358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图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可行解、基解、基可行解的关系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1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50938" y="990600"/>
            <a:ext cx="7793037" cy="769938"/>
          </a:xfrm>
        </p:spPr>
        <p:txBody>
          <a:bodyPr/>
          <a:lstStyle/>
          <a:p>
            <a:pPr algn="ctr" eaLnBrk="1" hangingPunct="1"/>
            <a:r>
              <a:rPr lang="zh-CN" altLang="en-US" sz="3200" b="1" dirty="0" smtClean="0">
                <a:solidFill>
                  <a:srgbClr val="002060"/>
                </a:solidFill>
                <a:latin typeface="宋体"/>
                <a:ea typeface="+mn-ea"/>
              </a:rPr>
              <a:t>线性规划的求解方法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6013" y="2017713"/>
            <a:ext cx="7488237" cy="4435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图解法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单纯形方法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内点法</a:t>
            </a:r>
            <a:r>
              <a:rPr lang="zh-CN" altLang="en-US" sz="2800" dirty="0" smtClean="0"/>
              <a:t>（</a:t>
            </a:r>
            <a:r>
              <a:rPr lang="zh-CN" altLang="en-US" sz="2800" dirty="0" smtClean="0">
                <a:solidFill>
                  <a:srgbClr val="FF0000"/>
                </a:solidFill>
              </a:rPr>
              <a:t>自学</a:t>
            </a:r>
            <a:r>
              <a:rPr lang="zh-CN" altLang="en-US" sz="2800" dirty="0" smtClean="0"/>
              <a:t>）</a:t>
            </a:r>
            <a:r>
              <a:rPr lang="zh-CN" alt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计算机求解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zh-CN" altLang="en-US" sz="2800" dirty="0" smtClean="0">
                <a:solidFill>
                  <a:schemeClr val="hlink"/>
                </a:solidFill>
              </a:rPr>
              <a:t>分支定界法</a:t>
            </a:r>
            <a:r>
              <a:rPr lang="zh-CN" altLang="en-US" dirty="0" smtClean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zh-CN" altLang="en-US" sz="2800" dirty="0" smtClean="0">
                <a:solidFill>
                  <a:schemeClr val="hlink"/>
                </a:solidFill>
              </a:rPr>
              <a:t>隐枚举法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endParaRPr lang="en-US" altLang="zh-CN" sz="2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zh-CN" altLang="en-US" sz="2800" dirty="0" smtClean="0">
                <a:solidFill>
                  <a:schemeClr val="hlink"/>
                </a:solidFill>
              </a:rPr>
              <a:t>表上作业法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</a:pPr>
            <a:r>
              <a:rPr lang="zh-CN" altLang="en-US" sz="2800" dirty="0" smtClean="0">
                <a:solidFill>
                  <a:schemeClr val="hlink"/>
                </a:solidFill>
              </a:rPr>
              <a:t>匈牙利法</a:t>
            </a:r>
            <a:r>
              <a:rPr lang="zh-CN" altLang="en-US" dirty="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92164" name="Text Box 8"/>
          <p:cNvSpPr txBox="1">
            <a:spLocks noChangeArrowheads="1"/>
          </p:cNvSpPr>
          <p:nvPr/>
        </p:nvSpPr>
        <p:spPr bwMode="auto">
          <a:xfrm>
            <a:off x="3635375" y="1989138"/>
            <a:ext cx="4537075" cy="466725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 dirty="0">
                <a:latin typeface="Tahoma" pitchFamily="34" charset="0"/>
                <a:ea typeface="宋体" pitchFamily="2" charset="-122"/>
              </a:rPr>
              <a:t>只有二个变量的线性规划问题</a:t>
            </a:r>
          </a:p>
        </p:txBody>
      </p:sp>
      <p:sp>
        <p:nvSpPr>
          <p:cNvPr id="92165" name="Line 10"/>
          <p:cNvSpPr>
            <a:spLocks noChangeShapeType="1"/>
          </p:cNvSpPr>
          <p:nvPr/>
        </p:nvSpPr>
        <p:spPr bwMode="auto">
          <a:xfrm flipH="1">
            <a:off x="2771775" y="2276475"/>
            <a:ext cx="863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166" name="AutoShape 11"/>
          <p:cNvSpPr>
            <a:spLocks/>
          </p:cNvSpPr>
          <p:nvPr/>
        </p:nvSpPr>
        <p:spPr bwMode="auto">
          <a:xfrm>
            <a:off x="900113" y="2349500"/>
            <a:ext cx="214312" cy="1511300"/>
          </a:xfrm>
          <a:prstGeom prst="leftBrace">
            <a:avLst>
              <a:gd name="adj1" fmla="val 58766"/>
              <a:gd name="adj2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7" name="Text Box 12"/>
          <p:cNvSpPr txBox="1">
            <a:spLocks noChangeArrowheads="1"/>
          </p:cNvSpPr>
          <p:nvPr/>
        </p:nvSpPr>
        <p:spPr bwMode="auto">
          <a:xfrm>
            <a:off x="288925" y="2276475"/>
            <a:ext cx="611188" cy="165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一般</a:t>
            </a:r>
            <a:r>
              <a:rPr kumimoji="1" lang="en-US" altLang="zh-CN" sz="28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LP</a:t>
            </a:r>
          </a:p>
        </p:txBody>
      </p:sp>
      <p:sp>
        <p:nvSpPr>
          <p:cNvPr id="92168" name="AutoShape 13"/>
          <p:cNvSpPr>
            <a:spLocks/>
          </p:cNvSpPr>
          <p:nvPr/>
        </p:nvSpPr>
        <p:spPr bwMode="auto">
          <a:xfrm>
            <a:off x="971550" y="4292600"/>
            <a:ext cx="216074" cy="2016720"/>
          </a:xfrm>
          <a:prstGeom prst="leftBrace">
            <a:avLst>
              <a:gd name="adj1" fmla="val 48066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Text Box 16"/>
          <p:cNvSpPr txBox="1">
            <a:spLocks noChangeArrowheads="1"/>
          </p:cNvSpPr>
          <p:nvPr/>
        </p:nvSpPr>
        <p:spPr bwMode="auto">
          <a:xfrm>
            <a:off x="360363" y="4652963"/>
            <a:ext cx="611187" cy="1512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特殊</a:t>
            </a:r>
            <a:r>
              <a:rPr kumimoji="1" lang="en-US" altLang="zh-CN" sz="28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LP</a:t>
            </a:r>
            <a:endParaRPr kumimoji="1" lang="en-US" altLang="zh-CN" sz="2800" b="1" dirty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170" name="Text Box 17"/>
          <p:cNvSpPr txBox="1">
            <a:spLocks noChangeArrowheads="1"/>
          </p:cNvSpPr>
          <p:nvPr/>
        </p:nvSpPr>
        <p:spPr bwMode="auto">
          <a:xfrm>
            <a:off x="4139952" y="4005064"/>
            <a:ext cx="2952750" cy="466725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>
                <a:latin typeface="Tahoma" pitchFamily="34" charset="0"/>
                <a:ea typeface="宋体" pitchFamily="2" charset="-122"/>
              </a:rPr>
              <a:t>整数线性规划问题</a:t>
            </a:r>
          </a:p>
        </p:txBody>
      </p:sp>
      <p:sp>
        <p:nvSpPr>
          <p:cNvPr id="92171" name="Line 18"/>
          <p:cNvSpPr>
            <a:spLocks noChangeShapeType="1"/>
          </p:cNvSpPr>
          <p:nvPr/>
        </p:nvSpPr>
        <p:spPr bwMode="auto">
          <a:xfrm flipH="1">
            <a:off x="3419872" y="4293096"/>
            <a:ext cx="5032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172" name="Line 19"/>
          <p:cNvSpPr>
            <a:spLocks noChangeShapeType="1"/>
          </p:cNvSpPr>
          <p:nvPr/>
        </p:nvSpPr>
        <p:spPr bwMode="auto">
          <a:xfrm flipH="1">
            <a:off x="3203848" y="4725144"/>
            <a:ext cx="863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173" name="Text Box 20"/>
          <p:cNvSpPr txBox="1">
            <a:spLocks noChangeArrowheads="1"/>
          </p:cNvSpPr>
          <p:nvPr/>
        </p:nvSpPr>
        <p:spPr bwMode="auto">
          <a:xfrm>
            <a:off x="4067944" y="4581128"/>
            <a:ext cx="2232025" cy="466725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 dirty="0">
                <a:latin typeface="Tahoma" pitchFamily="34" charset="0"/>
                <a:ea typeface="宋体" pitchFamily="2" charset="-122"/>
              </a:rPr>
              <a:t>0-1</a:t>
            </a:r>
            <a:r>
              <a:rPr kumimoji="1" lang="zh-CN" altLang="en-US" sz="2400" dirty="0">
                <a:latin typeface="Tahoma" pitchFamily="34" charset="0"/>
                <a:ea typeface="宋体" pitchFamily="2" charset="-122"/>
              </a:rPr>
              <a:t>规划问题</a:t>
            </a:r>
          </a:p>
        </p:txBody>
      </p:sp>
      <p:sp>
        <p:nvSpPr>
          <p:cNvPr id="92174" name="Text Box 21"/>
          <p:cNvSpPr txBox="1">
            <a:spLocks noChangeArrowheads="1"/>
          </p:cNvSpPr>
          <p:nvPr/>
        </p:nvSpPr>
        <p:spPr bwMode="auto">
          <a:xfrm>
            <a:off x="4139952" y="5373216"/>
            <a:ext cx="2232025" cy="466725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>
                <a:latin typeface="Tahoma" pitchFamily="34" charset="0"/>
                <a:ea typeface="宋体" pitchFamily="2" charset="-122"/>
              </a:rPr>
              <a:t>平衡运输问题</a:t>
            </a:r>
          </a:p>
        </p:txBody>
      </p:sp>
      <p:sp>
        <p:nvSpPr>
          <p:cNvPr id="92175" name="Line 22"/>
          <p:cNvSpPr>
            <a:spLocks noChangeShapeType="1"/>
          </p:cNvSpPr>
          <p:nvPr/>
        </p:nvSpPr>
        <p:spPr bwMode="auto">
          <a:xfrm flipH="1">
            <a:off x="3491880" y="5733256"/>
            <a:ext cx="5032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176" name="Text Box 23"/>
          <p:cNvSpPr txBox="1">
            <a:spLocks noChangeArrowheads="1"/>
          </p:cNvSpPr>
          <p:nvPr/>
        </p:nvSpPr>
        <p:spPr bwMode="auto">
          <a:xfrm>
            <a:off x="4211960" y="5949280"/>
            <a:ext cx="1439862" cy="466725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 dirty="0">
                <a:latin typeface="Tahoma" pitchFamily="34" charset="0"/>
                <a:ea typeface="宋体" pitchFamily="2" charset="-122"/>
              </a:rPr>
              <a:t>指派问题</a:t>
            </a:r>
          </a:p>
        </p:txBody>
      </p:sp>
      <p:sp>
        <p:nvSpPr>
          <p:cNvPr id="92177" name="Line 24"/>
          <p:cNvSpPr>
            <a:spLocks noChangeShapeType="1"/>
          </p:cNvSpPr>
          <p:nvPr/>
        </p:nvSpPr>
        <p:spPr bwMode="auto">
          <a:xfrm flipH="1">
            <a:off x="3059832" y="6165304"/>
            <a:ext cx="9350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178" name="AutoShape 25"/>
          <p:cNvSpPr>
            <a:spLocks noChangeArrowheads="1"/>
          </p:cNvSpPr>
          <p:nvPr/>
        </p:nvSpPr>
        <p:spPr bwMode="auto">
          <a:xfrm>
            <a:off x="4787900" y="2997200"/>
            <a:ext cx="2808288" cy="503238"/>
          </a:xfrm>
          <a:prstGeom prst="wedgeRectCallout">
            <a:avLst>
              <a:gd name="adj1" fmla="val -64193"/>
              <a:gd name="adj2" fmla="val 10219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zh-CN" altLang="zh-CN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179" name="Text Box 26"/>
          <p:cNvSpPr txBox="1">
            <a:spLocks noChangeArrowheads="1"/>
          </p:cNvSpPr>
          <p:nvPr/>
        </p:nvSpPr>
        <p:spPr bwMode="auto">
          <a:xfrm>
            <a:off x="5219700" y="2924175"/>
            <a:ext cx="21605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重要的方法</a:t>
            </a:r>
          </a:p>
        </p:txBody>
      </p:sp>
      <p:sp>
        <p:nvSpPr>
          <p:cNvPr id="92180" name="AutoShape 27"/>
          <p:cNvSpPr>
            <a:spLocks/>
          </p:cNvSpPr>
          <p:nvPr/>
        </p:nvSpPr>
        <p:spPr bwMode="auto">
          <a:xfrm>
            <a:off x="4355976" y="2780928"/>
            <a:ext cx="144463" cy="1152525"/>
          </a:xfrm>
          <a:prstGeom prst="rightBrace">
            <a:avLst>
              <a:gd name="adj1" fmla="val 66483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右大括号 21"/>
          <p:cNvSpPr/>
          <p:nvPr/>
        </p:nvSpPr>
        <p:spPr bwMode="auto">
          <a:xfrm>
            <a:off x="7236296" y="4293096"/>
            <a:ext cx="144016" cy="1728192"/>
          </a:xfrm>
          <a:prstGeom prst="rightBrac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24328" y="4941168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自学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46138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704137" cy="41767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zh-CN" sz="2800" b="1" dirty="0">
                <a:latin typeface="+mn-ea"/>
              </a:rPr>
              <a:t>线性规划的模型</a:t>
            </a:r>
            <a:endParaRPr lang="en-US" altLang="zh-CN" sz="2800" b="1" dirty="0">
              <a:latin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问题</a:t>
            </a:r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建立线性规划模型的三要素是什么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       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）确定决策变量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       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）确定目标（决策准则）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       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）确定约束条件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</a:rPr>
              <a:t>模型具有什么特征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？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）线性的特点：比例性              可加性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）每一个线性规划问题都用一组决策变量              </a:t>
            </a:r>
          </a:p>
          <a:p>
            <a:pPr marL="609600" indent="-609600" algn="just" eaLnBrk="1" hangingPunct="1">
              <a:buFontTx/>
              <a:buNone/>
              <a:defRPr/>
            </a:pPr>
            <a:r>
              <a:rPr lang="zh-CN" altLang="en-US" sz="2000" dirty="0"/>
              <a:t>            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表示某一方案，这组决策变量的值就代表一个具体方案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609600" indent="-609600" algn="just" eaLnBrk="1" hangingPunct="1">
              <a:buFontTx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</a:t>
            </a:r>
            <a:r>
              <a:rPr lang="zh-CN" altLang="en-US" sz="2000" dirty="0" smtClean="0"/>
              <a:t>一般这些</a:t>
            </a:r>
            <a:r>
              <a:rPr lang="zh-CN" altLang="en-US" sz="2000" dirty="0"/>
              <a:t>变量取值是非负且连续的；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0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065338"/>
            <a:ext cx="13684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99992" y="4581128"/>
            <a:ext cx="898066" cy="400110"/>
          </a:xfrm>
          <a:prstGeom prst="rect">
            <a:avLst/>
          </a:prstGeom>
          <a:blipFill rotWithShape="0">
            <a:blip r:embed="rId3" cstate="print"/>
            <a:stretch>
              <a:fillRect t="-10606" r="-6081" b="-22727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noFill/>
                <a:latin typeface="楷体_GB2312" pitchFamily="49" charset="-122"/>
                <a:ea typeface="楷体_GB2312" pitchFamily="49" charset="-122"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44208" y="4581128"/>
            <a:ext cx="1704890" cy="400110"/>
          </a:xfrm>
          <a:prstGeom prst="rect">
            <a:avLst/>
          </a:prstGeom>
          <a:blipFill rotWithShape="0">
            <a:blip r:embed="rId4" cstate="print"/>
            <a:stretch>
              <a:fillRect t="-10606" r="-2857" b="-22727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noFill/>
                <a:latin typeface="楷体_GB2312" pitchFamily="49" charset="-122"/>
                <a:ea typeface="楷体_GB2312" pitchFamily="49" charset="-122"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16216" y="4941168"/>
            <a:ext cx="1584176" cy="400110"/>
          </a:xfrm>
          <a:prstGeom prst="rect">
            <a:avLst/>
          </a:prstGeom>
          <a:blipFill rotWithShape="0">
            <a:blip r:embed="rId5" cstate="print"/>
            <a:stretch>
              <a:fillRect r="-769" b="-461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noFill/>
                <a:latin typeface="楷体_GB2312" pitchFamily="49" charset="-122"/>
                <a:ea typeface="楷体_GB2312" pitchFamily="49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73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</a:rPr>
              <a:t>二、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图解法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1844824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宋体"/>
              </a:rPr>
              <a:t>1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宋体"/>
              </a:rPr>
              <a:t>、图解法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左弧形箭头 24"/>
          <p:cNvSpPr/>
          <p:nvPr/>
        </p:nvSpPr>
        <p:spPr bwMode="auto">
          <a:xfrm>
            <a:off x="1475656" y="3356992"/>
            <a:ext cx="288032" cy="1944216"/>
          </a:xfrm>
          <a:prstGeom prst="curved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右弧形箭头 25"/>
          <p:cNvSpPr/>
          <p:nvPr/>
        </p:nvSpPr>
        <p:spPr bwMode="auto">
          <a:xfrm>
            <a:off x="1547664" y="3212976"/>
            <a:ext cx="360040" cy="2016224"/>
          </a:xfrm>
          <a:prstGeom prst="curvedLef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31640" y="2420888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   </a:t>
            </a:r>
            <a:r>
              <a:rPr lang="zh-CN" altLang="en-US" sz="2400" dirty="0" smtClean="0">
                <a:latin typeface="+mn-ea"/>
              </a:rPr>
              <a:t>对于只有两个变量的线性规划问题，可以采用在平面上作图的方法求解，称为</a:t>
            </a:r>
            <a:r>
              <a:rPr lang="zh-CN" altLang="en-US" sz="2400" dirty="0" smtClean="0">
                <a:solidFill>
                  <a:srgbClr val="3333FF"/>
                </a:solidFill>
                <a:latin typeface="+mn-ea"/>
              </a:rPr>
              <a:t>图解法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187624" y="3501008"/>
            <a:ext cx="26500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宋体" pitchFamily="2" charset="-122"/>
              </a:rPr>
              <a:t>例</a:t>
            </a:r>
            <a:r>
              <a:rPr lang="en-US" altLang="zh-CN" sz="2400" b="1" dirty="0" smtClean="0">
                <a:latin typeface="宋体" pitchFamily="2" charset="-122"/>
              </a:rPr>
              <a:t>1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</a:rPr>
              <a:t>用图解法求解</a:t>
            </a: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741294"/>
              </p:ext>
            </p:extLst>
          </p:nvPr>
        </p:nvGraphicFramePr>
        <p:xfrm>
          <a:off x="4284663" y="3406775"/>
          <a:ext cx="2532062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0" name="Equation" r:id="rId4" imgW="1091880" imgH="1117440" progId="Equation.DSMT4">
                  <p:embed/>
                </p:oleObj>
              </mc:Choice>
              <mc:Fallback>
                <p:oleObj name="Equation" r:id="rId4" imgW="1091880" imgH="1117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406775"/>
                        <a:ext cx="2532062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547664" y="5517232"/>
            <a:ext cx="6552728" cy="1113766"/>
            <a:chOff x="1547664" y="5517232"/>
            <a:chExt cx="6552728" cy="1113766"/>
          </a:xfrm>
        </p:grpSpPr>
        <p:sp>
          <p:nvSpPr>
            <p:cNvPr id="17" name="矩形 16"/>
            <p:cNvSpPr/>
            <p:nvPr/>
          </p:nvSpPr>
          <p:spPr>
            <a:xfrm>
              <a:off x="1547664" y="5517232"/>
              <a:ext cx="6552728" cy="1113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None/>
              </a:pPr>
              <a:r>
                <a:rPr lang="zh-CN" altLang="en-US" sz="2400" dirty="0" smtClean="0">
                  <a:latin typeface="宋体" pitchFamily="2" charset="-122"/>
                </a:rPr>
                <a:t>  因存在           ，所以必须在直角坐标的第</a:t>
              </a:r>
              <a:r>
                <a:rPr lang="en-US" altLang="zh-CN" sz="2400" dirty="0" smtClean="0">
                  <a:latin typeface="宋体" pitchFamily="2" charset="-122"/>
                </a:rPr>
                <a:t>1</a:t>
              </a:r>
              <a:r>
                <a:rPr lang="zh-CN" altLang="en-US" sz="2400" dirty="0" smtClean="0">
                  <a:latin typeface="宋体" pitchFamily="2" charset="-122"/>
                </a:rPr>
                <a:t>象限内作图，求解。</a:t>
              </a:r>
            </a:p>
          </p:txBody>
        </p:sp>
        <p:graphicFrame>
          <p:nvGraphicFramePr>
            <p:cNvPr id="140291" name="Object 4"/>
            <p:cNvGraphicFramePr>
              <a:graphicFrameLocks noChangeAspect="1"/>
            </p:cNvGraphicFramePr>
            <p:nvPr/>
          </p:nvGraphicFramePr>
          <p:xfrm>
            <a:off x="2987824" y="5661248"/>
            <a:ext cx="1369509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61" name="Equation" r:id="rId6" imgW="583693" imgH="215713" progId="Equation.3">
                    <p:embed/>
                  </p:oleObj>
                </mc:Choice>
                <mc:Fallback>
                  <p:oleObj name="Equation" r:id="rId6" imgW="583693" imgH="2157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5661248"/>
                          <a:ext cx="1369509" cy="504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7921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916832"/>
            <a:ext cx="7793037" cy="623888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解（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）在平面直角坐标系上画出可行域</a:t>
            </a:r>
          </a:p>
        </p:txBody>
      </p:sp>
      <p:pic>
        <p:nvPicPr>
          <p:cNvPr id="94212" name="Picture 4" descr="1g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888" y="2636912"/>
            <a:ext cx="6108912" cy="368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6372200" y="3356992"/>
          <a:ext cx="2363707" cy="189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9" name="Equation" r:id="rId4" imgW="1091726" imgH="1167893" progId="Equation.DSMT4">
                  <p:embed/>
                </p:oleObj>
              </mc:Choice>
              <mc:Fallback>
                <p:oleObj name="Equation" r:id="rId4" imgW="1091726" imgH="116789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356992"/>
                        <a:ext cx="2363707" cy="1899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</a:rPr>
              <a:t>二、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/>
                <a:ea typeface="+mj-ea"/>
                <a:cs typeface="+mn-cs"/>
              </a:rPr>
              <a:t>线性规划的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/>
                <a:ea typeface="+mj-ea"/>
                <a:cs typeface="+mn-cs"/>
              </a:rPr>
              <a:t>图解法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/>
                <a:ea typeface="+mj-ea"/>
                <a:cs typeface="+mn-cs"/>
              </a:rPr>
              <a:t>-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j-ea"/>
                <a:cs typeface="+mn-cs"/>
              </a:rPr>
              <a:t>解的探索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/>
              <a:ea typeface="+mj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8064500" cy="88265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   </a:t>
            </a:r>
            <a:r>
              <a:rPr lang="en-US" altLang="zh-CN" sz="2400" b="1" dirty="0" smtClean="0"/>
              <a:t>(2)</a:t>
            </a:r>
            <a:r>
              <a:rPr lang="zh-CN" altLang="en-US" sz="2400" b="1" dirty="0" smtClean="0"/>
              <a:t>画出目标函数等值线，并沿其法线方向平移等值线，以求得最优解。目标值在（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）点，达到最大值</a:t>
            </a:r>
            <a:r>
              <a:rPr lang="en-US" altLang="zh-CN" sz="2400" b="1" dirty="0" smtClean="0"/>
              <a:t>14</a:t>
            </a:r>
          </a:p>
        </p:txBody>
      </p:sp>
      <p:pic>
        <p:nvPicPr>
          <p:cNvPr id="95235" name="Picture 4" descr="1g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6185404" cy="410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Line 5"/>
          <p:cNvSpPr>
            <a:spLocks noChangeShapeType="1"/>
          </p:cNvSpPr>
          <p:nvPr/>
        </p:nvSpPr>
        <p:spPr bwMode="auto">
          <a:xfrm flipV="1">
            <a:off x="1905000" y="2286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37" name="Text Box 6"/>
          <p:cNvSpPr txBox="1">
            <a:spLocks noChangeArrowheads="1"/>
          </p:cNvSpPr>
          <p:nvPr/>
        </p:nvSpPr>
        <p:spPr bwMode="auto">
          <a:xfrm>
            <a:off x="3352800" y="1752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目标函数</a:t>
            </a:r>
          </a:p>
        </p:txBody>
      </p:sp>
      <p:graphicFrame>
        <p:nvGraphicFramePr>
          <p:cNvPr id="95238" name="Object 7"/>
          <p:cNvGraphicFramePr>
            <a:graphicFrameLocks noChangeAspect="1"/>
          </p:cNvGraphicFramePr>
          <p:nvPr/>
        </p:nvGraphicFramePr>
        <p:xfrm>
          <a:off x="4724400" y="1600200"/>
          <a:ext cx="3472274" cy="6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93" name="Equation" r:id="rId4" imgW="1104421" imgH="215806" progId="Equation.3">
                  <p:embed/>
                </p:oleObj>
              </mc:Choice>
              <mc:Fallback>
                <p:oleObj name="Equation" r:id="rId4" imgW="1104421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3472274" cy="676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8"/>
          <p:cNvGraphicFramePr>
            <a:graphicFrameLocks noChangeAspect="1"/>
          </p:cNvGraphicFramePr>
          <p:nvPr/>
        </p:nvGraphicFramePr>
        <p:xfrm>
          <a:off x="5940152" y="3356992"/>
          <a:ext cx="2489734" cy="137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94" name="Equation" r:id="rId6" imgW="1104900" imgH="609600" progId="Equation.DSMT4">
                  <p:embed/>
                </p:oleObj>
              </mc:Choice>
              <mc:Fallback>
                <p:oleObj name="Equation" r:id="rId6" imgW="1104900" imgH="60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356992"/>
                        <a:ext cx="2489734" cy="1374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Line 9"/>
          <p:cNvSpPr>
            <a:spLocks noChangeShapeType="1"/>
          </p:cNvSpPr>
          <p:nvPr/>
        </p:nvSpPr>
        <p:spPr bwMode="auto">
          <a:xfrm flipH="1">
            <a:off x="4283968" y="3861048"/>
            <a:ext cx="175260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AutoShape 12"/>
          <p:cNvSpPr>
            <a:spLocks noChangeArrowheads="1"/>
          </p:cNvSpPr>
          <p:nvPr/>
        </p:nvSpPr>
        <p:spPr bwMode="auto">
          <a:xfrm>
            <a:off x="5105400" y="6172200"/>
            <a:ext cx="1143000" cy="381000"/>
          </a:xfrm>
          <a:prstGeom prst="wedgeRectCallout">
            <a:avLst>
              <a:gd name="adj1" fmla="val -100000"/>
              <a:gd name="adj2" fmla="val -136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kumimoji="1" lang="zh-CN" altLang="zh-CN" sz="2400" b="1">
              <a:latin typeface="Times New Roman" pitchFamily="18" charset="0"/>
              <a:ea typeface="方正舒体" pitchFamily="2" charset="-122"/>
            </a:endParaRPr>
          </a:p>
        </p:txBody>
      </p:sp>
      <p:graphicFrame>
        <p:nvGraphicFramePr>
          <p:cNvPr id="95242" name="Object 13"/>
          <p:cNvGraphicFramePr>
            <a:graphicFrameLocks noChangeAspect="1"/>
          </p:cNvGraphicFramePr>
          <p:nvPr/>
        </p:nvGraphicFramePr>
        <p:xfrm>
          <a:off x="5257800" y="6172200"/>
          <a:ext cx="8382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95" name="Equation" r:id="rId8" imgW="405872" imgH="177569" progId="Equation.DSMT4">
                  <p:embed/>
                </p:oleObj>
              </mc:Choice>
              <mc:Fallback>
                <p:oleObj name="Equation" r:id="rId8" imgW="405872" imgH="17756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172200"/>
                        <a:ext cx="8382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3" name="Text Box 14"/>
          <p:cNvSpPr txBox="1">
            <a:spLocks noChangeArrowheads="1"/>
          </p:cNvSpPr>
          <p:nvPr/>
        </p:nvSpPr>
        <p:spPr bwMode="auto">
          <a:xfrm>
            <a:off x="1619672" y="580526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itchFamily="18" charset="0"/>
                <a:ea typeface="宋体" pitchFamily="2" charset="-122"/>
              </a:rPr>
              <a:t>图</a:t>
            </a:r>
            <a:r>
              <a:rPr kumimoji="1" lang="en-US" altLang="zh-CN" sz="2400" b="1" dirty="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3"/>
          <p:cNvGraphicFramePr>
            <a:graphicFrameLocks noChangeAspect="1"/>
          </p:cNvGraphicFramePr>
          <p:nvPr/>
        </p:nvGraphicFramePr>
        <p:xfrm>
          <a:off x="533400" y="609600"/>
          <a:ext cx="822960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7" name="位图图像" r:id="rId3" imgW="6552381" imgH="5038095" progId="Paint.Picture">
                  <p:embed/>
                </p:oleObj>
              </mc:Choice>
              <mc:Fallback>
                <p:oleObj name="位图图像" r:id="rId3" imgW="6552381" imgH="503809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8229600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宋体"/>
                <a:cs typeface="+mn-cs"/>
              </a:rPr>
              <a:t>可能出现的几种情况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060848"/>
            <a:ext cx="7488832" cy="374441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无穷多最优解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zh-CN" altLang="en-US" sz="2800" dirty="0" smtClean="0">
                <a:latin typeface="宋体" pitchFamily="2" charset="-122"/>
              </a:rPr>
              <a:t>多重最优解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pic>
        <p:nvPicPr>
          <p:cNvPr id="97284" name="Picture 4" descr="1g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66294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419872" y="2924944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目标函数    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max z=2x</a:t>
            </a:r>
            <a:r>
              <a:rPr kumimoji="1" lang="en-US" altLang="zh-CN" sz="2400" baseline="-30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4x</a:t>
            </a:r>
            <a:r>
              <a:rPr kumimoji="1" lang="en-US" altLang="zh-CN" baseline="-30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flipH="1">
            <a:off x="3429000" y="3429000"/>
            <a:ext cx="990600" cy="114300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6832600" y="51054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>
                <a:latin typeface="宋体" pitchFamily="2" charset="-122"/>
                <a:ea typeface="宋体" pitchFamily="2" charset="-122"/>
              </a:rPr>
              <a:t>图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4894312" cy="5334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>
                <a:latin typeface="宋体" pitchFamily="2" charset="-122"/>
              </a:rPr>
              <a:t/>
            </a:r>
            <a:br>
              <a:rPr lang="en-US" altLang="zh-CN" sz="4000" dirty="0" smtClean="0">
                <a:latin typeface="宋体" pitchFamily="2" charset="-122"/>
              </a:rPr>
            </a:br>
            <a:r>
              <a:rPr lang="en-US" altLang="zh-CN" sz="4000" dirty="0" smtClean="0">
                <a:latin typeface="宋体" pitchFamily="2" charset="-122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+mn-ea"/>
                <a:cs typeface="+mn-cs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+mn-ea"/>
                <a:cs typeface="+mn-cs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+mn-ea"/>
                <a:cs typeface="+mn-cs"/>
              </a:rPr>
              <a:t>）无界解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493768" cy="4114800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pic>
        <p:nvPicPr>
          <p:cNvPr id="98308" name="Picture 4" descr="1g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05000"/>
            <a:ext cx="655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9" name="Line 5"/>
          <p:cNvSpPr>
            <a:spLocks noChangeShapeType="1"/>
          </p:cNvSpPr>
          <p:nvPr/>
        </p:nvSpPr>
        <p:spPr bwMode="auto">
          <a:xfrm flipH="1">
            <a:off x="5410200" y="2133600"/>
            <a:ext cx="990600" cy="2362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 flipH="1">
            <a:off x="2209800" y="1447800"/>
            <a:ext cx="40386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4972050" y="474663"/>
          <a:ext cx="302895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1" name="Equation" r:id="rId4" imgW="1091726" imgH="939392" progId="Equation.DSMT4">
                  <p:embed/>
                </p:oleObj>
              </mc:Choice>
              <mc:Fallback>
                <p:oleObj name="Equation" r:id="rId4" imgW="1091726" imgH="93939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74663"/>
                        <a:ext cx="3028950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Text Box 12"/>
          <p:cNvSpPr txBox="1">
            <a:spLocks noChangeArrowheads="1"/>
          </p:cNvSpPr>
          <p:nvPr/>
        </p:nvSpPr>
        <p:spPr bwMode="auto">
          <a:xfrm>
            <a:off x="6858000" y="5105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kumimoji="1" lang="zh-CN" altLang="zh-CN" sz="2400" b="1">
              <a:latin typeface="Times New Roman" pitchFamily="18" charset="0"/>
              <a:ea typeface="方正舒体" pitchFamily="2" charset="-122"/>
            </a:endParaRPr>
          </a:p>
        </p:txBody>
      </p:sp>
      <p:sp>
        <p:nvSpPr>
          <p:cNvPr id="98313" name="Text Box 13"/>
          <p:cNvSpPr txBox="1">
            <a:spLocks noChangeArrowheads="1"/>
          </p:cNvSpPr>
          <p:nvPr/>
        </p:nvSpPr>
        <p:spPr bwMode="auto">
          <a:xfrm>
            <a:off x="6629400" y="50292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latin typeface="Times New Roman" pitchFamily="18" charset="0"/>
                <a:ea typeface="宋体" pitchFamily="2" charset="-122"/>
              </a:rPr>
              <a:t>图</a:t>
            </a:r>
            <a:r>
              <a:rPr kumimoji="1" lang="en-US" altLang="zh-CN" sz="2800" b="1"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548680"/>
            <a:ext cx="3528392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 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不存在可行域</a:t>
            </a:r>
          </a:p>
        </p:txBody>
      </p:sp>
      <p:pic>
        <p:nvPicPr>
          <p:cNvPr id="100355" name="Picture 3" descr="1g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1689100"/>
            <a:ext cx="7162800" cy="4800600"/>
          </a:xfrm>
          <a:noFill/>
        </p:spPr>
      </p:pic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1447800" y="2590800"/>
            <a:ext cx="556260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4133850" y="3322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647950" y="1827213"/>
          <a:ext cx="25511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9" name="Equation" r:id="rId4" imgW="837836" imgH="215806" progId="Equation.3">
                  <p:embed/>
                </p:oleObj>
              </mc:Choice>
              <mc:Fallback>
                <p:oleObj name="Equation" r:id="rId4" imgW="837836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1827213"/>
                        <a:ext cx="2551113" cy="646112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Line 7"/>
          <p:cNvSpPr>
            <a:spLocks noChangeShapeType="1"/>
          </p:cNvSpPr>
          <p:nvPr/>
        </p:nvSpPr>
        <p:spPr bwMode="auto">
          <a:xfrm flipH="1">
            <a:off x="2057400" y="2362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V="1">
            <a:off x="5867400" y="4495800"/>
            <a:ext cx="609600" cy="838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 flipV="1">
            <a:off x="1752600" y="2133600"/>
            <a:ext cx="457200" cy="685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2133600" y="3962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H="1">
            <a:off x="3048000" y="43434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>
            <a:off x="3733800" y="5257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5699116" y="1981200"/>
            <a:ext cx="34163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在例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中增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加的约束条件</a:t>
            </a:r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H="1" flipV="1">
            <a:off x="5148064" y="2204864"/>
            <a:ext cx="576064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7470775" y="5054600"/>
            <a:ext cx="68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图</a:t>
            </a:r>
            <a:r>
              <a:rPr kumimoji="1" lang="en-US" altLang="zh-CN" sz="24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16" name="矩形 15"/>
          <p:cNvSpPr/>
          <p:nvPr/>
        </p:nvSpPr>
        <p:spPr>
          <a:xfrm>
            <a:off x="1331640" y="836712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）无可行解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</a:rPr>
              <a:t>二、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线性规划的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图解法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1844824"/>
            <a:ext cx="5210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410BDB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410BDB"/>
                </a:solidFill>
                <a:latin typeface="宋体"/>
              </a:rPr>
              <a:t>、图解法的作用</a:t>
            </a:r>
            <a:r>
              <a:rPr lang="en-US" altLang="zh-CN" sz="2800" b="1" dirty="0" smtClean="0"/>
              <a:t>-</a:t>
            </a:r>
            <a:r>
              <a:rPr kumimoji="1" lang="zh-CN" altLang="zh-CN" sz="2800" b="1" kern="0" dirty="0" smtClean="0">
                <a:solidFill>
                  <a:srgbClr val="410BDB"/>
                </a:solidFill>
                <a:latin typeface="宋体"/>
              </a:rPr>
              <a:t>发现单纯形法</a:t>
            </a:r>
            <a:endParaRPr kumimoji="1" lang="en-US" altLang="zh-CN" sz="2800" b="1" kern="0" dirty="0">
              <a:solidFill>
                <a:srgbClr val="410BDB"/>
              </a:solidFill>
              <a:latin typeface="宋体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左弧形箭头 24"/>
          <p:cNvSpPr/>
          <p:nvPr/>
        </p:nvSpPr>
        <p:spPr bwMode="auto">
          <a:xfrm>
            <a:off x="1475656" y="3356992"/>
            <a:ext cx="288032" cy="1944216"/>
          </a:xfrm>
          <a:prstGeom prst="curved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右弧形箭头 25"/>
          <p:cNvSpPr/>
          <p:nvPr/>
        </p:nvSpPr>
        <p:spPr bwMode="auto">
          <a:xfrm>
            <a:off x="1547664" y="3212976"/>
            <a:ext cx="360040" cy="2016224"/>
          </a:xfrm>
          <a:prstGeom prst="curvedLef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7584" y="2492896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zh-CN" sz="2400" dirty="0" smtClean="0">
                <a:latin typeface="+mn-ea"/>
              </a:rPr>
              <a:t>从上述图解法中，我们可以得到</a:t>
            </a:r>
            <a:r>
              <a:rPr lang="zh-CN" altLang="zh-CN" sz="2400" b="1" dirty="0" smtClean="0">
                <a:solidFill>
                  <a:srgbClr val="410BDB"/>
                </a:solidFill>
                <a:latin typeface="+mn-ea"/>
              </a:rPr>
              <a:t>如下启示</a:t>
            </a:r>
            <a:r>
              <a:rPr lang="zh-CN" altLang="zh-CN" sz="2400" dirty="0" smtClean="0">
                <a:latin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  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zh-CN" sz="2400" dirty="0" smtClean="0">
                <a:latin typeface="+mn-ea"/>
              </a:rPr>
              <a:t>求解线性规划问题时，解的情况有：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惟一最优解；无穷多最优解；无界解；无解（无可行解）</a:t>
            </a:r>
            <a:r>
              <a:rPr lang="zh-CN" altLang="zh-CN" sz="2400" dirty="0" smtClean="0"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  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zh-CN" sz="2400" dirty="0" smtClean="0">
                <a:latin typeface="+mn-ea"/>
              </a:rPr>
              <a:t>若线性规划问题的可行域存在，则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可行域是一个凸集</a:t>
            </a:r>
            <a:r>
              <a:rPr lang="zh-CN" altLang="zh-CN" sz="2400" dirty="0" smtClean="0">
                <a:latin typeface="+mn-ea"/>
              </a:rPr>
              <a:t>（凸多边形区域即为平面凸集）。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  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zh-CN" sz="2400" dirty="0" smtClean="0">
                <a:latin typeface="+mn-ea"/>
              </a:rPr>
              <a:t>若线性规划问题的最优解存在，则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最优解或最优解之一必可在可行域凸集的某个顶点处取得</a:t>
            </a:r>
            <a:r>
              <a:rPr lang="zh-CN" altLang="zh-CN" sz="2400" dirty="0" smtClean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921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二、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图解法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1844824"/>
            <a:ext cx="5210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solidFill>
                  <a:srgbClr val="410BDB"/>
                </a:solidFill>
                <a:latin typeface="宋体"/>
              </a:rPr>
              <a:t>2</a:t>
            </a:r>
            <a:r>
              <a:rPr kumimoji="1" lang="zh-CN" altLang="en-US" sz="2800" b="1" kern="0" dirty="0" smtClean="0">
                <a:solidFill>
                  <a:srgbClr val="410BDB"/>
                </a:solidFill>
                <a:latin typeface="宋体"/>
              </a:rPr>
              <a:t>、图解法的作用</a:t>
            </a:r>
            <a:r>
              <a:rPr lang="en-US" altLang="zh-CN" sz="2800" b="1" dirty="0" smtClean="0"/>
              <a:t>-</a:t>
            </a:r>
            <a:r>
              <a:rPr kumimoji="1" lang="zh-CN" altLang="zh-CN" sz="2800" b="1" kern="0" dirty="0" smtClean="0">
                <a:solidFill>
                  <a:srgbClr val="410BDB"/>
                </a:solidFill>
                <a:latin typeface="宋体"/>
              </a:rPr>
              <a:t>发现单纯形法</a:t>
            </a:r>
            <a:endParaRPr kumimoji="1" lang="en-US" altLang="zh-CN" sz="2800" b="1" kern="0" dirty="0">
              <a:solidFill>
                <a:srgbClr val="410BDB"/>
              </a:solidFill>
              <a:latin typeface="宋体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左弧形箭头 24"/>
          <p:cNvSpPr/>
          <p:nvPr/>
        </p:nvSpPr>
        <p:spPr bwMode="auto">
          <a:xfrm>
            <a:off x="1475656" y="3356992"/>
            <a:ext cx="288032" cy="1944216"/>
          </a:xfrm>
          <a:prstGeom prst="curved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右弧形箭头 25"/>
          <p:cNvSpPr/>
          <p:nvPr/>
        </p:nvSpPr>
        <p:spPr bwMode="auto">
          <a:xfrm>
            <a:off x="1547664" y="3212976"/>
            <a:ext cx="360040" cy="2016224"/>
          </a:xfrm>
          <a:prstGeom prst="curvedLef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椭圆形标注 17"/>
          <p:cNvSpPr/>
          <p:nvPr/>
        </p:nvSpPr>
        <p:spPr bwMode="auto">
          <a:xfrm>
            <a:off x="6228184" y="1340768"/>
            <a:ext cx="1584176" cy="1368152"/>
          </a:xfrm>
          <a:prstGeom prst="wedgeEllipse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592" y="2564904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 （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zh-CN" sz="2400" dirty="0" smtClean="0">
                <a:latin typeface="+mn-ea"/>
              </a:rPr>
              <a:t>求解思路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   </a:t>
            </a:r>
            <a:r>
              <a:rPr lang="zh-CN" altLang="zh-CN" sz="2400" dirty="0" smtClean="0">
                <a:latin typeface="+mn-ea"/>
              </a:rPr>
              <a:t>线性规划的最优解的求解过程可描述为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考察可行域顶点的过程</a:t>
            </a:r>
            <a:r>
              <a:rPr lang="zh-CN" altLang="zh-CN" sz="2400" dirty="0" smtClean="0">
                <a:latin typeface="+mn-ea"/>
              </a:rPr>
              <a:t>：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首先找出可行域凸集的任一顶点，计算在该顶点处的目标值；比较其相邻顶点的目标值是否更优，若否，则该顶点就是最优解或最优解之一；否则转到这个目标值更优的相邻顶点上；重复上述过程，直到找不出比当前顶点更优的顶点为止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012160" y="1844824"/>
            <a:ext cx="2448272" cy="718994"/>
            <a:chOff x="6012160" y="1844824"/>
            <a:chExt cx="2448272" cy="718994"/>
          </a:xfrm>
        </p:grpSpPr>
        <p:sp>
          <p:nvSpPr>
            <p:cNvPr id="20" name="圆角矩形标注 19"/>
            <p:cNvSpPr/>
            <p:nvPr/>
          </p:nvSpPr>
          <p:spPr bwMode="auto">
            <a:xfrm>
              <a:off x="6012160" y="1916832"/>
              <a:ext cx="2448272" cy="646986"/>
            </a:xfrm>
            <a:prstGeom prst="wedgeRoundRectCallout">
              <a:avLst>
                <a:gd name="adj1" fmla="val -76397"/>
                <a:gd name="adj2" fmla="val 176504"/>
                <a:gd name="adj3" fmla="val 16667"/>
              </a:avLst>
            </a:prstGeom>
            <a:noFill/>
            <a:ln w="15875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6216" y="1844824"/>
              <a:ext cx="1656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dirty="0" smtClean="0"/>
                <a:t>单纯形算法的设计思想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216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07529" y="583754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6085" y="3356992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latin typeface="宋体"/>
              </a:rPr>
              <a:t>1</a:t>
            </a:r>
            <a:r>
              <a:rPr kumimoji="1" lang="zh-CN" altLang="en-US" sz="2800" b="1" kern="0" dirty="0">
                <a:latin typeface="宋体"/>
              </a:rPr>
              <a:t>、</a:t>
            </a:r>
            <a:r>
              <a:rPr kumimoji="1" lang="zh-CN" altLang="en-US" sz="2800" b="1" kern="0" dirty="0" smtClean="0">
                <a:latin typeface="宋体"/>
              </a:rPr>
              <a:t>理论依据</a:t>
            </a:r>
            <a:endParaRPr kumimoji="1" lang="en-US" altLang="zh-CN" sz="2800" b="1" kern="0" dirty="0">
              <a:latin typeface="宋体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左弧形箭头 24"/>
          <p:cNvSpPr/>
          <p:nvPr/>
        </p:nvSpPr>
        <p:spPr bwMode="auto">
          <a:xfrm>
            <a:off x="1475656" y="3356992"/>
            <a:ext cx="288032" cy="1944216"/>
          </a:xfrm>
          <a:prstGeom prst="curved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6408" y="1839606"/>
            <a:ext cx="74020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单纯形法</a:t>
            </a:r>
            <a:r>
              <a:rPr lang="zh-CN" altLang="zh-CN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Simplex Method</a:t>
            </a:r>
            <a:r>
              <a:rPr lang="zh-CN" altLang="zh-CN" sz="2800" dirty="0">
                <a:latin typeface="+mn-ea"/>
              </a:rPr>
              <a:t>）是求解线性规划问题的通用方法，它是</a:t>
            </a:r>
            <a:r>
              <a:rPr lang="en-US" altLang="zh-CN" sz="2800" dirty="0">
                <a:latin typeface="+mn-ea"/>
              </a:rPr>
              <a:t>1947</a:t>
            </a:r>
            <a:r>
              <a:rPr lang="zh-CN" altLang="zh-CN" sz="2800" dirty="0">
                <a:latin typeface="+mn-ea"/>
              </a:rPr>
              <a:t>年由美国数学家</a:t>
            </a:r>
            <a:r>
              <a:rPr lang="en-US" altLang="zh-CN" sz="2800" dirty="0" err="1">
                <a:latin typeface="+mn-ea"/>
              </a:rPr>
              <a:t>Geofe</a:t>
            </a:r>
            <a:r>
              <a:rPr lang="en-US" altLang="zh-CN" sz="2800" dirty="0">
                <a:latin typeface="+mn-ea"/>
              </a:rPr>
              <a:t> B. </a:t>
            </a:r>
            <a:r>
              <a:rPr lang="en-US" altLang="zh-CN" sz="2800" dirty="0" err="1">
                <a:latin typeface="+mn-ea"/>
              </a:rPr>
              <a:t>Dantzig</a:t>
            </a:r>
            <a:r>
              <a:rPr lang="zh-CN" altLang="zh-CN" sz="2800" dirty="0">
                <a:latin typeface="+mn-ea"/>
              </a:rPr>
              <a:t>（丹齐克或丹塞）提出的。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202792" y="4149080"/>
            <a:ext cx="71711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b="1" kern="700" spc="10" dirty="0">
                <a:latin typeface="+mn-ea"/>
              </a:rPr>
              <a:t>定理</a:t>
            </a:r>
            <a:r>
              <a:rPr lang="en-US" altLang="zh-CN" sz="2400" b="1" kern="700" spc="10" dirty="0">
                <a:latin typeface="+mn-ea"/>
              </a:rPr>
              <a:t>2.1 </a:t>
            </a:r>
            <a:r>
              <a:rPr lang="en-US" altLang="zh-CN" sz="2400" kern="700" spc="10" dirty="0">
                <a:latin typeface="+mn-ea"/>
              </a:rPr>
              <a:t> </a:t>
            </a:r>
            <a:r>
              <a:rPr lang="zh-CN" altLang="zh-CN" sz="2400" kern="700" spc="10" dirty="0">
                <a:latin typeface="+mn-ea"/>
              </a:rPr>
              <a:t>若线性规划问题</a:t>
            </a:r>
            <a:r>
              <a:rPr lang="zh-CN" altLang="zh-CN" sz="2400" b="1" kern="700" spc="10" dirty="0">
                <a:solidFill>
                  <a:srgbClr val="0070C0"/>
                </a:solidFill>
                <a:latin typeface="+mn-ea"/>
              </a:rPr>
              <a:t>存在可行解</a:t>
            </a:r>
            <a:r>
              <a:rPr lang="zh-CN" altLang="zh-CN" sz="2400" kern="700" spc="10" dirty="0">
                <a:latin typeface="+mn-ea"/>
              </a:rPr>
              <a:t>，则问题的</a:t>
            </a:r>
            <a:r>
              <a:rPr lang="zh-CN" altLang="zh-CN" sz="2400" b="1" kern="700" spc="10" dirty="0" smtClean="0">
                <a:solidFill>
                  <a:srgbClr val="0070C0"/>
                </a:solidFill>
                <a:latin typeface="+mn-ea"/>
              </a:rPr>
              <a:t>可</a:t>
            </a:r>
            <a:endParaRPr lang="en-US" altLang="zh-CN" sz="2400" b="1" kern="700" spc="1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kern="700" spc="1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kern="700" spc="10" dirty="0" smtClean="0">
                <a:solidFill>
                  <a:srgbClr val="0070C0"/>
                </a:solidFill>
                <a:latin typeface="+mn-ea"/>
              </a:rPr>
              <a:t>        </a:t>
            </a:r>
            <a:r>
              <a:rPr lang="zh-CN" altLang="zh-CN" sz="2400" b="1" kern="700" spc="10" dirty="0" smtClean="0">
                <a:solidFill>
                  <a:srgbClr val="0070C0"/>
                </a:solidFill>
                <a:latin typeface="+mn-ea"/>
              </a:rPr>
              <a:t>行</a:t>
            </a:r>
            <a:r>
              <a:rPr lang="zh-CN" altLang="zh-CN" sz="2400" b="1" kern="700" spc="10" dirty="0">
                <a:solidFill>
                  <a:srgbClr val="0070C0"/>
                </a:solidFill>
                <a:latin typeface="+mn-ea"/>
              </a:rPr>
              <a:t>域是凸集</a:t>
            </a:r>
            <a:r>
              <a:rPr lang="zh-CN" altLang="zh-CN" sz="2400" kern="700" spc="10" dirty="0">
                <a:latin typeface="+mn-ea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zh-CN" sz="2400" b="1" kern="700" spc="10" dirty="0">
                <a:latin typeface="+mn-ea"/>
              </a:rPr>
              <a:t>定理</a:t>
            </a:r>
            <a:r>
              <a:rPr lang="en-US" altLang="zh-CN" sz="2400" b="1" kern="700" spc="10" dirty="0">
                <a:latin typeface="+mn-ea"/>
              </a:rPr>
              <a:t>2.2 </a:t>
            </a:r>
            <a:r>
              <a:rPr lang="en-US" altLang="zh-CN" sz="2400" kern="700" spc="10" dirty="0">
                <a:latin typeface="+mn-ea"/>
              </a:rPr>
              <a:t> </a:t>
            </a:r>
            <a:r>
              <a:rPr lang="zh-CN" altLang="zh-CN" sz="2400" kern="700" spc="10" dirty="0">
                <a:latin typeface="+mn-ea"/>
              </a:rPr>
              <a:t>线性规划问题的</a:t>
            </a:r>
            <a:r>
              <a:rPr lang="zh-CN" altLang="zh-CN" sz="2400" b="1" kern="700" spc="10" dirty="0">
                <a:solidFill>
                  <a:srgbClr val="0070C0"/>
                </a:solidFill>
                <a:latin typeface="+mn-ea"/>
              </a:rPr>
              <a:t>基可行解</a:t>
            </a:r>
            <a:r>
              <a:rPr lang="en-US" altLang="zh-CN" sz="2400" i="1" kern="700" spc="10" dirty="0" smtClean="0">
                <a:latin typeface="+mn-ea"/>
                <a:cs typeface="Times New Roman" pitchFamily="18" charset="0"/>
              </a:rPr>
              <a:t>X </a:t>
            </a:r>
            <a:r>
              <a:rPr lang="zh-CN" altLang="zh-CN" sz="2400" kern="700" spc="10" dirty="0" smtClean="0">
                <a:latin typeface="+mn-ea"/>
              </a:rPr>
              <a:t>对应线性规划</a:t>
            </a:r>
            <a:endParaRPr lang="en-US" altLang="zh-CN" sz="2400" kern="700" spc="10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kern="700" spc="10" dirty="0">
                <a:latin typeface="+mn-ea"/>
              </a:rPr>
              <a:t> </a:t>
            </a:r>
            <a:r>
              <a:rPr lang="en-US" altLang="zh-CN" sz="2400" kern="700" spc="10" dirty="0" smtClean="0">
                <a:latin typeface="+mn-ea"/>
              </a:rPr>
              <a:t>        </a:t>
            </a:r>
            <a:r>
              <a:rPr lang="zh-CN" altLang="zh-CN" sz="2400" kern="700" spc="10" dirty="0" smtClean="0">
                <a:latin typeface="+mn-ea"/>
              </a:rPr>
              <a:t>问题</a:t>
            </a:r>
            <a:r>
              <a:rPr lang="zh-CN" altLang="zh-CN" sz="2400" b="1" kern="700" spc="10" dirty="0">
                <a:solidFill>
                  <a:srgbClr val="0070C0"/>
                </a:solidFill>
                <a:latin typeface="+mn-ea"/>
              </a:rPr>
              <a:t>可行域（凸集）的顶点</a:t>
            </a:r>
            <a:r>
              <a:rPr lang="zh-CN" altLang="zh-CN" sz="2400" kern="700" spc="10" dirty="0" smtClean="0">
                <a:latin typeface="+mn-ea"/>
              </a:rPr>
              <a:t>。</a:t>
            </a:r>
            <a:endParaRPr lang="zh-CN" altLang="zh-CN" sz="2400" kern="700" spc="1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594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46138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6147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1043608" y="1916832"/>
            <a:ext cx="7488832" cy="4320480"/>
          </a:xfrm>
          <a:blipFill rotWithShape="0">
            <a:blip r:embed="rId2" cstate="print"/>
            <a:stretch>
              <a:fillRect t="-1410"/>
            </a:stretch>
          </a:blipFill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268413"/>
            <a:ext cx="107473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91880" y="2420888"/>
            <a:ext cx="576064" cy="400110"/>
          </a:xfrm>
          <a:prstGeom prst="rect">
            <a:avLst/>
          </a:prstGeom>
          <a:blipFill rotWithShape="0">
            <a:blip r:embed="rId4" cstate="print"/>
            <a:stretch>
              <a:fillRect b="-454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noFill/>
                <a:latin typeface="楷体_GB2312" pitchFamily="49" charset="-122"/>
                <a:ea typeface="楷体_GB2312" pitchFamily="49" charset="-122"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35896" y="2852936"/>
            <a:ext cx="3816424" cy="446917"/>
          </a:xfrm>
          <a:prstGeom prst="rect">
            <a:avLst/>
          </a:prstGeom>
          <a:blipFill rotWithShape="0">
            <a:blip r:embed="rId5" cstate="print"/>
            <a:stretch>
              <a:fillRect t="-154795" r="-12780" b="-226027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noFill/>
                <a:latin typeface="楷体_GB2312" pitchFamily="49" charset="-122"/>
                <a:ea typeface="楷体_GB2312" pitchFamily="49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466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07529" y="583754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6085" y="1916832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 smtClean="0">
                <a:latin typeface="宋体"/>
              </a:rPr>
              <a:t>1</a:t>
            </a:r>
            <a:r>
              <a:rPr kumimoji="1" lang="zh-CN" altLang="en-US" sz="2800" b="1" kern="0" dirty="0">
                <a:latin typeface="宋体"/>
              </a:rPr>
              <a:t>、</a:t>
            </a:r>
            <a:r>
              <a:rPr kumimoji="1" lang="zh-CN" altLang="en-US" sz="2800" b="1" kern="0" dirty="0" smtClean="0">
                <a:latin typeface="宋体"/>
              </a:rPr>
              <a:t>理论依据</a:t>
            </a:r>
            <a:endParaRPr kumimoji="1" lang="en-US" altLang="zh-CN" sz="2800" b="1" kern="0" dirty="0">
              <a:latin typeface="宋体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左弧形箭头 24"/>
          <p:cNvSpPr/>
          <p:nvPr/>
        </p:nvSpPr>
        <p:spPr bwMode="auto">
          <a:xfrm>
            <a:off x="1475656" y="3356992"/>
            <a:ext cx="288032" cy="1944216"/>
          </a:xfrm>
          <a:prstGeom prst="curved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2674" y="2716213"/>
            <a:ext cx="7056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b="1" kern="700" spc="10" dirty="0">
                <a:latin typeface="+mn-ea"/>
              </a:rPr>
              <a:t>定理</a:t>
            </a:r>
            <a:r>
              <a:rPr lang="en-US" altLang="zh-CN" sz="2400" b="1" kern="700" spc="10" dirty="0">
                <a:latin typeface="+mn-ea"/>
              </a:rPr>
              <a:t>2.3  </a:t>
            </a:r>
            <a:r>
              <a:rPr lang="zh-CN" altLang="zh-CN" sz="2400" kern="700" spc="10" dirty="0">
                <a:latin typeface="+mn-ea"/>
              </a:rPr>
              <a:t>若线性规划问题</a:t>
            </a:r>
            <a:r>
              <a:rPr lang="zh-CN" altLang="zh-CN" sz="2400" b="1" kern="700" spc="10" dirty="0">
                <a:solidFill>
                  <a:srgbClr val="0070C0"/>
                </a:solidFill>
                <a:latin typeface="+mn-ea"/>
              </a:rPr>
              <a:t>有最优解</a:t>
            </a:r>
            <a:r>
              <a:rPr lang="zh-CN" altLang="zh-CN" sz="2400" kern="700" spc="10" dirty="0">
                <a:latin typeface="+mn-ea"/>
              </a:rPr>
              <a:t>，则一定</a:t>
            </a:r>
            <a:r>
              <a:rPr lang="zh-CN" altLang="zh-CN" sz="2400" kern="700" spc="10" dirty="0" smtClean="0">
                <a:latin typeface="+mn-ea"/>
              </a:rPr>
              <a:t>存在</a:t>
            </a:r>
            <a:endParaRPr lang="en-US" altLang="zh-CN" sz="2400" kern="700" spc="10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kern="700" spc="10" dirty="0">
                <a:latin typeface="+mn-ea"/>
              </a:rPr>
              <a:t> </a:t>
            </a:r>
            <a:r>
              <a:rPr lang="en-US" altLang="zh-CN" sz="2400" kern="700" spc="10" dirty="0" smtClean="0">
                <a:latin typeface="+mn-ea"/>
              </a:rPr>
              <a:t>        </a:t>
            </a:r>
            <a:r>
              <a:rPr lang="zh-CN" altLang="zh-CN" sz="2400" kern="700" spc="10" dirty="0" smtClean="0">
                <a:latin typeface="+mn-ea"/>
              </a:rPr>
              <a:t>一个</a:t>
            </a:r>
            <a:r>
              <a:rPr lang="zh-CN" altLang="zh-CN" sz="2400" b="1" kern="700" spc="10" dirty="0">
                <a:solidFill>
                  <a:srgbClr val="0070C0"/>
                </a:solidFill>
                <a:latin typeface="+mn-ea"/>
              </a:rPr>
              <a:t>基可行解是最优解</a:t>
            </a:r>
            <a:r>
              <a:rPr lang="zh-CN" altLang="zh-CN" sz="2400" kern="700" spc="10" dirty="0">
                <a:latin typeface="+mn-ea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154342" y="4005064"/>
            <a:ext cx="70685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kern="700" spc="10" dirty="0">
                <a:solidFill>
                  <a:srgbClr val="FF0000"/>
                </a:solidFill>
                <a:latin typeface="+mn-ea"/>
              </a:rPr>
              <a:t>结论：</a:t>
            </a:r>
            <a:r>
              <a:rPr lang="zh-CN" altLang="en-US" sz="2400" b="1" kern="700" spc="10" dirty="0">
                <a:latin typeface="+mn-ea"/>
              </a:rPr>
              <a:t>求解线性规划问题归结为</a:t>
            </a:r>
            <a:r>
              <a:rPr lang="zh-CN" altLang="en-US" sz="2400" b="1" kern="700" spc="10" dirty="0">
                <a:solidFill>
                  <a:srgbClr val="FF0000"/>
                </a:solidFill>
                <a:latin typeface="+mn-ea"/>
              </a:rPr>
              <a:t>找最优基可行解，   </a:t>
            </a:r>
          </a:p>
          <a:p>
            <a:pPr>
              <a:lnSpc>
                <a:spcPct val="125000"/>
              </a:lnSpc>
            </a:pPr>
            <a:r>
              <a:rPr lang="zh-CN" altLang="en-US" sz="2400" b="1" kern="700" spc="10" dirty="0">
                <a:solidFill>
                  <a:srgbClr val="FF0000"/>
                </a:solidFill>
                <a:latin typeface="+mn-ea"/>
              </a:rPr>
              <a:t>      即在其可行域（凸集）的顶点（极点）中</a:t>
            </a:r>
            <a:endParaRPr lang="en-US" altLang="zh-CN" sz="2400" b="1" kern="700" spc="1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kern="700" spc="10" dirty="0">
                <a:solidFill>
                  <a:srgbClr val="FF0000"/>
                </a:solidFill>
                <a:latin typeface="+mn-ea"/>
              </a:rPr>
              <a:t>      </a:t>
            </a:r>
            <a:r>
              <a:rPr lang="zh-CN" altLang="en-US" sz="2400" b="1" kern="700" spc="10" dirty="0">
                <a:solidFill>
                  <a:srgbClr val="FF0000"/>
                </a:solidFill>
                <a:latin typeface="+mn-ea"/>
              </a:rPr>
              <a:t>找使目标函数最小的顶点（极点）。</a:t>
            </a:r>
          </a:p>
        </p:txBody>
      </p:sp>
    </p:spTree>
    <p:extLst>
      <p:ext uri="{BB962C8B-B14F-4D97-AF65-F5344CB8AC3E}">
        <p14:creationId xmlns:p14="http://schemas.microsoft.com/office/powerpoint/2010/main" val="3147844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07529" y="583754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6085" y="1916832"/>
            <a:ext cx="216918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kumimoji="1" lang="en-US" altLang="zh-CN" sz="2800" b="1" kern="0" dirty="0" smtClean="0">
                <a:latin typeface="宋体"/>
              </a:rPr>
              <a:t>2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基本思想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左弧形箭头 24"/>
          <p:cNvSpPr/>
          <p:nvPr/>
        </p:nvSpPr>
        <p:spPr bwMode="auto">
          <a:xfrm>
            <a:off x="1475656" y="3356992"/>
            <a:ext cx="288032" cy="1944216"/>
          </a:xfrm>
          <a:prstGeom prst="curved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2674" y="2716213"/>
            <a:ext cx="705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400" dirty="0" smtClean="0">
                <a:latin typeface="+mn-ea"/>
              </a:rPr>
              <a:t>   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先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找</a:t>
            </a:r>
            <a:r>
              <a:rPr lang="zh-CN" altLang="zh-CN" sz="2400" dirty="0">
                <a:latin typeface="+mn-ea"/>
              </a:rPr>
              <a:t>出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一个基可行解</a:t>
            </a:r>
            <a:r>
              <a:rPr lang="zh-CN" altLang="zh-CN" sz="2400" dirty="0">
                <a:latin typeface="+mn-ea"/>
              </a:rPr>
              <a:t>，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判断其是否为最优解</a:t>
            </a:r>
            <a:r>
              <a:rPr lang="zh-CN" altLang="zh-CN" sz="2400" dirty="0">
                <a:latin typeface="+mn-ea"/>
              </a:rPr>
              <a:t>，如否，则</a:t>
            </a: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按照一定法则转换到另一改进的（相邻的）基可行解，并使目标值改进</a:t>
            </a:r>
            <a:r>
              <a:rPr lang="zh-CN" altLang="zh-CN" sz="2400" dirty="0">
                <a:latin typeface="+mn-ea"/>
              </a:rPr>
              <a:t>，如此反复，直到与其相邻的基可行解都无法再改善目标值为止。因基可行解的个数有限，故经有限次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转换</a:t>
            </a:r>
            <a:r>
              <a:rPr lang="zh-CN" altLang="zh-CN" sz="2400" dirty="0">
                <a:latin typeface="+mn-ea"/>
              </a:rPr>
              <a:t>必能得出问题的最优解。如果问题无最优解也可用此法判别。</a:t>
            </a:r>
          </a:p>
        </p:txBody>
      </p:sp>
      <p:sp>
        <p:nvSpPr>
          <p:cNvPr id="2" name="矩形 1"/>
          <p:cNvSpPr/>
          <p:nvPr/>
        </p:nvSpPr>
        <p:spPr>
          <a:xfrm>
            <a:off x="1217241" y="5805264"/>
            <a:ext cx="572464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注意：它</a:t>
            </a:r>
            <a:r>
              <a:rPr lang="zh-CN" altLang="en-US" sz="2400" b="1" dirty="0">
                <a:solidFill>
                  <a:srgbClr val="FF0000"/>
                </a:solidFill>
              </a:rPr>
              <a:t>主要通过基可行解的转换完成。</a:t>
            </a:r>
          </a:p>
        </p:txBody>
      </p:sp>
    </p:spTree>
    <p:extLst>
      <p:ext uri="{BB962C8B-B14F-4D97-AF65-F5344CB8AC3E}">
        <p14:creationId xmlns:p14="http://schemas.microsoft.com/office/powerpoint/2010/main" val="709830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07529" y="583754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3105834"/>
            <a:ext cx="6837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）将线性规划化成标准形式，确定初始基可行解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34" y="3396259"/>
            <a:ext cx="2555166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1907704" y="4095152"/>
            <a:ext cx="4262180" cy="1404000"/>
            <a:chOff x="565144" y="3289767"/>
            <a:chExt cx="4262180" cy="1404000"/>
          </a:xfrm>
        </p:grpSpPr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44" y="3289767"/>
              <a:ext cx="3190905" cy="14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3860393" y="3554674"/>
              <a:ext cx="9669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>
                  <a:solidFill>
                    <a:srgbClr val="000000"/>
                  </a:solidFill>
                  <a:latin typeface="Arial"/>
                  <a:ea typeface="微软雅黑"/>
                </a:rPr>
                <a:t>（</a:t>
              </a:r>
              <a:r>
                <a:rPr lang="en-US" altLang="zh-CN" dirty="0" smtClean="0">
                  <a:solidFill>
                    <a:srgbClr val="000000"/>
                  </a:solidFill>
                  <a:latin typeface="Arial"/>
                  <a:ea typeface="微软雅黑"/>
                </a:rPr>
                <a:t>2.4</a:t>
              </a:r>
              <a:r>
                <a:rPr lang="zh-CN" altLang="zh-CN" dirty="0" smtClean="0">
                  <a:solidFill>
                    <a:srgbClr val="000000"/>
                  </a:solidFill>
                  <a:latin typeface="Arial"/>
                  <a:ea typeface="微软雅黑"/>
                </a:rPr>
                <a:t>）</a:t>
              </a:r>
              <a:endParaRPr lang="zh-CN" altLang="en-US" dirty="0"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60393" y="4163649"/>
              <a:ext cx="9669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>
                  <a:solidFill>
                    <a:srgbClr val="000000"/>
                  </a:solidFill>
                  <a:latin typeface="Arial"/>
                  <a:ea typeface="微软雅黑"/>
                </a:rPr>
                <a:t>（</a:t>
              </a:r>
              <a:r>
                <a:rPr lang="en-US" altLang="zh-CN" dirty="0" smtClean="0">
                  <a:solidFill>
                    <a:srgbClr val="000000"/>
                  </a:solidFill>
                  <a:latin typeface="Arial"/>
                  <a:ea typeface="微软雅黑"/>
                </a:rPr>
                <a:t>2.5</a:t>
              </a:r>
              <a:r>
                <a:rPr lang="zh-CN" altLang="zh-CN" dirty="0" smtClean="0">
                  <a:solidFill>
                    <a:srgbClr val="000000"/>
                  </a:solidFill>
                  <a:latin typeface="Arial"/>
                  <a:ea typeface="微软雅黑"/>
                </a:rPr>
                <a:t>）</a:t>
              </a:r>
              <a:endParaRPr lang="zh-CN" altLang="en-US" dirty="0"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36039" y="558721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令</a:t>
            </a:r>
            <a:endParaRPr lang="zh-CN" altLang="en-US" sz="2000" b="1" dirty="0"/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113" y="5589240"/>
            <a:ext cx="2930085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5364088" y="5587212"/>
            <a:ext cx="1538126" cy="396000"/>
            <a:chOff x="5364088" y="5587212"/>
            <a:chExt cx="1538126" cy="396000"/>
          </a:xfrm>
        </p:grpSpPr>
        <p:pic>
          <p:nvPicPr>
            <p:cNvPr id="20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5587212"/>
              <a:ext cx="1071531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227200"/>
                </p:ext>
              </p:extLst>
            </p:nvPr>
          </p:nvGraphicFramePr>
          <p:xfrm>
            <a:off x="6435620" y="5605473"/>
            <a:ext cx="466594" cy="343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51" name="Equation" r:id="rId8" imgW="241200" imgH="177480" progId="Equation.DSMT4">
                    <p:embed/>
                  </p:oleObj>
                </mc:Choice>
                <mc:Fallback>
                  <p:oleObj name="Equation" r:id="rId8" imgW="241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435620" y="5605473"/>
                          <a:ext cx="466594" cy="3438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41798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07529" y="583754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3105834"/>
            <a:ext cx="6837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）将线性规划化成标准形式，确定初始基可行解</a:t>
            </a:r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843351"/>
            <a:ext cx="4104003" cy="15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217241" y="3645024"/>
            <a:ext cx="7315199" cy="1015663"/>
            <a:chOff x="1217241" y="3645024"/>
            <a:chExt cx="7315199" cy="1015663"/>
          </a:xfrm>
        </p:grpSpPr>
        <p:sp>
          <p:nvSpPr>
            <p:cNvPr id="21" name="矩形 20"/>
            <p:cNvSpPr/>
            <p:nvPr/>
          </p:nvSpPr>
          <p:spPr>
            <a:xfrm>
              <a:off x="1217241" y="3645024"/>
              <a:ext cx="731519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dirty="0" smtClean="0">
                  <a:latin typeface="+mn-ea"/>
                </a:rPr>
                <a:t>   </a:t>
              </a:r>
              <a:r>
                <a:rPr lang="zh-CN" altLang="zh-CN" sz="2400" dirty="0" smtClean="0">
                  <a:latin typeface="+mn-ea"/>
                </a:rPr>
                <a:t>设</a:t>
              </a:r>
              <a:r>
                <a:rPr lang="zh-CN" altLang="zh-CN" sz="2400" dirty="0">
                  <a:latin typeface="+mn-ea"/>
                </a:rPr>
                <a:t>约束条件（</a:t>
              </a:r>
              <a:r>
                <a:rPr lang="en-US" altLang="zh-CN" sz="2400" dirty="0" smtClean="0">
                  <a:latin typeface="+mn-ea"/>
                </a:rPr>
                <a:t>2.4</a:t>
              </a:r>
              <a:r>
                <a:rPr lang="zh-CN" altLang="zh-CN" sz="2400" dirty="0" smtClean="0">
                  <a:latin typeface="+mn-ea"/>
                </a:rPr>
                <a:t>）</a:t>
              </a:r>
              <a:r>
                <a:rPr lang="zh-CN" altLang="zh-CN" sz="2400" dirty="0">
                  <a:latin typeface="+mn-ea"/>
                </a:rPr>
                <a:t>的</a:t>
              </a:r>
              <a:r>
                <a:rPr lang="zh-CN" altLang="zh-CN" sz="2400" b="1" dirty="0">
                  <a:solidFill>
                    <a:srgbClr val="FF0000"/>
                  </a:solidFill>
                  <a:latin typeface="+mn-ea"/>
                </a:rPr>
                <a:t>系数矩阵中存在一个基</a:t>
              </a:r>
              <a:r>
                <a:rPr lang="zh-CN" altLang="zh-CN" sz="2400" b="1" dirty="0" smtClean="0">
                  <a:solidFill>
                    <a:srgbClr val="FF0000"/>
                  </a:solidFill>
                  <a:latin typeface="+mn-ea"/>
                </a:rPr>
                <a:t>为</a:t>
              </a:r>
              <a:endParaRPr lang="en-US" altLang="zh-CN" sz="2400" b="1" dirty="0" smtClean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zh-CN" sz="2400" b="1" dirty="0" smtClean="0">
                  <a:solidFill>
                    <a:srgbClr val="FF0000"/>
                  </a:solidFill>
                  <a:latin typeface="+mn-ea"/>
                </a:rPr>
                <a:t>单位矩阵</a:t>
              </a:r>
              <a:r>
                <a:rPr lang="zh-CN" altLang="zh-CN" sz="2400" dirty="0" smtClean="0">
                  <a:latin typeface="+mn-ea"/>
                </a:rPr>
                <a:t>。</a:t>
              </a:r>
              <a:r>
                <a:rPr lang="zh-CN" altLang="zh-CN" sz="2400" dirty="0">
                  <a:latin typeface="+mn-ea"/>
                </a:rPr>
                <a:t>不失一般性，设其位于系数矩阵的</a:t>
              </a:r>
              <a:r>
                <a:rPr lang="zh-CN" altLang="zh-CN" sz="2400" dirty="0" smtClean="0">
                  <a:solidFill>
                    <a:srgbClr val="FF0000"/>
                  </a:solidFill>
                  <a:latin typeface="+mn-ea"/>
                </a:rPr>
                <a:t>前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+mn-ea"/>
                </a:rPr>
                <a:t>  </a:t>
              </a:r>
              <a:r>
                <a:rPr lang="zh-CN" altLang="zh-CN" sz="2400" dirty="0" smtClean="0">
                  <a:solidFill>
                    <a:srgbClr val="FF0000"/>
                  </a:solidFill>
                  <a:latin typeface="+mn-ea"/>
                </a:rPr>
                <a:t>列</a:t>
              </a:r>
              <a:endParaRPr lang="zh-CN" altLang="en-US" sz="2400" dirty="0">
                <a:solidFill>
                  <a:srgbClr val="FF0000"/>
                </a:solidFill>
                <a:latin typeface="+mn-ea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986385"/>
                </p:ext>
              </p:extLst>
            </p:nvPr>
          </p:nvGraphicFramePr>
          <p:xfrm>
            <a:off x="7816063" y="4293096"/>
            <a:ext cx="288031" cy="243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29" name="Equation" r:id="rId5" imgW="164880" imgH="139680" progId="Equation.DSMT4">
                    <p:embed/>
                  </p:oleObj>
                </mc:Choice>
                <mc:Fallback>
                  <p:oleObj name="Equation" r:id="rId5" imgW="1648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816063" y="4293096"/>
                          <a:ext cx="288031" cy="2437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1218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07529" y="583754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2969020"/>
            <a:ext cx="6837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）将线性规划化成标准形式，确定初始基可行解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19251"/>
              </p:ext>
            </p:extLst>
          </p:nvPr>
        </p:nvGraphicFramePr>
        <p:xfrm>
          <a:off x="1412875" y="5118100"/>
          <a:ext cx="66881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1" name="Equation" r:id="rId4" imgW="4876560" imgH="241200" progId="Equation.DSMT4">
                  <p:embed/>
                </p:oleObj>
              </mc:Choice>
              <mc:Fallback>
                <p:oleObj name="Equation" r:id="rId4" imgW="48765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5118100"/>
                        <a:ext cx="6688138" cy="327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2102" name="组合 132101"/>
          <p:cNvGrpSpPr/>
          <p:nvPr/>
        </p:nvGrpSpPr>
        <p:grpSpPr>
          <a:xfrm>
            <a:off x="986408" y="3573016"/>
            <a:ext cx="7474024" cy="923330"/>
            <a:chOff x="986408" y="3573016"/>
            <a:chExt cx="7474024" cy="923330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8913952"/>
                </p:ext>
              </p:extLst>
            </p:nvPr>
          </p:nvGraphicFramePr>
          <p:xfrm>
            <a:off x="1139495" y="3624876"/>
            <a:ext cx="1395308" cy="322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92" r:id="rId6" imgW="1028254" imgH="241195" progId="Equations">
                    <p:embed/>
                  </p:oleObj>
                </mc:Choice>
                <mc:Fallback>
                  <p:oleObj r:id="rId6" imgW="1028254" imgH="241195" progId="Equations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495" y="3624876"/>
                          <a:ext cx="1395308" cy="32298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矩形 29"/>
            <p:cNvSpPr/>
            <p:nvPr/>
          </p:nvSpPr>
          <p:spPr>
            <a:xfrm>
              <a:off x="2483768" y="3573016"/>
              <a:ext cx="59766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为</a:t>
              </a:r>
              <a:r>
                <a:rPr lang="zh-CN" altLang="zh-CN" sz="24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基向量</a:t>
              </a:r>
              <a:r>
                <a:rPr lang="zh-CN" altLang="zh-CN" sz="240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zh-CN" altLang="zh-CN" sz="24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其对应的变量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400" dirty="0">
                  <a:solidFill>
                    <a:srgbClr val="FF0000"/>
                  </a:solidFill>
                  <a:latin typeface="Arial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400" i="1" dirty="0" err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baseline="-30000" dirty="0" err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为</a:t>
              </a:r>
              <a:endParaRPr lang="zh-CN" altLang="en-US" sz="2400" dirty="0"/>
            </a:p>
          </p:txBody>
        </p:sp>
        <p:sp>
          <p:nvSpPr>
            <p:cNvPr id="132096" name="矩形 132095"/>
            <p:cNvSpPr/>
            <p:nvPr/>
          </p:nvSpPr>
          <p:spPr>
            <a:xfrm>
              <a:off x="986408" y="4034681"/>
              <a:ext cx="74740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基变量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zh-CN" altLang="en-US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其它变量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i="1" baseline="-300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m+</a:t>
              </a:r>
              <a:r>
                <a:rPr lang="en-US" altLang="zh-CN" baseline="-300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zh-CN" altLang="en-US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i="1" baseline="-300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m+</a:t>
              </a:r>
              <a:r>
                <a:rPr lang="en-US" altLang="zh-CN" baseline="-300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zh-CN" altLang="en-US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dirty="0">
                  <a:solidFill>
                    <a:srgbClr val="FF0000"/>
                  </a:solidFill>
                  <a:latin typeface="Arial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zh-CN" altLang="en-US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i="1" dirty="0" err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i="1" baseline="-30000" dirty="0" err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为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非基变量</a:t>
              </a:r>
              <a:r>
                <a:rPr lang="zh-CN" altLang="en-US" dirty="0" smtClea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。</a:t>
              </a:r>
              <a:endParaRPr lang="zh-CN" altLang="en-US" dirty="0"/>
            </a:p>
          </p:txBody>
        </p:sp>
      </p:grpSp>
      <p:grpSp>
        <p:nvGrpSpPr>
          <p:cNvPr id="132103" name="组合 132102"/>
          <p:cNvGrpSpPr/>
          <p:nvPr/>
        </p:nvGrpSpPr>
        <p:grpSpPr>
          <a:xfrm>
            <a:off x="1036930" y="5589804"/>
            <a:ext cx="7199250" cy="495500"/>
            <a:chOff x="1036930" y="5589804"/>
            <a:chExt cx="7199250" cy="495500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598549"/>
                </p:ext>
              </p:extLst>
            </p:nvPr>
          </p:nvGraphicFramePr>
          <p:xfrm>
            <a:off x="3252788" y="5664200"/>
            <a:ext cx="385762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93" name="Equation" r:id="rId8" imgW="291960" imgH="190440" progId="Equation.DSMT4">
                    <p:embed/>
                  </p:oleObj>
                </mc:Choice>
                <mc:Fallback>
                  <p:oleObj name="Equation" r:id="rId8" imgW="291960" imgH="1904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788" y="5664200"/>
                          <a:ext cx="385762" cy="31273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2101" name="组合 132100"/>
            <p:cNvGrpSpPr/>
            <p:nvPr/>
          </p:nvGrpSpPr>
          <p:grpSpPr>
            <a:xfrm>
              <a:off x="1036930" y="5589804"/>
              <a:ext cx="7199250" cy="495500"/>
              <a:chOff x="1036930" y="5589804"/>
              <a:chExt cx="7199250" cy="495500"/>
            </a:xfrm>
          </p:grpSpPr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7902974"/>
                  </p:ext>
                </p:extLst>
              </p:nvPr>
            </p:nvGraphicFramePr>
            <p:xfrm>
              <a:off x="1863513" y="5710455"/>
              <a:ext cx="594064" cy="2880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794" r:id="rId10" imgW="355138" imgH="177569" progId="Equations">
                      <p:embed/>
                    </p:oleObj>
                  </mc:Choice>
                  <mc:Fallback>
                    <p:oleObj r:id="rId10" imgW="355138" imgH="177569" progId="Equations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3513" y="5710455"/>
                            <a:ext cx="594064" cy="2880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3742642" y="5589804"/>
                <a:ext cx="449353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满足非负约束是</a:t>
                </a:r>
                <a:r>
                  <a:rPr kumimoji="0" lang="zh-CN" altLang="zh-CN" sz="2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一个基可行解</a:t>
                </a:r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。</a:t>
                </a:r>
                <a:endPara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32097" name="矩形 132096"/>
              <p:cNvSpPr/>
              <p:nvPr/>
            </p:nvSpPr>
            <p:spPr>
              <a:xfrm>
                <a:off x="1036930" y="5623639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4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因有</a:t>
                </a:r>
              </a:p>
            </p:txBody>
          </p:sp>
          <p:sp>
            <p:nvSpPr>
              <p:cNvPr id="132098" name="矩形 132097"/>
              <p:cNvSpPr/>
              <p:nvPr/>
            </p:nvSpPr>
            <p:spPr>
              <a:xfrm>
                <a:off x="2483768" y="5600855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，故</a:t>
                </a:r>
                <a:endParaRPr lang="zh-CN" altLang="en-US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132099" name="矩形 132098"/>
          <p:cNvSpPr/>
          <p:nvPr/>
        </p:nvSpPr>
        <p:spPr>
          <a:xfrm>
            <a:off x="1015008" y="449634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其对应的基解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0310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07529" y="583754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2969020"/>
            <a:ext cx="2836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最优性检验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" r="27685"/>
          <a:stretch/>
        </p:blipFill>
        <p:spPr bwMode="auto">
          <a:xfrm>
            <a:off x="1217241" y="3456887"/>
            <a:ext cx="6404409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98" y="3996887"/>
            <a:ext cx="3962707" cy="171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6816641" y="4671091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 smtClean="0"/>
              <a:t>2.6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04930" y="5700809"/>
            <a:ext cx="6867851" cy="507831"/>
            <a:chOff x="604930" y="5700809"/>
            <a:chExt cx="6867851" cy="507831"/>
          </a:xfrm>
        </p:grpSpPr>
        <p:grpSp>
          <p:nvGrpSpPr>
            <p:cNvPr id="4" name="组合 3"/>
            <p:cNvGrpSpPr/>
            <p:nvPr/>
          </p:nvGrpSpPr>
          <p:grpSpPr>
            <a:xfrm>
              <a:off x="604930" y="5700809"/>
              <a:ext cx="5607258" cy="461665"/>
              <a:chOff x="604930" y="5700809"/>
              <a:chExt cx="5607258" cy="461665"/>
            </a:xfrm>
          </p:grpSpPr>
          <p:pic>
            <p:nvPicPr>
              <p:cNvPr id="32" name="Picture 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5715641"/>
                <a:ext cx="3080348" cy="432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矩形 32"/>
              <p:cNvSpPr/>
              <p:nvPr/>
            </p:nvSpPr>
            <p:spPr>
              <a:xfrm>
                <a:off x="604930" y="5700809"/>
                <a:ext cx="27830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400" dirty="0">
                    <a:latin typeface="+mn-ea"/>
                    <a:cs typeface="Times New Roman" pitchFamily="18" charset="0"/>
                  </a:rPr>
                  <a:t>令所有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非</a:t>
                </a:r>
                <a:r>
                  <a:rPr lang="zh-CN" altLang="zh-CN" sz="2400" dirty="0" smtClean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基变量</a:t>
                </a:r>
                <a:endParaRPr lang="zh-CN" altLang="en-US" sz="2400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6249369" y="5746975"/>
              <a:ext cx="12234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+mn-ea"/>
                  <a:cs typeface="Times New Roman" pitchFamily="18" charset="0"/>
                </a:rPr>
                <a:t>，则</a:t>
              </a:r>
              <a:r>
                <a:rPr lang="zh-CN" altLang="en-US" sz="2400" dirty="0">
                  <a:latin typeface="+mn-ea"/>
                  <a:cs typeface="Times New Roman" pitchFamily="18" charset="0"/>
                </a:rPr>
                <a:t>得</a:t>
              </a:r>
              <a:r>
                <a:rPr lang="zh-CN" altLang="en-US" dirty="0">
                  <a:latin typeface="+mn-ea"/>
                  <a:cs typeface="Times New Roman" pitchFamily="18" charset="0"/>
                </a:rPr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13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07529" y="583754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2969020"/>
            <a:ext cx="2836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最优性检验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94644" y="3430685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+mn-ea"/>
              </a:rPr>
              <a:t>将式（</a:t>
            </a:r>
            <a:r>
              <a:rPr lang="en-US" altLang="zh-CN" sz="2400" dirty="0" smtClean="0">
                <a:latin typeface="+mn-ea"/>
              </a:rPr>
              <a:t>2.6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zh-CN" sz="2400" dirty="0">
                <a:latin typeface="+mn-ea"/>
              </a:rPr>
              <a:t>代入目标函数得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06" y="3869538"/>
            <a:ext cx="6926012" cy="94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1170830" y="4797152"/>
            <a:ext cx="5716696" cy="961072"/>
            <a:chOff x="1489966" y="3955726"/>
            <a:chExt cx="6028655" cy="993014"/>
          </a:xfrm>
        </p:grpSpPr>
        <p:sp>
          <p:nvSpPr>
            <p:cNvPr id="22" name="矩形 21"/>
            <p:cNvSpPr/>
            <p:nvPr/>
          </p:nvSpPr>
          <p:spPr>
            <a:xfrm>
              <a:off x="1489966" y="4213728"/>
              <a:ext cx="428322" cy="477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b="1" dirty="0"/>
                <a:t>令</a:t>
              </a:r>
              <a:endParaRPr lang="zh-CN" altLang="en-US" sz="2400" b="1" dirty="0"/>
            </a:p>
          </p:txBody>
        </p:sp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633" y="3955726"/>
              <a:ext cx="1986029" cy="993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754626"/>
                </p:ext>
              </p:extLst>
            </p:nvPr>
          </p:nvGraphicFramePr>
          <p:xfrm>
            <a:off x="4243460" y="3978073"/>
            <a:ext cx="3275161" cy="86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39" name="Equation" r:id="rId6" imgW="1422360" imgH="368280" progId="Equation.DSMT4">
                    <p:embed/>
                  </p:oleObj>
                </mc:Choice>
                <mc:Fallback>
                  <p:oleObj name="Equation" r:id="rId6" imgW="142236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460" y="3978073"/>
                          <a:ext cx="3275161" cy="86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1259466" y="5655765"/>
            <a:ext cx="2687460" cy="900000"/>
            <a:chOff x="1207223" y="5037315"/>
            <a:chExt cx="2687460" cy="900000"/>
          </a:xfrm>
        </p:grpSpPr>
        <p:sp>
          <p:nvSpPr>
            <p:cNvPr id="40" name="矩形 39"/>
            <p:cNvSpPr/>
            <p:nvPr/>
          </p:nvSpPr>
          <p:spPr>
            <a:xfrm>
              <a:off x="1207223" y="5261804"/>
              <a:ext cx="4940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/>
                <a:t>则</a:t>
              </a:r>
              <a:endParaRPr lang="zh-CN" altLang="en-US" sz="2400" b="1" dirty="0"/>
            </a:p>
          </p:txBody>
        </p:sp>
        <p:pic>
          <p:nvPicPr>
            <p:cNvPr id="41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381" y="5037315"/>
              <a:ext cx="2191302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" name="组合 41"/>
          <p:cNvGrpSpPr/>
          <p:nvPr/>
        </p:nvGrpSpPr>
        <p:grpSpPr>
          <a:xfrm>
            <a:off x="4118651" y="5508520"/>
            <a:ext cx="4365950" cy="1060956"/>
            <a:chOff x="4211960" y="2440052"/>
            <a:chExt cx="4365950" cy="1060956"/>
          </a:xfrm>
        </p:grpSpPr>
        <p:sp>
          <p:nvSpPr>
            <p:cNvPr id="43" name="矩形 42"/>
            <p:cNvSpPr/>
            <p:nvPr/>
          </p:nvSpPr>
          <p:spPr>
            <a:xfrm>
              <a:off x="4355976" y="2461188"/>
              <a:ext cx="422193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000" dirty="0" smtClean="0"/>
                <a:t>非基变量的</a:t>
              </a:r>
              <a:r>
                <a:rPr lang="zh-CN" altLang="zh-CN" sz="2000" dirty="0" smtClean="0">
                  <a:solidFill>
                    <a:srgbClr val="C00000"/>
                  </a:solidFill>
                </a:rPr>
                <a:t>系数</a:t>
              </a:r>
              <a:r>
                <a:rPr lang="en-US" altLang="zh-CN" sz="2000" dirty="0" smtClean="0"/>
                <a:t>     </a:t>
              </a:r>
              <a:r>
                <a:rPr lang="zh-CN" altLang="zh-CN" sz="2000" dirty="0" smtClean="0"/>
                <a:t>称为</a:t>
              </a:r>
              <a:r>
                <a:rPr lang="zh-CN" altLang="zh-CN" sz="2000" dirty="0"/>
                <a:t>各非</a:t>
              </a:r>
              <a:r>
                <a:rPr lang="zh-CN" altLang="zh-CN" sz="2000" dirty="0" smtClean="0"/>
                <a:t>基变量</a:t>
              </a:r>
              <a:endParaRPr lang="en-US" altLang="zh-CN" sz="2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/>
                <a:t>                                 </a:t>
              </a:r>
              <a:r>
                <a:rPr lang="zh-CN" altLang="zh-CN" sz="2000" dirty="0" smtClean="0"/>
                <a:t>的</a:t>
              </a:r>
              <a:r>
                <a:rPr lang="zh-CN" altLang="zh-CN" sz="2000" b="1" dirty="0" smtClean="0">
                  <a:solidFill>
                    <a:srgbClr val="C00000"/>
                  </a:solidFill>
                </a:rPr>
                <a:t>检验数</a:t>
              </a:r>
              <a:r>
                <a:rPr lang="zh-CN" altLang="en-US" sz="2000" dirty="0" smtClean="0"/>
                <a:t>。</a:t>
              </a:r>
              <a:endParaRPr lang="zh-CN" altLang="en-US" sz="2000" dirty="0"/>
            </a:p>
          </p:txBody>
        </p:sp>
        <p:pic>
          <p:nvPicPr>
            <p:cNvPr id="4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383" y="2502530"/>
              <a:ext cx="39312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3003758"/>
              <a:ext cx="2523131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圆角矩形标注 45"/>
            <p:cNvSpPr/>
            <p:nvPr/>
          </p:nvSpPr>
          <p:spPr bwMode="auto">
            <a:xfrm>
              <a:off x="4211960" y="2440052"/>
              <a:ext cx="4248472" cy="1060956"/>
            </a:xfrm>
            <a:prstGeom prst="wedgeRoundRectCallout">
              <a:avLst>
                <a:gd name="adj1" fmla="val -64341"/>
                <a:gd name="adj2" fmla="val 11803"/>
                <a:gd name="adj3" fmla="val 16667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673508"/>
              </p:ext>
            </p:extLst>
          </p:nvPr>
        </p:nvGraphicFramePr>
        <p:xfrm>
          <a:off x="1345265" y="3475863"/>
          <a:ext cx="3222944" cy="37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0" name="Equation" r:id="rId11" imgW="2070000" imgH="241200" progId="Equation.DSMT4">
                  <p:embed/>
                </p:oleObj>
              </mc:Choice>
              <mc:Fallback>
                <p:oleObj name="Equation" r:id="rId11" imgW="207000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265" y="3475863"/>
                        <a:ext cx="3222944" cy="371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616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2969020"/>
            <a:ext cx="2836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最优性检验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742750"/>
              </p:ext>
            </p:extLst>
          </p:nvPr>
        </p:nvGraphicFramePr>
        <p:xfrm>
          <a:off x="1018492" y="3701418"/>
          <a:ext cx="7291854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6" name="Equation" r:id="rId4" imgW="5029200" imgH="1434960" progId="Equation.DSMT4">
                  <p:embed/>
                </p:oleObj>
              </mc:Choice>
              <mc:Fallback>
                <p:oleObj name="Equation" r:id="rId4" imgW="5029200" imgH="1434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492" y="3701418"/>
                        <a:ext cx="7291854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874585" y="1942111"/>
            <a:ext cx="3009783" cy="1123091"/>
            <a:chOff x="4874585" y="1942111"/>
            <a:chExt cx="3009783" cy="1123091"/>
          </a:xfrm>
        </p:grpSpPr>
        <p:sp>
          <p:nvSpPr>
            <p:cNvPr id="17" name="矩形 16"/>
            <p:cNvSpPr/>
            <p:nvPr/>
          </p:nvSpPr>
          <p:spPr>
            <a:xfrm>
              <a:off x="5334941" y="2178442"/>
              <a:ext cx="19912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</a:rPr>
                <a:t>最优性检验</a:t>
              </a:r>
              <a:r>
                <a:rPr kumimoji="1" lang="zh-CN" altLang="en-US" sz="2000" b="1" dirty="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</a:rPr>
                <a:t>和解</a:t>
              </a:r>
              <a:endParaRPr kumimoji="1" lang="en-US" altLang="zh-CN" sz="20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kumimoji="1" lang="zh-CN" altLang="en-US" sz="2000" b="1" dirty="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</a:rPr>
                <a:t>的判别</a:t>
              </a:r>
              <a:endPara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云形标注 33"/>
            <p:cNvSpPr/>
            <p:nvPr/>
          </p:nvSpPr>
          <p:spPr bwMode="auto">
            <a:xfrm>
              <a:off x="4874585" y="1942111"/>
              <a:ext cx="3009783" cy="1123091"/>
            </a:xfrm>
            <a:prstGeom prst="cloudCallout">
              <a:avLst>
                <a:gd name="adj1" fmla="val -59158"/>
                <a:gd name="adj2" fmla="val 132491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207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2969020"/>
            <a:ext cx="607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基变换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进、出基变量的确定及运算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587" y="3430685"/>
            <a:ext cx="702078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思想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 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6597" y="4102097"/>
            <a:ext cx="684076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zh-CN" sz="2000" b="1" dirty="0" smtClean="0">
                <a:latin typeface="+mn-ea"/>
              </a:rPr>
              <a:t>若</a:t>
            </a:r>
            <a:r>
              <a:rPr lang="zh-CN" altLang="zh-CN" sz="2000" b="1" dirty="0">
                <a:latin typeface="+mn-ea"/>
              </a:rPr>
              <a:t>初始基可行解存在</a:t>
            </a:r>
            <a:r>
              <a:rPr lang="zh-CN" altLang="zh-CN" sz="2000" dirty="0">
                <a:latin typeface="+mn-ea"/>
              </a:rPr>
              <a:t>，</a:t>
            </a:r>
            <a:r>
              <a:rPr lang="zh-CN" altLang="zh-CN" sz="2000" b="1" dirty="0">
                <a:latin typeface="+mn-ea"/>
              </a:rPr>
              <a:t>且还不是最优解</a:t>
            </a:r>
            <a:r>
              <a:rPr lang="zh-CN" altLang="zh-CN" sz="2000" dirty="0">
                <a:latin typeface="+mn-ea"/>
              </a:rPr>
              <a:t>，则可以初始基可行解作为起点，根据最优性条件和可行性条件，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</a:rPr>
              <a:t>引入非基变量取代某一基变量，则将其转换为“相邻”且目标函数值更优的另一个基可行解。</a:t>
            </a:r>
            <a:r>
              <a:rPr lang="zh-CN" altLang="zh-CN" sz="2000" dirty="0">
                <a:latin typeface="+mn-ea"/>
              </a:rPr>
              <a:t>下面讨论如何将一个基可行解</a:t>
            </a:r>
            <a:r>
              <a:rPr lang="en-US" altLang="zh-CN" sz="2000" i="1" dirty="0">
                <a:latin typeface="+mn-ea"/>
              </a:rPr>
              <a:t>X</a:t>
            </a:r>
            <a:r>
              <a:rPr lang="en-US" altLang="zh-CN" sz="2000" baseline="30000" dirty="0">
                <a:latin typeface="+mn-ea"/>
              </a:rPr>
              <a:t>(</a:t>
            </a:r>
            <a:r>
              <a:rPr lang="en-US" altLang="zh-CN" sz="2000" i="1" baseline="30000" dirty="0">
                <a:latin typeface="+mn-ea"/>
              </a:rPr>
              <a:t>k</a:t>
            </a:r>
            <a:r>
              <a:rPr lang="en-US" altLang="zh-CN" sz="2000" baseline="30000" dirty="0">
                <a:latin typeface="+mn-ea"/>
              </a:rPr>
              <a:t>)</a:t>
            </a:r>
            <a:r>
              <a:rPr lang="zh-CN" altLang="zh-CN" sz="2000" dirty="0">
                <a:latin typeface="+mn-ea"/>
              </a:rPr>
              <a:t>转换为另一个与其“相邻”的基可行解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1195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2969020"/>
            <a:ext cx="607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基变换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进、出基变量的确定及运算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587" y="3430685"/>
            <a:ext cx="702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换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入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（入基）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变量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的确定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6586" y="4102097"/>
            <a:ext cx="7387862" cy="2246769"/>
            <a:chOff x="1216586" y="4102097"/>
            <a:chExt cx="7387862" cy="2246769"/>
          </a:xfrm>
        </p:grpSpPr>
        <p:sp>
          <p:nvSpPr>
            <p:cNvPr id="2" name="矩形 1"/>
            <p:cNvSpPr/>
            <p:nvPr/>
          </p:nvSpPr>
          <p:spPr>
            <a:xfrm>
              <a:off x="1216586" y="4102097"/>
              <a:ext cx="7387862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 </a:t>
              </a:r>
              <a:r>
                <a:rPr lang="zh-CN" altLang="zh-CN" sz="2000" dirty="0" smtClean="0">
                  <a:latin typeface="+mn-ea"/>
                </a:rPr>
                <a:t>当</a:t>
              </a:r>
              <a:r>
                <a:rPr lang="zh-CN" altLang="zh-CN" sz="2000" dirty="0">
                  <a:latin typeface="+mn-ea"/>
                </a:rPr>
                <a:t>某些非基变量的检验</a:t>
              </a:r>
              <a:r>
                <a:rPr lang="zh-CN" altLang="zh-CN" sz="2000" dirty="0" smtClean="0">
                  <a:latin typeface="+mn-ea"/>
                </a:rPr>
                <a:t>数</a:t>
              </a:r>
              <a:r>
                <a:rPr lang="en-US" altLang="zh-CN" sz="2000" dirty="0" smtClean="0">
                  <a:latin typeface="+mn-ea"/>
                </a:rPr>
                <a:t>      </a:t>
              </a:r>
              <a:r>
                <a:rPr lang="zh-CN" altLang="zh-CN" sz="2000" dirty="0" smtClean="0">
                  <a:latin typeface="+mn-ea"/>
                </a:rPr>
                <a:t>时</a:t>
              </a:r>
              <a:r>
                <a:rPr lang="zh-CN" altLang="zh-CN" sz="2000" dirty="0">
                  <a:latin typeface="+mn-ea"/>
                </a:rPr>
                <a:t>，如果</a:t>
              </a:r>
              <a:r>
                <a:rPr lang="en-US" altLang="zh-CN" sz="2000" dirty="0">
                  <a:latin typeface="+mn-ea"/>
                </a:rPr>
                <a:t> </a:t>
              </a:r>
              <a:r>
                <a:rPr lang="en-US" altLang="zh-CN" sz="2000" dirty="0" smtClean="0">
                  <a:latin typeface="+mn-ea"/>
                </a:rPr>
                <a:t>   </a:t>
              </a:r>
              <a:r>
                <a:rPr lang="zh-CN" altLang="zh-CN" sz="2000" dirty="0" smtClean="0">
                  <a:latin typeface="+mn-ea"/>
                </a:rPr>
                <a:t>增加</a:t>
              </a:r>
              <a:r>
                <a:rPr lang="zh-CN" altLang="zh-CN" sz="2000" dirty="0">
                  <a:latin typeface="+mn-ea"/>
                </a:rPr>
                <a:t>，则目标函数值可以减少。当两个或</a:t>
              </a:r>
              <a:r>
                <a:rPr lang="zh-CN" altLang="zh-CN" sz="2000" dirty="0" smtClean="0">
                  <a:latin typeface="+mn-ea"/>
                </a:rPr>
                <a:t>以上</a:t>
              </a:r>
              <a:r>
                <a:rPr lang="en-US" altLang="zh-CN" sz="2000" dirty="0" smtClean="0">
                  <a:latin typeface="+mn-ea"/>
                </a:rPr>
                <a:t>         </a:t>
              </a:r>
              <a:r>
                <a:rPr lang="zh-CN" altLang="zh-CN" sz="2000" dirty="0" smtClean="0">
                  <a:latin typeface="+mn-ea"/>
                </a:rPr>
                <a:t>时</a:t>
              </a:r>
              <a:r>
                <a:rPr lang="zh-CN" altLang="zh-CN" sz="2000" dirty="0">
                  <a:latin typeface="+mn-ea"/>
                </a:rPr>
                <a:t>，那么</a:t>
              </a:r>
              <a:r>
                <a:rPr lang="zh-CN" altLang="zh-CN" sz="2000" dirty="0">
                  <a:solidFill>
                    <a:srgbClr val="FF0000"/>
                  </a:solidFill>
                  <a:latin typeface="+mn-ea"/>
                </a:rPr>
                <a:t>选哪个非基变量作为换入（进基）变量</a:t>
              </a:r>
              <a:r>
                <a:rPr lang="zh-CN" altLang="zh-CN" sz="2000" dirty="0">
                  <a:latin typeface="+mn-ea"/>
                </a:rPr>
                <a:t>呢？</a:t>
              </a:r>
              <a:r>
                <a:rPr lang="zh-CN" altLang="zh-CN" sz="2000" b="1" dirty="0">
                  <a:solidFill>
                    <a:srgbClr val="0070C0"/>
                  </a:solidFill>
                  <a:latin typeface="+mn-ea"/>
                </a:rPr>
                <a:t>为了使目标函数值减少最快，一般</a:t>
              </a:r>
              <a:r>
                <a:rPr lang="zh-CN" altLang="zh-CN" sz="2000" b="1" dirty="0" smtClean="0">
                  <a:solidFill>
                    <a:srgbClr val="0070C0"/>
                  </a:solidFill>
                  <a:latin typeface="+mn-ea"/>
                </a:rPr>
                <a:t>选择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+mn-ea"/>
                </a:rPr>
                <a:t>          </a:t>
              </a:r>
              <a:r>
                <a:rPr lang="zh-CN" altLang="zh-CN" sz="2000" b="1" dirty="0" smtClean="0">
                  <a:solidFill>
                    <a:srgbClr val="0070C0"/>
                  </a:solidFill>
                  <a:latin typeface="+mn-ea"/>
                </a:rPr>
                <a:t>中</a:t>
              </a:r>
              <a:r>
                <a:rPr lang="zh-CN" altLang="zh-CN" sz="2000" b="1" dirty="0">
                  <a:solidFill>
                    <a:srgbClr val="0070C0"/>
                  </a:solidFill>
                  <a:latin typeface="+mn-ea"/>
                </a:rPr>
                <a:t>的最小者，</a:t>
              </a:r>
              <a:r>
                <a:rPr lang="zh-CN" altLang="zh-CN" sz="2000" b="1" dirty="0" smtClean="0">
                  <a:solidFill>
                    <a:srgbClr val="0070C0"/>
                  </a:solidFill>
                  <a:latin typeface="+mn-ea"/>
                </a:rPr>
                <a:t>即</a:t>
              </a:r>
              <a:endParaRPr lang="zh-CN" altLang="zh-CN" sz="2000" dirty="0">
                <a:solidFill>
                  <a:srgbClr val="0070C0"/>
                </a:solidFill>
                <a:latin typeface="+mn-ea"/>
              </a:endParaRPr>
            </a:p>
            <a:p>
              <a:r>
                <a:rPr lang="en-US" altLang="zh-CN" sz="2000" b="1" dirty="0">
                  <a:latin typeface="+mn-ea"/>
                </a:rPr>
                <a:t>              </a:t>
              </a:r>
              <a:endParaRPr lang="zh-CN" altLang="zh-CN" sz="2000" dirty="0">
                <a:latin typeface="+mn-ea"/>
              </a:endParaRPr>
            </a:p>
            <a:p>
              <a:endParaRPr lang="en-US" altLang="zh-CN" sz="2000" b="1" dirty="0" smtClean="0">
                <a:latin typeface="+mn-ea"/>
              </a:endParaRPr>
            </a:p>
            <a:p>
              <a:r>
                <a:rPr lang="zh-CN" altLang="zh-CN" sz="2000" dirty="0" smtClean="0">
                  <a:latin typeface="+mn-ea"/>
                </a:rPr>
                <a:t>所</a:t>
              </a:r>
              <a:r>
                <a:rPr lang="zh-CN" altLang="zh-CN" sz="2000" dirty="0">
                  <a:latin typeface="+mn-ea"/>
                </a:rPr>
                <a:t>对应的</a:t>
              </a:r>
              <a:r>
                <a:rPr lang="zh-CN" altLang="zh-CN" sz="2000" dirty="0" smtClean="0">
                  <a:latin typeface="+mn-ea"/>
                </a:rPr>
                <a:t>变量</a:t>
              </a:r>
              <a:r>
                <a:rPr lang="en-US" altLang="zh-CN" sz="2000" dirty="0" smtClean="0">
                  <a:latin typeface="+mn-ea"/>
                </a:rPr>
                <a:t>  </a:t>
              </a:r>
              <a:r>
                <a:rPr lang="zh-CN" altLang="zh-CN" sz="2000" b="1" dirty="0">
                  <a:solidFill>
                    <a:srgbClr val="0070C0"/>
                  </a:solidFill>
                  <a:latin typeface="+mn-ea"/>
                </a:rPr>
                <a:t>为换入（进基）变量</a:t>
              </a:r>
              <a:r>
                <a:rPr lang="zh-CN" altLang="zh-CN" sz="2000" dirty="0">
                  <a:latin typeface="+mn-ea"/>
                </a:rPr>
                <a:t>（就是下一个基的基变量）。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349145"/>
                </p:ext>
              </p:extLst>
            </p:nvPr>
          </p:nvGraphicFramePr>
          <p:xfrm>
            <a:off x="4304948" y="4149080"/>
            <a:ext cx="644731" cy="360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8" name="Equation" r:id="rId4" imgW="431640" imgH="241200" progId="Equation.DSMT4">
                    <p:embed/>
                  </p:oleObj>
                </mc:Choice>
                <mc:Fallback>
                  <p:oleObj name="Equation" r:id="rId4" imgW="4316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04948" y="4149080"/>
                          <a:ext cx="644731" cy="3602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434086"/>
                </p:ext>
              </p:extLst>
            </p:nvPr>
          </p:nvGraphicFramePr>
          <p:xfrm>
            <a:off x="6012160" y="4102097"/>
            <a:ext cx="288032" cy="421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9" name="Equation" r:id="rId6" imgW="164880" imgH="241200" progId="Equation.DSMT4">
                    <p:embed/>
                  </p:oleObj>
                </mc:Choice>
                <mc:Fallback>
                  <p:oleObj name="Equation" r:id="rId6" imgW="164880" imgH="2412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4102097"/>
                          <a:ext cx="288032" cy="4218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703001"/>
                </p:ext>
              </p:extLst>
            </p:nvPr>
          </p:nvGraphicFramePr>
          <p:xfrm>
            <a:off x="4572000" y="4483442"/>
            <a:ext cx="644525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0" name="Equation" r:id="rId8" imgW="431640" imgH="241200" progId="Equation.DSMT4">
                    <p:embed/>
                  </p:oleObj>
                </mc:Choice>
                <mc:Fallback>
                  <p:oleObj name="Equation" r:id="rId8" imgW="431640" imgH="2412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483442"/>
                          <a:ext cx="644525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2335018"/>
                </p:ext>
              </p:extLst>
            </p:nvPr>
          </p:nvGraphicFramePr>
          <p:xfrm>
            <a:off x="1864130" y="5005039"/>
            <a:ext cx="788541" cy="440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1" name="Equation" r:id="rId10" imgW="431640" imgH="241200" progId="Equation.DSMT4">
                    <p:embed/>
                  </p:oleObj>
                </mc:Choice>
                <mc:Fallback>
                  <p:oleObj name="Equation" r:id="rId10" imgW="431640" imgH="2412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130" y="5005039"/>
                          <a:ext cx="788541" cy="4408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45164"/>
                </p:ext>
              </p:extLst>
            </p:nvPr>
          </p:nvGraphicFramePr>
          <p:xfrm>
            <a:off x="3275856" y="5445224"/>
            <a:ext cx="195262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2" name="Equation" r:id="rId11" imgW="1307880" imgH="279360" progId="Equation.DSMT4">
                    <p:embed/>
                  </p:oleObj>
                </mc:Choice>
                <mc:Fallback>
                  <p:oleObj name="Equation" r:id="rId11" imgW="1307880" imgH="279360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5445224"/>
                          <a:ext cx="1952625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104621"/>
                </p:ext>
              </p:extLst>
            </p:nvPr>
          </p:nvGraphicFramePr>
          <p:xfrm>
            <a:off x="2812274" y="5926591"/>
            <a:ext cx="2889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3" name="Equation" r:id="rId13" imgW="164880" imgH="241200" progId="Equation.DSMT4">
                    <p:embed/>
                  </p:oleObj>
                </mc:Choice>
                <mc:Fallback>
                  <p:oleObj name="Equation" r:id="rId13" imgW="164880" imgH="2412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274" y="5926591"/>
                          <a:ext cx="288925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48913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308850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zh-CN" altLang="en-US" sz="3200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2484438" y="2349500"/>
          <a:ext cx="5840412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公式" r:id="rId3" imgW="2197100" imgH="1549400" progId="Equations">
                  <p:embed/>
                </p:oleObj>
              </mc:Choice>
              <mc:Fallback>
                <p:oleObj name="公式" r:id="rId3" imgW="2197100" imgH="1549400" progId="Equations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49500"/>
                        <a:ext cx="5840412" cy="372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7451725" y="2636838"/>
            <a:ext cx="0" cy="342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55875" y="5589588"/>
            <a:ext cx="583247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71550" y="2997200"/>
            <a:ext cx="863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CC"/>
                </a:solidFill>
                <a:latin typeface="宋体" pitchFamily="2" charset="-122"/>
              </a:rPr>
              <a:t>模型特征的对应关系可用表格表示为</a:t>
            </a:r>
          </a:p>
        </p:txBody>
      </p:sp>
      <p:sp>
        <p:nvSpPr>
          <p:cNvPr id="4" name="矩形 3"/>
          <p:cNvSpPr/>
          <p:nvPr/>
        </p:nvSpPr>
        <p:spPr>
          <a:xfrm>
            <a:off x="827088" y="1916113"/>
            <a:ext cx="3251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宋体"/>
              </a:rPr>
              <a:t>1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线性规划的模型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86774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2969020"/>
            <a:ext cx="607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基变换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进、出基变量的确定及运算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587" y="3430685"/>
            <a:ext cx="702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换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出（出基）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变量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的确定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32114" name="对象 132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174521"/>
              </p:ext>
            </p:extLst>
          </p:nvPr>
        </p:nvGraphicFramePr>
        <p:xfrm>
          <a:off x="3635896" y="5523711"/>
          <a:ext cx="2222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6"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523711"/>
                        <a:ext cx="2222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2" name="矩形 132111"/>
          <p:cNvSpPr/>
          <p:nvPr/>
        </p:nvSpPr>
        <p:spPr>
          <a:xfrm>
            <a:off x="4241141" y="4127792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是一个基可行解，</a:t>
            </a:r>
            <a:r>
              <a:rPr lang="zh-CN" altLang="en-US" sz="2000" dirty="0" smtClean="0"/>
              <a:t>由于确定</a:t>
            </a:r>
            <a:r>
              <a:rPr lang="zh-CN" altLang="en-US" sz="2000" dirty="0"/>
              <a:t>出了其非</a:t>
            </a:r>
            <a:r>
              <a:rPr lang="zh-CN" altLang="en-US" sz="2000" dirty="0" smtClean="0"/>
              <a:t>基</a:t>
            </a:r>
            <a:endParaRPr lang="en-US" altLang="zh-CN" sz="2000" dirty="0" smtClean="0"/>
          </a:p>
        </p:txBody>
      </p:sp>
      <p:sp>
        <p:nvSpPr>
          <p:cNvPr id="132113" name="矩形 132112"/>
          <p:cNvSpPr/>
          <p:nvPr/>
        </p:nvSpPr>
        <p:spPr>
          <a:xfrm>
            <a:off x="1087234" y="4537320"/>
            <a:ext cx="74935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变量      为</a:t>
            </a:r>
            <a:r>
              <a:rPr lang="zh-CN" altLang="en-US" dirty="0"/>
              <a:t>换入（进基）变量。因为基变量个数总是</a:t>
            </a:r>
            <a:r>
              <a:rPr lang="zh-CN" altLang="en-US" dirty="0" smtClean="0"/>
              <a:t>为       ，</a:t>
            </a:r>
            <a:r>
              <a:rPr lang="zh-CN" altLang="en-US" dirty="0"/>
              <a:t>所以</a:t>
            </a:r>
            <a:r>
              <a:rPr lang="zh-CN" altLang="en-US" dirty="0">
                <a:solidFill>
                  <a:srgbClr val="FF0000"/>
                </a:solidFill>
              </a:rPr>
              <a:t>换入一个</a:t>
            </a:r>
            <a:r>
              <a:rPr lang="zh-CN" altLang="en-US" sz="2000" dirty="0">
                <a:solidFill>
                  <a:srgbClr val="FF0000"/>
                </a:solidFill>
              </a:rPr>
              <a:t>变量之后还必须换出一个变量</a:t>
            </a:r>
            <a:r>
              <a:rPr lang="zh-CN" altLang="en-US" sz="2000" dirty="0"/>
              <a:t>。</a:t>
            </a:r>
            <a:r>
              <a:rPr lang="zh-CN" altLang="en-US" sz="2000" b="1" dirty="0">
                <a:solidFill>
                  <a:srgbClr val="0070C0"/>
                </a:solidFill>
              </a:rPr>
              <a:t>确定换出变量的原则是保持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可行性，即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确定 常数   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，使</a:t>
            </a:r>
            <a:r>
              <a:rPr lang="zh-CN" altLang="en-US" sz="2000" b="1" dirty="0">
                <a:solidFill>
                  <a:srgbClr val="0070C0"/>
                </a:solidFill>
              </a:rPr>
              <a:t>经过一次变换后的可行解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006898"/>
              </p:ext>
            </p:extLst>
          </p:nvPr>
        </p:nvGraphicFramePr>
        <p:xfrm>
          <a:off x="1719667" y="4632213"/>
          <a:ext cx="288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7"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667" y="4632213"/>
                        <a:ext cx="288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对象 132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400468"/>
              </p:ext>
            </p:extLst>
          </p:nvPr>
        </p:nvGraphicFramePr>
        <p:xfrm>
          <a:off x="1250830" y="6021288"/>
          <a:ext cx="5087354" cy="42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8" name="Equation" r:id="rId8" imgW="3035160" imgH="253800" progId="Equation.DSMT4">
                  <p:embed/>
                </p:oleObj>
              </mc:Choice>
              <mc:Fallback>
                <p:oleObj name="Equation" r:id="rId8" imgW="3035160" imgH="253800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830" y="6021288"/>
                        <a:ext cx="5087354" cy="425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6" name="对象 132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215118"/>
              </p:ext>
            </p:extLst>
          </p:nvPr>
        </p:nvGraphicFramePr>
        <p:xfrm>
          <a:off x="1351569" y="4202113"/>
          <a:ext cx="29781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9" name="Equation" r:id="rId10" imgW="1968480" imgH="241200" progId="Equation.DSMT4">
                  <p:embed/>
                </p:oleObj>
              </mc:Choice>
              <mc:Fallback>
                <p:oleObj name="Equation" r:id="rId10" imgW="1968480" imgH="241200" progId="Equation.DSMT4">
                  <p:embed/>
                  <p:pic>
                    <p:nvPicPr>
                      <p:cNvPr id="0" name="对象 132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569" y="4202113"/>
                        <a:ext cx="29781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7" name="对象 132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01564"/>
              </p:ext>
            </p:extLst>
          </p:nvPr>
        </p:nvGraphicFramePr>
        <p:xfrm>
          <a:off x="6803801" y="4721113"/>
          <a:ext cx="2889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0" name="Equation" r:id="rId12" imgW="164880" imgH="139680" progId="Equation.DSMT4">
                  <p:embed/>
                </p:oleObj>
              </mc:Choice>
              <mc:Fallback>
                <p:oleObj name="Equation" r:id="rId12" imgW="164880" imgH="139680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801" y="4721113"/>
                        <a:ext cx="28892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9" name="椭圆形标注 132118"/>
          <p:cNvSpPr/>
          <p:nvPr/>
        </p:nvSpPr>
        <p:spPr bwMode="auto">
          <a:xfrm>
            <a:off x="6721148" y="5867980"/>
            <a:ext cx="1725041" cy="432048"/>
          </a:xfrm>
          <a:prstGeom prst="wedgeEllipseCallout">
            <a:avLst>
              <a:gd name="adj1" fmla="val -65526"/>
              <a:gd name="adj2" fmla="val 542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2120" name="TextBox 132119"/>
          <p:cNvSpPr txBox="1"/>
          <p:nvPr/>
        </p:nvSpPr>
        <p:spPr>
          <a:xfrm>
            <a:off x="6901174" y="589933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基可行解</a:t>
            </a:r>
          </a:p>
        </p:txBody>
      </p:sp>
    </p:spTree>
    <p:extLst>
      <p:ext uri="{BB962C8B-B14F-4D97-AF65-F5344CB8AC3E}">
        <p14:creationId xmlns:p14="http://schemas.microsoft.com/office/powerpoint/2010/main" val="1617041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2969020"/>
            <a:ext cx="607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基变换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进、出基变量的确定及运算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587" y="3430685"/>
            <a:ext cx="702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换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出（出基）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变量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的确定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动作按钮: 帮助 1">
            <a:hlinkClick r:id="" action="ppaction://noaction" highlightClick="1"/>
          </p:cNvPr>
          <p:cNvSpPr/>
          <p:nvPr/>
        </p:nvSpPr>
        <p:spPr bwMode="auto">
          <a:xfrm>
            <a:off x="1500072" y="3976702"/>
            <a:ext cx="388474" cy="524437"/>
          </a:xfrm>
          <a:prstGeom prst="actionButtonHelp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25890" y="3990278"/>
            <a:ext cx="6678558" cy="484206"/>
            <a:chOff x="1925890" y="3990278"/>
            <a:chExt cx="6678558" cy="484206"/>
          </a:xfrm>
        </p:grpSpPr>
        <p:sp>
          <p:nvSpPr>
            <p:cNvPr id="4" name="TextBox 3"/>
            <p:cNvSpPr txBox="1"/>
            <p:nvPr/>
          </p:nvSpPr>
          <p:spPr>
            <a:xfrm>
              <a:off x="1925890" y="4012819"/>
              <a:ext cx="1771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如何选择       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0169850"/>
                </p:ext>
              </p:extLst>
            </p:nvPr>
          </p:nvGraphicFramePr>
          <p:xfrm>
            <a:off x="3275856" y="4053440"/>
            <a:ext cx="271729" cy="380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42" name="Equation" r:id="rId4" imgW="126720" imgH="177480" progId="Equation.DSMT4">
                    <p:embed/>
                  </p:oleObj>
                </mc:Choice>
                <mc:Fallback>
                  <p:oleObj name="Equation" r:id="rId4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75856" y="4053440"/>
                          <a:ext cx="271729" cy="3804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563888" y="3990278"/>
              <a:ext cx="504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使                  成为相邻</a:t>
              </a:r>
              <a:r>
                <a:rPr lang="zh-CN" altLang="en-US" sz="2400" dirty="0">
                  <a:solidFill>
                    <a:srgbClr val="FF0000"/>
                  </a:solidFill>
                </a:rPr>
                <a:t>的基可行解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7591587"/>
                </p:ext>
              </p:extLst>
            </p:nvPr>
          </p:nvGraphicFramePr>
          <p:xfrm>
            <a:off x="4036005" y="4026883"/>
            <a:ext cx="1656184" cy="440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43" name="Equation" r:id="rId6" imgW="863280" imgH="228600" progId="Equation.DSMT4">
                    <p:embed/>
                  </p:oleObj>
                </mc:Choice>
                <mc:Fallback>
                  <p:oleObj name="Equation" r:id="rId6" imgW="863280" imgH="2286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005" y="4026883"/>
                          <a:ext cx="1656184" cy="4400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1664957" y="4704884"/>
            <a:ext cx="5256584" cy="401355"/>
            <a:chOff x="1664957" y="4704884"/>
            <a:chExt cx="5256584" cy="401355"/>
          </a:xfrm>
        </p:grpSpPr>
        <p:sp>
          <p:nvSpPr>
            <p:cNvPr id="15" name="TextBox 14"/>
            <p:cNvSpPr txBox="1"/>
            <p:nvPr/>
          </p:nvSpPr>
          <p:spPr>
            <a:xfrm>
              <a:off x="1664957" y="4704884"/>
              <a:ext cx="52565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70C0"/>
                  </a:solidFill>
                </a:rPr>
                <a:t>按“最小比例原则”进行，也</a:t>
              </a:r>
              <a:r>
                <a:rPr lang="zh-CN" altLang="en-US" sz="2000" dirty="0" smtClean="0">
                  <a:solidFill>
                    <a:srgbClr val="0070C0"/>
                  </a:solidFill>
                </a:rPr>
                <a:t>称    原则，即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6431254"/>
                </p:ext>
              </p:extLst>
            </p:nvPr>
          </p:nvGraphicFramePr>
          <p:xfrm>
            <a:off x="5364088" y="4725239"/>
            <a:ext cx="27146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44" name="Equation" r:id="rId8" imgW="126720" imgH="177480" progId="Equation.DSMT4">
                    <p:embed/>
                  </p:oleObj>
                </mc:Choice>
                <mc:Fallback>
                  <p:oleObj name="Equation" r:id="rId8" imgW="126720" imgH="17748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088" y="4725239"/>
                          <a:ext cx="27146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305765"/>
              </p:ext>
            </p:extLst>
          </p:nvPr>
        </p:nvGraphicFramePr>
        <p:xfrm>
          <a:off x="1563883" y="5301208"/>
          <a:ext cx="63261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5" name="Equation" r:id="rId10" imgW="3822480" imgH="482400" progId="Equation.DSMT4">
                  <p:embed/>
                </p:oleObj>
              </mc:Choice>
              <mc:Fallback>
                <p:oleObj name="Equation" r:id="rId10" imgW="382248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883" y="5301208"/>
                        <a:ext cx="6326188" cy="80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975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2969020"/>
            <a:ext cx="607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基变换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进、出基变量的确定及运算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587" y="3430685"/>
            <a:ext cx="702078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旋转运算（迭代运算）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3794" name="组合 33793"/>
          <p:cNvGrpSpPr/>
          <p:nvPr/>
        </p:nvGrpSpPr>
        <p:grpSpPr>
          <a:xfrm>
            <a:off x="1475656" y="3921204"/>
            <a:ext cx="6624736" cy="1477328"/>
            <a:chOff x="1475656" y="3921204"/>
            <a:chExt cx="6624736" cy="1477328"/>
          </a:xfrm>
        </p:grpSpPr>
        <p:sp>
          <p:nvSpPr>
            <p:cNvPr id="132126" name="TextBox 132125"/>
            <p:cNvSpPr txBox="1"/>
            <p:nvPr/>
          </p:nvSpPr>
          <p:spPr>
            <a:xfrm>
              <a:off x="1475656" y="3921204"/>
              <a:ext cx="66247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    以     </a:t>
              </a:r>
              <a:r>
                <a:rPr lang="en-US" altLang="zh-CN" sz="2000" b="1" dirty="0" smtClean="0"/>
                <a:t> </a:t>
              </a:r>
              <a:r>
                <a:rPr lang="zh-CN" altLang="zh-CN" sz="2000" b="1" dirty="0">
                  <a:solidFill>
                    <a:srgbClr val="FF0000"/>
                  </a:solidFill>
                </a:rPr>
                <a:t>为旋转主元</a:t>
              </a:r>
              <a:r>
                <a:rPr lang="zh-CN" altLang="en-US" sz="2000" dirty="0" smtClean="0">
                  <a:latin typeface="+mn-ea"/>
                </a:rPr>
                <a:t>对</a:t>
              </a:r>
              <a:r>
                <a:rPr lang="zh-CN" altLang="en-US" sz="2000" dirty="0">
                  <a:latin typeface="+mn-ea"/>
                </a:rPr>
                <a:t>约束方程组（</a:t>
              </a:r>
              <a:r>
                <a:rPr lang="en-US" altLang="zh-CN" sz="2000" dirty="0">
                  <a:latin typeface="+mn-ea"/>
                </a:rPr>
                <a:t>2.3</a:t>
              </a:r>
              <a:r>
                <a:rPr lang="zh-CN" altLang="en-US" sz="2000" dirty="0">
                  <a:latin typeface="+mn-ea"/>
                </a:rPr>
                <a:t>）的系数矩阵的增广矩阵进行初等行</a:t>
              </a:r>
              <a:r>
                <a:rPr lang="zh-CN" altLang="en-US" sz="2000" dirty="0" smtClean="0">
                  <a:latin typeface="+mn-ea"/>
                </a:rPr>
                <a:t>变换，目的</a:t>
              </a:r>
              <a:r>
                <a:rPr lang="zh-CN" altLang="en-US" sz="2000" dirty="0">
                  <a:latin typeface="+mn-ea"/>
                </a:rPr>
                <a:t>是将基</a:t>
              </a:r>
              <a:r>
                <a:rPr lang="zh-CN" altLang="en-US" sz="2000" dirty="0" smtClean="0">
                  <a:latin typeface="+mn-ea"/>
                </a:rPr>
                <a:t>向量     </a:t>
              </a:r>
              <a:r>
                <a:rPr lang="zh-CN" altLang="en-US" sz="2000" dirty="0">
                  <a:latin typeface="+mn-ea"/>
                </a:rPr>
                <a:t>变成其</a:t>
              </a:r>
              <a:r>
                <a:rPr lang="zh-CN" altLang="en-US" sz="2000" dirty="0" smtClean="0">
                  <a:latin typeface="+mn-ea"/>
                </a:rPr>
                <a:t>第  个</a:t>
              </a:r>
              <a:r>
                <a:rPr lang="zh-CN" altLang="en-US" sz="2000" dirty="0">
                  <a:latin typeface="+mn-ea"/>
                </a:rPr>
                <a:t>分量为</a:t>
              </a:r>
              <a:r>
                <a:rPr lang="en-US" altLang="zh-CN" sz="2000" dirty="0">
                  <a:latin typeface="+mn-ea"/>
                </a:rPr>
                <a:t>1</a:t>
              </a:r>
              <a:r>
                <a:rPr lang="zh-CN" altLang="en-US" sz="2000" dirty="0">
                  <a:latin typeface="+mn-ea"/>
                </a:rPr>
                <a:t>，其余分量全都为</a:t>
              </a:r>
              <a:r>
                <a:rPr lang="en-US" altLang="zh-CN" sz="2000" dirty="0" smtClean="0">
                  <a:latin typeface="+mn-ea"/>
                </a:rPr>
                <a:t>0</a:t>
              </a:r>
              <a:r>
                <a:rPr lang="zh-CN" altLang="en-US" sz="2000" dirty="0" smtClean="0">
                  <a:latin typeface="+mn-ea"/>
                </a:rPr>
                <a:t>。</a:t>
              </a:r>
              <a:endParaRPr lang="zh-CN" altLang="en-US" sz="2000" dirty="0"/>
            </a:p>
          </p:txBody>
        </p:sp>
        <p:graphicFrame>
          <p:nvGraphicFramePr>
            <p:cNvPr id="132127" name="对象 132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9970500"/>
                </p:ext>
              </p:extLst>
            </p:nvPr>
          </p:nvGraphicFramePr>
          <p:xfrm>
            <a:off x="6499743" y="4573924"/>
            <a:ext cx="448521" cy="315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03" name="Equation" r:id="rId4" imgW="342720" imgH="241200" progId="Equation.DSMT4">
                    <p:embed/>
                  </p:oleObj>
                </mc:Choice>
                <mc:Fallback>
                  <p:oleObj name="Equation" r:id="rId4" imgW="3427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99743" y="4573924"/>
                          <a:ext cx="448521" cy="3156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2" name="对象 337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9269776"/>
                </p:ext>
              </p:extLst>
            </p:nvPr>
          </p:nvGraphicFramePr>
          <p:xfrm>
            <a:off x="1852008" y="5013176"/>
            <a:ext cx="144016" cy="288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04" name="Equation" r:id="rId6" imgW="88560" imgH="177480" progId="Equation.DSMT4">
                    <p:embed/>
                  </p:oleObj>
                </mc:Choice>
                <mc:Fallback>
                  <p:oleObj name="Equation" r:id="rId6" imgW="885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52008" y="5013176"/>
                          <a:ext cx="144016" cy="2880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3" name="对象 337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2039790"/>
                </p:ext>
              </p:extLst>
            </p:nvPr>
          </p:nvGraphicFramePr>
          <p:xfrm>
            <a:off x="2262188" y="4068763"/>
            <a:ext cx="3159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05" name="Equation" r:id="rId8" imgW="241200" imgH="253800" progId="Equation.DSMT4">
                    <p:embed/>
                  </p:oleObj>
                </mc:Choice>
                <mc:Fallback>
                  <p:oleObj name="Equation" r:id="rId8" imgW="241200" imgH="253800" progId="Equation.DSMT4">
                    <p:embed/>
                    <p:pic>
                      <p:nvPicPr>
                        <p:cNvPr id="0" name="对象 132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188" y="4068763"/>
                          <a:ext cx="31591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98" name="组合 33797"/>
          <p:cNvGrpSpPr/>
          <p:nvPr/>
        </p:nvGrpSpPr>
        <p:grpSpPr>
          <a:xfrm>
            <a:off x="1473297" y="5398532"/>
            <a:ext cx="6627095" cy="923330"/>
            <a:chOff x="1473297" y="5398532"/>
            <a:chExt cx="6627095" cy="923330"/>
          </a:xfrm>
        </p:grpSpPr>
        <p:sp>
          <p:nvSpPr>
            <p:cNvPr id="33796" name="TextBox 33795"/>
            <p:cNvSpPr txBox="1"/>
            <p:nvPr/>
          </p:nvSpPr>
          <p:spPr>
            <a:xfrm>
              <a:off x="1475656" y="5398532"/>
              <a:ext cx="66247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    则基向量                           对应</a:t>
              </a:r>
              <a:r>
                <a:rPr lang="zh-CN" altLang="en-US" dirty="0"/>
                <a:t>的基仍为单位矩阵，常</a:t>
              </a:r>
              <a:r>
                <a:rPr lang="zh-CN" altLang="en-US" dirty="0" smtClean="0"/>
                <a:t>数列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     中</a:t>
              </a:r>
              <a:r>
                <a:rPr lang="zh-CN" altLang="en-US" dirty="0"/>
                <a:t>各分量</a:t>
              </a:r>
              <a:r>
                <a:rPr lang="zh-CN" altLang="en-US" b="1" dirty="0">
                  <a:solidFill>
                    <a:srgbClr val="0070C0"/>
                  </a:solidFill>
                </a:rPr>
                <a:t>正是基可行解中各基变量的取值</a:t>
              </a:r>
              <a:r>
                <a:rPr lang="zh-CN" altLang="en-US" dirty="0" smtClean="0"/>
                <a:t>。 </a:t>
              </a:r>
              <a:endParaRPr lang="zh-CN" altLang="en-US" dirty="0"/>
            </a:p>
          </p:txBody>
        </p:sp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1928693"/>
                </p:ext>
              </p:extLst>
            </p:nvPr>
          </p:nvGraphicFramePr>
          <p:xfrm>
            <a:off x="2961927" y="5545872"/>
            <a:ext cx="169227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06" name="Equation" r:id="rId10" imgW="1295280" imgH="241200" progId="Equation.DSMT4">
                    <p:embed/>
                  </p:oleObj>
                </mc:Choice>
                <mc:Fallback>
                  <p:oleObj name="Equation" r:id="rId10" imgW="12952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61927" y="5545872"/>
                          <a:ext cx="1692275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7" name="对象 337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0978648"/>
                </p:ext>
              </p:extLst>
            </p:nvPr>
          </p:nvGraphicFramePr>
          <p:xfrm>
            <a:off x="1473297" y="5949280"/>
            <a:ext cx="463334" cy="285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07" name="Equation" r:id="rId12" imgW="330120" imgH="203040" progId="Equation.DSMT4">
                    <p:embed/>
                  </p:oleObj>
                </mc:Choice>
                <mc:Fallback>
                  <p:oleObj name="Equation" r:id="rId12" imgW="3301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73297" y="5949280"/>
                          <a:ext cx="463334" cy="2851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8040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916832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48538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2969020"/>
            <a:ext cx="607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4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单纯形法的计算步骤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8" y="3346208"/>
            <a:ext cx="7059603" cy="188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0" y="5229200"/>
            <a:ext cx="7009404" cy="98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210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741" y="1844824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计算步骤及框图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523" y="237020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）计算步骤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015008" y="2834369"/>
            <a:ext cx="607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4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单纯形法的计算步骤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4" y="3366121"/>
            <a:ext cx="7680146" cy="102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16338"/>
            <a:ext cx="7488832" cy="185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r="35181"/>
          <a:stretch/>
        </p:blipFill>
        <p:spPr bwMode="auto">
          <a:xfrm>
            <a:off x="1115616" y="6085517"/>
            <a:ext cx="4449688" cy="54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048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9517" y="2060848"/>
            <a:ext cx="3560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kumimoji="1" lang="en-US" altLang="zh-CN" sz="2800" b="1" kern="0" dirty="0" smtClean="0">
                <a:latin typeface="宋体"/>
              </a:rPr>
              <a:t>3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lang="zh-CN" altLang="zh-CN" sz="2800" kern="100" dirty="0">
                <a:latin typeface="Times New Roman"/>
                <a:ea typeface="黑体"/>
              </a:rPr>
              <a:t>计算</a:t>
            </a:r>
            <a:r>
              <a:rPr lang="zh-CN" altLang="zh-CN" sz="2800" kern="100" dirty="0" smtClean="0">
                <a:latin typeface="Times New Roman"/>
                <a:ea typeface="黑体"/>
              </a:rPr>
              <a:t>步骤及</a:t>
            </a:r>
            <a:r>
              <a:rPr lang="zh-CN" altLang="zh-CN" sz="2800" kern="100" dirty="0">
                <a:latin typeface="Times New Roman"/>
                <a:ea typeface="黑体"/>
              </a:rPr>
              <a:t>框图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图片 3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03" y="2060847"/>
            <a:ext cx="4776498" cy="43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3630223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zh-CN" sz="2400" b="1" dirty="0">
                <a:latin typeface="+mn-ea"/>
              </a:rPr>
              <a:t>）计算框图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801873" y="3615422"/>
            <a:ext cx="2103839" cy="457857"/>
          </a:xfrm>
          <a:prstGeom prst="wedgeRectCallout">
            <a:avLst>
              <a:gd name="adj1" fmla="val 101792"/>
              <a:gd name="adj2" fmla="val -275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949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单纯形法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7937" y="1843978"/>
            <a:ext cx="4564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latin typeface="宋体"/>
              </a:rPr>
              <a:t>4</a:t>
            </a:r>
            <a:r>
              <a:rPr kumimoji="1" lang="zh-CN" altLang="en-US" sz="2800" b="1" kern="0" dirty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表格形式的单纯形方法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7241" y="3142936"/>
            <a:ext cx="8167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初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始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单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纯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形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表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5" name="Picture 15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2367198"/>
            <a:ext cx="5863345" cy="422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022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915591" y="27272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</a:rPr>
              <a:t>三、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</a:rPr>
              <a:t>线性规划的</a:t>
            </a:r>
            <a:r>
              <a:rPr lang="zh-CN" altLang="en-US" sz="3200" b="1" dirty="0">
                <a:solidFill>
                  <a:srgbClr val="002060"/>
                </a:solidFill>
                <a:latin typeface="宋体"/>
              </a:rPr>
              <a:t>单纯形法</a:t>
            </a:r>
            <a:endParaRPr lang="zh-CN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6408" y="1844824"/>
            <a:ext cx="4564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28600" algn="just"/>
            <a:r>
              <a:rPr kumimoji="1" lang="en-US" altLang="zh-CN" sz="2800" b="1" kern="0" dirty="0">
                <a:solidFill>
                  <a:srgbClr val="000000"/>
                </a:solidFill>
                <a:latin typeface="宋体"/>
              </a:rPr>
              <a:t>4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表格形式的单纯形方法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86408" y="2469606"/>
            <a:ext cx="2719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>
              <a:spcAft>
                <a:spcPts val="0"/>
              </a:spcAft>
            </a:pP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）例题讲解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542759" y="2962379"/>
            <a:ext cx="4363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 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用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单纯形法解下列问题：</a:t>
            </a:r>
            <a:endParaRPr lang="zh-CN" altLang="zh-CN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220202"/>
              </p:ext>
            </p:extLst>
          </p:nvPr>
        </p:nvGraphicFramePr>
        <p:xfrm>
          <a:off x="2267744" y="3545975"/>
          <a:ext cx="2952327" cy="206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8" name="Equation" r:id="rId4" imgW="1676160" imgH="1168200" progId="Equation.DSMT4">
                  <p:embed/>
                </p:oleObj>
              </mc:Choice>
              <mc:Fallback>
                <p:oleObj name="Equation" r:id="rId4" imgW="16761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545975"/>
                        <a:ext cx="2952327" cy="206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53357"/>
              </p:ext>
            </p:extLst>
          </p:nvPr>
        </p:nvGraphicFramePr>
        <p:xfrm>
          <a:off x="1835696" y="5733256"/>
          <a:ext cx="4896544" cy="44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9" name="Equation" r:id="rId6" imgW="2679480" imgH="241200" progId="Equation.DSMT4">
                  <p:embed/>
                </p:oleObj>
              </mc:Choice>
              <mc:Fallback>
                <p:oleObj name="Equation" r:id="rId6" imgW="2679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733256"/>
                        <a:ext cx="4896544" cy="441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5724128" y="2593045"/>
            <a:ext cx="2529395" cy="1518231"/>
            <a:chOff x="5724128" y="2593045"/>
            <a:chExt cx="2529395" cy="1518231"/>
          </a:xfrm>
        </p:grpSpPr>
        <p:sp>
          <p:nvSpPr>
            <p:cNvPr id="8" name="TextBox 7"/>
            <p:cNvSpPr txBox="1"/>
            <p:nvPr/>
          </p:nvSpPr>
          <p:spPr>
            <a:xfrm>
              <a:off x="6012160" y="2729484"/>
              <a:ext cx="16967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思考：问题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化为标准型后，其系数矩阵有什么特点？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云形标注 10"/>
            <p:cNvSpPr/>
            <p:nvPr/>
          </p:nvSpPr>
          <p:spPr bwMode="auto">
            <a:xfrm>
              <a:off x="5724128" y="2593045"/>
              <a:ext cx="2529395" cy="1518231"/>
            </a:xfrm>
            <a:prstGeom prst="cloudCallout">
              <a:avLst>
                <a:gd name="adj1" fmla="val -39649"/>
                <a:gd name="adj2" fmla="val 88353"/>
              </a:avLst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664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四、线性规划的大</a:t>
            </a:r>
            <a:r>
              <a:rPr lang="en-US" altLang="zh-CN" sz="3200" b="1" dirty="0">
                <a:solidFill>
                  <a:srgbClr val="002060"/>
                </a:solidFill>
                <a:latin typeface="宋体"/>
                <a:cs typeface="+mn-cs"/>
              </a:rPr>
              <a:t>M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法和两阶段法</a:t>
            </a:r>
          </a:p>
        </p:txBody>
      </p:sp>
      <p:sp>
        <p:nvSpPr>
          <p:cNvPr id="10" name="矩形 9"/>
          <p:cNvSpPr/>
          <p:nvPr/>
        </p:nvSpPr>
        <p:spPr>
          <a:xfrm>
            <a:off x="1115616" y="1844824"/>
            <a:ext cx="2757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latin typeface="宋体"/>
              </a:rPr>
              <a:t>1</a:t>
            </a:r>
            <a:r>
              <a:rPr kumimoji="1" lang="zh-CN" altLang="en-US" sz="2800" b="1" kern="0" dirty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问题的提出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18036" y="2593045"/>
            <a:ext cx="4362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引</a:t>
            </a:r>
            <a:r>
              <a:rPr lang="zh-CN" altLang="zh-CN" sz="2400" b="1" dirty="0" smtClean="0">
                <a:latin typeface="+mn-ea"/>
              </a:rPr>
              <a:t>例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将下面模型化为标准型</a:t>
            </a:r>
            <a:r>
              <a:rPr lang="zh-CN" altLang="zh-CN" sz="2400" b="1" dirty="0" smtClean="0">
                <a:latin typeface="+mn-ea"/>
              </a:rPr>
              <a:t>：</a:t>
            </a:r>
            <a:endParaRPr lang="zh-CN" altLang="zh-CN" sz="2400" dirty="0"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839346" y="2633773"/>
            <a:ext cx="2529395" cy="1518231"/>
            <a:chOff x="5724128" y="2593045"/>
            <a:chExt cx="2529395" cy="1518231"/>
          </a:xfrm>
        </p:grpSpPr>
        <p:sp>
          <p:nvSpPr>
            <p:cNvPr id="8" name="TextBox 7"/>
            <p:cNvSpPr txBox="1"/>
            <p:nvPr/>
          </p:nvSpPr>
          <p:spPr>
            <a:xfrm>
              <a:off x="6012160" y="2729484"/>
              <a:ext cx="16967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思考：问题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化为标准型后，其系数矩阵又有什么特点？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云形标注 10"/>
            <p:cNvSpPr/>
            <p:nvPr/>
          </p:nvSpPr>
          <p:spPr bwMode="auto">
            <a:xfrm>
              <a:off x="5724128" y="2593045"/>
              <a:ext cx="2529395" cy="1518231"/>
            </a:xfrm>
            <a:prstGeom prst="cloudCallout">
              <a:avLst>
                <a:gd name="adj1" fmla="val -39649"/>
                <a:gd name="adj2" fmla="val 88353"/>
              </a:avLst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211622"/>
              </p:ext>
            </p:extLst>
          </p:nvPr>
        </p:nvGraphicFramePr>
        <p:xfrm>
          <a:off x="2468946" y="3329648"/>
          <a:ext cx="2808312" cy="209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2" name="Equation" r:id="rId4" imgW="1549080" imgH="1168200" progId="Equation.DSMT4">
                  <p:embed/>
                </p:oleObj>
              </mc:Choice>
              <mc:Fallback>
                <p:oleObj name="Equation" r:id="rId4" imgW="1549080" imgH="116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946" y="3329648"/>
                        <a:ext cx="2808312" cy="2097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97747" y="5620943"/>
            <a:ext cx="685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问题：引例能够像例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一样用单纯形方法求解吗？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283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四、线性规划的大</a:t>
            </a:r>
            <a:r>
              <a:rPr lang="en-US" altLang="zh-CN" sz="3200" b="1" dirty="0">
                <a:solidFill>
                  <a:srgbClr val="002060"/>
                </a:solidFill>
                <a:latin typeface="宋体"/>
                <a:cs typeface="+mn-cs"/>
              </a:rPr>
              <a:t>M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法和两阶段法</a:t>
            </a:r>
          </a:p>
        </p:txBody>
      </p:sp>
      <p:sp>
        <p:nvSpPr>
          <p:cNvPr id="10" name="矩形 9"/>
          <p:cNvSpPr/>
          <p:nvPr/>
        </p:nvSpPr>
        <p:spPr>
          <a:xfrm>
            <a:off x="1115616" y="184482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 smtClean="0">
                <a:latin typeface="宋体"/>
              </a:rPr>
              <a:t>2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大</a:t>
            </a:r>
            <a:r>
              <a:rPr kumimoji="1" lang="en-US" altLang="zh-CN" sz="2800" b="1" kern="0" dirty="0">
                <a:latin typeface="宋体"/>
              </a:rPr>
              <a:t>M</a:t>
            </a:r>
            <a:r>
              <a:rPr kumimoji="1" lang="zh-CN" altLang="zh-CN" sz="2800" b="1" kern="0" dirty="0">
                <a:latin typeface="宋体"/>
              </a:rPr>
              <a:t>法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63304" y="5301208"/>
            <a:ext cx="685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问题：具体怎么做呢？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2460642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）基本思想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907704" y="3066126"/>
            <a:ext cx="6120680" cy="1938992"/>
            <a:chOff x="1907704" y="3066126"/>
            <a:chExt cx="6120680" cy="1938992"/>
          </a:xfrm>
        </p:grpSpPr>
        <p:sp>
          <p:nvSpPr>
            <p:cNvPr id="6" name="矩形 5"/>
            <p:cNvSpPr/>
            <p:nvPr/>
          </p:nvSpPr>
          <p:spPr>
            <a:xfrm>
              <a:off x="1907704" y="3066126"/>
              <a:ext cx="61206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     在</a:t>
              </a:r>
              <a:r>
                <a:rPr lang="zh-CN" altLang="en-US" sz="2000" dirty="0"/>
                <a:t>约束中增加</a:t>
              </a:r>
              <a:r>
                <a:rPr lang="zh-CN" altLang="en-US" sz="2000" dirty="0">
                  <a:solidFill>
                    <a:srgbClr val="FF0000"/>
                  </a:solidFill>
                </a:rPr>
                <a:t>人工变量     </a:t>
              </a:r>
              <a:r>
                <a:rPr lang="zh-CN" altLang="en-US" sz="2000" dirty="0"/>
                <a:t>，同时</a:t>
              </a:r>
              <a:r>
                <a:rPr lang="zh-CN" altLang="en-US" sz="2000" dirty="0">
                  <a:solidFill>
                    <a:srgbClr val="0070C0"/>
                  </a:solidFill>
                </a:rPr>
                <a:t>改变目标函数 </a:t>
              </a:r>
              <a:r>
                <a:rPr lang="zh-CN" altLang="en-US" sz="2000" dirty="0"/>
                <a:t>，</a:t>
              </a:r>
              <a:r>
                <a:rPr lang="zh-CN" altLang="en-US" sz="2000" dirty="0">
                  <a:solidFill>
                    <a:srgbClr val="0070C0"/>
                  </a:solidFill>
                </a:rPr>
                <a:t>加上罚项          </a:t>
              </a:r>
              <a:r>
                <a:rPr lang="zh-CN" altLang="en-US" sz="2000" dirty="0"/>
                <a:t>，其中      是很大的正数，这样，在极小化目标函数的过程中，由于大       的存在，将使人工变量离基。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2850902"/>
                </p:ext>
              </p:extLst>
            </p:nvPr>
          </p:nvGraphicFramePr>
          <p:xfrm>
            <a:off x="4968044" y="3102369"/>
            <a:ext cx="389194" cy="537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19" name="Equation" r:id="rId4" imgW="164880" imgH="228600" progId="Equation.DSMT4">
                    <p:embed/>
                  </p:oleObj>
                </mc:Choice>
                <mc:Fallback>
                  <p:oleObj name="Equation" r:id="rId4" imgW="1648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044" y="3102369"/>
                          <a:ext cx="389194" cy="537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3822264"/>
                </p:ext>
              </p:extLst>
            </p:nvPr>
          </p:nvGraphicFramePr>
          <p:xfrm>
            <a:off x="3059832" y="3645024"/>
            <a:ext cx="720080" cy="402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20" name="Equation" r:id="rId6" imgW="431640" imgH="241200" progId="Equation.DSMT4">
                    <p:embed/>
                  </p:oleObj>
                </mc:Choice>
                <mc:Fallback>
                  <p:oleObj name="Equation" r:id="rId6" imgW="43164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3645024"/>
                          <a:ext cx="720080" cy="402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3442697"/>
                </p:ext>
              </p:extLst>
            </p:nvPr>
          </p:nvGraphicFramePr>
          <p:xfrm>
            <a:off x="4585937" y="3645024"/>
            <a:ext cx="382107" cy="310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21" name="Equation" r:id="rId8" imgW="203024" imgH="164957" progId="Equation.DSMT4">
                    <p:embed/>
                  </p:oleObj>
                </mc:Choice>
                <mc:Fallback>
                  <p:oleObj name="Equation" r:id="rId8" imgW="203024" imgH="164957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5937" y="3645024"/>
                          <a:ext cx="382107" cy="310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9925381"/>
                </p:ext>
              </p:extLst>
            </p:nvPr>
          </p:nvGraphicFramePr>
          <p:xfrm>
            <a:off x="5868144" y="4149080"/>
            <a:ext cx="38100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22" name="Equation" r:id="rId10" imgW="203024" imgH="164957" progId="Equation.DSMT4">
                    <p:embed/>
                  </p:oleObj>
                </mc:Choice>
                <mc:Fallback>
                  <p:oleObj name="Equation" r:id="rId10" imgW="203024" imgH="164957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4149080"/>
                          <a:ext cx="381000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552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447800" y="2565400"/>
          <a:ext cx="72263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Document" r:id="rId4" imgW="6236208" imgH="4114800" progId="">
                  <p:embed/>
                </p:oleObj>
              </mc:Choice>
              <mc:Fallback>
                <p:oleObj name="Document" r:id="rId4" imgW="6236208" imgH="41148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65400"/>
                        <a:ext cx="7226300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6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828611"/>
              </p:ext>
            </p:extLst>
          </p:nvPr>
        </p:nvGraphicFramePr>
        <p:xfrm>
          <a:off x="2160588" y="2611438"/>
          <a:ext cx="5757862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6" imgW="2958840" imgH="1904760" progId="Equation.DSMT4">
                  <p:embed/>
                </p:oleObj>
              </mc:Choice>
              <mc:Fallback>
                <p:oleObj name="Equation" r:id="rId6" imgW="2958840" imgH="190476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611438"/>
                        <a:ext cx="5757862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矩形 6"/>
          <p:cNvSpPr>
            <a:spLocks noChangeArrowheads="1"/>
          </p:cNvSpPr>
          <p:nvPr/>
        </p:nvSpPr>
        <p:spPr bwMode="auto">
          <a:xfrm>
            <a:off x="971550" y="3716338"/>
            <a:ext cx="5762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CC"/>
                </a:solidFill>
                <a:latin typeface="宋体" pitchFamily="2" charset="-122"/>
              </a:rPr>
              <a:t>一般形式</a:t>
            </a: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251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宋体"/>
              </a:rPr>
              <a:t>1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线性规划的模型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620869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四、线性规划的大</a:t>
            </a:r>
            <a:r>
              <a:rPr lang="en-US" altLang="zh-CN" sz="3200" b="1" dirty="0">
                <a:solidFill>
                  <a:srgbClr val="002060"/>
                </a:solidFill>
                <a:latin typeface="宋体"/>
                <a:cs typeface="+mn-cs"/>
              </a:rPr>
              <a:t>M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法和两阶段法</a:t>
            </a:r>
          </a:p>
        </p:txBody>
      </p:sp>
      <p:sp>
        <p:nvSpPr>
          <p:cNvPr id="10" name="矩形 9"/>
          <p:cNvSpPr/>
          <p:nvPr/>
        </p:nvSpPr>
        <p:spPr>
          <a:xfrm>
            <a:off x="1115616" y="184482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 smtClean="0">
                <a:latin typeface="宋体"/>
              </a:rPr>
              <a:t>2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大</a:t>
            </a:r>
            <a:r>
              <a:rPr kumimoji="1" lang="en-US" altLang="zh-CN" sz="2800" b="1" kern="0" dirty="0">
                <a:latin typeface="宋体"/>
              </a:rPr>
              <a:t>M</a:t>
            </a:r>
            <a:r>
              <a:rPr kumimoji="1" lang="zh-CN" altLang="zh-CN" sz="2800" b="1" kern="0" dirty="0">
                <a:latin typeface="宋体"/>
              </a:rPr>
              <a:t>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15616" y="2381320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方法步骤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2924944"/>
            <a:ext cx="7020780" cy="49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构造大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M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问题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92125"/>
              </p:ext>
            </p:extLst>
          </p:nvPr>
        </p:nvGraphicFramePr>
        <p:xfrm>
          <a:off x="1911350" y="3613150"/>
          <a:ext cx="23288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9" name="Equation" r:id="rId4" imgW="1346040" imgH="685800" progId="Equation.DSMT4">
                  <p:embed/>
                </p:oleObj>
              </mc:Choice>
              <mc:Fallback>
                <p:oleObj name="Equation" r:id="rId4" imgW="134604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613150"/>
                        <a:ext cx="2328863" cy="1184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7687"/>
              </p:ext>
            </p:extLst>
          </p:nvPr>
        </p:nvGraphicFramePr>
        <p:xfrm>
          <a:off x="5400675" y="3616325"/>
          <a:ext cx="28590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0" name="Equation" r:id="rId6" imgW="1968480" imgH="711000" progId="Equation.DSMT4">
                  <p:embed/>
                </p:oleObj>
              </mc:Choice>
              <mc:Fallback>
                <p:oleObj name="Equation" r:id="rId6" imgW="196848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16325"/>
                        <a:ext cx="2859088" cy="1036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 bwMode="auto">
          <a:xfrm>
            <a:off x="4355976" y="4005064"/>
            <a:ext cx="702078" cy="72008"/>
          </a:xfrm>
          <a:prstGeom prst="right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8625" y="47971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原线性规划问题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52120" y="47048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大</a:t>
            </a:r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zh-CN" altLang="zh-CN" b="1" dirty="0">
                <a:solidFill>
                  <a:srgbClr val="FF0000"/>
                </a:solidFill>
              </a:rPr>
              <a:t>问题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1854" y="5445224"/>
            <a:ext cx="7020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25000"/>
              </a:lnSpc>
              <a:buFont typeface="Wingdings" panose="05000000000000000000" pitchFamily="2" charset="2"/>
              <a:buChar char="n"/>
              <a:defRPr sz="2400" b="1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zh-CN" altLang="zh-CN" dirty="0"/>
              <a:t>用单纯形法求解线性规划的大</a:t>
            </a:r>
            <a:r>
              <a:rPr lang="en-US" altLang="zh-CN" dirty="0"/>
              <a:t>M</a:t>
            </a:r>
            <a:r>
              <a:rPr lang="zh-CN" altLang="zh-CN" dirty="0"/>
              <a:t>问题</a:t>
            </a:r>
            <a:r>
              <a:rPr lang="en-US" altLang="zh-CN" dirty="0" smtClean="0"/>
              <a:t>(2.14</a:t>
            </a:r>
            <a:r>
              <a:rPr lang="en-US" altLang="zh-CN" dirty="0"/>
              <a:t>)</a:t>
            </a:r>
            <a:r>
              <a:rPr lang="zh-CN" altLang="zh-CN" dirty="0" smtClean="0"/>
              <a:t>，获得</a:t>
            </a:r>
            <a:r>
              <a:rPr lang="zh-CN" altLang="zh-CN" dirty="0"/>
              <a:t>其解</a:t>
            </a:r>
          </a:p>
        </p:txBody>
      </p:sp>
    </p:spTree>
    <p:extLst>
      <p:ext uri="{BB962C8B-B14F-4D97-AF65-F5344CB8AC3E}">
        <p14:creationId xmlns:p14="http://schemas.microsoft.com/office/powerpoint/2010/main" val="1999016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四、线性规划的大</a:t>
            </a:r>
            <a:r>
              <a:rPr lang="en-US" altLang="zh-CN" sz="3200" b="1" dirty="0">
                <a:solidFill>
                  <a:srgbClr val="002060"/>
                </a:solidFill>
                <a:latin typeface="宋体"/>
                <a:cs typeface="+mn-cs"/>
              </a:rPr>
              <a:t>M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法和两阶段法</a:t>
            </a:r>
          </a:p>
        </p:txBody>
      </p:sp>
      <p:sp>
        <p:nvSpPr>
          <p:cNvPr id="10" name="矩形 9"/>
          <p:cNvSpPr/>
          <p:nvPr/>
        </p:nvSpPr>
        <p:spPr>
          <a:xfrm>
            <a:off x="1115616" y="184482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 smtClean="0">
                <a:latin typeface="宋体"/>
              </a:rPr>
              <a:t>2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大</a:t>
            </a:r>
            <a:r>
              <a:rPr kumimoji="1" lang="en-US" altLang="zh-CN" sz="2800" b="1" kern="0" dirty="0">
                <a:latin typeface="宋体"/>
              </a:rPr>
              <a:t>M</a:t>
            </a:r>
            <a:r>
              <a:rPr kumimoji="1" lang="zh-CN" altLang="zh-CN" sz="2800" b="1" kern="0" dirty="0">
                <a:latin typeface="宋体"/>
              </a:rPr>
              <a:t>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15616" y="2355788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方法步骤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664" y="2817453"/>
            <a:ext cx="702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确定原线性规划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2.13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）的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解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解的关系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423283" y="3501008"/>
            <a:ext cx="6768752" cy="707886"/>
            <a:chOff x="1619672" y="3501008"/>
            <a:chExt cx="6336704" cy="707886"/>
          </a:xfrm>
        </p:grpSpPr>
        <p:sp>
          <p:nvSpPr>
            <p:cNvPr id="34" name="TextBox 33"/>
            <p:cNvSpPr txBox="1"/>
            <p:nvPr/>
          </p:nvSpPr>
          <p:spPr>
            <a:xfrm>
              <a:off x="1619672" y="3501008"/>
              <a:ext cx="63367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latin typeface="+mn-ea"/>
                </a:rPr>
                <a:t>问题</a:t>
              </a:r>
              <a:r>
                <a:rPr lang="zh-CN" altLang="en-US" sz="2000" dirty="0">
                  <a:latin typeface="+mn-ea"/>
                </a:rPr>
                <a:t>（</a:t>
              </a:r>
              <a:r>
                <a:rPr lang="en-US" altLang="zh-CN" sz="2000" dirty="0">
                  <a:latin typeface="+mn-ea"/>
                </a:rPr>
                <a:t>2.14</a:t>
              </a:r>
              <a:r>
                <a:rPr lang="zh-CN" altLang="en-US" sz="2000" dirty="0">
                  <a:latin typeface="+mn-ea"/>
                </a:rPr>
                <a:t>）有</a:t>
              </a:r>
              <a:r>
                <a:rPr lang="zh-CN" altLang="en-US" sz="2000" dirty="0" smtClean="0">
                  <a:latin typeface="+mn-ea"/>
                </a:rPr>
                <a:t>最优解，且        ，</a:t>
              </a:r>
              <a:r>
                <a:rPr lang="zh-CN" altLang="en-US" sz="2000" dirty="0">
                  <a:latin typeface="+mn-ea"/>
                </a:rPr>
                <a:t>这时得到</a:t>
              </a:r>
              <a:r>
                <a:rPr lang="zh-CN" altLang="en-US" sz="2000" dirty="0" smtClean="0">
                  <a:latin typeface="+mn-ea"/>
                </a:rPr>
                <a:t>的   为问题</a:t>
              </a:r>
              <a:r>
                <a:rPr lang="zh-CN" altLang="en-US" sz="2000" dirty="0">
                  <a:latin typeface="+mn-ea"/>
                </a:rPr>
                <a:t>（</a:t>
              </a:r>
              <a:r>
                <a:rPr lang="en-US" altLang="zh-CN" sz="2000" dirty="0">
                  <a:latin typeface="+mn-ea"/>
                </a:rPr>
                <a:t>2.13</a:t>
              </a:r>
              <a:r>
                <a:rPr lang="zh-CN" altLang="en-US" sz="2000" dirty="0">
                  <a:latin typeface="+mn-ea"/>
                </a:rPr>
                <a:t>）的</a:t>
              </a:r>
              <a:r>
                <a:rPr lang="zh-CN" altLang="en-US" sz="2000" dirty="0" smtClean="0">
                  <a:latin typeface="+mn-ea"/>
                </a:rPr>
                <a:t>最优解</a:t>
              </a:r>
              <a:endParaRPr lang="zh-CN" altLang="en-US" sz="2000" dirty="0">
                <a:latin typeface="+mn-ea"/>
              </a:endParaRP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373939"/>
                </p:ext>
              </p:extLst>
            </p:nvPr>
          </p:nvGraphicFramePr>
          <p:xfrm>
            <a:off x="5088723" y="3545959"/>
            <a:ext cx="654880" cy="368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8" name="Equation" r:id="rId4" imgW="406080" imgH="228600" progId="Equation.DSMT4">
                    <p:embed/>
                  </p:oleObj>
                </mc:Choice>
                <mc:Fallback>
                  <p:oleObj name="Equation" r:id="rId4" imgW="406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88723" y="3545959"/>
                          <a:ext cx="654880" cy="3683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4525121"/>
                </p:ext>
              </p:extLst>
            </p:nvPr>
          </p:nvGraphicFramePr>
          <p:xfrm>
            <a:off x="7331289" y="3631113"/>
            <a:ext cx="204788" cy="223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9"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0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1289" y="3631113"/>
                          <a:ext cx="204788" cy="223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1639307" y="4922294"/>
            <a:ext cx="6336704" cy="707886"/>
            <a:chOff x="1639307" y="4922294"/>
            <a:chExt cx="6336704" cy="707886"/>
          </a:xfrm>
        </p:grpSpPr>
        <p:sp>
          <p:nvSpPr>
            <p:cNvPr id="41" name="TextBox 40"/>
            <p:cNvSpPr txBox="1"/>
            <p:nvPr/>
          </p:nvSpPr>
          <p:spPr>
            <a:xfrm>
              <a:off x="1639307" y="4922294"/>
              <a:ext cx="63367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latin typeface="+mn-ea"/>
                </a:rPr>
                <a:t>问题</a:t>
              </a:r>
              <a:r>
                <a:rPr lang="zh-CN" altLang="en-US" sz="2000" dirty="0">
                  <a:latin typeface="+mn-ea"/>
                </a:rPr>
                <a:t>（</a:t>
              </a:r>
              <a:r>
                <a:rPr lang="en-US" altLang="zh-CN" sz="2000" dirty="0">
                  <a:latin typeface="+mn-ea"/>
                </a:rPr>
                <a:t>2.14</a:t>
              </a:r>
              <a:r>
                <a:rPr lang="zh-CN" altLang="en-US" sz="2000" dirty="0" smtClean="0">
                  <a:latin typeface="+mn-ea"/>
                </a:rPr>
                <a:t>）</a:t>
              </a:r>
              <a:r>
                <a:rPr lang="zh-CN" altLang="zh-CN" sz="2000" dirty="0"/>
                <a:t>不存在有限最优值，在单纯形表中</a:t>
              </a:r>
              <a:r>
                <a:rPr lang="zh-CN" altLang="zh-CN" sz="2000" dirty="0" smtClean="0"/>
                <a:t>，</a:t>
              </a:r>
              <a:endParaRPr lang="en-US" altLang="zh-CN" sz="2000" dirty="0" smtClean="0"/>
            </a:p>
            <a:p>
              <a:r>
                <a:rPr lang="en-US" altLang="zh-CN" sz="2000" dirty="0" smtClean="0"/>
                <a:t>     </a:t>
              </a:r>
              <a:r>
                <a:rPr lang="zh-CN" altLang="en-US" sz="2000" dirty="0" smtClean="0">
                  <a:latin typeface="+mn-ea"/>
                </a:rPr>
                <a:t>                         则问题（</a:t>
              </a:r>
              <a:r>
                <a:rPr lang="en-US" altLang="zh-CN" sz="2000" dirty="0" smtClean="0">
                  <a:latin typeface="+mn-ea"/>
                </a:rPr>
                <a:t>2.13</a:t>
              </a:r>
              <a:r>
                <a:rPr lang="zh-CN" altLang="en-US" sz="2000" dirty="0" smtClean="0">
                  <a:latin typeface="+mn-ea"/>
                </a:rPr>
                <a:t>）无</a:t>
              </a:r>
              <a:r>
                <a:rPr lang="zh-CN" altLang="en-US" sz="2000" dirty="0">
                  <a:latin typeface="+mn-ea"/>
                </a:rPr>
                <a:t>界</a:t>
              </a: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4565063"/>
                </p:ext>
              </p:extLst>
            </p:nvPr>
          </p:nvGraphicFramePr>
          <p:xfrm>
            <a:off x="2123728" y="5265113"/>
            <a:ext cx="3191264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0" name="Equation" r:id="rId8" imgW="2476440" imgH="279360" progId="Equation.DSMT4">
                    <p:embed/>
                  </p:oleObj>
                </mc:Choice>
                <mc:Fallback>
                  <p:oleObj name="Equation" r:id="rId8" imgW="247644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23728" y="5265113"/>
                          <a:ext cx="3191264" cy="3600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1558484" y="5733258"/>
            <a:ext cx="6685924" cy="1075858"/>
            <a:chOff x="1639307" y="4922297"/>
            <a:chExt cx="6336704" cy="1015664"/>
          </a:xfrm>
        </p:grpSpPr>
        <p:sp>
          <p:nvSpPr>
            <p:cNvPr id="45" name="TextBox 44"/>
            <p:cNvSpPr txBox="1"/>
            <p:nvPr/>
          </p:nvSpPr>
          <p:spPr>
            <a:xfrm>
              <a:off x="1639307" y="4922297"/>
              <a:ext cx="6336704" cy="1015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latin typeface="+mn-ea"/>
                </a:rPr>
                <a:t>问题</a:t>
              </a:r>
              <a:r>
                <a:rPr lang="zh-CN" altLang="en-US" sz="2000" dirty="0">
                  <a:latin typeface="+mn-ea"/>
                </a:rPr>
                <a:t>（</a:t>
              </a:r>
              <a:r>
                <a:rPr lang="en-US" altLang="zh-CN" sz="2000" dirty="0">
                  <a:latin typeface="+mn-ea"/>
                </a:rPr>
                <a:t>2.14</a:t>
              </a:r>
              <a:r>
                <a:rPr lang="zh-CN" altLang="en-US" sz="2000" dirty="0" smtClean="0">
                  <a:latin typeface="+mn-ea"/>
                </a:rPr>
                <a:t>）</a:t>
              </a:r>
              <a:r>
                <a:rPr lang="zh-CN" altLang="zh-CN" sz="2000" dirty="0"/>
                <a:t>不存在有限最优值，在单纯形表中</a:t>
              </a:r>
              <a:r>
                <a:rPr lang="zh-CN" altLang="zh-CN" sz="2000" dirty="0" smtClean="0"/>
                <a:t>，</a:t>
              </a:r>
              <a:endParaRPr lang="en-US" altLang="zh-CN" sz="2000" dirty="0" smtClean="0"/>
            </a:p>
            <a:p>
              <a:r>
                <a:rPr lang="en-US" altLang="zh-CN" sz="2000" dirty="0" smtClean="0"/>
                <a:t>     </a:t>
              </a:r>
              <a:r>
                <a:rPr lang="zh-CN" altLang="en-US" sz="2000" dirty="0" smtClean="0">
                  <a:latin typeface="+mn-ea"/>
                </a:rPr>
                <a:t>                         则问题（</a:t>
              </a:r>
              <a:r>
                <a:rPr lang="en-US" altLang="zh-CN" sz="2000" dirty="0" smtClean="0">
                  <a:latin typeface="+mn-ea"/>
                </a:rPr>
                <a:t>2.13</a:t>
              </a:r>
              <a:r>
                <a:rPr lang="zh-CN" altLang="en-US" sz="2000" dirty="0" smtClean="0">
                  <a:latin typeface="+mn-ea"/>
                </a:rPr>
                <a:t>）无可行解</a:t>
              </a:r>
              <a:endParaRPr lang="zh-CN" altLang="en-US" sz="2000" dirty="0">
                <a:latin typeface="+mn-ea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0582547"/>
                </p:ext>
              </p:extLst>
            </p:nvPr>
          </p:nvGraphicFramePr>
          <p:xfrm>
            <a:off x="1801801" y="5269818"/>
            <a:ext cx="3354388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1" name="Equation" r:id="rId10" imgW="2603160" imgH="279360" progId="Equation.DSMT4">
                    <p:embed/>
                  </p:oleObj>
                </mc:Choice>
                <mc:Fallback>
                  <p:oleObj name="Equation" r:id="rId10" imgW="260316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801801" y="5269818"/>
                          <a:ext cx="3354388" cy="360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1639306" y="4208894"/>
            <a:ext cx="6677109" cy="713400"/>
            <a:chOff x="1639306" y="4208894"/>
            <a:chExt cx="6677109" cy="713400"/>
          </a:xfrm>
        </p:grpSpPr>
        <p:sp>
          <p:nvSpPr>
            <p:cNvPr id="39" name="TextBox 38"/>
            <p:cNvSpPr txBox="1"/>
            <p:nvPr/>
          </p:nvSpPr>
          <p:spPr>
            <a:xfrm>
              <a:off x="1639306" y="4208894"/>
              <a:ext cx="6677109" cy="71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latin typeface="+mn-ea"/>
                </a:rPr>
                <a:t>问题</a:t>
              </a:r>
              <a:r>
                <a:rPr lang="zh-CN" altLang="en-US" sz="2000" dirty="0">
                  <a:latin typeface="+mn-ea"/>
                </a:rPr>
                <a:t>（</a:t>
              </a:r>
              <a:r>
                <a:rPr lang="en-US" altLang="zh-CN" sz="2000" dirty="0">
                  <a:latin typeface="+mn-ea"/>
                </a:rPr>
                <a:t>2.14</a:t>
              </a:r>
              <a:r>
                <a:rPr lang="zh-CN" altLang="en-US" sz="2000" dirty="0">
                  <a:latin typeface="+mn-ea"/>
                </a:rPr>
                <a:t>）有</a:t>
              </a:r>
              <a:r>
                <a:rPr lang="zh-CN" altLang="en-US" sz="2000" dirty="0" smtClean="0">
                  <a:latin typeface="+mn-ea"/>
                </a:rPr>
                <a:t>最优解，且        ，这时问题（</a:t>
              </a:r>
              <a:r>
                <a:rPr lang="en-US" altLang="zh-CN" sz="2000" dirty="0" smtClean="0">
                  <a:latin typeface="+mn-ea"/>
                </a:rPr>
                <a:t>2.13</a:t>
              </a:r>
              <a:r>
                <a:rPr lang="zh-CN" altLang="en-US" sz="2000" dirty="0" smtClean="0">
                  <a:latin typeface="+mn-ea"/>
                </a:rPr>
                <a:t>）无可行解</a:t>
              </a:r>
              <a:endParaRPr lang="zh-CN" altLang="en-US" sz="2000" dirty="0">
                <a:latin typeface="+mn-ea"/>
              </a:endParaRPr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166343"/>
                </p:ext>
              </p:extLst>
            </p:nvPr>
          </p:nvGraphicFramePr>
          <p:xfrm>
            <a:off x="5220072" y="4251334"/>
            <a:ext cx="792088" cy="349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2" name="Equation" r:id="rId12" imgW="545760" imgH="241200" progId="Equation.DSMT4">
                    <p:embed/>
                  </p:oleObj>
                </mc:Choice>
                <mc:Fallback>
                  <p:oleObj name="Equation" r:id="rId12" imgW="5457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0072" y="4251334"/>
                          <a:ext cx="792088" cy="3499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7908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四、线性规划的大</a:t>
            </a:r>
            <a:r>
              <a:rPr lang="en-US" altLang="zh-CN" sz="3200" b="1" dirty="0">
                <a:solidFill>
                  <a:srgbClr val="002060"/>
                </a:solidFill>
                <a:latin typeface="宋体"/>
                <a:cs typeface="+mn-cs"/>
              </a:rPr>
              <a:t>M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法和两阶段法</a:t>
            </a:r>
          </a:p>
        </p:txBody>
      </p:sp>
      <p:sp>
        <p:nvSpPr>
          <p:cNvPr id="10" name="矩形 9"/>
          <p:cNvSpPr/>
          <p:nvPr/>
        </p:nvSpPr>
        <p:spPr>
          <a:xfrm>
            <a:off x="1115616" y="184482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 smtClean="0">
                <a:latin typeface="宋体"/>
              </a:rPr>
              <a:t>2</a:t>
            </a:r>
            <a:r>
              <a:rPr kumimoji="1" lang="zh-CN" altLang="en-US" sz="2800" b="1" kern="0" dirty="0" smtClean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大</a:t>
            </a:r>
            <a:r>
              <a:rPr kumimoji="1" lang="en-US" altLang="zh-CN" sz="2800" b="1" kern="0" dirty="0">
                <a:latin typeface="宋体"/>
              </a:rPr>
              <a:t>M</a:t>
            </a:r>
            <a:r>
              <a:rPr kumimoji="1" lang="zh-CN" altLang="zh-CN" sz="2800" b="1" kern="0" dirty="0">
                <a:latin typeface="宋体"/>
              </a:rPr>
              <a:t>法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15616" y="2460642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例题讲解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3065202"/>
            <a:ext cx="4168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大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法求解下列问题：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48483"/>
              </p:ext>
            </p:extLst>
          </p:nvPr>
        </p:nvGraphicFramePr>
        <p:xfrm>
          <a:off x="2589025" y="3662246"/>
          <a:ext cx="2373437" cy="197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4" name="Equation" r:id="rId4" imgW="1409700" imgH="1168400" progId="Equation.DSMT4">
                  <p:embed/>
                </p:oleObj>
              </mc:Choice>
              <mc:Fallback>
                <p:oleObj name="Equation" r:id="rId4" imgW="1409700" imgH="1168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025" y="3662246"/>
                        <a:ext cx="2373437" cy="197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426113"/>
              </p:ext>
            </p:extLst>
          </p:nvPr>
        </p:nvGraphicFramePr>
        <p:xfrm>
          <a:off x="1968712" y="5805264"/>
          <a:ext cx="39925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5" name="Equation" r:id="rId6" imgW="2133360" imgH="241200" progId="Equation.DSMT4">
                  <p:embed/>
                </p:oleObj>
              </mc:Choice>
              <mc:Fallback>
                <p:oleObj name="Equation" r:id="rId6" imgW="21333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712" y="5805264"/>
                        <a:ext cx="39925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841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四、线性规划的大</a:t>
            </a:r>
            <a:r>
              <a:rPr lang="en-US" altLang="zh-CN" sz="3200" b="1" dirty="0">
                <a:solidFill>
                  <a:srgbClr val="002060"/>
                </a:solidFill>
                <a:latin typeface="宋体"/>
                <a:cs typeface="+mn-cs"/>
              </a:rPr>
              <a:t>M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法和两阶段法</a:t>
            </a:r>
          </a:p>
        </p:txBody>
      </p:sp>
      <p:sp>
        <p:nvSpPr>
          <p:cNvPr id="10" name="矩形 9"/>
          <p:cNvSpPr/>
          <p:nvPr/>
        </p:nvSpPr>
        <p:spPr>
          <a:xfrm>
            <a:off x="864856" y="1772816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latin typeface="宋体"/>
              </a:rPr>
              <a:t>3</a:t>
            </a:r>
            <a:r>
              <a:rPr kumimoji="1" lang="zh-CN" altLang="en-US" sz="2800" b="1" kern="0" dirty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两阶段法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15616" y="230931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）基本思想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521460" y="2765044"/>
            <a:ext cx="7020780" cy="822632"/>
            <a:chOff x="1521460" y="2765044"/>
            <a:chExt cx="7020780" cy="822632"/>
          </a:xfrm>
        </p:grpSpPr>
        <p:sp>
          <p:nvSpPr>
            <p:cNvPr id="6" name="矩形 5"/>
            <p:cNvSpPr/>
            <p:nvPr/>
          </p:nvSpPr>
          <p:spPr>
            <a:xfrm>
              <a:off x="1521460" y="2770978"/>
              <a:ext cx="7020780" cy="816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 smtClean="0"/>
                <a:t>     在</a:t>
              </a:r>
              <a:r>
                <a:rPr lang="zh-CN" altLang="en-US" sz="2000" dirty="0"/>
                <a:t>约束中增加</a:t>
              </a:r>
              <a:r>
                <a:rPr lang="zh-CN" altLang="en-US" sz="2000" dirty="0">
                  <a:solidFill>
                    <a:srgbClr val="FF0000"/>
                  </a:solidFill>
                </a:rPr>
                <a:t>人工变量     </a:t>
              </a:r>
              <a:r>
                <a:rPr lang="zh-CN" altLang="en-US" sz="2000" dirty="0" smtClean="0"/>
                <a:t>，</a:t>
              </a:r>
              <a:r>
                <a:rPr lang="zh-CN" altLang="zh-CN" sz="2000" dirty="0"/>
                <a:t>以构造一个单位矩阵。对添加了人工变量的线性规划问题分两个阶段计算</a:t>
              </a:r>
              <a:r>
                <a:rPr lang="zh-CN" altLang="zh-CN" sz="2000" dirty="0" smtClean="0"/>
                <a:t>。</a:t>
              </a:r>
              <a:endParaRPr lang="zh-CN" altLang="en-US" sz="2000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8385669"/>
                </p:ext>
              </p:extLst>
            </p:nvPr>
          </p:nvGraphicFramePr>
          <p:xfrm>
            <a:off x="4554942" y="2765044"/>
            <a:ext cx="389194" cy="537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11" name="Equation" r:id="rId4" imgW="164880" imgH="228600" progId="Equation.DSMT4">
                    <p:embed/>
                  </p:oleObj>
                </mc:Choice>
                <mc:Fallback>
                  <p:oleObj name="Equation" r:id="rId4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942" y="2765044"/>
                          <a:ext cx="389194" cy="537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1532348" y="3689221"/>
            <a:ext cx="69990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 第一</a:t>
            </a:r>
            <a:r>
              <a:rPr lang="zh-CN" altLang="en-US" sz="2000" dirty="0">
                <a:latin typeface="+mn-ea"/>
              </a:rPr>
              <a:t>阶段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求解一个目标极小化的线性规划问题，其约束条件与原问题相同，目标函数仅包含人工变量且价值分量取正数（一般取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000" b="1" dirty="0">
                <a:latin typeface="+mn-ea"/>
              </a:rPr>
              <a:t>。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若该问题求得最优解且基变量中不含人工变量，相应的基可行解满足原问题的约束条件但人工变量取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值，此时的基变量可作为第二阶段的初始基变量</a:t>
            </a:r>
            <a:r>
              <a:rPr lang="zh-CN" altLang="en-US" sz="2000" dirty="0">
                <a:latin typeface="+mn-ea"/>
              </a:rPr>
              <a:t>（从而克服了原问题在单纯形迭代时确定初始基变量所遇到的困难）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636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四、线性规划的大</a:t>
            </a:r>
            <a:r>
              <a:rPr lang="en-US" altLang="zh-CN" sz="3200" b="1" dirty="0">
                <a:solidFill>
                  <a:srgbClr val="002060"/>
                </a:solidFill>
                <a:latin typeface="宋体"/>
                <a:cs typeface="+mn-cs"/>
              </a:rPr>
              <a:t>M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法和两阶段法</a:t>
            </a:r>
          </a:p>
        </p:txBody>
      </p:sp>
      <p:sp>
        <p:nvSpPr>
          <p:cNvPr id="10" name="矩形 9"/>
          <p:cNvSpPr/>
          <p:nvPr/>
        </p:nvSpPr>
        <p:spPr>
          <a:xfrm>
            <a:off x="864856" y="1772816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latin typeface="宋体"/>
              </a:rPr>
              <a:t>3</a:t>
            </a:r>
            <a:r>
              <a:rPr kumimoji="1" lang="zh-CN" altLang="en-US" sz="2800" b="1" kern="0" dirty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两阶段法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15616" y="230931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）基本思想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7664" y="2880313"/>
            <a:ext cx="699900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第二阶段即在原问题中去掉人工变量，以第一阶段最后的基变量为初始基变量开始迭代</a:t>
            </a:r>
            <a:r>
              <a:rPr lang="zh-CN" altLang="zh-CN" sz="2000" dirty="0">
                <a:latin typeface="+mn-ea"/>
              </a:rPr>
              <a:t>。操作上可直接在第一阶段的最终单纯形表基础上继续进行，只需在表中除去人工变量列、恢复目标价值向量为原问题添加人工变量之前的状况即可。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031340" y="4889550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方法步骤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5696" y="5340595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构造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第一阶段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问题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336973"/>
              </p:ext>
            </p:extLst>
          </p:nvPr>
        </p:nvGraphicFramePr>
        <p:xfrm>
          <a:off x="5364088" y="5229200"/>
          <a:ext cx="28590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0" name="Equation" r:id="rId4" imgW="1968480" imgH="711000" progId="Equation.DSMT4">
                  <p:embed/>
                </p:oleObj>
              </mc:Choice>
              <mc:Fallback>
                <p:oleObj name="Equation" r:id="rId4" imgW="19684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229200"/>
                        <a:ext cx="2859088" cy="1036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210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四、线性规划的大</a:t>
            </a:r>
            <a:r>
              <a:rPr lang="en-US" altLang="zh-CN" sz="3200" b="1" dirty="0">
                <a:solidFill>
                  <a:srgbClr val="002060"/>
                </a:solidFill>
                <a:latin typeface="宋体"/>
                <a:cs typeface="+mn-cs"/>
              </a:rPr>
              <a:t>M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法和两阶段法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5511" y="1844824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latin typeface="宋体"/>
              </a:rPr>
              <a:t>3</a:t>
            </a:r>
            <a:r>
              <a:rPr kumimoji="1" lang="zh-CN" altLang="en-US" sz="2800" b="1" kern="0" dirty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两阶段</a:t>
            </a:r>
            <a:r>
              <a:rPr kumimoji="1" lang="zh-CN" altLang="zh-CN" sz="2800" b="1" kern="0" dirty="0" smtClean="0">
                <a:latin typeface="宋体"/>
              </a:rPr>
              <a:t>法</a:t>
            </a:r>
            <a:endParaRPr kumimoji="1" lang="zh-CN" altLang="zh-CN" sz="2800" b="1" kern="0" dirty="0">
              <a:latin typeface="宋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86662" y="2843280"/>
            <a:ext cx="702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25000"/>
              </a:lnSpc>
              <a:buFont typeface="Wingdings" panose="05000000000000000000" pitchFamily="2" charset="2"/>
              <a:buChar char="n"/>
              <a:defRPr sz="2400" b="1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zh-CN" altLang="zh-CN" dirty="0"/>
              <a:t>用单纯形法</a:t>
            </a:r>
            <a:r>
              <a:rPr lang="zh-CN" altLang="zh-CN" dirty="0" smtClean="0"/>
              <a:t>求解</a:t>
            </a:r>
            <a:r>
              <a:rPr lang="zh-CN" altLang="en-US" dirty="0"/>
              <a:t>第一阶段</a:t>
            </a:r>
            <a:r>
              <a:rPr lang="zh-CN" altLang="zh-CN" dirty="0" smtClean="0"/>
              <a:t>问题</a:t>
            </a:r>
            <a:r>
              <a:rPr lang="en-US" altLang="zh-CN" dirty="0" smtClean="0"/>
              <a:t>(2.16)</a:t>
            </a:r>
            <a:r>
              <a:rPr lang="zh-CN" altLang="zh-CN" dirty="0" smtClean="0"/>
              <a:t>，获得</a:t>
            </a:r>
            <a:r>
              <a:rPr lang="zh-CN" altLang="zh-CN" dirty="0"/>
              <a:t>其解</a:t>
            </a:r>
          </a:p>
        </p:txBody>
      </p:sp>
      <p:sp>
        <p:nvSpPr>
          <p:cNvPr id="19" name="矩形 18"/>
          <p:cNvSpPr/>
          <p:nvPr/>
        </p:nvSpPr>
        <p:spPr>
          <a:xfrm>
            <a:off x="845511" y="2379165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方法步骤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90688" y="3766610"/>
            <a:ext cx="702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确定原线性规划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2.13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解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解的关系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979712" y="3397278"/>
            <a:ext cx="3168352" cy="369332"/>
            <a:chOff x="1979712" y="3397278"/>
            <a:chExt cx="3168352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979712" y="3397278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最优基本可行解是 </a:t>
              </a: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983403"/>
                </p:ext>
              </p:extLst>
            </p:nvPr>
          </p:nvGraphicFramePr>
          <p:xfrm>
            <a:off x="4121819" y="3430079"/>
            <a:ext cx="765397" cy="303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81" name="Equation" r:id="rId4" imgW="596900" imgH="241300" progId="Equation.DSMT4">
                    <p:embed/>
                  </p:oleObj>
                </mc:Choice>
                <mc:Fallback>
                  <p:oleObj name="Equation" r:id="rId4" imgW="596900" imgH="241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819" y="3430079"/>
                          <a:ext cx="765397" cy="3037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53564"/>
              </p:ext>
            </p:extLst>
          </p:nvPr>
        </p:nvGraphicFramePr>
        <p:xfrm>
          <a:off x="1475656" y="4444727"/>
          <a:ext cx="3324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2" name="Equation" r:id="rId6" imgW="2145960" imgH="228600" progId="Equation.DSMT4">
                  <p:embed/>
                </p:oleObj>
              </mc:Choice>
              <mc:Fallback>
                <p:oleObj name="Equation" r:id="rId6" imgW="21459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444727"/>
                        <a:ext cx="3324225" cy="352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769626"/>
              </p:ext>
            </p:extLst>
          </p:nvPr>
        </p:nvGraphicFramePr>
        <p:xfrm>
          <a:off x="1403350" y="5013325"/>
          <a:ext cx="70723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3" name="Equation" r:id="rId8" imgW="5003640" imgH="711000" progId="Equation.DSMT4">
                  <p:embed/>
                </p:oleObj>
              </mc:Choice>
              <mc:Fallback>
                <p:oleObj name="Equation" r:id="rId8" imgW="50036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3350" y="5013325"/>
                        <a:ext cx="7072313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687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四、线性规划的大</a:t>
            </a:r>
            <a:r>
              <a:rPr lang="en-US" altLang="zh-CN" sz="3200" b="1" dirty="0">
                <a:solidFill>
                  <a:srgbClr val="002060"/>
                </a:solidFill>
                <a:latin typeface="宋体"/>
                <a:cs typeface="+mn-cs"/>
              </a:rPr>
              <a:t>M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法和两阶段法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5511" y="1844824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latin typeface="宋体"/>
              </a:rPr>
              <a:t>3</a:t>
            </a:r>
            <a:r>
              <a:rPr kumimoji="1" lang="zh-CN" altLang="en-US" sz="2800" b="1" kern="0" dirty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两阶段</a:t>
            </a:r>
            <a:r>
              <a:rPr kumimoji="1" lang="zh-CN" altLang="zh-CN" sz="2800" b="1" kern="0" dirty="0" smtClean="0">
                <a:latin typeface="宋体"/>
              </a:rPr>
              <a:t>法</a:t>
            </a:r>
            <a:endParaRPr kumimoji="1" lang="zh-CN" altLang="zh-CN" sz="2800" b="1" kern="0" dirty="0">
              <a:latin typeface="宋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5511" y="2379165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方法步骤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90688" y="2924944"/>
            <a:ext cx="702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确定原线性规划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2.13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解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解的关系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66998"/>
              </p:ext>
            </p:extLst>
          </p:nvPr>
        </p:nvGraphicFramePr>
        <p:xfrm>
          <a:off x="1415550" y="3789040"/>
          <a:ext cx="66040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1" name="Equation" r:id="rId4" imgW="4673520" imgH="1155600" progId="Equation.DSMT4">
                  <p:embed/>
                </p:oleObj>
              </mc:Choice>
              <mc:Fallback>
                <p:oleObj name="Equation" r:id="rId4" imgW="467352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5550" y="3789040"/>
                        <a:ext cx="6604000" cy="163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325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四、线性规划的大</a:t>
            </a:r>
            <a:r>
              <a:rPr lang="en-US" altLang="zh-CN" sz="3200" b="1" dirty="0">
                <a:solidFill>
                  <a:srgbClr val="002060"/>
                </a:solidFill>
                <a:latin typeface="宋体"/>
                <a:cs typeface="+mn-cs"/>
              </a:rPr>
              <a:t>M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法和两阶段法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5511" y="1844824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latin typeface="宋体"/>
              </a:rPr>
              <a:t>3</a:t>
            </a:r>
            <a:r>
              <a:rPr kumimoji="1" lang="zh-CN" altLang="en-US" sz="2800" b="1" kern="0" dirty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两阶段</a:t>
            </a:r>
            <a:r>
              <a:rPr kumimoji="1" lang="zh-CN" altLang="zh-CN" sz="2800" b="1" kern="0" dirty="0" smtClean="0">
                <a:latin typeface="宋体"/>
              </a:rPr>
              <a:t>法</a:t>
            </a:r>
            <a:endParaRPr kumimoji="1" lang="zh-CN" altLang="zh-CN" sz="2800" b="1" kern="0" dirty="0">
              <a:latin typeface="宋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5511" y="2379165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方法步骤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23066" y="2843280"/>
            <a:ext cx="7020780" cy="49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两阶段法的第二阶段求（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2.13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）的解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0350" y="3343160"/>
            <a:ext cx="65153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zh-CN" sz="2000" dirty="0" smtClean="0">
                <a:latin typeface="+mn-ea"/>
              </a:rPr>
              <a:t>两</a:t>
            </a:r>
            <a:r>
              <a:rPr lang="zh-CN" altLang="zh-CN" sz="2000" dirty="0">
                <a:latin typeface="+mn-ea"/>
              </a:rPr>
              <a:t>阶段法的第二阶段，就是从</a:t>
            </a:r>
            <a:r>
              <a:rPr lang="zh-CN" altLang="zh-CN" sz="2000" b="1" dirty="0">
                <a:solidFill>
                  <a:srgbClr val="0070C0"/>
                </a:solidFill>
                <a:latin typeface="+mn-ea"/>
              </a:rPr>
              <a:t>得到的基可行解出发，用单纯形方法求（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2.13</a:t>
            </a:r>
            <a:r>
              <a:rPr lang="zh-CN" altLang="zh-CN" sz="2000" b="1" dirty="0">
                <a:solidFill>
                  <a:srgbClr val="0070C0"/>
                </a:solidFill>
                <a:latin typeface="+mn-ea"/>
              </a:rPr>
              <a:t>）的最优解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。即在问题（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2.16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）中</a:t>
            </a:r>
            <a:r>
              <a:rPr lang="zh-CN" altLang="zh-CN" sz="2000" b="1" dirty="0">
                <a:solidFill>
                  <a:srgbClr val="0070C0"/>
                </a:solidFill>
                <a:latin typeface="+mn-ea"/>
              </a:rPr>
              <a:t>去掉人工变量</a:t>
            </a:r>
            <a:r>
              <a:rPr lang="zh-CN" altLang="zh-CN" sz="2000" dirty="0">
                <a:latin typeface="+mn-ea"/>
              </a:rPr>
              <a:t>，</a:t>
            </a:r>
            <a:r>
              <a:rPr lang="zh-CN" altLang="zh-CN" sz="2000" b="1" dirty="0">
                <a:solidFill>
                  <a:srgbClr val="0070C0"/>
                </a:solidFill>
                <a:latin typeface="+mn-ea"/>
              </a:rPr>
              <a:t>以第一阶段最后的基变量为初始基变量开始迭代</a:t>
            </a:r>
            <a:r>
              <a:rPr lang="zh-CN" altLang="zh-CN" sz="2000" b="1" dirty="0" smtClean="0">
                <a:solidFill>
                  <a:srgbClr val="0070C0"/>
                </a:solidFill>
                <a:latin typeface="+mn-ea"/>
              </a:rPr>
              <a:t>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0350" y="5013176"/>
            <a:ext cx="665932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   </a:t>
            </a:r>
            <a:r>
              <a:rPr lang="zh-CN" altLang="zh-CN" sz="2000" b="1" dirty="0" smtClean="0">
                <a:latin typeface="+mn-ea"/>
              </a:rPr>
              <a:t>操作</a:t>
            </a:r>
            <a:r>
              <a:rPr lang="zh-CN" altLang="zh-CN" sz="2000" b="1" dirty="0">
                <a:latin typeface="+mn-ea"/>
              </a:rPr>
              <a:t>上可</a:t>
            </a:r>
            <a:r>
              <a:rPr lang="zh-CN" altLang="zh-CN" sz="2000" b="1" dirty="0">
                <a:solidFill>
                  <a:srgbClr val="0070C0"/>
                </a:solidFill>
                <a:latin typeface="+mn-ea"/>
              </a:rPr>
              <a:t>直接在第一阶段的最终单纯形表基础上进行，只需在表中</a:t>
            </a:r>
            <a:r>
              <a:rPr lang="zh-CN" altLang="zh-CN" sz="2000" b="1" dirty="0">
                <a:solidFill>
                  <a:srgbClr val="C00000"/>
                </a:solidFill>
                <a:latin typeface="+mn-ea"/>
              </a:rPr>
              <a:t>除去人工变量列、恢复目标价值向量为原问题之前的状况即可</a:t>
            </a:r>
            <a:r>
              <a:rPr lang="zh-CN" altLang="zh-CN" sz="2000" b="1" dirty="0">
                <a:solidFill>
                  <a:srgbClr val="0070C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45106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四、线性规划的大</a:t>
            </a:r>
            <a:r>
              <a:rPr lang="en-US" altLang="zh-CN" sz="3200" b="1" dirty="0">
                <a:solidFill>
                  <a:srgbClr val="002060"/>
                </a:solidFill>
                <a:latin typeface="宋体"/>
                <a:cs typeface="+mn-cs"/>
              </a:rPr>
              <a:t>M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法和两阶段法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5511" y="1844824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latin typeface="宋体"/>
              </a:rPr>
              <a:t>3</a:t>
            </a:r>
            <a:r>
              <a:rPr kumimoji="1" lang="zh-CN" altLang="en-US" sz="2800" b="1" kern="0" dirty="0">
                <a:latin typeface="宋体"/>
              </a:rPr>
              <a:t>、</a:t>
            </a:r>
            <a:r>
              <a:rPr kumimoji="1" lang="zh-CN" altLang="zh-CN" sz="2800" b="1" kern="0" dirty="0">
                <a:latin typeface="宋体"/>
              </a:rPr>
              <a:t>两阶段法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76" y="2460640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例题讲解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7241" y="3055510"/>
            <a:ext cx="4362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4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两阶段法求解下列问题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：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933951"/>
              </p:ext>
            </p:extLst>
          </p:nvPr>
        </p:nvGraphicFramePr>
        <p:xfrm>
          <a:off x="1547664" y="4653136"/>
          <a:ext cx="6184848" cy="1460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7" name="Equation" r:id="rId4" imgW="3771720" imgH="888840" progId="Equation.DSMT4">
                  <p:embed/>
                </p:oleObj>
              </mc:Choice>
              <mc:Fallback>
                <p:oleObj name="Equation" r:id="rId4" imgW="37717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653136"/>
                        <a:ext cx="6184848" cy="1460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42951"/>
              </p:ext>
            </p:extLst>
          </p:nvPr>
        </p:nvGraphicFramePr>
        <p:xfrm>
          <a:off x="5724128" y="2485380"/>
          <a:ext cx="1584176" cy="179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8" name="Equation" r:id="rId6" imgW="863225" imgH="977476" progId="Equation.DSMT4">
                  <p:embed/>
                </p:oleObj>
              </mc:Choice>
              <mc:Fallback>
                <p:oleObj name="Equation" r:id="rId6" imgW="863225" imgH="97747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485380"/>
                        <a:ext cx="1584176" cy="1797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521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五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线性规划问题的计算机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求解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方法</a:t>
            </a:r>
            <a:endParaRPr lang="zh-CN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6408" y="1816024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 smtClean="0">
                <a:latin typeface="+mn-ea"/>
              </a:rPr>
              <a:t>1</a:t>
            </a:r>
            <a:r>
              <a:rPr kumimoji="1" lang="zh-CN" altLang="en-US" sz="2800" b="1" kern="0" dirty="0" smtClean="0">
                <a:latin typeface="+mn-ea"/>
              </a:rPr>
              <a:t>、</a:t>
            </a:r>
            <a:r>
              <a:rPr lang="zh-CN" altLang="zh-CN" sz="2800" b="1" dirty="0">
                <a:latin typeface="+mn-ea"/>
              </a:rPr>
              <a:t>问题的提出</a:t>
            </a:r>
            <a:endParaRPr kumimoji="1" lang="zh-CN" altLang="zh-CN" sz="2800" b="1" kern="0" dirty="0">
              <a:latin typeface="+mn-ea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31812" y="2397095"/>
            <a:ext cx="6840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 smtClean="0">
                <a:latin typeface="+mn-ea"/>
              </a:rPr>
              <a:t>上世纪八十年代</a:t>
            </a:r>
            <a:r>
              <a:rPr lang="zh-CN" altLang="zh-CN" sz="2400" dirty="0">
                <a:latin typeface="+mn-ea"/>
              </a:rPr>
              <a:t>产生的复杂性为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多项式阶的求解线性规划的计算机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算法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内点法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zh-CN" altLang="zh-CN" sz="2400" dirty="0">
                <a:latin typeface="+mn-ea"/>
              </a:rPr>
              <a:t>使决策者可以借助计算机</a:t>
            </a:r>
            <a:r>
              <a:rPr lang="zh-CN" altLang="zh-CN" sz="2400" dirty="0">
                <a:solidFill>
                  <a:srgbClr val="0070C0"/>
                </a:solidFill>
                <a:latin typeface="+mn-ea"/>
              </a:rPr>
              <a:t>求解各种大型和超大型</a:t>
            </a:r>
            <a:r>
              <a:rPr lang="zh-CN" altLang="zh-CN" sz="2400" dirty="0" smtClean="0">
                <a:solidFill>
                  <a:srgbClr val="0070C0"/>
                </a:solidFill>
                <a:latin typeface="+mn-ea"/>
              </a:rPr>
              <a:t>线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性</a:t>
            </a:r>
            <a:r>
              <a:rPr lang="zh-CN" altLang="zh-CN" sz="2400" dirty="0" smtClean="0">
                <a:solidFill>
                  <a:srgbClr val="0070C0"/>
                </a:solidFill>
                <a:latin typeface="+mn-ea"/>
              </a:rPr>
              <a:t>规划问题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8240" y="4272607"/>
            <a:ext cx="6696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latin typeface="+mn-ea"/>
              </a:rPr>
              <a:t>现在已经出现了很多能够用于求解线性规划问题的计算机软件产品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如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Matlab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Lindo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或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Lingo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是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最具代表性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二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个。</a:t>
            </a:r>
            <a:endParaRPr lang="zh-CN" altLang="zh-CN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1377" y="5689288"/>
            <a:ext cx="6851195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zh-CN" sz="2400" dirty="0">
                <a:latin typeface="+mn-ea"/>
              </a:rPr>
              <a:t>下面以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Matlab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6.x</a:t>
            </a:r>
            <a:r>
              <a:rPr lang="zh-CN" altLang="zh-CN" sz="2400" dirty="0">
                <a:latin typeface="+mn-ea"/>
              </a:rPr>
              <a:t>为背景，介绍如何在</a:t>
            </a:r>
            <a:r>
              <a:rPr lang="en-US" altLang="zh-CN" sz="2400" dirty="0" err="1">
                <a:latin typeface="+mn-ea"/>
              </a:rPr>
              <a:t>Matlab</a:t>
            </a:r>
            <a:r>
              <a:rPr lang="zh-CN" altLang="zh-CN" sz="2400" dirty="0">
                <a:latin typeface="+mn-ea"/>
              </a:rPr>
              <a:t>中求解线性规划。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360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447800" y="2565400"/>
          <a:ext cx="72263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Document" r:id="rId4" imgW="6236208" imgH="4114800" progId="">
                  <p:embed/>
                </p:oleObj>
              </mc:Choice>
              <mc:Fallback>
                <p:oleObj name="Document" r:id="rId4" imgW="6236208" imgH="41148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65400"/>
                        <a:ext cx="7226300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3" name="矩形 6"/>
          <p:cNvSpPr>
            <a:spLocks noChangeArrowheads="1"/>
          </p:cNvSpPr>
          <p:nvPr/>
        </p:nvSpPr>
        <p:spPr bwMode="auto">
          <a:xfrm>
            <a:off x="827088" y="3789363"/>
            <a:ext cx="5762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CC"/>
                </a:solidFill>
                <a:latin typeface="宋体" pitchFamily="2" charset="-122"/>
              </a:rPr>
              <a:t>标准形式</a:t>
            </a:r>
            <a:endParaRPr lang="en-US" altLang="zh-CN" sz="240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251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宋体"/>
              </a:rPr>
              <a:t>1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线性规划的模型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27656" name="Object 4"/>
          <p:cNvGraphicFramePr>
            <a:graphicFrameLocks noChangeAspect="1"/>
          </p:cNvGraphicFramePr>
          <p:nvPr/>
        </p:nvGraphicFramePr>
        <p:xfrm>
          <a:off x="1835150" y="2565400"/>
          <a:ext cx="6497638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tion" r:id="rId6" imgW="2984500" imgH="1651000" progId="Equation.DSMT4">
                  <p:embed/>
                </p:oleObj>
              </mc:Choice>
              <mc:Fallback>
                <p:oleObj name="Equation" r:id="rId6" imgW="2984500" imgH="16510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5400"/>
                        <a:ext cx="6497638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4999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五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线性规划问题的计算机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求解</a:t>
            </a:r>
            <a:r>
              <a:rPr lang="zh-CN" altLang="en-US" sz="3200" b="1" dirty="0">
                <a:solidFill>
                  <a:srgbClr val="002060"/>
                </a:solidFill>
                <a:latin typeface="宋体"/>
                <a:cs typeface="+mn-cs"/>
              </a:rPr>
              <a:t>方法</a:t>
            </a:r>
            <a:endParaRPr lang="zh-CN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6408" y="1844824"/>
            <a:ext cx="5078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latin typeface="+mn-ea"/>
              </a:rPr>
              <a:t>2</a:t>
            </a:r>
            <a:r>
              <a:rPr kumimoji="1" lang="zh-CN" altLang="en-US" sz="2800" b="1" kern="0" dirty="0">
                <a:latin typeface="+mn-ea"/>
              </a:rPr>
              <a:t>、</a:t>
            </a:r>
            <a:r>
              <a:rPr kumimoji="1" lang="zh-CN" altLang="zh-CN" sz="2800" b="1" kern="0" dirty="0">
                <a:latin typeface="+mn-ea"/>
              </a:rPr>
              <a:t>在</a:t>
            </a:r>
            <a:r>
              <a:rPr kumimoji="1" lang="en-US" altLang="zh-CN" sz="2800" b="1" kern="0" dirty="0" err="1">
                <a:latin typeface="+mn-ea"/>
              </a:rPr>
              <a:t>Matlab</a:t>
            </a:r>
            <a:r>
              <a:rPr kumimoji="1" lang="zh-CN" altLang="zh-CN" sz="2800" b="1" kern="0" dirty="0">
                <a:latin typeface="+mn-ea"/>
              </a:rPr>
              <a:t>中求解线性规划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6408" y="2469607"/>
            <a:ext cx="278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ctr"/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）化成标准形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704171"/>
              </p:ext>
            </p:extLst>
          </p:nvPr>
        </p:nvGraphicFramePr>
        <p:xfrm>
          <a:off x="2195736" y="2990201"/>
          <a:ext cx="1679608" cy="180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2" name="Equation" r:id="rId4" imgW="825480" imgH="799920" progId="Equation.DSMT4">
                  <p:embed/>
                </p:oleObj>
              </mc:Choice>
              <mc:Fallback>
                <p:oleObj name="Equation" r:id="rId4" imgW="825480" imgH="7999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90201"/>
                        <a:ext cx="1679608" cy="1806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4151153" y="3025824"/>
            <a:ext cx="3085143" cy="369332"/>
            <a:chOff x="4151153" y="3068960"/>
            <a:chExt cx="3085143" cy="369332"/>
          </a:xfrm>
        </p:grpSpPr>
        <p:sp>
          <p:nvSpPr>
            <p:cNvPr id="15" name="左箭头 14"/>
            <p:cNvSpPr/>
            <p:nvPr/>
          </p:nvSpPr>
          <p:spPr bwMode="auto">
            <a:xfrm>
              <a:off x="4151153" y="3198513"/>
              <a:ext cx="936104" cy="216024"/>
            </a:xfrm>
            <a:prstGeom prst="left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306896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rgbClr val="FF0000"/>
                  </a:solidFill>
                </a:rPr>
                <a:t>目标函数求极小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51153" y="3441162"/>
            <a:ext cx="3927374" cy="372055"/>
            <a:chOff x="4067944" y="3459252"/>
            <a:chExt cx="3927374" cy="372055"/>
          </a:xfrm>
        </p:grpSpPr>
        <p:grpSp>
          <p:nvGrpSpPr>
            <p:cNvPr id="24" name="组合 23"/>
            <p:cNvGrpSpPr/>
            <p:nvPr/>
          </p:nvGrpSpPr>
          <p:grpSpPr>
            <a:xfrm>
              <a:off x="4067944" y="3461975"/>
              <a:ext cx="3816424" cy="369332"/>
              <a:chOff x="3995936" y="3068960"/>
              <a:chExt cx="3240360" cy="369332"/>
            </a:xfrm>
          </p:grpSpPr>
          <p:sp>
            <p:nvSpPr>
              <p:cNvPr id="26" name="左箭头 25"/>
              <p:cNvSpPr/>
              <p:nvPr/>
            </p:nvSpPr>
            <p:spPr bwMode="auto">
              <a:xfrm>
                <a:off x="3995936" y="3198513"/>
                <a:ext cx="865454" cy="216024"/>
              </a:xfrm>
              <a:prstGeom prst="leftArrow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92080" y="3068960"/>
                <a:ext cx="1944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5148064" y="3459252"/>
              <a:ext cx="28472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>
                  <a:solidFill>
                    <a:srgbClr val="0070C0"/>
                  </a:solidFill>
                </a:rPr>
                <a:t>不等式约束且取</a:t>
              </a:r>
              <a:r>
                <a:rPr lang="en-US" altLang="zh-CN" dirty="0">
                  <a:solidFill>
                    <a:srgbClr val="0070C0"/>
                  </a:solidFill>
                </a:rPr>
                <a:t>“≤”</a:t>
              </a:r>
              <a:r>
                <a:rPr lang="zh-CN" altLang="zh-CN" dirty="0">
                  <a:solidFill>
                    <a:srgbClr val="0070C0"/>
                  </a:solidFill>
                </a:rPr>
                <a:t>不等号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192605" y="3941862"/>
            <a:ext cx="2188113" cy="369332"/>
            <a:chOff x="4067946" y="3459252"/>
            <a:chExt cx="2188114" cy="369332"/>
          </a:xfrm>
        </p:grpSpPr>
        <p:sp>
          <p:nvSpPr>
            <p:cNvPr id="32" name="左箭头 31"/>
            <p:cNvSpPr/>
            <p:nvPr/>
          </p:nvSpPr>
          <p:spPr bwMode="auto">
            <a:xfrm>
              <a:off x="4067946" y="3591528"/>
              <a:ext cx="1019312" cy="216024"/>
            </a:xfrm>
            <a:prstGeom prst="leftArrow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148064" y="345925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 smtClean="0">
                  <a:solidFill>
                    <a:srgbClr val="C00000"/>
                  </a:solidFill>
                </a:rPr>
                <a:t>等式约束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188237" y="4374683"/>
            <a:ext cx="3208145" cy="369332"/>
            <a:chOff x="4188237" y="4374683"/>
            <a:chExt cx="3208145" cy="369332"/>
          </a:xfrm>
        </p:grpSpPr>
        <p:grpSp>
          <p:nvGrpSpPr>
            <p:cNvPr id="34" name="组合 33"/>
            <p:cNvGrpSpPr/>
            <p:nvPr/>
          </p:nvGrpSpPr>
          <p:grpSpPr>
            <a:xfrm>
              <a:off x="4188237" y="4374683"/>
              <a:ext cx="3208145" cy="369332"/>
              <a:chOff x="4064962" y="3459252"/>
              <a:chExt cx="2191098" cy="369332"/>
            </a:xfrm>
          </p:grpSpPr>
          <p:sp>
            <p:nvSpPr>
              <p:cNvPr id="37" name="左箭头 36"/>
              <p:cNvSpPr/>
              <p:nvPr/>
            </p:nvSpPr>
            <p:spPr bwMode="auto">
              <a:xfrm>
                <a:off x="4064962" y="3544287"/>
                <a:ext cx="699154" cy="216024"/>
              </a:xfrm>
              <a:prstGeom prst="left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974467" y="3459252"/>
                <a:ext cx="12815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323298" y="4374683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变量取值范围约束</a:t>
              </a:r>
              <a:endParaRPr lang="zh-CN" altLang="en-US" dirty="0"/>
            </a:p>
          </p:txBody>
        </p:sp>
      </p:grp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380784"/>
              </p:ext>
            </p:extLst>
          </p:nvPr>
        </p:nvGraphicFramePr>
        <p:xfrm>
          <a:off x="1628775" y="4935538"/>
          <a:ext cx="708025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3" name="Equation" r:id="rId6" imgW="4991040" imgH="1028520" progId="Equation.DSMT4">
                  <p:embed/>
                </p:oleObj>
              </mc:Choice>
              <mc:Fallback>
                <p:oleObj name="Equation" r:id="rId6" imgW="4991040" imgH="1028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935538"/>
                        <a:ext cx="7080250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912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五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线性规划问题的计算机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  <a:cs typeface="+mn-cs"/>
              </a:rPr>
              <a:t>求解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  <a:cs typeface="+mn-cs"/>
              </a:rPr>
              <a:t>方法</a:t>
            </a:r>
            <a:endParaRPr lang="zh-CN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6408" y="1772816"/>
            <a:ext cx="5078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latin typeface="+mn-ea"/>
              </a:rPr>
              <a:t>2</a:t>
            </a:r>
            <a:r>
              <a:rPr kumimoji="1" lang="zh-CN" altLang="en-US" sz="2800" b="1" kern="0" dirty="0">
                <a:latin typeface="+mn-ea"/>
              </a:rPr>
              <a:t>、</a:t>
            </a:r>
            <a:r>
              <a:rPr kumimoji="1" lang="zh-CN" altLang="zh-CN" sz="2800" b="1" kern="0" dirty="0">
                <a:latin typeface="+mn-ea"/>
              </a:rPr>
              <a:t>在</a:t>
            </a:r>
            <a:r>
              <a:rPr kumimoji="1" lang="en-US" altLang="zh-CN" sz="2800" b="1" kern="0" dirty="0" err="1">
                <a:latin typeface="+mn-ea"/>
              </a:rPr>
              <a:t>Matlab</a:t>
            </a:r>
            <a:r>
              <a:rPr kumimoji="1" lang="zh-CN" altLang="zh-CN" sz="2800" b="1" kern="0" dirty="0">
                <a:latin typeface="+mn-ea"/>
              </a:rPr>
              <a:t>中求解线性规划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1719" y="2336208"/>
            <a:ext cx="309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求解的函数名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639013"/>
              </p:ext>
            </p:extLst>
          </p:nvPr>
        </p:nvGraphicFramePr>
        <p:xfrm>
          <a:off x="1914525" y="3443288"/>
          <a:ext cx="439261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2" name="Equation" r:id="rId4" imgW="2222280" imgH="419040" progId="Equation.DSMT4">
                  <p:embed/>
                </p:oleObj>
              </mc:Choice>
              <mc:Fallback>
                <p:oleObj name="Equation" r:id="rId4" imgW="2222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443288"/>
                        <a:ext cx="4392613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77561"/>
              </p:ext>
            </p:extLst>
          </p:nvPr>
        </p:nvGraphicFramePr>
        <p:xfrm>
          <a:off x="4067944" y="2386856"/>
          <a:ext cx="3802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3" name="Equation" r:id="rId6" imgW="2197080" imgH="203040" progId="Equation.DSMT4">
                  <p:embed/>
                </p:oleObj>
              </mc:Choice>
              <mc:Fallback>
                <p:oleObj name="Equation" r:id="rId6" imgW="2197080" imgH="20304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386856"/>
                        <a:ext cx="380206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831719" y="2852936"/>
            <a:ext cx="547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调用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函数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+mn-ea"/>
              </a:rPr>
              <a:t>linprog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的</a:t>
            </a:r>
            <a:r>
              <a:rPr lang="zh-CN" altLang="zh-CN" sz="2400" b="1" dirty="0">
                <a:solidFill>
                  <a:srgbClr val="0070C0"/>
                </a:solidFill>
                <a:latin typeface="+mn-ea"/>
              </a:rPr>
              <a:t>常用语法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7241" y="4445659"/>
            <a:ext cx="7156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zh-CN" sz="2000" dirty="0" smtClean="0">
                <a:latin typeface="+mn-ea"/>
              </a:rPr>
              <a:t>）在</a:t>
            </a:r>
            <a:r>
              <a:rPr lang="zh-CN" altLang="zh-CN" sz="2000" dirty="0">
                <a:latin typeface="+mn-ea"/>
              </a:rPr>
              <a:t>传递调用参数时必须按语法指定的顺序对应传递</a:t>
            </a:r>
            <a:r>
              <a:rPr lang="zh-CN" altLang="zh-CN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  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</a:rPr>
              <a:t>若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缺少某些参数</a:t>
            </a:r>
            <a:r>
              <a:rPr lang="zh-CN" altLang="zh-CN" sz="2000" dirty="0">
                <a:latin typeface="+mn-ea"/>
              </a:rPr>
              <a:t>，除非其位于参数表的尾部，</a:t>
            </a:r>
            <a:r>
              <a:rPr lang="zh-CN" altLang="zh-CN" sz="2000" dirty="0" smtClean="0">
                <a:latin typeface="+mn-ea"/>
              </a:rPr>
              <a:t>否则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     </a:t>
            </a:r>
            <a:r>
              <a:rPr lang="zh-CN" altLang="zh-CN" sz="2000" dirty="0" smtClean="0">
                <a:latin typeface="+mn-ea"/>
              </a:rPr>
              <a:t>调用时必须</a:t>
            </a:r>
            <a:r>
              <a:rPr lang="zh-CN" altLang="zh-CN" sz="2000" dirty="0">
                <a:latin typeface="+mn-ea"/>
              </a:rPr>
              <a:t>以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空数组“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[]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”形式占位</a:t>
            </a:r>
            <a:r>
              <a:rPr lang="zh-CN" altLang="zh-CN" sz="2000" dirty="0">
                <a:latin typeface="+mn-ea"/>
              </a:rPr>
              <a:t>。</a:t>
            </a:r>
          </a:p>
          <a:p>
            <a:r>
              <a:rPr lang="en-US" altLang="zh-CN" sz="2000" dirty="0" smtClean="0">
                <a:latin typeface="+mn-ea"/>
              </a:rPr>
              <a:t>      2</a:t>
            </a:r>
            <a:r>
              <a:rPr lang="zh-CN" altLang="zh-CN" sz="2000" dirty="0">
                <a:latin typeface="+mn-ea"/>
              </a:rPr>
              <a:t>）若问题的模型为目标函数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求极大</a:t>
            </a:r>
            <a:r>
              <a:rPr lang="zh-CN" altLang="zh-CN" sz="2000" dirty="0">
                <a:latin typeface="+mn-ea"/>
              </a:rPr>
              <a:t>，须先将</a:t>
            </a:r>
            <a:r>
              <a:rPr lang="zh-CN" altLang="zh-CN" sz="2000" dirty="0" smtClean="0">
                <a:latin typeface="+mn-ea"/>
              </a:rPr>
              <a:t>目标函数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  </a:t>
            </a:r>
            <a:r>
              <a:rPr lang="zh-CN" altLang="zh-CN" sz="2000" dirty="0" smtClean="0">
                <a:latin typeface="+mn-ea"/>
              </a:rPr>
              <a:t>转换</a:t>
            </a:r>
            <a:r>
              <a:rPr lang="zh-CN" altLang="zh-CN" sz="2000" dirty="0">
                <a:latin typeface="+mn-ea"/>
              </a:rPr>
              <a:t>为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求极小</a:t>
            </a:r>
            <a:r>
              <a:rPr lang="zh-CN" altLang="zh-CN" sz="2000" dirty="0">
                <a:latin typeface="+mn-ea"/>
              </a:rPr>
              <a:t>。</a:t>
            </a:r>
          </a:p>
          <a:p>
            <a:r>
              <a:rPr lang="en-US" altLang="zh-CN" sz="2000" dirty="0" smtClean="0">
                <a:latin typeface="+mn-ea"/>
              </a:rPr>
              <a:t>      3</a:t>
            </a:r>
            <a:r>
              <a:rPr lang="zh-CN" altLang="zh-CN" sz="2000" dirty="0">
                <a:latin typeface="+mn-ea"/>
              </a:rPr>
              <a:t>）代码中所使用的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标点分隔符</a:t>
            </a:r>
            <a:r>
              <a:rPr lang="en-US" altLang="zh-CN" sz="2000" dirty="0">
                <a:latin typeface="+mn-ea"/>
              </a:rPr>
              <a:t>—</a:t>
            </a:r>
            <a:r>
              <a:rPr lang="zh-CN" altLang="zh-CN" sz="2000" dirty="0">
                <a:latin typeface="+mn-ea"/>
              </a:rPr>
              <a:t>如逗号、分号、</a:t>
            </a:r>
            <a:r>
              <a:rPr lang="zh-CN" altLang="zh-CN" sz="2000" dirty="0" smtClean="0">
                <a:latin typeface="+mn-ea"/>
              </a:rPr>
              <a:t>括号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  </a:t>
            </a:r>
            <a:r>
              <a:rPr lang="zh-CN" altLang="zh-CN" sz="2000" dirty="0" smtClean="0">
                <a:latin typeface="+mn-ea"/>
              </a:rPr>
              <a:t>等必须</a:t>
            </a:r>
            <a:r>
              <a:rPr lang="zh-CN" altLang="zh-CN" sz="2000" dirty="0">
                <a:latin typeface="+mn-ea"/>
              </a:rPr>
              <a:t>是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半角字符</a:t>
            </a:r>
            <a:r>
              <a:rPr lang="zh-CN" altLang="zh-CN" sz="2000" dirty="0" smtClean="0">
                <a:latin typeface="+mn-ea"/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3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</a:rPr>
              <a:t>五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</a:rPr>
              <a:t>、线性规划问题的计算机</a:t>
            </a:r>
            <a:r>
              <a:rPr lang="zh-CN" altLang="zh-CN" sz="3200" b="1" dirty="0" smtClean="0">
                <a:solidFill>
                  <a:srgbClr val="002060"/>
                </a:solidFill>
                <a:latin typeface="宋体"/>
              </a:rPr>
              <a:t>求解</a:t>
            </a:r>
            <a:r>
              <a:rPr lang="zh-CN" altLang="en-US" sz="3200" b="1" dirty="0" smtClean="0">
                <a:solidFill>
                  <a:srgbClr val="002060"/>
                </a:solidFill>
                <a:latin typeface="宋体"/>
              </a:rPr>
              <a:t>方法</a:t>
            </a:r>
            <a:endParaRPr lang="zh-CN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962" y="1925439"/>
            <a:ext cx="4929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latin typeface="+mn-ea"/>
              </a:rPr>
              <a:t>2</a:t>
            </a:r>
            <a:r>
              <a:rPr kumimoji="1" lang="zh-CN" altLang="en-US" sz="2800" b="1" kern="0" dirty="0">
                <a:latin typeface="+mn-ea"/>
              </a:rPr>
              <a:t>、</a:t>
            </a:r>
            <a:r>
              <a:rPr kumimoji="1" lang="zh-CN" altLang="zh-CN" sz="2800" b="1" kern="0" dirty="0">
                <a:latin typeface="+mn-ea"/>
              </a:rPr>
              <a:t>在</a:t>
            </a:r>
            <a:r>
              <a:rPr kumimoji="1" lang="en-US" altLang="zh-CN" sz="2800" b="1" kern="0" dirty="0" err="1">
                <a:latin typeface="+mn-ea"/>
              </a:rPr>
              <a:t>Matlab</a:t>
            </a:r>
            <a:r>
              <a:rPr kumimoji="1" lang="zh-CN" altLang="zh-CN" sz="2800" b="1" kern="0" dirty="0">
                <a:latin typeface="+mn-ea"/>
              </a:rPr>
              <a:t>中求解线性规划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76" y="2460640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4</a:t>
            </a:r>
            <a:r>
              <a:rPr lang="zh-CN" altLang="zh-CN" sz="2400" b="1" dirty="0" smtClean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例题讲解</a:t>
            </a:r>
            <a:endParaRPr lang="zh-CN" altLang="zh-CN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3071985"/>
            <a:ext cx="601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ctr"/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5 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写出下列问题的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Matlab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调用代码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06309"/>
              </p:ext>
            </p:extLst>
          </p:nvPr>
        </p:nvGraphicFramePr>
        <p:xfrm>
          <a:off x="2200459" y="3663988"/>
          <a:ext cx="2016560" cy="19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6" name="Equation" r:id="rId4" imgW="1041400" imgH="977900" progId="Equation.DSMT4">
                  <p:embed/>
                </p:oleObj>
              </mc:Choice>
              <mc:Fallback>
                <p:oleObj name="Equation" r:id="rId4" imgW="1041400" imgH="977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459" y="3663988"/>
                        <a:ext cx="2016560" cy="1907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580112" y="3933056"/>
            <a:ext cx="1583432" cy="1368152"/>
          </a:xfrm>
          <a:prstGeom prst="actionButtonHelp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80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5521" y="519312"/>
            <a:ext cx="7793037" cy="114300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宋体"/>
              </a:rPr>
              <a:t>六、内容小结和作业布置</a:t>
            </a:r>
            <a:endParaRPr lang="zh-CN" altLang="zh-CN" sz="3200" b="1" dirty="0">
              <a:solidFill>
                <a:srgbClr val="002060"/>
              </a:solidFill>
              <a:latin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182" y="1844824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kumimoji="1" lang="en-US" altLang="zh-CN" sz="2800" b="1" kern="0" dirty="0">
                <a:solidFill>
                  <a:srgbClr val="0070C0"/>
                </a:solidFill>
                <a:latin typeface="+mn-ea"/>
              </a:rPr>
              <a:t>1</a:t>
            </a:r>
            <a:r>
              <a:rPr kumimoji="1" lang="zh-CN" altLang="en-US" sz="2800" b="1" kern="0" dirty="0">
                <a:solidFill>
                  <a:srgbClr val="0070C0"/>
                </a:solidFill>
                <a:latin typeface="+mn-ea"/>
              </a:rPr>
              <a:t>、</a:t>
            </a:r>
            <a:r>
              <a:rPr kumimoji="1" lang="zh-CN" altLang="zh-CN" sz="2800" b="1" kern="0" dirty="0">
                <a:solidFill>
                  <a:srgbClr val="0070C0"/>
                </a:solidFill>
                <a:latin typeface="+mn-ea"/>
              </a:rPr>
              <a:t>内容小结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76" y="479715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云形标注 15"/>
          <p:cNvSpPr/>
          <p:nvPr/>
        </p:nvSpPr>
        <p:spPr bwMode="auto">
          <a:xfrm>
            <a:off x="4932040" y="2485380"/>
            <a:ext cx="2016224" cy="1159644"/>
          </a:xfrm>
          <a:prstGeom prst="cloud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2379765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400" smtClean="0">
                <a:solidFill>
                  <a:srgbClr val="0070C0"/>
                </a:solidFill>
                <a:latin typeface="+mn-ea"/>
              </a:rPr>
              <a:t>简单</a:t>
            </a:r>
            <a:r>
              <a:rPr lang="zh-CN" altLang="zh-CN" sz="2400" dirty="0">
                <a:solidFill>
                  <a:srgbClr val="0070C0"/>
                </a:solidFill>
                <a:latin typeface="+mn-ea"/>
              </a:rPr>
              <a:t>介绍了线性规划的模型及相关概念；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400" dirty="0" smtClean="0">
                <a:solidFill>
                  <a:srgbClr val="0070C0"/>
                </a:solidFill>
                <a:latin typeface="+mn-ea"/>
              </a:rPr>
              <a:t>直观</a:t>
            </a:r>
            <a:r>
              <a:rPr lang="zh-CN" altLang="zh-CN" sz="2400" dirty="0">
                <a:solidFill>
                  <a:srgbClr val="0070C0"/>
                </a:solidFill>
                <a:latin typeface="+mn-ea"/>
              </a:rPr>
              <a:t>地讲了线性规划的图解法；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400" dirty="0" smtClean="0">
                <a:solidFill>
                  <a:srgbClr val="0070C0"/>
                </a:solidFill>
                <a:latin typeface="+mn-ea"/>
              </a:rPr>
              <a:t>重点</a:t>
            </a:r>
            <a:r>
              <a:rPr lang="zh-CN" altLang="zh-CN" sz="2400" dirty="0">
                <a:solidFill>
                  <a:srgbClr val="0070C0"/>
                </a:solidFill>
                <a:latin typeface="+mn-ea"/>
              </a:rPr>
              <a:t>讲了线性规划的单纯形法；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400" dirty="0" smtClean="0">
                <a:solidFill>
                  <a:srgbClr val="0070C0"/>
                </a:solidFill>
                <a:latin typeface="+mn-ea"/>
              </a:rPr>
              <a:t>特别</a:t>
            </a:r>
            <a:r>
              <a:rPr lang="zh-CN" altLang="zh-CN" sz="2400" dirty="0">
                <a:solidFill>
                  <a:srgbClr val="0070C0"/>
                </a:solidFill>
                <a:latin typeface="+mn-ea"/>
              </a:rPr>
              <a:t>讲了线性规划的大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M</a:t>
            </a:r>
            <a:r>
              <a:rPr lang="zh-CN" altLang="zh-CN" sz="2400" dirty="0">
                <a:solidFill>
                  <a:srgbClr val="0070C0"/>
                </a:solidFill>
                <a:latin typeface="+mn-ea"/>
              </a:rPr>
              <a:t>法和两阶段法；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400" dirty="0" smtClean="0">
                <a:solidFill>
                  <a:srgbClr val="0070C0"/>
                </a:solidFill>
                <a:latin typeface="+mn-ea"/>
              </a:rPr>
              <a:t>最后</a:t>
            </a:r>
            <a:r>
              <a:rPr lang="zh-CN" altLang="zh-CN" sz="2400" dirty="0">
                <a:solidFill>
                  <a:srgbClr val="0070C0"/>
                </a:solidFill>
                <a:latin typeface="+mn-ea"/>
              </a:rPr>
              <a:t>介绍了线性规划问题的计算机求解方法。</a:t>
            </a:r>
          </a:p>
        </p:txBody>
      </p:sp>
      <p:sp>
        <p:nvSpPr>
          <p:cNvPr id="20" name="矩形 19"/>
          <p:cNvSpPr/>
          <p:nvPr/>
        </p:nvSpPr>
        <p:spPr>
          <a:xfrm>
            <a:off x="996220" y="4373854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kern="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2800" b="1" kern="0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作业</a:t>
            </a:r>
            <a:r>
              <a:rPr lang="zh-CN" altLang="zh-CN" sz="2800" dirty="0">
                <a:solidFill>
                  <a:srgbClr val="FF0000"/>
                </a:solidFill>
              </a:rPr>
              <a:t>布置</a:t>
            </a:r>
          </a:p>
        </p:txBody>
      </p:sp>
      <p:sp>
        <p:nvSpPr>
          <p:cNvPr id="13" name="矩形 12"/>
          <p:cNvSpPr/>
          <p:nvPr/>
        </p:nvSpPr>
        <p:spPr>
          <a:xfrm>
            <a:off x="1547664" y="4897074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练习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二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题，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题，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题；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自学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讨论线性规划的内点法；特殊线性规划的求解方法（分支定界法、隐枚举法、表上作业法和匈牙利法）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。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 </a:t>
            </a:r>
            <a:endParaRPr lang="zh-CN" altLang="zh-CN" sz="2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4551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2124075" y="2565400"/>
          <a:ext cx="6119813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Document" r:id="rId4" imgW="6236208" imgH="4114800" progId="">
                  <p:embed/>
                </p:oleObj>
              </mc:Choice>
              <mc:Fallback>
                <p:oleObj name="Document" r:id="rId4" imgW="6236208" imgH="41148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565400"/>
                        <a:ext cx="6119813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7" name="矩形 6"/>
          <p:cNvSpPr>
            <a:spLocks noChangeArrowheads="1"/>
          </p:cNvSpPr>
          <p:nvPr/>
        </p:nvSpPr>
        <p:spPr bwMode="auto">
          <a:xfrm>
            <a:off x="1116013" y="2708275"/>
            <a:ext cx="5762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CC"/>
                </a:solidFill>
                <a:latin typeface="宋体" pitchFamily="2" charset="-122"/>
              </a:rPr>
              <a:t>标准形式</a:t>
            </a:r>
            <a:r>
              <a:rPr lang="en-US" altLang="zh-CN" sz="2400">
                <a:solidFill>
                  <a:srgbClr val="0033CC"/>
                </a:solidFill>
                <a:latin typeface="宋体" pitchFamily="2" charset="-122"/>
              </a:rPr>
              <a:t>—</a:t>
            </a:r>
            <a:r>
              <a:rPr lang="zh-CN" altLang="en-US" sz="2400">
                <a:solidFill>
                  <a:srgbClr val="0033CC"/>
                </a:solidFill>
                <a:latin typeface="宋体" pitchFamily="2" charset="-122"/>
              </a:rPr>
              <a:t>缩写形式</a:t>
            </a:r>
            <a:endParaRPr lang="en-US" altLang="zh-CN" sz="240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251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宋体"/>
              </a:rPr>
              <a:t>1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线性规划的模型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28680" name="Object 3"/>
          <p:cNvGraphicFramePr>
            <a:graphicFrameLocks noChangeAspect="1"/>
          </p:cNvGraphicFramePr>
          <p:nvPr/>
        </p:nvGraphicFramePr>
        <p:xfrm>
          <a:off x="2051050" y="2825750"/>
          <a:ext cx="5084763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Equation" r:id="rId6" imgW="2921000" imgH="1460500" progId="Equation.DSMT4">
                  <p:embed/>
                </p:oleObj>
              </mc:Choice>
              <mc:Fallback>
                <p:oleObj name="Equation" r:id="rId6" imgW="2921000" imgH="14605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825750"/>
                        <a:ext cx="5084763" cy="315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2402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447800" y="2565400"/>
          <a:ext cx="658018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Document" r:id="rId4" imgW="6236208" imgH="4114800" progId="">
                  <p:embed/>
                </p:oleObj>
              </mc:Choice>
              <mc:Fallback>
                <p:oleObj name="Document" r:id="rId4" imgW="6236208" imgH="41148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65400"/>
                        <a:ext cx="6580188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2571750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2811463" y="271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701" name="矩形 6"/>
          <p:cNvSpPr>
            <a:spLocks noChangeArrowheads="1"/>
          </p:cNvSpPr>
          <p:nvPr/>
        </p:nvSpPr>
        <p:spPr bwMode="auto">
          <a:xfrm>
            <a:off x="1042988" y="2924175"/>
            <a:ext cx="5762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CC"/>
                </a:solidFill>
                <a:latin typeface="宋体" pitchFamily="2" charset="-122"/>
              </a:rPr>
              <a:t>标准形式</a:t>
            </a:r>
            <a:r>
              <a:rPr lang="en-US" altLang="zh-CN" sz="2400">
                <a:solidFill>
                  <a:srgbClr val="0033CC"/>
                </a:solidFill>
                <a:latin typeface="宋体" pitchFamily="2" charset="-122"/>
              </a:rPr>
              <a:t>—</a:t>
            </a:r>
            <a:r>
              <a:rPr lang="zh-CN" altLang="en-US" sz="2400">
                <a:solidFill>
                  <a:srgbClr val="0033CC"/>
                </a:solidFill>
                <a:latin typeface="宋体" pitchFamily="2" charset="-122"/>
              </a:rPr>
              <a:t>向量形式</a:t>
            </a:r>
            <a:endParaRPr lang="en-US" altLang="zh-CN" sz="240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3200" dirty="0">
                <a:solidFill>
                  <a:srgbClr val="002060"/>
                </a:solidFill>
                <a:latin typeface="宋体"/>
                <a:cs typeface="+mn-cs"/>
              </a:rPr>
              <a:t>一、</a:t>
            </a:r>
            <a:r>
              <a:rPr lang="zh-CN" altLang="zh-CN" sz="3200" b="1" dirty="0">
                <a:solidFill>
                  <a:srgbClr val="002060"/>
                </a:solidFill>
                <a:latin typeface="宋体"/>
                <a:cs typeface="+mn-cs"/>
              </a:rPr>
              <a:t>线性规划的模型及相关概念</a:t>
            </a:r>
            <a:endParaRPr lang="en-US" altLang="zh-CN" sz="3200" b="1" dirty="0">
              <a:solidFill>
                <a:srgbClr val="002060"/>
              </a:solidFill>
              <a:latin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088" y="1916113"/>
            <a:ext cx="3251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宋体"/>
              </a:rPr>
              <a:t>1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宋体"/>
              </a:rPr>
              <a:t>、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宋体"/>
              </a:rPr>
              <a:t>线性规划的模型</a:t>
            </a:r>
            <a:endParaRPr kumimoji="1" lang="en-US" altLang="zh-CN" sz="2800" b="1" kern="0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29704" name="Object 3"/>
          <p:cNvGraphicFramePr>
            <a:graphicFrameLocks noChangeAspect="1"/>
          </p:cNvGraphicFramePr>
          <p:nvPr/>
        </p:nvGraphicFramePr>
        <p:xfrm>
          <a:off x="2124075" y="2565400"/>
          <a:ext cx="5327650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6" imgW="2616200" imgH="2209800" progId="Equation.DSMT4">
                  <p:embed/>
                </p:oleObj>
              </mc:Choice>
              <mc:Fallback>
                <p:oleObj name="Equation" r:id="rId6" imgW="2616200" imgH="2209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565400"/>
                        <a:ext cx="5327650" cy="397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32690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4239</Words>
  <Application>Microsoft Office PowerPoint</Application>
  <PresentationFormat>全屏显示(4:3)</PresentationFormat>
  <Paragraphs>596</Paragraphs>
  <Slides>73</Slides>
  <Notes>48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73</vt:i4>
      </vt:variant>
    </vt:vector>
  </HeadingPairs>
  <TitlesOfParts>
    <vt:vector size="84" baseType="lpstr">
      <vt:lpstr>1_Blends</vt:lpstr>
      <vt:lpstr>Blends</vt:lpstr>
      <vt:lpstr>2_Blends</vt:lpstr>
      <vt:lpstr>3_Blends</vt:lpstr>
      <vt:lpstr>4_Blends</vt:lpstr>
      <vt:lpstr>5_Blends</vt:lpstr>
      <vt:lpstr>公式</vt:lpstr>
      <vt:lpstr>Document</vt:lpstr>
      <vt:lpstr>Equation</vt:lpstr>
      <vt:lpstr>位图图像</vt:lpstr>
      <vt:lpstr>Equations</vt:lpstr>
      <vt:lpstr>最优化理论与方法</vt:lpstr>
      <vt:lpstr>内容提要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一、线性规划的模型及相关概念</vt:lpstr>
      <vt:lpstr>线性规划的求解方法</vt:lpstr>
      <vt:lpstr>二、线性规划的图解法</vt:lpstr>
      <vt:lpstr>解（1）在平面直角坐标系上画出可行域</vt:lpstr>
      <vt:lpstr>   (2)画出目标函数等值线，并沿其法线方向平移等值线，以求得最优解。目标值在（4，2）点，达到最大值14</vt:lpstr>
      <vt:lpstr>PowerPoint 演示文稿</vt:lpstr>
      <vt:lpstr>可能出现的几种情况</vt:lpstr>
      <vt:lpstr>    （2）无界解</vt:lpstr>
      <vt:lpstr>   不存在可行域</vt:lpstr>
      <vt:lpstr>二、线性规划的图解法</vt:lpstr>
      <vt:lpstr>二、线性规划的图解法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三、线性规划的单纯形法</vt:lpstr>
      <vt:lpstr>四、线性规划的大M法和两阶段法</vt:lpstr>
      <vt:lpstr>四、线性规划的大M法和两阶段法</vt:lpstr>
      <vt:lpstr>四、线性规划的大M法和两阶段法</vt:lpstr>
      <vt:lpstr>四、线性规划的大M法和两阶段法</vt:lpstr>
      <vt:lpstr>四、线性规划的大M法和两阶段法</vt:lpstr>
      <vt:lpstr>四、线性规划的大M法和两阶段法</vt:lpstr>
      <vt:lpstr>四、线性规划的大M法和两阶段法</vt:lpstr>
      <vt:lpstr>四、线性规划的大M法和两阶段法</vt:lpstr>
      <vt:lpstr>四、线性规划的大M法和两阶段法</vt:lpstr>
      <vt:lpstr>四、线性规划的大M法和两阶段法</vt:lpstr>
      <vt:lpstr>四、线性规划的大M法和两阶段法</vt:lpstr>
      <vt:lpstr>五、线性规划问题的计算机求解方法</vt:lpstr>
      <vt:lpstr>五、线性规划问题的计算机求解方法</vt:lpstr>
      <vt:lpstr>五、线性规划问题的计算机求解方法</vt:lpstr>
      <vt:lpstr>五、线性规划问题的计算机求解方法</vt:lpstr>
      <vt:lpstr>六、内容小结和作业布置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线性规划</dc:title>
  <dc:creator>Microsoft</dc:creator>
  <cp:lastModifiedBy>zyh</cp:lastModifiedBy>
  <cp:revision>138</cp:revision>
  <dcterms:created xsi:type="dcterms:W3CDTF">2019-08-08T07:38:13Z</dcterms:created>
  <dcterms:modified xsi:type="dcterms:W3CDTF">2019-10-06T12:20:55Z</dcterms:modified>
</cp:coreProperties>
</file>