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2"/>
  </p:notesMasterIdLst>
  <p:sldIdLst>
    <p:sldId id="303" r:id="rId3"/>
    <p:sldId id="278" r:id="rId4"/>
    <p:sldId id="279" r:id="rId5"/>
    <p:sldId id="280" r:id="rId6"/>
    <p:sldId id="292" r:id="rId7"/>
    <p:sldId id="293" r:id="rId8"/>
    <p:sldId id="294" r:id="rId9"/>
    <p:sldId id="295" r:id="rId10"/>
    <p:sldId id="296" r:id="rId11"/>
    <p:sldId id="297" r:id="rId12"/>
    <p:sldId id="281" r:id="rId13"/>
    <p:sldId id="282" r:id="rId14"/>
    <p:sldId id="283" r:id="rId15"/>
    <p:sldId id="298" r:id="rId16"/>
    <p:sldId id="299" r:id="rId17"/>
    <p:sldId id="300" r:id="rId18"/>
    <p:sldId id="301" r:id="rId19"/>
    <p:sldId id="302" r:id="rId20"/>
    <p:sldId id="26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7F4C-1FAE-4F25-A17E-4F7286AD1E0E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B16E0-44C4-4506-ADD5-104B5D70C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30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0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0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38EF891-8B95-415C-87F6-95260C081068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5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FB9EE-A72D-4536-8731-1AC4471B6B4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2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5911A-62FF-4C6A-ADD6-A18285530CF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46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EE391-1A29-4A2F-8BBA-4EA6DA3403A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60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F13B-DC5B-4C04-B151-60732A8DBF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08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AC21D-50E2-43DA-82B8-9D7CC77399B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07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602D7-50EE-41C3-84AD-183E93E909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57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DD1EC-47F6-4C9F-9C78-F83CC1E75F4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53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0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0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374E594-7CFF-4E17-BFA4-4E2D6CA86750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958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8ACC9-B87E-4E3D-AB8E-40E50DB6FA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6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18884-A736-437A-B76E-8AE1F3011B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2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09921-632E-42BF-84C8-4444CD74AC1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871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FF9B-BA40-413C-83B4-FF485847470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09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D27A4-CA90-4405-A439-D997777397B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493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89BBA-D584-4245-8449-8E534EECE6C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37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3F0E1-F091-4B1C-B46A-A8FE2E6539A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212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77735-0037-4157-B1A4-8377C3CD976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01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7C2EE-A626-4BF1-B3B8-4990709C7C3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158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C1027-EC98-451E-8241-6E6E953232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729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F3F88-A038-4E20-9907-BCBE11F4CE7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06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A055B-F823-484B-B344-F595DD3727E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82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9DC8C-C389-41F4-9513-A2004431974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2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D85DB-0BDE-4611-BEF7-5D49F1AE69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577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368E1-B772-4B99-AE33-0909DB1ABAF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01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05638-592C-4854-A69C-EA3BB66A168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866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B494D-D342-459F-B2CF-9CE8BA68890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7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C1536-6508-4914-B307-3416AFFEEF6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39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E572E-0BFD-48BB-B9E7-075F4C01133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C6233-BC66-40AB-B9F9-9033A57B263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9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0D38F-27CC-43FB-95B9-E9D0A9F2AD4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24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5AA90-3812-4F23-9B6C-48011F796DC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15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D7316-2F00-4F44-B2D8-3F974C759F0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8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9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9BBB49E-2255-4A2C-8095-C0D8E272F85C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9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96B8EC58-369B-4B13-A80A-00A37B20331E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7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最优化理论与方法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624736" cy="1152128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</a:rPr>
              <a:t>非线性规划模型和预备知识</a:t>
            </a:r>
            <a:endParaRPr lang="en-US" altLang="zh-CN" sz="4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理学院</a:t>
            </a:r>
            <a:r>
              <a:rPr lang="zh-CN" altLang="en-US" sz="2800" b="1" dirty="0" smtClean="0"/>
              <a:t>优质课程建设团队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460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931FE4-55C2-4717-8A93-96FE1540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247" y="343745"/>
            <a:ext cx="7793037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</a:rPr>
              <a:t>建立最优化模型的方法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779FBCD6-A368-4573-A4DF-DD2664808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2"/>
                <a:ext cx="7772400" cy="45076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zh-CN" sz="2400" dirty="0"/>
                  <a:t>因此，问题的数学模型为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zh-CN" altLang="zh-CN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zh-CN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20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20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20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𝑠</m:t>
                      </m:r>
                      <m:r>
                        <a:rPr lang="en-US" altLang="zh-CN" sz="2000" i="1">
                          <a:latin typeface="Cambria Math"/>
                        </a:rPr>
                        <m:t>.</m:t>
                      </m:r>
                      <m:r>
                        <a:rPr lang="en-US" altLang="zh-CN" sz="2000" i="1">
                          <a:latin typeface="Cambria Math"/>
                        </a:rPr>
                        <m:t>𝑡</m:t>
                      </m:r>
                      <m:r>
                        <a:rPr lang="en-US" altLang="zh-CN" sz="2000" i="1">
                          <a:latin typeface="Cambria Math"/>
                        </a:rPr>
                        <m:t>.     </m:t>
                      </m:r>
                      <m:nary>
                        <m:naryPr>
                          <m:chr m:val="∑"/>
                          <m:ctrlPr>
                            <a:rPr lang="zh-CN" altLang="zh-CN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2000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    (</m:t>
                      </m:r>
                      <m:r>
                        <a:rPr lang="en-US" altLang="zh-CN" sz="2000" i="1">
                          <a:latin typeface="Cambria Math"/>
                        </a:rPr>
                        <m:t>𝑖</m:t>
                      </m:r>
                      <m:r>
                        <a:rPr lang="en-US" altLang="zh-CN" sz="2000" i="1">
                          <a:latin typeface="Cambria Math"/>
                        </a:rPr>
                        <m:t>=1,2,…,</m:t>
                      </m:r>
                      <m:r>
                        <a:rPr lang="en-US" altLang="zh-CN" sz="2000" i="1">
                          <a:latin typeface="Cambria Math"/>
                        </a:rPr>
                        <m:t>𝑚</m:t>
                      </m:r>
                      <m:r>
                        <a:rPr lang="en-US" altLang="zh-CN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    (</m:t>
                    </m:r>
                    <m:r>
                      <a:rPr lang="en-US" altLang="zh-CN" sz="2000" i="1">
                        <a:latin typeface="Cambria Math"/>
                      </a:rPr>
                      <m:t>𝑗</m:t>
                    </m:r>
                    <m:r>
                      <a:rPr lang="en-US" altLang="zh-CN" sz="2000" i="1">
                        <a:latin typeface="Cambria Math"/>
                      </a:rPr>
                      <m:t>=1,2,…,</m:t>
                    </m:r>
                    <m:r>
                      <a:rPr lang="en-US" altLang="zh-CN" sz="2000" i="1">
                        <a:latin typeface="Cambria Math"/>
                      </a:rPr>
                      <m:t>𝑛</m:t>
                    </m:r>
                    <m:r>
                      <a:rPr lang="en-US" altLang="zh-CN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i="1" dirty="0"/>
                  <a:t> </a:t>
                </a:r>
                <a:endParaRPr lang="zh-CN" altLang="zh-CN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≥0</m:t>
                    </m:r>
                  </m:oMath>
                </a14:m>
                <a:r>
                  <a:rPr lang="en-US" altLang="zh-CN" sz="2000" i="1" dirty="0"/>
                  <a:t>.</a:t>
                </a:r>
              </a:p>
              <a:p>
                <a:pPr marL="0" indent="0" algn="ctr">
                  <a:buNone/>
                </a:pPr>
                <a:endParaRPr lang="zh-CN" altLang="zh-CN" sz="2000" dirty="0"/>
              </a:p>
              <a:p>
                <a:pPr marL="0" indent="0">
                  <a:buNone/>
                </a:pPr>
                <a:r>
                  <a:rPr lang="zh-CN" altLang="en-US" sz="2400" b="1" dirty="0">
                    <a:ea typeface="Times New Roman" panose="02020603050405020304" pitchFamily="18" charset="0"/>
                  </a:rPr>
                  <a:t>思考</a:t>
                </a:r>
                <a:r>
                  <a:rPr lang="zh-CN" altLang="zh-CN" sz="2400" dirty="0">
                    <a:ea typeface="Times New Roman" panose="02020603050405020304" pitchFamily="18" charset="0"/>
                  </a:rPr>
                  <a:t> 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上述两个问题的模型还是线性规划模型吗？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9FBCD6-A368-4573-A4DF-DD2664808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2"/>
                <a:ext cx="7772400" cy="4507631"/>
              </a:xfrm>
              <a:blipFill>
                <a:blip r:embed="rId2"/>
                <a:stretch>
                  <a:fillRect l="-1176" t="-1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06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793037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</a:rPr>
              <a:t>建立最优化模型的方法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79549"/>
            <a:ext cx="7920880" cy="47178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zh-CN" altLang="zh-CN" sz="2400" dirty="0"/>
              <a:t>非线性规划问题的相关概念</a:t>
            </a:r>
            <a:r>
              <a:rPr lang="zh-CN" altLang="en-US" sz="2400" b="1" dirty="0"/>
              <a:t>：</a:t>
            </a:r>
            <a:endParaRPr lang="en-US" altLang="zh-CN" sz="2800" b="1" dirty="0"/>
          </a:p>
          <a:p>
            <a:pPr lvl="0"/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非线性规划问题</a:t>
            </a:r>
            <a:r>
              <a:rPr lang="zh-CN" altLang="zh-CN" sz="2400" dirty="0"/>
              <a:t>是指目标函数或者约束条件中含有非线性函数的最优化问题。</a:t>
            </a:r>
          </a:p>
          <a:p>
            <a:pPr lvl="0"/>
            <a:r>
              <a:rPr lang="zh-CN" altLang="zh-CN" sz="2400" dirty="0"/>
              <a:t>在带有约束的问题中，满足约束条件的点称为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可行点</a:t>
            </a:r>
            <a:r>
              <a:rPr lang="zh-CN" altLang="zh-CN" sz="2400" dirty="0"/>
              <a:t>。全体可行点组成的集合称为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可行集</a:t>
            </a:r>
            <a:r>
              <a:rPr lang="zh-CN" altLang="zh-CN" sz="2400" dirty="0">
                <a:latin typeface="+mn-ea"/>
              </a:rPr>
              <a:t>或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可行域</a:t>
            </a:r>
            <a:r>
              <a:rPr lang="zh-CN" altLang="zh-CN" sz="2400" dirty="0"/>
              <a:t>。如果一个问题的可行集是整个空间，那么此问题就称为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无约束问题</a:t>
            </a:r>
            <a:r>
              <a:rPr lang="zh-CN" altLang="zh-CN" sz="2400" dirty="0"/>
              <a:t>。</a:t>
            </a:r>
          </a:p>
          <a:p>
            <a:pPr lvl="0"/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全局最优解</a:t>
            </a:r>
            <a:r>
              <a:rPr lang="zh-CN" altLang="zh-CN" sz="2400" dirty="0"/>
              <a:t>与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全局最优值</a:t>
            </a:r>
            <a:r>
              <a:rPr lang="zh-CN" altLang="zh-CN" sz="2400" dirty="0"/>
              <a:t>。</a:t>
            </a:r>
          </a:p>
          <a:p>
            <a:pPr lvl="0"/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局部最优解</a:t>
            </a:r>
            <a:r>
              <a:rPr lang="zh-CN" altLang="zh-CN" sz="2400" dirty="0"/>
              <a:t>与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局部最优值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9164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793037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</a:rPr>
              <a:t>建立最优化模型的方法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79549"/>
            <a:ext cx="7920880" cy="4429771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/>
              <a:t>注意：</a:t>
            </a:r>
            <a:r>
              <a:rPr lang="zh-CN" altLang="zh-CN" sz="2400" dirty="0"/>
              <a:t>线性规划与非线性规划的区别在于如果线性规划的最优解存在，其最优解只能在其可行域的边界上达到；而非线性规划的最优解则可能在其可行域的任意一点达到</a:t>
            </a:r>
            <a:r>
              <a:rPr lang="zh-CN" altLang="zh-CN" dirty="0"/>
              <a:t>。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</a:rPr>
              <a:t> </a:t>
            </a:r>
            <a:endParaRPr lang="zh-CN" altLang="en-US" sz="24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41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701824"/>
            <a:ext cx="7793037" cy="1143000"/>
          </a:xfrm>
        </p:spPr>
        <p:txBody>
          <a:bodyPr/>
          <a:lstStyle/>
          <a:p>
            <a:r>
              <a:rPr lang="zh-CN" altLang="zh-CN" sz="3200" b="1" dirty="0">
                <a:solidFill>
                  <a:schemeClr val="tx1"/>
                </a:solidFill>
              </a:rPr>
              <a:t>二、相关数学基础理论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879549"/>
                <a:ext cx="7488832" cy="44297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/>
                  <a:t>1</a:t>
                </a:r>
                <a:r>
                  <a:rPr lang="zh-CN" altLang="zh-CN" sz="2400" dirty="0"/>
                  <a:t>、梯度、</a:t>
                </a:r>
                <a:r>
                  <a:rPr lang="en-US" altLang="zh-CN" sz="2400" dirty="0"/>
                  <a:t>Hesse</a:t>
                </a:r>
                <a:r>
                  <a:rPr lang="zh-CN" altLang="zh-CN" sz="2400" dirty="0"/>
                  <a:t>矩阵和</a:t>
                </a:r>
                <a:r>
                  <a:rPr lang="en-US" altLang="zh-CN" sz="2400" dirty="0"/>
                  <a:t>Taylor</a:t>
                </a:r>
                <a:r>
                  <a:rPr lang="zh-CN" altLang="zh-CN" sz="2400" dirty="0"/>
                  <a:t>展开</a:t>
                </a:r>
              </a:p>
              <a:p>
                <a:r>
                  <a:rPr lang="en-US" altLang="zh-CN" sz="2400" dirty="0"/>
                  <a:t> </a:t>
                </a:r>
                <a:r>
                  <a:rPr lang="zh-CN" altLang="zh-CN" sz="2400" b="1" dirty="0"/>
                  <a:t>梯度</a:t>
                </a:r>
                <a:r>
                  <a:rPr lang="zh-CN" altLang="zh-CN" sz="2400" dirty="0"/>
                  <a:t>：多元函数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/>
                  <a:t>在点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zh-CN" sz="2400" dirty="0"/>
                  <a:t>处的梯度为</a:t>
                </a:r>
                <a:r>
                  <a:rPr lang="en-US" altLang="zh-CN" sz="2400" i="1" dirty="0"/>
                  <a:t>n</a:t>
                </a:r>
                <a:r>
                  <a:rPr lang="zh-CN" altLang="zh-CN" sz="2400" dirty="0"/>
                  <a:t>维列向量：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𝛻</m:t>
                    </m:r>
                    <m:r>
                      <a:rPr lang="en-US" altLang="zh-CN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zh-CN" altLang="zh-CN" sz="2400" i="1">
                                <a:latin typeface="Cambria Math"/>
                              </a:rPr>
                              <m:t>，</m:t>
                            </m:r>
                            <m:f>
                              <m:f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zh-CN" altLang="zh-CN" sz="2400" i="1">
                                <a:latin typeface="Cambria Math"/>
                              </a:rPr>
                              <m:t>，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…,</m:t>
                            </m:r>
                            <m:f>
                              <m:f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i="1" dirty="0"/>
                  <a:t> </a:t>
                </a:r>
              </a:p>
              <a:p>
                <a:pPr marL="0" indent="0" algn="ctr">
                  <a:buNone/>
                </a:pPr>
                <a:endParaRPr lang="zh-CN" altLang="zh-CN" sz="2400" dirty="0"/>
              </a:p>
              <a:p>
                <a:pPr algn="ctr"/>
                <a:r>
                  <a:rPr lang="en-US" altLang="zh-CN" sz="2400" b="1" dirty="0"/>
                  <a:t>Hesse</a:t>
                </a:r>
                <a:r>
                  <a:rPr lang="zh-CN" altLang="zh-CN" sz="2400" b="1" dirty="0"/>
                  <a:t>矩阵</a:t>
                </a:r>
                <a:r>
                  <a:rPr lang="zh-CN" altLang="zh-CN" sz="2400" dirty="0"/>
                  <a:t>：多元函数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/>
                  <a:t>在点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zh-CN" sz="2400" dirty="0"/>
                  <a:t>处的梯度为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𝑛</m:t>
                    </m:r>
                    <m:r>
                      <a:rPr lang="en-US" altLang="zh-CN" sz="2400" i="1">
                        <a:latin typeface="Cambria Math"/>
                      </a:rPr>
                      <m:t>×</m:t>
                    </m:r>
                    <m:r>
                      <a:rPr lang="en-US" altLang="zh-CN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zh-CN" sz="2400" dirty="0"/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dirty="0"/>
                  <a:t>，其第</a:t>
                </a:r>
                <a:r>
                  <a:rPr lang="en-US" altLang="zh-CN" sz="2400" i="1" dirty="0" err="1"/>
                  <a:t>i</a:t>
                </a:r>
                <a:r>
                  <a:rPr lang="zh-CN" altLang="zh-CN" sz="2400" dirty="0"/>
                  <a:t>行第</a:t>
                </a:r>
                <a:r>
                  <a:rPr lang="en-US" altLang="zh-CN" sz="2400" i="1" dirty="0"/>
                  <a:t>j</a:t>
                </a:r>
                <a:r>
                  <a:rPr lang="zh-CN" altLang="zh-CN" sz="2400" dirty="0"/>
                  <a:t>列为：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[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𝛻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latin typeface="Cambria Math"/>
                          </a:rPr>
                          <m:t>]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sz="24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i="1" dirty="0"/>
                  <a:t> </a:t>
                </a:r>
                <a:endParaRPr lang="zh-CN" altLang="zh-CN" sz="2400" dirty="0"/>
              </a:p>
              <a:p>
                <a:pPr marL="0" indent="0">
                  <a:buNone/>
                </a:pPr>
                <a:endParaRPr lang="zh-CN" altLang="en-US" sz="2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879549"/>
                <a:ext cx="7488832" cy="4429771"/>
              </a:xfrm>
              <a:blipFill>
                <a:blip r:embed="rId2"/>
                <a:stretch>
                  <a:fillRect l="-1303" t="-1376" r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3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701824"/>
            <a:ext cx="7793037" cy="1143000"/>
          </a:xfrm>
        </p:spPr>
        <p:txBody>
          <a:bodyPr/>
          <a:lstStyle/>
          <a:p>
            <a:r>
              <a:rPr lang="zh-CN" altLang="zh-CN" sz="3200" b="1" dirty="0">
                <a:solidFill>
                  <a:schemeClr val="tx1"/>
                </a:solidFill>
              </a:rPr>
              <a:t>二、相关数学基础理论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879549"/>
                <a:ext cx="7488832" cy="44297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/>
                  <a:t>1</a:t>
                </a:r>
                <a:r>
                  <a:rPr lang="zh-CN" altLang="zh-CN" sz="2400" dirty="0"/>
                  <a:t>、梯度、</a:t>
                </a:r>
                <a:r>
                  <a:rPr lang="en-US" altLang="zh-CN" sz="2400" dirty="0"/>
                  <a:t>Hesse</a:t>
                </a:r>
                <a:r>
                  <a:rPr lang="zh-CN" altLang="zh-CN" sz="2400" dirty="0"/>
                  <a:t>矩阵和</a:t>
                </a:r>
                <a:r>
                  <a:rPr lang="en-US" altLang="zh-CN" sz="2400" dirty="0"/>
                  <a:t>Taylor</a:t>
                </a:r>
                <a:r>
                  <a:rPr lang="zh-CN" altLang="zh-CN" sz="2400" dirty="0"/>
                  <a:t>展开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zh-CN" altLang="zh-CN" sz="2400" dirty="0"/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Taylor</a:t>
                </a:r>
                <a:r>
                  <a:rPr lang="zh-CN" altLang="zh-CN" sz="2400" b="1" dirty="0"/>
                  <a:t>展开：</a:t>
                </a:r>
                <a:r>
                  <a:rPr lang="zh-CN" altLang="zh-CN" sz="2400" dirty="0"/>
                  <a:t>多元函数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/>
                  <a:t>在点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zh-CN" sz="2400" dirty="0"/>
                  <a:t>处的二阶</a:t>
                </a:r>
                <a:r>
                  <a:rPr lang="en-US" altLang="zh-CN" sz="2400" dirty="0"/>
                  <a:t>Taylor</a:t>
                </a:r>
                <a:r>
                  <a:rPr lang="zh-CN" altLang="zh-CN" sz="2400" dirty="0"/>
                  <a:t>展开式为</a:t>
                </a:r>
                <a:r>
                  <a:rPr lang="zh-CN" altLang="en-US" sz="2400" dirty="0"/>
                  <a:t>：</a:t>
                </a:r>
                <a:endParaRPr lang="zh-CN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</a:rPr>
                        <m:t>𝛻</m:t>
                      </m:r>
                      <m:r>
                        <a:rPr lang="en-US" altLang="zh-CN" sz="2400" i="1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altLang="zh-CN" sz="24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𝑜</m:t>
                    </m:r>
                    <m:r>
                      <a:rPr lang="en-US" altLang="zh-CN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i="1" dirty="0"/>
                  <a:t> </a:t>
                </a:r>
              </a:p>
              <a:p>
                <a:pPr marL="0" indent="0" algn="ctr">
                  <a:buNone/>
                </a:pPr>
                <a:endParaRPr lang="en-US" altLang="zh-CN" sz="2400" i="1" dirty="0"/>
              </a:p>
              <a:p>
                <a:pPr marL="0" indent="0">
                  <a:buNone/>
                </a:pPr>
                <a:r>
                  <a:rPr lang="zh-CN" altLang="en-US" sz="2400" b="1" dirty="0">
                    <a:ea typeface="Times New Roman" panose="02020603050405020304" pitchFamily="18" charset="0"/>
                  </a:rPr>
                  <a:t>思考</a:t>
                </a:r>
                <a:r>
                  <a:rPr lang="zh-CN" altLang="zh-CN" sz="2400" dirty="0">
                    <a:ea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ea typeface="Times New Roman" panose="02020603050405020304" pitchFamily="18" charset="0"/>
                  </a:rPr>
                  <a:t>以上的数学理论与单变量微积分中的哪些概念有相似之处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？</a:t>
                </a:r>
                <a:endParaRPr lang="zh-CN" altLang="en-US" sz="2400" dirty="0"/>
              </a:p>
              <a:p>
                <a:pPr marL="0" indent="0">
                  <a:buNone/>
                </a:pPr>
                <a:endParaRPr lang="zh-CN" altLang="zh-CN" sz="2400" dirty="0"/>
              </a:p>
              <a:p>
                <a:pPr marL="0" indent="0">
                  <a:buNone/>
                </a:pPr>
                <a:endParaRPr lang="zh-CN" altLang="en-US" sz="2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879549"/>
                <a:ext cx="7488832" cy="4429771"/>
              </a:xfrm>
              <a:blipFill>
                <a:blip r:embed="rId2"/>
                <a:stretch>
                  <a:fillRect l="-1303" t="-1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29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701824"/>
            <a:ext cx="7793037" cy="1143000"/>
          </a:xfrm>
        </p:spPr>
        <p:txBody>
          <a:bodyPr/>
          <a:lstStyle/>
          <a:p>
            <a:r>
              <a:rPr lang="zh-CN" altLang="zh-CN" sz="3200" b="1" dirty="0">
                <a:solidFill>
                  <a:schemeClr val="tx1"/>
                </a:solidFill>
              </a:rPr>
              <a:t>二、相关数学基础理论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879549"/>
                <a:ext cx="7488832" cy="4429771"/>
              </a:xfrm>
            </p:spPr>
            <p:txBody>
              <a:bodyPr/>
              <a:lstStyle/>
              <a:p>
                <a:pPr indent="0">
                  <a:lnSpc>
                    <a:spcPct val="125000"/>
                  </a:lnSpc>
                  <a:spcAft>
                    <a:spcPts val="0"/>
                  </a:spcAft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、凸集与凸函数</a:t>
                </a:r>
              </a:p>
              <a:p>
                <a:pPr indent="333375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凸集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：设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为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维欧氏空间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中的集合。若对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中任意两点，连结它们的线段仍属于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，即对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中任意两点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及每个实数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，都有</a:t>
                </a:r>
              </a:p>
              <a:p>
                <a:pPr indent="0">
                  <a:lnSpc>
                    <a:spcPct val="125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𝜆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</m:d>
                      <m:sSup>
                        <m:sSupPr>
                          <m:ctrlPr>
                            <a:rPr lang="zh-CN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</m:oMath>
                  </m:oMathPara>
                </a14:m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0">
                  <a:lnSpc>
                    <a:spcPct val="125000"/>
                  </a:lnSpc>
                  <a:spcAft>
                    <a:spcPts val="0"/>
                  </a:spcAft>
                  <a:buNone/>
                </a:pP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则称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为</a:t>
                </a:r>
                <a:r>
                  <a:rPr lang="zh-CN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凸集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sSup>
                      <m:sSupPr>
                        <m:ctrlPr>
                          <a:rPr lang="zh-CN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</m:d>
                    <m:sSup>
                      <m:sSupPr>
                        <m:ctrlPr>
                          <a:rPr lang="zh-CN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</a:t>
                </a:r>
                <a:r>
                  <a:rPr lang="zh-CN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凸组合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</a:p>
              <a:p>
                <a:pPr indent="0">
                  <a:lnSpc>
                    <a:spcPct val="125000"/>
                  </a:lnSpc>
                  <a:spcAft>
                    <a:spcPts val="0"/>
                  </a:spcAft>
                  <a:buNone/>
                </a:pPr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2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879549"/>
                <a:ext cx="7488832" cy="4429771"/>
              </a:xfrm>
              <a:blipFill>
                <a:blip r:embed="rId2"/>
                <a:stretch>
                  <a:fillRect t="-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87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701824"/>
            <a:ext cx="7793037" cy="1143000"/>
          </a:xfrm>
        </p:spPr>
        <p:txBody>
          <a:bodyPr/>
          <a:lstStyle/>
          <a:p>
            <a:r>
              <a:rPr lang="zh-CN" altLang="zh-CN" sz="3200" b="1" dirty="0">
                <a:solidFill>
                  <a:schemeClr val="tx1"/>
                </a:solidFill>
              </a:rPr>
              <a:t>二、相关数学基础理论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879549"/>
                <a:ext cx="7488832" cy="4429771"/>
              </a:xfrm>
            </p:spPr>
            <p:txBody>
              <a:bodyPr/>
              <a:lstStyle/>
              <a:p>
                <a:pPr indent="0">
                  <a:lnSpc>
                    <a:spcPct val="125000"/>
                  </a:lnSpc>
                  <a:spcAft>
                    <a:spcPts val="0"/>
                  </a:spcAft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、凸集与凸函数</a:t>
                </a:r>
              </a:p>
              <a:p>
                <a:pPr indent="333375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凸集分离定理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为两个非空凸集，且</a:t>
                </a:r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0">
                  <a:lnSpc>
                    <a:spcPct val="125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∩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=∅</m:t>
                    </m:r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，则存在非零向量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，使得</a:t>
                </a:r>
              </a:p>
              <a:p>
                <a:pPr indent="0" algn="ctr">
                  <a:lnSpc>
                    <a:spcPct val="125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𝑖𝑛𝑓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begChr m:val=""/>
                                <m:endChr m:val="|"/>
                                <m:ctrlPr>
                                  <a:rPr lang="zh-CN" altLang="zh-CN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𝑠𝑢𝑝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begChr m:val=""/>
                            <m:endChr m:val="|"/>
                            <m:ctrlPr>
                              <a:rPr lang="zh-CN" altLang="zh-C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i="1" dirty="0">
                    <a:latin typeface="黑体" panose="02010609060101010101" pitchFamily="49" charset="-122"/>
                    <a:ea typeface="宋体" panose="02010600030101010101" pitchFamily="2" charset="-122"/>
                  </a:rPr>
                  <a:t>.</a:t>
                </a:r>
              </a:p>
              <a:p>
                <a:pPr indent="0" algn="ctr">
                  <a:lnSpc>
                    <a:spcPct val="125000"/>
                  </a:lnSpc>
                  <a:spcAft>
                    <a:spcPts val="0"/>
                  </a:spcAft>
                  <a:buNone/>
                </a:pPr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2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879549"/>
                <a:ext cx="7488832" cy="4429771"/>
              </a:xfrm>
              <a:blipFill>
                <a:blip r:embed="rId2"/>
                <a:stretch>
                  <a:fillRect t="-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81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701824"/>
            <a:ext cx="7793037" cy="1143000"/>
          </a:xfrm>
        </p:spPr>
        <p:txBody>
          <a:bodyPr/>
          <a:lstStyle/>
          <a:p>
            <a:r>
              <a:rPr lang="zh-CN" altLang="zh-CN" sz="3200" b="1" dirty="0">
                <a:solidFill>
                  <a:schemeClr val="tx1"/>
                </a:solidFill>
              </a:rPr>
              <a:t>二、相关数学基础理论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726405"/>
                <a:ext cx="7488832" cy="4870947"/>
              </a:xfrm>
            </p:spPr>
            <p:txBody>
              <a:bodyPr/>
              <a:lstStyle/>
              <a:p>
                <a:pPr indent="0">
                  <a:lnSpc>
                    <a:spcPct val="125000"/>
                  </a:lnSpc>
                  <a:spcAft>
                    <a:spcPts val="0"/>
                  </a:spcAft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、凸集与凸函数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zh-CN" sz="2400" b="1" dirty="0"/>
                  <a:t>凸函数</a:t>
                </a:r>
                <a:r>
                  <a:rPr lang="zh-CN" altLang="zh-CN" sz="2400" dirty="0"/>
                  <a:t>：设</a:t>
                </a:r>
                <a:r>
                  <a:rPr lang="en-US" altLang="zh-CN" sz="2400" i="1" dirty="0"/>
                  <a:t>S</a:t>
                </a:r>
                <a:r>
                  <a:rPr lang="zh-CN" altLang="zh-CN" sz="2400" dirty="0"/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400" dirty="0"/>
                  <a:t>中的非空集合，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zh-CN" sz="2400" dirty="0"/>
                  <a:t>是定义在</a:t>
                </a:r>
                <a:r>
                  <a:rPr lang="en-US" altLang="zh-CN" sz="2400" i="1" dirty="0"/>
                  <a:t>S</a:t>
                </a:r>
                <a:r>
                  <a:rPr lang="zh-CN" altLang="zh-CN" sz="2400" dirty="0"/>
                  <a:t>上的实函数。若对</a:t>
                </a:r>
                <a:r>
                  <a:rPr lang="en-US" altLang="zh-CN" sz="2400" i="1" dirty="0"/>
                  <a:t>S</a:t>
                </a:r>
                <a:r>
                  <a:rPr lang="zh-CN" altLang="zh-CN" sz="2400" dirty="0"/>
                  <a:t>中任意两点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2400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2400" dirty="0"/>
                  <a:t>及任意实数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zh-CN" sz="2400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zh-CN" sz="2400" dirty="0"/>
                  <a:t>，都有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400" i="1" dirty="0"/>
                  <a:t>,</a:t>
                </a:r>
                <a:endParaRPr lang="zh-CN" altLang="zh-CN" sz="2400" dirty="0"/>
              </a:p>
              <a:p>
                <a:pPr indent="0">
                  <a:lnSpc>
                    <a:spcPct val="125000"/>
                  </a:lnSpc>
                  <a:spcAft>
                    <a:spcPts val="0"/>
                  </a:spcAft>
                  <a:buNone/>
                </a:pPr>
                <a:r>
                  <a:rPr lang="zh-CN" altLang="zh-CN" sz="24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zh-CN" sz="2400" dirty="0"/>
                  <a:t>为</a:t>
                </a:r>
                <a:r>
                  <a:rPr lang="en-US" altLang="zh-CN" sz="2400" i="1" dirty="0"/>
                  <a:t>S</a:t>
                </a:r>
                <a:r>
                  <a:rPr lang="zh-CN" altLang="zh-CN" sz="2400" dirty="0"/>
                  <a:t>上的</a:t>
                </a:r>
                <a:r>
                  <a:rPr lang="zh-CN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凸函数</a:t>
                </a:r>
                <a:r>
                  <a:rPr lang="zh-CN" altLang="en-US" sz="2400" b="1" dirty="0"/>
                  <a:t>。</a:t>
                </a:r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zh-CN" sz="2400" dirty="0"/>
                  <a:t>若对于</a:t>
                </a:r>
                <a:r>
                  <a:rPr lang="en-US" altLang="zh-CN" sz="2400" i="1" dirty="0"/>
                  <a:t>S</a:t>
                </a:r>
                <a:r>
                  <a:rPr lang="zh-CN" altLang="zh-CN" sz="2400" dirty="0"/>
                  <a:t>中</a:t>
                </a:r>
                <a:r>
                  <a:rPr lang="zh-CN" altLang="en-US" sz="2400" dirty="0"/>
                  <a:t>任意</a:t>
                </a:r>
                <a:r>
                  <a:rPr lang="zh-CN" altLang="zh-CN" sz="2400" dirty="0"/>
                  <a:t>不同两点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2400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2400" dirty="0"/>
                  <a:t>及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𝜆</m:t>
                    </m:r>
                    <m:r>
                      <a:rPr lang="en-US" altLang="zh-CN" sz="2400" i="1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0</m:t>
                        </m:r>
                        <m:r>
                          <a:rPr lang="zh-CN" altLang="zh-CN" sz="2400" i="1">
                            <a:latin typeface="Cambria Math"/>
                          </a:rPr>
                          <m:t>，</m:t>
                        </m:r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zh-CN" sz="2400" dirty="0"/>
                  <a:t>，都有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𝜆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𝜆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/>
                      </a:rPr>
                      <m:t>&lt;</m:t>
                    </m:r>
                    <m:r>
                      <a:rPr lang="en-US" altLang="zh-CN" sz="2400" i="1">
                        <a:latin typeface="Cambria Math"/>
                      </a:rPr>
                      <m:t>𝜆</m:t>
                    </m:r>
                    <m:r>
                      <a:rPr lang="en-US" altLang="zh-CN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CN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400" i="1" dirty="0"/>
                  <a:t>,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zh-CN" altLang="zh-CN" sz="24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zh-CN" sz="2400" dirty="0"/>
                  <a:t>为</a:t>
                </a:r>
                <a:r>
                  <a:rPr lang="en-US" altLang="zh-CN" sz="2400" i="1" dirty="0"/>
                  <a:t>S</a:t>
                </a:r>
                <a:r>
                  <a:rPr lang="zh-CN" altLang="zh-CN" sz="2400" dirty="0"/>
                  <a:t>上的</a:t>
                </a:r>
                <a:r>
                  <a:rPr lang="zh-CN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严格凸函数</a:t>
                </a:r>
                <a:r>
                  <a:rPr lang="zh-CN" altLang="zh-CN" sz="2400" dirty="0"/>
                  <a:t>，若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/>
                      </a:rPr>
                      <m:t>−</m:t>
                    </m:r>
                    <m:r>
                      <a:rPr lang="en-US" altLang="zh-CN" sz="2400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zh-CN" sz="2400" dirty="0"/>
                  <a:t>为</a:t>
                </a:r>
                <a:r>
                  <a:rPr lang="en-US" altLang="zh-CN" sz="2400" i="1" dirty="0"/>
                  <a:t>S</a:t>
                </a:r>
                <a:r>
                  <a:rPr lang="zh-CN" altLang="zh-CN" sz="2400" dirty="0"/>
                  <a:t>上的凸函数，则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zh-CN" sz="2400" dirty="0"/>
                  <a:t>为</a:t>
                </a:r>
                <a:r>
                  <a:rPr lang="en-US" altLang="zh-CN" sz="2400" i="1" dirty="0"/>
                  <a:t>S</a:t>
                </a:r>
                <a:r>
                  <a:rPr lang="zh-CN" altLang="zh-CN" sz="2400" dirty="0"/>
                  <a:t>上的</a:t>
                </a:r>
                <a:r>
                  <a:rPr lang="zh-CN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凹函数</a:t>
                </a:r>
                <a:r>
                  <a:rPr lang="zh-CN" altLang="en-US" sz="2400" b="1" dirty="0"/>
                  <a:t>。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726405"/>
                <a:ext cx="7488832" cy="4870947"/>
              </a:xfrm>
              <a:blipFill>
                <a:blip r:embed="rId2"/>
                <a:stretch>
                  <a:fillRect l="-1303" t="-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5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701824"/>
            <a:ext cx="7793037" cy="1143000"/>
          </a:xfrm>
        </p:spPr>
        <p:txBody>
          <a:bodyPr/>
          <a:lstStyle/>
          <a:p>
            <a:r>
              <a:rPr lang="zh-CN" altLang="zh-CN" sz="3200" b="1" dirty="0">
                <a:solidFill>
                  <a:schemeClr val="tx1"/>
                </a:solidFill>
              </a:rPr>
              <a:t>二、相关数学基础理论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879549"/>
                <a:ext cx="7488832" cy="4429771"/>
              </a:xfrm>
            </p:spPr>
            <p:txBody>
              <a:bodyPr/>
              <a:lstStyle/>
              <a:p>
                <a:pPr indent="0">
                  <a:lnSpc>
                    <a:spcPct val="125000"/>
                  </a:lnSpc>
                  <a:spcAft>
                    <a:spcPts val="0"/>
                  </a:spcAft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、凸集与凸函数</a:t>
                </a:r>
              </a:p>
              <a:p>
                <a:pPr indent="333375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sz="2400" b="1" dirty="0"/>
                  <a:t>凸规划的意义：</a:t>
                </a:r>
                <a:r>
                  <a:rPr lang="zh-CN" altLang="zh-CN" sz="2400" dirty="0"/>
                  <a:t>设</a:t>
                </a:r>
                <a:r>
                  <a:rPr lang="en-US" altLang="zh-CN" sz="2400" i="1" dirty="0"/>
                  <a:t>S</a:t>
                </a:r>
                <a:r>
                  <a:rPr lang="zh-CN" altLang="zh-CN" sz="2400" dirty="0"/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400" dirty="0"/>
                  <a:t>中的非空凸集，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zh-CN" sz="2400" dirty="0"/>
                  <a:t>为定义在</a:t>
                </a:r>
                <a:r>
                  <a:rPr lang="en-US" altLang="zh-CN" sz="2400" i="1" dirty="0"/>
                  <a:t>S</a:t>
                </a:r>
                <a:r>
                  <a:rPr lang="zh-CN" altLang="zh-CN" sz="2400" dirty="0"/>
                  <a:t>上的凸函数，则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zh-CN" sz="2400" dirty="0"/>
                  <a:t>在</a:t>
                </a:r>
                <a:r>
                  <a:rPr lang="en-US" altLang="zh-CN" sz="2400" i="1" dirty="0"/>
                  <a:t>S</a:t>
                </a:r>
                <a:r>
                  <a:rPr lang="zh-CN" altLang="zh-CN" sz="2400" dirty="0"/>
                  <a:t>上的局部极小点是全局极小点，且极小点集合为凸集。</a:t>
                </a:r>
                <a:endParaRPr lang="zh-CN" altLang="en-US" sz="18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879549"/>
                <a:ext cx="7488832" cy="4429771"/>
              </a:xfrm>
              <a:blipFill>
                <a:blip r:embed="rId2"/>
                <a:stretch>
                  <a:fillRect t="-550" r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98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04664"/>
            <a:ext cx="7793037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三、内容小结和作业布置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560840" cy="489654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、内容小结</a:t>
            </a:r>
            <a:endParaRPr lang="en-US" altLang="zh-CN" sz="2400" b="1" dirty="0">
              <a:latin typeface="+mn-ea"/>
            </a:endParaRPr>
          </a:p>
          <a:p>
            <a:pPr lvl="0"/>
            <a:r>
              <a:rPr lang="zh-CN" altLang="zh-CN" sz="2400" dirty="0"/>
              <a:t>非线性规划模型的建立和实例分析</a:t>
            </a:r>
            <a:r>
              <a:rPr lang="en-US" altLang="zh-CN" sz="2400" dirty="0"/>
              <a:t>. </a:t>
            </a:r>
            <a:endParaRPr lang="zh-CN" altLang="zh-CN" sz="2400" dirty="0"/>
          </a:p>
          <a:p>
            <a:pPr lvl="0"/>
            <a:r>
              <a:rPr lang="zh-CN" altLang="zh-CN" sz="2400" dirty="0"/>
              <a:t>非线性规划的相关概念</a:t>
            </a:r>
            <a:r>
              <a:rPr lang="en-US" altLang="zh-CN" sz="2400" dirty="0"/>
              <a:t>.</a:t>
            </a:r>
            <a:endParaRPr lang="zh-CN" altLang="zh-CN" sz="2400" dirty="0"/>
          </a:p>
          <a:p>
            <a:pPr lvl="0"/>
            <a:r>
              <a:rPr lang="zh-CN" altLang="zh-CN" sz="2400" dirty="0"/>
              <a:t>梯度、</a:t>
            </a:r>
            <a:r>
              <a:rPr lang="en-US" altLang="zh-CN" sz="2400" dirty="0"/>
              <a:t>Hesse</a:t>
            </a:r>
            <a:r>
              <a:rPr lang="zh-CN" altLang="zh-CN" sz="2400" dirty="0"/>
              <a:t>矩阵、</a:t>
            </a:r>
            <a:r>
              <a:rPr lang="en-US" altLang="zh-CN" sz="2400" dirty="0"/>
              <a:t>Taylor</a:t>
            </a:r>
            <a:r>
              <a:rPr lang="zh-CN" altLang="zh-CN" sz="2400" dirty="0"/>
              <a:t>展开和凸集、凸函数等基础理论。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、作业布置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400" dirty="0">
                <a:solidFill>
                  <a:srgbClr val="FF0000"/>
                </a:solidFill>
              </a:rPr>
              <a:t>讨论线性规划与非线性规划模型建模步骤有什么异同？总结相关的数学概念。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617538"/>
            <a:ext cx="5869333" cy="1143000"/>
          </a:xfrm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内容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提要</a:t>
            </a:r>
            <a:endParaRPr lang="zh-CN" altLang="en-US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276872"/>
            <a:ext cx="5976664" cy="302433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dirty="0" smtClean="0">
                <a:solidFill>
                  <a:srgbClr val="002060"/>
                </a:solidFill>
                <a:latin typeface="+mn-ea"/>
              </a:rPr>
              <a:t>一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、</a:t>
            </a:r>
            <a:r>
              <a:rPr lang="zh-CN" altLang="en-US" sz="2800" b="1" dirty="0">
                <a:solidFill>
                  <a:srgbClr val="002060"/>
                </a:solidFill>
              </a:rPr>
              <a:t>非线性规划模型建立及相关概念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b="1" dirty="0">
                <a:solidFill>
                  <a:srgbClr val="002060"/>
                </a:solidFill>
              </a:rPr>
              <a:t>二、相关数学基础理论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0" lv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三、内容小结和作业</a:t>
            </a:r>
            <a:r>
              <a:rPr lang="zh-CN" altLang="en-US" sz="2800" b="1" dirty="0" smtClean="0">
                <a:solidFill>
                  <a:srgbClr val="002060"/>
                </a:solidFill>
                <a:latin typeface="+mn-ea"/>
              </a:rPr>
              <a:t>布置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75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一、非线性规划模型的建立及相关概念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017713"/>
            <a:ext cx="756084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、非线性规划的实例及数学模型</a:t>
            </a:r>
            <a:endParaRPr lang="en-US" altLang="zh-CN" sz="28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/>
              <a:t> </a:t>
            </a:r>
            <a:r>
              <a:rPr lang="en-US" altLang="zh-CN" sz="2800" dirty="0"/>
              <a:t> 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zh-CN" altLang="zh-CN" sz="2400" b="1" dirty="0"/>
              <a:t>数学模型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</a:t>
            </a:r>
            <a:r>
              <a:rPr lang="zh-CN" altLang="zh-CN" sz="2400" dirty="0">
                <a:solidFill>
                  <a:srgbClr val="FF0000"/>
                </a:solidFill>
              </a:rPr>
              <a:t>是</a:t>
            </a:r>
            <a:r>
              <a:rPr lang="zh-CN" altLang="zh-CN" sz="2400" dirty="0"/>
              <a:t>关于</a:t>
            </a:r>
            <a:r>
              <a:rPr lang="zh-CN" altLang="zh-CN" sz="2400" b="1" dirty="0">
                <a:solidFill>
                  <a:srgbClr val="0070C0"/>
                </a:solidFill>
              </a:rPr>
              <a:t>部分现实世界和为一种特殊目的</a:t>
            </a:r>
            <a:r>
              <a:rPr lang="zh-CN" altLang="zh-CN" sz="2400" dirty="0"/>
              <a:t>而作的</a:t>
            </a:r>
            <a:r>
              <a:rPr lang="zh-CN" altLang="zh-CN" sz="2400" dirty="0">
                <a:solidFill>
                  <a:srgbClr val="FF0000"/>
                </a:solidFill>
              </a:rPr>
              <a:t>一个抽象的、简化的结构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zh-CN" altLang="zh-CN" sz="2400" dirty="0"/>
              <a:t>具体就是为了某种目的，</a:t>
            </a:r>
            <a:r>
              <a:rPr lang="zh-CN" altLang="zh-CN" sz="2400" b="1" dirty="0">
                <a:solidFill>
                  <a:srgbClr val="002060"/>
                </a:solidFill>
              </a:rPr>
              <a:t>用字母、数</a:t>
            </a:r>
            <a:r>
              <a:rPr lang="zh-CN" altLang="en-US" sz="2400" b="1" dirty="0">
                <a:solidFill>
                  <a:srgbClr val="002060"/>
                </a:solidFill>
              </a:rPr>
              <a:t>字</a:t>
            </a:r>
            <a:r>
              <a:rPr lang="zh-CN" altLang="zh-CN" sz="2400" b="1" dirty="0">
                <a:solidFill>
                  <a:srgbClr val="002060"/>
                </a:solidFill>
              </a:rPr>
              <a:t>及其它数学符号建立起来的等式或不等式以及图表、图象、框图等描述客观事物的特征及其内在联系的数学结构表达式</a:t>
            </a:r>
            <a:r>
              <a:rPr lang="zh-CN" altLang="zh-CN" sz="2400" dirty="0"/>
              <a:t>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354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</a:rPr>
              <a:t>建立最优化模型的方法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072" y="1988840"/>
            <a:ext cx="8173416" cy="46358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）相关例子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1 </a:t>
            </a:r>
            <a:r>
              <a:rPr lang="zh-CN" altLang="en-US" sz="2400" dirty="0"/>
              <a:t>投资问题（课本</a:t>
            </a:r>
            <a:r>
              <a:rPr lang="en-US" altLang="zh-CN" sz="2400" dirty="0"/>
              <a:t>63</a:t>
            </a:r>
            <a:r>
              <a:rPr lang="zh-CN" altLang="en-US" sz="2400" dirty="0"/>
              <a:t>页）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  假定国家下一个五年计划内用于发展某种工业的总投资为</a:t>
            </a:r>
            <a:r>
              <a:rPr lang="en-US" altLang="zh-CN" sz="2400" dirty="0"/>
              <a:t>b</a:t>
            </a:r>
            <a:r>
              <a:rPr lang="zh-CN" altLang="en-US" sz="2400" dirty="0"/>
              <a:t>亿元，可供选择兴建的项目共有</a:t>
            </a:r>
            <a:r>
              <a:rPr lang="en-US" altLang="zh-CN" sz="2400" dirty="0"/>
              <a:t>n</a:t>
            </a:r>
            <a:r>
              <a:rPr lang="zh-CN" altLang="en-US" sz="2400" dirty="0"/>
              <a:t>个。已知第</a:t>
            </a:r>
            <a:r>
              <a:rPr lang="en-US" altLang="zh-CN" sz="2400" dirty="0"/>
              <a:t>j</a:t>
            </a:r>
            <a:r>
              <a:rPr lang="zh-CN" altLang="en-US" sz="2400" dirty="0"/>
              <a:t>个项目的投资为</a:t>
            </a:r>
            <a:r>
              <a:rPr lang="en-US" altLang="zh-CN" sz="2400" dirty="0" err="1"/>
              <a:t>a_j</a:t>
            </a:r>
            <a:r>
              <a:rPr lang="zh-CN" altLang="en-US" sz="2400" dirty="0"/>
              <a:t>亿元，可得收益为</a:t>
            </a:r>
            <a:r>
              <a:rPr lang="en-US" altLang="zh-CN" sz="2400" dirty="0" err="1"/>
              <a:t>c_j</a:t>
            </a:r>
            <a:r>
              <a:rPr lang="zh-CN" altLang="en-US" sz="2400" dirty="0"/>
              <a:t>亿元，问应该如何投资才能使盈利率（即单位投资可得到的收益）为最高？</a:t>
            </a: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581128"/>
            <a:ext cx="764402" cy="8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51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931FE4-55C2-4717-8A93-96FE1540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247" y="343745"/>
            <a:ext cx="7793037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</a:rPr>
              <a:t>建立最优化模型的方法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779FBCD6-A368-4573-A4DF-DD2664808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2"/>
                <a:ext cx="7772400" cy="4507631"/>
              </a:xfrm>
            </p:spPr>
            <p:txBody>
              <a:bodyPr/>
              <a:lstStyle/>
              <a:p>
                <a:r>
                  <a:rPr lang="zh-CN" altLang="zh-CN" sz="2400" b="1" dirty="0"/>
                  <a:t>解</a:t>
                </a:r>
                <a:r>
                  <a:rPr lang="zh-CN" altLang="zh-CN" sz="2400" dirty="0"/>
                  <a:t>：令决策变量为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24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2400" dirty="0"/>
                  <a:t>应满足条件</a:t>
                </a:r>
                <a:endParaRPr lang="en-US" altLang="zh-CN" sz="24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begChr m:val="（"/>
                        <m:endChr m:val="）"/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latin typeface="Cambria Math"/>
                      </a:rPr>
                      <m:t>=0</m:t>
                    </m:r>
                    <m:r>
                      <a:rPr lang="zh-CN" altLang="zh-CN" sz="2400" i="1">
                        <a:latin typeface="Cambria Math"/>
                      </a:rPr>
                      <m:t>（</m:t>
                    </m:r>
                    <m:r>
                      <a:rPr lang="en-US" altLang="zh-CN" sz="2400" i="1">
                        <a:latin typeface="Cambria Math"/>
                      </a:rPr>
                      <m:t>𝑗</m:t>
                    </m:r>
                    <m:r>
                      <a:rPr lang="en-US" altLang="zh-CN" sz="2400" i="1">
                        <a:latin typeface="Cambria Math"/>
                      </a:rPr>
                      <m:t>=1</m:t>
                    </m:r>
                    <m:r>
                      <a:rPr lang="zh-CN" altLang="zh-CN" sz="2400" i="1">
                        <a:latin typeface="Cambria Math"/>
                      </a:rPr>
                      <m:t>，</m:t>
                    </m:r>
                    <m:r>
                      <a:rPr lang="en-US" altLang="zh-CN" sz="2400" i="1">
                        <a:latin typeface="Cambria Math"/>
                      </a:rPr>
                      <m:t>2</m:t>
                    </m:r>
                    <m:r>
                      <a:rPr lang="zh-CN" altLang="zh-CN" sz="2400" i="1">
                        <a:latin typeface="Cambria Math"/>
                      </a:rPr>
                      <m:t>，</m:t>
                    </m:r>
                    <m:r>
                      <a:rPr lang="en-US" altLang="zh-CN" sz="2400" i="1">
                        <a:latin typeface="Cambria Math"/>
                      </a:rPr>
                      <m:t>…,</m:t>
                    </m:r>
                    <m:r>
                      <a:rPr lang="en-US" altLang="zh-CN" sz="2400" i="1">
                        <a:latin typeface="Cambria Math"/>
                      </a:rPr>
                      <m:t>𝑛</m:t>
                    </m:r>
                    <m:r>
                      <a:rPr lang="zh-CN" altLang="zh-CN" sz="2400" i="1">
                        <a:latin typeface="Cambria Math"/>
                      </a:rPr>
                      <m:t>）</m:t>
                    </m:r>
                  </m:oMath>
                </a14:m>
                <a:r>
                  <a:rPr lang="en-US" altLang="zh-CN" sz="2400" dirty="0"/>
                  <a:t>,</a:t>
                </a:r>
              </a:p>
              <a:p>
                <a:pPr marL="0" indent="0">
                  <a:buNone/>
                </a:pPr>
                <a:r>
                  <a:rPr lang="zh-CN" altLang="zh-CN" sz="2400" dirty="0"/>
                  <a:t>同时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2400" dirty="0"/>
                  <a:t>应满足约束条件：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r>
                  <a:rPr lang="zh-CN" altLang="zh-CN" sz="2400" dirty="0"/>
                  <a:t>目标函数是要求盈利率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zh-CN" sz="2400" dirty="0"/>
                  <a:t>最大。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9FBCD6-A368-4573-A4DF-DD2664808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2"/>
                <a:ext cx="7772400" cy="4507631"/>
              </a:xfrm>
              <a:blipFill>
                <a:blip r:embed="rId2"/>
                <a:stretch>
                  <a:fillRect l="-1176" t="-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10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56176C-FE73-4C0C-B09A-30679C25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1" y="404664"/>
            <a:ext cx="7793037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</a:rPr>
              <a:t>建立最优化模型的方法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9DB9B262-1CA1-4B91-854D-902E5F2E15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zh-CN" sz="2400" dirty="0"/>
                  <a:t>因此，问题的数学模型为：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（"/>
                          <m:endChr m:val="）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zh-CN" sz="2400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CN" altLang="zh-CN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zh-CN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…,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zh-CN" sz="2400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B9B262-1CA1-4B91-854D-902E5F2E15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99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793037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</a:rPr>
              <a:t>建立最优化模型的方法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91072" y="1988840"/>
                <a:ext cx="8173416" cy="4635896"/>
              </a:xfrm>
            </p:spPr>
            <p:txBody>
              <a:bodyPr/>
              <a:lstStyle/>
              <a:p>
                <a:r>
                  <a:rPr lang="zh-CN" altLang="en-US" sz="2400" b="1" dirty="0"/>
                  <a:t>例</a:t>
                </a:r>
                <a:r>
                  <a:rPr lang="en-US" altLang="zh-CN" sz="2400" b="1" dirty="0"/>
                  <a:t>2  </a:t>
                </a:r>
                <a:r>
                  <a:rPr lang="zh-CN" altLang="zh-CN" sz="2400" dirty="0"/>
                  <a:t>选址问题（课本</a:t>
                </a:r>
                <a:r>
                  <a:rPr lang="en-US" altLang="zh-CN" sz="2400" dirty="0"/>
                  <a:t>64</a:t>
                </a:r>
                <a:r>
                  <a:rPr lang="zh-CN" altLang="zh-CN" sz="2400" dirty="0"/>
                  <a:t>页）</a:t>
                </a:r>
              </a:p>
              <a:p>
                <a:pPr marL="0" indent="0">
                  <a:buNone/>
                </a:pPr>
                <a:r>
                  <a:rPr lang="zh-CN" altLang="zh-CN" sz="2400" dirty="0"/>
                  <a:t>设有</a:t>
                </a:r>
                <a:r>
                  <a:rPr lang="en-US" altLang="zh-CN" sz="2400" i="1" dirty="0"/>
                  <a:t>n</a:t>
                </a:r>
                <a:r>
                  <a:rPr lang="zh-CN" altLang="zh-CN" sz="2400" dirty="0"/>
                  <a:t>个市场，第</a:t>
                </a:r>
                <a:r>
                  <a:rPr lang="en-US" altLang="zh-CN" sz="2400" i="1" dirty="0"/>
                  <a:t>j</a:t>
                </a:r>
                <a:r>
                  <a:rPr lang="zh-CN" altLang="zh-CN" sz="2400" dirty="0"/>
                  <a:t>个市场的位置为</a:t>
                </a:r>
                <a14:m>
                  <m:oMath xmlns:m="http://schemas.openxmlformats.org/officeDocument/2006/math">
                    <m:r>
                      <a:rPr lang="zh-CN" altLang="zh-CN" sz="2400" i="1">
                        <a:latin typeface="Cambria Math"/>
                      </a:rPr>
                      <m:t>（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zh-CN" altLang="zh-CN" sz="2400" i="1">
                        <a:latin typeface="Cambria Math"/>
                      </a:rPr>
                      <m:t>）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zh-CN" altLang="zh-CN" sz="2400" dirty="0"/>
                  <a:t>它对某种货物的需求量为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zh-CN" altLang="zh-CN" sz="2400" i="1">
                        <a:latin typeface="Cambria Math"/>
                      </a:rPr>
                      <m:t>（</m:t>
                    </m:r>
                    <m:r>
                      <a:rPr lang="en-US" altLang="zh-CN" sz="2400" i="1">
                        <a:latin typeface="Cambria Math"/>
                      </a:rPr>
                      <m:t>𝑗</m:t>
                    </m:r>
                    <m:r>
                      <a:rPr lang="en-US" altLang="zh-CN" sz="2400" i="1">
                        <a:latin typeface="Cambria Math"/>
                      </a:rPr>
                      <m:t>=1</m:t>
                    </m:r>
                    <m:r>
                      <a:rPr lang="zh-CN" altLang="zh-CN" sz="2400" i="1">
                        <a:latin typeface="Cambria Math"/>
                      </a:rPr>
                      <m:t>，</m:t>
                    </m:r>
                    <m:r>
                      <a:rPr lang="en-US" altLang="zh-CN" sz="2400" i="1">
                        <a:latin typeface="Cambria Math"/>
                      </a:rPr>
                      <m:t>2</m:t>
                    </m:r>
                    <m:r>
                      <a:rPr lang="zh-CN" altLang="zh-CN" sz="2400" i="1">
                        <a:latin typeface="Cambria Math"/>
                      </a:rPr>
                      <m:t>，</m:t>
                    </m:r>
                    <m:r>
                      <a:rPr lang="en-US" altLang="zh-CN" sz="2400" i="1">
                        <a:latin typeface="Cambria Math"/>
                      </a:rPr>
                      <m:t>…,</m:t>
                    </m:r>
                    <m:r>
                      <a:rPr lang="en-US" altLang="zh-CN" sz="2400" i="1">
                        <a:latin typeface="Cambria Math"/>
                      </a:rPr>
                      <m:t>𝑛</m:t>
                    </m:r>
                    <m:r>
                      <a:rPr lang="zh-CN" altLang="zh-CN" sz="2400" i="1">
                        <a:latin typeface="Cambria Math"/>
                      </a:rPr>
                      <m:t>）</m:t>
                    </m:r>
                  </m:oMath>
                </a14:m>
                <a:r>
                  <a:rPr lang="zh-CN" altLang="zh-CN" sz="2400" dirty="0"/>
                  <a:t>。现计划建立</a:t>
                </a:r>
                <a:r>
                  <a:rPr lang="en-US" altLang="zh-CN" sz="2400" i="1" dirty="0"/>
                  <a:t>m</a:t>
                </a:r>
                <a:r>
                  <a:rPr lang="zh-CN" altLang="zh-CN" sz="2400" dirty="0"/>
                  <a:t>个仓库，第</a:t>
                </a:r>
                <a:r>
                  <a:rPr lang="en-US" altLang="zh-CN" sz="2400" i="1" dirty="0" err="1"/>
                  <a:t>i</a:t>
                </a:r>
                <a:r>
                  <a:rPr lang="zh-CN" altLang="zh-CN" sz="2400" dirty="0"/>
                  <a:t>个仓库的存储容量为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CN" altLang="zh-CN" sz="2400" i="1">
                        <a:latin typeface="Cambria Math"/>
                      </a:rPr>
                      <m:t>（</m:t>
                    </m:r>
                    <m:r>
                      <a:rPr lang="en-US" altLang="zh-CN" sz="2400" i="1">
                        <a:latin typeface="Cambria Math"/>
                      </a:rPr>
                      <m:t>𝑖</m:t>
                    </m:r>
                    <m:r>
                      <a:rPr lang="en-US" altLang="zh-CN" sz="2400" i="1">
                        <a:latin typeface="Cambria Math"/>
                      </a:rPr>
                      <m:t>=1</m:t>
                    </m:r>
                    <m:r>
                      <a:rPr lang="zh-CN" altLang="zh-CN" sz="2400" i="1">
                        <a:latin typeface="Cambria Math"/>
                      </a:rPr>
                      <m:t>，</m:t>
                    </m:r>
                    <m:r>
                      <a:rPr lang="en-US" altLang="zh-CN" sz="2400" i="1">
                        <a:latin typeface="Cambria Math"/>
                      </a:rPr>
                      <m:t>2</m:t>
                    </m:r>
                    <m:r>
                      <a:rPr lang="zh-CN" altLang="zh-CN" sz="2400" i="1">
                        <a:latin typeface="Cambria Math"/>
                      </a:rPr>
                      <m:t>，</m:t>
                    </m:r>
                    <m:r>
                      <a:rPr lang="en-US" altLang="zh-CN" sz="2400" i="1">
                        <a:latin typeface="Cambria Math"/>
                      </a:rPr>
                      <m:t>…,</m:t>
                    </m:r>
                    <m:r>
                      <a:rPr lang="en-US" altLang="zh-CN" sz="2400" i="1">
                        <a:latin typeface="Cambria Math"/>
                      </a:rPr>
                      <m:t>𝑛</m:t>
                    </m:r>
                    <m:r>
                      <a:rPr lang="zh-CN" altLang="zh-CN" sz="2400" i="1">
                        <a:latin typeface="Cambria Math"/>
                      </a:rPr>
                      <m:t>）</m:t>
                    </m:r>
                  </m:oMath>
                </a14:m>
                <a:r>
                  <a:rPr lang="zh-CN" altLang="zh-CN" sz="2400" dirty="0"/>
                  <a:t>。试确定仓库的位置，使各仓库对各市场的运输量与路程乘积之和最小。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072" y="1988840"/>
                <a:ext cx="8173416" cy="4635896"/>
              </a:xfrm>
              <a:blipFill>
                <a:blip r:embed="rId2"/>
                <a:stretch>
                  <a:fillRect l="-1193" t="-1314" r="-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487316"/>
            <a:ext cx="764402" cy="8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48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931FE4-55C2-4717-8A93-96FE1540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247" y="343745"/>
            <a:ext cx="7793037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</a:rPr>
              <a:t>建立最优化模型的方法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779FBCD6-A368-4573-A4DF-DD2664808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2"/>
                <a:ext cx="7772400" cy="4507631"/>
              </a:xfrm>
            </p:spPr>
            <p:txBody>
              <a:bodyPr/>
              <a:lstStyle/>
              <a:p>
                <a:r>
                  <a:rPr lang="zh-CN" altLang="zh-CN" sz="2400" b="1" dirty="0"/>
                  <a:t>解</a:t>
                </a:r>
                <a:r>
                  <a:rPr lang="zh-CN" altLang="zh-CN" sz="2400" dirty="0"/>
                  <a:t>：设第</a:t>
                </a:r>
                <a:r>
                  <a:rPr lang="en-US" altLang="zh-CN" sz="2400" i="1" dirty="0" err="1"/>
                  <a:t>i</a:t>
                </a:r>
                <a:r>
                  <a:rPr lang="zh-CN" altLang="zh-CN" sz="2400" dirty="0"/>
                  <a:t>个仓库的位置为</a:t>
                </a:r>
                <a14:m>
                  <m:oMath xmlns:m="http://schemas.openxmlformats.org/officeDocument/2006/math">
                    <m:r>
                      <a:rPr lang="zh-CN" altLang="zh-CN" sz="2400" i="1">
                        <a:latin typeface="Cambria Math"/>
                      </a:rPr>
                      <m:t>（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CN" altLang="zh-CN" sz="2400" i="1">
                        <a:latin typeface="Cambria Math"/>
                      </a:rPr>
                      <m:t>）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zh-CN" altLang="zh-CN" sz="2400" dirty="0"/>
                  <a:t>第</a:t>
                </a:r>
                <a:r>
                  <a:rPr lang="en-US" altLang="zh-CN" sz="2400" i="1" dirty="0" err="1"/>
                  <a:t>i</a:t>
                </a:r>
                <a:r>
                  <a:rPr lang="zh-CN" altLang="zh-CN" sz="2400" dirty="0"/>
                  <a:t>个仓库到第</a:t>
                </a:r>
                <a:r>
                  <a:rPr lang="en-US" altLang="zh-CN" sz="2400" i="1" dirty="0"/>
                  <a:t>j</a:t>
                </a:r>
                <a:r>
                  <a:rPr lang="zh-CN" altLang="zh-CN" sz="2400" dirty="0"/>
                  <a:t>个市场的货物供应量为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r>
                  <a:rPr lang="zh-CN" altLang="zh-CN" sz="2400" dirty="0"/>
                  <a:t>则第</a:t>
                </a:r>
                <a:r>
                  <a:rPr lang="en-US" altLang="zh-CN" sz="2400" i="1" dirty="0" err="1"/>
                  <a:t>i</a:t>
                </a:r>
                <a:r>
                  <a:rPr lang="zh-CN" altLang="zh-CN" sz="2400" dirty="0"/>
                  <a:t>个仓库到第</a:t>
                </a:r>
                <a:r>
                  <a:rPr lang="en-US" altLang="zh-CN" sz="2400" i="1" dirty="0"/>
                  <a:t>j</a:t>
                </a:r>
                <a:r>
                  <a:rPr lang="zh-CN" altLang="zh-CN" sz="2400" dirty="0"/>
                  <a:t>个市场的距离为：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zh-CN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 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zh-CN" altLang="zh-CN" sz="2400" dirty="0"/>
                  <a:t>目标函数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zh-CN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zh-CN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zh-CN" altLang="zh-CN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zh-CN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zh-CN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zh-CN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zh-CN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9FBCD6-A368-4573-A4DF-DD2664808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2"/>
                <a:ext cx="7772400" cy="4507631"/>
              </a:xfrm>
              <a:blipFill>
                <a:blip r:embed="rId2"/>
                <a:stretch>
                  <a:fillRect l="-1176" t="-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5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931FE4-55C2-4717-8A93-96FE1540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247" y="343745"/>
            <a:ext cx="7793037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</a:rPr>
              <a:t>建立最优化模型的方法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79FBCD6-A368-4573-A4DF-DD2664808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507631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/>
              <a:t>约束条件为：</a:t>
            </a:r>
          </a:p>
          <a:p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）每个仓库向各市场提供的货物之和不能超过它的存储容量；</a:t>
            </a:r>
          </a:p>
          <a:p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）每个市场从各仓库得到的货物量之和应等于它的需要量；</a:t>
            </a:r>
          </a:p>
          <a:p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）运输量不能为负数。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942104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1834</Words>
  <Application>Microsoft Office PowerPoint</Application>
  <PresentationFormat>全屏显示(4:3)</PresentationFormat>
  <Paragraphs>103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Blends</vt:lpstr>
      <vt:lpstr>1_Blends</vt:lpstr>
      <vt:lpstr>最优化理论与方法</vt:lpstr>
      <vt:lpstr>内容提要</vt:lpstr>
      <vt:lpstr>一、非线性规划模型的建立及相关概念</vt:lpstr>
      <vt:lpstr>一、建立最优化模型的方法</vt:lpstr>
      <vt:lpstr>一、建立最优化模型的方法</vt:lpstr>
      <vt:lpstr>一、建立最优化模型的方法</vt:lpstr>
      <vt:lpstr>一、建立最优化模型的方法</vt:lpstr>
      <vt:lpstr>一、建立最优化模型的方法</vt:lpstr>
      <vt:lpstr>一、建立最优化模型的方法</vt:lpstr>
      <vt:lpstr>一、建立最优化模型的方法</vt:lpstr>
      <vt:lpstr>一、建立最优化模型的方法</vt:lpstr>
      <vt:lpstr>一、建立最优化模型的方法</vt:lpstr>
      <vt:lpstr>二、相关数学基础理论 </vt:lpstr>
      <vt:lpstr>二、相关数学基础理论 </vt:lpstr>
      <vt:lpstr>二、相关数学基础理论 </vt:lpstr>
      <vt:lpstr>二、相关数学基础理论 </vt:lpstr>
      <vt:lpstr>二、相关数学基础理论 </vt:lpstr>
      <vt:lpstr>二、相关数学基础理论 </vt:lpstr>
      <vt:lpstr>三、内容小结和作业布置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zyh</dc:creator>
  <cp:lastModifiedBy>zyh</cp:lastModifiedBy>
  <cp:revision>73</cp:revision>
  <dcterms:created xsi:type="dcterms:W3CDTF">2019-02-16T06:45:15Z</dcterms:created>
  <dcterms:modified xsi:type="dcterms:W3CDTF">2019-10-06T12:26:54Z</dcterms:modified>
</cp:coreProperties>
</file>