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</p:sldMasterIdLst>
  <p:notesMasterIdLst>
    <p:notesMasterId r:id="rId20"/>
  </p:notesMasterIdLst>
  <p:sldIdLst>
    <p:sldId id="311" r:id="rId4"/>
    <p:sldId id="278" r:id="rId5"/>
    <p:sldId id="279" r:id="rId6"/>
    <p:sldId id="303" r:id="rId7"/>
    <p:sldId id="280" r:id="rId8"/>
    <p:sldId id="292" r:id="rId9"/>
    <p:sldId id="304" r:id="rId10"/>
    <p:sldId id="305" r:id="rId11"/>
    <p:sldId id="306" r:id="rId12"/>
    <p:sldId id="294" r:id="rId13"/>
    <p:sldId id="307" r:id="rId14"/>
    <p:sldId id="308" r:id="rId15"/>
    <p:sldId id="309" r:id="rId16"/>
    <p:sldId id="283" r:id="rId17"/>
    <p:sldId id="261" r:id="rId18"/>
    <p:sldId id="310" r:id="rId19"/>
  </p:sldIdLst>
  <p:sldSz cx="9144000" cy="6858000" type="screen4x3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504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A7F4C-1FAE-4F25-A17E-4F7286AD1E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B16E0-44C4-4506-ADD5-104B5D70C2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0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505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38EF891-8B95-415C-87F6-95260C081068}" type="slidenum">
              <a:rPr lang="en-US" altLang="zh-CN">
                <a:solidFill>
                  <a:srgbClr val="1C1C1C"/>
                </a:solidFill>
              </a:rPr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FB9EE-A72D-4536-8731-1AC4471B6B4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5911A-62FF-4C6A-ADD6-A18285530CF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EE391-1A29-4A2F-8BBA-4EA6DA3403A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AF13B-DC5B-4C04-B151-60732A8DBF8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21D-50E2-43DA-82B8-9D7CC77399B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602D7-50EE-41C3-84AD-183E93E9092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DD1EC-47F6-4C9F-9C78-F83CC1E75F4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0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505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374E594-7CFF-4E17-BFA4-4E2D6CA86750}" type="slidenum">
              <a:rPr lang="en-US" altLang="zh-CN">
                <a:solidFill>
                  <a:srgbClr val="1C1C1C"/>
                </a:solidFill>
              </a:rPr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8ACC9-B87E-4E3D-AB8E-40E50DB6FA0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18884-A736-437A-B76E-8AE1F3011B0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09921-632E-42BF-84C8-4444CD74AC1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8FF9B-BA40-413C-83B4-FF485847470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D27A4-CA90-4405-A439-D997777397B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89BBA-D584-4245-8449-8E534EECE6C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3F0E1-F091-4B1C-B46A-A8FE2E6539A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77735-0037-4157-B1A4-8377C3CD976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7C2EE-A626-4BF1-B3B8-4990709C7C3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C1027-EC98-451E-8241-6E6E953232B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F3F88-A038-4E20-9907-BCBE11F4CE7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A055B-F823-484B-B344-F595DD3727E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9DC8C-C389-41F4-9513-A2004431974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D85DB-0BDE-4611-BEF7-5D49F1AE695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368E1-B772-4B99-AE33-0909DB1ABAF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05638-592C-4854-A69C-EA3BB66A168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B494D-D342-459F-B2CF-9CE8BA68890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C1536-6508-4914-B307-3416AFFEEF6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E572E-0BFD-48BB-B9E7-075F4C01133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C6233-BC66-40AB-B9F9-9033A57B263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0D38F-27CC-43FB-95B9-E9D0A9F2AD4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5AA90-3812-4F23-9B6C-48011F796DC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D7316-2F00-4F44-B2D8-3F974C759F0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495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95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95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59BBB49E-2255-4A2C-8095-C0D8E272F85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495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95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95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96B8EC58-369B-4B13-A80A-00A37B20331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最优化理论与方法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120680" cy="1152128"/>
          </a:xfrm>
        </p:spPr>
        <p:txBody>
          <a:bodyPr/>
          <a:lstStyle/>
          <a:p>
            <a:r>
              <a:rPr lang="zh-CN" altLang="zh-CN" sz="4000" b="1" dirty="0">
                <a:solidFill>
                  <a:srgbClr val="FF0000"/>
                </a:solidFill>
                <a:latin typeface="+mn-ea"/>
              </a:rPr>
              <a:t>一维线性搜索</a:t>
            </a:r>
            <a:endParaRPr lang="en-US" altLang="zh-CN" sz="40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2800" b="1" dirty="0" smtClean="0"/>
          </a:p>
          <a:p>
            <a:r>
              <a:rPr lang="zh-CN" altLang="en-US" sz="2800" b="1" dirty="0" smtClean="0"/>
              <a:t>理学院</a:t>
            </a:r>
            <a:r>
              <a:rPr lang="zh-CN" altLang="en-US" sz="2800" b="1" dirty="0" smtClean="0"/>
              <a:t>优质课程建设团队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404664"/>
            <a:ext cx="7793037" cy="1143000"/>
          </a:xfrm>
        </p:spPr>
        <p:txBody>
          <a:bodyPr/>
          <a:lstStyle/>
          <a:p>
            <a:r>
              <a:rPr lang="zh-CN" altLang="zh-CN" sz="3200" b="1" dirty="0">
                <a:solidFill>
                  <a:schemeClr val="tx1"/>
                </a:solidFill>
              </a:rPr>
              <a:t>三、</a:t>
            </a:r>
            <a:r>
              <a:rPr lang="en-US" altLang="zh-CN" sz="3200" b="1" dirty="0">
                <a:solidFill>
                  <a:schemeClr val="tx1"/>
                </a:solidFill>
              </a:rPr>
              <a:t>Fibonacci</a:t>
            </a:r>
            <a:r>
              <a:rPr lang="zh-CN" altLang="zh-CN" sz="3200" b="1" dirty="0">
                <a:solidFill>
                  <a:schemeClr val="tx1"/>
                </a:solidFill>
              </a:rPr>
              <a:t>法</a:t>
            </a:r>
            <a:endParaRPr lang="zh-CN" altLang="zh-CN" sz="3200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072" y="1988840"/>
            <a:ext cx="8173416" cy="46358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算法原理</a:t>
            </a:r>
            <a:r>
              <a:rPr lang="zh-CN" altLang="zh-CN" sz="2400" dirty="0"/>
              <a:t>：</a:t>
            </a:r>
            <a:endParaRPr lang="en-US" altLang="zh-CN" sz="2400" dirty="0"/>
          </a:p>
          <a:p>
            <a:pPr marL="0" indent="0" eaLnBrk="1" hangingPunct="1">
              <a:buNone/>
            </a:pP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不要求每次迭代区间的收缩比不变，而希望在试验点个数相同的情况下，找出一种选取试验点的最佳策略，使得最终的极小区间的长度达到最小，即如果规定试验点的个数为</a:t>
            </a:r>
            <a:r>
              <a:rPr lang="en-US" altLang="zh-CN" sz="2400" i="1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，且最终区间长度为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，问如何选取这</a:t>
            </a:r>
            <a:r>
              <a:rPr lang="en-US" altLang="zh-CN" sz="2400" i="1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个点使得原始区间的长度最大？</a:t>
            </a:r>
            <a:endParaRPr lang="en-US" altLang="zh-CN" sz="2400" dirty="0">
              <a:latin typeface="+mn-ea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Fibonacci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法对闭区间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i="1" dirty="0">
                <a:latin typeface="Cambria Math" panose="020405030504060302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上的单峰函数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f(</a:t>
            </a:r>
            <a:r>
              <a:rPr lang="en-US" altLang="zh-CN" sz="24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，按相邻两斐波那契数之比，使用对称规则进行搜索的方法。其特点是：逐步缩短所考察的区间，以尽量少的函数求值次数，达到预定的某一缩短率。</a:t>
            </a:r>
            <a:endParaRPr lang="zh-CN" altLang="en-US" sz="24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404664"/>
            <a:ext cx="7793037" cy="1143000"/>
          </a:xfrm>
        </p:spPr>
        <p:txBody>
          <a:bodyPr/>
          <a:lstStyle/>
          <a:p>
            <a:r>
              <a:rPr lang="zh-CN" altLang="zh-CN" sz="3200" b="1" dirty="0">
                <a:solidFill>
                  <a:schemeClr val="tx1"/>
                </a:solidFill>
              </a:rPr>
              <a:t>三、</a:t>
            </a:r>
            <a:r>
              <a:rPr lang="en-US" altLang="zh-CN" sz="3200" b="1" dirty="0">
                <a:solidFill>
                  <a:schemeClr val="tx1"/>
                </a:solidFill>
              </a:rPr>
              <a:t>Fibonacci</a:t>
            </a:r>
            <a:r>
              <a:rPr lang="zh-CN" altLang="zh-CN" sz="3200" b="1" dirty="0">
                <a:solidFill>
                  <a:schemeClr val="tx1"/>
                </a:solidFill>
              </a:rPr>
              <a:t>法</a:t>
            </a:r>
            <a:endParaRPr lang="zh-CN" altLang="zh-CN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91072" y="1988840"/>
                <a:ext cx="8173416" cy="46358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/>
                  <a:t>2.</a:t>
                </a:r>
                <a:r>
                  <a:rPr lang="zh-CN" altLang="en-US" sz="2400" dirty="0"/>
                  <a:t>算法步骤</a:t>
                </a:r>
                <a:r>
                  <a:rPr lang="zh-CN" altLang="zh-CN" sz="2400" dirty="0"/>
                  <a:t>：</a:t>
                </a:r>
                <a:endParaRPr lang="en-US" altLang="zh-CN" sz="2400" dirty="0"/>
              </a:p>
              <a:p>
                <a:pPr marL="0" indent="0" eaLnBrk="1" hangingPunct="1">
                  <a:buNone/>
                </a:pPr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+mn-ea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给定初始区间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 smtClean="0">
                            <a:latin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zh-CN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zh-CN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和最终长度</a:t>
                </a:r>
                <a:r>
                  <a:rPr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求计算函数值的次数</a:t>
                </a:r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，使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dirty="0" smtClean="0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zh-CN" altLang="en-US" sz="2400" i="1" dirty="0" smtClean="0">
                            <a:latin typeface="Cambria Math" panose="02040503050406030204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400" i="1" dirty="0" smtClean="0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400" i="1" dirty="0" smtClean="0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，辨别常数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，计算试探点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dirty="0" smtClean="0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i="1" dirty="0" smtClean="0"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，计算函数值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 dirty="0" smtClean="0">
                            <a:latin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 dirty="0" smtClean="0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 dirty="0" smtClean="0">
                            <a:latin typeface="Cambria Math" panose="02040503050406030204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400" i="1" dirty="0" smtClean="0">
                                <a:latin typeface="Cambria Math" panose="02040503050406030204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+mn-ea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+mn-ea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 dirty="0">
                            <a:latin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 dirty="0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 dirty="0">
                            <a:latin typeface="Cambria Math" panose="02040503050406030204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400" i="1" dirty="0">
                                <a:latin typeface="Cambria Math" panose="02040503050406030204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，则转步骤</a:t>
                </a:r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(3)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；若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 dirty="0">
                            <a:latin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 dirty="0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 dirty="0">
                            <a:latin typeface="Cambria Math" panose="02040503050406030204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400" i="1" dirty="0">
                                <a:latin typeface="Cambria Math" panose="02040503050406030204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，则转步骤</a:t>
                </a:r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(4)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；</a:t>
                </a:r>
                <a:endParaRPr lang="en-US" altLang="zh-CN" sz="2400" dirty="0">
                  <a:latin typeface="+mn-ea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+mn-ea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 smtClean="0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dirty="0" smtClean="0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 dirty="0" smtClean="0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dirty="0" smtClean="0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en-US" sz="2400" i="1" dirty="0" smtClean="0"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，计算试点：</a:t>
                </a:r>
                <a:endParaRPr lang="en-US" altLang="zh-CN" sz="2400" dirty="0">
                  <a:latin typeface="+mn-ea"/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sz="2400" i="1" smtClean="0">
                            <a:latin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+mn-ea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则转步骤</a:t>
                </a:r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(6)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；否则计算函数值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 smtClean="0">
                            <a:latin typeface="Cambria Math" panose="02040503050406030204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400" i="1" smtClean="0">
                                <a:latin typeface="Cambria Math" panose="02040503050406030204"/>
                              </a:rPr>
                            </m:ctrlPr>
                          </m:sSubSup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，转步骤</a:t>
                </a:r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(5)</a:t>
                </a:r>
                <a:endParaRPr lang="en-US" altLang="zh-CN" sz="2400" dirty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072" y="1988840"/>
                <a:ext cx="8173416" cy="4635896"/>
              </a:xfrm>
              <a:blipFill rotWithShape="1">
                <a:blip r:embed="rId1"/>
                <a:stretch>
                  <a:fillRect l="-6" r="-2297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404664"/>
            <a:ext cx="7793037" cy="1143000"/>
          </a:xfrm>
        </p:spPr>
        <p:txBody>
          <a:bodyPr/>
          <a:lstStyle/>
          <a:p>
            <a:r>
              <a:rPr lang="zh-CN" altLang="zh-CN" sz="3200" b="1" dirty="0">
                <a:solidFill>
                  <a:schemeClr val="tx1"/>
                </a:solidFill>
              </a:rPr>
              <a:t>三、</a:t>
            </a:r>
            <a:r>
              <a:rPr lang="en-US" altLang="zh-CN" sz="3200" b="1" dirty="0">
                <a:solidFill>
                  <a:schemeClr val="tx1"/>
                </a:solidFill>
              </a:rPr>
              <a:t>Fibonacci</a:t>
            </a:r>
            <a:r>
              <a:rPr lang="zh-CN" altLang="zh-CN" sz="3200" b="1" dirty="0">
                <a:solidFill>
                  <a:schemeClr val="tx1"/>
                </a:solidFill>
              </a:rPr>
              <a:t>法</a:t>
            </a:r>
            <a:endParaRPr lang="zh-CN" altLang="zh-CN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91072" y="1988840"/>
                <a:ext cx="8173416" cy="4635896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+mn-ea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dirty="0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en-US" sz="2400" i="1" dirty="0"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，计算试点：</a:t>
                </a:r>
                <a:endParaRPr lang="en-US" altLang="zh-CN" sz="2400" dirty="0">
                  <a:latin typeface="+mn-ea"/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dirty="0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sz="2400" i="1">
                            <a:latin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+mn-ea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则转步骤</a:t>
                </a:r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(6)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；否则计算函数值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 dirty="0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，转步骤</a:t>
                </a:r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(5)</a:t>
                </a:r>
                <a:endParaRPr lang="en-US" altLang="zh-CN" sz="2400" dirty="0">
                  <a:latin typeface="+mn-ea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+mn-ea"/>
                    <a:cs typeface="Times New Roman" panose="02020603050405020304" pitchFamily="18" charset="0"/>
                  </a:rPr>
                  <a:t>5</a:t>
                </a:r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置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，转步骤</a:t>
                </a:r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(2)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；</a:t>
                </a:r>
                <a:endParaRPr lang="en-US" altLang="zh-CN" sz="2400" dirty="0">
                  <a:latin typeface="+mn-ea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zh-CN" sz="2400" dirty="0">
                  <a:latin typeface="+mn-ea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+mn-ea"/>
                    <a:cs typeface="Times New Roman" panose="02020603050405020304" pitchFamily="18" charset="0"/>
                  </a:rPr>
                  <a:t>6</a:t>
                </a:r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dirty="0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 smtClean="0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i="1" dirty="0"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，计算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 dirty="0">
                            <a:latin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 dirty="0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和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 dirty="0">
                            <a:latin typeface="Cambria Math" panose="02040503050406030204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400" i="1" dirty="0">
                                <a:latin typeface="Cambria Math" panose="02040503050406030204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 dirty="0">
                            <a:latin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 dirty="0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 dirty="0">
                            <a:latin typeface="Cambria Math" panose="02040503050406030204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400" i="1" dirty="0">
                                <a:latin typeface="Cambria Math" panose="02040503050406030204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则令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dirty="0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 dirty="0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；若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 dirty="0">
                            <a:latin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 dirty="0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 dirty="0">
                            <a:latin typeface="Cambria Math" panose="02040503050406030204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400" i="1" dirty="0">
                                <a:latin typeface="Cambria Math" panose="02040503050406030204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则令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dirty="0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 dirty="0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，停止计算。</a:t>
                </a:r>
                <a:endParaRPr lang="en-US" altLang="zh-CN" sz="2400" dirty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072" y="1988840"/>
                <a:ext cx="8173416" cy="4635896"/>
              </a:xfrm>
              <a:blipFill rotWithShape="1">
                <a:blip r:embed="rId1"/>
                <a:stretch>
                  <a:fillRect l="-6" r="2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404664"/>
            <a:ext cx="7793037" cy="1143000"/>
          </a:xfrm>
        </p:spPr>
        <p:txBody>
          <a:bodyPr/>
          <a:lstStyle/>
          <a:p>
            <a:r>
              <a:rPr lang="zh-CN" altLang="zh-CN" sz="3200" b="1" dirty="0">
                <a:solidFill>
                  <a:schemeClr val="tx1"/>
                </a:solidFill>
              </a:rPr>
              <a:t>三、</a:t>
            </a:r>
            <a:r>
              <a:rPr lang="en-US" altLang="zh-CN" sz="3200" b="1" dirty="0">
                <a:solidFill>
                  <a:schemeClr val="tx1"/>
                </a:solidFill>
              </a:rPr>
              <a:t>Fibonacci</a:t>
            </a:r>
            <a:r>
              <a:rPr lang="zh-CN" altLang="zh-CN" sz="3200" b="1" dirty="0">
                <a:solidFill>
                  <a:schemeClr val="tx1"/>
                </a:solidFill>
              </a:rPr>
              <a:t>法</a:t>
            </a:r>
            <a:endParaRPr lang="zh-CN" altLang="zh-CN" sz="3200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072" y="1988840"/>
            <a:ext cx="8173416" cy="46358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3.</a:t>
            </a:r>
            <a:r>
              <a:rPr lang="zh-CN" altLang="zh-CN" sz="2400" dirty="0"/>
              <a:t>与黄金分割法的区别和联系</a:t>
            </a:r>
            <a:endParaRPr lang="en-US" altLang="zh-CN" sz="2400" dirty="0"/>
          </a:p>
          <a:p>
            <a:pPr marL="0" indent="0">
              <a:buNone/>
            </a:pP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>
                <a:solidFill>
                  <a:srgbClr val="FF0000"/>
                </a:solidFill>
              </a:rPr>
              <a:t>它们的相同点</a:t>
            </a:r>
            <a:r>
              <a:rPr lang="zh-CN" altLang="zh-CN" sz="2400" dirty="0"/>
              <a:t>：</a:t>
            </a:r>
            <a:r>
              <a:rPr lang="en-US" altLang="zh-CN" sz="2400" dirty="0"/>
              <a:t>1</a:t>
            </a:r>
            <a:r>
              <a:rPr lang="zh-CN" altLang="zh-CN" sz="2400" dirty="0"/>
              <a:t>）都是分割方法；</a:t>
            </a:r>
            <a:r>
              <a:rPr lang="en-US" altLang="zh-CN" sz="2400" dirty="0"/>
              <a:t>2</a:t>
            </a:r>
            <a:r>
              <a:rPr lang="zh-CN" altLang="zh-CN" sz="2400" dirty="0"/>
              <a:t>）基本思想相同：通过取试探点和进行函数值的比较，使包含极小点的搜索区间不断缩短，当区间长度缩短到一定程度时，区间上各点的函数均接近极小值，从而各点可以看作为极小点的近似；</a:t>
            </a:r>
            <a:r>
              <a:rPr lang="en-US" altLang="zh-CN" sz="2400" dirty="0"/>
              <a:t>3</a:t>
            </a:r>
            <a:r>
              <a:rPr lang="zh-CN" altLang="zh-CN" sz="2400" dirty="0"/>
              <a:t>）适用对象相同：极小化目标函数是单峰函数。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>
                <a:solidFill>
                  <a:srgbClr val="FF0000"/>
                </a:solidFill>
              </a:rPr>
              <a:t>不同点</a:t>
            </a:r>
            <a:r>
              <a:rPr lang="zh-CN" altLang="zh-CN" sz="2400" dirty="0"/>
              <a:t>：</a:t>
            </a:r>
            <a:r>
              <a:rPr lang="en-US" altLang="zh-CN" sz="2400" dirty="0"/>
              <a:t>1</a:t>
            </a:r>
            <a:r>
              <a:rPr lang="zh-CN" altLang="zh-CN" sz="2400" dirty="0"/>
              <a:t>）搜索区间长度的缩短率不同，黄金分割法是</a:t>
            </a:r>
            <a:r>
              <a:rPr lang="en-US" altLang="zh-CN" sz="2400" dirty="0"/>
              <a:t>0.618</a:t>
            </a:r>
            <a:r>
              <a:rPr lang="zh-CN" altLang="zh-CN" sz="2400" dirty="0"/>
              <a:t>，</a:t>
            </a:r>
            <a:r>
              <a:rPr lang="en-US" altLang="zh-CN" sz="2400" dirty="0"/>
              <a:t>Fibonacci</a:t>
            </a:r>
            <a:r>
              <a:rPr lang="zh-CN" altLang="zh-CN" sz="2400" dirty="0"/>
              <a:t>法是</a:t>
            </a:r>
            <a:r>
              <a:rPr lang="en-US" altLang="zh-CN" sz="2400" dirty="0"/>
              <a:t>Fibonacci</a:t>
            </a:r>
            <a:r>
              <a:rPr lang="zh-CN" altLang="zh-CN" sz="2400" dirty="0"/>
              <a:t>数；</a:t>
            </a:r>
            <a:r>
              <a:rPr lang="en-US" altLang="zh-CN" sz="2400" dirty="0"/>
              <a:t>2</a:t>
            </a:r>
            <a:r>
              <a:rPr lang="zh-CN" altLang="zh-CN" sz="2400" dirty="0"/>
              <a:t>）黄金分割法是近似最优</a:t>
            </a:r>
            <a:r>
              <a:rPr lang="zh-CN" altLang="en-US" sz="2400" dirty="0"/>
              <a:t>的，</a:t>
            </a:r>
            <a:r>
              <a:rPr lang="en-US" altLang="zh-CN" sz="2400" dirty="0"/>
              <a:t>Fibonacci</a:t>
            </a:r>
            <a:r>
              <a:rPr lang="zh-CN" altLang="en-US" sz="2400" dirty="0"/>
              <a:t>法是最优策略；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Fibonacci</a:t>
            </a:r>
            <a:r>
              <a:rPr lang="zh-CN" altLang="en-US" sz="2400" dirty="0"/>
              <a:t>法需要事先知道计算函数值的次数，收敛速度略微优于黄金分割法</a:t>
            </a:r>
            <a:r>
              <a:rPr lang="en-US" altLang="zh-CN" sz="2400" dirty="0"/>
              <a:t>.</a:t>
            </a:r>
            <a:endParaRPr lang="en-US" altLang="zh-CN" sz="24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701824"/>
            <a:ext cx="7793037" cy="1143000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</a:rPr>
              <a:t>四</a:t>
            </a:r>
            <a:r>
              <a:rPr lang="zh-CN" altLang="zh-CN" sz="3200" b="1" dirty="0">
                <a:solidFill>
                  <a:schemeClr val="tx1"/>
                </a:solidFill>
              </a:rPr>
              <a:t>、</a:t>
            </a:r>
            <a:r>
              <a:rPr lang="zh-CN" altLang="en-US" sz="3200" b="1" dirty="0">
                <a:solidFill>
                  <a:schemeClr val="tx1"/>
                </a:solidFill>
              </a:rPr>
              <a:t>二分法</a:t>
            </a:r>
            <a:br>
              <a:rPr lang="zh-CN" altLang="zh-CN" dirty="0"/>
            </a:b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879549"/>
            <a:ext cx="7488832" cy="4429771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思想和步骤</a:t>
            </a:r>
            <a:r>
              <a:rPr lang="zh-CN" altLang="en-US" dirty="0"/>
              <a:t>较为简单，请</a:t>
            </a:r>
            <a:r>
              <a:rPr lang="zh-CN" altLang="zh-CN" dirty="0"/>
              <a:t>自学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404664"/>
            <a:ext cx="7793037" cy="1143000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</a:rPr>
              <a:t>五、内容小结和作业布置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560840" cy="4896544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1</a:t>
            </a:r>
            <a:r>
              <a:rPr lang="zh-CN" altLang="en-US" sz="2400" b="1" dirty="0">
                <a:latin typeface="+mn-ea"/>
              </a:rPr>
              <a:t>、内容小结</a:t>
            </a:r>
            <a:endParaRPr lang="en-US" altLang="zh-CN" sz="2400" b="1" dirty="0">
              <a:latin typeface="+mn-ea"/>
            </a:endParaRPr>
          </a:p>
          <a:p>
            <a:pPr lvl="0"/>
            <a:r>
              <a:rPr lang="zh-CN" altLang="en-US" sz="2400" dirty="0"/>
              <a:t>一维线性搜索的思想</a:t>
            </a:r>
            <a:endParaRPr lang="zh-CN" altLang="en-US" sz="2400" dirty="0"/>
          </a:p>
          <a:p>
            <a:pPr lvl="0"/>
            <a:r>
              <a:rPr lang="zh-CN" altLang="en-US" sz="2400" dirty="0"/>
              <a:t>黄金分割法的原理、步骤。</a:t>
            </a:r>
            <a:endParaRPr lang="zh-CN" altLang="en-US" sz="2400" dirty="0"/>
          </a:p>
          <a:p>
            <a:pPr lvl="0"/>
            <a:r>
              <a:rPr lang="en-US" altLang="zh-CN" sz="2400" dirty="0"/>
              <a:t>Fibonacci</a:t>
            </a:r>
            <a:r>
              <a:rPr lang="zh-CN" altLang="en-US" sz="2400" dirty="0"/>
              <a:t>法的原理和步骤</a:t>
            </a:r>
            <a:endParaRPr lang="en-US" altLang="zh-CN" sz="2400" dirty="0"/>
          </a:p>
          <a:p>
            <a:pPr lvl="0"/>
            <a:r>
              <a:rPr lang="zh-CN" altLang="en-US" sz="2400" dirty="0"/>
              <a:t>二分法。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404664"/>
            <a:ext cx="7793037" cy="1143000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</a:rPr>
              <a:t>五、内容小结和作业布置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560840" cy="4896544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、作业布置</a:t>
            </a:r>
            <a:endParaRPr lang="en-US" altLang="zh-CN" sz="2400" b="1" dirty="0">
              <a:latin typeface="+mn-ea"/>
            </a:endParaRPr>
          </a:p>
          <a:p>
            <a:r>
              <a:rPr lang="zh-CN" altLang="zh-CN" sz="2400" dirty="0"/>
              <a:t>课本</a:t>
            </a:r>
            <a:r>
              <a:rPr lang="en-US" altLang="zh-CN" sz="2400" dirty="0"/>
              <a:t>109</a:t>
            </a:r>
            <a:r>
              <a:rPr lang="zh-CN" altLang="zh-CN" sz="2400" dirty="0"/>
              <a:t>页练习题第</a:t>
            </a:r>
            <a:r>
              <a:rPr lang="en-US" altLang="zh-CN" sz="2400" dirty="0"/>
              <a:t>1</a:t>
            </a:r>
            <a:r>
              <a:rPr lang="zh-CN" altLang="zh-CN" sz="2400" dirty="0"/>
              <a:t>题</a:t>
            </a:r>
            <a:endParaRPr lang="zh-CN" altLang="zh-CN" sz="2400" dirty="0"/>
          </a:p>
          <a:p>
            <a:r>
              <a:rPr lang="zh-CN" altLang="zh-CN" sz="2400" dirty="0"/>
              <a:t>讨论黄金分割法与</a:t>
            </a:r>
            <a:r>
              <a:rPr lang="en-US" altLang="zh-CN" sz="2400" dirty="0"/>
              <a:t>Fibonacci</a:t>
            </a:r>
            <a:r>
              <a:rPr lang="zh-CN" altLang="zh-CN" sz="2400" dirty="0"/>
              <a:t>法有什么异同？</a:t>
            </a:r>
            <a:endParaRPr lang="zh-CN" altLang="zh-CN" sz="2400" dirty="0"/>
          </a:p>
          <a:p>
            <a:r>
              <a:rPr lang="zh-CN" altLang="zh-CN" sz="2400" dirty="0"/>
              <a:t>比较黄金分割法与</a:t>
            </a:r>
            <a:r>
              <a:rPr lang="en-US" altLang="zh-CN" sz="2400" dirty="0"/>
              <a:t>Fibonacci</a:t>
            </a:r>
            <a:r>
              <a:rPr lang="zh-CN" altLang="zh-CN" sz="2400" dirty="0"/>
              <a:t>法的收敛速率。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617538"/>
            <a:ext cx="5725318" cy="1143000"/>
          </a:xfrm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内容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提要</a:t>
            </a:r>
            <a:endParaRPr lang="zh-CN" altLang="en-US" sz="3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5736" y="2348880"/>
            <a:ext cx="4608512" cy="3096344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 smtClean="0">
                <a:solidFill>
                  <a:srgbClr val="002060"/>
                </a:solidFill>
                <a:latin typeface="+mn-ea"/>
              </a:rPr>
              <a:t>一、一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维线性搜索的引入</a:t>
            </a:r>
            <a:endParaRPr lang="zh-CN" altLang="en-US" sz="2400" b="1" dirty="0">
              <a:solidFill>
                <a:srgbClr val="002060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二、黄金分割法</a:t>
            </a:r>
            <a:endParaRPr lang="en-US" altLang="zh-CN" sz="2400" b="1" dirty="0">
              <a:solidFill>
                <a:srgbClr val="002060"/>
              </a:solidFill>
              <a:latin typeface="+mn-ea"/>
            </a:endParaRPr>
          </a:p>
          <a:p>
            <a:pPr marL="0" lv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三、</a:t>
            </a:r>
            <a:r>
              <a:rPr lang="en-US" altLang="zh-CN" sz="2400" b="1" dirty="0">
                <a:solidFill>
                  <a:srgbClr val="002060"/>
                </a:solidFill>
                <a:latin typeface="+mn-ea"/>
              </a:rPr>
              <a:t>Fibonacci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法</a:t>
            </a:r>
            <a:endParaRPr lang="en-US" altLang="zh-CN" sz="2400" b="1" dirty="0">
              <a:solidFill>
                <a:srgbClr val="002060"/>
              </a:solidFill>
              <a:latin typeface="+mn-ea"/>
            </a:endParaRPr>
          </a:p>
          <a:p>
            <a:pPr marL="0" lv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四、内容小结与</a:t>
            </a:r>
            <a:r>
              <a:rPr lang="zh-CN" altLang="en-US" sz="2400" b="1" dirty="0" smtClean="0">
                <a:solidFill>
                  <a:srgbClr val="002060"/>
                </a:solidFill>
                <a:latin typeface="+mn-ea"/>
              </a:rPr>
              <a:t>作业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476672"/>
            <a:ext cx="7793037" cy="1143000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一、一维线性搜索的引入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2017713"/>
                <a:ext cx="7560840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>
                    <a:latin typeface="+mn-ea"/>
                  </a:rPr>
                  <a:t>1</a:t>
                </a:r>
                <a:r>
                  <a:rPr lang="zh-CN" altLang="en-US" sz="2800" b="1" dirty="0">
                    <a:latin typeface="+mn-ea"/>
                  </a:rPr>
                  <a:t>、问题的提出</a:t>
                </a:r>
                <a:endParaRPr lang="en-US" altLang="zh-CN" sz="2800" b="1" dirty="0"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400" b="1" dirty="0"/>
                  <a:t>例</a:t>
                </a:r>
                <a:r>
                  <a:rPr lang="en-US" altLang="zh-CN" sz="2400" b="1" dirty="0"/>
                  <a:t> </a:t>
                </a:r>
                <a:r>
                  <a:rPr lang="zh-CN" altLang="en-US" sz="2400" dirty="0"/>
                  <a:t> 在长为</a:t>
                </a:r>
                <a:r>
                  <a:rPr lang="en-US" altLang="zh-CN" sz="2400" dirty="0"/>
                  <a:t>350</a:t>
                </a:r>
                <a:r>
                  <a:rPr lang="zh-CN" altLang="en-US" sz="2400" dirty="0"/>
                  <a:t>厘米，宽为</a:t>
                </a:r>
                <a:r>
                  <a:rPr lang="en-US" altLang="zh-CN" sz="2400" dirty="0"/>
                  <a:t>260</a:t>
                </a:r>
                <a:r>
                  <a:rPr lang="zh-CN" altLang="en-US" sz="2400" dirty="0"/>
                  <a:t>厘米的钢板四角各剪去一个正方形区域将其折叠为一个无盖储水箱，试确定正方形的边长使得水箱容积最大。</a:t>
                </a:r>
                <a:endParaRPr lang="en-US" altLang="zh-CN" sz="24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400" b="1" dirty="0"/>
                  <a:t>解：</a:t>
                </a:r>
                <a:r>
                  <a:rPr lang="en-US" altLang="zh-CN" sz="2400" dirty="0"/>
                  <a:t> </a:t>
                </a:r>
                <a:endParaRPr lang="en-US" altLang="zh-CN" sz="24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350</m:t>
                          </m:r>
                          <m: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260</m:t>
                          </m:r>
                          <m: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130</m:t>
                      </m:r>
                    </m:oMath>
                  </m:oMathPara>
                </a14:m>
                <a:endParaRPr lang="zh-CN" altLang="zh-CN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2017713"/>
                <a:ext cx="7560840" cy="4114800"/>
              </a:xfrm>
              <a:blipFill rotWithShape="1">
                <a:blip r:embed="rId1"/>
                <a:stretch>
                  <a:fillRect l="-6" t="-8" r="4" b="-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645024"/>
            <a:ext cx="2808312" cy="20584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</a:rPr>
              <a:t>建立最优化模型的方法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91072" y="1988840"/>
                <a:ext cx="8173416" cy="46358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>
                    <a:latin typeface="+mn-ea"/>
                  </a:rPr>
                  <a:t>2</a:t>
                </a:r>
                <a:r>
                  <a:rPr lang="zh-CN" altLang="en-US" sz="2800" b="1" dirty="0">
                    <a:latin typeface="+mn-ea"/>
                  </a:rPr>
                  <a:t>、一维搜索的引入</a:t>
                </a:r>
                <a:endParaRPr lang="en-US" altLang="zh-CN" sz="2800" b="1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zh-CN" sz="2800" b="1" dirty="0">
                  <a:latin typeface="+mn-ea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zh-CN" altLang="en-US" sz="2400" b="1" dirty="0">
                    <a:latin typeface="宋体" panose="02010600030101010101" pitchFamily="2" charset="-122"/>
                  </a:rPr>
                  <a:t>当采用数学规划法寻求多元函数的极值点时，一般要进行一系列如下格式的迭代计算</a:t>
                </a:r>
                <a:r>
                  <a:rPr lang="en-US" altLang="zh-CN" sz="2400" b="1" dirty="0">
                    <a:latin typeface="宋体" panose="02010600030101010101" pitchFamily="2" charset="-122"/>
                  </a:rPr>
                  <a:t>:</a:t>
                </a:r>
                <a:endParaRPr lang="en-US" altLang="zh-CN" sz="2400" b="1" dirty="0">
                  <a:latin typeface="宋体" panose="02010600030101010101" pitchFamily="2" charset="-122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endParaRPr lang="en-US" altLang="zh-CN" sz="2400" b="1" dirty="0"/>
              </a:p>
              <a:p>
                <a:pPr marL="0" indent="0">
                  <a:buNone/>
                </a:pPr>
                <a:r>
                  <a:rPr lang="zh-CN" altLang="en-US" sz="2400" dirty="0">
                    <a:latin typeface="+mn-ea"/>
                  </a:rPr>
                  <a:t>当方向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 panose="02040503050406030204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+mn-ea"/>
                  </a:rPr>
                  <a:t>给定，求最佳步长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 panose="02040503050406030204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+mn-ea"/>
                  </a:rPr>
                  <a:t>就是求一元函数</a:t>
                </a:r>
                <a:r>
                  <a:rPr lang="en-US" altLang="zh-CN" sz="2400" dirty="0">
                    <a:latin typeface="+mn-ea"/>
                  </a:rPr>
                  <a:t>:</a:t>
                </a:r>
                <a:endParaRPr lang="en-US" altLang="zh-CN" sz="24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</a:rPr>
                  <a:t>的极值问题，这一过程被称为一维搜索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(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单变量优化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).</a:t>
                </a:r>
                <a:r>
                  <a:rPr lang="en-US" altLang="zh-CN" sz="2400" dirty="0"/>
                  <a:t> 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zh-CN" sz="2800" b="1" dirty="0">
                  <a:latin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072" y="1988840"/>
                <a:ext cx="8173416" cy="4635896"/>
              </a:xfrm>
              <a:blipFill rotWithShape="1">
                <a:blip r:embed="rId1"/>
                <a:stretch>
                  <a:fillRect l="-6" r="2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097498" y="3645024"/>
                <a:ext cx="4673459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b="1" i="1" smtClean="0">
                              <a:latin typeface="Cambria Math" panose="02040503050406030204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,⋯</m:t>
                          </m:r>
                        </m:e>
                      </m:d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498" y="3645024"/>
                <a:ext cx="4673459" cy="509178"/>
              </a:xfrm>
              <a:prstGeom prst="rect">
                <a:avLst/>
              </a:prstGeom>
              <a:blipFill rotWithShape="1">
                <a:blip r:embed="rId2"/>
                <a:stretch>
                  <a:fillRect l="-2" t="-24" r="13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097498" y="4581128"/>
                <a:ext cx="4790222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 smtClean="0">
                              <a:latin typeface="Cambria Math" panose="02040503050406030204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498" y="4581128"/>
                <a:ext cx="4790222" cy="509178"/>
              </a:xfrm>
              <a:prstGeom prst="rect">
                <a:avLst/>
              </a:prstGeom>
              <a:blipFill rotWithShape="1">
                <a:blip r:embed="rId3"/>
                <a:stretch>
                  <a:fillRect l="-2" t="-47" r="11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</a:rPr>
              <a:t>建立最优化模型的方法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12" y="1988840"/>
            <a:ext cx="8173416" cy="46358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、相关数学概念</a:t>
            </a:r>
            <a:endParaRPr lang="en-US" altLang="zh-CN" sz="2800" b="1" dirty="0">
              <a:latin typeface="+mn-ea"/>
            </a:endParaRPr>
          </a:p>
          <a:p>
            <a:pPr eaLnBrk="1" hangingPunct="1"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）单峰区间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buNone/>
              <a:defRPr/>
            </a:pPr>
            <a:r>
              <a:rPr lang="zh-CN" altLang="en-US" sz="2800" b="1" dirty="0"/>
              <a:t>       </a:t>
            </a:r>
            <a:r>
              <a:rPr lang="zh-CN" altLang="en-US" sz="2400" dirty="0"/>
              <a:t>在给定区间内仅有一个谷值</a:t>
            </a:r>
            <a:r>
              <a:rPr lang="en-US" altLang="zh-CN" sz="2400" dirty="0"/>
              <a:t>(</a:t>
            </a:r>
            <a:r>
              <a:rPr lang="zh-CN" altLang="en-US" sz="2400" dirty="0"/>
              <a:t>极大或极小</a:t>
            </a:r>
            <a:r>
              <a:rPr lang="en-US" altLang="zh-CN" sz="2400" dirty="0"/>
              <a:t>)</a:t>
            </a:r>
            <a:r>
              <a:rPr lang="zh-CN" altLang="en-US" sz="2400" dirty="0"/>
              <a:t>的函数称为单谷数，其区间称为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单峰区间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  <a:defRPr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）步长</a:t>
            </a:r>
            <a:endParaRPr lang="en-US" altLang="zh-CN" sz="2400" dirty="0">
              <a:latin typeface="+mn-ea"/>
            </a:endParaRPr>
          </a:p>
          <a:p>
            <a:pPr eaLnBrk="1" hangingPunct="1">
              <a:buNone/>
              <a:defRPr/>
            </a:pPr>
            <a:endParaRPr lang="en-US" altLang="zh-CN" sz="2400" dirty="0">
              <a:latin typeface="+mn-ea"/>
            </a:endParaRPr>
          </a:p>
          <a:p>
            <a:pPr eaLnBrk="1" hangingPunct="1">
              <a:buNone/>
              <a:defRPr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）试探法</a:t>
            </a:r>
            <a:endParaRPr lang="zh-CN" altLang="en-US" sz="2400" dirty="0">
              <a:latin typeface="+mn-ea"/>
            </a:endParaRPr>
          </a:p>
          <a:p>
            <a:pPr marL="0" indent="0">
              <a:buNone/>
            </a:pP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247" y="343745"/>
            <a:ext cx="7793037" cy="1143000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二、黄金分割法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2017712"/>
            <a:ext cx="7772400" cy="45076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背景</a:t>
            </a:r>
            <a:r>
              <a:rPr lang="zh-CN" altLang="zh-CN" sz="2400" dirty="0"/>
              <a:t>：</a:t>
            </a:r>
            <a:endParaRPr lang="en-US" altLang="zh-CN" sz="2400" dirty="0"/>
          </a:p>
          <a:p>
            <a:pPr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黄金分割律是公元前六世纪，希腊的大数学家毕达哥拉斯发现的：如果把一条线段分成两部分，长段和短段的长度之比是</a:t>
            </a:r>
            <a:r>
              <a:rPr lang="en-US" altLang="zh-CN" sz="2400" dirty="0">
                <a:latin typeface="宋体" panose="02010600030101010101" pitchFamily="2" charset="-122"/>
              </a:rPr>
              <a:t>1:0.618</a:t>
            </a:r>
            <a:r>
              <a:rPr lang="zh-CN" altLang="en-US" sz="2400" dirty="0">
                <a:latin typeface="宋体" panose="02010600030101010101" pitchFamily="2" charset="-122"/>
              </a:rPr>
              <a:t>，整条线段和长段的比也是</a:t>
            </a:r>
            <a:r>
              <a:rPr lang="en-US" altLang="zh-CN" sz="2400" dirty="0">
                <a:latin typeface="宋体" panose="02010600030101010101" pitchFamily="2" charset="-122"/>
              </a:rPr>
              <a:t>1:0.618</a:t>
            </a:r>
            <a:r>
              <a:rPr lang="zh-CN" altLang="en-US" sz="2400" dirty="0">
                <a:latin typeface="宋体" panose="02010600030101010101" pitchFamily="2" charset="-122"/>
              </a:rPr>
              <a:t>时，才是和黄金一样最完美的分割，进行分割的这个点就叫黄金分割点。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黄金分割法适用于</a:t>
            </a:r>
            <a:r>
              <a:rPr lang="en-US" altLang="zh-CN" sz="2400" dirty="0">
                <a:latin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宋体" panose="02010600030101010101" pitchFamily="2" charset="-122"/>
              </a:rPr>
              <a:t>a,b</a:t>
            </a:r>
            <a:r>
              <a:rPr lang="en-US" altLang="zh-CN" sz="2400" dirty="0">
                <a:latin typeface="宋体" panose="02010600030101010101" pitchFamily="2" charset="-122"/>
              </a:rPr>
              <a:t>]</a:t>
            </a:r>
            <a:r>
              <a:rPr lang="zh-CN" altLang="en-US" sz="2400" dirty="0">
                <a:latin typeface="宋体" panose="02010600030101010101" pitchFamily="2" charset="-122"/>
              </a:rPr>
              <a:t>区间上的任何</a:t>
            </a: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</a:rPr>
              <a:t>单峰函数求极小值</a:t>
            </a:r>
            <a:r>
              <a:rPr lang="zh-CN" altLang="en-US" sz="2400" dirty="0">
                <a:latin typeface="宋体" panose="02010600030101010101" pitchFamily="2" charset="-122"/>
              </a:rPr>
              <a:t>问题。对函数除要求“单峰”外不作其他要求，甚至可以不连续。因此，这种方法的适应面相当广。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247" y="343745"/>
            <a:ext cx="7793037" cy="1143000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二、黄金分割法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2017712"/>
            <a:ext cx="7772400" cy="45076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基本原理</a:t>
            </a:r>
            <a:r>
              <a:rPr lang="zh-CN" altLang="zh-CN" sz="2400" dirty="0"/>
              <a:t>：</a:t>
            </a:r>
            <a:endParaRPr lang="en-US" altLang="zh-CN" sz="2400" dirty="0"/>
          </a:p>
          <a:p>
            <a:pPr marL="0" indent="0" eaLnBrk="1" hangingPunct="1">
              <a:buNone/>
            </a:pP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对于单峰函数，任取不同两点比较函数值大小即可确定一个包含极小值的子区间，从而选取两个试探点就可以缩小包含极小点的试探区间。黄金分割法也是建立在区间消去法原理基础上的试探方法</a:t>
            </a:r>
            <a:r>
              <a:rPr lang="zh-CN" altLang="en-US" sz="2400" dirty="0">
                <a:latin typeface="+mn-ea"/>
              </a:rPr>
              <a:t>。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在搜索区间内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+mn-ea"/>
                <a:cs typeface="Times New Roman" panose="02020603050405020304" pitchFamily="18" charset="0"/>
              </a:rPr>
              <a:t>a,b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适当插入两点    ，将区间分成三段</a:t>
            </a:r>
            <a:r>
              <a:rPr lang="zh-CN" altLang="en-US" sz="2400" dirty="0">
                <a:latin typeface="+mn-ea"/>
              </a:rPr>
              <a:t>；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利用区间消去法，使搜索区间缩小，通过迭代计算，使搜索区间无限缩小，从而得到极小点的数值近似解。</a:t>
            </a:r>
            <a:endParaRPr lang="zh-CN" altLang="en-US" sz="2400" dirty="0">
              <a:latin typeface="+mn-ea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699792" y="4005064"/>
                <a:ext cx="8284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005064"/>
                <a:ext cx="828432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49" t="-32" r="20" b="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247" y="343745"/>
            <a:ext cx="7793037" cy="1143000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二、黄金分割法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2017712"/>
                <a:ext cx="8280920" cy="450763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/>
                  <a:t>3.</a:t>
                </a:r>
                <a:r>
                  <a:rPr lang="zh-CN" altLang="en-US" sz="2400" dirty="0"/>
                  <a:t>算法步骤</a:t>
                </a:r>
                <a:r>
                  <a:rPr lang="zh-CN" altLang="zh-CN" sz="2400" dirty="0"/>
                  <a:t>：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（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2400" dirty="0"/>
                  <a:t>）</a:t>
                </a:r>
                <a:r>
                  <a:rPr lang="zh-CN" altLang="zh-CN" sz="2400" dirty="0"/>
                  <a:t>初始区间为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dirty="0"/>
                  <a:t>及精度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</a:rPr>
                      <m:t>𝐿</m:t>
                    </m:r>
                    <m:r>
                      <a:rPr lang="en-US" altLang="zh-CN" sz="2400" i="1">
                        <a:latin typeface="Cambria Math" panose="02040503050406030204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/>
                      </a:rPr>
                      <m:t>0</m:t>
                    </m:r>
                  </m:oMath>
                </a14:m>
                <a:r>
                  <a:rPr lang="en-US" altLang="zh-CN" sz="2400" dirty="0"/>
                  <a:t>,</a:t>
                </a:r>
                <a:r>
                  <a:rPr lang="zh-CN" altLang="zh-CN" sz="2400" dirty="0"/>
                  <a:t>计算试探点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</a:rPr>
                          <m:t>𝜆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400" dirty="0"/>
                  <a:t>，计算函数值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</a:rPr>
                      <m:t>𝑓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zh-CN" altLang="zh-CN" sz="2400">
                        <a:latin typeface="Cambria Math" panose="02040503050406030204"/>
                      </a:rPr>
                      <m:t>和</m:t>
                    </m:r>
                    <m:r>
                      <a:rPr lang="en-US" altLang="zh-CN" sz="2400" i="1">
                        <a:latin typeface="Cambria Math" panose="02040503050406030204"/>
                      </a:rPr>
                      <m:t>𝑓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dirty="0"/>
                  <a:t>，其中</a:t>
                </a:r>
                <a:endParaRPr lang="zh-CN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/>
                      </a:rPr>
                      <m:t>0</m:t>
                    </m:r>
                    <m:r>
                      <a:rPr lang="en-US" altLang="zh-CN" sz="2400" i="1">
                        <a:latin typeface="Cambria Math" panose="02040503050406030204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/>
                      </a:rPr>
                      <m:t>382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/>
                      </a:rPr>
                      <m:t>0</m:t>
                    </m:r>
                    <m:r>
                      <a:rPr lang="en-US" altLang="zh-CN" sz="2400" i="1">
                        <a:latin typeface="Cambria Math" panose="02040503050406030204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/>
                      </a:rPr>
                      <m:t>618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dirty="0"/>
                  <a:t>，令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/>
                      </a:rPr>
                      <m:t>1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（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sz="2400" dirty="0"/>
                  <a:t>）</a:t>
                </a:r>
                <a:r>
                  <a:rPr lang="zh-CN" altLang="zh-CN" sz="2400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</a:rPr>
                      <m:t>−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/>
                      </a:rPr>
                      <m:t>𝐿</m:t>
                    </m:r>
                  </m:oMath>
                </a14:m>
                <a:r>
                  <a:rPr lang="zh-CN" altLang="zh-CN" sz="2400" dirty="0"/>
                  <a:t>，则停止计算。否则，当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</a:rPr>
                      <m:t>𝑓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/>
                      </a:rPr>
                      <m:t>𝑓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dirty="0"/>
                  <a:t>时，转步骤（</a:t>
                </a:r>
                <a:r>
                  <a:rPr lang="en-US" altLang="zh-CN" sz="2400" dirty="0"/>
                  <a:t>3</a:t>
                </a:r>
                <a:r>
                  <a:rPr lang="zh-CN" altLang="zh-CN" sz="2400" dirty="0"/>
                  <a:t>），当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</a:rPr>
                      <m:t>𝑓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/>
                      </a:rPr>
                      <m:t>𝑓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dirty="0"/>
                  <a:t>时，转步骤（</a:t>
                </a:r>
                <a:r>
                  <a:rPr lang="en-US" altLang="zh-CN" sz="2400" dirty="0"/>
                  <a:t>4</a:t>
                </a:r>
                <a:r>
                  <a:rPr lang="zh-CN" altLang="zh-CN" sz="2400" dirty="0"/>
                  <a:t>）</a:t>
                </a:r>
                <a:r>
                  <a:rPr lang="en-US" altLang="zh-CN" sz="2400" dirty="0"/>
                  <a:t>.</a:t>
                </a:r>
                <a:endParaRPr lang="zh-CN" altLang="zh-CN" sz="2400" dirty="0"/>
              </a:p>
              <a:p>
                <a:pPr marL="0" indent="0">
                  <a:buNone/>
                </a:pPr>
                <a:r>
                  <a:rPr lang="zh-CN" altLang="zh-CN" sz="2400" dirty="0"/>
                  <a:t>（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3</a:t>
                </a:r>
                <a:r>
                  <a:rPr lang="zh-CN" altLang="zh-CN" sz="2400" dirty="0"/>
                  <a:t>）令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sz="2400" i="1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sz="2400" i="1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sz="2400" i="1" dirty="0"/>
                  <a:t>，</a:t>
                </a:r>
                <a:endParaRPr lang="zh-CN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/>
                        </a:rPr>
                        <m:t>618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sz="2400" dirty="0"/>
              </a:p>
              <a:p>
                <a:pPr marL="0" indent="0">
                  <a:buNone/>
                </a:pPr>
                <a:r>
                  <a:rPr lang="zh-CN" altLang="zh-CN" sz="2400" dirty="0"/>
                  <a:t>计算函数值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</a:rPr>
                      <m:t>𝑓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𝑘</m:t>
                            </m:r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dirty="0"/>
                  <a:t>，转步骤（</a:t>
                </a:r>
                <a:r>
                  <a:rPr lang="en-US" altLang="zh-CN" sz="2400" dirty="0"/>
                  <a:t>5</a:t>
                </a:r>
                <a:r>
                  <a:rPr lang="zh-CN" altLang="zh-CN" sz="2400" dirty="0"/>
                  <a:t>）</a:t>
                </a:r>
                <a:endParaRPr lang="zh-CN" altLang="zh-CN" sz="2400" dirty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2017712"/>
                <a:ext cx="8280920" cy="4507631"/>
              </a:xfrm>
              <a:blipFill rotWithShape="1">
                <a:blip r:embed="rId1"/>
                <a:stretch>
                  <a:fillRect l="-7" t="-7" r="5" b="-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247" y="343745"/>
            <a:ext cx="7793037" cy="1143000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二、黄金分割法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2017712"/>
                <a:ext cx="8280920" cy="450763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zh-CN" sz="2400" dirty="0"/>
                  <a:t>（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4</a:t>
                </a:r>
                <a:r>
                  <a:rPr lang="zh-CN" altLang="zh-CN" sz="2400" dirty="0"/>
                  <a:t>）令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sz="2400" i="1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sz="2400" i="1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sz="2400" i="1" dirty="0"/>
                  <a:t>，</a:t>
                </a:r>
                <a:endParaRPr lang="zh-CN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/>
                        </a:rPr>
                        <m:t>382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sz="2400" dirty="0"/>
              </a:p>
              <a:p>
                <a:pPr marL="0" indent="0">
                  <a:buNone/>
                </a:pPr>
                <a:r>
                  <a:rPr lang="zh-CN" altLang="zh-CN" sz="2400" dirty="0"/>
                  <a:t>计算函数值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</a:rPr>
                      <m:t>𝑓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𝑘</m:t>
                            </m:r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dirty="0"/>
                  <a:t>，转步骤（</a:t>
                </a:r>
                <a:r>
                  <a:rPr lang="en-US" altLang="zh-CN" sz="2400" dirty="0"/>
                  <a:t>5</a:t>
                </a:r>
                <a:r>
                  <a:rPr lang="zh-CN" altLang="zh-CN" sz="2400" dirty="0"/>
                  <a:t>）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zh-CN" altLang="zh-CN" sz="2400" dirty="0"/>
              </a:p>
              <a:p>
                <a:pPr marL="0" indent="0">
                  <a:buNone/>
                </a:pPr>
                <a:r>
                  <a:rPr lang="zh-CN" altLang="zh-CN" sz="2400" dirty="0"/>
                  <a:t>（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5</a:t>
                </a:r>
                <a:r>
                  <a:rPr lang="zh-CN" altLang="zh-CN" sz="2400" dirty="0"/>
                  <a:t>）令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/>
                      </a:rPr>
                      <m:t>1</m:t>
                    </m:r>
                  </m:oMath>
                </a14:m>
                <a:r>
                  <a:rPr lang="en-US" altLang="zh-CN" sz="2400" dirty="0"/>
                  <a:t>,</a:t>
                </a:r>
                <a:r>
                  <a:rPr lang="zh-CN" altLang="zh-CN" sz="2400" dirty="0"/>
                  <a:t>返回步骤（</a:t>
                </a:r>
                <a:r>
                  <a:rPr lang="en-US" altLang="zh-CN" sz="2400" dirty="0"/>
                  <a:t>2</a:t>
                </a:r>
                <a:r>
                  <a:rPr lang="zh-CN" altLang="zh-CN" sz="2400" dirty="0"/>
                  <a:t>）</a:t>
                </a:r>
                <a:r>
                  <a:rPr lang="en-US" altLang="zh-CN" sz="2400" dirty="0"/>
                  <a:t>.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zh-CN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4.</a:t>
                </a:r>
                <a:r>
                  <a:rPr lang="zh-CN" altLang="zh-CN" sz="2400" dirty="0"/>
                  <a:t>算法总结</a:t>
                </a:r>
                <a:r>
                  <a:rPr lang="en-US" altLang="zh-CN" sz="2400" dirty="0"/>
                  <a:t>   </a:t>
                </a:r>
                <a:endParaRPr lang="zh-CN" altLang="zh-CN" sz="2400" dirty="0"/>
              </a:p>
              <a:p>
                <a:pPr marL="0" indent="0">
                  <a:buNone/>
                </a:pPr>
                <a:r>
                  <a:rPr lang="zh-CN" altLang="zh-CN" sz="2400" dirty="0"/>
                  <a:t>黄金分割法不需要事先确定搜索次数，缩短率固定为黄金分割数，算法较为简单，收敛速度可以接受。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2017712"/>
                <a:ext cx="8280920" cy="4507631"/>
              </a:xfrm>
              <a:blipFill rotWithShape="1">
                <a:blip r:embed="rId1"/>
                <a:stretch>
                  <a:fillRect l="-7" t="-7" r="5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I0ODg5YWRhMGJiODhlZTY4NTlhZWMzYTYzNjUzYzgifQ==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</a:spPr>
      <a:bodyPr vert="horz" wrap="square" lIns="91440" tIns="45720" rIns="91440" bIns="45720" numCol="1" rtlCol="0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2959</Words>
  <Application>WPS 演示</Application>
  <PresentationFormat>全屏显示(4:3)</PresentationFormat>
  <Paragraphs>135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楷体_GB2312</vt:lpstr>
      <vt:lpstr>新宋体</vt:lpstr>
      <vt:lpstr>Tahoma</vt:lpstr>
      <vt:lpstr>Cambria Math</vt:lpstr>
      <vt:lpstr>Cambria Math</vt:lpstr>
      <vt:lpstr>黑体</vt:lpstr>
      <vt:lpstr>Times New Roman</vt:lpstr>
      <vt:lpstr>微软雅黑</vt:lpstr>
      <vt:lpstr>Arial Unicode MS</vt:lpstr>
      <vt:lpstr>Calibri</vt:lpstr>
      <vt:lpstr>Blends</vt:lpstr>
      <vt:lpstr>1_Blends</vt:lpstr>
      <vt:lpstr>最优化理论与方法</vt:lpstr>
      <vt:lpstr>内容提要</vt:lpstr>
      <vt:lpstr>一、一维线性搜索的引入</vt:lpstr>
      <vt:lpstr>一、建立最优化模型的方法</vt:lpstr>
      <vt:lpstr>一、建立最优化模型的方法</vt:lpstr>
      <vt:lpstr>二、黄金分割法</vt:lpstr>
      <vt:lpstr>二、黄金分割法</vt:lpstr>
      <vt:lpstr>二、黄金分割法</vt:lpstr>
      <vt:lpstr>二、黄金分割法</vt:lpstr>
      <vt:lpstr>三、Fibonacci法</vt:lpstr>
      <vt:lpstr>三、Fibonacci法</vt:lpstr>
      <vt:lpstr>三、Fibonacci法</vt:lpstr>
      <vt:lpstr>三、Fibonacci法</vt:lpstr>
      <vt:lpstr>四、二分法 </vt:lpstr>
      <vt:lpstr>五、内容小结和作业布置</vt:lpstr>
      <vt:lpstr>五、内容小结和作业布置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zyh</dc:creator>
  <cp:lastModifiedBy>耀煌</cp:lastModifiedBy>
  <cp:revision>91</cp:revision>
  <dcterms:created xsi:type="dcterms:W3CDTF">2019-02-16T06:45:00Z</dcterms:created>
  <dcterms:modified xsi:type="dcterms:W3CDTF">2024-10-14T04:45:59Z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F515E33DD2FC4B21BFD7D4CF267CDC44_12</vt:lpwstr>
  </property>
  <property fmtid="{D5CDD505-2E9C-101B-9397-08002B2CF9AE}" pid="3" name="KSOProductBuildVer">
    <vt:lpwstr>2052-12.1.0.18276</vt:lpwstr>
  </property>
</Properties>
</file>