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
  </p:notesMasterIdLst>
  <p:sldIdLst>
    <p:sldId id="256" r:id="rId2"/>
    <p:sldId id="306" r:id="rId3"/>
    <p:sldId id="315" r:id="rId4"/>
    <p:sldId id="316" r:id="rId5"/>
    <p:sldId id="317" r:id="rId6"/>
    <p:sldId id="344" r:id="rId7"/>
    <p:sldId id="343" r:id="rId8"/>
    <p:sldId id="342" r:id="rId9"/>
    <p:sldId id="34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0" d="100"/>
          <a:sy n="50" d="100"/>
        </p:scale>
        <p:origin x="-90"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E7E9D-B144-7B4D-8C43-0A2DF55760A5}" type="datetimeFigureOut">
              <a:t>2021/12/12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13F8F-E0A9-AC41-8C99-E10F369EB829}" type="slidenum">
              <a:t>‹#›</a:t>
            </a:fld>
            <a:endParaRPr kumimoji="1" lang="zh-CN" altLang="en-US"/>
          </a:p>
        </p:txBody>
      </p:sp>
    </p:spTree>
    <p:extLst>
      <p:ext uri="{BB962C8B-B14F-4D97-AF65-F5344CB8AC3E}">
        <p14:creationId xmlns:p14="http://schemas.microsoft.com/office/powerpoint/2010/main" val="308399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a:t>因此本实验给出的内核模块源代码功能非常简单，即在控制台输出“Hello World!”。</a:t>
            </a:r>
            <a:endParaRPr lang="zh-CN" altLang="en-US"/>
          </a:p>
        </p:txBody>
      </p:sp>
      <p:sp>
        <p:nvSpPr>
          <p:cNvPr id="4" name="灯片编号占位符 3"/>
          <p:cNvSpPr>
            <a:spLocks noGrp="1"/>
          </p:cNvSpPr>
          <p:nvPr>
            <p:ph type="sldNum" sz="quarter" idx="10"/>
          </p:nvPr>
        </p:nvSpPr>
        <p:spPr/>
        <p:txBody>
          <a:bodyPr/>
          <a:lstStyle/>
          <a:p>
            <a:fld id="{E4FE714F-C430-9C4B-B966-5752F4A92B04}" type="slidenum">
              <a:rPr kumimoji="1" lang="zh-CN" altLang="en-US" smtClean="0"/>
              <a:t>3</a:t>
            </a:fld>
            <a:endParaRPr kumimoji="1" lang="zh-CN" altLang="en-US"/>
          </a:p>
        </p:txBody>
      </p:sp>
    </p:spTree>
    <p:extLst>
      <p:ext uri="{BB962C8B-B14F-4D97-AF65-F5344CB8AC3E}">
        <p14:creationId xmlns:p14="http://schemas.microsoft.com/office/powerpoint/2010/main" val="43107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4FE714F-C430-9C4B-B966-5752F4A92B04}" type="slidenum">
              <a:rPr kumimoji="1" lang="zh-CN" altLang="en-US" smtClean="0"/>
              <a:t>5</a:t>
            </a:fld>
            <a:endParaRPr kumimoji="1" lang="zh-CN" altLang="en-US"/>
          </a:p>
        </p:txBody>
      </p:sp>
    </p:spTree>
    <p:extLst>
      <p:ext uri="{BB962C8B-B14F-4D97-AF65-F5344CB8AC3E}">
        <p14:creationId xmlns:p14="http://schemas.microsoft.com/office/powerpoint/2010/main" val="2597049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313" y="69850"/>
            <a:ext cx="1201737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84138" y="1449388"/>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84138"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p:cNvSpPr/>
          <p:nvPr/>
        </p:nvSpPr>
        <p:spPr>
          <a:xfrm>
            <a:off x="84138" y="2976563"/>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副标题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8" name="标题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zh-CN" altLang="en-US"/>
              <a:t>单击此处编辑母版标题样式</a:t>
            </a:r>
            <a:endParaRPr lang="en-US"/>
          </a:p>
        </p:txBody>
      </p:sp>
      <p:sp>
        <p:nvSpPr>
          <p:cNvPr id="11" name="日期占位符 27"/>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12" name="页脚占位符 16"/>
          <p:cNvSpPr>
            <a:spLocks noGrp="1"/>
          </p:cNvSpPr>
          <p:nvPr>
            <p:ph type="ftr" sz="quarter" idx="11"/>
          </p:nvPr>
        </p:nvSpPr>
        <p:spPr/>
        <p:txBody>
          <a:bodyPr/>
          <a:lstStyle>
            <a:lvl1pPr>
              <a:defRPr/>
            </a:lvl1pPr>
          </a:lstStyle>
          <a:p>
            <a:endParaRPr lang="zh-CN" altLang="en-US"/>
          </a:p>
        </p:txBody>
      </p:sp>
      <p:sp>
        <p:nvSpPr>
          <p:cNvPr id="13" name="灯片编号占位符 28"/>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1949960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21122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68224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1219200" y="274641"/>
            <a:ext cx="7416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62222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21656" y="638448"/>
            <a:ext cx="2819400" cy="761059"/>
          </a:xfrm>
          <a:prstGeom prst="rect">
            <a:avLst/>
          </a:prstGeom>
        </p:spPr>
        <p:txBody>
          <a:bodyPr>
            <a:normAutofit/>
          </a:bodyPr>
          <a:lstStyle>
            <a:lvl1pPr>
              <a:defRPr sz="2400" b="1"/>
            </a:lvl1pPr>
          </a:lstStyle>
          <a:p>
            <a:r>
              <a:rPr lang="zh-CN" altLang="en-US" dirty="0"/>
              <a:t>单击此处添加标题</a:t>
            </a:r>
          </a:p>
        </p:txBody>
      </p:sp>
      <p:grpSp>
        <p:nvGrpSpPr>
          <p:cNvPr id="7" name="组合 6"/>
          <p:cNvGrpSpPr/>
          <p:nvPr userDrawn="1"/>
        </p:nvGrpSpPr>
        <p:grpSpPr>
          <a:xfrm>
            <a:off x="789075" y="482949"/>
            <a:ext cx="632581" cy="643235"/>
            <a:chOff x="628650" y="640896"/>
            <a:chExt cx="1292679" cy="1314450"/>
          </a:xfrm>
        </p:grpSpPr>
        <p:sp>
          <p:nvSpPr>
            <p:cNvPr id="8" name="矩形 7"/>
            <p:cNvSpPr/>
            <p:nvPr/>
          </p:nvSpPr>
          <p:spPr>
            <a:xfrm>
              <a:off x="628650" y="640896"/>
              <a:ext cx="438150" cy="438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43668" y="640896"/>
              <a:ext cx="438150" cy="438150"/>
            </a:xfrm>
            <a:prstGeom prst="rect">
              <a:avLst/>
            </a:prstGeom>
            <a:solidFill>
              <a:srgbClr val="05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83179" y="640896"/>
              <a:ext cx="438150" cy="438150"/>
            </a:xfrm>
            <a:prstGeom prst="rect">
              <a:avLst/>
            </a:prstGeom>
            <a:solidFill>
              <a:srgbClr val="076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8650" y="1079046"/>
              <a:ext cx="438150" cy="438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8650" y="1517196"/>
              <a:ext cx="438150" cy="4381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668" y="1079046"/>
              <a:ext cx="438150"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4401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65" y="428604"/>
            <a:ext cx="10306088" cy="654032"/>
          </a:xfrm>
        </p:spPr>
        <p:txBody>
          <a:bodyPr/>
          <a:lstStyle/>
          <a:p>
            <a:r>
              <a:rPr lang="zh-CN" altLang="en-US"/>
              <a:t>单击此处编辑母版标题样式</a:t>
            </a:r>
            <a:endParaRPr lang="en-US" dirty="0"/>
          </a:p>
        </p:txBody>
      </p:sp>
      <p:sp>
        <p:nvSpPr>
          <p:cNvPr id="8" name="内容占位符 7"/>
          <p:cNvSpPr>
            <a:spLocks noGrp="1"/>
          </p:cNvSpPr>
          <p:nvPr>
            <p:ph sz="quarter" idx="1"/>
          </p:nvPr>
        </p:nvSpPr>
        <p:spPr>
          <a:xfrm>
            <a:off x="1219200" y="1447800"/>
            <a:ext cx="10363200" cy="4572000"/>
          </a:xfrm>
        </p:spPr>
        <p:txBody>
          <a:bodyPr/>
          <a:lstStyle>
            <a:lvl2pPr marL="547688" indent="-228600">
              <a:buFont typeface="Wingdings" panose="05000000000000000000" pitchFamily="2" charset="2"/>
              <a:buChar char="Ø"/>
              <a:defRPr sz="2200"/>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01899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flipV="1">
            <a:off x="93663" y="2376488"/>
            <a:ext cx="120173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3663" y="2341563"/>
            <a:ext cx="120173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963084" y="952501"/>
            <a:ext cx="10363200" cy="1362075"/>
          </a:xfrm>
        </p:spPr>
        <p:txBody>
          <a:bodyPr/>
          <a:lstStyle>
            <a:lvl1pPr algn="l">
              <a:buNone/>
              <a:defRPr sz="4000" b="0" cap="none"/>
            </a:lvl1pPr>
          </a:lstStyle>
          <a:p>
            <a:r>
              <a:rPr lang="zh-CN" altLang="en-US"/>
              <a:t>单击此处编辑母版标题样式</a:t>
            </a:r>
            <a:endParaRPr lang="en-US"/>
          </a:p>
        </p:txBody>
      </p:sp>
      <p:sp>
        <p:nvSpPr>
          <p:cNvPr id="3" name="文本占位符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9" name="日期占位符 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10" name="页脚占位符 4"/>
          <p:cNvSpPr>
            <a:spLocks noGrp="1"/>
          </p:cNvSpPr>
          <p:nvPr>
            <p:ph type="ftr" sz="quarter" idx="11"/>
          </p:nvPr>
        </p:nvSpPr>
        <p:spPr>
          <a:xfrm>
            <a:off x="1066800" y="6172200"/>
            <a:ext cx="5334000" cy="457200"/>
          </a:xfrm>
        </p:spPr>
        <p:txBody>
          <a:bodyPr/>
          <a:lstStyle>
            <a:lvl1pPr>
              <a:defRPr/>
            </a:lvl1pPr>
          </a:lstStyle>
          <a:p>
            <a:endParaRPr lang="zh-CN" altLang="en-US"/>
          </a:p>
        </p:txBody>
      </p:sp>
      <p:sp>
        <p:nvSpPr>
          <p:cNvPr id="11" name="灯片编号占位符 5"/>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11102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1219200" y="1447800"/>
            <a:ext cx="499872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578600" y="1447800"/>
            <a:ext cx="499872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3970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3050"/>
            <a:ext cx="103632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half" idx="2"/>
          </p:nvPr>
        </p:nvSpPr>
        <p:spPr>
          <a:xfrm>
            <a:off x="1219200" y="22479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4"/>
          </p:nvPr>
        </p:nvSpPr>
        <p:spPr>
          <a:xfrm>
            <a:off x="6604000" y="22479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8" name="页脚占位符 2"/>
          <p:cNvSpPr>
            <a:spLocks noGrp="1"/>
          </p:cNvSpPr>
          <p:nvPr>
            <p:ph type="ftr" sz="quarter" idx="11"/>
          </p:nvPr>
        </p:nvSpPr>
        <p:spPr/>
        <p:txBody>
          <a:bodyPr/>
          <a:lstStyle>
            <a:lvl1pPr>
              <a:defRPr/>
            </a:lvl1pPr>
          </a:lstStyle>
          <a:p>
            <a:endParaRPr lang="zh-CN" altLang="en-US"/>
          </a:p>
        </p:txBody>
      </p:sp>
      <p:sp>
        <p:nvSpPr>
          <p:cNvPr id="9"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1233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73607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56640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圆角矩形 5"/>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273050"/>
            <a:ext cx="10363200" cy="1143000"/>
          </a:xfrm>
        </p:spPr>
        <p:txBody>
          <a:bodyPr/>
          <a:lstStyle>
            <a:lvl1pPr algn="l">
              <a:buNone/>
              <a:defRPr sz="4000" b="0"/>
            </a:lvl1pPr>
          </a:lstStyle>
          <a:p>
            <a:r>
              <a:rPr lang="zh-CN" altLang="en-US"/>
              <a:t>单击此处编辑母版标题样式</a:t>
            </a:r>
            <a:endParaRPr lang="en-US"/>
          </a:p>
        </p:txBody>
      </p:sp>
      <p:sp>
        <p:nvSpPr>
          <p:cNvPr id="3" name="文本占位符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1" name="内容占位符 10"/>
          <p:cNvSpPr>
            <a:spLocks noGrp="1"/>
          </p:cNvSpPr>
          <p:nvPr>
            <p:ph sz="quarter" idx="1"/>
          </p:nvPr>
        </p:nvSpPr>
        <p:spPr>
          <a:xfrm>
            <a:off x="3962400" y="1600200"/>
            <a:ext cx="7620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4"/>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8" name="页脚占位符 5"/>
          <p:cNvSpPr>
            <a:spLocks noGrp="1"/>
          </p:cNvSpPr>
          <p:nvPr>
            <p:ph type="ftr" sz="quarter" idx="11"/>
          </p:nvPr>
        </p:nvSpPr>
        <p:spPr/>
        <p:txBody>
          <a:bodyPr/>
          <a:lstStyle>
            <a:lvl1pPr>
              <a:defRPr/>
            </a:lvl1pPr>
          </a:lstStyle>
          <a:p>
            <a:endParaRPr lang="zh-CN" altLang="en-US"/>
          </a:p>
        </p:txBody>
      </p:sp>
      <p:sp>
        <p:nvSpPr>
          <p:cNvPr id="9" name="灯片编号占位符 6"/>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16256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90488" y="4683125"/>
            <a:ext cx="120110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90488" y="4649788"/>
            <a:ext cx="120110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0488" y="4773613"/>
            <a:ext cx="1201102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4900550"/>
            <a:ext cx="9753600" cy="522288"/>
          </a:xfrm>
        </p:spPr>
        <p:txBody>
          <a:bodyPr anchor="ctr">
            <a:noAutofit/>
          </a:bodyPr>
          <a:lstStyle>
            <a:lvl1pPr algn="l">
              <a:buNone/>
              <a:defRPr sz="2800" b="0"/>
            </a:lvl1pPr>
          </a:lstStyle>
          <a:p>
            <a:r>
              <a:rPr lang="zh-CN" altLang="en-US"/>
              <a:t>单击此处编辑母版标题样式</a:t>
            </a:r>
            <a:endParaRPr lang="en-US"/>
          </a:p>
        </p:txBody>
      </p:sp>
      <p:sp>
        <p:nvSpPr>
          <p:cNvPr id="4" name="文本占位符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9" name="页脚占位符 5"/>
          <p:cNvSpPr>
            <a:spLocks noGrp="1"/>
          </p:cNvSpPr>
          <p:nvPr>
            <p:ph type="ftr" sz="quarter" idx="11"/>
          </p:nvPr>
        </p:nvSpPr>
        <p:spPr>
          <a:xfrm>
            <a:off x="1219200" y="6172200"/>
            <a:ext cx="5181600" cy="457200"/>
          </a:xfrm>
        </p:spPr>
        <p:txBody>
          <a:bodyPr/>
          <a:lstStyle>
            <a:lvl1pPr>
              <a:defRPr/>
            </a:lvl1pPr>
          </a:lstStyle>
          <a:p>
            <a:endParaRPr lang="zh-CN" altLang="en-US"/>
          </a:p>
        </p:txBody>
      </p:sp>
      <p:sp>
        <p:nvSpPr>
          <p:cNvPr id="10" name="灯片编号占位符 6"/>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25947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圆角矩形 7"/>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标题占位符 21"/>
          <p:cNvSpPr>
            <a:spLocks noGrp="1"/>
          </p:cNvSpPr>
          <p:nvPr>
            <p:ph type="title"/>
          </p:nvPr>
        </p:nvSpPr>
        <p:spPr bwMode="auto">
          <a:xfrm>
            <a:off x="1219200" y="274638"/>
            <a:ext cx="103060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fld id="{1333C9BA-1B3F-43CC-9815-E6511C987E63}" type="datetimeFigureOut">
              <a:rPr lang="zh-CN" altLang="en-US" smtClean="0"/>
              <a:t>2021/12/12</a:t>
            </a:fld>
            <a:endParaRPr lang="zh-CN" altLang="en-US"/>
          </a:p>
        </p:txBody>
      </p:sp>
      <p:sp>
        <p:nvSpPr>
          <p:cNvPr id="3" name="页脚占位符 2"/>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endParaRPr lang="zh-CN" altLang="en-US"/>
          </a:p>
        </p:txBody>
      </p:sp>
      <p:sp>
        <p:nvSpPr>
          <p:cNvPr id="23" name="灯片编号占位符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ea typeface="幼圆" pitchFamily="49" charset="-122"/>
              </a:defRPr>
            </a:lvl1pPr>
          </a:lstStyle>
          <a:p>
            <a:fld id="{9DBBA3B5-990A-47FC-95E1-A5B2C20FCE76}" type="slidenum">
              <a:rPr lang="zh-CN" altLang="en-US" smtClean="0"/>
              <a:t>‹#›</a:t>
            </a:fld>
            <a:endParaRPr lang="zh-CN" altLang="en-US"/>
          </a:p>
        </p:txBody>
      </p:sp>
      <p:grpSp>
        <p:nvGrpSpPr>
          <p:cNvPr id="1033" name="Group 4"/>
          <p:cNvGrpSpPr>
            <a:grpSpLocks/>
          </p:cNvGrpSpPr>
          <p:nvPr/>
        </p:nvGrpSpPr>
        <p:grpSpPr bwMode="auto">
          <a:xfrm>
            <a:off x="1238250" y="1000125"/>
            <a:ext cx="9245600" cy="152400"/>
            <a:chOff x="0" y="0"/>
            <a:chExt cx="4368" cy="96"/>
          </a:xfrm>
        </p:grpSpPr>
        <p:sp>
          <p:nvSpPr>
            <p:cNvPr id="1034"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Perpetua" pitchFamily="18" charset="0"/>
              </a:endParaRPr>
            </a:p>
          </p:txBody>
        </p:sp>
        <p:sp>
          <p:nvSpPr>
            <p:cNvPr id="1035"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Perpetua" pitchFamily="18" charset="0"/>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a:t>《</a:t>
            </a:r>
            <a:r>
              <a:rPr lang="zh-CN" altLang="en-US" dirty="0"/>
              <a:t>计算机操作系统实验指导</a:t>
            </a:r>
            <a:r>
              <a:rPr lang="en-US" altLang="zh-CN" dirty="0"/>
              <a:t>》</a:t>
            </a:r>
          </a:p>
          <a:p>
            <a:r>
              <a:rPr lang="zh-CN" altLang="en-US" dirty="0"/>
              <a:t>王红</a:t>
            </a:r>
            <a:r>
              <a:rPr lang="zh-CN" altLang="en-US" dirty="0" smtClean="0"/>
              <a:t>玲   褚晓敏</a:t>
            </a:r>
            <a:endParaRPr lang="zh-CN" altLang="en-US" dirty="0"/>
          </a:p>
        </p:txBody>
      </p:sp>
      <p:sp>
        <p:nvSpPr>
          <p:cNvPr id="2" name="标题 1"/>
          <p:cNvSpPr>
            <a:spLocks noGrp="1"/>
          </p:cNvSpPr>
          <p:nvPr>
            <p:ph type="ctrTitle"/>
          </p:nvPr>
        </p:nvSpPr>
        <p:spPr/>
        <p:txBody>
          <a:bodyPr>
            <a:normAutofit/>
          </a:bodyPr>
          <a:lstStyle/>
          <a:p>
            <a:r>
              <a:rPr kumimoji="1" lang="zh-CN" altLang="en-US" dirty="0" smtClean="0">
                <a:solidFill>
                  <a:schemeClr val="bg1"/>
                </a:solidFill>
              </a:rPr>
              <a:t>第</a:t>
            </a:r>
            <a:r>
              <a:rPr kumimoji="1" lang="en-US" altLang="zh-CN" dirty="0" smtClean="0">
                <a:solidFill>
                  <a:schemeClr val="bg1"/>
                </a:solidFill>
              </a:rPr>
              <a:t>10</a:t>
            </a:r>
            <a:r>
              <a:rPr kumimoji="1" lang="zh-CN" altLang="en-US" dirty="0" smtClean="0">
                <a:solidFill>
                  <a:schemeClr val="bg1"/>
                </a:solidFill>
              </a:rPr>
              <a:t>章 内核</a:t>
            </a:r>
            <a:r>
              <a:rPr kumimoji="1" lang="zh-CN" altLang="en-US" dirty="0">
                <a:solidFill>
                  <a:schemeClr val="bg1"/>
                </a:solidFill>
              </a:rPr>
              <a:t>模块</a:t>
            </a:r>
            <a:endParaRPr lang="zh-CN" altLang="en-US" dirty="0">
              <a:solidFill>
                <a:schemeClr val="bg1"/>
              </a:solidFill>
            </a:endParaRPr>
          </a:p>
        </p:txBody>
      </p:sp>
    </p:spTree>
    <p:extLst>
      <p:ext uri="{BB962C8B-B14F-4D97-AF65-F5344CB8AC3E}">
        <p14:creationId xmlns:p14="http://schemas.microsoft.com/office/powerpoint/2010/main" val="160611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1656" y="270458"/>
            <a:ext cx="2819400" cy="761059"/>
          </a:xfrm>
        </p:spPr>
        <p:txBody>
          <a:bodyPr>
            <a:normAutofit/>
          </a:bodyPr>
          <a:lstStyle/>
          <a:p>
            <a:r>
              <a:rPr lang="zh-CN" altLang="en-US" sz="3200"/>
              <a:t>内核模块</a:t>
            </a:r>
          </a:p>
        </p:txBody>
      </p:sp>
      <p:sp>
        <p:nvSpPr>
          <p:cNvPr id="3" name="矩形 2"/>
          <p:cNvSpPr/>
          <p:nvPr/>
        </p:nvSpPr>
        <p:spPr>
          <a:xfrm>
            <a:off x="1098926" y="1193318"/>
            <a:ext cx="9918697" cy="5333448"/>
          </a:xfrm>
          <a:prstGeom prst="rect">
            <a:avLst/>
          </a:prstGeom>
        </p:spPr>
        <p:txBody>
          <a:bodyPr wrap="square">
            <a:spAutoFit/>
          </a:bodyPr>
          <a:lstStyle/>
          <a:p>
            <a:pPr marL="285750" indent="-285750">
              <a:lnSpc>
                <a:spcPct val="110000"/>
              </a:lnSpc>
              <a:buFont typeface="Arial" panose="020B0604020202020204" pitchFamily="34" charset="0"/>
              <a:buChar char="•"/>
            </a:pPr>
            <a:r>
              <a:rPr lang="zh-CN" altLang="en-US"/>
              <a:t>Linux的内核模块机制允许开发者动态的向内核添加功能</a:t>
            </a:r>
            <a:endParaRPr lang="en-US" altLang="zh-CN"/>
          </a:p>
          <a:p>
            <a:pPr marL="742950" lvl="1" indent="-285750">
              <a:lnSpc>
                <a:spcPct val="110000"/>
              </a:lnSpc>
              <a:buFont typeface="Arial" panose="020B0604020202020204" pitchFamily="34" charset="0"/>
              <a:buChar char="•"/>
            </a:pPr>
            <a:r>
              <a:rPr lang="zh-CN" altLang="en-US" sz="1600"/>
              <a:t>例如，文件系统、驱动程序等都可以通过模块的方式添加到内核而无需对内核重新编译，这在很大程度上减少了操作的复杂度。</a:t>
            </a:r>
            <a:endParaRPr lang="en-US" altLang="zh-CN" sz="1600"/>
          </a:p>
          <a:p>
            <a:pPr marL="742950" lvl="1" indent="-285750">
              <a:lnSpc>
                <a:spcPct val="110000"/>
              </a:lnSpc>
              <a:buFont typeface="Arial" panose="020B0604020202020204" pitchFamily="34" charset="0"/>
              <a:buChar char="•"/>
            </a:pPr>
            <a:r>
              <a:rPr lang="zh-CN" altLang="en-US" sz="1600"/>
              <a:t>用户可以根据需要，在不需要对内核重新编译的情况下，将模块动态地装入内核或从内核移出。可以灵活地扩展内核的功能，而无需重启系统。</a:t>
            </a:r>
            <a:endParaRPr lang="en-US" altLang="zh-CN" sz="1600"/>
          </a:p>
          <a:p>
            <a:pPr marL="742950" lvl="1" indent="-285750">
              <a:lnSpc>
                <a:spcPct val="110000"/>
              </a:lnSpc>
              <a:buFont typeface="Arial" panose="020B0604020202020204" pitchFamily="34" charset="0"/>
              <a:buChar char="•"/>
            </a:pPr>
            <a:r>
              <a:rPr lang="zh-CN" altLang="en-US" sz="1600"/>
              <a:t>模块机制的另一个好处是，使内核预编译时不必包含很多无关功能，把内核做到最精简，而在后期可以根据需要进行添加。</a:t>
            </a:r>
            <a:endParaRPr lang="en-US" altLang="zh-CN" sz="1600"/>
          </a:p>
          <a:p>
            <a:pPr marL="285750" indent="-285750">
              <a:lnSpc>
                <a:spcPct val="110000"/>
              </a:lnSpc>
              <a:buFont typeface="Arial" panose="020B0604020202020204" pitchFamily="34" charset="0"/>
              <a:buChar char="•"/>
            </a:pPr>
            <a:r>
              <a:rPr lang="zh-CN" altLang="en-US"/>
              <a:t>内核模块必须至少有两个函数：</a:t>
            </a:r>
            <a:endParaRPr lang="en-US" altLang="zh-CN"/>
          </a:p>
          <a:p>
            <a:pPr marL="742950" lvl="1" indent="-285750">
              <a:lnSpc>
                <a:spcPct val="110000"/>
              </a:lnSpc>
              <a:buFont typeface="Arial" panose="020B0604020202020204" pitchFamily="34" charset="0"/>
              <a:buChar char="•"/>
            </a:pPr>
            <a:r>
              <a:rPr lang="zh-CN" altLang="en-US" sz="1600"/>
              <a:t>一个名为init_module()的初始化函数，当模块被载入内核时调用，一般该函数要么为内核注册一个处理程序，要么用自己的代码替换其中一个内核函数。</a:t>
            </a:r>
            <a:endParaRPr lang="en-US" altLang="zh-CN" sz="1600"/>
          </a:p>
          <a:p>
            <a:pPr marL="742950" lvl="1" indent="-285750">
              <a:lnSpc>
                <a:spcPct val="110000"/>
              </a:lnSpc>
              <a:buFont typeface="Arial" panose="020B0604020202020204" pitchFamily="34" charset="0"/>
              <a:buChar char="•"/>
            </a:pPr>
            <a:r>
              <a:rPr lang="zh-CN" altLang="en-US" sz="1600"/>
              <a:t>一个名为cleanup_module()的清理函数，只在模块被卸载之前调用，该函数应该撤消init_module()所做的操作，因此可以安全地卸载模块。</a:t>
            </a:r>
            <a:endParaRPr lang="en-US" altLang="zh-CN" sz="1600"/>
          </a:p>
          <a:p>
            <a:pPr marL="742950" lvl="1" indent="-285750">
              <a:lnSpc>
                <a:spcPct val="110000"/>
              </a:lnSpc>
              <a:buFont typeface="Arial" panose="020B0604020202020204" pitchFamily="34" charset="0"/>
              <a:buChar char="•"/>
            </a:pPr>
            <a:r>
              <a:rPr lang="zh-CN" altLang="en-US" sz="1600"/>
              <a:t>这两个函数分别在insmod和rmmod的时候调用，并且insmod和rmmod只识别这两个特殊的函数。</a:t>
            </a:r>
            <a:endParaRPr lang="en-US" altLang="zh-CN" sz="1600"/>
          </a:p>
          <a:p>
            <a:pPr marL="742950" lvl="1" indent="-285750">
              <a:lnSpc>
                <a:spcPct val="110000"/>
              </a:lnSpc>
              <a:buFont typeface="Arial" panose="020B0604020202020204" pitchFamily="34" charset="0"/>
              <a:buChar char="•"/>
            </a:pPr>
            <a:r>
              <a:rPr lang="zh-CN" altLang="en-US" sz="1600"/>
              <a:t>从内核2.3.13开始，用户可以自己定义任何名称作为模块的开始和结束的函数。但是，许多人仍然使用init_module()和cleanup_module()作为模块开始和结束函数。</a:t>
            </a:r>
            <a:endParaRPr lang="en-US" altLang="zh-CN" sz="1600"/>
          </a:p>
          <a:p>
            <a:pPr marL="285750" indent="-285750">
              <a:lnSpc>
                <a:spcPct val="110000"/>
              </a:lnSpc>
              <a:buFont typeface="Arial" panose="020B0604020202020204" pitchFamily="34" charset="0"/>
              <a:buChar char="•"/>
            </a:pPr>
            <a:r>
              <a:rPr lang="zh-CN" altLang="en-US"/>
              <a:t>在内核模块使用时，将会用到Linux为此开发的内核模块操作命令：</a:t>
            </a:r>
          </a:p>
          <a:p>
            <a:pPr marL="742950" lvl="1" indent="-285750">
              <a:lnSpc>
                <a:spcPct val="110000"/>
              </a:lnSpc>
              <a:buFont typeface="Arial" panose="020B0604020202020204" pitchFamily="34" charset="0"/>
              <a:buChar char="•"/>
            </a:pPr>
            <a:r>
              <a:rPr lang="zh-CN" altLang="en-US" sz="1600"/>
              <a:t>lsmod  列出当前已加载的模块</a:t>
            </a:r>
          </a:p>
          <a:p>
            <a:pPr marL="742950" lvl="1" indent="-285750">
              <a:lnSpc>
                <a:spcPct val="110000"/>
              </a:lnSpc>
              <a:buFont typeface="Arial" panose="020B0604020202020204" pitchFamily="34" charset="0"/>
              <a:buChar char="•"/>
            </a:pPr>
            <a:r>
              <a:rPr lang="zh-CN" altLang="en-US" sz="1600"/>
              <a:t>insmod 用于加载模块</a:t>
            </a:r>
          </a:p>
          <a:p>
            <a:pPr marL="742950" lvl="1" indent="-285750">
              <a:lnSpc>
                <a:spcPct val="110000"/>
              </a:lnSpc>
              <a:buFont typeface="Arial" panose="020B0604020202020204" pitchFamily="34" charset="0"/>
              <a:buChar char="•"/>
            </a:pPr>
            <a:r>
              <a:rPr lang="zh-CN" altLang="en-US" sz="1600"/>
              <a:t>rmmod 用于删除模块</a:t>
            </a:r>
          </a:p>
        </p:txBody>
      </p:sp>
    </p:spTree>
    <p:extLst>
      <p:ext uri="{BB962C8B-B14F-4D97-AF65-F5344CB8AC3E}">
        <p14:creationId xmlns:p14="http://schemas.microsoft.com/office/powerpoint/2010/main" val="53006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1655" y="315062"/>
            <a:ext cx="6685281" cy="761059"/>
          </a:xfrm>
        </p:spPr>
        <p:txBody>
          <a:bodyPr>
            <a:normAutofit/>
          </a:bodyPr>
          <a:lstStyle/>
          <a:p>
            <a:r>
              <a:rPr lang="zh-CN" altLang="zh-CN" sz="3200"/>
              <a:t>编写一个简单的内核模块</a:t>
            </a:r>
            <a:endParaRPr lang="zh-CN" altLang="en-US" sz="3200"/>
          </a:p>
        </p:txBody>
      </p:sp>
      <p:sp>
        <p:nvSpPr>
          <p:cNvPr id="3" name="矩形 2"/>
          <p:cNvSpPr/>
          <p:nvPr/>
        </p:nvSpPr>
        <p:spPr>
          <a:xfrm>
            <a:off x="1210236" y="1195154"/>
            <a:ext cx="10058399" cy="5078313"/>
          </a:xfrm>
          <a:prstGeom prst="rect">
            <a:avLst/>
          </a:prstGeom>
        </p:spPr>
        <p:txBody>
          <a:bodyPr wrap="square">
            <a:spAutoFit/>
          </a:bodyPr>
          <a:lstStyle/>
          <a:p>
            <a:r>
              <a:rPr lang="zh-CN" altLang="en-US"/>
              <a:t>本实验是内核模块的演示，帮助大家理解和认识如何进行内核模块的编写和载入。实验的内容是完成一个简单的具有所有内核模块元素的内核模块，包括了内核模块源程序的编写、编译、装载及卸载等。具体步骤如下：</a:t>
            </a:r>
          </a:p>
          <a:p>
            <a:r>
              <a:rPr lang="en-US" altLang="zh-CN"/>
              <a:t>1. </a:t>
            </a:r>
            <a:r>
              <a:rPr lang="zh-CN" altLang="en-US"/>
              <a:t>编写内核模块源代码helloworld.c，该程序包含init_module()和cleanup_module()函数。</a:t>
            </a:r>
          </a:p>
          <a:p>
            <a:pPr lvl="1"/>
            <a:r>
              <a:rPr lang="zh-CN" altLang="en-US"/>
              <a:t>#define MODULE</a:t>
            </a:r>
          </a:p>
          <a:p>
            <a:pPr lvl="1"/>
            <a:r>
              <a:rPr lang="zh-CN" altLang="en-US"/>
              <a:t>#include&lt;linux/module.h&gt;</a:t>
            </a:r>
          </a:p>
          <a:p>
            <a:pPr lvl="1"/>
            <a:r>
              <a:rPr lang="zh-CN" altLang="en-US"/>
              <a:t>int init_module(void){</a:t>
            </a:r>
          </a:p>
          <a:p>
            <a:pPr lvl="1"/>
            <a:r>
              <a:rPr lang="zh-CN" altLang="en-US"/>
              <a:t>    printk("&lt;1&gt;Hello World!\n");</a:t>
            </a:r>
          </a:p>
          <a:p>
            <a:pPr lvl="1"/>
            <a:r>
              <a:rPr lang="zh-CN" altLang="en-US"/>
              <a:t>    return 0;</a:t>
            </a:r>
          </a:p>
          <a:p>
            <a:pPr lvl="1"/>
            <a:r>
              <a:rPr lang="zh-CN" altLang="en-US"/>
              <a:t>}</a:t>
            </a:r>
          </a:p>
          <a:p>
            <a:pPr lvl="1"/>
            <a:r>
              <a:rPr lang="zh-CN" altLang="en-US"/>
              <a:t>void cleanup_module(void){</a:t>
            </a:r>
          </a:p>
          <a:p>
            <a:pPr lvl="1"/>
            <a:r>
              <a:rPr lang="zh-CN" altLang="en-US"/>
              <a:t>    printk("&lt;1&gt;Goodbye! In");</a:t>
            </a:r>
          </a:p>
          <a:p>
            <a:pPr lvl="1"/>
            <a:r>
              <a:rPr lang="zh-CN" altLang="en-US"/>
              <a:t>}</a:t>
            </a:r>
          </a:p>
          <a:p>
            <a:pPr lvl="1"/>
            <a:r>
              <a:rPr lang="zh-CN" altLang="en-US"/>
              <a:t>MODULE_LICENSE("GPL");</a:t>
            </a:r>
          </a:p>
          <a:p>
            <a:r>
              <a:rPr lang="en-US" altLang="zh-CN"/>
              <a:t>2. </a:t>
            </a:r>
            <a:r>
              <a:rPr lang="zh-CN" altLang="en-US"/>
              <a:t>编写编译内核模块用的Makefile文件，可参见实验指导书。</a:t>
            </a:r>
            <a:endParaRPr lang="en-US" altLang="zh-CN"/>
          </a:p>
          <a:p>
            <a:r>
              <a:rPr lang="en-US" altLang="zh-CN"/>
              <a:t>3. </a:t>
            </a:r>
            <a:r>
              <a:rPr lang="zh-CN" altLang="en-US"/>
              <a:t>编译</a:t>
            </a:r>
            <a:r>
              <a:rPr lang="en-US" altLang="zh-CN" err="1"/>
              <a:t>helloworld.c</a:t>
            </a:r>
            <a:endParaRPr lang="en-US" altLang="zh-CN"/>
          </a:p>
          <a:p>
            <a:pPr lvl="1"/>
            <a:r>
              <a:rPr lang="en-US" altLang="zh-CN"/>
              <a:t># make</a:t>
            </a:r>
          </a:p>
          <a:p>
            <a:pPr lvl="1"/>
            <a:r>
              <a:rPr lang="zh-CN" altLang="en-US"/>
              <a:t>编译后得到模块文件</a:t>
            </a:r>
            <a:r>
              <a:rPr lang="en-US" altLang="zh-CN"/>
              <a:t>"</a:t>
            </a:r>
            <a:r>
              <a:rPr lang="en-US" altLang="zh-CN" err="1"/>
              <a:t>helloworld.ko</a:t>
            </a:r>
            <a:r>
              <a:rPr lang="en-US" altLang="zh-CN"/>
              <a:t>"</a:t>
            </a:r>
            <a:endParaRPr lang="zh-CN" altLang="en-US"/>
          </a:p>
        </p:txBody>
      </p:sp>
    </p:spTree>
    <p:extLst>
      <p:ext uri="{BB962C8B-B14F-4D97-AF65-F5344CB8AC3E}">
        <p14:creationId xmlns:p14="http://schemas.microsoft.com/office/powerpoint/2010/main" val="370561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806" y="299633"/>
            <a:ext cx="6105417" cy="761059"/>
          </a:xfrm>
        </p:spPr>
        <p:txBody>
          <a:bodyPr>
            <a:normAutofit/>
          </a:bodyPr>
          <a:lstStyle/>
          <a:p>
            <a:r>
              <a:rPr lang="zh-CN" altLang="zh-CN" sz="3200"/>
              <a:t>编写一个简单的内核模块</a:t>
            </a:r>
            <a:endParaRPr lang="zh-CN" altLang="en-US" sz="3200"/>
          </a:p>
        </p:txBody>
      </p:sp>
      <p:sp>
        <p:nvSpPr>
          <p:cNvPr id="3" name="矩形 2"/>
          <p:cNvSpPr/>
          <p:nvPr/>
        </p:nvSpPr>
        <p:spPr>
          <a:xfrm>
            <a:off x="1272988" y="1350359"/>
            <a:ext cx="9905999" cy="4312334"/>
          </a:xfrm>
          <a:prstGeom prst="rect">
            <a:avLst/>
          </a:prstGeom>
        </p:spPr>
        <p:txBody>
          <a:bodyPr wrap="square">
            <a:spAutoFit/>
          </a:bodyPr>
          <a:lstStyle/>
          <a:p>
            <a:pPr>
              <a:lnSpc>
                <a:spcPct val="130000"/>
              </a:lnSpc>
            </a:pPr>
            <a:r>
              <a:rPr lang="zh-CN" altLang="en-US"/>
              <a:t>4</a:t>
            </a:r>
            <a:r>
              <a:rPr lang="en-US" altLang="zh-CN"/>
              <a:t>. </a:t>
            </a:r>
            <a:r>
              <a:rPr lang="zh-CN" altLang="en-US"/>
              <a:t>执行内核模块的装入命令</a:t>
            </a:r>
          </a:p>
          <a:p>
            <a:pPr lvl="1">
              <a:lnSpc>
                <a:spcPct val="130000"/>
              </a:lnSpc>
            </a:pPr>
            <a:r>
              <a:rPr lang="zh-CN" altLang="en-US"/>
              <a:t># sudo insmod helloworld.ko</a:t>
            </a:r>
          </a:p>
          <a:p>
            <a:pPr lvl="1">
              <a:lnSpc>
                <a:spcPct val="130000"/>
              </a:lnSpc>
            </a:pPr>
            <a:r>
              <a:rPr lang="zh-CN" altLang="en-US"/>
              <a:t>可通过dmesg查看控制台输出，预期结果为&lt;1&gt; Hello World!</a:t>
            </a:r>
            <a:endParaRPr lang="en-US" altLang="zh-CN"/>
          </a:p>
          <a:p>
            <a:pPr lvl="1">
              <a:lnSpc>
                <a:spcPct val="130000"/>
              </a:lnSpc>
            </a:pPr>
            <a:endParaRPr lang="zh-CN" altLang="en-US" sz="1400"/>
          </a:p>
          <a:p>
            <a:pPr lvl="1">
              <a:lnSpc>
                <a:spcPct val="130000"/>
              </a:lnSpc>
            </a:pPr>
            <a:r>
              <a:rPr lang="zh-CN" altLang="en-US"/>
              <a:t>还可以使用lsmod命令查看，Ismod命令的作用是列出所有在内核中运行的模块的信息，包括模块的名称、占用空间的大小、使用计数以及当前状态和依赖性。</a:t>
            </a:r>
            <a:endParaRPr lang="en-US" altLang="zh-CN"/>
          </a:p>
          <a:p>
            <a:pPr lvl="1">
              <a:lnSpc>
                <a:spcPct val="130000"/>
              </a:lnSpc>
            </a:pPr>
            <a:endParaRPr lang="en-US" altLang="zh-CN"/>
          </a:p>
          <a:p>
            <a:pPr lvl="1">
              <a:lnSpc>
                <a:spcPct val="130000"/>
              </a:lnSpc>
            </a:pPr>
            <a:endParaRPr lang="en-US" altLang="zh-CN"/>
          </a:p>
          <a:p>
            <a:pPr lvl="1">
              <a:lnSpc>
                <a:spcPct val="130000"/>
              </a:lnSpc>
            </a:pPr>
            <a:endParaRPr lang="zh-CN" altLang="en-US"/>
          </a:p>
          <a:p>
            <a:pPr>
              <a:lnSpc>
                <a:spcPct val="130000"/>
              </a:lnSpc>
            </a:pPr>
            <a:r>
              <a:rPr lang="zh-CN" altLang="en-US"/>
              <a:t>5</a:t>
            </a:r>
            <a:r>
              <a:rPr lang="en-US" altLang="zh-CN"/>
              <a:t>. </a:t>
            </a:r>
            <a:r>
              <a:rPr lang="zh-CN" altLang="en-US"/>
              <a:t>当不需要使用该模块时，卸载这个模块。</a:t>
            </a:r>
          </a:p>
          <a:p>
            <a:pPr lvl="1">
              <a:lnSpc>
                <a:spcPct val="130000"/>
              </a:lnSpc>
            </a:pPr>
            <a:r>
              <a:rPr lang="zh-CN" altLang="en-US"/>
              <a:t># sudo rmmod helloworld </a:t>
            </a:r>
          </a:p>
          <a:p>
            <a:pPr lvl="1">
              <a:lnSpc>
                <a:spcPct val="130000"/>
              </a:lnSpc>
            </a:pPr>
            <a:r>
              <a:rPr lang="zh-CN" altLang="en-US"/>
              <a:t>可通过dmesg查看控制台输出，预期结果为&lt;1&gt;Goodbye!</a:t>
            </a:r>
          </a:p>
        </p:txBody>
      </p:sp>
      <p:pic>
        <p:nvPicPr>
          <p:cNvPr id="4" name="图片 3"/>
          <p:cNvPicPr/>
          <p:nvPr/>
        </p:nvPicPr>
        <p:blipFill>
          <a:blip r:embed="rId2">
            <a:extLst>
              <a:ext uri="{28A0092B-C50C-407E-A947-70E740481C1C}">
                <a14:useLocalDpi xmlns:a14="http://schemas.microsoft.com/office/drawing/2010/main" val="0"/>
              </a:ext>
            </a:extLst>
          </a:blip>
          <a:srcRect t="11209" r="1390" b="54850"/>
          <a:stretch>
            <a:fillRect/>
          </a:stretch>
        </p:blipFill>
        <p:spPr>
          <a:xfrm>
            <a:off x="1844450" y="2487070"/>
            <a:ext cx="3299050" cy="198980"/>
          </a:xfrm>
          <a:prstGeom prst="rect">
            <a:avLst/>
          </a:prstGeom>
          <a:noFill/>
          <a:ln>
            <a:noFill/>
          </a:ln>
          <a:effectLst/>
        </p:spPr>
      </p:pic>
      <p:pic>
        <p:nvPicPr>
          <p:cNvPr id="5" name="图片 4"/>
          <p:cNvPicPr/>
          <p:nvPr/>
        </p:nvPicPr>
        <p:blipFill>
          <a:blip r:embed="rId3">
            <a:extLst>
              <a:ext uri="{28A0092B-C50C-407E-A947-70E740481C1C}">
                <a14:useLocalDpi xmlns:a14="http://schemas.microsoft.com/office/drawing/2010/main" val="0"/>
              </a:ext>
            </a:extLst>
          </a:blip>
          <a:srcRect t="33486"/>
          <a:stretch>
            <a:fillRect/>
          </a:stretch>
        </p:blipFill>
        <p:spPr>
          <a:xfrm>
            <a:off x="1844449" y="3565892"/>
            <a:ext cx="5693773" cy="788937"/>
          </a:xfrm>
          <a:prstGeom prst="rect">
            <a:avLst/>
          </a:prstGeom>
          <a:noFill/>
          <a:ln>
            <a:noFill/>
          </a:ln>
        </p:spPr>
      </p:pic>
      <p:pic>
        <p:nvPicPr>
          <p:cNvPr id="6" name="图片 5"/>
          <p:cNvPicPr/>
          <p:nvPr/>
        </p:nvPicPr>
        <p:blipFill>
          <a:blip r:embed="rId2">
            <a:extLst>
              <a:ext uri="{28A0092B-C50C-407E-A947-70E740481C1C}">
                <a14:useLocalDpi xmlns:a14="http://schemas.microsoft.com/office/drawing/2010/main" val="0"/>
              </a:ext>
            </a:extLst>
          </a:blip>
          <a:srcRect l="503" t="44578" r="888" b="11946"/>
          <a:stretch>
            <a:fillRect/>
          </a:stretch>
        </p:blipFill>
        <p:spPr>
          <a:xfrm>
            <a:off x="1844450" y="5731273"/>
            <a:ext cx="3207610" cy="221087"/>
          </a:xfrm>
          <a:prstGeom prst="rect">
            <a:avLst/>
          </a:prstGeom>
          <a:noFill/>
          <a:ln>
            <a:noFill/>
          </a:ln>
          <a:effectLst/>
        </p:spPr>
      </p:pic>
    </p:spTree>
    <p:extLst>
      <p:ext uri="{BB962C8B-B14F-4D97-AF65-F5344CB8AC3E}">
        <p14:creationId xmlns:p14="http://schemas.microsoft.com/office/powerpoint/2010/main" val="364503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807" y="326214"/>
            <a:ext cx="6449356" cy="761059"/>
          </a:xfrm>
        </p:spPr>
        <p:txBody>
          <a:bodyPr/>
          <a:lstStyle/>
          <a:p>
            <a:r>
              <a:rPr lang="zh-CN" altLang="zh-CN"/>
              <a:t>利用内核模块实现</a:t>
            </a:r>
            <a:r>
              <a:rPr lang="en-US" altLang="zh-CN"/>
              <a:t>/proc</a:t>
            </a:r>
            <a:r>
              <a:rPr lang="zh-CN" altLang="zh-CN"/>
              <a:t>文件系统</a:t>
            </a:r>
            <a:r>
              <a:rPr lang="zh-CN" altLang="zh-CN">
                <a:effectLst/>
              </a:rPr>
              <a:t> </a:t>
            </a:r>
            <a:endParaRPr lang="zh-CN" altLang="en-US"/>
          </a:p>
        </p:txBody>
      </p:sp>
      <p:sp>
        <p:nvSpPr>
          <p:cNvPr id="3" name="矩形 2"/>
          <p:cNvSpPr/>
          <p:nvPr/>
        </p:nvSpPr>
        <p:spPr>
          <a:xfrm>
            <a:off x="1528482" y="1339551"/>
            <a:ext cx="9135035" cy="1871666"/>
          </a:xfrm>
          <a:prstGeom prst="rect">
            <a:avLst/>
          </a:prstGeom>
        </p:spPr>
        <p:txBody>
          <a:bodyPr wrap="square">
            <a:spAutoFit/>
          </a:bodyPr>
          <a:lstStyle/>
          <a:p>
            <a:pPr marL="285750" indent="-285750">
              <a:lnSpc>
                <a:spcPct val="130000"/>
              </a:lnSpc>
              <a:spcBef>
                <a:spcPts val="600"/>
              </a:spcBef>
              <a:buFont typeface="Arial" panose="020B0604020202020204" pitchFamily="34" charset="0"/>
              <a:buChar char="•"/>
            </a:pPr>
            <a:r>
              <a:rPr lang="en-US" altLang="zh-CN"/>
              <a:t>proc</a:t>
            </a:r>
            <a:r>
              <a:rPr lang="zh-CN" altLang="zh-CN"/>
              <a:t>文件系统是一个伪文件系统，它只存在内存当中，而不占用外存空间。它以文件系统的方式为访问系统内核数据的操作提供接口。用户和应用程序可以通过</a:t>
            </a:r>
            <a:r>
              <a:rPr lang="en-US" altLang="zh-CN"/>
              <a:t>proc</a:t>
            </a:r>
            <a:r>
              <a:rPr lang="zh-CN" altLang="zh-CN"/>
              <a:t>得到系统的信息，并可以改变内核的某些参数。由于系统的信息，如进程，是动态改变的，所以用户或应用程序读取</a:t>
            </a:r>
            <a:r>
              <a:rPr lang="en-US" altLang="zh-CN"/>
              <a:t>proc</a:t>
            </a:r>
            <a:r>
              <a:rPr lang="zh-CN" altLang="zh-CN"/>
              <a:t>文件时，</a:t>
            </a:r>
            <a:r>
              <a:rPr lang="en-US" altLang="zh-CN"/>
              <a:t>proc</a:t>
            </a:r>
            <a:r>
              <a:rPr lang="zh-CN" altLang="zh-CN"/>
              <a:t>文件系统是动态从系统内核读出所需信息并提交的</a:t>
            </a:r>
            <a:r>
              <a:rPr lang="zh-CN" altLang="zh-CN">
                <a:effectLst/>
              </a:rPr>
              <a:t> </a:t>
            </a:r>
            <a:r>
              <a:rPr lang="zh-CN" altLang="en-US"/>
              <a:t>。</a:t>
            </a:r>
          </a:p>
        </p:txBody>
      </p:sp>
    </p:spTree>
    <p:extLst>
      <p:ext uri="{BB962C8B-B14F-4D97-AF65-F5344CB8AC3E}">
        <p14:creationId xmlns:p14="http://schemas.microsoft.com/office/powerpoint/2010/main" val="3130516466"/>
      </p:ext>
    </p:extLst>
  </p:cSld>
  <p:clrMapOvr>
    <a:masterClrMapping/>
  </p:clrMapOvr>
  <mc:AlternateContent xmlns:mc="http://schemas.openxmlformats.org/markup-compatibility/2006" xmlns:p14="http://schemas.microsoft.com/office/powerpoint/2010/main">
    <mc:Choice Requires="p14">
      <p:transition spd="slow" p14:dur="2000" advTm="94252"/>
    </mc:Choice>
    <mc:Fallback xmlns="">
      <p:transition spd="slow" advTm="942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21656" y="1232240"/>
            <a:ext cx="9587003" cy="4032258"/>
          </a:xfrm>
          <a:prstGeom prst="rect">
            <a:avLst/>
          </a:prstGeom>
        </p:spPr>
        <p:txBody>
          <a:bodyPr wrap="square">
            <a:spAutoFit/>
          </a:bodyPr>
          <a:lstStyle/>
          <a:p>
            <a:pPr>
              <a:lnSpc>
                <a:spcPct val="130000"/>
              </a:lnSpc>
            </a:pPr>
            <a:r>
              <a:rPr lang="zh-CN" altLang="en-US"/>
              <a:t>具体实验步骤：</a:t>
            </a:r>
            <a:endParaRPr lang="en-US" altLang="zh-CN"/>
          </a:p>
          <a:p>
            <a:pPr>
              <a:lnSpc>
                <a:spcPct val="130000"/>
              </a:lnSpc>
            </a:pPr>
            <a:r>
              <a:rPr lang="zh-CN" altLang="en-US"/>
              <a:t>1. 编写procfs_example.c文件，示例代码请参考实验指导书。</a:t>
            </a:r>
            <a:r>
              <a:rPr lang="zh-CN" altLang="zh-CN"/>
              <a:t>代码实现了在</a:t>
            </a:r>
            <a:r>
              <a:rPr lang="en-US" altLang="zh-CN"/>
              <a:t>/proc</a:t>
            </a:r>
            <a:r>
              <a:rPr lang="zh-CN" altLang="zh-CN"/>
              <a:t>目录下创建子目录</a:t>
            </a:r>
            <a:r>
              <a:rPr lang="en-US" altLang="zh-CN"/>
              <a:t>/procfs_example</a:t>
            </a:r>
            <a:r>
              <a:rPr lang="zh-CN" altLang="zh-CN"/>
              <a:t>，并在该目录下创建</a:t>
            </a:r>
            <a:r>
              <a:rPr lang="en-US" altLang="zh-CN"/>
              <a:t>4</a:t>
            </a:r>
            <a:r>
              <a:rPr lang="zh-CN" altLang="zh-CN"/>
              <a:t>个不同类型的文件</a:t>
            </a:r>
            <a:r>
              <a:rPr lang="zh-CN" altLang="zh-CN">
                <a:effectLst/>
              </a:rPr>
              <a:t> </a:t>
            </a:r>
            <a:r>
              <a:rPr lang="zh-CN" altLang="en-US"/>
              <a:t>。</a:t>
            </a:r>
            <a:endParaRPr lang="en-US" altLang="zh-CN"/>
          </a:p>
          <a:p>
            <a:pPr marL="742950" lvl="1" indent="-285750">
              <a:lnSpc>
                <a:spcPct val="130000"/>
              </a:lnSpc>
              <a:buFont typeface="Wingdings" pitchFamily="2" charset="2"/>
              <a:buChar char="ü"/>
            </a:pPr>
            <a:r>
              <a:rPr lang="zh-CN" altLang="en-US"/>
              <a:t>在初始化函数 </a:t>
            </a:r>
            <a:r>
              <a:rPr lang="en-US" altLang="zh-CN"/>
              <a:t>static int __init init_procfs_example(void)</a:t>
            </a:r>
            <a:r>
              <a:rPr lang="zh-CN" altLang="zh-CN">
                <a:effectLst/>
              </a:rPr>
              <a:t> </a:t>
            </a:r>
            <a:r>
              <a:rPr lang="zh-CN" altLang="en-US">
                <a:effectLst/>
              </a:rPr>
              <a:t>中</a:t>
            </a:r>
            <a:endParaRPr lang="en-US" altLang="zh-CN">
              <a:effectLst/>
            </a:endParaRPr>
          </a:p>
          <a:p>
            <a:pPr marL="1200150" lvl="2" indent="-285750">
              <a:lnSpc>
                <a:spcPct val="130000"/>
              </a:lnSpc>
              <a:buFont typeface="Arial" panose="020B0604020202020204" pitchFamily="34" charset="0"/>
              <a:buChar char="•"/>
            </a:pPr>
            <a:r>
              <a:rPr lang="zh-CN" altLang="en-US"/>
              <a:t>通过</a:t>
            </a:r>
            <a:r>
              <a:rPr lang="en-US" altLang="zh-CN"/>
              <a:t>proc_mkdir</a:t>
            </a:r>
            <a:r>
              <a:rPr lang="zh-CN" altLang="en-US"/>
              <a:t>创建目录</a:t>
            </a:r>
            <a:r>
              <a:rPr lang="en-US" altLang="zh-CN"/>
              <a:t>/procfs_example</a:t>
            </a:r>
          </a:p>
          <a:p>
            <a:pPr marL="1200150" lvl="2" indent="-285750">
              <a:lnSpc>
                <a:spcPct val="130000"/>
              </a:lnSpc>
              <a:buFont typeface="Arial" panose="020B0604020202020204" pitchFamily="34" charset="0"/>
              <a:buChar char="•"/>
            </a:pPr>
            <a:r>
              <a:rPr lang="zh-CN" altLang="en-US"/>
              <a:t>通过</a:t>
            </a:r>
            <a:r>
              <a:rPr lang="en-US" altLang="zh-CN"/>
              <a:t>proc_create</a:t>
            </a:r>
            <a:r>
              <a:rPr lang="zh-CN" altLang="zh-CN"/>
              <a:t> </a:t>
            </a:r>
            <a:r>
              <a:rPr lang="zh-CN" altLang="en-US"/>
              <a:t>创建jiffies，内容为</a:t>
            </a:r>
            <a:r>
              <a:rPr lang="zh-CN" altLang="zh-CN"/>
              <a:t>系统启动后经过的时间戳</a:t>
            </a:r>
            <a:r>
              <a:rPr lang="zh-CN" altLang="zh-CN">
                <a:effectLst/>
              </a:rPr>
              <a:t> </a:t>
            </a:r>
            <a:endParaRPr lang="en-US" altLang="zh-CN"/>
          </a:p>
          <a:p>
            <a:pPr marL="1200150" lvl="2" indent="-285750">
              <a:lnSpc>
                <a:spcPct val="130000"/>
              </a:lnSpc>
              <a:buFont typeface="Arial" panose="020B0604020202020204" pitchFamily="34" charset="0"/>
              <a:buChar char="•"/>
            </a:pPr>
            <a:r>
              <a:rPr lang="zh-CN" altLang="en-US"/>
              <a:t>通过</a:t>
            </a:r>
            <a:r>
              <a:rPr lang="en-US" altLang="zh-CN"/>
              <a:t>proc_create</a:t>
            </a:r>
            <a:r>
              <a:rPr lang="zh-CN" altLang="zh-CN"/>
              <a:t> </a:t>
            </a:r>
            <a:r>
              <a:rPr lang="zh-CN" altLang="en-US"/>
              <a:t>创建foo，并写入</a:t>
            </a:r>
            <a:r>
              <a:rPr lang="en-US" altLang="zh-CN"/>
              <a:t>name</a:t>
            </a:r>
            <a:r>
              <a:rPr lang="zh-CN" altLang="en-US"/>
              <a:t>和</a:t>
            </a:r>
            <a:r>
              <a:rPr lang="en-US" altLang="zh-CN"/>
              <a:t>value</a:t>
            </a:r>
            <a:r>
              <a:rPr lang="zh-CN" altLang="en-US"/>
              <a:t>都为“</a:t>
            </a:r>
            <a:r>
              <a:rPr lang="en-US" altLang="zh-CN"/>
              <a:t>foo</a:t>
            </a:r>
            <a:r>
              <a:rPr lang="zh-CN" altLang="en-US"/>
              <a:t>”的内容</a:t>
            </a:r>
            <a:endParaRPr lang="en-US" altLang="zh-CN"/>
          </a:p>
          <a:p>
            <a:pPr marL="1200150" lvl="2" indent="-285750">
              <a:lnSpc>
                <a:spcPct val="130000"/>
              </a:lnSpc>
              <a:buFont typeface="Arial" panose="020B0604020202020204" pitchFamily="34" charset="0"/>
              <a:buChar char="•"/>
            </a:pPr>
            <a:r>
              <a:rPr lang="zh-CN" altLang="en-US"/>
              <a:t>通过</a:t>
            </a:r>
            <a:r>
              <a:rPr lang="en-US" altLang="zh-CN"/>
              <a:t>proc_create</a:t>
            </a:r>
            <a:r>
              <a:rPr lang="zh-CN" altLang="zh-CN"/>
              <a:t> </a:t>
            </a:r>
            <a:r>
              <a:rPr lang="zh-CN" altLang="en-US"/>
              <a:t>创建bar，并写入</a:t>
            </a:r>
            <a:r>
              <a:rPr lang="en-US" altLang="zh-CN"/>
              <a:t>name</a:t>
            </a:r>
            <a:r>
              <a:rPr lang="zh-CN" altLang="en-US"/>
              <a:t>和</a:t>
            </a:r>
            <a:r>
              <a:rPr lang="en-US" altLang="zh-CN"/>
              <a:t>value</a:t>
            </a:r>
            <a:r>
              <a:rPr lang="zh-CN" altLang="en-US"/>
              <a:t>都为“</a:t>
            </a:r>
            <a:r>
              <a:rPr lang="en-US" altLang="zh-CN"/>
              <a:t>bar</a:t>
            </a:r>
            <a:r>
              <a:rPr lang="zh-CN" altLang="en-US"/>
              <a:t>”的内容</a:t>
            </a:r>
            <a:endParaRPr lang="en-US" altLang="zh-CN"/>
          </a:p>
          <a:p>
            <a:pPr marL="1200150" lvl="2" indent="-285750">
              <a:lnSpc>
                <a:spcPct val="130000"/>
              </a:lnSpc>
              <a:buFont typeface="Arial" panose="020B0604020202020204" pitchFamily="34" charset="0"/>
              <a:buChar char="•"/>
            </a:pPr>
            <a:r>
              <a:rPr lang="zh-CN" altLang="en-US"/>
              <a:t>通过</a:t>
            </a:r>
            <a:r>
              <a:rPr lang="en-US" altLang="zh-CN"/>
              <a:t>proc_symlink</a:t>
            </a:r>
            <a:r>
              <a:rPr lang="zh-CN" altLang="en-US"/>
              <a:t>创建jiffies_too，该文件是jiffies的符号链接</a:t>
            </a:r>
            <a:endParaRPr lang="en-US" altLang="zh-CN"/>
          </a:p>
          <a:p>
            <a:pPr marL="742950" lvl="1" indent="-285750">
              <a:lnSpc>
                <a:spcPct val="130000"/>
              </a:lnSpc>
              <a:buFont typeface="Wingdings" pitchFamily="2" charset="2"/>
              <a:buChar char="ü"/>
            </a:pPr>
            <a:r>
              <a:rPr lang="zh-CN" altLang="en-US"/>
              <a:t>在清理函数</a:t>
            </a:r>
            <a:r>
              <a:rPr lang="en-US" altLang="zh-CN"/>
              <a:t>static void __exit cleanup_procfs_example(void)</a:t>
            </a:r>
            <a:r>
              <a:rPr lang="zh-CN" altLang="zh-CN">
                <a:effectLst/>
              </a:rPr>
              <a:t> </a:t>
            </a:r>
            <a:r>
              <a:rPr lang="zh-CN" altLang="en-US">
                <a:effectLst/>
              </a:rPr>
              <a:t>中</a:t>
            </a:r>
            <a:endParaRPr lang="en-US" altLang="zh-CN">
              <a:effectLst/>
            </a:endParaRPr>
          </a:p>
          <a:p>
            <a:pPr marL="1200150" lvl="2" indent="-285750">
              <a:lnSpc>
                <a:spcPct val="130000"/>
              </a:lnSpc>
              <a:buFont typeface="Arial" panose="020B0604020202020204" pitchFamily="34" charset="0"/>
              <a:buChar char="•"/>
            </a:pPr>
            <a:r>
              <a:rPr lang="zh-CN" altLang="en-US"/>
              <a:t>通过</a:t>
            </a:r>
            <a:r>
              <a:rPr lang="en-US" altLang="zh-CN"/>
              <a:t>remove_proc_entry</a:t>
            </a:r>
            <a:r>
              <a:rPr lang="zh-CN" altLang="en-US"/>
              <a:t> 删除目录和文件</a:t>
            </a:r>
            <a:endParaRPr lang="en-US" altLang="zh-CN"/>
          </a:p>
        </p:txBody>
      </p:sp>
      <p:sp>
        <p:nvSpPr>
          <p:cNvPr id="6" name="标题 1">
            <a:extLst>
              <a:ext uri="{FF2B5EF4-FFF2-40B4-BE49-F238E27FC236}">
                <a16:creationId xmlns:a16="http://schemas.microsoft.com/office/drawing/2014/main" xmlns="" id="{AEF79AD6-B6EA-E040-B45C-176D1CD09F35}"/>
              </a:ext>
            </a:extLst>
          </p:cNvPr>
          <p:cNvSpPr>
            <a:spLocks noGrp="1"/>
          </p:cNvSpPr>
          <p:nvPr>
            <p:ph type="title"/>
          </p:nvPr>
        </p:nvSpPr>
        <p:spPr>
          <a:xfrm>
            <a:off x="1432807" y="326214"/>
            <a:ext cx="6449356" cy="761059"/>
          </a:xfrm>
        </p:spPr>
        <p:txBody>
          <a:bodyPr/>
          <a:lstStyle/>
          <a:p>
            <a:r>
              <a:rPr lang="zh-CN" altLang="zh-CN"/>
              <a:t>利用内核模块实现</a:t>
            </a:r>
            <a:r>
              <a:rPr lang="en-US" altLang="zh-CN"/>
              <a:t>/proc</a:t>
            </a:r>
            <a:r>
              <a:rPr lang="zh-CN" altLang="zh-CN"/>
              <a:t>文件系统</a:t>
            </a:r>
            <a:r>
              <a:rPr lang="zh-CN" altLang="zh-CN">
                <a:effectLst/>
              </a:rPr>
              <a:t> </a:t>
            </a:r>
            <a:endParaRPr lang="zh-CN" altLang="en-US"/>
          </a:p>
        </p:txBody>
      </p:sp>
    </p:spTree>
    <p:extLst>
      <p:ext uri="{BB962C8B-B14F-4D97-AF65-F5344CB8AC3E}">
        <p14:creationId xmlns:p14="http://schemas.microsoft.com/office/powerpoint/2010/main" val="1903617651"/>
      </p:ext>
    </p:extLst>
  </p:cSld>
  <p:clrMapOvr>
    <a:masterClrMapping/>
  </p:clrMapOvr>
  <mc:AlternateContent xmlns:mc="http://schemas.openxmlformats.org/markup-compatibility/2006" xmlns:p14="http://schemas.microsoft.com/office/powerpoint/2010/main">
    <mc:Choice Requires="p14">
      <p:transition spd="slow" p14:dur="2000" advTm="103317"/>
    </mc:Choice>
    <mc:Fallback xmlns="">
      <p:transition spd="slow" advTm="1033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21655" y="1232242"/>
            <a:ext cx="9587003" cy="4607415"/>
          </a:xfrm>
          <a:prstGeom prst="rect">
            <a:avLst/>
          </a:prstGeom>
        </p:spPr>
        <p:txBody>
          <a:bodyPr wrap="square">
            <a:spAutoFit/>
          </a:bodyPr>
          <a:lstStyle/>
          <a:p>
            <a:pPr>
              <a:lnSpc>
                <a:spcPct val="130000"/>
              </a:lnSpc>
            </a:pPr>
            <a:r>
              <a:rPr lang="zh-CN" altLang="en-US"/>
              <a:t>具体实验步骤：</a:t>
            </a:r>
            <a:endParaRPr lang="en-US" altLang="zh-CN"/>
          </a:p>
          <a:p>
            <a:pPr>
              <a:lnSpc>
                <a:spcPct val="130000"/>
              </a:lnSpc>
            </a:pPr>
            <a:r>
              <a:rPr lang="zh-CN" altLang="en-US"/>
              <a:t>2. 编写Makefile文件，可参照实验指导书中的示例进行编写。</a:t>
            </a:r>
          </a:p>
          <a:p>
            <a:pPr>
              <a:lnSpc>
                <a:spcPct val="130000"/>
              </a:lnSpc>
            </a:pPr>
            <a:r>
              <a:rPr lang="zh-CN" altLang="en-US"/>
              <a:t>3. 编译代码，装入模块，卸载模块。</a:t>
            </a:r>
            <a:endParaRPr lang="en-US" altLang="zh-CN"/>
          </a:p>
          <a:p>
            <a:pPr>
              <a:lnSpc>
                <a:spcPct val="130000"/>
              </a:lnSpc>
            </a:pPr>
            <a:endParaRPr lang="en-US" altLang="zh-CN"/>
          </a:p>
          <a:p>
            <a:pPr>
              <a:lnSpc>
                <a:spcPct val="130000"/>
              </a:lnSpc>
            </a:pPr>
            <a:r>
              <a:rPr lang="zh-CN" altLang="en-US"/>
              <a:t>注：</a:t>
            </a:r>
            <a:endParaRPr lang="en-US" altLang="zh-CN"/>
          </a:p>
          <a:p>
            <a:pPr marL="285750" indent="-285750">
              <a:lnSpc>
                <a:spcPct val="130000"/>
              </a:lnSpc>
              <a:buFont typeface="Wingdings" pitchFamily="2" charset="2"/>
              <a:buChar char="ü"/>
            </a:pPr>
            <a:r>
              <a:rPr lang="zh-CN" altLang="en-US"/>
              <a:t>该实验步骤与内核模块的第一个实验的做法是类似的，只是实现的功能不同，实验者可以仔细阅读代码并理解内容，尝试自己编写Makefile文件。</a:t>
            </a:r>
            <a:endParaRPr lang="en-US" altLang="zh-CN"/>
          </a:p>
          <a:p>
            <a:pPr marL="285750" indent="-285750">
              <a:lnSpc>
                <a:spcPct val="130000"/>
              </a:lnSpc>
              <a:buFont typeface="Wingdings" pitchFamily="2" charset="2"/>
              <a:buChar char="ü"/>
            </a:pPr>
            <a:r>
              <a:rPr lang="zh-CN" altLang="en-US"/>
              <a:t>复习前面讲过的装入模块，卸载模块的系统命令。</a:t>
            </a:r>
            <a:endParaRPr lang="en-US" altLang="zh-CN"/>
          </a:p>
          <a:p>
            <a:pPr marL="285750" lvl="1" indent="-285750">
              <a:lnSpc>
                <a:spcPct val="130000"/>
              </a:lnSpc>
              <a:buFont typeface="Wingdings" pitchFamily="2" charset="2"/>
              <a:buChar char="ü"/>
            </a:pPr>
            <a:r>
              <a:rPr lang="zh-CN" altLang="en-US"/>
              <a:t>在该示例中我们并没使用init_module()和cleanup_module()作为模块开始和结束函数的名称，而是自己定义了函数名称</a:t>
            </a:r>
            <a:r>
              <a:rPr lang="en-US" altLang="zh-CN"/>
              <a:t>init_procfs_example</a:t>
            </a:r>
            <a:r>
              <a:rPr lang="zh-CN" altLang="en-US"/>
              <a:t>和</a:t>
            </a:r>
            <a:r>
              <a:rPr lang="en-US" altLang="zh-CN"/>
              <a:t>cleanup_procfs_example</a:t>
            </a:r>
            <a:r>
              <a:rPr lang="zh-CN" altLang="en-US"/>
              <a:t>，再利用宏定义</a:t>
            </a:r>
            <a:r>
              <a:rPr lang="en" altLang="zh-CN"/>
              <a:t>module_init</a:t>
            </a:r>
            <a:r>
              <a:rPr lang="zh-CN" altLang="en-US"/>
              <a:t>和</a:t>
            </a:r>
            <a:r>
              <a:rPr lang="en" altLang="zh-CN"/>
              <a:t>module_exit</a:t>
            </a:r>
            <a:r>
              <a:rPr lang="zh-CN" altLang="en-US"/>
              <a:t>来注册函数。</a:t>
            </a:r>
            <a:endParaRPr lang="en-US" altLang="zh-CN"/>
          </a:p>
          <a:p>
            <a:pPr lvl="2"/>
            <a:r>
              <a:rPr lang="en-US" altLang="zh-CN"/>
              <a:t>module_init(init_procfs_example);</a:t>
            </a:r>
            <a:endParaRPr lang="zh-CN" altLang="zh-CN"/>
          </a:p>
          <a:p>
            <a:pPr lvl="2"/>
            <a:r>
              <a:rPr lang="en-US" altLang="zh-CN"/>
              <a:t>module_exit(cleanup_procfs_example);</a:t>
            </a:r>
            <a:endParaRPr lang="zh-CN" altLang="en-US" sz="2000"/>
          </a:p>
        </p:txBody>
      </p:sp>
      <p:sp>
        <p:nvSpPr>
          <p:cNvPr id="6" name="标题 1">
            <a:extLst>
              <a:ext uri="{FF2B5EF4-FFF2-40B4-BE49-F238E27FC236}">
                <a16:creationId xmlns:a16="http://schemas.microsoft.com/office/drawing/2014/main" xmlns="" id="{FE1BE1C0-CC87-E44B-8652-8190B69B0B19}"/>
              </a:ext>
            </a:extLst>
          </p:cNvPr>
          <p:cNvSpPr>
            <a:spLocks noGrp="1"/>
          </p:cNvSpPr>
          <p:nvPr>
            <p:ph type="title"/>
          </p:nvPr>
        </p:nvSpPr>
        <p:spPr>
          <a:xfrm>
            <a:off x="1432807" y="326214"/>
            <a:ext cx="6449356" cy="761059"/>
          </a:xfrm>
        </p:spPr>
        <p:txBody>
          <a:bodyPr/>
          <a:lstStyle/>
          <a:p>
            <a:r>
              <a:rPr lang="zh-CN" altLang="zh-CN"/>
              <a:t>利用内核模块实现</a:t>
            </a:r>
            <a:r>
              <a:rPr lang="en-US" altLang="zh-CN"/>
              <a:t>/proc</a:t>
            </a:r>
            <a:r>
              <a:rPr lang="zh-CN" altLang="zh-CN"/>
              <a:t>文件系统</a:t>
            </a:r>
            <a:r>
              <a:rPr lang="zh-CN" altLang="zh-CN">
                <a:effectLst/>
              </a:rPr>
              <a:t> </a:t>
            </a:r>
            <a:endParaRPr lang="zh-CN" altLang="en-US"/>
          </a:p>
        </p:txBody>
      </p:sp>
    </p:spTree>
    <p:extLst>
      <p:ext uri="{BB962C8B-B14F-4D97-AF65-F5344CB8AC3E}">
        <p14:creationId xmlns:p14="http://schemas.microsoft.com/office/powerpoint/2010/main" val="2389789896"/>
      </p:ext>
    </p:extLst>
  </p:cSld>
  <p:clrMapOvr>
    <a:masterClrMapping/>
  </p:clrMapOvr>
  <mc:AlternateContent xmlns:mc="http://schemas.openxmlformats.org/markup-compatibility/2006" xmlns:p14="http://schemas.microsoft.com/office/powerpoint/2010/main">
    <mc:Choice Requires="p14">
      <p:transition spd="slow" p14:dur="2000" advTm="77579"/>
    </mc:Choice>
    <mc:Fallback xmlns="">
      <p:transition spd="slow" advTm="7757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498" y="1458001"/>
            <a:ext cx="9587003" cy="2659190"/>
          </a:xfrm>
          <a:prstGeom prst="rect">
            <a:avLst/>
          </a:prstGeom>
        </p:spPr>
        <p:txBody>
          <a:bodyPr wrap="square">
            <a:spAutoFit/>
          </a:bodyPr>
          <a:lstStyle/>
          <a:p>
            <a:pPr>
              <a:lnSpc>
                <a:spcPct val="130000"/>
              </a:lnSpc>
            </a:pPr>
            <a:r>
              <a:rPr lang="zh-CN" altLang="en-US"/>
              <a:t>实验结果验证</a:t>
            </a:r>
          </a:p>
          <a:p>
            <a:pPr>
              <a:lnSpc>
                <a:spcPct val="130000"/>
              </a:lnSpc>
            </a:pPr>
            <a:r>
              <a:rPr lang="zh-CN" altLang="en-US"/>
              <a:t>可查看目录</a:t>
            </a:r>
            <a:r>
              <a:rPr lang="en-US" altLang="zh-CN"/>
              <a:t>/</a:t>
            </a:r>
            <a:r>
              <a:rPr lang="en-US" altLang="zh-CN" err="1"/>
              <a:t>porcfs_example</a:t>
            </a:r>
            <a:r>
              <a:rPr lang="zh-CN" altLang="en-US"/>
              <a:t>，以及该目录下的</a:t>
            </a:r>
            <a:r>
              <a:rPr lang="en-US" altLang="zh-CN"/>
              <a:t>4</a:t>
            </a:r>
            <a:r>
              <a:rPr lang="zh-CN" altLang="en-US"/>
              <a:t>个文件，</a:t>
            </a:r>
            <a:r>
              <a:rPr lang="en-US" altLang="zh-CN"/>
              <a:t>jiffies</a:t>
            </a:r>
            <a:r>
              <a:rPr lang="zh-CN" altLang="en-US"/>
              <a:t>，</a:t>
            </a:r>
            <a:r>
              <a:rPr lang="en-US" altLang="zh-CN"/>
              <a:t>foo</a:t>
            </a:r>
            <a:r>
              <a:rPr lang="zh-CN" altLang="en-US"/>
              <a:t>，</a:t>
            </a:r>
            <a:r>
              <a:rPr lang="en-US" altLang="zh-CN"/>
              <a:t>bar</a:t>
            </a:r>
            <a:r>
              <a:rPr lang="zh-CN" altLang="en-US"/>
              <a:t>，</a:t>
            </a:r>
            <a:r>
              <a:rPr lang="en-US" altLang="zh-CN" err="1"/>
              <a:t>jiffies_too</a:t>
            </a:r>
            <a:r>
              <a:rPr lang="zh-CN" altLang="en-US"/>
              <a:t>。</a:t>
            </a:r>
          </a:p>
          <a:p>
            <a:pPr>
              <a:lnSpc>
                <a:spcPct val="130000"/>
              </a:lnSpc>
            </a:pPr>
            <a:r>
              <a:rPr lang="zh-CN" altLang="en-US"/>
              <a:t>尝试读取</a:t>
            </a:r>
            <a:r>
              <a:rPr lang="en-US" altLang="zh-CN"/>
              <a:t>foo</a:t>
            </a:r>
            <a:r>
              <a:rPr lang="zh-CN" altLang="en-US"/>
              <a:t>、</a:t>
            </a:r>
            <a:r>
              <a:rPr lang="en-US" altLang="zh-CN"/>
              <a:t>bar</a:t>
            </a:r>
            <a:r>
              <a:rPr lang="zh-CN" altLang="en-US"/>
              <a:t>、</a:t>
            </a:r>
            <a:r>
              <a:rPr lang="en-US" altLang="zh-CN"/>
              <a:t>jiffies</a:t>
            </a:r>
            <a:r>
              <a:rPr lang="zh-CN" altLang="en-US"/>
              <a:t>、</a:t>
            </a:r>
            <a:r>
              <a:rPr lang="en-US" altLang="zh-CN" err="1"/>
              <a:t>jiffies_too</a:t>
            </a:r>
            <a:r>
              <a:rPr lang="zh-CN" altLang="en-US"/>
              <a:t>文件内容。</a:t>
            </a:r>
            <a:endParaRPr lang="en-US" altLang="zh-CN"/>
          </a:p>
          <a:p>
            <a:pPr>
              <a:lnSpc>
                <a:spcPct val="130000"/>
              </a:lnSpc>
            </a:pPr>
            <a:endParaRPr lang="en-US" altLang="zh-CN"/>
          </a:p>
          <a:p>
            <a:pPr>
              <a:lnSpc>
                <a:spcPct val="130000"/>
              </a:lnSpc>
            </a:pPr>
            <a:endParaRPr lang="en-US" altLang="zh-CN"/>
          </a:p>
          <a:p>
            <a:pPr>
              <a:lnSpc>
                <a:spcPct val="130000"/>
              </a:lnSpc>
            </a:pPr>
            <a:endParaRPr lang="en-US" altLang="zh-CN"/>
          </a:p>
          <a:p>
            <a:pPr>
              <a:lnSpc>
                <a:spcPct val="130000"/>
              </a:lnSpc>
            </a:pPr>
            <a:endParaRPr lang="zh-CN" altLang="en-US" sz="900"/>
          </a:p>
          <a:p>
            <a:pPr>
              <a:lnSpc>
                <a:spcPct val="130000"/>
              </a:lnSpc>
            </a:pPr>
            <a:endParaRPr lang="en-US" altLang="zh-CN" sz="120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2386204" y="2787596"/>
            <a:ext cx="6632066" cy="1167184"/>
          </a:xfrm>
          <a:prstGeom prst="rect">
            <a:avLst/>
          </a:prstGeom>
          <a:noFill/>
          <a:ln>
            <a:noFill/>
          </a:ln>
        </p:spPr>
      </p:pic>
      <p:sp>
        <p:nvSpPr>
          <p:cNvPr id="10" name="标题 1">
            <a:extLst>
              <a:ext uri="{FF2B5EF4-FFF2-40B4-BE49-F238E27FC236}">
                <a16:creationId xmlns:a16="http://schemas.microsoft.com/office/drawing/2014/main" xmlns="" id="{95A2A89D-3ED1-4F48-9D27-3F73DE8A00BF}"/>
              </a:ext>
            </a:extLst>
          </p:cNvPr>
          <p:cNvSpPr>
            <a:spLocks noGrp="1"/>
          </p:cNvSpPr>
          <p:nvPr>
            <p:ph type="title"/>
          </p:nvPr>
        </p:nvSpPr>
        <p:spPr>
          <a:xfrm>
            <a:off x="1432807" y="326214"/>
            <a:ext cx="6449356" cy="761059"/>
          </a:xfrm>
        </p:spPr>
        <p:txBody>
          <a:bodyPr/>
          <a:lstStyle/>
          <a:p>
            <a:r>
              <a:rPr lang="zh-CN" altLang="zh-CN"/>
              <a:t>利用内核模块实现</a:t>
            </a:r>
            <a:r>
              <a:rPr lang="en-US" altLang="zh-CN"/>
              <a:t>/proc</a:t>
            </a:r>
            <a:r>
              <a:rPr lang="zh-CN" altLang="zh-CN"/>
              <a:t>文件系统</a:t>
            </a:r>
            <a:r>
              <a:rPr lang="zh-CN" altLang="zh-CN">
                <a:effectLst/>
              </a:rPr>
              <a:t> </a:t>
            </a:r>
            <a:endParaRPr lang="zh-CN" altLang="en-US"/>
          </a:p>
        </p:txBody>
      </p:sp>
    </p:spTree>
    <p:extLst>
      <p:ext uri="{BB962C8B-B14F-4D97-AF65-F5344CB8AC3E}">
        <p14:creationId xmlns:p14="http://schemas.microsoft.com/office/powerpoint/2010/main" val="1288442344"/>
      </p:ext>
    </p:extLst>
  </p:cSld>
  <p:clrMapOvr>
    <a:masterClrMapping/>
  </p:clrMapOvr>
  <mc:AlternateContent xmlns:mc="http://schemas.openxmlformats.org/markup-compatibility/2006" xmlns:p14="http://schemas.microsoft.com/office/powerpoint/2010/main">
    <mc:Choice Requires="p14">
      <p:transition spd="slow" p14:dur="2000" advTm="102939"/>
    </mc:Choice>
    <mc:Fallback xmlns="">
      <p:transition spd="slow" advTm="10293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498" y="1426884"/>
            <a:ext cx="9587003" cy="4239622"/>
          </a:xfrm>
          <a:prstGeom prst="rect">
            <a:avLst/>
          </a:prstGeom>
        </p:spPr>
        <p:txBody>
          <a:bodyPr wrap="square">
            <a:spAutoFit/>
          </a:bodyPr>
          <a:lstStyle/>
          <a:p>
            <a:pPr>
              <a:lnSpc>
                <a:spcPct val="130000"/>
              </a:lnSpc>
            </a:pPr>
            <a:r>
              <a:rPr lang="zh-CN" altLang="en-US"/>
              <a:t>实验结果验证</a:t>
            </a:r>
          </a:p>
          <a:p>
            <a:pPr>
              <a:lnSpc>
                <a:spcPct val="130000"/>
              </a:lnSpc>
            </a:pPr>
            <a:endParaRPr lang="zh-CN" altLang="en-US" sz="900"/>
          </a:p>
          <a:p>
            <a:pPr>
              <a:lnSpc>
                <a:spcPct val="130000"/>
              </a:lnSpc>
            </a:pPr>
            <a:r>
              <a:rPr lang="zh-CN" altLang="en-US"/>
              <a:t>需要注意的是，这</a:t>
            </a:r>
            <a:r>
              <a:rPr lang="en-US" altLang="zh-CN"/>
              <a:t>4</a:t>
            </a:r>
            <a:r>
              <a:rPr lang="zh-CN" altLang="en-US"/>
              <a:t>个文件均无法写入，可通过</a:t>
            </a:r>
            <a:r>
              <a:rPr lang="en-US" altLang="zh-CN"/>
              <a:t>ls -l</a:t>
            </a:r>
            <a:r>
              <a:rPr lang="zh-CN" altLang="en-US"/>
              <a:t>命令查看它们的属性（</a:t>
            </a:r>
            <a:r>
              <a:rPr lang="en-US" altLang="zh-CN" err="1"/>
              <a:t>jiffies_too</a:t>
            </a:r>
            <a:r>
              <a:rPr lang="zh-CN" altLang="en-US"/>
              <a:t>虽然有写权限，但它所链接的文件没有，所以也无法写入）</a:t>
            </a:r>
            <a:endParaRPr lang="en-US" altLang="zh-CN"/>
          </a:p>
          <a:p>
            <a:pPr>
              <a:lnSpc>
                <a:spcPct val="130000"/>
              </a:lnSpc>
            </a:pPr>
            <a:endParaRPr lang="en-US" altLang="zh-CN"/>
          </a:p>
          <a:p>
            <a:pPr>
              <a:lnSpc>
                <a:spcPct val="130000"/>
              </a:lnSpc>
            </a:pPr>
            <a:endParaRPr lang="en-US" altLang="zh-CN"/>
          </a:p>
          <a:p>
            <a:pPr>
              <a:lnSpc>
                <a:spcPct val="130000"/>
              </a:lnSpc>
            </a:pPr>
            <a:endParaRPr lang="en-US" altLang="zh-CN"/>
          </a:p>
          <a:p>
            <a:pPr>
              <a:lnSpc>
                <a:spcPct val="130000"/>
              </a:lnSpc>
            </a:pPr>
            <a:endParaRPr lang="en-US" altLang="zh-CN" sz="700"/>
          </a:p>
          <a:p>
            <a:pPr>
              <a:lnSpc>
                <a:spcPct val="130000"/>
              </a:lnSpc>
            </a:pPr>
            <a:r>
              <a:rPr lang="zh-CN" altLang="en-US"/>
              <a:t>尝试修改</a:t>
            </a:r>
            <a:r>
              <a:rPr lang="en-US" altLang="zh-CN"/>
              <a:t>jiffies</a:t>
            </a:r>
            <a:r>
              <a:rPr lang="zh-CN" altLang="en-US"/>
              <a:t>文件时，系统将警告</a:t>
            </a:r>
            <a:r>
              <a:rPr lang="en-US" altLang="zh-CN"/>
              <a:t>jiffies</a:t>
            </a:r>
            <a:r>
              <a:rPr lang="zh-CN" altLang="en-US"/>
              <a:t>为只读文件</a:t>
            </a:r>
            <a:endParaRPr lang="en-US" altLang="zh-CN"/>
          </a:p>
          <a:p>
            <a:pPr>
              <a:lnSpc>
                <a:spcPct val="130000"/>
              </a:lnSpc>
            </a:pPr>
            <a:endParaRPr lang="en-US" altLang="zh-CN"/>
          </a:p>
          <a:p>
            <a:pPr>
              <a:lnSpc>
                <a:spcPct val="130000"/>
              </a:lnSpc>
            </a:pPr>
            <a:endParaRPr lang="en-US" altLang="zh-CN"/>
          </a:p>
          <a:p>
            <a:pPr>
              <a:lnSpc>
                <a:spcPct val="130000"/>
              </a:lnSpc>
            </a:pPr>
            <a:endParaRPr lang="en-US" altLang="zh-CN"/>
          </a:p>
          <a:p>
            <a:pPr>
              <a:lnSpc>
                <a:spcPct val="130000"/>
              </a:lnSpc>
            </a:pPr>
            <a:endParaRPr lang="en-US" altLang="zh-CN" sz="120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a:xfrm>
            <a:off x="2278904" y="2782948"/>
            <a:ext cx="5024866" cy="1068961"/>
          </a:xfrm>
          <a:prstGeom prst="rect">
            <a:avLst/>
          </a:prstGeom>
          <a:noFill/>
          <a:ln>
            <a:noFill/>
          </a:ln>
        </p:spPr>
      </p:pic>
      <p:pic>
        <p:nvPicPr>
          <p:cNvPr id="8" name="图片 7" descr="2021-04-20 11-26-35 的屏幕截图"/>
          <p:cNvPicPr/>
          <p:nvPr/>
        </p:nvPicPr>
        <p:blipFill>
          <a:blip r:embed="rId3">
            <a:extLst>
              <a:ext uri="{28A0092B-C50C-407E-A947-70E740481C1C}">
                <a14:useLocalDpi xmlns:a14="http://schemas.microsoft.com/office/drawing/2010/main" val="0"/>
              </a:ext>
            </a:extLst>
          </a:blip>
          <a:srcRect/>
          <a:stretch>
            <a:fillRect/>
          </a:stretch>
        </p:blipFill>
        <p:spPr>
          <a:xfrm>
            <a:off x="2993279" y="4369961"/>
            <a:ext cx="3596116" cy="1196449"/>
          </a:xfrm>
          <a:prstGeom prst="rect">
            <a:avLst/>
          </a:prstGeom>
          <a:noFill/>
          <a:ln>
            <a:noFill/>
          </a:ln>
        </p:spPr>
      </p:pic>
      <p:sp>
        <p:nvSpPr>
          <p:cNvPr id="10" name="标题 1">
            <a:extLst>
              <a:ext uri="{FF2B5EF4-FFF2-40B4-BE49-F238E27FC236}">
                <a16:creationId xmlns:a16="http://schemas.microsoft.com/office/drawing/2014/main" xmlns="" id="{95A2A89D-3ED1-4F48-9D27-3F73DE8A00BF}"/>
              </a:ext>
            </a:extLst>
          </p:cNvPr>
          <p:cNvSpPr>
            <a:spLocks noGrp="1"/>
          </p:cNvSpPr>
          <p:nvPr>
            <p:ph type="title"/>
          </p:nvPr>
        </p:nvSpPr>
        <p:spPr>
          <a:xfrm>
            <a:off x="1432807" y="326214"/>
            <a:ext cx="6449356" cy="761059"/>
          </a:xfrm>
        </p:spPr>
        <p:txBody>
          <a:bodyPr/>
          <a:lstStyle/>
          <a:p>
            <a:r>
              <a:rPr lang="zh-CN" altLang="zh-CN"/>
              <a:t>利用内核模块实现</a:t>
            </a:r>
            <a:r>
              <a:rPr lang="en-US" altLang="zh-CN"/>
              <a:t>/proc</a:t>
            </a:r>
            <a:r>
              <a:rPr lang="zh-CN" altLang="zh-CN"/>
              <a:t>文件系统</a:t>
            </a:r>
            <a:r>
              <a:rPr lang="zh-CN" altLang="zh-CN">
                <a:effectLst/>
              </a:rPr>
              <a:t> </a:t>
            </a:r>
            <a:endParaRPr lang="zh-CN" altLang="en-US"/>
          </a:p>
        </p:txBody>
      </p:sp>
    </p:spTree>
    <p:extLst>
      <p:ext uri="{BB962C8B-B14F-4D97-AF65-F5344CB8AC3E}">
        <p14:creationId xmlns:p14="http://schemas.microsoft.com/office/powerpoint/2010/main" val="2334822635"/>
      </p:ext>
    </p:extLst>
  </p:cSld>
  <p:clrMapOvr>
    <a:masterClrMapping/>
  </p:clrMapOvr>
  <mc:AlternateContent xmlns:mc="http://schemas.openxmlformats.org/markup-compatibility/2006" xmlns:p14="http://schemas.microsoft.com/office/powerpoint/2010/main">
    <mc:Choice Requires="p14">
      <p:transition spd="slow" p14:dur="2000" advTm="102939"/>
    </mc:Choice>
    <mc:Fallback xmlns="">
      <p:transition spd="slow" advTm="102939"/>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1章_操作系统引论">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第1章_操作系统引论</Template>
  <TotalTime>404</TotalTime>
  <Words>1148</Words>
  <Application>Microsoft Office PowerPoint</Application>
  <PresentationFormat>自定义</PresentationFormat>
  <Paragraphs>91</Paragraphs>
  <Slides>9</Slides>
  <Notes>2</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第1章_操作系统引论</vt:lpstr>
      <vt:lpstr>第10章 内核模块</vt:lpstr>
      <vt:lpstr>内核模块</vt:lpstr>
      <vt:lpstr>编写一个简单的内核模块</vt:lpstr>
      <vt:lpstr>编写一个简单的内核模块</vt:lpstr>
      <vt:lpstr>利用内核模块实现/proc文件系统 </vt:lpstr>
      <vt:lpstr>利用内核模块实现/proc文件系统 </vt:lpstr>
      <vt:lpstr>利用内核模块实现/proc文件系统 </vt:lpstr>
      <vt:lpstr>利用内核模块实现/proc文件系统 </vt:lpstr>
      <vt:lpstr>利用内核模块实现/proc文件系统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进程通信机制IPC</dc:title>
  <dc:creator>hlwang</dc:creator>
  <cp:lastModifiedBy>hlwang</cp:lastModifiedBy>
  <cp:revision>67</cp:revision>
  <dcterms:created xsi:type="dcterms:W3CDTF">2016-09-29T07:28:19Z</dcterms:created>
  <dcterms:modified xsi:type="dcterms:W3CDTF">2021-12-12T13:45:43Z</dcterms:modified>
</cp:coreProperties>
</file>