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0" d="100"/>
          <a:sy n="50" d="100"/>
        </p:scale>
        <p:origin x="-90" y="-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E7E9D-B144-7B4D-8C43-0A2DF55760A5}" type="datetimeFigureOut">
              <a:t>2021/12/12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3F8F-E0A9-AC41-8C99-E10F369EB829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99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E714F-C430-9C4B-B966-5752F4A92B0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07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21656" y="638448"/>
            <a:ext cx="2819400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89075" y="482949"/>
            <a:ext cx="632581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0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fld id="{1333C9BA-1B3F-43CC-9815-E6511C987E6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DBBA3B5-990A-47FC-95E1-A5B2C20FCE7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计算机操作系统实验指导</a:t>
            </a:r>
            <a:r>
              <a:rPr lang="en-US" altLang="zh-CN" dirty="0"/>
              <a:t>》</a:t>
            </a:r>
          </a:p>
          <a:p>
            <a:r>
              <a:rPr lang="zh-CN" altLang="en-US" dirty="0" smtClean="0"/>
              <a:t>王红玲  褚晓敏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</a:rPr>
              <a:t>章 内核</a:t>
            </a:r>
            <a:r>
              <a:rPr lang="zh-CN" altLang="en-US" dirty="0">
                <a:solidFill>
                  <a:schemeClr val="bg1"/>
                </a:solidFill>
              </a:rPr>
              <a:t>编译</a:t>
            </a:r>
          </a:p>
        </p:txBody>
      </p:sp>
    </p:spTree>
    <p:extLst>
      <p:ext uri="{BB962C8B-B14F-4D97-AF65-F5344CB8AC3E}">
        <p14:creationId xmlns:p14="http://schemas.microsoft.com/office/powerpoint/2010/main" val="160611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21656" y="1793357"/>
            <a:ext cx="965688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kern="50" dirty="0">
                <a:latin typeface="+mn-ea"/>
                <a:cs typeface="Courier New" panose="02070309020205020404" pitchFamily="49" charset="0"/>
              </a:rPr>
              <a:t>Linux</a:t>
            </a:r>
            <a:r>
              <a:rPr lang="zh-CN" altLang="en-US" kern="50">
                <a:latin typeface="+mn-ea"/>
                <a:cs typeface="Courier New" panose="02070309020205020404" pitchFamily="49" charset="0"/>
              </a:rPr>
              <a:t>是当今流行的操作系统之一。由于其源码的开放性，现代操作系统设计的思想和技术能够不断运用于它的新版本中。因此，读懂并修改</a:t>
            </a:r>
            <a:r>
              <a:rPr lang="en-US" altLang="zh-CN" kern="50" dirty="0">
                <a:latin typeface="+mn-ea"/>
                <a:cs typeface="Courier New" panose="02070309020205020404" pitchFamily="49" charset="0"/>
              </a:rPr>
              <a:t>Linux</a:t>
            </a:r>
            <a:r>
              <a:rPr lang="zh-CN" altLang="en-US" kern="50">
                <a:latin typeface="+mn-ea"/>
                <a:cs typeface="Courier New" panose="02070309020205020404" pitchFamily="49" charset="0"/>
              </a:rPr>
              <a:t>内核源代码无疑是学习操作系统设计技术的有效方法。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kern="50" dirty="0">
                <a:latin typeface="+mn-ea"/>
                <a:cs typeface="Courier New" panose="02070309020205020404" pitchFamily="49" charset="0"/>
              </a:rPr>
              <a:t>Linux</a:t>
            </a:r>
            <a:r>
              <a:rPr lang="zh-CN" altLang="en-US" kern="50">
                <a:latin typeface="+mn-ea"/>
                <a:cs typeface="Courier New" panose="02070309020205020404" pitchFamily="49" charset="0"/>
              </a:rPr>
              <a:t>内核：内核指的是一个提供设备驱动、文件系统、进程管理、网络通信等功能的系统软件，内核并不是一套完整的操作系统，它只是操作系统的核心。</a:t>
            </a:r>
            <a:endParaRPr lang="en-US" altLang="zh-CN" kern="50" dirty="0">
              <a:latin typeface="+mn-ea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kern="50" dirty="0">
                <a:latin typeface="+mn-ea"/>
                <a:cs typeface="Courier New" panose="02070309020205020404" pitchFamily="49" charset="0"/>
              </a:rPr>
              <a:t>Linux</a:t>
            </a:r>
            <a:r>
              <a:rPr lang="zh-CN" altLang="en-US" kern="50">
                <a:latin typeface="+mn-ea"/>
                <a:cs typeface="Courier New" panose="02070309020205020404" pitchFamily="49" charset="0"/>
              </a:rPr>
              <a:t>发行版本：一些组织或厂商将 </a:t>
            </a:r>
            <a:r>
              <a:rPr lang="en-US" altLang="zh-CN" kern="50" dirty="0">
                <a:latin typeface="+mn-ea"/>
                <a:cs typeface="Courier New" panose="02070309020205020404" pitchFamily="49" charset="0"/>
              </a:rPr>
              <a:t>Linux </a:t>
            </a:r>
            <a:r>
              <a:rPr lang="zh-CN" altLang="en-US" kern="50">
                <a:latin typeface="+mn-ea"/>
                <a:cs typeface="Courier New" panose="02070309020205020404" pitchFamily="49" charset="0"/>
              </a:rPr>
              <a:t>内核与各种软件和文档包装起来，并提供系统安装界面和系统配置、设定与管理工具，就构成了 </a:t>
            </a:r>
            <a:r>
              <a:rPr lang="en-US" altLang="zh-CN" kern="50" dirty="0">
                <a:latin typeface="+mn-ea"/>
                <a:cs typeface="Courier New" panose="02070309020205020404" pitchFamily="49" charset="0"/>
              </a:rPr>
              <a:t>Linux </a:t>
            </a:r>
            <a:r>
              <a:rPr lang="zh-CN" altLang="en-US" kern="50">
                <a:latin typeface="+mn-ea"/>
                <a:cs typeface="Courier New" panose="02070309020205020404" pitchFamily="49" charset="0"/>
              </a:rPr>
              <a:t>的发行版本。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70BF603F-D0A5-CB4B-8952-FB361ECD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567" y="428604"/>
            <a:ext cx="5129560" cy="65403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+mj-ea"/>
              </a:rPr>
              <a:t>Linux</a:t>
            </a:r>
            <a:r>
              <a:rPr lang="zh-CN" altLang="en-US" sz="3200" dirty="0">
                <a:latin typeface="+mj-ea"/>
              </a:rPr>
              <a:t>内核</a:t>
            </a:r>
          </a:p>
        </p:txBody>
      </p:sp>
    </p:spTree>
    <p:extLst>
      <p:ext uri="{BB962C8B-B14F-4D97-AF65-F5344CB8AC3E}">
        <p14:creationId xmlns:p14="http://schemas.microsoft.com/office/powerpoint/2010/main" val="332760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5471" y="348516"/>
            <a:ext cx="4098197" cy="761059"/>
          </a:xfrm>
        </p:spPr>
        <p:txBody>
          <a:bodyPr>
            <a:noAutofit/>
          </a:bodyPr>
          <a:lstStyle/>
          <a:p>
            <a:r>
              <a:rPr lang="zh-CN" altLang="en-US" sz="3200"/>
              <a:t>内核编译方法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1421656" y="1399507"/>
            <a:ext cx="9618052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/>
              <a:t>编译</a:t>
            </a:r>
            <a:r>
              <a:rPr lang="en-US" altLang="zh-CN" dirty="0"/>
              <a:t>Linux</a:t>
            </a:r>
            <a:r>
              <a:rPr lang="zh-CN" altLang="en-US"/>
              <a:t>的内核，包括如下几个关键步骤：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下载内核源代码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1600" dirty="0"/>
              <a:t>Linux</a:t>
            </a:r>
            <a:r>
              <a:rPr lang="zh-CN" altLang="en-US" sz="1600"/>
              <a:t>受</a:t>
            </a:r>
            <a:r>
              <a:rPr lang="en-US" altLang="zh-CN" sz="1600" dirty="0"/>
              <a:t>GNU</a:t>
            </a:r>
            <a:r>
              <a:rPr lang="zh-CN" altLang="en-US" sz="1600"/>
              <a:t>通用公共许可证（</a:t>
            </a:r>
            <a:r>
              <a:rPr lang="en-US" altLang="zh-CN" sz="1600" dirty="0"/>
              <a:t>GPL</a:t>
            </a:r>
            <a:r>
              <a:rPr lang="zh-CN" altLang="en-US" sz="1600"/>
              <a:t>）保护，内核源代码是完全开放的，可在</a:t>
            </a:r>
            <a:r>
              <a:rPr lang="en-US" altLang="zh-CN" sz="1600" dirty="0"/>
              <a:t>Linux</a:t>
            </a:r>
            <a:r>
              <a:rPr lang="zh-CN" altLang="en-US" sz="1600"/>
              <a:t>的官方网站下载。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配置内核源代码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zh-CN" altLang="en-US" sz="1600"/>
              <a:t>配置的作用是精确控制新内核的功能，即控制哪些功能需要编译到内核的二进制映像中。</a:t>
            </a:r>
            <a:endParaRPr lang="en-US" altLang="zh-CN" sz="1600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编译内核和模块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zh-CN" altLang="en-US"/>
              <a:t>安装和启动</a:t>
            </a:r>
            <a:r>
              <a:rPr lang="en-US" altLang="zh-CN" dirty="0"/>
              <a:t>Linux</a:t>
            </a:r>
            <a:r>
              <a:rPr lang="zh-CN" altLang="en-US"/>
              <a:t>内核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/>
              <a:t>注意事项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提前检查硬盘空间是否足够，</a:t>
            </a:r>
            <a:r>
              <a:rPr lang="en-US" altLang="zh-CN" dirty="0"/>
              <a:t>4.16.10</a:t>
            </a:r>
            <a:r>
              <a:rPr lang="zh-CN" altLang="en-US"/>
              <a:t>版本内核推荐编译空间为</a:t>
            </a:r>
            <a:r>
              <a:rPr lang="en-US" altLang="zh-CN" dirty="0"/>
              <a:t>30GB</a:t>
            </a:r>
            <a:r>
              <a:rPr lang="zh-CN" altLang="en-US"/>
              <a:t>。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/>
              <a:t>本节介绍主要步骤，实验时请结合参考界面，核对实验步骤和结果是否正确。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44417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7355" y="1399507"/>
            <a:ext cx="1004351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1</a:t>
            </a:r>
            <a:r>
              <a:rPr lang="zh-CN" altLang="en-US"/>
              <a:t>、查看内核版本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# </a:t>
            </a:r>
            <a:r>
              <a:rPr lang="en-US" altLang="zh-CN" dirty="0" err="1"/>
              <a:t>uname</a:t>
            </a:r>
            <a:r>
              <a:rPr lang="en-US" altLang="zh-CN"/>
              <a:t> -r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使用该命令查看当前内核的版本。例如，</a:t>
            </a:r>
            <a:r>
              <a:rPr lang="en-US" altLang="zh-CN"/>
              <a:t>4.15.10-33-generitic</a:t>
            </a:r>
            <a:r>
              <a:rPr lang="zh-CN" altLang="en-US"/>
              <a:t>，说明此时的内核版本为</a:t>
            </a:r>
            <a:r>
              <a:rPr lang="en-US" altLang="zh-CN"/>
              <a:t>4.15.10</a:t>
            </a:r>
            <a:r>
              <a:rPr lang="zh-CN" altLang="en-US"/>
              <a:t>。</a:t>
            </a:r>
            <a:endParaRPr lang="en-US" altLang="zh-CN"/>
          </a:p>
          <a:p>
            <a:pPr lvl="1"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en-US" altLang="zh-CN"/>
              <a:t>2</a:t>
            </a:r>
            <a:r>
              <a:rPr lang="zh-CN" altLang="en-US"/>
              <a:t>、下载所需内核版本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通过</a:t>
            </a:r>
            <a:r>
              <a:rPr lang="en-US" altLang="zh-CN"/>
              <a:t>Linux</a:t>
            </a:r>
            <a:r>
              <a:rPr lang="zh-CN" altLang="en-US"/>
              <a:t>官方网站下载内核，也可以到国内的某些网站进行下载。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本课程推荐内核版本：</a:t>
            </a:r>
            <a:r>
              <a:rPr lang="en-US" altLang="zh-CN"/>
              <a:t>linux-4.16.10</a:t>
            </a:r>
            <a:r>
              <a:rPr lang="zh-CN" altLang="en-US"/>
              <a:t>。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下载后压缩包：</a:t>
            </a:r>
            <a:r>
              <a:rPr lang="en-US" altLang="zh-CN"/>
              <a:t>linux-4.16.10.tar.gz</a:t>
            </a:r>
            <a:r>
              <a:rPr lang="zh-CN" altLang="en-US"/>
              <a:t>。</a:t>
            </a:r>
            <a:endParaRPr lang="en-US" altLang="zh-CN"/>
          </a:p>
          <a:p>
            <a:pPr lvl="1">
              <a:spcBef>
                <a:spcPts val="600"/>
              </a:spcBef>
            </a:pPr>
            <a:endParaRPr lang="zh-CN" altLang="en-US"/>
          </a:p>
          <a:p>
            <a:pPr>
              <a:spcBef>
                <a:spcPts val="600"/>
              </a:spcBef>
            </a:pPr>
            <a:r>
              <a:rPr lang="en-US" altLang="zh-CN"/>
              <a:t>3</a:t>
            </a:r>
            <a:r>
              <a:rPr lang="zh-CN" altLang="en-US"/>
              <a:t>、解压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将压缩包解压到</a:t>
            </a:r>
            <a:r>
              <a:rPr lang="en-US" altLang="zh-CN"/>
              <a:t>/usr/src</a:t>
            </a:r>
            <a:r>
              <a:rPr lang="zh-CN" altLang="en-US"/>
              <a:t>，例如可使用命令：</a:t>
            </a:r>
          </a:p>
          <a:p>
            <a:pPr lvl="1">
              <a:spcBef>
                <a:spcPts val="600"/>
              </a:spcBef>
            </a:pPr>
            <a:r>
              <a:rPr lang="en-US" altLang="zh-CN"/>
              <a:t># tar xf linux-4.16.10.tar.gz -C /usr/src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解压完成后跳转至</a:t>
            </a:r>
            <a:r>
              <a:rPr lang="en-US" altLang="zh-CN"/>
              <a:t>/usr/src</a:t>
            </a:r>
            <a:r>
              <a:rPr lang="zh-CN" altLang="en-US"/>
              <a:t>，利用</a:t>
            </a:r>
            <a:r>
              <a:rPr lang="en-US" altLang="zh-CN"/>
              <a:t>ls</a:t>
            </a:r>
            <a:r>
              <a:rPr lang="zh-CN" altLang="en-US"/>
              <a:t>查看是否成功。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00B9F78-8C81-974D-97F2-CA6B800CAA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t="8789" r="7262" b="10996"/>
          <a:stretch>
            <a:fillRect/>
          </a:stretch>
        </p:blipFill>
        <p:spPr>
          <a:xfrm>
            <a:off x="7025269" y="4786288"/>
            <a:ext cx="4559371" cy="6722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2BA8C61-FC3E-3347-87B6-E8C25EF1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57" y="340185"/>
            <a:ext cx="5168716" cy="761059"/>
          </a:xfrm>
        </p:spPr>
        <p:txBody>
          <a:bodyPr>
            <a:normAutofit/>
          </a:bodyPr>
          <a:lstStyle/>
          <a:p>
            <a:r>
              <a:rPr lang="zh-CN" altLang="en-US" sz="3200"/>
              <a:t>内核编译具体步骤演示</a:t>
            </a:r>
          </a:p>
        </p:txBody>
      </p:sp>
    </p:spTree>
    <p:extLst>
      <p:ext uri="{BB962C8B-B14F-4D97-AF65-F5344CB8AC3E}">
        <p14:creationId xmlns:p14="http://schemas.microsoft.com/office/powerpoint/2010/main" val="415808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7355" y="1234252"/>
            <a:ext cx="1004351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1600"/>
              <a:t>4</a:t>
            </a:r>
            <a:r>
              <a:rPr lang="zh-CN" altLang="en-US" sz="1600"/>
              <a:t>、</a:t>
            </a:r>
            <a:r>
              <a:rPr lang="zh-CN" altLang="en-US"/>
              <a:t>配置内核</a:t>
            </a:r>
          </a:p>
          <a:p>
            <a:pPr lvl="1">
              <a:spcBef>
                <a:spcPts val="600"/>
              </a:spcBef>
            </a:pPr>
            <a:r>
              <a:rPr lang="en-US" altLang="zh-CN"/>
              <a:t># </a:t>
            </a:r>
            <a:r>
              <a:rPr lang="en" altLang="zh-CN"/>
              <a:t>make menuconfig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利用该命令打开</a:t>
            </a:r>
            <a:r>
              <a:rPr lang="en" altLang="zh-CN"/>
              <a:t>config</a:t>
            </a:r>
            <a:r>
              <a:rPr lang="zh-CN" altLang="en-US"/>
              <a:t>菜单来配置哪些需要直接编译进内核，哪些编译成模块，哪些不编译。随后使用</a:t>
            </a:r>
            <a:r>
              <a:rPr lang="en" altLang="zh-CN"/>
              <a:t>save</a:t>
            </a:r>
            <a:r>
              <a:rPr lang="zh-CN" altLang="en-US"/>
              <a:t>保存对应的配置文件</a:t>
            </a:r>
            <a:r>
              <a:rPr lang="en-US" altLang="zh-CN"/>
              <a:t>.</a:t>
            </a:r>
            <a:r>
              <a:rPr lang="en" altLang="zh-CN"/>
              <a:t>config</a:t>
            </a:r>
            <a:r>
              <a:rPr lang="zh-CN" altLang="en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783BB88-A210-5A4E-910F-9EAE5FAD156A}"/>
              </a:ext>
            </a:extLst>
          </p:cNvPr>
          <p:cNvSpPr/>
          <p:nvPr/>
        </p:nvSpPr>
        <p:spPr>
          <a:xfrm>
            <a:off x="1480135" y="5871484"/>
            <a:ext cx="9779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说明：如果出现缺包错误，需要按照错误提示安装所需的包。例如，</a:t>
            </a:r>
            <a:r>
              <a:rPr lang="en" altLang="zh-CN"/>
              <a:t>ncurses</a:t>
            </a:r>
            <a:r>
              <a:rPr lang="zh-CN" altLang="en-US"/>
              <a:t>库，可使用命令</a:t>
            </a:r>
            <a:r>
              <a:rPr lang="en" altLang="zh-CN"/>
              <a:t>apt-get install ncurses-devel</a:t>
            </a:r>
            <a:r>
              <a:rPr lang="zh-CN" altLang="en-US"/>
              <a:t>进行安装。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FBB3A2D-2786-E74F-B499-F4DDAB668F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761" y="2601422"/>
            <a:ext cx="4939211" cy="3026188"/>
          </a:xfrm>
          <a:prstGeom prst="rect">
            <a:avLst/>
          </a:prstGeom>
          <a:noFill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0DE732C-AAA1-7240-98CB-DD1A2ED6D734}"/>
              </a:ext>
            </a:extLst>
          </p:cNvPr>
          <p:cNvSpPr/>
          <p:nvPr/>
        </p:nvSpPr>
        <p:spPr>
          <a:xfrm>
            <a:off x="6571484" y="2950992"/>
            <a:ext cx="46877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/>
              <a:t>对每个配置选项可通过点击</a:t>
            </a:r>
            <a:r>
              <a:rPr lang="en-US" altLang="zh-CN"/>
              <a:t>&lt;</a:t>
            </a:r>
            <a:r>
              <a:rPr lang="en" altLang="zh-CN"/>
              <a:t>Select&gt;</a:t>
            </a:r>
            <a:r>
              <a:rPr lang="zh-CN" altLang="en-US"/>
              <a:t>来选择：</a:t>
            </a:r>
            <a:endParaRPr lang="en-US" altLang="zh-CN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&lt; * &gt;</a:t>
            </a:r>
            <a:r>
              <a:rPr lang="zh-CN" altLang="en-US"/>
              <a:t>或</a:t>
            </a:r>
            <a:r>
              <a:rPr lang="en-US" altLang="zh-CN"/>
              <a:t>[</a:t>
            </a:r>
            <a:r>
              <a:rPr lang="zh-CN" altLang="en-US"/>
              <a:t> * </a:t>
            </a:r>
            <a:r>
              <a:rPr lang="en-US" altLang="zh-CN"/>
              <a:t>]</a:t>
            </a:r>
            <a:r>
              <a:rPr lang="zh-CN" altLang="en-US"/>
              <a:t>：将该功能编译进内核；</a:t>
            </a:r>
            <a:endParaRPr lang="en-US" altLang="zh-CN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[</a:t>
            </a:r>
            <a:r>
              <a:rPr lang="zh-CN" altLang="en-US"/>
              <a:t> </a:t>
            </a:r>
            <a:r>
              <a:rPr lang="en-US" altLang="zh-CN"/>
              <a:t>]</a:t>
            </a:r>
            <a:r>
              <a:rPr lang="zh-CN" altLang="en-US"/>
              <a:t>：不将该功能编译进内核；</a:t>
            </a:r>
            <a:endParaRPr lang="en-US" altLang="zh-CN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/>
              <a:t>[</a:t>
            </a:r>
            <a:r>
              <a:rPr lang="zh-CN" altLang="en-US"/>
              <a:t> </a:t>
            </a:r>
            <a:r>
              <a:rPr lang="en" altLang="zh-CN"/>
              <a:t>M ]</a:t>
            </a:r>
            <a:r>
              <a:rPr lang="zh-CN" altLang="en"/>
              <a:t>：</a:t>
            </a:r>
            <a:r>
              <a:rPr lang="zh-CN" altLang="en-US"/>
              <a:t>将该功能编译成可以在需要时动态插入内核的模块。</a:t>
            </a:r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F4804B7B-2B17-2C41-B7ED-8F981D3B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57" y="340185"/>
            <a:ext cx="5168716" cy="761059"/>
          </a:xfrm>
        </p:spPr>
        <p:txBody>
          <a:bodyPr>
            <a:normAutofit/>
          </a:bodyPr>
          <a:lstStyle/>
          <a:p>
            <a:r>
              <a:rPr lang="zh-CN" altLang="en-US" sz="3200"/>
              <a:t>内核编译具体步骤演示</a:t>
            </a:r>
          </a:p>
        </p:txBody>
      </p:sp>
    </p:spTree>
    <p:extLst>
      <p:ext uri="{BB962C8B-B14F-4D97-AF65-F5344CB8AC3E}">
        <p14:creationId xmlns:p14="http://schemas.microsoft.com/office/powerpoint/2010/main" val="382048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07355" y="1179167"/>
            <a:ext cx="10043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/>
              <a:t>5</a:t>
            </a:r>
            <a:r>
              <a:rPr lang="zh-CN" altLang="en-US"/>
              <a:t>、编译内核</a:t>
            </a:r>
          </a:p>
          <a:p>
            <a:pPr lvl="1">
              <a:spcBef>
                <a:spcPts val="600"/>
              </a:spcBef>
            </a:pPr>
            <a:r>
              <a:rPr lang="en" altLang="zh-CN"/>
              <a:t># make -jn</a:t>
            </a:r>
          </a:p>
          <a:p>
            <a:pPr lvl="1">
              <a:spcBef>
                <a:spcPts val="600"/>
              </a:spcBef>
            </a:pPr>
            <a:r>
              <a:rPr lang="zh-CN" altLang="en-US"/>
              <a:t>利用</a:t>
            </a:r>
            <a:r>
              <a:rPr lang="en" altLang="zh-CN"/>
              <a:t>make</a:t>
            </a:r>
            <a:r>
              <a:rPr lang="zh-CN" altLang="en-US"/>
              <a:t>命令开始编译内核。使用 </a:t>
            </a:r>
            <a:r>
              <a:rPr lang="en-US" altLang="zh-CN"/>
              <a:t>-</a:t>
            </a:r>
            <a:r>
              <a:rPr lang="en" altLang="zh-CN"/>
              <a:t>j</a:t>
            </a:r>
            <a:r>
              <a:rPr lang="zh-CN" altLang="en-US"/>
              <a:t> 选项来多线程处理，可以更有效的利用</a:t>
            </a:r>
            <a:r>
              <a:rPr lang="en" altLang="zh-CN"/>
              <a:t>CPU</a:t>
            </a:r>
            <a:r>
              <a:rPr lang="zh-CN" altLang="en-US"/>
              <a:t>资源。一台双核的机器上，可以用</a:t>
            </a:r>
            <a:r>
              <a:rPr lang="en" altLang="zh-CN"/>
              <a:t>make -j4</a:t>
            </a:r>
            <a:r>
              <a:rPr lang="zh-CN" altLang="en"/>
              <a:t>，</a:t>
            </a:r>
            <a:r>
              <a:rPr lang="zh-CN" altLang="en-US"/>
              <a:t>让</a:t>
            </a:r>
            <a:r>
              <a:rPr lang="en" altLang="zh-CN"/>
              <a:t>make</a:t>
            </a:r>
            <a:r>
              <a:rPr lang="zh-CN" altLang="en-US"/>
              <a:t>最多允许</a:t>
            </a:r>
            <a:r>
              <a:rPr lang="en-US" altLang="zh-CN"/>
              <a:t>4</a:t>
            </a:r>
            <a:r>
              <a:rPr lang="zh-CN" altLang="en-US"/>
              <a:t>个编译命令同时执行；四核的机器上，可以用</a:t>
            </a:r>
            <a:r>
              <a:rPr lang="en" altLang="zh-CN"/>
              <a:t>make </a:t>
            </a:r>
            <a:r>
              <a:rPr lang="en-US" altLang="zh-CN"/>
              <a:t>-</a:t>
            </a:r>
            <a:r>
              <a:rPr lang="en" altLang="zh-CN"/>
              <a:t>j8</a:t>
            </a:r>
            <a:r>
              <a:rPr lang="zh-CN" altLang="en"/>
              <a:t>，</a:t>
            </a:r>
            <a:r>
              <a:rPr lang="zh-CN" altLang="en-US"/>
              <a:t>让</a:t>
            </a:r>
            <a:r>
              <a:rPr lang="en" altLang="zh-CN"/>
              <a:t>make</a:t>
            </a:r>
            <a:r>
              <a:rPr lang="zh-CN" altLang="en-US"/>
              <a:t>最多允许</a:t>
            </a:r>
            <a:r>
              <a:rPr lang="en-US" altLang="zh-CN"/>
              <a:t>8</a:t>
            </a:r>
            <a:r>
              <a:rPr lang="zh-CN" altLang="en-US"/>
              <a:t>个编译命令同时执行。</a:t>
            </a:r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EFFAD5C-D118-E64B-A832-B3C0C4869B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7355" y="2888306"/>
            <a:ext cx="6003613" cy="3510651"/>
          </a:xfrm>
          <a:prstGeom prst="rect">
            <a:avLst/>
          </a:prstGeom>
          <a:noFill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EA2836D-7107-9D41-A736-CB29341D9346}"/>
              </a:ext>
            </a:extLst>
          </p:cNvPr>
          <p:cNvSpPr/>
          <p:nvPr/>
        </p:nvSpPr>
        <p:spPr>
          <a:xfrm>
            <a:off x="7408587" y="3007643"/>
            <a:ext cx="3942281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/>
              <a:t>编译没有出错的界面如左图。</a:t>
            </a:r>
            <a:endParaRPr lang="en-US" altLang="zh-CN"/>
          </a:p>
          <a:p>
            <a:pPr>
              <a:spcBef>
                <a:spcPts val="600"/>
              </a:spcBef>
            </a:pPr>
            <a:r>
              <a:rPr lang="zh-CN" altLang="en-US"/>
              <a:t>注意：</a:t>
            </a:r>
            <a:endParaRPr lang="en-US" altLang="zh-CN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该步骤需要较长的编译时间，</a:t>
            </a:r>
            <a:r>
              <a:rPr lang="en" altLang="zh-CN"/>
              <a:t> make </a:t>
            </a:r>
            <a:r>
              <a:rPr lang="en-US" altLang="zh-CN"/>
              <a:t>-</a:t>
            </a:r>
            <a:r>
              <a:rPr lang="en" altLang="zh-CN"/>
              <a:t>j8</a:t>
            </a:r>
            <a:r>
              <a:rPr lang="zh-CN" altLang="en-US"/>
              <a:t> 预计编译时间</a:t>
            </a:r>
            <a:r>
              <a:rPr lang="en-US" altLang="zh-CN"/>
              <a:t>30</a:t>
            </a:r>
            <a:r>
              <a:rPr lang="zh-CN" altLang="en-US"/>
              <a:t>分钟。</a:t>
            </a:r>
            <a:endParaRPr lang="en-US" altLang="zh-CN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如果出现缺包错误需根据错误提示安装所缺的包。例如，</a:t>
            </a:r>
            <a:r>
              <a:rPr lang="en" altLang="zh-CN"/>
              <a:t>openssl</a:t>
            </a:r>
            <a:r>
              <a:rPr lang="zh-CN" altLang="en"/>
              <a:t>（</a:t>
            </a:r>
            <a:r>
              <a:rPr lang="en-US" altLang="zh-CN"/>
              <a:t>#</a:t>
            </a:r>
            <a:r>
              <a:rPr lang="zh-CN" altLang="en-US"/>
              <a:t> </a:t>
            </a:r>
            <a:r>
              <a:rPr lang="en" altLang="zh-CN"/>
              <a:t>apt-get install openssl</a:t>
            </a:r>
            <a:r>
              <a:rPr lang="zh-CN" altLang="en"/>
              <a:t>）</a:t>
            </a:r>
            <a:r>
              <a:rPr lang="zh-CN" altLang="en-US"/>
              <a:t>和</a:t>
            </a:r>
            <a:r>
              <a:rPr lang="en" altLang="zh-CN"/>
              <a:t>libssl-dev</a:t>
            </a:r>
            <a:r>
              <a:rPr lang="zh-CN" altLang="en"/>
              <a:t>（</a:t>
            </a:r>
            <a:r>
              <a:rPr lang="en-US" altLang="zh-CN"/>
              <a:t>#</a:t>
            </a:r>
            <a:r>
              <a:rPr lang="zh-CN" altLang="en-US"/>
              <a:t> </a:t>
            </a:r>
            <a:r>
              <a:rPr lang="en" altLang="zh-CN"/>
              <a:t>apt-get install libssl-dev</a:t>
            </a:r>
            <a:r>
              <a:rPr lang="zh-CN" altLang="en"/>
              <a:t>）。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87853155-F2C9-A348-955A-BDB602BF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57" y="340185"/>
            <a:ext cx="5168716" cy="761059"/>
          </a:xfrm>
        </p:spPr>
        <p:txBody>
          <a:bodyPr>
            <a:normAutofit/>
          </a:bodyPr>
          <a:lstStyle/>
          <a:p>
            <a:r>
              <a:rPr lang="zh-CN" altLang="en-US" sz="3200"/>
              <a:t>内核编译具体步骤演示</a:t>
            </a:r>
          </a:p>
        </p:txBody>
      </p:sp>
    </p:spTree>
    <p:extLst>
      <p:ext uri="{BB962C8B-B14F-4D97-AF65-F5344CB8AC3E}">
        <p14:creationId xmlns:p14="http://schemas.microsoft.com/office/powerpoint/2010/main" val="12481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3957" y="340185"/>
            <a:ext cx="5168716" cy="761059"/>
          </a:xfrm>
        </p:spPr>
        <p:txBody>
          <a:bodyPr>
            <a:normAutofit/>
          </a:bodyPr>
          <a:lstStyle/>
          <a:p>
            <a:r>
              <a:rPr lang="zh-CN" altLang="en-US" sz="3200"/>
              <a:t>内核编译具体步骤演示</a:t>
            </a:r>
          </a:p>
        </p:txBody>
      </p:sp>
      <p:sp>
        <p:nvSpPr>
          <p:cNvPr id="3" name="矩形 2"/>
          <p:cNvSpPr/>
          <p:nvPr/>
        </p:nvSpPr>
        <p:spPr>
          <a:xfrm>
            <a:off x="1017423" y="1174014"/>
            <a:ext cx="7067212" cy="500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6</a:t>
            </a:r>
            <a:r>
              <a:rPr lang="zh-CN" altLang="en-US"/>
              <a:t>、编译和安装模块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# </a:t>
            </a:r>
            <a:r>
              <a:rPr lang="en" altLang="zh-CN"/>
              <a:t>make modules</a:t>
            </a:r>
          </a:p>
          <a:p>
            <a:pPr lvl="1">
              <a:lnSpc>
                <a:spcPct val="110000"/>
              </a:lnSpc>
            </a:pPr>
            <a:r>
              <a:rPr lang="en" altLang="zh-CN"/>
              <a:t># make modules_install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同样，可以使用</a:t>
            </a:r>
            <a:r>
              <a:rPr lang="en-US" altLang="zh-CN"/>
              <a:t>-</a:t>
            </a:r>
            <a:r>
              <a:rPr lang="en" altLang="zh-CN"/>
              <a:t>j</a:t>
            </a:r>
            <a:r>
              <a:rPr lang="zh-CN" altLang="en-US"/>
              <a:t>选项多线程处理。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例如，</a:t>
            </a:r>
            <a:r>
              <a:rPr lang="en-US" altLang="zh-CN"/>
              <a:t># </a:t>
            </a:r>
            <a:r>
              <a:rPr lang="en" altLang="zh-CN"/>
              <a:t>make modules -j8</a:t>
            </a:r>
            <a:r>
              <a:rPr lang="zh-CN" altLang="en-US"/>
              <a:t>。</a:t>
            </a:r>
            <a:endParaRPr lang="en-US" altLang="zh-CN"/>
          </a:p>
          <a:p>
            <a:pPr lvl="1"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r>
              <a:rPr lang="en-US" altLang="zh-CN"/>
              <a:t>7</a:t>
            </a:r>
            <a:r>
              <a:rPr lang="zh-CN" altLang="en-US"/>
              <a:t>、安装内核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# </a:t>
            </a:r>
            <a:r>
              <a:rPr lang="en" altLang="zh-CN"/>
              <a:t>make install</a:t>
            </a:r>
          </a:p>
          <a:p>
            <a:pPr>
              <a:lnSpc>
                <a:spcPct val="110000"/>
              </a:lnSpc>
            </a:pP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/>
              <a:t>8</a:t>
            </a:r>
            <a:r>
              <a:rPr lang="zh-CN" altLang="en-US"/>
              <a:t>、重新启动，检查新内核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# </a:t>
            </a:r>
            <a:r>
              <a:rPr lang="en" altLang="zh-CN"/>
              <a:t>reboot 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重启，以开启新的内核。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/>
              <a:t>注意：可能出现短暂死机情况。</a:t>
            </a:r>
          </a:p>
          <a:p>
            <a:pPr lvl="1">
              <a:lnSpc>
                <a:spcPct val="110000"/>
              </a:lnSpc>
            </a:pPr>
            <a:r>
              <a:rPr lang="en-US" altLang="zh-CN"/>
              <a:t># </a:t>
            </a:r>
            <a:r>
              <a:rPr lang="en" altLang="zh-CN"/>
              <a:t>uname </a:t>
            </a:r>
            <a:r>
              <a:rPr lang="en-US" altLang="zh-CN"/>
              <a:t>-</a:t>
            </a:r>
            <a:r>
              <a:rPr lang="en" altLang="zh-CN"/>
              <a:t>r 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再次查看内核版本，检查是否成功。</a:t>
            </a:r>
          </a:p>
          <a:p>
            <a:pPr lvl="1">
              <a:lnSpc>
                <a:spcPct val="110000"/>
              </a:lnSpc>
            </a:pPr>
            <a:endParaRPr lang="en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B95945A-3569-0743-89FE-E35A2EC197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2165" y="1186246"/>
            <a:ext cx="6532659" cy="3874241"/>
          </a:xfrm>
          <a:prstGeom prst="rect">
            <a:avLst/>
          </a:prstGeom>
          <a:noFill/>
        </p:spPr>
      </p:pic>
      <p:pic>
        <p:nvPicPr>
          <p:cNvPr id="9" name="图片 8" descr="2021-04-06 13-06-02屏幕截图">
            <a:extLst>
              <a:ext uri="{FF2B5EF4-FFF2-40B4-BE49-F238E27FC236}">
                <a16:creationId xmlns:a16="http://schemas.microsoft.com/office/drawing/2014/main" xmlns="" id="{0DCE6226-C1DC-2447-BA74-4D72EDA8B2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2" r="20217"/>
          <a:stretch>
            <a:fillRect/>
          </a:stretch>
        </p:blipFill>
        <p:spPr>
          <a:xfrm>
            <a:off x="6881307" y="5443463"/>
            <a:ext cx="4179628" cy="3534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DC5CFB2-94AA-F540-8CEE-30E39C204769}"/>
              </a:ext>
            </a:extLst>
          </p:cNvPr>
          <p:cNvSpPr/>
          <p:nvPr/>
        </p:nvSpPr>
        <p:spPr>
          <a:xfrm>
            <a:off x="7535301" y="5060487"/>
            <a:ext cx="2426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/>
              <a:t>安装内核步骤成功界面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212F591-DFC7-A84D-B018-F4A388EF97C5}"/>
              </a:ext>
            </a:extLst>
          </p:cNvPr>
          <p:cNvSpPr/>
          <p:nvPr/>
        </p:nvSpPr>
        <p:spPr>
          <a:xfrm>
            <a:off x="7364841" y="5901063"/>
            <a:ext cx="27673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/>
              <a:t>重新查看内核版本</a:t>
            </a:r>
          </a:p>
        </p:txBody>
      </p:sp>
    </p:spTree>
    <p:extLst>
      <p:ext uri="{BB962C8B-B14F-4D97-AF65-F5344CB8AC3E}">
        <p14:creationId xmlns:p14="http://schemas.microsoft.com/office/powerpoint/2010/main" val="145805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7B5338-F2BD-C248-984D-87437253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714" y="312022"/>
            <a:ext cx="5090657" cy="761059"/>
          </a:xfrm>
        </p:spPr>
        <p:txBody>
          <a:bodyPr>
            <a:normAutofit/>
          </a:bodyPr>
          <a:lstStyle/>
          <a:p>
            <a:r>
              <a:rPr kumimoji="1" lang="zh-CN" altLang="en-US" sz="3200"/>
              <a:t>常见问题及解决方案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0DBC06A-D846-514A-BD14-41FFE18784B0}"/>
              </a:ext>
            </a:extLst>
          </p:cNvPr>
          <p:cNvSpPr/>
          <p:nvPr/>
        </p:nvSpPr>
        <p:spPr>
          <a:xfrm>
            <a:off x="936436" y="1424080"/>
            <a:ext cx="10344838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>
                <a:latin typeface="+mn-ea"/>
              </a:rPr>
              <a:t>编译过程需要细心和耐心，如果出现问题，善用搜索工具查找原因。以下是一些经常出现的问题和一些解决方案，请参考。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600">
                <a:latin typeface="+mn-ea"/>
              </a:rPr>
              <a:t>注意需要提前在“软件与更新”配置页中将更新权限打开，否则出现无法定位的错误。由于</a:t>
            </a:r>
            <a:r>
              <a:rPr lang="en" altLang="zh-CN" sz="1600">
                <a:latin typeface="+mn-ea"/>
              </a:rPr>
              <a:t>Ubuntu</a:t>
            </a:r>
            <a:r>
              <a:rPr lang="zh-CN" altLang="en-US" sz="1600">
                <a:latin typeface="+mn-ea"/>
              </a:rPr>
              <a:t>使用</a:t>
            </a:r>
            <a:r>
              <a:rPr lang="en" altLang="zh-CN" sz="1600">
                <a:latin typeface="+mn-ea"/>
              </a:rPr>
              <a:t>apt</a:t>
            </a:r>
            <a:r>
              <a:rPr lang="zh-CN" altLang="en-US" sz="1600">
                <a:latin typeface="+mn-ea"/>
              </a:rPr>
              <a:t>来管理软件包，</a:t>
            </a:r>
            <a:r>
              <a:rPr lang="en" altLang="zh-CN" sz="1600">
                <a:latin typeface="+mn-ea"/>
              </a:rPr>
              <a:t>apt</a:t>
            </a:r>
            <a:r>
              <a:rPr lang="zh-CN" altLang="en-US" sz="1600">
                <a:latin typeface="+mn-ea"/>
              </a:rPr>
              <a:t>可以将软件库存储在</a:t>
            </a:r>
            <a:r>
              <a:rPr lang="en-US" altLang="zh-CN" sz="1600">
                <a:latin typeface="+mn-ea"/>
              </a:rPr>
              <a:t>/</a:t>
            </a:r>
            <a:r>
              <a:rPr lang="en" altLang="zh-CN" sz="1600">
                <a:latin typeface="+mn-ea"/>
              </a:rPr>
              <a:t>etc/apt/sources.list</a:t>
            </a:r>
            <a:r>
              <a:rPr lang="zh-CN" altLang="en-US" sz="1600">
                <a:latin typeface="+mn-ea"/>
              </a:rPr>
              <a:t>和</a:t>
            </a:r>
            <a:r>
              <a:rPr lang="en-US" altLang="zh-CN" sz="1600">
                <a:latin typeface="+mn-ea"/>
              </a:rPr>
              <a:t>/</a:t>
            </a:r>
            <a:r>
              <a:rPr lang="en" altLang="zh-CN" sz="1600">
                <a:latin typeface="+mn-ea"/>
              </a:rPr>
              <a:t>etc/apt/sources.list.d/</a:t>
            </a:r>
            <a:r>
              <a:rPr lang="zh-CN" altLang="en-US" sz="1600">
                <a:latin typeface="+mn-ea"/>
              </a:rPr>
              <a:t>目录中带</a:t>
            </a:r>
            <a:r>
              <a:rPr lang="en-US" altLang="zh-CN" sz="1600">
                <a:latin typeface="+mn-ea"/>
              </a:rPr>
              <a:t>.</a:t>
            </a:r>
            <a:r>
              <a:rPr lang="en" altLang="zh-CN" sz="1600">
                <a:latin typeface="+mn-ea"/>
              </a:rPr>
              <a:t>list</a:t>
            </a:r>
            <a:r>
              <a:rPr lang="zh-CN" altLang="en-US" sz="1600">
                <a:latin typeface="+mn-ea"/>
              </a:rPr>
              <a:t>后缀的文件中。可以使用命令</a:t>
            </a:r>
            <a:r>
              <a:rPr lang="en" altLang="zh-CN" sz="1600">
                <a:latin typeface="+mn-ea"/>
              </a:rPr>
              <a:t>man sources.list</a:t>
            </a:r>
            <a:r>
              <a:rPr lang="zh-CN" altLang="en-US" sz="1600">
                <a:latin typeface="+mn-ea"/>
              </a:rPr>
              <a:t>来查看</a:t>
            </a:r>
            <a:r>
              <a:rPr lang="en" altLang="zh-CN" sz="1600">
                <a:latin typeface="+mn-ea"/>
              </a:rPr>
              <a:t>apt</a:t>
            </a:r>
            <a:r>
              <a:rPr lang="zh-CN" altLang="en-US" sz="1600">
                <a:latin typeface="+mn-ea"/>
              </a:rPr>
              <a:t>的完整存储机制。通过编辑这些文件，可以添加、删除、或者临时关闭某些软件库。也可以通过</a:t>
            </a:r>
            <a:r>
              <a:rPr lang="en" altLang="zh-CN" sz="1600">
                <a:latin typeface="+mn-ea"/>
              </a:rPr>
              <a:t>Ubuntu</a:t>
            </a:r>
            <a:r>
              <a:rPr lang="zh-CN" altLang="en-US" sz="1600">
                <a:latin typeface="+mn-ea"/>
              </a:rPr>
              <a:t>的图形化界面在属性页通过勾选的方式进行调整。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600">
                <a:latin typeface="+mn-ea"/>
              </a:rPr>
              <a:t>若不安装</a:t>
            </a:r>
            <a:r>
              <a:rPr lang="en" altLang="zh-CN" sz="1600">
                <a:latin typeface="+mn-ea"/>
              </a:rPr>
              <a:t>ncurses</a:t>
            </a:r>
            <a:r>
              <a:rPr lang="zh-CN" altLang="en-US" sz="1600">
                <a:latin typeface="+mn-ea"/>
              </a:rPr>
              <a:t>直接使用命令</a:t>
            </a:r>
            <a:r>
              <a:rPr lang="en" altLang="zh-CN" sz="1600">
                <a:latin typeface="+mn-ea"/>
              </a:rPr>
              <a:t>make menuconfig</a:t>
            </a:r>
            <a:r>
              <a:rPr lang="zh-CN" altLang="en" sz="1600">
                <a:latin typeface="+mn-ea"/>
              </a:rPr>
              <a:t>，</a:t>
            </a:r>
            <a:r>
              <a:rPr lang="zh-CN" altLang="en-US" sz="1600">
                <a:latin typeface="+mn-ea"/>
              </a:rPr>
              <a:t>可能会报缺少</a:t>
            </a:r>
            <a:r>
              <a:rPr lang="en" altLang="zh-CN" sz="1600">
                <a:latin typeface="+mn-ea"/>
              </a:rPr>
              <a:t>ncurses</a:t>
            </a:r>
            <a:r>
              <a:rPr lang="zh-CN" altLang="en-US" sz="1600">
                <a:latin typeface="+mn-ea"/>
              </a:rPr>
              <a:t>组件的错误，需按照错误提示安装对应的包。例如：</a:t>
            </a:r>
            <a:r>
              <a:rPr lang="en-US" altLang="zh-CN" sz="1600">
                <a:latin typeface="+mn-ea"/>
              </a:rPr>
              <a:t># </a:t>
            </a:r>
            <a:r>
              <a:rPr lang="en" altLang="zh-CN" sz="1600">
                <a:latin typeface="+mn-ea"/>
              </a:rPr>
              <a:t>apt-get install ncurses-devel</a:t>
            </a:r>
            <a:r>
              <a:rPr lang="zh-CN" altLang="en" sz="1600">
                <a:latin typeface="+mn-ea"/>
              </a:rPr>
              <a:t>。</a:t>
            </a:r>
            <a:r>
              <a:rPr lang="zh-CN" altLang="en-US" sz="1600">
                <a:latin typeface="+mn-ea"/>
              </a:rPr>
              <a:t>如果系统提示缺少依赖的包，请根据错误提示进行安装。例如：</a:t>
            </a:r>
            <a:r>
              <a:rPr lang="en-US" altLang="zh-CN" sz="1600">
                <a:latin typeface="+mn-ea"/>
              </a:rPr>
              <a:t># </a:t>
            </a:r>
            <a:r>
              <a:rPr lang="en" altLang="zh-CN" sz="1600">
                <a:latin typeface="+mn-ea"/>
              </a:rPr>
              <a:t>apt-get install libncurses5-dev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" altLang="zh-CN" sz="1600">
                <a:latin typeface="+mn-ea"/>
              </a:rPr>
              <a:t>make</a:t>
            </a:r>
            <a:r>
              <a:rPr lang="zh-CN" altLang="en-US" sz="1600">
                <a:latin typeface="+mn-ea"/>
              </a:rPr>
              <a:t>过程中也可能出现缺包错误，可能涉及</a:t>
            </a:r>
            <a:r>
              <a:rPr lang="en" altLang="zh-CN" sz="1600">
                <a:latin typeface="+mn-ea"/>
              </a:rPr>
              <a:t>openssl</a:t>
            </a:r>
            <a:r>
              <a:rPr lang="zh-CN" altLang="en-US" sz="1600">
                <a:latin typeface="+mn-ea"/>
              </a:rPr>
              <a:t>和</a:t>
            </a:r>
            <a:r>
              <a:rPr lang="en" altLang="zh-CN" sz="1600">
                <a:latin typeface="+mn-ea"/>
              </a:rPr>
              <a:t>libssl-dev</a:t>
            </a:r>
            <a:r>
              <a:rPr lang="zh-CN" altLang="en" sz="1600">
                <a:latin typeface="+mn-ea"/>
              </a:rPr>
              <a:t>。</a:t>
            </a:r>
            <a:r>
              <a:rPr lang="zh-CN" altLang="en-US" sz="1600">
                <a:latin typeface="+mn-ea"/>
              </a:rPr>
              <a:t>可利用下列命令安装。</a:t>
            </a:r>
            <a:r>
              <a:rPr lang="en-US" altLang="zh-CN" sz="1600">
                <a:latin typeface="+mn-ea"/>
              </a:rPr>
              <a:t># </a:t>
            </a:r>
            <a:r>
              <a:rPr lang="en" altLang="zh-CN" sz="1600">
                <a:latin typeface="+mn-ea"/>
              </a:rPr>
              <a:t>apt-get install openssl </a:t>
            </a:r>
            <a:r>
              <a:rPr lang="zh-CN" altLang="en-US" sz="1600">
                <a:latin typeface="+mn-ea"/>
              </a:rPr>
              <a:t>和</a:t>
            </a:r>
            <a:r>
              <a:rPr lang="en-US" altLang="zh-CN" sz="1600">
                <a:latin typeface="+mn-ea"/>
              </a:rPr>
              <a:t># </a:t>
            </a:r>
            <a:r>
              <a:rPr lang="en" altLang="zh-CN" sz="1600">
                <a:latin typeface="+mn-ea"/>
              </a:rPr>
              <a:t>apt-get install libssl-dev</a:t>
            </a:r>
            <a:r>
              <a:rPr lang="zh-CN" altLang="en" sz="1600">
                <a:latin typeface="+mn-ea"/>
              </a:rPr>
              <a:t>。</a:t>
            </a:r>
            <a:endParaRPr lang="en" altLang="zh-CN" sz="1600">
              <a:latin typeface="+mn-ea"/>
            </a:endParaRP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600">
                <a:latin typeface="+mn-ea"/>
              </a:rPr>
              <a:t>编译前一定要注意给出足够的硬盘空间，否则会出现“磁盘空间不足”的错误。必须清理出足够的空间（</a:t>
            </a:r>
            <a:r>
              <a:rPr lang="en-US" altLang="zh-CN" sz="1600">
                <a:latin typeface="+mn-ea"/>
              </a:rPr>
              <a:t>4.16.10</a:t>
            </a:r>
            <a:r>
              <a:rPr lang="zh-CN" altLang="en-US" sz="1600">
                <a:latin typeface="+mn-ea"/>
              </a:rPr>
              <a:t>版本的内核推荐</a:t>
            </a:r>
            <a:r>
              <a:rPr lang="en-US" altLang="zh-CN" sz="1600">
                <a:latin typeface="+mn-ea"/>
              </a:rPr>
              <a:t>25-30</a:t>
            </a:r>
            <a:r>
              <a:rPr lang="en" altLang="zh-CN" sz="1600">
                <a:latin typeface="+mn-ea"/>
              </a:rPr>
              <a:t>GB</a:t>
            </a:r>
            <a:r>
              <a:rPr lang="zh-CN" altLang="en" sz="1600">
                <a:latin typeface="+mn-ea"/>
              </a:rPr>
              <a:t>，</a:t>
            </a:r>
            <a:r>
              <a:rPr lang="zh-CN" altLang="en-US" sz="1600">
                <a:latin typeface="+mn-ea"/>
              </a:rPr>
              <a:t>建议</a:t>
            </a:r>
            <a:r>
              <a:rPr lang="en-US" altLang="zh-CN" sz="1600">
                <a:latin typeface="+mn-ea"/>
              </a:rPr>
              <a:t>30</a:t>
            </a:r>
            <a:r>
              <a:rPr lang="en" altLang="zh-CN" sz="1600">
                <a:latin typeface="+mn-ea"/>
              </a:rPr>
              <a:t>GB</a:t>
            </a:r>
            <a:r>
              <a:rPr lang="zh-CN" altLang="en-US" sz="1600">
                <a:latin typeface="+mn-ea"/>
              </a:rPr>
              <a:t>以上）。</a:t>
            </a:r>
          </a:p>
          <a:p>
            <a:pPr marL="742950" lvl="1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1600">
                <a:latin typeface="+mn-ea"/>
              </a:rPr>
              <a:t>重启需要比较长的时间，和所用设备有关，如果出现长时间宕机现象，可以耐心等待，如果超过半个小时候没有响应再考虑编译失败。如果确实重启失败了，说明内核崩溃了。可能原因是编译过程中出现错误或内核本身有问题等，可以更换内核版本重新尝试。</a:t>
            </a:r>
            <a:endParaRPr lang="zh-CN" altLang="en-US" sz="160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9667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319</TotalTime>
  <Words>1047</Words>
  <Application>Microsoft Office PowerPoint</Application>
  <PresentationFormat>自定义</PresentationFormat>
  <Paragraphs>77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第1章_操作系统引论</vt:lpstr>
      <vt:lpstr>第7章 内核编译</vt:lpstr>
      <vt:lpstr>Linux内核</vt:lpstr>
      <vt:lpstr>内核编译方法</vt:lpstr>
      <vt:lpstr>内核编译具体步骤演示</vt:lpstr>
      <vt:lpstr>内核编译具体步骤演示</vt:lpstr>
      <vt:lpstr>内核编译具体步骤演示</vt:lpstr>
      <vt:lpstr>内核编译具体步骤演示</vt:lpstr>
      <vt:lpstr>常见问题及解决方案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进程通信机制IPC</dc:title>
  <dc:creator>hlwang</dc:creator>
  <cp:lastModifiedBy>hlwang</cp:lastModifiedBy>
  <cp:revision>51</cp:revision>
  <dcterms:created xsi:type="dcterms:W3CDTF">2016-09-29T07:28:19Z</dcterms:created>
  <dcterms:modified xsi:type="dcterms:W3CDTF">2021-12-12T13:44:49Z</dcterms:modified>
</cp:coreProperties>
</file>