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sldIdLst>
    <p:sldId id="256" r:id="rId2"/>
    <p:sldId id="320" r:id="rId3"/>
    <p:sldId id="321" r:id="rId4"/>
    <p:sldId id="322" r:id="rId5"/>
    <p:sldId id="323" r:id="rId6"/>
    <p:sldId id="326" r:id="rId7"/>
    <p:sldId id="325" r:id="rId8"/>
    <p:sldId id="324" r:id="rId9"/>
    <p:sldId id="327" r:id="rId10"/>
    <p:sldId id="328" r:id="rId11"/>
    <p:sldId id="343" r:id="rId12"/>
    <p:sldId id="329" r:id="rId13"/>
    <p:sldId id="330" r:id="rId14"/>
    <p:sldId id="33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 varScale="1">
        <p:scale>
          <a:sx n="50" d="100"/>
          <a:sy n="50" d="100"/>
        </p:scale>
        <p:origin x="-90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E7E9D-B144-7B4D-8C43-0A2DF55760A5}" type="datetimeFigureOut">
              <a:t>2021/12/12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13F8F-E0A9-AC41-8C99-E10F369EB82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99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/>
              <a:t>要添加一个类似ext2的文件系统myext2，首先是确定实现ext2文件系统的内核源代码是由哪些文件组成。根据Linux源代码结构：fs/ext2目录下的所有文件是属于ext2文件系统的。再检查一下这些文件所包含的头文件，include/linux下。</a:t>
            </a:r>
            <a:endParaRPr lang="en-US" altLang="zh-CN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E714F-C430-9C4B-B966-5752F4A92B0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99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E714F-C430-9C4B-B966-5752F4A92B0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65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/>
              <a:t>确认</a:t>
            </a:r>
            <a:r>
              <a:rPr lang="en-US" altLang="zh-CN" sz="1200"/>
              <a:t>myext2</a:t>
            </a:r>
            <a:r>
              <a:rPr lang="zh-CN" altLang="en-US" sz="1200"/>
              <a:t>文件系统加载成功后，可以对添加的</a:t>
            </a:r>
            <a:r>
              <a:rPr lang="en-US" altLang="zh-CN" sz="1200"/>
              <a:t>myext2</a:t>
            </a:r>
            <a:r>
              <a:rPr lang="zh-CN" altLang="en-US" sz="1200"/>
              <a:t>文件系统进行测试，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E714F-C430-9C4B-B966-5752F4A92B0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192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zh-CN" sz="1600"/>
              <a:t>mount 	//</a:t>
            </a:r>
            <a:r>
              <a:rPr lang="zh-CN" altLang="en-US" sz="1600"/>
              <a:t>列出已加载文件系统的信息</a:t>
            </a:r>
            <a:endParaRPr lang="en-US" altLang="zh-CN" sz="1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E714F-C430-9C4B-B966-5752F4A92B0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67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/>
              <a:t>进入/mnt目录，也就是进入fs.new挂载的myext2文件系统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E714F-C430-9C4B-B966-5752F4A92B0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87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313" y="69850"/>
            <a:ext cx="1201737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4138" y="1449388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4138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4138" y="2976563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9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2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21656" y="638448"/>
            <a:ext cx="2819400" cy="7610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8" name="矩形 7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0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65" y="428604"/>
            <a:ext cx="10306088" cy="6540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>
            <a:lvl2pPr marL="547688" indent="-228600">
              <a:buFont typeface="Wingdings" panose="05000000000000000000" pitchFamily="2" charset="2"/>
              <a:buChar char="Ø"/>
              <a:defRPr sz="22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93663" y="2376488"/>
            <a:ext cx="120173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3663" y="2341563"/>
            <a:ext cx="120173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90488" y="2468563"/>
            <a:ext cx="12020550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0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0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90488" y="4683125"/>
            <a:ext cx="120110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8" y="4649788"/>
            <a:ext cx="120110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0488" y="4773613"/>
            <a:ext cx="1201102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060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</a:defRPr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1238250" y="1000125"/>
            <a:ext cx="9245600" cy="152400"/>
            <a:chOff x="0" y="0"/>
            <a:chExt cx="4368" cy="96"/>
          </a:xfrm>
        </p:grpSpPr>
        <p:sp>
          <p:nvSpPr>
            <p:cNvPr id="103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Perpetua" pitchFamily="18" charset="0"/>
              </a:endParaRPr>
            </a:p>
          </p:txBody>
        </p:sp>
        <p:sp>
          <p:nvSpPr>
            <p:cNvPr id="1035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Perpetu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计算机操作系统实验指导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王红</a:t>
            </a:r>
            <a:r>
              <a:rPr lang="zh-CN" altLang="en-US" dirty="0" smtClean="0"/>
              <a:t>玲   褚晓敏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第</a:t>
            </a:r>
            <a:r>
              <a:rPr kumimoji="1" lang="en-US" altLang="zh-CN" dirty="0" smtClean="0">
                <a:solidFill>
                  <a:schemeClr val="bg1"/>
                </a:solidFill>
              </a:rPr>
              <a:t>11</a:t>
            </a:r>
            <a:r>
              <a:rPr kumimoji="1" lang="zh-CN" altLang="en-US" dirty="0" smtClean="0">
                <a:solidFill>
                  <a:schemeClr val="bg1"/>
                </a:solidFill>
              </a:rPr>
              <a:t>章 文件系统</a:t>
            </a:r>
            <a:r>
              <a:rPr kumimoji="1" lang="zh-CN" altLang="en-US" dirty="0">
                <a:solidFill>
                  <a:schemeClr val="bg1"/>
                </a:solidFill>
              </a:rPr>
              <a:t>设计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1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1306" y="1339068"/>
            <a:ext cx="6225237" cy="379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）对</a:t>
            </a:r>
            <a:r>
              <a:rPr lang="en-US" altLang="zh-CN"/>
              <a:t>myext2</a:t>
            </a:r>
            <a:r>
              <a:rPr lang="zh-CN" altLang="en-US"/>
              <a:t>文件系统进行测试</a:t>
            </a:r>
            <a:endParaRPr lang="en-US" altLang="zh-CN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将文件</a:t>
            </a:r>
            <a:r>
              <a:rPr lang="en-US" altLang="zh-CN" err="1"/>
              <a:t>myfs</a:t>
            </a:r>
            <a:r>
              <a:rPr lang="zh-CN" altLang="en-US"/>
              <a:t>从</a:t>
            </a:r>
            <a:r>
              <a:rPr lang="en-US" altLang="zh-CN"/>
              <a:t>/</a:t>
            </a:r>
            <a:r>
              <a:rPr lang="en-US" altLang="zh-CN" err="1"/>
              <a:t>mnt</a:t>
            </a:r>
            <a:r>
              <a:rPr lang="zh-CN" altLang="en-US"/>
              <a:t>上卸载，并用</a:t>
            </a:r>
            <a:r>
              <a:rPr lang="en-US" altLang="zh-CN"/>
              <a:t>ext2</a:t>
            </a:r>
            <a:r>
              <a:rPr lang="zh-CN" altLang="en-US"/>
              <a:t>文件系统重新挂载，也可以成功，因为</a:t>
            </a:r>
            <a:r>
              <a:rPr lang="en-US" altLang="zh-CN"/>
              <a:t>ext2</a:t>
            </a:r>
            <a:r>
              <a:rPr lang="zh-CN" altLang="en-US"/>
              <a:t>和我们创建的</a:t>
            </a:r>
            <a:r>
              <a:rPr lang="en-US" altLang="zh-CN"/>
              <a:t>myext2</a:t>
            </a:r>
            <a:r>
              <a:rPr lang="zh-CN" altLang="en-US"/>
              <a:t>文件系统是相同的，同样可以通过</a:t>
            </a:r>
            <a:r>
              <a:rPr lang="en-US" altLang="zh-CN"/>
              <a:t>mount</a:t>
            </a:r>
            <a:r>
              <a:rPr lang="zh-CN" altLang="en-US"/>
              <a:t>进行查看，</a:t>
            </a:r>
            <a:r>
              <a:rPr lang="en-US" altLang="zh-CN" err="1"/>
              <a:t>myfs</a:t>
            </a:r>
            <a:r>
              <a:rPr lang="zh-CN" altLang="en-US"/>
              <a:t>文件类型已经改变为</a:t>
            </a:r>
            <a:r>
              <a:rPr lang="en-US" altLang="zh-CN"/>
              <a:t>ext2</a:t>
            </a:r>
            <a:r>
              <a:rPr lang="zh-CN" altLang="en-US"/>
              <a:t>。</a:t>
            </a:r>
          </a:p>
          <a:p>
            <a:pPr lvl="2"/>
            <a:r>
              <a:rPr lang="en-US" altLang="zh-CN"/>
              <a:t>#</a:t>
            </a:r>
            <a:r>
              <a:rPr lang="en-US" altLang="zh-CN" err="1"/>
              <a:t>umount</a:t>
            </a:r>
            <a:r>
              <a:rPr lang="en-US" altLang="zh-CN"/>
              <a:t> /</a:t>
            </a:r>
            <a:r>
              <a:rPr lang="en-US" altLang="zh-CN" err="1"/>
              <a:t>mnt</a:t>
            </a:r>
            <a:endParaRPr lang="en-US" altLang="zh-CN"/>
          </a:p>
          <a:p>
            <a:pPr lvl="2"/>
            <a:r>
              <a:rPr lang="en-US" altLang="zh-CN"/>
              <a:t>#mount -t ext2 -o loop ./</a:t>
            </a:r>
            <a:r>
              <a:rPr lang="en-US" altLang="zh-CN" err="1"/>
              <a:t>myfs</a:t>
            </a:r>
            <a:r>
              <a:rPr lang="en-US" altLang="zh-CN"/>
              <a:t> /</a:t>
            </a:r>
            <a:r>
              <a:rPr lang="en-US" altLang="zh-CN" err="1"/>
              <a:t>mnt</a:t>
            </a:r>
            <a:endParaRPr lang="en-US" altLang="zh-CN"/>
          </a:p>
          <a:p>
            <a:pPr lvl="2">
              <a:spcAft>
                <a:spcPts val="600"/>
              </a:spcAft>
            </a:pPr>
            <a:r>
              <a:rPr lang="en-US" altLang="zh-CN"/>
              <a:t>#mount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卸载</a:t>
            </a:r>
            <a:r>
              <a:rPr lang="en-US" altLang="zh-CN" err="1"/>
              <a:t>myfs</a:t>
            </a:r>
            <a:r>
              <a:rPr lang="zh-CN" altLang="en-US"/>
              <a:t>文件，并卸载我们加载的模块。</a:t>
            </a:r>
          </a:p>
          <a:p>
            <a:pPr lvl="2"/>
            <a:r>
              <a:rPr lang="en-US" altLang="zh-CN"/>
              <a:t>#</a:t>
            </a:r>
            <a:r>
              <a:rPr lang="en-US" altLang="zh-CN" err="1"/>
              <a:t>umount</a:t>
            </a:r>
            <a:r>
              <a:rPr lang="en-US" altLang="zh-CN"/>
              <a:t> /</a:t>
            </a:r>
            <a:r>
              <a:rPr lang="en-US" altLang="zh-CN" err="1"/>
              <a:t>mnt</a:t>
            </a:r>
            <a:endParaRPr lang="en-US" altLang="zh-CN"/>
          </a:p>
          <a:p>
            <a:pPr lvl="2"/>
            <a:r>
              <a:rPr lang="en-US" altLang="zh-CN"/>
              <a:t>#</a:t>
            </a:r>
            <a:r>
              <a:rPr lang="en-US" altLang="zh-CN" err="1"/>
              <a:t>rmmod</a:t>
            </a:r>
            <a:r>
              <a:rPr lang="en-US" altLang="zh-CN"/>
              <a:t> myext2  //</a:t>
            </a:r>
            <a:r>
              <a:rPr lang="zh-CN" altLang="en-US"/>
              <a:t>卸载模块</a:t>
            </a:r>
          </a:p>
        </p:txBody>
      </p:sp>
      <p:pic>
        <p:nvPicPr>
          <p:cNvPr id="9" name="图片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67" r="823"/>
          <a:stretch/>
        </p:blipFill>
        <p:spPr bwMode="auto">
          <a:xfrm>
            <a:off x="5415264" y="3429000"/>
            <a:ext cx="6225238" cy="11650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E1D79DDF-D43C-1346-9896-0E8DAA55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56" y="297026"/>
            <a:ext cx="6225238" cy="761059"/>
          </a:xfrm>
        </p:spPr>
        <p:txBody>
          <a:bodyPr>
            <a:normAutofit/>
          </a:bodyPr>
          <a:lstStyle/>
          <a:p>
            <a:r>
              <a:rPr lang="en-US" altLang="zh-CN"/>
              <a:t>1</a:t>
            </a:r>
            <a:r>
              <a:rPr lang="zh-CN" altLang="zh-CN"/>
              <a:t>、添加一个类似</a:t>
            </a:r>
            <a:r>
              <a:rPr lang="en-US" altLang="zh-CN"/>
              <a:t>ext2</a:t>
            </a:r>
            <a:r>
              <a:rPr lang="zh-CN" altLang="zh-CN"/>
              <a:t>的文件系统</a:t>
            </a:r>
            <a:r>
              <a:rPr lang="en-US" altLang="zh-CN"/>
              <a:t>myext2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7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25"/>
    </mc:Choice>
    <mc:Fallback xmlns="">
      <p:transition spd="slow" advTm="6872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6962" y="279576"/>
            <a:ext cx="4737097" cy="761059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zh-CN" altLang="zh-CN"/>
              <a:t>、修改</a:t>
            </a:r>
            <a:r>
              <a:rPr lang="en-US" altLang="zh-CN"/>
              <a:t>myext2</a:t>
            </a:r>
            <a:r>
              <a:rPr lang="zh-CN" altLang="zh-CN"/>
              <a:t>的</a:t>
            </a:r>
            <a:r>
              <a:rPr lang="en-US" altLang="zh-CN"/>
              <a:t>magic number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6140" y="1152147"/>
            <a:ext cx="6379740" cy="550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在步骤1的基础上，找到myext2的magic number，并将其改为0x6666：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</a:t>
            </a:r>
            <a:r>
              <a:rPr lang="zh-CN" altLang="en-US"/>
              <a:t>4.16.10内核版本中该值在include/uapi/linux/magic.h文件中。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- #define MYEXT2_SUPER_MAGIC	0xEF53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zh-CN" altLang="en-US"/>
              <a:t>+ #define MYEXT2_SUPER_MAGIC	0x6666</a:t>
            </a:r>
            <a:endParaRPr lang="en-US" altLang="zh-CN"/>
          </a:p>
          <a:p>
            <a:pPr marL="2857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改动完成之后，再重新编译内核模块，并安装编译好的</a:t>
            </a:r>
            <a:r>
              <a:rPr lang="en-US" altLang="zh-CN"/>
              <a:t>myext2.ko</a:t>
            </a:r>
            <a:r>
              <a:rPr lang="zh-CN" altLang="en-US"/>
              <a:t>，这个步骤和前面相同就不再赘述了。</a:t>
            </a:r>
            <a:endParaRPr lang="en-US" altLang="zh-CN"/>
          </a:p>
          <a:p>
            <a:pPr marL="457200" lvl="2">
              <a:lnSpc>
                <a:spcPct val="110000"/>
              </a:lnSpc>
            </a:pPr>
            <a:r>
              <a:rPr lang="en-US" altLang="zh-CN"/>
              <a:t># make</a:t>
            </a:r>
          </a:p>
          <a:p>
            <a:pPr marL="457200" lvl="2">
              <a:lnSpc>
                <a:spcPct val="110000"/>
              </a:lnSpc>
              <a:spcAft>
                <a:spcPts val="600"/>
              </a:spcAft>
            </a:pPr>
            <a:r>
              <a:rPr lang="en-US" altLang="zh-CN"/>
              <a:t># </a:t>
            </a:r>
            <a:r>
              <a:rPr lang="en-US" altLang="zh-CN" err="1"/>
              <a:t>insmod</a:t>
            </a:r>
            <a:r>
              <a:rPr lang="en-US" altLang="zh-CN"/>
              <a:t> myext2.ko</a:t>
            </a:r>
          </a:p>
          <a:p>
            <a:pPr marL="2857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编写程序</a:t>
            </a:r>
            <a:r>
              <a:rPr lang="en-US" altLang="zh-CN" err="1"/>
              <a:t>changeMN.c</a:t>
            </a:r>
            <a:r>
              <a:rPr lang="zh-CN" altLang="en-US"/>
              <a:t>，来修改创建的</a:t>
            </a:r>
            <a:r>
              <a:rPr lang="en-US" altLang="zh-CN" err="1"/>
              <a:t>myfs</a:t>
            </a:r>
            <a:r>
              <a:rPr lang="zh-CN" altLang="en-US"/>
              <a:t>文件系统的</a:t>
            </a:r>
            <a:r>
              <a:rPr lang="en-US" altLang="zh-CN"/>
              <a:t>magic number</a:t>
            </a:r>
            <a:r>
              <a:rPr lang="zh-CN" altLang="en-US"/>
              <a:t>，示例代码请参考实验指导书。编译</a:t>
            </a:r>
            <a:r>
              <a:rPr lang="en-US" altLang="zh-CN" err="1"/>
              <a:t>changeMN.c</a:t>
            </a:r>
            <a:r>
              <a:rPr lang="zh-CN" altLang="en-US"/>
              <a:t>程序产生的可执行程序</a:t>
            </a:r>
            <a:r>
              <a:rPr lang="en-US" altLang="zh-CN" err="1"/>
              <a:t>changeMN</a:t>
            </a:r>
            <a:r>
              <a:rPr lang="zh-CN" altLang="en-US"/>
              <a:t>。</a:t>
            </a:r>
            <a:endParaRPr lang="en-US" altLang="zh-CN"/>
          </a:p>
          <a:p>
            <a:pPr marL="457200" lvl="2">
              <a:lnSpc>
                <a:spcPct val="110000"/>
              </a:lnSpc>
              <a:spcAft>
                <a:spcPts val="600"/>
              </a:spcAft>
            </a:pPr>
            <a:r>
              <a:rPr lang="en-US" altLang="zh-CN"/>
              <a:t># </a:t>
            </a:r>
            <a:r>
              <a:rPr lang="en-US" altLang="zh-CN" err="1"/>
              <a:t>gcc</a:t>
            </a:r>
            <a:r>
              <a:rPr lang="en-US" altLang="zh-CN"/>
              <a:t> -o </a:t>
            </a:r>
            <a:r>
              <a:rPr lang="en-US" altLang="zh-CN" err="1"/>
              <a:t>changeMN</a:t>
            </a:r>
            <a:r>
              <a:rPr lang="en-US" altLang="zh-CN"/>
              <a:t> </a:t>
            </a:r>
            <a:r>
              <a:rPr lang="en-US" altLang="zh-CN" err="1"/>
              <a:t>changeMN.c</a:t>
            </a:r>
            <a:endParaRPr lang="en-US" altLang="zh-CN"/>
          </a:p>
          <a:p>
            <a:pPr marL="2857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再次对文件系统</a:t>
            </a:r>
            <a:r>
              <a:rPr lang="en-US" altLang="zh-CN"/>
              <a:t>myext2</a:t>
            </a:r>
            <a:r>
              <a:rPr lang="zh-CN" altLang="en-US"/>
              <a:t>进行测试，创建测试文件</a:t>
            </a:r>
            <a:r>
              <a:rPr lang="en-US" altLang="zh-CN" err="1"/>
              <a:t>myfs</a:t>
            </a:r>
            <a:r>
              <a:rPr lang="zh-CN" altLang="en-US"/>
              <a:t>，并用</a:t>
            </a:r>
            <a:r>
              <a:rPr lang="en-US" altLang="zh-CN"/>
              <a:t>ext2</a:t>
            </a:r>
            <a:r>
              <a:rPr lang="zh-CN" altLang="en-US"/>
              <a:t>文件系统进行文件格式化。</a:t>
            </a:r>
          </a:p>
          <a:p>
            <a:pPr marL="457200" lvl="2">
              <a:lnSpc>
                <a:spcPct val="110000"/>
              </a:lnSpc>
            </a:pPr>
            <a:r>
              <a:rPr lang="en-US" altLang="zh-CN"/>
              <a:t># </a:t>
            </a:r>
            <a:r>
              <a:rPr lang="en-US" altLang="zh-CN" err="1"/>
              <a:t>dd</a:t>
            </a:r>
            <a:r>
              <a:rPr lang="en-US" altLang="zh-CN"/>
              <a:t> if=/dev/zero of=</a:t>
            </a:r>
            <a:r>
              <a:rPr lang="en-US" altLang="zh-CN" err="1"/>
              <a:t>myfs</a:t>
            </a:r>
            <a:r>
              <a:rPr lang="en-US" altLang="zh-CN"/>
              <a:t> </a:t>
            </a:r>
            <a:r>
              <a:rPr lang="en-US" altLang="zh-CN" err="1"/>
              <a:t>bs</a:t>
            </a:r>
            <a:r>
              <a:rPr lang="en-US" altLang="zh-CN"/>
              <a:t>=1M count=1</a:t>
            </a:r>
          </a:p>
          <a:p>
            <a:pPr marL="457200" lvl="2">
              <a:lnSpc>
                <a:spcPct val="110000"/>
              </a:lnSpc>
            </a:pPr>
            <a:r>
              <a:rPr lang="en-US" altLang="zh-CN"/>
              <a:t># /</a:t>
            </a:r>
            <a:r>
              <a:rPr lang="en-US" altLang="zh-CN" err="1"/>
              <a:t>sbin</a:t>
            </a:r>
            <a:r>
              <a:rPr lang="en-US" altLang="zh-CN"/>
              <a:t>/mkfs.ext2 </a:t>
            </a:r>
            <a:r>
              <a:rPr lang="en-US" altLang="zh-CN" err="1"/>
              <a:t>myfs</a:t>
            </a:r>
            <a:endParaRPr lang="en-US" altLang="zh-CN"/>
          </a:p>
        </p:txBody>
      </p:sp>
      <p:pic>
        <p:nvPicPr>
          <p:cNvPr id="4" name="Picture 14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3" r="14079"/>
          <a:stretch/>
        </p:blipFill>
        <p:spPr bwMode="auto">
          <a:xfrm>
            <a:off x="7105520" y="1352059"/>
            <a:ext cx="4870580" cy="12176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14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" b="12908"/>
          <a:stretch/>
        </p:blipFill>
        <p:spPr bwMode="auto">
          <a:xfrm>
            <a:off x="7105880" y="3987251"/>
            <a:ext cx="4991878" cy="1585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354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794"/>
    </mc:Choice>
    <mc:Fallback xmlns="">
      <p:transition spd="slow" advTm="897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4240" y="1218248"/>
            <a:ext cx="5975031" cy="550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对</a:t>
            </a:r>
            <a:r>
              <a:rPr lang="en-US" altLang="zh-CN" err="1"/>
              <a:t>myfs</a:t>
            </a:r>
            <a:r>
              <a:rPr lang="zh-CN" altLang="en-US"/>
              <a:t>文件执行可执行程序</a:t>
            </a:r>
            <a:r>
              <a:rPr lang="en-US" altLang="zh-CN" err="1"/>
              <a:t>changeMN</a:t>
            </a:r>
            <a:r>
              <a:rPr lang="zh-CN" altLang="en-US"/>
              <a:t>，输出结果如右图所示，程序执行的结果新建了文件</a:t>
            </a:r>
            <a:r>
              <a:rPr lang="en-US" altLang="zh-CN" err="1"/>
              <a:t>fs.new</a:t>
            </a:r>
            <a:r>
              <a:rPr lang="zh-CN" altLang="en-US"/>
              <a:t>，并修改了</a:t>
            </a:r>
            <a:r>
              <a:rPr lang="en-US" altLang="zh-CN" err="1"/>
              <a:t>fs.new</a:t>
            </a:r>
            <a:r>
              <a:rPr lang="zh-CN" altLang="en-US"/>
              <a:t>文件的</a:t>
            </a:r>
            <a:r>
              <a:rPr lang="en-US" altLang="zh-CN"/>
              <a:t>magic number</a:t>
            </a:r>
            <a:r>
              <a:rPr lang="zh-CN" altLang="en-US"/>
              <a:t>为</a:t>
            </a:r>
            <a:r>
              <a:rPr lang="en-US" altLang="zh-CN"/>
              <a:t>0x6666</a:t>
            </a:r>
            <a:r>
              <a:rPr lang="zh-CN" altLang="en-US"/>
              <a:t>。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zh-CN"/>
              <a:t>#./</a:t>
            </a:r>
            <a:r>
              <a:rPr lang="en-US" altLang="zh-CN" err="1"/>
              <a:t>changeMN</a:t>
            </a:r>
            <a:r>
              <a:rPr lang="en-US" altLang="zh-CN"/>
              <a:t> </a:t>
            </a:r>
            <a:r>
              <a:rPr lang="en-US" altLang="zh-CN" err="1"/>
              <a:t>myfs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继续测试，将文件</a:t>
            </a:r>
            <a:r>
              <a:rPr lang="en-US" altLang="zh-CN" err="1"/>
              <a:t>fs.new</a:t>
            </a:r>
            <a:r>
              <a:rPr lang="zh-CN" altLang="en-US"/>
              <a:t>用</a:t>
            </a:r>
            <a:r>
              <a:rPr lang="en-US" altLang="zh-CN"/>
              <a:t>myext2</a:t>
            </a:r>
            <a:r>
              <a:rPr lang="zh-CN" altLang="en-US"/>
              <a:t>文件系统格式化并挂载在设备</a:t>
            </a:r>
            <a:r>
              <a:rPr lang="en-US" altLang="zh-CN"/>
              <a:t>/</a:t>
            </a:r>
            <a:r>
              <a:rPr lang="en-US" altLang="zh-CN" err="1"/>
              <a:t>mnt</a:t>
            </a:r>
            <a:r>
              <a:rPr lang="zh-CN" altLang="en-US"/>
              <a:t>上，然后用</a:t>
            </a:r>
            <a:r>
              <a:rPr lang="en-US" altLang="zh-CN"/>
              <a:t>mount</a:t>
            </a:r>
            <a:r>
              <a:rPr lang="zh-CN" altLang="en-US"/>
              <a:t>命令列出已加载文件系统的信息查看挂载结果，执行如下命令，结果如右图所示。</a:t>
            </a:r>
          </a:p>
          <a:p>
            <a:pPr lvl="1">
              <a:lnSpc>
                <a:spcPct val="110000"/>
              </a:lnSpc>
            </a:pPr>
            <a:r>
              <a:rPr lang="en-US" altLang="zh-CN"/>
              <a:t>#mount -t myext2 -o loop ./</a:t>
            </a:r>
            <a:r>
              <a:rPr lang="en-US" altLang="zh-CN" err="1"/>
              <a:t>fs.new</a:t>
            </a:r>
            <a:r>
              <a:rPr lang="en-US" altLang="zh-CN"/>
              <a:t> /</a:t>
            </a:r>
            <a:r>
              <a:rPr lang="en-US" altLang="zh-CN" err="1"/>
              <a:t>mnt</a:t>
            </a:r>
            <a:endParaRPr lang="en-US" altLang="zh-CN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zh-CN"/>
              <a:t>#mount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然后，再尝试一下</a:t>
            </a:r>
            <a:r>
              <a:rPr lang="en-US" altLang="zh-CN" err="1"/>
              <a:t>fs.new</a:t>
            </a:r>
            <a:r>
              <a:rPr lang="zh-CN" altLang="en-US"/>
              <a:t>文件是否可以使用</a:t>
            </a:r>
            <a:r>
              <a:rPr lang="en-US" altLang="zh-CN"/>
              <a:t>ext2</a:t>
            </a:r>
            <a:r>
              <a:rPr lang="zh-CN" altLang="en-US"/>
              <a:t>格式化并挂载，结果得到了错误提示，如右图所示，原因是修改了</a:t>
            </a:r>
            <a:r>
              <a:rPr lang="en-US" altLang="zh-CN"/>
              <a:t>magic number</a:t>
            </a:r>
            <a:r>
              <a:rPr lang="zh-CN" altLang="en-US"/>
              <a:t>后的</a:t>
            </a:r>
            <a:r>
              <a:rPr lang="en-US" altLang="zh-CN" err="1"/>
              <a:t>fs.new</a:t>
            </a:r>
            <a:r>
              <a:rPr lang="zh-CN" altLang="en-US"/>
              <a:t>文件无法与</a:t>
            </a:r>
            <a:r>
              <a:rPr lang="en-US" altLang="zh-CN"/>
              <a:t>ext2</a:t>
            </a:r>
            <a:r>
              <a:rPr lang="zh-CN" altLang="en-US"/>
              <a:t>文件系统适配。</a:t>
            </a:r>
          </a:p>
          <a:p>
            <a:pPr lvl="1">
              <a:lnSpc>
                <a:spcPct val="110000"/>
              </a:lnSpc>
            </a:pPr>
            <a:r>
              <a:rPr lang="en-US" altLang="zh-CN"/>
              <a:t>#</a:t>
            </a:r>
            <a:r>
              <a:rPr lang="en-US" altLang="zh-CN" err="1"/>
              <a:t>sudo</a:t>
            </a:r>
            <a:r>
              <a:rPr lang="en-US" altLang="zh-CN"/>
              <a:t> </a:t>
            </a:r>
            <a:r>
              <a:rPr lang="en-US" altLang="zh-CN" err="1"/>
              <a:t>umount</a:t>
            </a:r>
            <a:r>
              <a:rPr lang="en-US" altLang="zh-CN"/>
              <a:t> /</a:t>
            </a:r>
            <a:r>
              <a:rPr lang="en-US" altLang="zh-CN" err="1"/>
              <a:t>mnt</a:t>
            </a:r>
            <a:r>
              <a:rPr lang="en-US" altLang="zh-CN"/>
              <a:t>  //</a:t>
            </a:r>
            <a:r>
              <a:rPr lang="zh-CN" altLang="en-US"/>
              <a:t>卸载文件挂载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zh-CN"/>
              <a:t>#</a:t>
            </a:r>
            <a:r>
              <a:rPr lang="en-US" altLang="zh-CN" err="1"/>
              <a:t>sudo</a:t>
            </a:r>
            <a:r>
              <a:rPr lang="en-US" altLang="zh-CN"/>
              <a:t> mount -t ext2 -o loop ./</a:t>
            </a:r>
            <a:r>
              <a:rPr lang="en-US" altLang="zh-CN" err="1"/>
              <a:t>fs.new</a:t>
            </a:r>
            <a:r>
              <a:rPr lang="en-US" altLang="zh-CN"/>
              <a:t> /</a:t>
            </a:r>
            <a:r>
              <a:rPr lang="en-US" altLang="zh-CN" err="1"/>
              <a:t>mnt</a:t>
            </a:r>
            <a:r>
              <a:rPr lang="en-US" altLang="zh-CN"/>
              <a:t> //</a:t>
            </a:r>
            <a:r>
              <a:rPr lang="zh-CN" altLang="en-US"/>
              <a:t>尝试使用</a:t>
            </a:r>
            <a:r>
              <a:rPr lang="en-US" altLang="zh-CN"/>
              <a:t>ext2</a:t>
            </a:r>
            <a:r>
              <a:rPr lang="zh-CN" altLang="en-US"/>
              <a:t>文件系统格式化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最后，卸载加载的模块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# </a:t>
            </a:r>
            <a:r>
              <a:rPr lang="en-US" altLang="zh-CN" err="1"/>
              <a:t>rmmod</a:t>
            </a:r>
            <a:r>
              <a:rPr lang="en-US" altLang="zh-CN"/>
              <a:t> myext2</a:t>
            </a:r>
            <a:endParaRPr lang="zh-CN" altLang="en-US"/>
          </a:p>
        </p:txBody>
      </p:sp>
      <p:pic>
        <p:nvPicPr>
          <p:cNvPr id="6" name="Picture 14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4370" r="4830" b="13770"/>
          <a:stretch/>
        </p:blipFill>
        <p:spPr bwMode="auto">
          <a:xfrm>
            <a:off x="6846167" y="1375430"/>
            <a:ext cx="4875780" cy="549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15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72"/>
          <a:stretch/>
        </p:blipFill>
        <p:spPr bwMode="auto">
          <a:xfrm>
            <a:off x="6858000" y="2662801"/>
            <a:ext cx="5273040" cy="6737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15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2"/>
          <a:stretch/>
        </p:blipFill>
        <p:spPr bwMode="auto">
          <a:xfrm>
            <a:off x="6858000" y="4541929"/>
            <a:ext cx="5273040" cy="549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xmlns="" id="{6BC5078E-3802-794B-9EE3-ED7475FA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62" y="279576"/>
            <a:ext cx="4737097" cy="761059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zh-CN" altLang="zh-CN"/>
              <a:t>、修改</a:t>
            </a:r>
            <a:r>
              <a:rPr lang="en-US" altLang="zh-CN"/>
              <a:t>myext2</a:t>
            </a:r>
            <a:r>
              <a:rPr lang="zh-CN" altLang="zh-CN"/>
              <a:t>的</a:t>
            </a:r>
            <a:r>
              <a:rPr lang="en-US" altLang="zh-CN"/>
              <a:t>magic number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67"/>
    </mc:Choice>
    <mc:Fallback xmlns="">
      <p:transition spd="slow" advTm="7886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55" y="262104"/>
            <a:ext cx="3467585" cy="761059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zh-CN"/>
              <a:t>修改文件系统操作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21655" y="1178089"/>
            <a:ext cx="9333722" cy="462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在完成了myext2的总体框架下，修改myext2支持的一些操作，加深对文件系统的操作的理解。我们以裁减myext2的mknod操作为例，说明这个过程的实现流程。</a:t>
            </a:r>
            <a:endParaRPr lang="en-US" altLang="zh-CN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修改</a:t>
            </a:r>
            <a:r>
              <a:rPr lang="en-US" altLang="zh-CN"/>
              <a:t>mknod</a:t>
            </a:r>
            <a:r>
              <a:rPr lang="zh-CN" altLang="en-US"/>
              <a:t>的代码，示例代码请参看实验指导书。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修改完毕后，重新编译并加载内核模块。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执行如下测试过程：</a:t>
            </a:r>
          </a:p>
          <a:p>
            <a:pPr lvl="2">
              <a:lnSpc>
                <a:spcPct val="110000"/>
              </a:lnSpc>
            </a:pPr>
            <a:r>
              <a:rPr lang="zh-CN" altLang="en-US"/>
              <a:t>#mount -t myext2 -o loop ./fs.new /mnt  </a:t>
            </a:r>
            <a:r>
              <a:rPr lang="en-US" altLang="zh-CN"/>
              <a:t>	</a:t>
            </a:r>
            <a:r>
              <a:rPr lang="zh-CN" altLang="en-US"/>
              <a:t>//将fs.new mount到/mnt目录下</a:t>
            </a:r>
          </a:p>
          <a:p>
            <a:pPr lvl="2">
              <a:lnSpc>
                <a:spcPct val="110000"/>
              </a:lnSpc>
            </a:pPr>
            <a:r>
              <a:rPr lang="zh-CN" altLang="en-US"/>
              <a:t>#cd /mnt			</a:t>
            </a:r>
            <a:r>
              <a:rPr lang="en-US" altLang="zh-CN"/>
              <a:t>	</a:t>
            </a:r>
            <a:r>
              <a:rPr lang="zh-CN" altLang="en-US"/>
              <a:t>//进入/mnt目录</a:t>
            </a:r>
            <a:endParaRPr lang="en-US" altLang="zh-CN"/>
          </a:p>
          <a:p>
            <a:pPr lvl="2">
              <a:lnSpc>
                <a:spcPct val="110000"/>
              </a:lnSpc>
            </a:pPr>
            <a:r>
              <a:rPr lang="zh-CN" altLang="en-US"/>
              <a:t>#mknod myfifo p	</a:t>
            </a:r>
            <a:r>
              <a:rPr lang="en-US" altLang="zh-CN"/>
              <a:t>		</a:t>
            </a:r>
            <a:r>
              <a:rPr lang="zh-CN" altLang="en-US"/>
              <a:t>//创建一个名为myfifo的命名管道</a:t>
            </a:r>
            <a:endParaRPr lang="en-US" altLang="zh-CN"/>
          </a:p>
          <a:p>
            <a:pPr marL="269875" lvl="2">
              <a:lnSpc>
                <a:spcPct val="110000"/>
              </a:lnSpc>
            </a:pPr>
            <a:endParaRPr lang="en-US" altLang="zh-CN"/>
          </a:p>
          <a:p>
            <a:pPr marL="269875" lvl="2">
              <a:lnSpc>
                <a:spcPct val="110000"/>
              </a:lnSpc>
            </a:pPr>
            <a:endParaRPr lang="en-US" altLang="zh-CN"/>
          </a:p>
          <a:p>
            <a:pPr marL="269875" lvl="2">
              <a:lnSpc>
                <a:spcPct val="110000"/>
              </a:lnSpc>
            </a:pPr>
            <a:endParaRPr lang="en-US" altLang="zh-CN"/>
          </a:p>
          <a:p>
            <a:pPr marL="269875" lvl="2">
              <a:lnSpc>
                <a:spcPct val="110000"/>
              </a:lnSpc>
            </a:pPr>
            <a:endParaRPr lang="en-US" altLang="zh-CN"/>
          </a:p>
          <a:p>
            <a:pPr marL="269875" lvl="2">
              <a:lnSpc>
                <a:spcPct val="110000"/>
              </a:lnSpc>
            </a:pPr>
            <a:r>
              <a:rPr lang="zh-CN" altLang="en-US"/>
              <a:t>这是添加的</a:t>
            </a:r>
            <a:r>
              <a:rPr lang="en-US" altLang="zh-CN"/>
              <a:t>myext2_mknod</a:t>
            </a:r>
            <a:r>
              <a:rPr lang="zh-CN" altLang="en-US"/>
              <a:t>函数的</a:t>
            </a:r>
            <a:r>
              <a:rPr lang="en-US" altLang="zh-CN" err="1"/>
              <a:t>printk</a:t>
            </a:r>
            <a:r>
              <a:rPr lang="zh-CN" altLang="en-US"/>
              <a:t>的结果，程序也会将错误号</a:t>
            </a:r>
            <a:r>
              <a:rPr lang="en-US" altLang="zh-CN"/>
              <a:t>EPERM</a:t>
            </a:r>
            <a:r>
              <a:rPr lang="zh-CN" altLang="en-US"/>
              <a:t>返回给</a:t>
            </a:r>
            <a:r>
              <a:rPr lang="en-US" altLang="zh-CN"/>
              <a:t>shell</a:t>
            </a:r>
            <a:r>
              <a:rPr lang="zh-CN" altLang="en-US"/>
              <a:t>，可以通过命令</a:t>
            </a:r>
            <a:r>
              <a:rPr lang="en-US" altLang="zh-CN" err="1"/>
              <a:t>dmesg|tail</a:t>
            </a:r>
            <a:r>
              <a:rPr lang="zh-CN" altLang="en-US"/>
              <a:t>来进行查看</a:t>
            </a:r>
            <a:endParaRPr lang="en-US" altLang="zh-CN"/>
          </a:p>
        </p:txBody>
      </p:sp>
      <p:pic>
        <p:nvPicPr>
          <p:cNvPr id="4" name="Picture 15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7"/>
          <a:stretch/>
        </p:blipFill>
        <p:spPr bwMode="auto">
          <a:xfrm>
            <a:off x="2394033" y="4034262"/>
            <a:ext cx="6210553" cy="9752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15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76" r="17770" b="90"/>
          <a:stretch/>
        </p:blipFill>
        <p:spPr bwMode="auto">
          <a:xfrm>
            <a:off x="2272435" y="5827854"/>
            <a:ext cx="7290206" cy="38207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942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318"/>
    </mc:Choice>
    <mc:Fallback xmlns="">
      <p:transition spd="slow" advTm="8331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55" y="297616"/>
            <a:ext cx="3738173" cy="761059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zh-CN"/>
              <a:t>添加文件系统创建工具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21655" y="1248470"/>
            <a:ext cx="90444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这部分实验是制作出一个更快捷方便的myext2文件系统的创建工具：mkfs.myext2（名称上与mkfs.ext2保持一致）。shell程序的编写请参考实验指导书。该创建工具实现的功能与第</a:t>
            </a:r>
            <a:r>
              <a:rPr lang="en-US" altLang="zh-CN"/>
              <a:t>2</a:t>
            </a:r>
            <a:r>
              <a:rPr lang="zh-CN" altLang="en-US"/>
              <a:t>步骤中的实验类似，因此可以产生相同的测试结果。</a:t>
            </a:r>
          </a:p>
          <a:p>
            <a:endParaRPr lang="en-US" altLang="zh-CN"/>
          </a:p>
          <a:p>
            <a:r>
              <a:rPr lang="zh-CN" altLang="en-US"/>
              <a:t>编辑完了之后，做如下测试：</a:t>
            </a:r>
          </a:p>
          <a:p>
            <a:pPr lvl="1"/>
            <a:r>
              <a:rPr lang="zh-CN" altLang="en-US"/>
              <a:t># dd if=/dev/zero of=myfs bs=1M count=1</a:t>
            </a:r>
          </a:p>
          <a:p>
            <a:pPr lvl="1"/>
            <a:r>
              <a:rPr lang="zh-CN" altLang="en-US"/>
              <a:t># chmod +x mkfs.myext2</a:t>
            </a:r>
          </a:p>
          <a:p>
            <a:pPr lvl="1"/>
            <a:r>
              <a:rPr lang="zh-CN" altLang="en-US"/>
              <a:t># ./mkfs.myext2 myfs  (或 sudo bash mkfs.myext2 myfs ) </a:t>
            </a:r>
          </a:p>
          <a:p>
            <a:pPr lvl="1"/>
            <a:r>
              <a:rPr lang="zh-CN" altLang="en-US"/>
              <a:t># sudo mount -t myext2 -o loop ./myfs /mnt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测试结果：</a:t>
            </a:r>
            <a:r>
              <a:rPr lang="en-US" altLang="zh-CN" err="1"/>
              <a:t>fs.new</a:t>
            </a:r>
            <a:r>
              <a:rPr lang="zh-CN" altLang="en-US"/>
              <a:t>挂载在</a:t>
            </a:r>
            <a:r>
              <a:rPr lang="en-US" altLang="zh-CN"/>
              <a:t>/</a:t>
            </a:r>
            <a:r>
              <a:rPr lang="en-US" altLang="zh-CN" err="1"/>
              <a:t>mnt</a:t>
            </a:r>
            <a:r>
              <a:rPr lang="zh-CN" altLang="en-US"/>
              <a:t>上，并且已采用</a:t>
            </a:r>
            <a:r>
              <a:rPr lang="en-US" altLang="zh-CN"/>
              <a:t>myext2</a:t>
            </a:r>
            <a:r>
              <a:rPr lang="zh-CN" altLang="en-US"/>
              <a:t>格式化。</a:t>
            </a:r>
          </a:p>
        </p:txBody>
      </p:sp>
      <p:pic>
        <p:nvPicPr>
          <p:cNvPr id="4" name="Picture 16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44"/>
          <a:stretch/>
        </p:blipFill>
        <p:spPr bwMode="auto">
          <a:xfrm>
            <a:off x="1854453" y="3918441"/>
            <a:ext cx="8483094" cy="15617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66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22"/>
    </mc:Choice>
    <mc:Fallback xmlns="">
      <p:transition spd="slow" advTm="740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56" y="281609"/>
            <a:ext cx="2819400" cy="761059"/>
          </a:xfrm>
        </p:spPr>
        <p:txBody>
          <a:bodyPr>
            <a:normAutofit/>
          </a:bodyPr>
          <a:lstStyle/>
          <a:p>
            <a:r>
              <a:rPr lang="zh-CN" altLang="en-US" sz="3200"/>
              <a:t>文件系统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1317811" y="1714997"/>
            <a:ext cx="9762565" cy="2308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文件系统是操作系统中最直观的部分，用户可以通过文件直接地和操作系统交互，操作系统也必须为用户提供数据计算、数据存储的功能。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文件是数据的集合，文件系统不仅包含着文件中的数据，还有文件系统的结构。文件系统负责管理外存上的文件，并把对文件的存取、共享和保护以接口的方式提供给操作系统和用户。它不仅方便了用户使用，保证了文件的安全性，还可以极大地提高系统资源的利用率。因此，文件系统是操作系统最为重要的组成部分之一。</a:t>
            </a:r>
          </a:p>
        </p:txBody>
      </p:sp>
    </p:spTree>
    <p:extLst>
      <p:ext uri="{BB962C8B-B14F-4D97-AF65-F5344CB8AC3E}">
        <p14:creationId xmlns:p14="http://schemas.microsoft.com/office/powerpoint/2010/main" val="174045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21"/>
    </mc:Choice>
    <mc:Fallback xmlns="">
      <p:transition spd="slow" advTm="434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504" y="319365"/>
            <a:ext cx="4405403" cy="761059"/>
          </a:xfrm>
        </p:spPr>
        <p:txBody>
          <a:bodyPr>
            <a:normAutofit/>
          </a:bodyPr>
          <a:lstStyle/>
          <a:p>
            <a:r>
              <a:rPr lang="zh-CN" altLang="zh-CN" sz="3200"/>
              <a:t>设计一个简单文件系统</a:t>
            </a:r>
            <a:endParaRPr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1326776" y="1292694"/>
            <a:ext cx="9897036" cy="4752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本章实验内容是设计一个简单文件系统。实验主要内容分为四个部分：</a:t>
            </a:r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添加一个类似ext2的文件系统myext2；</a:t>
            </a:r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修改myext2的magic number；</a:t>
            </a:r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修改文件系统操作；</a:t>
            </a:r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添加文件系统创建工具。 </a:t>
            </a:r>
          </a:p>
          <a:p>
            <a:pPr>
              <a:lnSpc>
                <a:spcPct val="130000"/>
              </a:lnSpc>
            </a:pP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实验中这个类似于ext2的自定义文件系统myext2具体描述如下：</a:t>
            </a:r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myext2文件系统的物理格式定义与ext2基本一致，但 myext2的magic number是0x6666，ext2的magic number是0xEF53。</a:t>
            </a:r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myext2是ext2的定制版本，它不但支持原来ext2文件系统的部分操作，还通过修改实现了与原文件系统不同的操作，另外，还添加了文件系统创建工具。</a:t>
            </a:r>
            <a:endParaRPr lang="en-US" altLang="zh-CN"/>
          </a:p>
          <a:p>
            <a:pPr lvl="1">
              <a:lnSpc>
                <a:spcPct val="130000"/>
              </a:lnSpc>
            </a:pPr>
            <a:endParaRPr lang="en-US" altLang="zh-CN"/>
          </a:p>
          <a:p>
            <a:pPr marL="0" lvl="1">
              <a:lnSpc>
                <a:spcPct val="130000"/>
              </a:lnSpc>
            </a:pPr>
            <a:r>
              <a:rPr lang="zh-CN" altLang="en-US"/>
              <a:t>注意：该实验需要在</a:t>
            </a:r>
            <a:r>
              <a:rPr lang="en-US" altLang="zh-CN"/>
              <a:t>root</a:t>
            </a:r>
            <a:r>
              <a:rPr lang="zh-CN" altLang="en-US"/>
              <a:t>权限下进行，实验前请切换权限。</a:t>
            </a:r>
          </a:p>
        </p:txBody>
      </p:sp>
    </p:spTree>
    <p:extLst>
      <p:ext uri="{BB962C8B-B14F-4D97-AF65-F5344CB8AC3E}">
        <p14:creationId xmlns:p14="http://schemas.microsoft.com/office/powerpoint/2010/main" val="2110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54"/>
    </mc:Choice>
    <mc:Fallback xmlns="">
      <p:transition spd="slow" advTm="1047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56" y="297026"/>
            <a:ext cx="6225238" cy="761059"/>
          </a:xfrm>
        </p:spPr>
        <p:txBody>
          <a:bodyPr>
            <a:normAutofit/>
          </a:bodyPr>
          <a:lstStyle/>
          <a:p>
            <a:r>
              <a:rPr lang="en-US" altLang="zh-CN"/>
              <a:t>1</a:t>
            </a:r>
            <a:r>
              <a:rPr lang="zh-CN" altLang="zh-CN"/>
              <a:t>、添加一个类似</a:t>
            </a:r>
            <a:r>
              <a:rPr lang="en-US" altLang="zh-CN"/>
              <a:t>ext2</a:t>
            </a:r>
            <a:r>
              <a:rPr lang="zh-CN" altLang="zh-CN"/>
              <a:t>的文件系统</a:t>
            </a:r>
            <a:r>
              <a:rPr lang="en-US" altLang="zh-CN"/>
              <a:t>myext2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5902" y="1251013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（1）源代码复制</a:t>
            </a:r>
          </a:p>
        </p:txBody>
      </p:sp>
      <p:sp>
        <p:nvSpPr>
          <p:cNvPr id="6" name="矩形 5"/>
          <p:cNvSpPr/>
          <p:nvPr/>
        </p:nvSpPr>
        <p:spPr>
          <a:xfrm>
            <a:off x="1421656" y="1541437"/>
            <a:ext cx="9228415" cy="5112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把ext2部分的源代码克隆到myext2，按照Linux源代码的组织结构，把myext2文件系统的源代码存放到fs/myext2下，头文件放到include/linux下。执行如下操作：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#cd /usr/src/linux  /*内核源代码目录，假设内核源代码解压在主目录的linux子目录*/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#cd fs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#cp -R ext2 myext2  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#cd /usr/src/linux/fs/myext2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#mv ext2.h myext2.h 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#cd /lib/modules/$(uname -r)/build/include/linux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#cp ext2_fs.h myext2_fs.h 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#cd /lib/modules/$(uname -r)/build/include/asm-generic/bitops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#cp ext2-atomic.h myext2-atomic.h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#cp ext2-atomic-setbit.h myext2-atomic-setbit.h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命令的执行没有输出结果。复制完之后，读者可以自行在目录下检查是否正确完成了文件的复制工作。</a:t>
            </a:r>
          </a:p>
        </p:txBody>
      </p:sp>
    </p:spTree>
    <p:extLst>
      <p:ext uri="{BB962C8B-B14F-4D97-AF65-F5344CB8AC3E}">
        <p14:creationId xmlns:p14="http://schemas.microsoft.com/office/powerpoint/2010/main" val="39666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01"/>
    </mc:Choice>
    <mc:Fallback xmlns="">
      <p:transition spd="slow" advTm="665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34940" y="1326607"/>
            <a:ext cx="5703103" cy="5112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（2）修改文件的内容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为了使得我们复制的源代码可以正确编译，下面开始克隆文件系统的第二步：修改前面步骤添加的文件的内容。</a:t>
            </a:r>
            <a:endParaRPr lang="en-US" altLang="zh-CN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为了简单起见，做一个直接替换：将原来“EXT2”替换成“MYEXT2”；将原来的“ext2”替换成“myext2”。</a:t>
            </a:r>
            <a:endParaRPr lang="en-US" altLang="zh-CN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对于fs/myext2下面文件中字符串的替换，可以使用实验指导书中提供的示例脚本代码。将脚本命名为substitute.sh，放在fs/myext2下面，加上可执行权限，运行之后就可以完成上述修改。</a:t>
            </a:r>
            <a:endParaRPr lang="en-US" altLang="zh-CN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# </a:t>
            </a:r>
            <a:r>
              <a:rPr lang="en-US" altLang="zh-CN" err="1"/>
              <a:t>chmod</a:t>
            </a:r>
            <a:r>
              <a:rPr lang="en-US" altLang="zh-CN"/>
              <a:t> +x substitute.sh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# bash substitute.sh</a:t>
            </a:r>
            <a:endParaRPr lang="zh-CN" altLang="zh-CN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4" r="7563"/>
          <a:stretch/>
        </p:blipFill>
        <p:spPr bwMode="auto">
          <a:xfrm>
            <a:off x="7026147" y="1326607"/>
            <a:ext cx="4574182" cy="46169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C82B9F1-8175-2240-9AF2-23343C89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56" y="297026"/>
            <a:ext cx="6225238" cy="761059"/>
          </a:xfrm>
        </p:spPr>
        <p:txBody>
          <a:bodyPr>
            <a:normAutofit/>
          </a:bodyPr>
          <a:lstStyle/>
          <a:p>
            <a:r>
              <a:rPr lang="en-US" altLang="zh-CN"/>
              <a:t>1</a:t>
            </a:r>
            <a:r>
              <a:rPr lang="zh-CN" altLang="zh-CN"/>
              <a:t>、添加一个类似</a:t>
            </a:r>
            <a:r>
              <a:rPr lang="en-US" altLang="zh-CN"/>
              <a:t>ext2</a:t>
            </a:r>
            <a:r>
              <a:rPr lang="zh-CN" altLang="zh-CN"/>
              <a:t>的文件系统</a:t>
            </a:r>
            <a:r>
              <a:rPr lang="en-US" altLang="zh-CN"/>
              <a:t>myext2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0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86"/>
    </mc:Choice>
    <mc:Fallback xmlns="">
      <p:transition spd="slow" advTm="7228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3061" y="1342285"/>
            <a:ext cx="5409252" cy="306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（2）修改文件的内容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使用编辑器的替换功能，把</a:t>
            </a:r>
            <a:r>
              <a:rPr lang="en-US" altLang="zh-CN"/>
              <a:t>/lib/modules/$(uname -r)/build/include/</a:t>
            </a:r>
            <a:r>
              <a:rPr lang="en-US" altLang="zh-CN" err="1"/>
              <a:t>linux</a:t>
            </a:r>
            <a:r>
              <a:rPr lang="en-US" altLang="zh-CN"/>
              <a:t>/ myext2_fs.h,</a:t>
            </a:r>
            <a:r>
              <a:rPr lang="zh-CN" altLang="en-US"/>
              <a:t>和</a:t>
            </a:r>
            <a:r>
              <a:rPr lang="en-US" altLang="zh-CN"/>
              <a:t>/lib/modules/$(uname -r)/build/include/</a:t>
            </a:r>
            <a:r>
              <a:rPr lang="en-US" altLang="zh-CN" err="1"/>
              <a:t>asm</a:t>
            </a:r>
            <a:r>
              <a:rPr lang="en-US" altLang="zh-CN"/>
              <a:t>-generic/</a:t>
            </a:r>
            <a:r>
              <a:rPr lang="en-US" altLang="zh-CN" err="1"/>
              <a:t>bitops</a:t>
            </a:r>
            <a:r>
              <a:rPr lang="en-US" altLang="zh-CN"/>
              <a:t>/</a:t>
            </a:r>
            <a:r>
              <a:rPr lang="zh-CN" altLang="en-US"/>
              <a:t>下的</a:t>
            </a:r>
            <a:r>
              <a:rPr lang="en-US" altLang="zh-CN"/>
              <a:t>myext2-atomic.h</a:t>
            </a:r>
            <a:r>
              <a:rPr lang="zh-CN" altLang="en-US"/>
              <a:t>与</a:t>
            </a:r>
            <a:r>
              <a:rPr lang="en-US" altLang="zh-CN"/>
              <a:t>myext2-atomic-setbit.h</a:t>
            </a:r>
            <a:r>
              <a:rPr lang="zh-CN" altLang="en-US"/>
              <a:t>文件中的“</a:t>
            </a:r>
            <a:r>
              <a:rPr lang="en-US" altLang="zh-CN"/>
              <a:t>ext2”</a:t>
            </a:r>
            <a:r>
              <a:rPr lang="zh-CN" altLang="en-US"/>
              <a:t>、“</a:t>
            </a:r>
            <a:r>
              <a:rPr lang="en-US" altLang="zh-CN"/>
              <a:t>EXT2”</a:t>
            </a:r>
            <a:r>
              <a:rPr lang="zh-CN" altLang="en-US"/>
              <a:t>分别替换成“</a:t>
            </a:r>
            <a:r>
              <a:rPr lang="en-US" altLang="zh-CN"/>
              <a:t>myext2”</a:t>
            </a:r>
            <a:r>
              <a:rPr lang="zh-CN" altLang="en-US"/>
              <a:t>、“</a:t>
            </a:r>
            <a:r>
              <a:rPr lang="en-US" altLang="zh-CN"/>
              <a:t>MYEXT2”</a:t>
            </a:r>
            <a:r>
              <a:rPr lang="zh-CN" altLang="en-US"/>
              <a:t>。</a:t>
            </a:r>
            <a:endParaRPr lang="en-US" altLang="zh-CN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也可以使用</a:t>
            </a:r>
            <a:r>
              <a:rPr lang="en-US" altLang="zh-CN"/>
              <a:t>vim</a:t>
            </a:r>
            <a:r>
              <a:rPr lang="zh-CN" altLang="en-US"/>
              <a:t>进行修改，如图修改</a:t>
            </a:r>
            <a:r>
              <a:rPr lang="en-US" altLang="zh-CN"/>
              <a:t>myext2_fs.h</a:t>
            </a:r>
            <a:r>
              <a:rPr lang="zh-CN" altLang="en-US"/>
              <a:t>文件。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24" y="1182934"/>
            <a:ext cx="4450080" cy="55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D25ABD3-5C02-F040-8B1B-21D589EA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56" y="297026"/>
            <a:ext cx="6225238" cy="761059"/>
          </a:xfrm>
        </p:spPr>
        <p:txBody>
          <a:bodyPr>
            <a:normAutofit/>
          </a:bodyPr>
          <a:lstStyle/>
          <a:p>
            <a:r>
              <a:rPr lang="en-US" altLang="zh-CN"/>
              <a:t>1</a:t>
            </a:r>
            <a:r>
              <a:rPr lang="zh-CN" altLang="zh-CN"/>
              <a:t>、添加一个类似</a:t>
            </a:r>
            <a:r>
              <a:rPr lang="en-US" altLang="zh-CN"/>
              <a:t>ext2</a:t>
            </a:r>
            <a:r>
              <a:rPr lang="zh-CN" altLang="zh-CN"/>
              <a:t>的文件系统</a:t>
            </a:r>
            <a:r>
              <a:rPr lang="en-US" altLang="zh-CN"/>
              <a:t>myext2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6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59"/>
    </mc:Choice>
    <mc:Fallback xmlns="">
      <p:transition spd="slow" advTm="217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1423" y="1232827"/>
            <a:ext cx="6225238" cy="4960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（2）修改文件的内容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同时，执行如下修改：</a:t>
            </a:r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在</a:t>
            </a:r>
            <a:r>
              <a:rPr lang="en-US" altLang="zh-CN"/>
              <a:t>/lib/modules/$(uname -r)/build/include/</a:t>
            </a:r>
            <a:r>
              <a:rPr lang="en-US" altLang="zh-CN" err="1"/>
              <a:t>asm</a:t>
            </a:r>
            <a:r>
              <a:rPr lang="en-US" altLang="zh-CN"/>
              <a:t>-generic/</a:t>
            </a:r>
            <a:r>
              <a:rPr lang="en-US" altLang="zh-CN" err="1"/>
              <a:t>bitops.h</a:t>
            </a:r>
            <a:r>
              <a:rPr lang="zh-CN" altLang="en-US"/>
              <a:t>文件中添加：</a:t>
            </a:r>
            <a:endParaRPr lang="en-US" altLang="zh-CN"/>
          </a:p>
          <a:p>
            <a:pPr lvl="3">
              <a:lnSpc>
                <a:spcPct val="110000"/>
              </a:lnSpc>
            </a:pPr>
            <a:r>
              <a:rPr lang="en-US" altLang="zh-CN"/>
              <a:t>#include &lt;</a:t>
            </a:r>
            <a:r>
              <a:rPr lang="en-US" altLang="zh-CN" err="1"/>
              <a:t>asm</a:t>
            </a:r>
            <a:r>
              <a:rPr lang="en-US" altLang="zh-CN"/>
              <a:t>-generic/</a:t>
            </a:r>
            <a:r>
              <a:rPr lang="en-US" altLang="zh-CN" err="1"/>
              <a:t>bitops</a:t>
            </a:r>
            <a:r>
              <a:rPr lang="en-US" altLang="zh-CN"/>
              <a:t>/myext2-atomic.h&gt;</a:t>
            </a:r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在</a:t>
            </a:r>
            <a:r>
              <a:rPr lang="en-US" altLang="zh-CN"/>
              <a:t>/lib/modules/$(uname -r)/build/arch/x86/include/</a:t>
            </a:r>
            <a:r>
              <a:rPr lang="en-US" altLang="zh-CN" err="1"/>
              <a:t>asm</a:t>
            </a:r>
            <a:r>
              <a:rPr lang="en-US" altLang="zh-CN"/>
              <a:t>/</a:t>
            </a:r>
            <a:r>
              <a:rPr lang="en-US" altLang="zh-CN" err="1"/>
              <a:t>bitops.h</a:t>
            </a:r>
            <a:r>
              <a:rPr lang="zh-CN" altLang="en-US"/>
              <a:t>文件中添加：</a:t>
            </a:r>
            <a:endParaRPr lang="en-US" altLang="zh-CN"/>
          </a:p>
          <a:p>
            <a:pPr lvl="3">
              <a:lnSpc>
                <a:spcPct val="110000"/>
              </a:lnSpc>
            </a:pPr>
            <a:r>
              <a:rPr lang="en-US" altLang="zh-CN"/>
              <a:t>#include &lt;</a:t>
            </a:r>
            <a:r>
              <a:rPr lang="en-US" altLang="zh-CN" err="1"/>
              <a:t>asm</a:t>
            </a:r>
            <a:r>
              <a:rPr lang="en-US" altLang="zh-CN"/>
              <a:t>-generic/</a:t>
            </a:r>
            <a:r>
              <a:rPr lang="en-US" altLang="zh-CN" err="1"/>
              <a:t>bitops</a:t>
            </a:r>
            <a:r>
              <a:rPr lang="en-US" altLang="zh-CN"/>
              <a:t>/myext2-atomic-setbit.h&gt;</a:t>
            </a:r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在</a:t>
            </a:r>
            <a:r>
              <a:rPr lang="en-US" altLang="zh-CN"/>
              <a:t>/lib/modules/$(uname -r)/build/include/</a:t>
            </a:r>
            <a:r>
              <a:rPr lang="en-US" altLang="zh-CN" err="1"/>
              <a:t>uapi</a:t>
            </a:r>
            <a:r>
              <a:rPr lang="en-US" altLang="zh-CN"/>
              <a:t>/</a:t>
            </a:r>
            <a:r>
              <a:rPr lang="en-US" altLang="zh-CN" err="1"/>
              <a:t>linux</a:t>
            </a:r>
            <a:r>
              <a:rPr lang="en-US" altLang="zh-CN"/>
              <a:t>/</a:t>
            </a:r>
            <a:r>
              <a:rPr lang="en-US" altLang="zh-CN" err="1"/>
              <a:t>magic.h</a:t>
            </a:r>
            <a:r>
              <a:rPr lang="en-US" altLang="zh-CN"/>
              <a:t> </a:t>
            </a:r>
            <a:r>
              <a:rPr lang="zh-CN" altLang="en-US"/>
              <a:t>文件中添加：</a:t>
            </a:r>
          </a:p>
          <a:p>
            <a:pPr lvl="3">
              <a:lnSpc>
                <a:spcPct val="110000"/>
              </a:lnSpc>
            </a:pPr>
            <a:r>
              <a:rPr lang="en-US" altLang="zh-CN"/>
              <a:t>#define MYEXT2_SUPER_MAGIC 0xEF53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例如，右图通过</a:t>
            </a:r>
            <a:r>
              <a:rPr lang="en-US" altLang="zh-CN"/>
              <a:t>vim</a:t>
            </a:r>
            <a:r>
              <a:rPr lang="zh-CN" altLang="en-US"/>
              <a:t>修改</a:t>
            </a:r>
            <a:r>
              <a:rPr lang="en-US" altLang="zh-CN" err="1"/>
              <a:t>bitops.h</a:t>
            </a:r>
            <a:r>
              <a:rPr lang="zh-CN" altLang="en-US"/>
              <a:t>文件。</a:t>
            </a:r>
            <a:endParaRPr lang="en-US" altLang="zh-CN"/>
          </a:p>
          <a:p>
            <a:pPr lvl="1">
              <a:lnSpc>
                <a:spcPct val="110000"/>
              </a:lnSpc>
            </a:pP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至此，源代码的修改工作结束。注意：修改时务必不要遗漏任何文件。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869" y="1253148"/>
            <a:ext cx="4565650" cy="50012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4BF3D68A-B7F7-0E45-8446-44D6A965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56" y="297026"/>
            <a:ext cx="6225238" cy="761059"/>
          </a:xfrm>
        </p:spPr>
        <p:txBody>
          <a:bodyPr>
            <a:normAutofit/>
          </a:bodyPr>
          <a:lstStyle/>
          <a:p>
            <a:r>
              <a:rPr lang="en-US" altLang="zh-CN"/>
              <a:t>1</a:t>
            </a:r>
            <a:r>
              <a:rPr lang="zh-CN" altLang="zh-CN"/>
              <a:t>、添加一个类似</a:t>
            </a:r>
            <a:r>
              <a:rPr lang="en-US" altLang="zh-CN"/>
              <a:t>ext2</a:t>
            </a:r>
            <a:r>
              <a:rPr lang="zh-CN" altLang="zh-CN"/>
              <a:t>的文件系统</a:t>
            </a:r>
            <a:r>
              <a:rPr lang="en-US" altLang="zh-CN"/>
              <a:t>myext2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7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98"/>
    </mc:Choice>
    <mc:Fallback xmlns="">
      <p:transition spd="slow" advTm="2889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63067" y="1391555"/>
            <a:ext cx="5552886" cy="5042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（3）把myext2编译成内核模块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修改myext2/Makefile文件：</a:t>
            </a:r>
          </a:p>
          <a:p>
            <a:pPr lvl="2"/>
            <a:r>
              <a:rPr lang="zh-CN" altLang="en-US" sz="1600"/>
              <a:t># Makefile for the linux myext2-filesystem routines.</a:t>
            </a:r>
          </a:p>
          <a:p>
            <a:pPr lvl="2"/>
            <a:r>
              <a:rPr lang="zh-CN" altLang="en-US" sz="1600"/>
              <a:t>obj-m := myext2.o </a:t>
            </a:r>
          </a:p>
          <a:p>
            <a:pPr lvl="2"/>
            <a:r>
              <a:rPr lang="zh-CN" altLang="en-US" sz="1600"/>
              <a:t>myext2-y := balloc.o dir.o file.o ialloc.o inode.o \</a:t>
            </a:r>
          </a:p>
          <a:p>
            <a:pPr lvl="2"/>
            <a:r>
              <a:rPr lang="zh-CN" altLang="en-US" sz="1600"/>
              <a:t>	  ioctl.o namei.o super.o symlink.o</a:t>
            </a:r>
          </a:p>
          <a:p>
            <a:pPr lvl="2"/>
            <a:r>
              <a:rPr lang="zh-CN" altLang="en-US" sz="1600"/>
              <a:t>KDIR := /lib/modules/$(shell uname -r)/build</a:t>
            </a:r>
          </a:p>
          <a:p>
            <a:pPr lvl="2"/>
            <a:r>
              <a:rPr lang="zh-CN" altLang="en-US" sz="1600"/>
              <a:t>PWD := $(shell pwd) </a:t>
            </a:r>
          </a:p>
          <a:p>
            <a:pPr lvl="2"/>
            <a:r>
              <a:rPr lang="zh-CN" altLang="en-US" sz="1600"/>
              <a:t>default: </a:t>
            </a:r>
          </a:p>
          <a:p>
            <a:pPr lvl="2"/>
            <a:r>
              <a:rPr lang="en-US" altLang="zh-CN" sz="1600"/>
              <a:t>      </a:t>
            </a:r>
            <a:r>
              <a:rPr lang="zh-CN" altLang="en-US" sz="1600"/>
              <a:t>make -C $(KDIR) M=$(PWD) modules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编译内核模块，在myext2目录下执行命令：</a:t>
            </a:r>
          </a:p>
          <a:p>
            <a:pPr lvl="1">
              <a:lnSpc>
                <a:spcPct val="130000"/>
              </a:lnSpc>
            </a:pPr>
            <a:r>
              <a:rPr lang="en-US" altLang="zh-CN" sz="1600"/>
              <a:t>	</a:t>
            </a:r>
            <a:r>
              <a:rPr lang="zh-CN" altLang="en-US" sz="1600"/>
              <a:t># make</a:t>
            </a:r>
            <a:endParaRPr lang="en-US" altLang="zh-CN" sz="160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编译好模块后，使用</a:t>
            </a:r>
            <a:r>
              <a:rPr lang="en-US" altLang="zh-CN" sz="1600" err="1"/>
              <a:t>insmod</a:t>
            </a:r>
            <a:r>
              <a:rPr lang="zh-CN" altLang="en-US" sz="1600"/>
              <a:t>命令加载模块，并查看</a:t>
            </a:r>
            <a:r>
              <a:rPr lang="en-US" altLang="zh-CN" sz="1600"/>
              <a:t>myext2</a:t>
            </a:r>
            <a:r>
              <a:rPr lang="zh-CN" altLang="en-US" sz="1600"/>
              <a:t>文件系统是否加载成功，如果加载成功，在</a:t>
            </a:r>
            <a:r>
              <a:rPr lang="en-US" altLang="zh-CN" sz="1600"/>
              <a:t>/</a:t>
            </a:r>
            <a:r>
              <a:rPr lang="en-US" altLang="zh-CN" sz="1600" err="1"/>
              <a:t>proc</a:t>
            </a:r>
            <a:r>
              <a:rPr lang="en-US" altLang="zh-CN" sz="1600"/>
              <a:t>/</a:t>
            </a:r>
            <a:r>
              <a:rPr lang="en-US" altLang="zh-CN" sz="1600" err="1"/>
              <a:t>filesystems</a:t>
            </a:r>
            <a:r>
              <a:rPr lang="zh-CN" altLang="en-US" sz="1600"/>
              <a:t>文件中将包含</a:t>
            </a:r>
            <a:r>
              <a:rPr lang="en-US" altLang="zh-CN" sz="1600"/>
              <a:t>myext2</a:t>
            </a:r>
            <a:r>
              <a:rPr lang="zh-CN" altLang="en-US" sz="1600"/>
              <a:t>文件系统。</a:t>
            </a:r>
          </a:p>
          <a:p>
            <a:pPr lvl="2">
              <a:lnSpc>
                <a:spcPct val="130000"/>
              </a:lnSpc>
            </a:pPr>
            <a:r>
              <a:rPr lang="en-US" altLang="zh-CN" sz="1600"/>
              <a:t># </a:t>
            </a:r>
            <a:r>
              <a:rPr lang="en-US" altLang="zh-CN" sz="1600" err="1"/>
              <a:t>insmod</a:t>
            </a:r>
            <a:r>
              <a:rPr lang="en-US" altLang="zh-CN" sz="1600"/>
              <a:t> myext2.ko</a:t>
            </a:r>
          </a:p>
          <a:p>
            <a:pPr lvl="2">
              <a:lnSpc>
                <a:spcPct val="130000"/>
              </a:lnSpc>
            </a:pPr>
            <a:r>
              <a:rPr lang="en-US" altLang="zh-CN" sz="1600"/>
              <a:t># cat /</a:t>
            </a:r>
            <a:r>
              <a:rPr lang="en-US" altLang="zh-CN" sz="1600" err="1"/>
              <a:t>proc</a:t>
            </a:r>
            <a:r>
              <a:rPr lang="en-US" altLang="zh-CN" sz="1600"/>
              <a:t>/</a:t>
            </a:r>
            <a:r>
              <a:rPr lang="en-US" altLang="zh-CN" sz="1600" err="1"/>
              <a:t>filesystems</a:t>
            </a:r>
            <a:r>
              <a:rPr lang="en-US" altLang="zh-CN" sz="1600"/>
              <a:t> |</a:t>
            </a:r>
            <a:r>
              <a:rPr lang="zh-CN" altLang="en-US" sz="1600"/>
              <a:t> </a:t>
            </a:r>
            <a:r>
              <a:rPr lang="en-US" altLang="zh-CN" sz="1600" err="1"/>
              <a:t>grep</a:t>
            </a:r>
            <a:r>
              <a:rPr lang="en-US" altLang="zh-CN" sz="1600"/>
              <a:t> myext2</a:t>
            </a:r>
            <a:endParaRPr lang="zh-CN" altLang="en-US" sz="1600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"/>
          <a:stretch/>
        </p:blipFill>
        <p:spPr bwMode="auto">
          <a:xfrm>
            <a:off x="6750425" y="1561783"/>
            <a:ext cx="4743059" cy="22482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4"/>
          <a:stretch/>
        </p:blipFill>
        <p:spPr bwMode="auto">
          <a:xfrm>
            <a:off x="6750425" y="4787900"/>
            <a:ext cx="5271246" cy="5192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xmlns="" id="{91CE5867-E68F-1A4E-8803-6546D68C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56" y="297026"/>
            <a:ext cx="6225238" cy="761059"/>
          </a:xfrm>
        </p:spPr>
        <p:txBody>
          <a:bodyPr>
            <a:normAutofit/>
          </a:bodyPr>
          <a:lstStyle/>
          <a:p>
            <a:r>
              <a:rPr lang="en-US" altLang="zh-CN"/>
              <a:t>1</a:t>
            </a:r>
            <a:r>
              <a:rPr lang="zh-CN" altLang="zh-CN"/>
              <a:t>、添加一个类似</a:t>
            </a:r>
            <a:r>
              <a:rPr lang="en-US" altLang="zh-CN"/>
              <a:t>ext2</a:t>
            </a:r>
            <a:r>
              <a:rPr lang="zh-CN" altLang="zh-CN"/>
              <a:t>的文件系统</a:t>
            </a:r>
            <a:r>
              <a:rPr lang="en-US" altLang="zh-CN"/>
              <a:t>myext2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99"/>
    </mc:Choice>
    <mc:Fallback xmlns="">
      <p:transition spd="slow" advTm="5549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8170" y="1266140"/>
            <a:ext cx="5785968" cy="514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）对</a:t>
            </a:r>
            <a:r>
              <a:rPr lang="en-US" altLang="zh-CN"/>
              <a:t>myext2</a:t>
            </a:r>
            <a:r>
              <a:rPr lang="zh-CN" altLang="en-US"/>
              <a:t>文件系统进行测试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把当前目录设置成主目录。对添加的</a:t>
            </a:r>
            <a:r>
              <a:rPr lang="en-US" altLang="zh-CN"/>
              <a:t>myext2</a:t>
            </a:r>
            <a:r>
              <a:rPr lang="zh-CN" altLang="en-US"/>
              <a:t>文件系统测试命令。</a:t>
            </a:r>
            <a:endParaRPr lang="en-US" altLang="zh-CN"/>
          </a:p>
          <a:p>
            <a:pPr marL="712788" lvl="2"/>
            <a:r>
              <a:rPr lang="en-US" altLang="zh-CN"/>
              <a:t>#</a:t>
            </a:r>
            <a:r>
              <a:rPr lang="en-US" altLang="zh-CN" err="1"/>
              <a:t>dd</a:t>
            </a:r>
            <a:r>
              <a:rPr lang="en-US" altLang="zh-CN"/>
              <a:t> if=/dev/zero of=</a:t>
            </a:r>
            <a:r>
              <a:rPr lang="en-US" altLang="zh-CN" err="1"/>
              <a:t>myfs</a:t>
            </a:r>
            <a:r>
              <a:rPr lang="en-US" altLang="zh-CN"/>
              <a:t> </a:t>
            </a:r>
            <a:r>
              <a:rPr lang="en-US" altLang="zh-CN" err="1"/>
              <a:t>bs</a:t>
            </a:r>
            <a:r>
              <a:rPr lang="en-US" altLang="zh-CN"/>
              <a:t>=1M count=1</a:t>
            </a:r>
          </a:p>
          <a:p>
            <a:pPr marL="712788" lvl="1"/>
            <a:r>
              <a:rPr lang="en-US" altLang="zh-CN"/>
              <a:t>#/</a:t>
            </a:r>
            <a:r>
              <a:rPr lang="en-US" altLang="zh-CN" err="1"/>
              <a:t>sbin</a:t>
            </a:r>
            <a:r>
              <a:rPr lang="en-US" altLang="zh-CN"/>
              <a:t>/mkfs.ext2 </a:t>
            </a:r>
            <a:r>
              <a:rPr lang="en-US" altLang="zh-CN" err="1"/>
              <a:t>myfs</a:t>
            </a:r>
            <a:endParaRPr lang="en-US" altLang="zh-CN"/>
          </a:p>
          <a:p>
            <a:pPr marL="712788" lvl="2">
              <a:lnSpc>
                <a:spcPct val="130000"/>
              </a:lnSpc>
            </a:pPr>
            <a:r>
              <a:rPr lang="zh-CN" altLang="en-US"/>
              <a:t>其中，第</a:t>
            </a:r>
            <a:r>
              <a:rPr lang="en-US" altLang="zh-CN"/>
              <a:t>1</a:t>
            </a:r>
            <a:r>
              <a:rPr lang="zh-CN" altLang="en-US"/>
              <a:t>条命令用</a:t>
            </a:r>
            <a:r>
              <a:rPr lang="en-US" altLang="zh-CN"/>
              <a:t>/dev/zero</a:t>
            </a:r>
            <a:r>
              <a:rPr lang="zh-CN" altLang="en-US"/>
              <a:t>文件创建了</a:t>
            </a:r>
            <a:r>
              <a:rPr lang="en-US" altLang="zh-CN" err="1"/>
              <a:t>myfs</a:t>
            </a:r>
            <a:r>
              <a:rPr lang="zh-CN" altLang="en-US" err="1"/>
              <a:t>文件</a:t>
            </a:r>
            <a:r>
              <a:rPr lang="zh-CN" altLang="en-US"/>
              <a:t>，第</a:t>
            </a:r>
            <a:r>
              <a:rPr lang="en-US" altLang="zh-CN"/>
              <a:t>2</a:t>
            </a:r>
            <a:r>
              <a:rPr lang="zh-CN" altLang="en-US"/>
              <a:t>条命令，用</a:t>
            </a:r>
            <a:r>
              <a:rPr lang="en-US" altLang="zh-CN"/>
              <a:t>ext2</a:t>
            </a:r>
            <a:r>
              <a:rPr lang="zh-CN" altLang="en-US"/>
              <a:t>文件系统进行文件格式化。</a:t>
            </a:r>
            <a:endParaRPr lang="en-US" altLang="zh-CN"/>
          </a:p>
          <a:p>
            <a:pPr lvl="1">
              <a:lnSpc>
                <a:spcPct val="130000"/>
              </a:lnSpc>
            </a:pPr>
            <a:endParaRPr lang="en-US" altLang="zh-CN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将文件</a:t>
            </a:r>
            <a:r>
              <a:rPr lang="en-US" altLang="zh-CN" err="1"/>
              <a:t>myfs</a:t>
            </a:r>
            <a:r>
              <a:rPr lang="zh-CN" altLang="en-US"/>
              <a:t>用</a:t>
            </a:r>
            <a:r>
              <a:rPr lang="en-US" altLang="zh-CN"/>
              <a:t>myext2</a:t>
            </a:r>
            <a:r>
              <a:rPr lang="zh-CN" altLang="en-US"/>
              <a:t>文件系统挂载在设备</a:t>
            </a:r>
            <a:r>
              <a:rPr lang="en-US" altLang="zh-CN"/>
              <a:t>/</a:t>
            </a:r>
            <a:r>
              <a:rPr lang="en-US" altLang="zh-CN" err="1"/>
              <a:t>mnt</a:t>
            </a:r>
            <a:r>
              <a:rPr lang="zh-CN" altLang="en-US"/>
              <a:t>上，并查看。刚加载的信息会在最后一行显示出来，显示</a:t>
            </a:r>
            <a:r>
              <a:rPr lang="en-US" altLang="zh-CN" err="1"/>
              <a:t>myfs</a:t>
            </a:r>
            <a:r>
              <a:rPr lang="zh-CN" altLang="en-US"/>
              <a:t>以</a:t>
            </a:r>
            <a:r>
              <a:rPr lang="en-US" altLang="zh-CN"/>
              <a:t>myext2</a:t>
            </a:r>
            <a:r>
              <a:rPr lang="zh-CN" altLang="en-US"/>
              <a:t>文件系统的格式挂载在设备</a:t>
            </a:r>
            <a:r>
              <a:rPr lang="en-US" altLang="zh-CN"/>
              <a:t>/</a:t>
            </a:r>
            <a:r>
              <a:rPr lang="en-US" altLang="zh-CN" err="1"/>
              <a:t>mnt</a:t>
            </a:r>
            <a:r>
              <a:rPr lang="zh-CN" altLang="en-US"/>
              <a:t>上。</a:t>
            </a:r>
            <a:endParaRPr lang="en-US" altLang="zh-CN"/>
          </a:p>
          <a:p>
            <a:pPr marL="668338" lvl="1"/>
            <a:r>
              <a:rPr lang="en-US" altLang="zh-CN"/>
              <a:t>#mount -t myext2 -o loop ./</a:t>
            </a:r>
            <a:r>
              <a:rPr lang="en-US" altLang="zh-CN" err="1"/>
              <a:t>myfs</a:t>
            </a:r>
            <a:r>
              <a:rPr lang="en-US" altLang="zh-CN"/>
              <a:t> /</a:t>
            </a:r>
            <a:r>
              <a:rPr lang="en-US" altLang="zh-CN" err="1"/>
              <a:t>mnt</a:t>
            </a:r>
            <a:endParaRPr lang="en-US" altLang="zh-CN"/>
          </a:p>
          <a:p>
            <a:pPr marL="668338" lvl="2"/>
            <a:r>
              <a:rPr lang="en-US" altLang="zh-CN"/>
              <a:t>#mount //</a:t>
            </a:r>
            <a:r>
              <a:rPr lang="zh-CN" altLang="en-US"/>
              <a:t>该命令会列出已加载文件系统的信息</a:t>
            </a:r>
            <a:endParaRPr lang="en-US" altLang="zh-CN"/>
          </a:p>
          <a:p>
            <a:pPr lvl="2">
              <a:lnSpc>
                <a:spcPct val="130000"/>
              </a:lnSpc>
            </a:pPr>
            <a:endParaRPr lang="en-US" altLang="zh-CN"/>
          </a:p>
        </p:txBody>
      </p:sp>
      <p:pic>
        <p:nvPicPr>
          <p:cNvPr id="7" name="图片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78"/>
          <a:stretch/>
        </p:blipFill>
        <p:spPr bwMode="auto">
          <a:xfrm>
            <a:off x="6294138" y="1271825"/>
            <a:ext cx="5389692" cy="23417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5" t="85272" r="759" b="-1"/>
          <a:stretch/>
        </p:blipFill>
        <p:spPr bwMode="auto">
          <a:xfrm>
            <a:off x="6225718" y="4269522"/>
            <a:ext cx="5901368" cy="1101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xmlns="" id="{D709A9D5-1D53-EC44-B45D-E3037B92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56" y="297026"/>
            <a:ext cx="6225238" cy="761059"/>
          </a:xfrm>
        </p:spPr>
        <p:txBody>
          <a:bodyPr>
            <a:normAutofit/>
          </a:bodyPr>
          <a:lstStyle/>
          <a:p>
            <a:r>
              <a:rPr lang="en-US" altLang="zh-CN"/>
              <a:t>1</a:t>
            </a:r>
            <a:r>
              <a:rPr lang="zh-CN" altLang="zh-CN"/>
              <a:t>、添加一个类似</a:t>
            </a:r>
            <a:r>
              <a:rPr lang="en-US" altLang="zh-CN"/>
              <a:t>ext2</a:t>
            </a:r>
            <a:r>
              <a:rPr lang="zh-CN" altLang="zh-CN"/>
              <a:t>的文件系统</a:t>
            </a:r>
            <a:r>
              <a:rPr lang="en-US" altLang="zh-CN"/>
              <a:t>myext2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43"/>
    </mc:Choice>
    <mc:Fallback xmlns="">
      <p:transition spd="slow" advTm="63243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1章_操作系统引论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第1章_操作系统引论</Template>
  <TotalTime>365</TotalTime>
  <Words>1722</Words>
  <Application>Microsoft Office PowerPoint</Application>
  <PresentationFormat>自定义</PresentationFormat>
  <Paragraphs>152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第1章_操作系统引论</vt:lpstr>
      <vt:lpstr>第11章 文件系统设计</vt:lpstr>
      <vt:lpstr>文件系统</vt:lpstr>
      <vt:lpstr>设计一个简单文件系统</vt:lpstr>
      <vt:lpstr>1、添加一个类似ext2的文件系统myext2</vt:lpstr>
      <vt:lpstr>1、添加一个类似ext2的文件系统myext2</vt:lpstr>
      <vt:lpstr>1、添加一个类似ext2的文件系统myext2</vt:lpstr>
      <vt:lpstr>1、添加一个类似ext2的文件系统myext2</vt:lpstr>
      <vt:lpstr>1、添加一个类似ext2的文件系统myext2</vt:lpstr>
      <vt:lpstr>1、添加一个类似ext2的文件系统myext2</vt:lpstr>
      <vt:lpstr>1、添加一个类似ext2的文件系统myext2</vt:lpstr>
      <vt:lpstr>2、修改myext2的magic number</vt:lpstr>
      <vt:lpstr>2、修改myext2的magic number</vt:lpstr>
      <vt:lpstr>3、修改文件系统操作</vt:lpstr>
      <vt:lpstr>4、添加文件系统创建工具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进程通信机制IPC</dc:title>
  <dc:creator>hlwang</dc:creator>
  <cp:lastModifiedBy>hlwang</cp:lastModifiedBy>
  <cp:revision>65</cp:revision>
  <dcterms:created xsi:type="dcterms:W3CDTF">2016-09-29T07:28:19Z</dcterms:created>
  <dcterms:modified xsi:type="dcterms:W3CDTF">2021-12-12T13:46:12Z</dcterms:modified>
</cp:coreProperties>
</file>