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76" r:id="rId3"/>
    <p:sldId id="277" r:id="rId4"/>
    <p:sldId id="266" r:id="rId5"/>
    <p:sldId id="272" r:id="rId6"/>
    <p:sldId id="273" r:id="rId7"/>
    <p:sldId id="269" r:id="rId8"/>
    <p:sldId id="270" r:id="rId9"/>
    <p:sldId id="279" r:id="rId10"/>
    <p:sldId id="257" r:id="rId11"/>
    <p:sldId id="258" r:id="rId12"/>
    <p:sldId id="271" r:id="rId13"/>
    <p:sldId id="259" r:id="rId14"/>
    <p:sldId id="260" r:id="rId15"/>
    <p:sldId id="261" r:id="rId16"/>
    <p:sldId id="278" r:id="rId17"/>
    <p:sldId id="280" r:id="rId18"/>
    <p:sldId id="281" r:id="rId19"/>
    <p:sldId id="265" r:id="rId20"/>
    <p:sldId id="274" r:id="rId21"/>
    <p:sldId id="283" r:id="rId22"/>
    <p:sldId id="284" r:id="rId23"/>
    <p:sldId id="285" r:id="rId24"/>
    <p:sldId id="290" r:id="rId25"/>
    <p:sldId id="286" r:id="rId26"/>
    <p:sldId id="287" r:id="rId27"/>
    <p:sldId id="288" r:id="rId28"/>
    <p:sldId id="289"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0" d="100"/>
          <a:sy n="50" d="100"/>
        </p:scale>
        <p:origin x="-90" y="-5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5" name="圆角矩形 4"/>
          <p:cNvSpPr/>
          <p:nvPr/>
        </p:nvSpPr>
        <p:spPr>
          <a:xfrm>
            <a:off x="87313" y="69850"/>
            <a:ext cx="1201737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矩形 5"/>
          <p:cNvSpPr/>
          <p:nvPr/>
        </p:nvSpPr>
        <p:spPr>
          <a:xfrm>
            <a:off x="84138" y="1449388"/>
            <a:ext cx="12026900"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矩形 6"/>
          <p:cNvSpPr/>
          <p:nvPr/>
        </p:nvSpPr>
        <p:spPr>
          <a:xfrm>
            <a:off x="84138" y="1397000"/>
            <a:ext cx="12026900"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矩形 9"/>
          <p:cNvSpPr/>
          <p:nvPr/>
        </p:nvSpPr>
        <p:spPr>
          <a:xfrm>
            <a:off x="84138" y="2976563"/>
            <a:ext cx="12026900"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副标题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8" name="标题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lang="zh-CN" altLang="en-US" smtClean="0"/>
              <a:t>单击此处编辑母版标题样式</a:t>
            </a:r>
            <a:endParaRPr lang="en-US"/>
          </a:p>
        </p:txBody>
      </p:sp>
      <p:sp>
        <p:nvSpPr>
          <p:cNvPr id="11" name="日期占位符 27"/>
          <p:cNvSpPr>
            <a:spLocks noGrp="1"/>
          </p:cNvSpPr>
          <p:nvPr>
            <p:ph type="dt" sz="half" idx="10"/>
          </p:nvPr>
        </p:nvSpPr>
        <p:spPr/>
        <p:txBody>
          <a:bodyPr/>
          <a:lstStyle>
            <a:lvl1pPr>
              <a:defRPr/>
            </a:lvl1pPr>
          </a:lstStyle>
          <a:p>
            <a:fld id="{1333C9BA-1B3F-43CC-9815-E6511C987E63}" type="datetimeFigureOut">
              <a:rPr lang="zh-CN" altLang="en-US" smtClean="0"/>
              <a:t>2021/12/12</a:t>
            </a:fld>
            <a:endParaRPr lang="zh-CN" altLang="en-US"/>
          </a:p>
        </p:txBody>
      </p:sp>
      <p:sp>
        <p:nvSpPr>
          <p:cNvPr id="12" name="页脚占位符 16"/>
          <p:cNvSpPr>
            <a:spLocks noGrp="1"/>
          </p:cNvSpPr>
          <p:nvPr>
            <p:ph type="ftr" sz="quarter" idx="11"/>
          </p:nvPr>
        </p:nvSpPr>
        <p:spPr/>
        <p:txBody>
          <a:bodyPr/>
          <a:lstStyle>
            <a:lvl1pPr>
              <a:defRPr/>
            </a:lvl1pPr>
          </a:lstStyle>
          <a:p>
            <a:endParaRPr lang="zh-CN" altLang="en-US"/>
          </a:p>
        </p:txBody>
      </p:sp>
      <p:sp>
        <p:nvSpPr>
          <p:cNvPr id="13" name="灯片编号占位符 28"/>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219499608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fld id="{1333C9BA-1B3F-43CC-9815-E6511C987E63}" type="datetimeFigureOut">
              <a:rPr lang="zh-CN" altLang="en-US" smtClean="0"/>
              <a:t>2021/12/12</a:t>
            </a:fld>
            <a:endParaRPr lang="zh-CN" altLang="en-US"/>
          </a:p>
        </p:txBody>
      </p:sp>
      <p:sp>
        <p:nvSpPr>
          <p:cNvPr id="5" name="页脚占位符 2"/>
          <p:cNvSpPr>
            <a:spLocks noGrp="1"/>
          </p:cNvSpPr>
          <p:nvPr>
            <p:ph type="ftr" sz="quarter" idx="11"/>
          </p:nvPr>
        </p:nvSpPr>
        <p:spPr/>
        <p:txBody>
          <a:bodyPr/>
          <a:lstStyle>
            <a:lvl1pPr>
              <a:defRPr/>
            </a:lvl1pPr>
          </a:lstStyle>
          <a:p>
            <a:endParaRPr lang="zh-CN" altLang="en-US"/>
          </a:p>
        </p:txBody>
      </p:sp>
      <p:sp>
        <p:nvSpPr>
          <p:cNvPr id="6" name="灯片编号占位符 22"/>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121122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2"/>
            <a:ext cx="268224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1219200" y="274641"/>
            <a:ext cx="7416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fld id="{1333C9BA-1B3F-43CC-9815-E6511C987E63}" type="datetimeFigureOut">
              <a:rPr lang="zh-CN" altLang="en-US" smtClean="0"/>
              <a:t>2021/12/12</a:t>
            </a:fld>
            <a:endParaRPr lang="zh-CN" altLang="en-US"/>
          </a:p>
        </p:txBody>
      </p:sp>
      <p:sp>
        <p:nvSpPr>
          <p:cNvPr id="5" name="页脚占位符 2"/>
          <p:cNvSpPr>
            <a:spLocks noGrp="1"/>
          </p:cNvSpPr>
          <p:nvPr>
            <p:ph type="ftr" sz="quarter" idx="11"/>
          </p:nvPr>
        </p:nvSpPr>
        <p:spPr/>
        <p:txBody>
          <a:bodyPr/>
          <a:lstStyle>
            <a:lvl1pPr>
              <a:defRPr/>
            </a:lvl1pPr>
          </a:lstStyle>
          <a:p>
            <a:endParaRPr lang="zh-CN" altLang="en-US"/>
          </a:p>
        </p:txBody>
      </p:sp>
      <p:sp>
        <p:nvSpPr>
          <p:cNvPr id="6" name="灯片编号占位符 22"/>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3662222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65" y="428604"/>
            <a:ext cx="10306088" cy="654032"/>
          </a:xfrm>
        </p:spPr>
        <p:txBody>
          <a:bodyPr/>
          <a:lstStyle/>
          <a:p>
            <a:r>
              <a:rPr lang="zh-CN" altLang="en-US" smtClean="0"/>
              <a:t>单击此处编辑母版标题样式</a:t>
            </a:r>
            <a:endParaRPr lang="en-US" dirty="0"/>
          </a:p>
        </p:txBody>
      </p:sp>
      <p:sp>
        <p:nvSpPr>
          <p:cNvPr id="8" name="内容占位符 7"/>
          <p:cNvSpPr>
            <a:spLocks noGrp="1"/>
          </p:cNvSpPr>
          <p:nvPr>
            <p:ph sz="quarter" idx="1"/>
          </p:nvPr>
        </p:nvSpPr>
        <p:spPr>
          <a:xfrm>
            <a:off x="1219200" y="1447800"/>
            <a:ext cx="10363200" cy="4572000"/>
          </a:xfrm>
        </p:spPr>
        <p:txBody>
          <a:bodyPr/>
          <a:lstStyle>
            <a:lvl2pPr marL="547688" indent="-228600">
              <a:buFont typeface="Wingdings" panose="05000000000000000000" pitchFamily="2" charset="2"/>
              <a:buChar char="Ø"/>
              <a:defRPr sz="2200"/>
            </a:lvl2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日期占位符 13"/>
          <p:cNvSpPr>
            <a:spLocks noGrp="1"/>
          </p:cNvSpPr>
          <p:nvPr>
            <p:ph type="dt" sz="half" idx="10"/>
          </p:nvPr>
        </p:nvSpPr>
        <p:spPr/>
        <p:txBody>
          <a:bodyPr/>
          <a:lstStyle>
            <a:lvl1pPr>
              <a:defRPr/>
            </a:lvl1pPr>
          </a:lstStyle>
          <a:p>
            <a:fld id="{1333C9BA-1B3F-43CC-9815-E6511C987E63}" type="datetimeFigureOut">
              <a:rPr lang="zh-CN" altLang="en-US" smtClean="0"/>
              <a:t>2021/12/12</a:t>
            </a:fld>
            <a:endParaRPr lang="zh-CN" altLang="en-US"/>
          </a:p>
        </p:txBody>
      </p:sp>
      <p:sp>
        <p:nvSpPr>
          <p:cNvPr id="5" name="页脚占位符 2"/>
          <p:cNvSpPr>
            <a:spLocks noGrp="1"/>
          </p:cNvSpPr>
          <p:nvPr>
            <p:ph type="ftr" sz="quarter" idx="11"/>
          </p:nvPr>
        </p:nvSpPr>
        <p:spPr/>
        <p:txBody>
          <a:bodyPr/>
          <a:lstStyle>
            <a:lvl1pPr>
              <a:defRPr/>
            </a:lvl1pPr>
          </a:lstStyle>
          <a:p>
            <a:endParaRPr lang="zh-CN" altLang="en-US"/>
          </a:p>
        </p:txBody>
      </p:sp>
      <p:sp>
        <p:nvSpPr>
          <p:cNvPr id="6" name="灯片编号占位符 22"/>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201899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5" name="圆角矩形 4"/>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矩形 5"/>
          <p:cNvSpPr/>
          <p:nvPr/>
        </p:nvSpPr>
        <p:spPr>
          <a:xfrm flipV="1">
            <a:off x="93663" y="2376488"/>
            <a:ext cx="120173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矩形 6"/>
          <p:cNvSpPr/>
          <p:nvPr/>
        </p:nvSpPr>
        <p:spPr>
          <a:xfrm>
            <a:off x="93663" y="2341563"/>
            <a:ext cx="120173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矩形 7"/>
          <p:cNvSpPr/>
          <p:nvPr/>
        </p:nvSpPr>
        <p:spPr>
          <a:xfrm>
            <a:off x="90488" y="2468563"/>
            <a:ext cx="12020550"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标题 1"/>
          <p:cNvSpPr>
            <a:spLocks noGrp="1"/>
          </p:cNvSpPr>
          <p:nvPr>
            <p:ph type="title"/>
          </p:nvPr>
        </p:nvSpPr>
        <p:spPr>
          <a:xfrm>
            <a:off x="963084" y="952501"/>
            <a:ext cx="10363200" cy="1362075"/>
          </a:xfrm>
        </p:spPr>
        <p:txBody>
          <a:bodyPr/>
          <a:lstStyle>
            <a:lvl1pPr algn="l">
              <a:buNone/>
              <a:defRPr sz="4000" b="0" cap="none"/>
            </a:lvl1pPr>
          </a:lstStyle>
          <a:p>
            <a:r>
              <a:rPr lang="zh-CN" altLang="en-US" smtClean="0"/>
              <a:t>单击此处编辑母版标题样式</a:t>
            </a:r>
            <a:endParaRPr lang="en-US"/>
          </a:p>
        </p:txBody>
      </p:sp>
      <p:sp>
        <p:nvSpPr>
          <p:cNvPr id="3" name="文本占位符 2"/>
          <p:cNvSpPr>
            <a:spLocks noGrp="1"/>
          </p:cNvSpPr>
          <p:nvPr>
            <p:ph type="body" idx="1"/>
          </p:nvPr>
        </p:nvSpPr>
        <p:spPr>
          <a:xfrm>
            <a:off x="963084" y="2547938"/>
            <a:ext cx="103632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9" name="日期占位符 3"/>
          <p:cNvSpPr>
            <a:spLocks noGrp="1"/>
          </p:cNvSpPr>
          <p:nvPr>
            <p:ph type="dt" sz="half" idx="10"/>
          </p:nvPr>
        </p:nvSpPr>
        <p:spPr/>
        <p:txBody>
          <a:bodyPr/>
          <a:lstStyle>
            <a:lvl1pPr>
              <a:defRPr/>
            </a:lvl1pPr>
          </a:lstStyle>
          <a:p>
            <a:fld id="{1333C9BA-1B3F-43CC-9815-E6511C987E63}" type="datetimeFigureOut">
              <a:rPr lang="zh-CN" altLang="en-US" smtClean="0"/>
              <a:t>2021/12/12</a:t>
            </a:fld>
            <a:endParaRPr lang="zh-CN" altLang="en-US"/>
          </a:p>
        </p:txBody>
      </p:sp>
      <p:sp>
        <p:nvSpPr>
          <p:cNvPr id="10" name="页脚占位符 4"/>
          <p:cNvSpPr>
            <a:spLocks noGrp="1"/>
          </p:cNvSpPr>
          <p:nvPr>
            <p:ph type="ftr" sz="quarter" idx="11"/>
          </p:nvPr>
        </p:nvSpPr>
        <p:spPr>
          <a:xfrm>
            <a:off x="1066800" y="6172200"/>
            <a:ext cx="5334000" cy="457200"/>
          </a:xfrm>
        </p:spPr>
        <p:txBody>
          <a:bodyPr/>
          <a:lstStyle>
            <a:lvl1pPr>
              <a:defRPr/>
            </a:lvl1pPr>
          </a:lstStyle>
          <a:p>
            <a:endParaRPr lang="zh-CN" altLang="en-US"/>
          </a:p>
        </p:txBody>
      </p:sp>
      <p:sp>
        <p:nvSpPr>
          <p:cNvPr id="11" name="灯片编号占位符 5"/>
          <p:cNvSpPr>
            <a:spLocks noGrp="1"/>
          </p:cNvSpPr>
          <p:nvPr>
            <p:ph type="sldNum" sz="quarter" idx="12"/>
          </p:nvPr>
        </p:nvSpPr>
        <p:spPr>
          <a:xfrm>
            <a:off x="195263" y="6208713"/>
            <a:ext cx="609600" cy="457200"/>
          </a:xfrm>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3111024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1219200" y="1447800"/>
            <a:ext cx="499872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内容占位符 10"/>
          <p:cNvSpPr>
            <a:spLocks noGrp="1"/>
          </p:cNvSpPr>
          <p:nvPr>
            <p:ph sz="quarter" idx="2"/>
          </p:nvPr>
        </p:nvSpPr>
        <p:spPr>
          <a:xfrm>
            <a:off x="6578600" y="1447800"/>
            <a:ext cx="499872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13"/>
          <p:cNvSpPr>
            <a:spLocks noGrp="1"/>
          </p:cNvSpPr>
          <p:nvPr>
            <p:ph type="dt" sz="half" idx="10"/>
          </p:nvPr>
        </p:nvSpPr>
        <p:spPr/>
        <p:txBody>
          <a:bodyPr/>
          <a:lstStyle>
            <a:lvl1pPr>
              <a:defRPr/>
            </a:lvl1pPr>
          </a:lstStyle>
          <a:p>
            <a:fld id="{1333C9BA-1B3F-43CC-9815-E6511C987E63}" type="datetimeFigureOut">
              <a:rPr lang="zh-CN" altLang="en-US" smtClean="0"/>
              <a:t>2021/12/12</a:t>
            </a:fld>
            <a:endParaRPr lang="zh-CN" altLang="en-US"/>
          </a:p>
        </p:txBody>
      </p:sp>
      <p:sp>
        <p:nvSpPr>
          <p:cNvPr id="6" name="页脚占位符 2"/>
          <p:cNvSpPr>
            <a:spLocks noGrp="1"/>
          </p:cNvSpPr>
          <p:nvPr>
            <p:ph type="ftr" sz="quarter" idx="11"/>
          </p:nvPr>
        </p:nvSpPr>
        <p:spPr/>
        <p:txBody>
          <a:bodyPr/>
          <a:lstStyle>
            <a:lvl1pPr>
              <a:defRPr/>
            </a:lvl1pPr>
          </a:lstStyle>
          <a:p>
            <a:endParaRPr lang="zh-CN" altLang="en-US"/>
          </a:p>
        </p:txBody>
      </p:sp>
      <p:sp>
        <p:nvSpPr>
          <p:cNvPr id="7" name="灯片编号占位符 22"/>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439705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9200" y="273050"/>
            <a:ext cx="103632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12192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66040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11" name="内容占位符 10"/>
          <p:cNvSpPr>
            <a:spLocks noGrp="1"/>
          </p:cNvSpPr>
          <p:nvPr>
            <p:ph sz="half" idx="2"/>
          </p:nvPr>
        </p:nvSpPr>
        <p:spPr>
          <a:xfrm>
            <a:off x="1219200" y="2247900"/>
            <a:ext cx="49784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half" idx="4"/>
          </p:nvPr>
        </p:nvSpPr>
        <p:spPr>
          <a:xfrm>
            <a:off x="6604000" y="2247900"/>
            <a:ext cx="49784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13"/>
          <p:cNvSpPr>
            <a:spLocks noGrp="1"/>
          </p:cNvSpPr>
          <p:nvPr>
            <p:ph type="dt" sz="half" idx="10"/>
          </p:nvPr>
        </p:nvSpPr>
        <p:spPr/>
        <p:txBody>
          <a:bodyPr/>
          <a:lstStyle>
            <a:lvl1pPr>
              <a:defRPr/>
            </a:lvl1pPr>
          </a:lstStyle>
          <a:p>
            <a:fld id="{1333C9BA-1B3F-43CC-9815-E6511C987E63}" type="datetimeFigureOut">
              <a:rPr lang="zh-CN" altLang="en-US" smtClean="0"/>
              <a:t>2021/12/12</a:t>
            </a:fld>
            <a:endParaRPr lang="zh-CN" altLang="en-US"/>
          </a:p>
        </p:txBody>
      </p:sp>
      <p:sp>
        <p:nvSpPr>
          <p:cNvPr id="8" name="页脚占位符 2"/>
          <p:cNvSpPr>
            <a:spLocks noGrp="1"/>
          </p:cNvSpPr>
          <p:nvPr>
            <p:ph type="ftr" sz="quarter" idx="11"/>
          </p:nvPr>
        </p:nvSpPr>
        <p:spPr/>
        <p:txBody>
          <a:bodyPr/>
          <a:lstStyle>
            <a:lvl1pPr>
              <a:defRPr/>
            </a:lvl1pPr>
          </a:lstStyle>
          <a:p>
            <a:endParaRPr lang="zh-CN" altLang="en-US"/>
          </a:p>
        </p:txBody>
      </p:sp>
      <p:sp>
        <p:nvSpPr>
          <p:cNvPr id="9" name="灯片编号占位符 22"/>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361233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13"/>
          <p:cNvSpPr>
            <a:spLocks noGrp="1"/>
          </p:cNvSpPr>
          <p:nvPr>
            <p:ph type="dt" sz="half" idx="10"/>
          </p:nvPr>
        </p:nvSpPr>
        <p:spPr/>
        <p:txBody>
          <a:bodyPr/>
          <a:lstStyle>
            <a:lvl1pPr>
              <a:defRPr/>
            </a:lvl1pPr>
          </a:lstStyle>
          <a:p>
            <a:fld id="{1333C9BA-1B3F-43CC-9815-E6511C987E63}" type="datetimeFigureOut">
              <a:rPr lang="zh-CN" altLang="en-US" smtClean="0"/>
              <a:t>2021/12/12</a:t>
            </a:fld>
            <a:endParaRPr lang="zh-CN" altLang="en-US"/>
          </a:p>
        </p:txBody>
      </p:sp>
      <p:sp>
        <p:nvSpPr>
          <p:cNvPr id="4" name="页脚占位符 2"/>
          <p:cNvSpPr>
            <a:spLocks noGrp="1"/>
          </p:cNvSpPr>
          <p:nvPr>
            <p:ph type="ftr" sz="quarter" idx="11"/>
          </p:nvPr>
        </p:nvSpPr>
        <p:spPr/>
        <p:txBody>
          <a:bodyPr/>
          <a:lstStyle>
            <a:lvl1pPr>
              <a:defRPr/>
            </a:lvl1pPr>
          </a:lstStyle>
          <a:p>
            <a:endParaRPr lang="zh-CN" altLang="en-US"/>
          </a:p>
        </p:txBody>
      </p:sp>
      <p:sp>
        <p:nvSpPr>
          <p:cNvPr id="5" name="灯片编号占位符 22"/>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173607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fld id="{1333C9BA-1B3F-43CC-9815-E6511C987E63}" type="datetimeFigureOut">
              <a:rPr lang="zh-CN" altLang="en-US" smtClean="0"/>
              <a:t>2021/12/12</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22"/>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2566406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6" name="圆角矩形 5"/>
          <p:cNvSpPr/>
          <p:nvPr/>
        </p:nvSpPr>
        <p:spPr>
          <a:xfrm>
            <a:off x="84138" y="69850"/>
            <a:ext cx="12018962"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标题 1"/>
          <p:cNvSpPr>
            <a:spLocks noGrp="1"/>
          </p:cNvSpPr>
          <p:nvPr>
            <p:ph type="title"/>
          </p:nvPr>
        </p:nvSpPr>
        <p:spPr>
          <a:xfrm>
            <a:off x="1219200" y="273050"/>
            <a:ext cx="10363200" cy="1143000"/>
          </a:xfrm>
        </p:spPr>
        <p:txBody>
          <a:bodyPr/>
          <a:lstStyle>
            <a:lvl1pPr algn="l">
              <a:buNone/>
              <a:defRPr sz="4000" b="0"/>
            </a:lvl1pPr>
          </a:lstStyle>
          <a:p>
            <a:r>
              <a:rPr lang="zh-CN" altLang="en-US" smtClean="0"/>
              <a:t>单击此处编辑母版标题样式</a:t>
            </a:r>
            <a:endParaRPr lang="en-US"/>
          </a:p>
        </p:txBody>
      </p:sp>
      <p:sp>
        <p:nvSpPr>
          <p:cNvPr id="3" name="文本占位符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1" name="内容占位符 10"/>
          <p:cNvSpPr>
            <a:spLocks noGrp="1"/>
          </p:cNvSpPr>
          <p:nvPr>
            <p:ph sz="quarter" idx="1"/>
          </p:nvPr>
        </p:nvSpPr>
        <p:spPr>
          <a:xfrm>
            <a:off x="3962400" y="1600200"/>
            <a:ext cx="7620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4"/>
          <p:cNvSpPr>
            <a:spLocks noGrp="1"/>
          </p:cNvSpPr>
          <p:nvPr>
            <p:ph type="dt" sz="half" idx="10"/>
          </p:nvPr>
        </p:nvSpPr>
        <p:spPr/>
        <p:txBody>
          <a:bodyPr/>
          <a:lstStyle>
            <a:lvl1pPr>
              <a:defRPr/>
            </a:lvl1pPr>
          </a:lstStyle>
          <a:p>
            <a:fld id="{1333C9BA-1B3F-43CC-9815-E6511C987E63}" type="datetimeFigureOut">
              <a:rPr lang="zh-CN" altLang="en-US" smtClean="0"/>
              <a:t>2021/12/12</a:t>
            </a:fld>
            <a:endParaRPr lang="zh-CN" altLang="en-US"/>
          </a:p>
        </p:txBody>
      </p:sp>
      <p:sp>
        <p:nvSpPr>
          <p:cNvPr id="8" name="页脚占位符 5"/>
          <p:cNvSpPr>
            <a:spLocks noGrp="1"/>
          </p:cNvSpPr>
          <p:nvPr>
            <p:ph type="ftr" sz="quarter" idx="11"/>
          </p:nvPr>
        </p:nvSpPr>
        <p:spPr/>
        <p:txBody>
          <a:bodyPr/>
          <a:lstStyle>
            <a:lvl1pPr>
              <a:defRPr/>
            </a:lvl1pPr>
          </a:lstStyle>
          <a:p>
            <a:endParaRPr lang="zh-CN" altLang="en-US"/>
          </a:p>
        </p:txBody>
      </p:sp>
      <p:sp>
        <p:nvSpPr>
          <p:cNvPr id="9" name="灯片编号占位符 6"/>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416256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矩形 4"/>
          <p:cNvSpPr/>
          <p:nvPr/>
        </p:nvSpPr>
        <p:spPr>
          <a:xfrm flipV="1">
            <a:off x="90488" y="4683125"/>
            <a:ext cx="120110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矩形 5"/>
          <p:cNvSpPr/>
          <p:nvPr/>
        </p:nvSpPr>
        <p:spPr>
          <a:xfrm>
            <a:off x="90488" y="4649788"/>
            <a:ext cx="120110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矩形 6"/>
          <p:cNvSpPr/>
          <p:nvPr/>
        </p:nvSpPr>
        <p:spPr>
          <a:xfrm>
            <a:off x="90488" y="4773613"/>
            <a:ext cx="1201102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标题 1"/>
          <p:cNvSpPr>
            <a:spLocks noGrp="1"/>
          </p:cNvSpPr>
          <p:nvPr>
            <p:ph type="title"/>
          </p:nvPr>
        </p:nvSpPr>
        <p:spPr>
          <a:xfrm>
            <a:off x="1219200" y="4900550"/>
            <a:ext cx="9753600" cy="522288"/>
          </a:xfrm>
        </p:spPr>
        <p:txBody>
          <a:bodyPr anchor="ctr">
            <a:noAutofit/>
          </a:bodyPr>
          <a:lstStyle>
            <a:lvl1pPr algn="l">
              <a:buNone/>
              <a:defRPr sz="2800" b="0"/>
            </a:lvl1pPr>
          </a:lstStyle>
          <a:p>
            <a:r>
              <a:rPr lang="zh-CN" altLang="en-US" smtClean="0"/>
              <a:t>单击此处编辑母版标题样式</a:t>
            </a:r>
            <a:endParaRPr lang="en-US"/>
          </a:p>
        </p:txBody>
      </p:sp>
      <p:sp>
        <p:nvSpPr>
          <p:cNvPr id="4" name="文本占位符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3" name="图片占位符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8" name="日期占位符 4"/>
          <p:cNvSpPr>
            <a:spLocks noGrp="1"/>
          </p:cNvSpPr>
          <p:nvPr>
            <p:ph type="dt" sz="half" idx="10"/>
          </p:nvPr>
        </p:nvSpPr>
        <p:spPr/>
        <p:txBody>
          <a:bodyPr/>
          <a:lstStyle>
            <a:lvl1pPr>
              <a:defRPr/>
            </a:lvl1pPr>
          </a:lstStyle>
          <a:p>
            <a:fld id="{1333C9BA-1B3F-43CC-9815-E6511C987E63}" type="datetimeFigureOut">
              <a:rPr lang="zh-CN" altLang="en-US" smtClean="0"/>
              <a:t>2021/12/12</a:t>
            </a:fld>
            <a:endParaRPr lang="zh-CN" altLang="en-US"/>
          </a:p>
        </p:txBody>
      </p:sp>
      <p:sp>
        <p:nvSpPr>
          <p:cNvPr id="9" name="页脚占位符 5"/>
          <p:cNvSpPr>
            <a:spLocks noGrp="1"/>
          </p:cNvSpPr>
          <p:nvPr>
            <p:ph type="ftr" sz="quarter" idx="11"/>
          </p:nvPr>
        </p:nvSpPr>
        <p:spPr>
          <a:xfrm>
            <a:off x="1219200" y="6172200"/>
            <a:ext cx="5181600" cy="457200"/>
          </a:xfrm>
        </p:spPr>
        <p:txBody>
          <a:bodyPr/>
          <a:lstStyle>
            <a:lvl1pPr>
              <a:defRPr/>
            </a:lvl1pPr>
          </a:lstStyle>
          <a:p>
            <a:endParaRPr lang="zh-CN" altLang="en-US"/>
          </a:p>
        </p:txBody>
      </p:sp>
      <p:sp>
        <p:nvSpPr>
          <p:cNvPr id="10" name="灯片编号占位符 6"/>
          <p:cNvSpPr>
            <a:spLocks noGrp="1"/>
          </p:cNvSpPr>
          <p:nvPr>
            <p:ph type="sldNum" sz="quarter" idx="12"/>
          </p:nvPr>
        </p:nvSpPr>
        <p:spPr>
          <a:xfrm>
            <a:off x="195263" y="6208713"/>
            <a:ext cx="609600" cy="457200"/>
          </a:xfrm>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3259478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8" name="圆角矩形 7"/>
          <p:cNvSpPr/>
          <p:nvPr/>
        </p:nvSpPr>
        <p:spPr>
          <a:xfrm>
            <a:off x="84138" y="69850"/>
            <a:ext cx="12018962"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28" name="标题占位符 21"/>
          <p:cNvSpPr>
            <a:spLocks noGrp="1"/>
          </p:cNvSpPr>
          <p:nvPr>
            <p:ph type="title"/>
          </p:nvPr>
        </p:nvSpPr>
        <p:spPr bwMode="auto">
          <a:xfrm>
            <a:off x="1219200" y="274638"/>
            <a:ext cx="103060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1029" name="文本占位符 12"/>
          <p:cNvSpPr>
            <a:spLocks noGrp="1"/>
          </p:cNvSpPr>
          <p:nvPr>
            <p:ph type="body" idx="1"/>
          </p:nvPr>
        </p:nvSpPr>
        <p:spPr bwMode="auto">
          <a:xfrm>
            <a:off x="1219200" y="14478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4" name="日期占位符 13"/>
          <p:cNvSpPr>
            <a:spLocks noGrp="1"/>
          </p:cNvSpPr>
          <p:nvPr>
            <p:ph type="dt" sz="half" idx="2"/>
          </p:nvPr>
        </p:nvSpPr>
        <p:spPr>
          <a:xfrm>
            <a:off x="8229600" y="6191250"/>
            <a:ext cx="33020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ea typeface="+mn-ea"/>
              </a:defRPr>
            </a:lvl1pPr>
          </a:lstStyle>
          <a:p>
            <a:fld id="{1333C9BA-1B3F-43CC-9815-E6511C987E63}" type="datetimeFigureOut">
              <a:rPr lang="zh-CN" altLang="en-US" smtClean="0"/>
              <a:t>2021/12/12</a:t>
            </a:fld>
            <a:endParaRPr lang="zh-CN" altLang="en-US"/>
          </a:p>
        </p:txBody>
      </p:sp>
      <p:sp>
        <p:nvSpPr>
          <p:cNvPr id="3" name="页脚占位符 2"/>
          <p:cNvSpPr>
            <a:spLocks noGrp="1"/>
          </p:cNvSpPr>
          <p:nvPr>
            <p:ph type="ftr" sz="quarter" idx="3"/>
          </p:nvPr>
        </p:nvSpPr>
        <p:spPr>
          <a:xfrm>
            <a:off x="1219200" y="6172200"/>
            <a:ext cx="52832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ea typeface="+mn-ea"/>
              </a:defRPr>
            </a:lvl1pPr>
          </a:lstStyle>
          <a:p>
            <a:endParaRPr lang="zh-CN" altLang="en-US"/>
          </a:p>
        </p:txBody>
      </p:sp>
      <p:sp>
        <p:nvSpPr>
          <p:cNvPr id="23" name="灯片编号占位符 22"/>
          <p:cNvSpPr>
            <a:spLocks noGrp="1"/>
          </p:cNvSpPr>
          <p:nvPr>
            <p:ph type="sldNum" sz="quarter" idx="4"/>
          </p:nvPr>
        </p:nvSpPr>
        <p:spPr>
          <a:xfrm>
            <a:off x="195263" y="6210300"/>
            <a:ext cx="6096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latin typeface="Franklin Gothic Book" pitchFamily="34" charset="0"/>
                <a:ea typeface="幼圆" pitchFamily="49" charset="-122"/>
              </a:defRPr>
            </a:lvl1pPr>
          </a:lstStyle>
          <a:p>
            <a:fld id="{9DBBA3B5-990A-47FC-95E1-A5B2C20FCE76}" type="slidenum">
              <a:rPr lang="zh-CN" altLang="en-US" smtClean="0"/>
              <a:t>‹#›</a:t>
            </a:fld>
            <a:endParaRPr lang="zh-CN" altLang="en-US"/>
          </a:p>
        </p:txBody>
      </p:sp>
      <p:grpSp>
        <p:nvGrpSpPr>
          <p:cNvPr id="1033" name="Group 4"/>
          <p:cNvGrpSpPr>
            <a:grpSpLocks/>
          </p:cNvGrpSpPr>
          <p:nvPr/>
        </p:nvGrpSpPr>
        <p:grpSpPr bwMode="auto">
          <a:xfrm>
            <a:off x="1238250" y="1000125"/>
            <a:ext cx="9245600" cy="152400"/>
            <a:chOff x="0" y="0"/>
            <a:chExt cx="4368" cy="96"/>
          </a:xfrm>
        </p:grpSpPr>
        <p:sp>
          <p:nvSpPr>
            <p:cNvPr id="1034" name="Rectangle 14"/>
            <p:cNvSpPr>
              <a:spLocks noChangeArrowheads="1"/>
            </p:cNvSpPr>
            <p:nvPr/>
          </p:nvSpPr>
          <p:spPr bwMode="auto">
            <a:xfrm>
              <a:off x="0" y="0"/>
              <a:ext cx="4368" cy="96"/>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mtClean="0">
                <a:latin typeface="Perpetua" pitchFamily="18" charset="0"/>
              </a:endParaRPr>
            </a:p>
          </p:txBody>
        </p:sp>
        <p:sp>
          <p:nvSpPr>
            <p:cNvPr id="1035" name="Rectangle 15"/>
            <p:cNvSpPr>
              <a:spLocks noChangeArrowheads="1"/>
            </p:cNvSpPr>
            <p:nvPr/>
          </p:nvSpPr>
          <p:spPr bwMode="auto">
            <a:xfrm>
              <a:off x="0" y="60"/>
              <a:ext cx="4368" cy="36"/>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mtClean="0">
                <a:latin typeface="Perpetua" pitchFamily="18" charset="0"/>
              </a:endParaRPr>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Franklin Gothic Book" pitchFamily="34" charset="0"/>
          <a:ea typeface="幼圆" pitchFamily="49" charset="-122"/>
        </a:defRPr>
      </a:lvl2pPr>
      <a:lvl3pPr algn="l" rtl="0" eaLnBrk="1" fontAlgn="base" hangingPunct="1">
        <a:spcBef>
          <a:spcPct val="0"/>
        </a:spcBef>
        <a:spcAft>
          <a:spcPct val="0"/>
        </a:spcAft>
        <a:defRPr sz="4000">
          <a:solidFill>
            <a:schemeClr val="tx2"/>
          </a:solidFill>
          <a:latin typeface="Franklin Gothic Book" pitchFamily="34" charset="0"/>
          <a:ea typeface="幼圆" pitchFamily="49" charset="-122"/>
        </a:defRPr>
      </a:lvl3pPr>
      <a:lvl4pPr algn="l" rtl="0" eaLnBrk="1" fontAlgn="base" hangingPunct="1">
        <a:spcBef>
          <a:spcPct val="0"/>
        </a:spcBef>
        <a:spcAft>
          <a:spcPct val="0"/>
        </a:spcAft>
        <a:defRPr sz="4000">
          <a:solidFill>
            <a:schemeClr val="tx2"/>
          </a:solidFill>
          <a:latin typeface="Franklin Gothic Book" pitchFamily="34" charset="0"/>
          <a:ea typeface="幼圆" pitchFamily="49" charset="-122"/>
        </a:defRPr>
      </a:lvl4pPr>
      <a:lvl5pPr algn="l" rtl="0" eaLnBrk="1" fontAlgn="base" hangingPunct="1">
        <a:spcBef>
          <a:spcPct val="0"/>
        </a:spcBef>
        <a:spcAft>
          <a:spcPct val="0"/>
        </a:spcAft>
        <a:defRPr sz="4000">
          <a:solidFill>
            <a:schemeClr val="tx2"/>
          </a:solidFill>
          <a:latin typeface="Franklin Gothic Book" pitchFamily="34" charset="0"/>
          <a:ea typeface="幼圆" pitchFamily="49" charset="-122"/>
        </a:defRPr>
      </a:lvl5pPr>
      <a:lvl6pPr marL="457200" algn="l" rtl="0" eaLnBrk="1" fontAlgn="base" hangingPunct="1">
        <a:spcBef>
          <a:spcPct val="0"/>
        </a:spcBef>
        <a:spcAft>
          <a:spcPct val="0"/>
        </a:spcAft>
        <a:defRPr sz="4000">
          <a:solidFill>
            <a:schemeClr val="tx2"/>
          </a:solidFill>
          <a:latin typeface="Franklin Gothic Book" pitchFamily="34" charset="0"/>
          <a:ea typeface="幼圆" pitchFamily="49" charset="-122"/>
        </a:defRPr>
      </a:lvl6pPr>
      <a:lvl7pPr marL="914400" algn="l" rtl="0" eaLnBrk="1" fontAlgn="base" hangingPunct="1">
        <a:spcBef>
          <a:spcPct val="0"/>
        </a:spcBef>
        <a:spcAft>
          <a:spcPct val="0"/>
        </a:spcAft>
        <a:defRPr sz="4000">
          <a:solidFill>
            <a:schemeClr val="tx2"/>
          </a:solidFill>
          <a:latin typeface="Franklin Gothic Book" pitchFamily="34" charset="0"/>
          <a:ea typeface="幼圆" pitchFamily="49" charset="-122"/>
        </a:defRPr>
      </a:lvl7pPr>
      <a:lvl8pPr marL="1371600" algn="l" rtl="0" eaLnBrk="1" fontAlgn="base" hangingPunct="1">
        <a:spcBef>
          <a:spcPct val="0"/>
        </a:spcBef>
        <a:spcAft>
          <a:spcPct val="0"/>
        </a:spcAft>
        <a:defRPr sz="4000">
          <a:solidFill>
            <a:schemeClr val="tx2"/>
          </a:solidFill>
          <a:latin typeface="Franklin Gothic Book" pitchFamily="34" charset="0"/>
          <a:ea typeface="幼圆" pitchFamily="49" charset="-122"/>
        </a:defRPr>
      </a:lvl8pPr>
      <a:lvl9pPr marL="1828800" algn="l" rtl="0" eaLnBrk="1" fontAlgn="base" hangingPunct="1">
        <a:spcBef>
          <a:spcPct val="0"/>
        </a:spcBef>
        <a:spcAft>
          <a:spcPct val="0"/>
        </a:spcAft>
        <a:defRPr sz="4000">
          <a:solidFill>
            <a:schemeClr val="tx2"/>
          </a:solidFill>
          <a:latin typeface="Franklin Gothic Book" pitchFamily="34" charset="0"/>
          <a:ea typeface="幼圆" pitchFamily="49" charset="-122"/>
        </a:defRPr>
      </a:lvl9pPr>
    </p:titleStyle>
    <p:bodyStyle>
      <a:lvl1pPr marL="273050" indent="-273050" algn="l" rtl="0" eaLnBrk="1" fontAlgn="base" hangingPunct="1">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1" fontAlgn="base" hangingPunct="1">
        <a:spcBef>
          <a:spcPts val="375"/>
        </a:spcBef>
        <a:spcAft>
          <a:spcPct val="0"/>
        </a:spcAft>
        <a:buClr>
          <a:schemeClr val="accent2"/>
        </a:buClr>
        <a:buSzPct val="85000"/>
        <a:buFont typeface="Wingdings" pitchFamily="2" charset="2"/>
        <a:buChar char="Ø"/>
        <a:defRPr sz="2200" kern="1200">
          <a:solidFill>
            <a:schemeClr val="tx1"/>
          </a:solidFill>
          <a:latin typeface="+mn-lt"/>
          <a:ea typeface="+mn-ea"/>
          <a:cs typeface="+mn-cs"/>
        </a:defRPr>
      </a:lvl2pPr>
      <a:lvl3pPr marL="822325" indent="-228600" algn="l" rtl="0" eaLnBrk="1" fontAlgn="base" hangingPunct="1">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1" fontAlgn="base" hangingPunct="1">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1" fontAlgn="base" hangingPunct="1">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en-US" altLang="zh-CN" dirty="0" smtClean="0"/>
              <a:t>《</a:t>
            </a:r>
            <a:r>
              <a:rPr lang="zh-CN" altLang="en-US" dirty="0" smtClean="0"/>
              <a:t>计算机操作系统实验指导</a:t>
            </a:r>
            <a:r>
              <a:rPr lang="en-US" altLang="zh-CN" dirty="0" smtClean="0"/>
              <a:t>》</a:t>
            </a:r>
          </a:p>
          <a:p>
            <a:r>
              <a:rPr lang="zh-CN" altLang="en-US" dirty="0"/>
              <a:t>王红</a:t>
            </a:r>
            <a:r>
              <a:rPr lang="zh-CN" altLang="en-US" dirty="0"/>
              <a:t>玲褚晓敏</a:t>
            </a:r>
          </a:p>
          <a:p>
            <a:endParaRPr lang="zh-CN" altLang="en-US" dirty="0"/>
          </a:p>
        </p:txBody>
      </p:sp>
      <p:sp>
        <p:nvSpPr>
          <p:cNvPr id="2" name="标题 1"/>
          <p:cNvSpPr>
            <a:spLocks noGrp="1"/>
          </p:cNvSpPr>
          <p:nvPr>
            <p:ph type="ctrTitle"/>
          </p:nvPr>
        </p:nvSpPr>
        <p:spPr/>
        <p:txBody>
          <a:bodyPr>
            <a:normAutofit/>
          </a:bodyPr>
          <a:lstStyle/>
          <a:p>
            <a:r>
              <a:rPr lang="zh-CN" altLang="en-US" dirty="0" smtClean="0">
                <a:solidFill>
                  <a:schemeClr val="bg1"/>
                </a:solidFill>
              </a:rPr>
              <a:t>第</a:t>
            </a:r>
            <a:r>
              <a:rPr lang="en-US" altLang="zh-CN" dirty="0" smtClean="0">
                <a:solidFill>
                  <a:schemeClr val="bg1"/>
                </a:solidFill>
              </a:rPr>
              <a:t>3</a:t>
            </a:r>
            <a:r>
              <a:rPr lang="zh-CN" altLang="en-US" dirty="0" smtClean="0">
                <a:solidFill>
                  <a:schemeClr val="bg1"/>
                </a:solidFill>
              </a:rPr>
              <a:t>章 进程控制和进程</a:t>
            </a:r>
            <a:r>
              <a:rPr lang="zh-CN" altLang="en-US" dirty="0">
                <a:solidFill>
                  <a:schemeClr val="bg1"/>
                </a:solidFill>
              </a:rPr>
              <a:t>调度</a:t>
            </a:r>
          </a:p>
        </p:txBody>
      </p:sp>
    </p:spTree>
    <p:extLst>
      <p:ext uri="{BB962C8B-B14F-4D97-AF65-F5344CB8AC3E}">
        <p14:creationId xmlns:p14="http://schemas.microsoft.com/office/powerpoint/2010/main" val="16061163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进程创建</a:t>
            </a:r>
            <a:r>
              <a:rPr lang="en-US" altLang="zh-CN" dirty="0"/>
              <a:t>——</a:t>
            </a:r>
            <a:r>
              <a:rPr lang="en-US" altLang="zh-CN" dirty="0" smtClean="0"/>
              <a:t>fork ()</a:t>
            </a:r>
            <a:r>
              <a:rPr lang="zh-CN" altLang="en-US" dirty="0" smtClean="0"/>
              <a:t>（</a:t>
            </a:r>
            <a:r>
              <a:rPr lang="en-US" altLang="zh-CN" dirty="0" smtClean="0"/>
              <a:t>1</a:t>
            </a:r>
            <a:r>
              <a:rPr lang="zh-CN" altLang="en-US" dirty="0" smtClean="0"/>
              <a:t>）</a:t>
            </a:r>
            <a:endParaRPr lang="zh-CN" altLang="en-US" dirty="0"/>
          </a:p>
        </p:txBody>
      </p:sp>
      <p:sp>
        <p:nvSpPr>
          <p:cNvPr id="3" name="内容占位符 2"/>
          <p:cNvSpPr>
            <a:spLocks noGrp="1"/>
          </p:cNvSpPr>
          <p:nvPr>
            <p:ph sz="quarter" idx="1"/>
          </p:nvPr>
        </p:nvSpPr>
        <p:spPr/>
        <p:txBody>
          <a:bodyPr>
            <a:normAutofit/>
          </a:bodyPr>
          <a:lstStyle/>
          <a:p>
            <a:r>
              <a:rPr lang="en-US" altLang="zh-CN" sz="2400" dirty="0" smtClean="0"/>
              <a:t>fork </a:t>
            </a:r>
            <a:r>
              <a:rPr lang="en-US" altLang="zh-CN" sz="2400" dirty="0"/>
              <a:t>()</a:t>
            </a:r>
            <a:r>
              <a:rPr lang="zh-CN" altLang="en-US" sz="2400" dirty="0" smtClean="0"/>
              <a:t>函数</a:t>
            </a:r>
            <a:r>
              <a:rPr lang="zh-CN" altLang="en-US" sz="2400" dirty="0"/>
              <a:t>通过系统调用创建一个与原来进程几乎完全相同的</a:t>
            </a:r>
            <a:r>
              <a:rPr lang="zh-CN" altLang="en-US" sz="2400" dirty="0" smtClean="0"/>
              <a:t>进程</a:t>
            </a:r>
            <a:endParaRPr lang="en-US" altLang="zh-CN" sz="2400" dirty="0"/>
          </a:p>
          <a:p>
            <a:pPr lvl="1"/>
            <a:r>
              <a:rPr lang="zh-CN" altLang="en-US" sz="2000" dirty="0" smtClean="0"/>
              <a:t>两</a:t>
            </a:r>
            <a:r>
              <a:rPr lang="zh-CN" altLang="en-US" sz="2000" dirty="0"/>
              <a:t>个进程可以做完全相同的事</a:t>
            </a:r>
            <a:r>
              <a:rPr lang="zh-CN" altLang="en-US" sz="2000" dirty="0" smtClean="0"/>
              <a:t>，</a:t>
            </a:r>
            <a:endParaRPr lang="en-US" altLang="zh-CN" sz="2000" dirty="0" smtClean="0"/>
          </a:p>
          <a:p>
            <a:pPr lvl="1"/>
            <a:r>
              <a:rPr lang="zh-CN" altLang="en-US" sz="2000" dirty="0" smtClean="0"/>
              <a:t>根据初始参数或者传入的变量不同，两个进程也</a:t>
            </a:r>
            <a:r>
              <a:rPr lang="zh-CN" altLang="en-US" sz="2000" dirty="0"/>
              <a:t>可以做不同的事</a:t>
            </a:r>
            <a:r>
              <a:rPr lang="zh-CN" altLang="en-US" sz="2000" dirty="0" smtClean="0"/>
              <a:t>。</a:t>
            </a:r>
            <a:endParaRPr lang="en-US" altLang="zh-CN" sz="2000" dirty="0" smtClean="0"/>
          </a:p>
          <a:p>
            <a:pPr lvl="1"/>
            <a:endParaRPr lang="zh-CN" altLang="en-US" sz="2400" dirty="0"/>
          </a:p>
          <a:p>
            <a:r>
              <a:rPr lang="zh-CN" altLang="en-US" sz="2400" dirty="0" smtClean="0"/>
              <a:t>一</a:t>
            </a:r>
            <a:r>
              <a:rPr lang="zh-CN" altLang="en-US" sz="2400" dirty="0"/>
              <a:t>个进程调用</a:t>
            </a:r>
            <a:r>
              <a:rPr lang="en-US" altLang="zh-CN" sz="2400" dirty="0"/>
              <a:t>fork ()</a:t>
            </a:r>
            <a:r>
              <a:rPr lang="zh-CN" altLang="en-US" sz="2400" dirty="0" smtClean="0"/>
              <a:t>函数</a:t>
            </a:r>
            <a:r>
              <a:rPr lang="zh-CN" altLang="en-US" sz="2400" dirty="0"/>
              <a:t>后，系统先给新的进程分配资源，例如存储数据和代码的空间。然后把原来的进程的所有值</a:t>
            </a:r>
            <a:r>
              <a:rPr lang="zh-CN" altLang="en-US" sz="2400" dirty="0" smtClean="0"/>
              <a:t>都复制</a:t>
            </a:r>
            <a:r>
              <a:rPr lang="zh-CN" altLang="en-US" sz="2400" dirty="0"/>
              <a:t>到新</a:t>
            </a:r>
            <a:r>
              <a:rPr lang="zh-CN" altLang="en-US" sz="2400" dirty="0" smtClean="0"/>
              <a:t>的进程</a:t>
            </a:r>
            <a:r>
              <a:rPr lang="zh-CN" altLang="en-US" sz="2400" dirty="0"/>
              <a:t>中，只有少数值与原来的进程的值不同。相当于克隆了一个自己。</a:t>
            </a:r>
          </a:p>
          <a:p>
            <a:pPr marL="457200" lvl="1" indent="0">
              <a:buNone/>
            </a:pPr>
            <a:endParaRPr lang="en-US" altLang="zh-CN" sz="2400" dirty="0" smtClean="0"/>
          </a:p>
        </p:txBody>
      </p:sp>
    </p:spTree>
    <p:extLst>
      <p:ext uri="{BB962C8B-B14F-4D97-AF65-F5344CB8AC3E}">
        <p14:creationId xmlns:p14="http://schemas.microsoft.com/office/powerpoint/2010/main" val="2265240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fork</a:t>
            </a:r>
            <a:r>
              <a:rPr lang="en-US" altLang="zh-CN" b="1" dirty="0"/>
              <a:t> ()</a:t>
            </a:r>
            <a:r>
              <a:rPr lang="zh-CN" altLang="en-US" dirty="0" smtClean="0"/>
              <a:t>函数（</a:t>
            </a:r>
            <a:r>
              <a:rPr lang="en-US" altLang="zh-CN" dirty="0" smtClean="0"/>
              <a:t>2</a:t>
            </a:r>
            <a:r>
              <a:rPr lang="zh-CN" altLang="en-US" dirty="0" smtClean="0"/>
              <a:t>）</a:t>
            </a:r>
            <a:endParaRPr lang="zh-CN" altLang="en-US" dirty="0"/>
          </a:p>
        </p:txBody>
      </p:sp>
      <p:sp>
        <p:nvSpPr>
          <p:cNvPr id="3" name="内容占位符 2"/>
          <p:cNvSpPr>
            <a:spLocks noGrp="1"/>
          </p:cNvSpPr>
          <p:nvPr>
            <p:ph sz="quarter" idx="1"/>
          </p:nvPr>
        </p:nvSpPr>
        <p:spPr/>
        <p:txBody>
          <a:bodyPr>
            <a:normAutofit/>
          </a:bodyPr>
          <a:lstStyle/>
          <a:p>
            <a:r>
              <a:rPr lang="en-US" altLang="zh-CN" b="1" dirty="0" smtClean="0"/>
              <a:t>fork()</a:t>
            </a:r>
            <a:r>
              <a:rPr lang="zh-CN" altLang="en-US" b="1" dirty="0" smtClean="0"/>
              <a:t>的一个奇妙之处就是它仅仅被调用一次，却能够返回两次，它可能有三种不同的返回值：</a:t>
            </a:r>
            <a:r>
              <a:rPr lang="zh-CN" altLang="en-US" dirty="0" smtClean="0"/>
              <a:t/>
            </a:r>
            <a:br>
              <a:rPr lang="zh-CN" altLang="en-US" dirty="0" smtClean="0"/>
            </a:br>
            <a:r>
              <a:rPr lang="zh-CN" altLang="en-US" dirty="0" smtClean="0"/>
              <a:t>    </a:t>
            </a:r>
            <a:r>
              <a:rPr lang="en-US" altLang="zh-CN" dirty="0" smtClean="0"/>
              <a:t>1</a:t>
            </a:r>
            <a:r>
              <a:rPr lang="zh-CN" altLang="en-US" dirty="0" smtClean="0"/>
              <a:t>）（</a:t>
            </a:r>
            <a:r>
              <a:rPr lang="en-US" altLang="zh-CN" dirty="0">
                <a:solidFill>
                  <a:srgbClr val="FF0000"/>
                </a:solidFill>
              </a:rPr>
              <a:t>&gt;0</a:t>
            </a:r>
            <a:r>
              <a:rPr lang="zh-CN" altLang="en-US" dirty="0"/>
              <a:t>）在</a:t>
            </a:r>
            <a:r>
              <a:rPr lang="zh-CN" altLang="en-US" dirty="0" smtClean="0"/>
              <a:t>父进程中，</a:t>
            </a:r>
            <a:r>
              <a:rPr lang="en-US" altLang="zh-CN" dirty="0" smtClean="0"/>
              <a:t>fork</a:t>
            </a:r>
            <a:r>
              <a:rPr lang="zh-CN" altLang="en-US" dirty="0" smtClean="0"/>
              <a:t>返回新创建子进程的进程</a:t>
            </a:r>
            <a:r>
              <a:rPr lang="en-US" altLang="zh-CN" dirty="0" smtClean="0"/>
              <a:t>ID</a:t>
            </a:r>
            <a:r>
              <a:rPr lang="zh-CN" altLang="en-US" dirty="0" smtClean="0"/>
              <a:t>；</a:t>
            </a:r>
            <a:br>
              <a:rPr lang="zh-CN" altLang="en-US" dirty="0" smtClean="0"/>
            </a:br>
            <a:r>
              <a:rPr lang="zh-CN" altLang="en-US" dirty="0" smtClean="0"/>
              <a:t>    </a:t>
            </a:r>
            <a:r>
              <a:rPr lang="en-US" altLang="zh-CN" dirty="0" smtClean="0"/>
              <a:t>2</a:t>
            </a:r>
            <a:r>
              <a:rPr lang="zh-CN" altLang="en-US" dirty="0" smtClean="0"/>
              <a:t>）（</a:t>
            </a:r>
            <a:r>
              <a:rPr lang="en-US" altLang="zh-CN" dirty="0" smtClean="0">
                <a:solidFill>
                  <a:srgbClr val="FF0000"/>
                </a:solidFill>
              </a:rPr>
              <a:t>=0</a:t>
            </a:r>
            <a:r>
              <a:rPr lang="zh-CN" altLang="en-US" dirty="0"/>
              <a:t>）在</a:t>
            </a:r>
            <a:r>
              <a:rPr lang="zh-CN" altLang="en-US" dirty="0" smtClean="0"/>
              <a:t>子进程中，</a:t>
            </a:r>
            <a:r>
              <a:rPr lang="en-US" altLang="zh-CN" dirty="0" smtClean="0"/>
              <a:t>fork</a:t>
            </a:r>
            <a:r>
              <a:rPr lang="zh-CN" altLang="en-US" dirty="0" smtClean="0"/>
              <a:t>返回</a:t>
            </a:r>
            <a:r>
              <a:rPr lang="en-US" altLang="zh-CN" dirty="0" smtClean="0"/>
              <a:t>0</a:t>
            </a:r>
            <a:r>
              <a:rPr lang="zh-CN" altLang="en-US" dirty="0" smtClean="0"/>
              <a:t>；</a:t>
            </a:r>
            <a:br>
              <a:rPr lang="zh-CN" altLang="en-US" dirty="0" smtClean="0"/>
            </a:br>
            <a:r>
              <a:rPr lang="zh-CN" altLang="en-US" dirty="0" smtClean="0"/>
              <a:t>    </a:t>
            </a:r>
            <a:r>
              <a:rPr lang="en-US" altLang="zh-CN" dirty="0" smtClean="0"/>
              <a:t>3</a:t>
            </a:r>
            <a:r>
              <a:rPr lang="zh-CN" altLang="en-US" dirty="0" smtClean="0"/>
              <a:t>）（</a:t>
            </a:r>
            <a:r>
              <a:rPr lang="en-US" altLang="zh-CN" dirty="0" smtClean="0">
                <a:solidFill>
                  <a:srgbClr val="FF0000"/>
                </a:solidFill>
              </a:rPr>
              <a:t>&lt;0</a:t>
            </a:r>
            <a:r>
              <a:rPr lang="zh-CN" altLang="en-US" dirty="0"/>
              <a:t>）如果</a:t>
            </a:r>
            <a:r>
              <a:rPr lang="zh-CN" altLang="en-US" dirty="0" smtClean="0"/>
              <a:t>出现错误，</a:t>
            </a:r>
            <a:r>
              <a:rPr lang="en-US" altLang="zh-CN" dirty="0" smtClean="0"/>
              <a:t>fork</a:t>
            </a:r>
            <a:r>
              <a:rPr lang="zh-CN" altLang="en-US" dirty="0" smtClean="0"/>
              <a:t>返回一个负值；</a:t>
            </a:r>
            <a:endParaRPr lang="en-US" altLang="zh-CN" dirty="0" smtClean="0"/>
          </a:p>
          <a:p>
            <a:endParaRPr lang="en-US" altLang="zh-CN" dirty="0" smtClean="0"/>
          </a:p>
          <a:p>
            <a:r>
              <a:rPr lang="en-US" altLang="zh-CN" b="1" dirty="0"/>
              <a:t>fork ()</a:t>
            </a:r>
            <a:r>
              <a:rPr lang="zh-CN" altLang="en-US" b="1" dirty="0" smtClean="0"/>
              <a:t>出错</a:t>
            </a:r>
            <a:r>
              <a:rPr lang="zh-CN" altLang="en-US" b="1" dirty="0"/>
              <a:t>可能有两种</a:t>
            </a:r>
            <a:r>
              <a:rPr lang="zh-CN" altLang="en-US" b="1" dirty="0" smtClean="0"/>
              <a:t>原因</a:t>
            </a:r>
            <a:endParaRPr lang="en-US" altLang="zh-CN" b="1" dirty="0" smtClean="0"/>
          </a:p>
          <a:p>
            <a:pPr marL="914400" lvl="1" indent="-457200">
              <a:buFont typeface="+mj-ea"/>
              <a:buAutoNum type="circleNumDbPlain"/>
            </a:pPr>
            <a:r>
              <a:rPr lang="zh-CN" altLang="en-US" dirty="0" smtClean="0"/>
              <a:t>当前</a:t>
            </a:r>
            <a:r>
              <a:rPr lang="zh-CN" altLang="en-US" dirty="0"/>
              <a:t>的进程数已经达到了系统规定的上限，这时</a:t>
            </a:r>
            <a:r>
              <a:rPr lang="en-US" altLang="zh-CN" dirty="0" err="1"/>
              <a:t>errno</a:t>
            </a:r>
            <a:r>
              <a:rPr lang="zh-CN" altLang="en-US" dirty="0"/>
              <a:t>的值被设置为</a:t>
            </a:r>
            <a:r>
              <a:rPr lang="en-US" altLang="zh-CN" dirty="0"/>
              <a:t>EAGAIN</a:t>
            </a:r>
            <a:r>
              <a:rPr lang="zh-CN" altLang="en-US" dirty="0" smtClean="0"/>
              <a:t>。</a:t>
            </a:r>
            <a:endParaRPr lang="en-US" altLang="zh-CN" dirty="0" smtClean="0"/>
          </a:p>
          <a:p>
            <a:pPr marL="914400" lvl="1" indent="-457200">
              <a:buFont typeface="+mj-ea"/>
              <a:buAutoNum type="circleNumDbPlain"/>
            </a:pPr>
            <a:r>
              <a:rPr lang="zh-CN" altLang="en-US" dirty="0" smtClean="0"/>
              <a:t>系统</a:t>
            </a:r>
            <a:r>
              <a:rPr lang="zh-CN" altLang="en-US" dirty="0"/>
              <a:t>内存不足，这时</a:t>
            </a:r>
            <a:r>
              <a:rPr lang="en-US" altLang="zh-CN" dirty="0" err="1"/>
              <a:t>errno</a:t>
            </a:r>
            <a:r>
              <a:rPr lang="zh-CN" altLang="en-US" dirty="0"/>
              <a:t>的值被设置为</a:t>
            </a:r>
            <a:r>
              <a:rPr lang="en-US" altLang="zh-CN" dirty="0"/>
              <a:t>ENOMEM</a:t>
            </a:r>
            <a:r>
              <a:rPr lang="zh-CN" altLang="en-US" dirty="0"/>
              <a:t>。</a:t>
            </a:r>
          </a:p>
        </p:txBody>
      </p:sp>
    </p:spTree>
    <p:extLst>
      <p:ext uri="{BB962C8B-B14F-4D97-AF65-F5344CB8AC3E}">
        <p14:creationId xmlns:p14="http://schemas.microsoft.com/office/powerpoint/2010/main" val="11320293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进程标识符管理</a:t>
            </a:r>
            <a:endParaRPr lang="zh-CN" altLang="en-US" dirty="0"/>
          </a:p>
        </p:txBody>
      </p:sp>
      <p:sp>
        <p:nvSpPr>
          <p:cNvPr id="3" name="内容占位符 2"/>
          <p:cNvSpPr>
            <a:spLocks noGrp="1"/>
          </p:cNvSpPr>
          <p:nvPr>
            <p:ph sz="quarter" idx="1"/>
          </p:nvPr>
        </p:nvSpPr>
        <p:spPr/>
        <p:txBody>
          <a:bodyPr/>
          <a:lstStyle/>
          <a:p>
            <a:r>
              <a:rPr lang="en-US" altLang="zh-CN" dirty="0" err="1"/>
              <a:t>int</a:t>
            </a:r>
            <a:r>
              <a:rPr lang="en-US" altLang="zh-CN" dirty="0"/>
              <a:t> </a:t>
            </a:r>
            <a:r>
              <a:rPr lang="en-US" altLang="zh-CN" dirty="0" err="1"/>
              <a:t>getpid</a:t>
            </a:r>
            <a:r>
              <a:rPr lang="en-US" altLang="zh-CN" dirty="0"/>
              <a:t>();		</a:t>
            </a:r>
            <a:r>
              <a:rPr lang="en-US" altLang="zh-CN" dirty="0" smtClean="0"/>
              <a:t>//</a:t>
            </a:r>
            <a:r>
              <a:rPr lang="zh-CN" altLang="zh-CN" dirty="0" smtClean="0"/>
              <a:t>取得</a:t>
            </a:r>
            <a:r>
              <a:rPr lang="zh-CN" altLang="zh-CN" dirty="0"/>
              <a:t>当前进程的标识符（进程</a:t>
            </a:r>
            <a:r>
              <a:rPr lang="en-US" altLang="zh-CN" dirty="0"/>
              <a:t>ID</a:t>
            </a:r>
            <a:r>
              <a:rPr lang="zh-CN" altLang="zh-CN" dirty="0"/>
              <a:t>）。</a:t>
            </a:r>
          </a:p>
          <a:p>
            <a:r>
              <a:rPr lang="en-US" altLang="zh-CN" dirty="0" err="1"/>
              <a:t>int</a:t>
            </a:r>
            <a:r>
              <a:rPr lang="en-US" altLang="zh-CN" dirty="0"/>
              <a:t> </a:t>
            </a:r>
            <a:r>
              <a:rPr lang="en-US" altLang="zh-CN" dirty="0" err="1"/>
              <a:t>getppid</a:t>
            </a:r>
            <a:r>
              <a:rPr lang="en-US" altLang="zh-CN" dirty="0"/>
              <a:t>();	</a:t>
            </a:r>
            <a:r>
              <a:rPr lang="en-US" altLang="zh-CN" dirty="0" smtClean="0"/>
              <a:t>//</a:t>
            </a:r>
            <a:r>
              <a:rPr lang="zh-CN" altLang="zh-CN" dirty="0" smtClean="0"/>
              <a:t>取得</a:t>
            </a:r>
            <a:r>
              <a:rPr lang="zh-CN" altLang="zh-CN" dirty="0"/>
              <a:t>当前进程的父进程</a:t>
            </a:r>
            <a:r>
              <a:rPr lang="en-US" altLang="zh-CN" dirty="0"/>
              <a:t>ID</a:t>
            </a:r>
            <a:r>
              <a:rPr lang="zh-CN" altLang="zh-CN" dirty="0"/>
              <a:t>。</a:t>
            </a:r>
          </a:p>
          <a:p>
            <a:r>
              <a:rPr lang="en-US" altLang="zh-CN" dirty="0" err="1"/>
              <a:t>int</a:t>
            </a:r>
            <a:r>
              <a:rPr lang="en-US" altLang="zh-CN" dirty="0"/>
              <a:t> </a:t>
            </a:r>
            <a:r>
              <a:rPr lang="en-US" altLang="zh-CN" dirty="0" err="1"/>
              <a:t>getpgrp</a:t>
            </a:r>
            <a:r>
              <a:rPr lang="en-US" altLang="zh-CN" dirty="0"/>
              <a:t>(); 	</a:t>
            </a:r>
            <a:r>
              <a:rPr lang="en-US" altLang="zh-CN" dirty="0" smtClean="0"/>
              <a:t>//</a:t>
            </a:r>
            <a:r>
              <a:rPr lang="zh-CN" altLang="zh-CN" dirty="0" smtClean="0"/>
              <a:t>取得</a:t>
            </a:r>
            <a:r>
              <a:rPr lang="zh-CN" altLang="zh-CN" dirty="0"/>
              <a:t>当前进程的进程组标识符。</a:t>
            </a:r>
          </a:p>
          <a:p>
            <a:r>
              <a:rPr lang="en-US" altLang="zh-CN" dirty="0" err="1"/>
              <a:t>int</a:t>
            </a:r>
            <a:r>
              <a:rPr lang="en-US" altLang="zh-CN" dirty="0"/>
              <a:t> </a:t>
            </a:r>
            <a:r>
              <a:rPr lang="en-US" altLang="zh-CN" dirty="0" err="1"/>
              <a:t>getpgid</a:t>
            </a:r>
            <a:r>
              <a:rPr lang="en-US" altLang="zh-CN" dirty="0"/>
              <a:t>(</a:t>
            </a:r>
            <a:r>
              <a:rPr lang="en-US" altLang="zh-CN" dirty="0" err="1"/>
              <a:t>int</a:t>
            </a:r>
            <a:r>
              <a:rPr lang="en-US" altLang="zh-CN" dirty="0"/>
              <a:t> </a:t>
            </a:r>
            <a:r>
              <a:rPr lang="en-US" altLang="zh-CN" dirty="0" err="1"/>
              <a:t>pid</a:t>
            </a:r>
            <a:r>
              <a:rPr lang="en-US" altLang="zh-CN" dirty="0"/>
              <a:t>); 	</a:t>
            </a:r>
            <a:r>
              <a:rPr lang="en-US" altLang="zh-CN" dirty="0" smtClean="0"/>
              <a:t>//</a:t>
            </a:r>
            <a:r>
              <a:rPr lang="zh-CN" altLang="zh-CN" dirty="0" smtClean="0"/>
              <a:t>将</a:t>
            </a:r>
            <a:r>
              <a:rPr lang="zh-CN" altLang="zh-CN" dirty="0"/>
              <a:t>当前进程的进程组标识符改为当前进程的进程</a:t>
            </a:r>
            <a:r>
              <a:rPr lang="en-US" altLang="zh-CN" dirty="0"/>
              <a:t>ID</a:t>
            </a:r>
            <a:r>
              <a:rPr lang="zh-CN" altLang="zh-CN" dirty="0"/>
              <a:t>，使其成为进程组首进程，并返回这一新的进程组标识符。</a:t>
            </a:r>
            <a:endParaRPr lang="zh-CN" altLang="en-US" dirty="0"/>
          </a:p>
        </p:txBody>
      </p:sp>
    </p:spTree>
    <p:extLst>
      <p:ext uri="{BB962C8B-B14F-4D97-AF65-F5344CB8AC3E}">
        <p14:creationId xmlns:p14="http://schemas.microsoft.com/office/powerpoint/2010/main" val="1705302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加载新的进程映像</a:t>
            </a:r>
            <a:r>
              <a:rPr lang="en-US" altLang="zh-CN" dirty="0"/>
              <a:t>——</a:t>
            </a:r>
            <a:r>
              <a:rPr lang="en-US" altLang="zh-CN" dirty="0" smtClean="0"/>
              <a:t>exec</a:t>
            </a:r>
            <a:r>
              <a:rPr lang="zh-CN" altLang="en-US" dirty="0" smtClean="0"/>
              <a:t>函数族（</a:t>
            </a:r>
            <a:r>
              <a:rPr lang="en-US" altLang="zh-CN" dirty="0" smtClean="0"/>
              <a:t>1</a:t>
            </a:r>
            <a:r>
              <a:rPr lang="zh-CN" altLang="en-US" dirty="0" smtClean="0"/>
              <a:t>）</a:t>
            </a:r>
            <a:endParaRPr lang="zh-CN" altLang="en-US" dirty="0"/>
          </a:p>
        </p:txBody>
      </p:sp>
      <p:sp>
        <p:nvSpPr>
          <p:cNvPr id="3" name="内容占位符 2"/>
          <p:cNvSpPr>
            <a:spLocks noGrp="1"/>
          </p:cNvSpPr>
          <p:nvPr>
            <p:ph sz="quarter" idx="1"/>
          </p:nvPr>
        </p:nvSpPr>
        <p:spPr>
          <a:xfrm>
            <a:off x="690283" y="1264023"/>
            <a:ext cx="10874188" cy="5311588"/>
          </a:xfrm>
        </p:spPr>
        <p:txBody>
          <a:bodyPr>
            <a:normAutofit fontScale="85000" lnSpcReduction="10000"/>
          </a:bodyPr>
          <a:lstStyle/>
          <a:p>
            <a:r>
              <a:rPr lang="zh-CN" altLang="zh-CN" dirty="0"/>
              <a:t>创建的进程往往希望它能执行新的程序，在</a:t>
            </a:r>
            <a:r>
              <a:rPr lang="en-US" altLang="zh-CN" dirty="0"/>
              <a:t>Linux</a:t>
            </a:r>
            <a:r>
              <a:rPr lang="zh-CN" altLang="zh-CN" dirty="0"/>
              <a:t>中，进程创建和加载新进程映像是分离操作的。</a:t>
            </a:r>
            <a:endParaRPr lang="en-US" altLang="zh-CN" dirty="0" smtClean="0"/>
          </a:p>
          <a:p>
            <a:r>
              <a:rPr lang="zh-CN" altLang="en-US" dirty="0"/>
              <a:t>在</a:t>
            </a:r>
            <a:r>
              <a:rPr lang="en-US" altLang="zh-CN" b="1" dirty="0"/>
              <a:t>Linux</a:t>
            </a:r>
            <a:r>
              <a:rPr lang="zh-CN" altLang="en-US" dirty="0"/>
              <a:t>中，</a:t>
            </a:r>
            <a:r>
              <a:rPr lang="zh-CN" altLang="zh-CN" dirty="0" smtClean="0"/>
              <a:t>当</a:t>
            </a:r>
            <a:r>
              <a:rPr lang="zh-CN" altLang="zh-CN" dirty="0"/>
              <a:t>创建一个进程后，通常使用</a:t>
            </a:r>
            <a:r>
              <a:rPr lang="en-US" altLang="zh-CN" dirty="0"/>
              <a:t>exec</a:t>
            </a:r>
            <a:r>
              <a:rPr lang="zh-CN" altLang="zh-CN" dirty="0"/>
              <a:t>系列函数将子进程替换成新的进程映像。</a:t>
            </a:r>
            <a:endParaRPr lang="en-US" altLang="zh-CN" dirty="0" smtClean="0"/>
          </a:p>
          <a:p>
            <a:r>
              <a:rPr lang="zh-CN" altLang="en-US" dirty="0" smtClean="0"/>
              <a:t>注意：</a:t>
            </a:r>
            <a:r>
              <a:rPr lang="en-US" altLang="zh-CN" dirty="0" smtClean="0"/>
              <a:t>Linux</a:t>
            </a:r>
            <a:r>
              <a:rPr lang="zh-CN" altLang="en-US" dirty="0" smtClean="0"/>
              <a:t>中并不</a:t>
            </a:r>
            <a:r>
              <a:rPr lang="zh-CN" altLang="en-US" dirty="0"/>
              <a:t>存在一个</a:t>
            </a:r>
            <a:r>
              <a:rPr lang="en-US" altLang="zh-CN" dirty="0"/>
              <a:t>exec()</a:t>
            </a:r>
            <a:r>
              <a:rPr lang="zh-CN" altLang="en-US" dirty="0"/>
              <a:t>的函数形式，</a:t>
            </a:r>
            <a:r>
              <a:rPr lang="en-US" altLang="zh-CN" dirty="0"/>
              <a:t>exec</a:t>
            </a:r>
            <a:r>
              <a:rPr lang="zh-CN" altLang="en-US" dirty="0"/>
              <a:t>指的是一组函数，一共有</a:t>
            </a:r>
            <a:r>
              <a:rPr lang="en-US" altLang="zh-CN" dirty="0"/>
              <a:t>6</a:t>
            </a:r>
            <a:r>
              <a:rPr lang="zh-CN" altLang="en-US" dirty="0"/>
              <a:t>个，</a:t>
            </a:r>
            <a:r>
              <a:rPr lang="zh-CN" altLang="en-US" dirty="0" smtClean="0"/>
              <a:t>分别是：</a:t>
            </a:r>
            <a:endParaRPr lang="en-US" altLang="zh-CN" dirty="0" smtClean="0"/>
          </a:p>
          <a:p>
            <a:pPr marL="0" indent="0">
              <a:buNone/>
            </a:pPr>
            <a:r>
              <a:rPr lang="en-US" altLang="zh-CN" dirty="0"/>
              <a:t>#include &lt;</a:t>
            </a:r>
            <a:r>
              <a:rPr lang="en-US" altLang="zh-CN" dirty="0" err="1"/>
              <a:t>unistd.h</a:t>
            </a:r>
            <a:r>
              <a:rPr lang="en-US" altLang="zh-CN" dirty="0"/>
              <a:t>&gt; </a:t>
            </a:r>
            <a:endParaRPr lang="en-US" altLang="zh-CN" dirty="0" smtClean="0"/>
          </a:p>
          <a:p>
            <a:pPr marL="0" indent="0">
              <a:buNone/>
            </a:pPr>
            <a:r>
              <a:rPr lang="en-US" altLang="zh-CN" dirty="0" err="1" smtClean="0"/>
              <a:t>int</a:t>
            </a:r>
            <a:r>
              <a:rPr lang="en-US" altLang="zh-CN" dirty="0" smtClean="0"/>
              <a:t> </a:t>
            </a:r>
            <a:r>
              <a:rPr lang="en-US" altLang="zh-CN" dirty="0" err="1"/>
              <a:t>execl</a:t>
            </a:r>
            <a:r>
              <a:rPr lang="en-US" altLang="zh-CN" dirty="0"/>
              <a:t>(</a:t>
            </a:r>
            <a:r>
              <a:rPr lang="en-US" altLang="zh-CN" dirty="0" err="1"/>
              <a:t>const</a:t>
            </a:r>
            <a:r>
              <a:rPr lang="en-US" altLang="zh-CN" dirty="0"/>
              <a:t> char *path, </a:t>
            </a:r>
            <a:r>
              <a:rPr lang="en-US" altLang="zh-CN" dirty="0" err="1"/>
              <a:t>const</a:t>
            </a:r>
            <a:r>
              <a:rPr lang="en-US" altLang="zh-CN" dirty="0"/>
              <a:t> char *</a:t>
            </a:r>
            <a:r>
              <a:rPr lang="en-US" altLang="zh-CN" dirty="0" err="1"/>
              <a:t>arg</a:t>
            </a:r>
            <a:r>
              <a:rPr lang="en-US" altLang="zh-CN" dirty="0"/>
              <a:t>, ...); </a:t>
            </a:r>
          </a:p>
          <a:p>
            <a:pPr marL="0" indent="0">
              <a:buNone/>
            </a:pPr>
            <a:r>
              <a:rPr lang="en-US" altLang="zh-CN" dirty="0" err="1"/>
              <a:t>int</a:t>
            </a:r>
            <a:r>
              <a:rPr lang="en-US" altLang="zh-CN" dirty="0"/>
              <a:t> </a:t>
            </a:r>
            <a:r>
              <a:rPr lang="en-US" altLang="zh-CN" dirty="0" err="1"/>
              <a:t>execlp</a:t>
            </a:r>
            <a:r>
              <a:rPr lang="en-US" altLang="zh-CN" dirty="0"/>
              <a:t>(</a:t>
            </a:r>
            <a:r>
              <a:rPr lang="en-US" altLang="zh-CN" dirty="0" err="1"/>
              <a:t>const</a:t>
            </a:r>
            <a:r>
              <a:rPr lang="en-US" altLang="zh-CN" dirty="0"/>
              <a:t> char *file, </a:t>
            </a:r>
            <a:r>
              <a:rPr lang="en-US" altLang="zh-CN" dirty="0" err="1"/>
              <a:t>const</a:t>
            </a:r>
            <a:r>
              <a:rPr lang="en-US" altLang="zh-CN" dirty="0"/>
              <a:t> char *</a:t>
            </a:r>
            <a:r>
              <a:rPr lang="en-US" altLang="zh-CN" dirty="0" err="1"/>
              <a:t>arg</a:t>
            </a:r>
            <a:r>
              <a:rPr lang="en-US" altLang="zh-CN" dirty="0"/>
              <a:t>, ...); </a:t>
            </a:r>
          </a:p>
          <a:p>
            <a:pPr marL="0" indent="0">
              <a:buNone/>
            </a:pPr>
            <a:r>
              <a:rPr lang="en-US" altLang="zh-CN" dirty="0" err="1"/>
              <a:t>int</a:t>
            </a:r>
            <a:r>
              <a:rPr lang="en-US" altLang="zh-CN" dirty="0"/>
              <a:t> </a:t>
            </a:r>
            <a:r>
              <a:rPr lang="en-US" altLang="zh-CN" dirty="0" err="1"/>
              <a:t>execle</a:t>
            </a:r>
            <a:r>
              <a:rPr lang="en-US" altLang="zh-CN" dirty="0"/>
              <a:t>(</a:t>
            </a:r>
            <a:r>
              <a:rPr lang="en-US" altLang="zh-CN" dirty="0" err="1"/>
              <a:t>const</a:t>
            </a:r>
            <a:r>
              <a:rPr lang="en-US" altLang="zh-CN" dirty="0"/>
              <a:t> char *path, </a:t>
            </a:r>
            <a:r>
              <a:rPr lang="en-US" altLang="zh-CN" dirty="0" err="1"/>
              <a:t>const</a:t>
            </a:r>
            <a:r>
              <a:rPr lang="en-US" altLang="zh-CN" dirty="0"/>
              <a:t> char *</a:t>
            </a:r>
            <a:r>
              <a:rPr lang="en-US" altLang="zh-CN" dirty="0" err="1"/>
              <a:t>arg</a:t>
            </a:r>
            <a:r>
              <a:rPr lang="en-US" altLang="zh-CN" dirty="0"/>
              <a:t>, ..., char *</a:t>
            </a:r>
            <a:r>
              <a:rPr lang="en-US" altLang="zh-CN" dirty="0" err="1"/>
              <a:t>const</a:t>
            </a:r>
            <a:r>
              <a:rPr lang="en-US" altLang="zh-CN" dirty="0"/>
              <a:t> </a:t>
            </a:r>
            <a:r>
              <a:rPr lang="en-US" altLang="zh-CN" dirty="0" err="1"/>
              <a:t>envp</a:t>
            </a:r>
            <a:r>
              <a:rPr lang="en-US" altLang="zh-CN" dirty="0"/>
              <a:t>[]); </a:t>
            </a:r>
          </a:p>
          <a:p>
            <a:pPr marL="0" indent="0">
              <a:buNone/>
            </a:pPr>
            <a:r>
              <a:rPr lang="en-US" altLang="zh-CN" dirty="0" err="1"/>
              <a:t>int</a:t>
            </a:r>
            <a:r>
              <a:rPr lang="en-US" altLang="zh-CN" dirty="0"/>
              <a:t> </a:t>
            </a:r>
            <a:r>
              <a:rPr lang="en-US" altLang="zh-CN" dirty="0" err="1"/>
              <a:t>execv</a:t>
            </a:r>
            <a:r>
              <a:rPr lang="en-US" altLang="zh-CN" dirty="0"/>
              <a:t>(</a:t>
            </a:r>
            <a:r>
              <a:rPr lang="en-US" altLang="zh-CN" dirty="0" err="1"/>
              <a:t>const</a:t>
            </a:r>
            <a:r>
              <a:rPr lang="en-US" altLang="zh-CN" dirty="0"/>
              <a:t> char *path, char *</a:t>
            </a:r>
            <a:r>
              <a:rPr lang="en-US" altLang="zh-CN" dirty="0" err="1"/>
              <a:t>const</a:t>
            </a:r>
            <a:r>
              <a:rPr lang="en-US" altLang="zh-CN" dirty="0"/>
              <a:t> </a:t>
            </a:r>
            <a:r>
              <a:rPr lang="en-US" altLang="zh-CN" dirty="0" err="1"/>
              <a:t>argv</a:t>
            </a:r>
            <a:r>
              <a:rPr lang="en-US" altLang="zh-CN" dirty="0"/>
              <a:t>[]); </a:t>
            </a:r>
          </a:p>
          <a:p>
            <a:pPr marL="0" indent="0">
              <a:buNone/>
            </a:pPr>
            <a:r>
              <a:rPr lang="en-US" altLang="zh-CN" dirty="0" err="1"/>
              <a:t>int</a:t>
            </a:r>
            <a:r>
              <a:rPr lang="en-US" altLang="zh-CN" dirty="0"/>
              <a:t> </a:t>
            </a:r>
            <a:r>
              <a:rPr lang="en-US" altLang="zh-CN" dirty="0" err="1"/>
              <a:t>execvp</a:t>
            </a:r>
            <a:r>
              <a:rPr lang="en-US" altLang="zh-CN" dirty="0"/>
              <a:t>(</a:t>
            </a:r>
            <a:r>
              <a:rPr lang="en-US" altLang="zh-CN" dirty="0" err="1"/>
              <a:t>const</a:t>
            </a:r>
            <a:r>
              <a:rPr lang="en-US" altLang="zh-CN" dirty="0"/>
              <a:t> char *file, char *</a:t>
            </a:r>
            <a:r>
              <a:rPr lang="en-US" altLang="zh-CN" dirty="0" err="1"/>
              <a:t>const</a:t>
            </a:r>
            <a:r>
              <a:rPr lang="en-US" altLang="zh-CN" dirty="0"/>
              <a:t> </a:t>
            </a:r>
            <a:r>
              <a:rPr lang="en-US" altLang="zh-CN" dirty="0" err="1"/>
              <a:t>argv</a:t>
            </a:r>
            <a:r>
              <a:rPr lang="en-US" altLang="zh-CN" dirty="0"/>
              <a:t>[]); </a:t>
            </a:r>
          </a:p>
          <a:p>
            <a:pPr marL="0" indent="0">
              <a:buNone/>
            </a:pPr>
            <a:r>
              <a:rPr lang="en-US" altLang="zh-CN" dirty="0" err="1">
                <a:solidFill>
                  <a:srgbClr val="FF0000"/>
                </a:solidFill>
              </a:rPr>
              <a:t>int</a:t>
            </a:r>
            <a:r>
              <a:rPr lang="en-US" altLang="zh-CN" dirty="0">
                <a:solidFill>
                  <a:srgbClr val="FF0000"/>
                </a:solidFill>
              </a:rPr>
              <a:t> </a:t>
            </a:r>
            <a:r>
              <a:rPr lang="en-US" altLang="zh-CN" dirty="0" err="1">
                <a:solidFill>
                  <a:srgbClr val="FF0000"/>
                </a:solidFill>
              </a:rPr>
              <a:t>execve</a:t>
            </a:r>
            <a:r>
              <a:rPr lang="en-US" altLang="zh-CN" dirty="0">
                <a:solidFill>
                  <a:srgbClr val="FF0000"/>
                </a:solidFill>
              </a:rPr>
              <a:t>(</a:t>
            </a:r>
            <a:r>
              <a:rPr lang="en-US" altLang="zh-CN" dirty="0" err="1">
                <a:solidFill>
                  <a:srgbClr val="FF0000"/>
                </a:solidFill>
              </a:rPr>
              <a:t>const</a:t>
            </a:r>
            <a:r>
              <a:rPr lang="en-US" altLang="zh-CN" dirty="0">
                <a:solidFill>
                  <a:srgbClr val="FF0000"/>
                </a:solidFill>
              </a:rPr>
              <a:t> char *path, char *</a:t>
            </a:r>
            <a:r>
              <a:rPr lang="en-US" altLang="zh-CN" dirty="0" err="1">
                <a:solidFill>
                  <a:srgbClr val="FF0000"/>
                </a:solidFill>
              </a:rPr>
              <a:t>const</a:t>
            </a:r>
            <a:r>
              <a:rPr lang="en-US" altLang="zh-CN" dirty="0">
                <a:solidFill>
                  <a:srgbClr val="FF0000"/>
                </a:solidFill>
              </a:rPr>
              <a:t> </a:t>
            </a:r>
            <a:r>
              <a:rPr lang="en-US" altLang="zh-CN" dirty="0" err="1">
                <a:solidFill>
                  <a:srgbClr val="FF0000"/>
                </a:solidFill>
              </a:rPr>
              <a:t>argv</a:t>
            </a:r>
            <a:r>
              <a:rPr lang="en-US" altLang="zh-CN" dirty="0">
                <a:solidFill>
                  <a:srgbClr val="FF0000"/>
                </a:solidFill>
              </a:rPr>
              <a:t>[], char *</a:t>
            </a:r>
            <a:r>
              <a:rPr lang="en-US" altLang="zh-CN" dirty="0" err="1">
                <a:solidFill>
                  <a:srgbClr val="FF0000"/>
                </a:solidFill>
              </a:rPr>
              <a:t>const</a:t>
            </a:r>
            <a:r>
              <a:rPr lang="en-US" altLang="zh-CN" dirty="0">
                <a:solidFill>
                  <a:srgbClr val="FF0000"/>
                </a:solidFill>
              </a:rPr>
              <a:t> </a:t>
            </a:r>
            <a:r>
              <a:rPr lang="en-US" altLang="zh-CN" dirty="0" err="1">
                <a:solidFill>
                  <a:srgbClr val="FF0000"/>
                </a:solidFill>
              </a:rPr>
              <a:t>envp</a:t>
            </a:r>
            <a:r>
              <a:rPr lang="en-US" altLang="zh-CN" dirty="0" smtClean="0">
                <a:solidFill>
                  <a:srgbClr val="FF0000"/>
                </a:solidFill>
              </a:rPr>
              <a:t>[]);</a:t>
            </a:r>
          </a:p>
          <a:p>
            <a:pPr marL="0" indent="0">
              <a:buNone/>
            </a:pPr>
            <a:endParaRPr lang="en-US" altLang="zh-CN" sz="2200" dirty="0">
              <a:solidFill>
                <a:srgbClr val="FF0000"/>
              </a:solidFill>
            </a:endParaRPr>
          </a:p>
          <a:p>
            <a:pPr marL="0" indent="0">
              <a:buNone/>
            </a:pPr>
            <a:r>
              <a:rPr lang="zh-CN" altLang="en-US" dirty="0" smtClean="0"/>
              <a:t>其中</a:t>
            </a:r>
            <a:r>
              <a:rPr lang="zh-CN" altLang="en-US" dirty="0"/>
              <a:t>，</a:t>
            </a:r>
            <a:r>
              <a:rPr lang="zh-CN" altLang="en-US" dirty="0" smtClean="0"/>
              <a:t>只有</a:t>
            </a:r>
            <a:r>
              <a:rPr lang="en-US" altLang="zh-CN" dirty="0" err="1" smtClean="0"/>
              <a:t>execve</a:t>
            </a:r>
            <a:r>
              <a:rPr lang="en-US" altLang="zh-CN" dirty="0" smtClean="0"/>
              <a:t>()</a:t>
            </a:r>
            <a:r>
              <a:rPr lang="zh-CN" altLang="en-US" dirty="0" smtClean="0"/>
              <a:t>是</a:t>
            </a:r>
            <a:r>
              <a:rPr lang="zh-CN" altLang="en-US" dirty="0"/>
              <a:t>真正意义上的系统调用，其它都是在此基础上经过包装的</a:t>
            </a:r>
            <a:r>
              <a:rPr lang="zh-CN" altLang="en-US" b="1" dirty="0"/>
              <a:t>库函数</a:t>
            </a:r>
          </a:p>
        </p:txBody>
      </p:sp>
    </p:spTree>
    <p:extLst>
      <p:ext uri="{BB962C8B-B14F-4D97-AF65-F5344CB8AC3E}">
        <p14:creationId xmlns:p14="http://schemas.microsoft.com/office/powerpoint/2010/main" val="23080739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exec</a:t>
            </a:r>
            <a:r>
              <a:rPr lang="zh-CN" altLang="en-US" dirty="0"/>
              <a:t>函数族</a:t>
            </a:r>
            <a:r>
              <a:rPr lang="zh-CN" altLang="en-US" dirty="0" smtClean="0"/>
              <a:t>（</a:t>
            </a:r>
            <a:r>
              <a:rPr lang="en-US" altLang="zh-CN" dirty="0" smtClean="0"/>
              <a:t>2</a:t>
            </a:r>
            <a:r>
              <a:rPr lang="zh-CN" altLang="en-US" dirty="0" smtClean="0"/>
              <a:t>）</a:t>
            </a:r>
            <a:endParaRPr lang="zh-CN" altLang="en-US" dirty="0"/>
          </a:p>
        </p:txBody>
      </p:sp>
      <p:sp>
        <p:nvSpPr>
          <p:cNvPr id="3" name="内容占位符 2"/>
          <p:cNvSpPr>
            <a:spLocks noGrp="1"/>
          </p:cNvSpPr>
          <p:nvPr>
            <p:ph sz="quarter" idx="1"/>
          </p:nvPr>
        </p:nvSpPr>
        <p:spPr/>
        <p:txBody>
          <a:bodyPr>
            <a:normAutofit/>
          </a:bodyPr>
          <a:lstStyle/>
          <a:p>
            <a:r>
              <a:rPr lang="en-US" altLang="zh-CN" sz="2800" dirty="0" smtClean="0"/>
              <a:t>exec</a:t>
            </a:r>
            <a:r>
              <a:rPr lang="zh-CN" altLang="en-US" sz="2800" dirty="0"/>
              <a:t>函数族的作用是</a:t>
            </a:r>
            <a:r>
              <a:rPr lang="zh-CN" altLang="en-US" sz="2800" b="1" dirty="0"/>
              <a:t>根据指定的文件名找到可执行文件，并用它来取代调用进程的内容</a:t>
            </a:r>
            <a:r>
              <a:rPr lang="zh-CN" altLang="en-US" sz="2800" dirty="0"/>
              <a:t>，换句话说，就是在调用进程内部执行一个可执行文件</a:t>
            </a:r>
            <a:r>
              <a:rPr lang="zh-CN" altLang="en-US" sz="2800" dirty="0" smtClean="0"/>
              <a:t>。</a:t>
            </a:r>
            <a:endParaRPr lang="en-US" altLang="zh-CN" sz="2800" dirty="0" smtClean="0"/>
          </a:p>
          <a:p>
            <a:pPr lvl="1"/>
            <a:r>
              <a:rPr lang="zh-CN" altLang="en-US" sz="2400" dirty="0" smtClean="0"/>
              <a:t>这里</a:t>
            </a:r>
            <a:r>
              <a:rPr lang="zh-CN" altLang="en-US" sz="2400" dirty="0"/>
              <a:t>的可执行文件既可以是二进制文件，也可以是任何</a:t>
            </a:r>
            <a:r>
              <a:rPr lang="en-US" altLang="zh-CN" sz="2400" dirty="0"/>
              <a:t>Linux</a:t>
            </a:r>
            <a:r>
              <a:rPr lang="zh-CN" altLang="en-US" sz="2400" dirty="0"/>
              <a:t>下可执行的脚本文件</a:t>
            </a:r>
            <a:r>
              <a:rPr lang="zh-CN" altLang="en-US" sz="2400" dirty="0" smtClean="0"/>
              <a:t>。</a:t>
            </a:r>
            <a:endParaRPr lang="en-US" altLang="zh-CN" sz="2400" dirty="0" smtClean="0"/>
          </a:p>
          <a:p>
            <a:endParaRPr lang="en-US" altLang="zh-CN" sz="2800" dirty="0" smtClean="0"/>
          </a:p>
          <a:p>
            <a:r>
              <a:rPr lang="zh-CN" altLang="en-US" sz="2800" dirty="0"/>
              <a:t>与一般情况不同，</a:t>
            </a:r>
            <a:r>
              <a:rPr lang="en-US" altLang="zh-CN" sz="2800" b="1" dirty="0"/>
              <a:t>exec</a:t>
            </a:r>
            <a:r>
              <a:rPr lang="zh-CN" altLang="en-US" sz="2800" b="1" dirty="0"/>
              <a:t>函数族的函数执行成功后不会返回，因为调用进程的实体，包括代码段，数据段和堆栈等都已经被新的内容取代，</a:t>
            </a:r>
            <a:r>
              <a:rPr lang="zh-CN" altLang="en-US" sz="2800" dirty="0"/>
              <a:t>只留下进程</a:t>
            </a:r>
            <a:r>
              <a:rPr lang="en-US" altLang="zh-CN" sz="2800" dirty="0"/>
              <a:t>ID</a:t>
            </a:r>
            <a:r>
              <a:rPr lang="zh-CN" altLang="en-US" sz="2800" dirty="0"/>
              <a:t>等一些表面上的信息仍保持</a:t>
            </a:r>
            <a:r>
              <a:rPr lang="zh-CN" altLang="en-US" sz="2800" dirty="0" smtClean="0"/>
              <a:t>原样。</a:t>
            </a:r>
            <a:endParaRPr lang="zh-CN" altLang="en-US" sz="2800" dirty="0"/>
          </a:p>
          <a:p>
            <a:endParaRPr lang="zh-CN" altLang="en-US" sz="2800" dirty="0"/>
          </a:p>
        </p:txBody>
      </p:sp>
    </p:spTree>
    <p:extLst>
      <p:ext uri="{BB962C8B-B14F-4D97-AF65-F5344CB8AC3E}">
        <p14:creationId xmlns:p14="http://schemas.microsoft.com/office/powerpoint/2010/main" val="25470553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wait()/</a:t>
            </a:r>
            <a:r>
              <a:rPr lang="en-US" altLang="zh-CN" dirty="0" err="1" smtClean="0"/>
              <a:t>waitpid</a:t>
            </a:r>
            <a:r>
              <a:rPr lang="en-US" altLang="zh-CN" dirty="0" smtClean="0"/>
              <a:t>()</a:t>
            </a:r>
            <a:r>
              <a:rPr lang="zh-CN" altLang="en-US" dirty="0" smtClean="0"/>
              <a:t>函数</a:t>
            </a:r>
            <a:endParaRPr lang="zh-CN" altLang="en-US" dirty="0"/>
          </a:p>
        </p:txBody>
      </p:sp>
      <p:sp>
        <p:nvSpPr>
          <p:cNvPr id="8" name="内容占位符 7"/>
          <p:cNvSpPr>
            <a:spLocks noGrp="1"/>
          </p:cNvSpPr>
          <p:nvPr>
            <p:ph sz="quarter" idx="1"/>
          </p:nvPr>
        </p:nvSpPr>
        <p:spPr>
          <a:xfrm>
            <a:off x="551329" y="1385046"/>
            <a:ext cx="10744199" cy="5217460"/>
          </a:xfrm>
        </p:spPr>
        <p:txBody>
          <a:bodyPr>
            <a:normAutofit lnSpcReduction="10000"/>
          </a:bodyPr>
          <a:lstStyle/>
          <a:p>
            <a:r>
              <a:rPr lang="zh-CN" altLang="en-US" dirty="0" smtClean="0"/>
              <a:t>作用：</a:t>
            </a:r>
            <a:r>
              <a:rPr lang="zh-CN" altLang="zh-CN" dirty="0" smtClean="0"/>
              <a:t>父</a:t>
            </a:r>
            <a:r>
              <a:rPr lang="zh-CN" altLang="zh-CN" dirty="0"/>
              <a:t>进程查询子进程状态</a:t>
            </a:r>
            <a:endParaRPr lang="en-US" altLang="zh-CN" dirty="0" smtClean="0"/>
          </a:p>
          <a:p>
            <a:pPr marL="0" indent="0">
              <a:buNone/>
            </a:pPr>
            <a:r>
              <a:rPr lang="en-US" altLang="zh-CN" dirty="0" smtClean="0"/>
              <a:t>#include &lt;sys/</a:t>
            </a:r>
            <a:r>
              <a:rPr lang="en-US" altLang="zh-CN" dirty="0" err="1" smtClean="0"/>
              <a:t>types.h</a:t>
            </a:r>
            <a:r>
              <a:rPr lang="en-US" altLang="zh-CN" dirty="0" smtClean="0"/>
              <a:t>&gt; </a:t>
            </a:r>
            <a:br>
              <a:rPr lang="en-US" altLang="zh-CN" dirty="0" smtClean="0"/>
            </a:br>
            <a:r>
              <a:rPr lang="en-US" altLang="zh-CN" dirty="0" smtClean="0"/>
              <a:t>#include &lt;sys/</a:t>
            </a:r>
            <a:r>
              <a:rPr lang="en-US" altLang="zh-CN" dirty="0" err="1" smtClean="0"/>
              <a:t>wait.h</a:t>
            </a:r>
            <a:r>
              <a:rPr lang="en-US" altLang="zh-CN" dirty="0" smtClean="0"/>
              <a:t>&gt;</a:t>
            </a:r>
            <a:br>
              <a:rPr lang="en-US" altLang="zh-CN" dirty="0" smtClean="0"/>
            </a:br>
            <a:r>
              <a:rPr lang="en-US" altLang="zh-CN" dirty="0" err="1" smtClean="0"/>
              <a:t>pid_t</a:t>
            </a:r>
            <a:r>
              <a:rPr lang="en-US" altLang="zh-CN" dirty="0" smtClean="0"/>
              <a:t> wait(</a:t>
            </a:r>
            <a:r>
              <a:rPr lang="en-US" altLang="zh-CN" dirty="0" err="1" smtClean="0"/>
              <a:t>int</a:t>
            </a:r>
            <a:r>
              <a:rPr lang="en-US" altLang="zh-CN" dirty="0" smtClean="0"/>
              <a:t> *status);</a:t>
            </a:r>
          </a:p>
          <a:p>
            <a:pPr marL="0" indent="0">
              <a:spcBef>
                <a:spcPts val="0"/>
              </a:spcBef>
              <a:buNone/>
            </a:pPr>
            <a:r>
              <a:rPr lang="en-US" altLang="zh-CN" dirty="0" err="1"/>
              <a:t>pid_t</a:t>
            </a:r>
            <a:r>
              <a:rPr lang="en-US" altLang="zh-CN" dirty="0"/>
              <a:t> </a:t>
            </a:r>
            <a:r>
              <a:rPr lang="en-US" altLang="zh-CN" dirty="0" err="1"/>
              <a:t>waitpid</a:t>
            </a:r>
            <a:r>
              <a:rPr lang="en-US" altLang="zh-CN" dirty="0"/>
              <a:t>(</a:t>
            </a:r>
            <a:r>
              <a:rPr lang="en-US" altLang="zh-CN" dirty="0" err="1"/>
              <a:t>pid_t</a:t>
            </a:r>
            <a:r>
              <a:rPr lang="en-US" altLang="zh-CN" dirty="0"/>
              <a:t> </a:t>
            </a:r>
            <a:r>
              <a:rPr lang="en-US" altLang="zh-CN" dirty="0" err="1"/>
              <a:t>pid</a:t>
            </a:r>
            <a:r>
              <a:rPr lang="en-US" altLang="zh-CN" dirty="0"/>
              <a:t>, </a:t>
            </a:r>
            <a:r>
              <a:rPr lang="en-US" altLang="zh-CN" dirty="0" err="1"/>
              <a:t>int</a:t>
            </a:r>
            <a:r>
              <a:rPr lang="en-US" altLang="zh-CN" dirty="0"/>
              <a:t> *status, </a:t>
            </a:r>
            <a:r>
              <a:rPr lang="en-US" altLang="zh-CN" dirty="0" err="1"/>
              <a:t>int</a:t>
            </a:r>
            <a:r>
              <a:rPr lang="en-US" altLang="zh-CN" dirty="0"/>
              <a:t> options</a:t>
            </a:r>
            <a:r>
              <a:rPr lang="en-US" altLang="zh-CN" dirty="0" smtClean="0"/>
              <a:t>)</a:t>
            </a:r>
            <a:r>
              <a:rPr lang="en-US" altLang="zh-CN" dirty="0"/>
              <a:t>;</a:t>
            </a:r>
            <a:endParaRPr lang="zh-CN" altLang="zh-CN" dirty="0"/>
          </a:p>
          <a:p>
            <a:pPr marL="0" indent="0">
              <a:buNone/>
            </a:pPr>
            <a:endParaRPr lang="en-US" altLang="zh-CN" dirty="0" smtClean="0"/>
          </a:p>
          <a:p>
            <a:r>
              <a:rPr lang="zh-CN" altLang="zh-CN" sz="2200" dirty="0" smtClean="0"/>
              <a:t>进程一旦调用了wait</a:t>
            </a:r>
            <a:r>
              <a:rPr lang="en-US" altLang="zh-CN" sz="2200" dirty="0" smtClean="0"/>
              <a:t>()</a:t>
            </a:r>
            <a:r>
              <a:rPr lang="zh-CN" altLang="zh-CN" sz="2200" dirty="0" smtClean="0"/>
              <a:t>，就立即阻塞自己，由wait</a:t>
            </a:r>
            <a:r>
              <a:rPr lang="en-US" altLang="zh-CN" sz="2200" dirty="0" smtClean="0"/>
              <a:t>()</a:t>
            </a:r>
            <a:r>
              <a:rPr lang="zh-CN" altLang="zh-CN" sz="2200" dirty="0" smtClean="0"/>
              <a:t>自动分析是否当前进程的某个子进程已经退出，如果让它找到了这样一个已经变成僵尸</a:t>
            </a:r>
            <a:r>
              <a:rPr lang="zh-CN" altLang="en-US" sz="2200" dirty="0"/>
              <a:t>态</a:t>
            </a:r>
            <a:r>
              <a:rPr lang="zh-CN" altLang="zh-CN" sz="2200" dirty="0" smtClean="0"/>
              <a:t>的子进程，wait</a:t>
            </a:r>
            <a:r>
              <a:rPr lang="en-US" altLang="zh-CN" sz="2200" dirty="0"/>
              <a:t> ()</a:t>
            </a:r>
            <a:r>
              <a:rPr lang="zh-CN" altLang="zh-CN" sz="2200" dirty="0" smtClean="0"/>
              <a:t>就会收集这个子进程的信息，并把它彻底销毁后返回；如果没有找到这样一个子进程，wait</a:t>
            </a:r>
            <a:r>
              <a:rPr lang="en-US" altLang="zh-CN" sz="2200" dirty="0"/>
              <a:t> ()</a:t>
            </a:r>
            <a:r>
              <a:rPr lang="zh-CN" altLang="zh-CN" sz="2200" dirty="0" smtClean="0"/>
              <a:t>就会一直阻塞在这里，直到有一个出现为止。</a:t>
            </a:r>
            <a:endParaRPr lang="en-US" altLang="zh-CN" sz="2200" dirty="0" smtClean="0"/>
          </a:p>
          <a:p>
            <a:r>
              <a:rPr lang="en-US" altLang="zh-CN" sz="2200" dirty="0" smtClean="0"/>
              <a:t>wait()</a:t>
            </a:r>
            <a:r>
              <a:rPr lang="zh-CN" altLang="en-US" sz="2200" dirty="0" smtClean="0"/>
              <a:t>要与</a:t>
            </a:r>
            <a:r>
              <a:rPr lang="en-US" altLang="zh-CN" sz="2200" dirty="0" smtClean="0"/>
              <a:t>fork()</a:t>
            </a:r>
            <a:r>
              <a:rPr lang="zh-CN" altLang="en-US" sz="2200" dirty="0" smtClean="0"/>
              <a:t>配套出现</a:t>
            </a:r>
            <a:r>
              <a:rPr lang="en-US" altLang="zh-CN" sz="2200" dirty="0" smtClean="0"/>
              <a:t>,</a:t>
            </a:r>
            <a:r>
              <a:rPr lang="zh-CN" altLang="en-US" sz="2200" dirty="0" smtClean="0"/>
              <a:t>如果在使用</a:t>
            </a:r>
            <a:r>
              <a:rPr lang="en-US" altLang="zh-CN" sz="2200" dirty="0" smtClean="0"/>
              <a:t>fork()</a:t>
            </a:r>
            <a:r>
              <a:rPr lang="zh-CN" altLang="en-US" sz="2200" dirty="0" smtClean="0"/>
              <a:t>之前调用</a:t>
            </a:r>
            <a:r>
              <a:rPr lang="en-US" altLang="zh-CN" sz="2200" dirty="0" smtClean="0"/>
              <a:t>wait(),wait()</a:t>
            </a:r>
            <a:r>
              <a:rPr lang="zh-CN" altLang="en-US" sz="2200" dirty="0" smtClean="0"/>
              <a:t>的返回值则为</a:t>
            </a:r>
            <a:r>
              <a:rPr lang="en-US" altLang="zh-CN" sz="2200" dirty="0" smtClean="0"/>
              <a:t>-1,</a:t>
            </a:r>
            <a:r>
              <a:rPr lang="zh-CN" altLang="en-US" sz="2200" dirty="0" smtClean="0"/>
              <a:t>正常情况下</a:t>
            </a:r>
            <a:r>
              <a:rPr lang="en-US" altLang="zh-CN" sz="2200" dirty="0" smtClean="0"/>
              <a:t>wait()</a:t>
            </a:r>
            <a:r>
              <a:rPr lang="zh-CN" altLang="en-US" sz="2200" dirty="0" smtClean="0"/>
              <a:t>的返回值为子进程的</a:t>
            </a:r>
            <a:r>
              <a:rPr lang="en-US" altLang="zh-CN" sz="2200" dirty="0" smtClean="0"/>
              <a:t>PID</a:t>
            </a:r>
          </a:p>
          <a:p>
            <a:r>
              <a:rPr lang="zh-CN" altLang="en-US" sz="2200" dirty="0"/>
              <a:t>当父</a:t>
            </a:r>
            <a:r>
              <a:rPr lang="zh-CN" altLang="en-US" sz="2200" dirty="0" smtClean="0"/>
              <a:t>进程没有使用</a:t>
            </a:r>
            <a:r>
              <a:rPr lang="en-US" altLang="zh-CN" sz="2200" dirty="0" smtClean="0"/>
              <a:t>wait</a:t>
            </a:r>
            <a:r>
              <a:rPr lang="en-US" altLang="zh-CN" sz="2200" dirty="0"/>
              <a:t>()</a:t>
            </a:r>
            <a:r>
              <a:rPr lang="zh-CN" altLang="en-US" sz="2200" dirty="0"/>
              <a:t>函数等待已终止的子进程时</a:t>
            </a:r>
            <a:r>
              <a:rPr lang="en-US" altLang="zh-CN" sz="2200" dirty="0"/>
              <a:t>,</a:t>
            </a:r>
            <a:r>
              <a:rPr lang="zh-CN" altLang="en-US" sz="2200" dirty="0"/>
              <a:t>子进程就会进入一种无父进程清理自己尸体的</a:t>
            </a:r>
            <a:r>
              <a:rPr lang="zh-CN" altLang="en-US" sz="2200" dirty="0" smtClean="0"/>
              <a:t>状态</a:t>
            </a:r>
            <a:r>
              <a:rPr lang="zh-CN" altLang="en-US" sz="2200" dirty="0"/>
              <a:t>，</a:t>
            </a:r>
            <a:r>
              <a:rPr lang="zh-CN" altLang="en-US" sz="2200" dirty="0" smtClean="0"/>
              <a:t>此时</a:t>
            </a:r>
            <a:r>
              <a:rPr lang="zh-CN" altLang="en-US" sz="2200" dirty="0"/>
              <a:t>的子进程就是僵尸</a:t>
            </a:r>
            <a:r>
              <a:rPr lang="zh-CN" altLang="en-US" sz="2200" dirty="0" smtClean="0"/>
              <a:t>进程，</a:t>
            </a:r>
            <a:r>
              <a:rPr lang="zh-CN" altLang="en-US" sz="2200" dirty="0"/>
              <a:t>不能在内核中清理尸体的</a:t>
            </a:r>
            <a:r>
              <a:rPr lang="zh-CN" altLang="en-US" sz="2200" dirty="0" smtClean="0"/>
              <a:t>情况</a:t>
            </a:r>
            <a:endParaRPr lang="en-US" altLang="zh-CN" sz="2200" dirty="0" smtClean="0"/>
          </a:p>
        </p:txBody>
      </p:sp>
    </p:spTree>
    <p:extLst>
      <p:ext uri="{BB962C8B-B14F-4D97-AF65-F5344CB8AC3E}">
        <p14:creationId xmlns:p14="http://schemas.microsoft.com/office/powerpoint/2010/main" val="11655704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en-US" altLang="zh-CN" dirty="0"/>
              <a:t>3.1 </a:t>
            </a:r>
            <a:r>
              <a:rPr lang="zh-CN" altLang="en-US" dirty="0"/>
              <a:t>进程的创建</a:t>
            </a:r>
          </a:p>
        </p:txBody>
      </p:sp>
      <p:sp>
        <p:nvSpPr>
          <p:cNvPr id="3" name="内容占位符 2"/>
          <p:cNvSpPr>
            <a:spLocks noGrp="1"/>
          </p:cNvSpPr>
          <p:nvPr>
            <p:ph sz="quarter" idx="1"/>
          </p:nvPr>
        </p:nvSpPr>
        <p:spPr/>
        <p:txBody>
          <a:bodyPr/>
          <a:lstStyle/>
          <a:p>
            <a:r>
              <a:rPr lang="zh-CN" altLang="en-US" dirty="0" smtClean="0"/>
              <a:t>实验目的</a:t>
            </a:r>
            <a:endParaRPr lang="en-US" altLang="zh-CN" dirty="0" smtClean="0"/>
          </a:p>
          <a:p>
            <a:pPr marL="0" indent="0">
              <a:buNone/>
            </a:pPr>
            <a:r>
              <a:rPr lang="zh-CN" altLang="en-US" dirty="0"/>
              <a:t>（</a:t>
            </a:r>
            <a:r>
              <a:rPr lang="en-US" altLang="zh-CN" dirty="0"/>
              <a:t>1</a:t>
            </a:r>
            <a:r>
              <a:rPr lang="zh-CN" altLang="en-US" dirty="0"/>
              <a:t>）加深对进程概念的理解，进一步认识并发执行的实质。</a:t>
            </a:r>
          </a:p>
          <a:p>
            <a:pPr marL="0" indent="0">
              <a:buNone/>
            </a:pPr>
            <a:r>
              <a:rPr lang="zh-CN" altLang="en-US" dirty="0"/>
              <a:t>（</a:t>
            </a:r>
            <a:r>
              <a:rPr lang="en-US" altLang="zh-CN" dirty="0"/>
              <a:t>2</a:t>
            </a:r>
            <a:r>
              <a:rPr lang="zh-CN" altLang="en-US" dirty="0"/>
              <a:t>）掌握</a:t>
            </a:r>
            <a:r>
              <a:rPr lang="en-US" altLang="zh-CN" dirty="0"/>
              <a:t>Linux </a:t>
            </a:r>
            <a:r>
              <a:rPr lang="zh-CN" altLang="en-US" dirty="0"/>
              <a:t>操作系统中进程的创建和终止操作。</a:t>
            </a:r>
          </a:p>
          <a:p>
            <a:pPr marL="0" indent="0">
              <a:buNone/>
            </a:pPr>
            <a:r>
              <a:rPr lang="zh-CN" altLang="en-US" dirty="0"/>
              <a:t>（</a:t>
            </a:r>
            <a:r>
              <a:rPr lang="en-US" altLang="zh-CN" dirty="0"/>
              <a:t>3</a:t>
            </a:r>
            <a:r>
              <a:rPr lang="zh-CN" altLang="en-US" dirty="0"/>
              <a:t>）掌握在</a:t>
            </a:r>
            <a:r>
              <a:rPr lang="en-US" altLang="zh-CN" dirty="0"/>
              <a:t>Linux </a:t>
            </a:r>
            <a:r>
              <a:rPr lang="zh-CN" altLang="en-US" dirty="0"/>
              <a:t>操作系统中创建子进程并加载新映像的操作。</a:t>
            </a:r>
          </a:p>
        </p:txBody>
      </p:sp>
    </p:spTree>
    <p:extLst>
      <p:ext uri="{BB962C8B-B14F-4D97-AF65-F5344CB8AC3E}">
        <p14:creationId xmlns:p14="http://schemas.microsoft.com/office/powerpoint/2010/main" val="29877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a:t>
            </a:r>
            <a:r>
              <a:rPr lang="en-US" altLang="zh-CN" dirty="0" smtClean="0"/>
              <a:t>3.1 </a:t>
            </a:r>
            <a:r>
              <a:rPr lang="zh-CN" altLang="en-US" dirty="0" smtClean="0"/>
              <a:t>实验内容</a:t>
            </a:r>
            <a:endParaRPr lang="zh-CN" altLang="en-US" dirty="0"/>
          </a:p>
        </p:txBody>
      </p:sp>
      <p:sp>
        <p:nvSpPr>
          <p:cNvPr id="3" name="内容占位符 2"/>
          <p:cNvSpPr>
            <a:spLocks noGrp="1"/>
          </p:cNvSpPr>
          <p:nvPr>
            <p:ph sz="quarter" idx="1"/>
          </p:nvPr>
        </p:nvSpPr>
        <p:spPr/>
        <p:txBody>
          <a:bodyPr/>
          <a:lstStyle/>
          <a:p>
            <a:pPr marL="0" indent="0">
              <a:buNone/>
            </a:pPr>
            <a:r>
              <a:rPr lang="zh-CN" altLang="en-US" dirty="0" smtClean="0"/>
              <a:t>（</a:t>
            </a:r>
            <a:r>
              <a:rPr lang="en-US" altLang="zh-CN" dirty="0" smtClean="0"/>
              <a:t>1</a:t>
            </a:r>
            <a:r>
              <a:rPr lang="zh-CN" altLang="en-US" dirty="0" smtClean="0"/>
              <a:t>）编写</a:t>
            </a:r>
            <a:r>
              <a:rPr lang="zh-CN" altLang="en-US" dirty="0"/>
              <a:t>一个</a:t>
            </a:r>
            <a:r>
              <a:rPr lang="en-US" altLang="zh-CN" dirty="0"/>
              <a:t>C </a:t>
            </a:r>
            <a:r>
              <a:rPr lang="zh-CN" altLang="en-US" dirty="0"/>
              <a:t>程序，并使用系统调用</a:t>
            </a:r>
            <a:r>
              <a:rPr lang="en-US" altLang="zh-CN" dirty="0"/>
              <a:t>fork()</a:t>
            </a:r>
            <a:r>
              <a:rPr lang="zh-CN" altLang="en-US" dirty="0"/>
              <a:t>创建一个子进程。要求如下</a:t>
            </a:r>
            <a:r>
              <a:rPr lang="zh-CN" altLang="en-US" dirty="0" smtClean="0"/>
              <a:t>：</a:t>
            </a:r>
            <a:endParaRPr lang="en-US" altLang="zh-CN" dirty="0" smtClean="0"/>
          </a:p>
          <a:p>
            <a:pPr marL="274638" lvl="1" indent="0">
              <a:buNone/>
            </a:pPr>
            <a:r>
              <a:rPr lang="zh-CN" altLang="en-US" dirty="0" smtClean="0"/>
              <a:t>①</a:t>
            </a:r>
            <a:r>
              <a:rPr lang="zh-CN" altLang="en-US" dirty="0"/>
              <a:t>在</a:t>
            </a:r>
            <a:r>
              <a:rPr lang="zh-CN" altLang="en-US" dirty="0" smtClean="0"/>
              <a:t>子进程</a:t>
            </a:r>
            <a:r>
              <a:rPr lang="zh-CN" altLang="en-US" dirty="0"/>
              <a:t>中分别输出当前进程为子进程的提示、当前进程的</a:t>
            </a:r>
            <a:r>
              <a:rPr lang="en-US" altLang="zh-CN" dirty="0"/>
              <a:t>PID </a:t>
            </a:r>
            <a:r>
              <a:rPr lang="zh-CN" altLang="en-US" dirty="0"/>
              <a:t>和父进程的</a:t>
            </a:r>
            <a:r>
              <a:rPr lang="en-US" altLang="zh-CN" dirty="0"/>
              <a:t>PID</a:t>
            </a:r>
            <a:r>
              <a:rPr lang="zh-CN" altLang="en-US" dirty="0"/>
              <a:t>、根据</a:t>
            </a:r>
            <a:r>
              <a:rPr lang="zh-CN" altLang="en-US" dirty="0" smtClean="0"/>
              <a:t>用户输入</a:t>
            </a:r>
            <a:r>
              <a:rPr lang="zh-CN" altLang="en-US" dirty="0"/>
              <a:t>确定当前进程的返回值、退出提示等信息</a:t>
            </a:r>
            <a:r>
              <a:rPr lang="zh-CN" altLang="en-US" dirty="0" smtClean="0"/>
              <a:t>。</a:t>
            </a:r>
            <a:endParaRPr lang="en-US" altLang="zh-CN" dirty="0" smtClean="0"/>
          </a:p>
          <a:p>
            <a:pPr marL="274638" lvl="1" indent="0">
              <a:buNone/>
            </a:pPr>
            <a:r>
              <a:rPr lang="zh-CN" altLang="en-US" dirty="0" smtClean="0"/>
              <a:t>②</a:t>
            </a:r>
            <a:r>
              <a:rPr lang="zh-CN" altLang="en-US" dirty="0"/>
              <a:t>在父进程中分别输出当前进程为父</a:t>
            </a:r>
            <a:r>
              <a:rPr lang="zh-CN" altLang="en-US" dirty="0" smtClean="0"/>
              <a:t>进程</a:t>
            </a:r>
            <a:r>
              <a:rPr lang="zh-CN" altLang="en-US" dirty="0"/>
              <a:t>的提示、当前进程的</a:t>
            </a:r>
            <a:r>
              <a:rPr lang="en-US" altLang="zh-CN" dirty="0"/>
              <a:t>PID </a:t>
            </a:r>
            <a:r>
              <a:rPr lang="zh-CN" altLang="en-US" dirty="0"/>
              <a:t>和子进程的</a:t>
            </a:r>
            <a:r>
              <a:rPr lang="en-US" altLang="zh-CN" dirty="0"/>
              <a:t>PID</a:t>
            </a:r>
            <a:r>
              <a:rPr lang="zh-CN" altLang="en-US" dirty="0"/>
              <a:t>、等待子进程退出后获得的返回值、退出</a:t>
            </a:r>
            <a:r>
              <a:rPr lang="zh-CN" altLang="en-US" dirty="0" smtClean="0"/>
              <a:t>提示</a:t>
            </a:r>
            <a:r>
              <a:rPr lang="zh-CN" altLang="en-US" dirty="0"/>
              <a:t>等信息</a:t>
            </a:r>
            <a:r>
              <a:rPr lang="zh-CN" altLang="en-US" dirty="0" smtClean="0"/>
              <a:t>。</a:t>
            </a:r>
            <a:endParaRPr lang="en-US" altLang="zh-CN" dirty="0" smtClean="0"/>
          </a:p>
          <a:p>
            <a:pPr marL="274638" lvl="1" indent="0">
              <a:buNone/>
            </a:pPr>
            <a:endParaRPr lang="zh-CN" altLang="en-US" dirty="0"/>
          </a:p>
          <a:p>
            <a:pPr marL="0" indent="0">
              <a:buNone/>
            </a:pPr>
            <a:r>
              <a:rPr lang="zh-CN" altLang="en-US" dirty="0"/>
              <a:t>（</a:t>
            </a:r>
            <a:r>
              <a:rPr lang="en-US" altLang="zh-CN" dirty="0"/>
              <a:t>2</a:t>
            </a:r>
            <a:r>
              <a:rPr lang="zh-CN" altLang="en-US" dirty="0"/>
              <a:t>）编写另一个</a:t>
            </a:r>
            <a:r>
              <a:rPr lang="en-US" altLang="zh-CN" dirty="0"/>
              <a:t>C </a:t>
            </a:r>
            <a:r>
              <a:rPr lang="zh-CN" altLang="en-US" dirty="0"/>
              <a:t>程序，使用系统调用</a:t>
            </a:r>
            <a:r>
              <a:rPr lang="en-US" altLang="zh-CN" dirty="0"/>
              <a:t>fork()</a:t>
            </a:r>
            <a:r>
              <a:rPr lang="zh-CN" altLang="en-US" dirty="0"/>
              <a:t>以创建一个子进程，并使用这个子</a:t>
            </a:r>
            <a:r>
              <a:rPr lang="zh-CN" altLang="en-US" dirty="0" smtClean="0"/>
              <a:t>进程调用</a:t>
            </a:r>
            <a:r>
              <a:rPr lang="en-US" altLang="zh-CN" dirty="0"/>
              <a:t>exec </a:t>
            </a:r>
            <a:r>
              <a:rPr lang="zh-CN" altLang="en-US" dirty="0"/>
              <a:t>函数族以执行系统命令</a:t>
            </a:r>
            <a:r>
              <a:rPr lang="en-US" altLang="zh-CN" dirty="0"/>
              <a:t>ls</a:t>
            </a:r>
            <a:r>
              <a:rPr lang="zh-CN" altLang="en-US" dirty="0"/>
              <a:t>。</a:t>
            </a:r>
          </a:p>
        </p:txBody>
      </p:sp>
    </p:spTree>
    <p:extLst>
      <p:ext uri="{BB962C8B-B14F-4D97-AF65-F5344CB8AC3E}">
        <p14:creationId xmlns:p14="http://schemas.microsoft.com/office/powerpoint/2010/main" val="534794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a:t>
            </a:r>
            <a:r>
              <a:rPr lang="en-US" altLang="zh-CN" dirty="0" smtClean="0"/>
              <a:t>3.1 </a:t>
            </a:r>
            <a:r>
              <a:rPr lang="zh-CN" altLang="en-US" dirty="0" smtClean="0"/>
              <a:t>实验指导</a:t>
            </a:r>
            <a:endParaRPr lang="zh-CN" altLang="en-US" dirty="0"/>
          </a:p>
        </p:txBody>
      </p:sp>
      <p:sp>
        <p:nvSpPr>
          <p:cNvPr id="3" name="内容占位符 2"/>
          <p:cNvSpPr>
            <a:spLocks noGrp="1"/>
          </p:cNvSpPr>
          <p:nvPr>
            <p:ph sz="quarter" idx="1"/>
          </p:nvPr>
        </p:nvSpPr>
        <p:spPr/>
        <p:txBody>
          <a:bodyPr/>
          <a:lstStyle/>
          <a:p>
            <a:r>
              <a:rPr lang="zh-CN" altLang="en-US" dirty="0" smtClean="0"/>
              <a:t>本实验主要</a:t>
            </a:r>
            <a:r>
              <a:rPr lang="zh-CN" altLang="en-US" dirty="0"/>
              <a:t>目的</a:t>
            </a:r>
            <a:r>
              <a:rPr lang="zh-CN" altLang="en-US" dirty="0" smtClean="0"/>
              <a:t>是学会在</a:t>
            </a:r>
            <a:r>
              <a:rPr lang="en-US" altLang="zh-CN" dirty="0" smtClean="0"/>
              <a:t>Linux</a:t>
            </a:r>
            <a:r>
              <a:rPr lang="zh-CN" altLang="en-US" dirty="0" smtClean="0"/>
              <a:t>下使用</a:t>
            </a:r>
            <a:r>
              <a:rPr lang="en-US" altLang="zh-CN" dirty="0" smtClean="0"/>
              <a:t>fork()</a:t>
            </a:r>
            <a:r>
              <a:rPr lang="zh-CN" altLang="en-US" dirty="0" smtClean="0"/>
              <a:t>创建进程，并验证</a:t>
            </a:r>
            <a:r>
              <a:rPr lang="en-US" altLang="zh-CN" dirty="0"/>
              <a:t>fork()</a:t>
            </a:r>
            <a:r>
              <a:rPr lang="zh-CN" altLang="en-US" dirty="0"/>
              <a:t>的返回值。首先在主程序中通过</a:t>
            </a:r>
            <a:r>
              <a:rPr lang="en-US" altLang="zh-CN" dirty="0"/>
              <a:t>fork</a:t>
            </a:r>
            <a:r>
              <a:rPr lang="en-US" altLang="zh-CN" dirty="0" smtClean="0"/>
              <a:t>()</a:t>
            </a:r>
            <a:r>
              <a:rPr lang="zh-CN" altLang="en-US" dirty="0" smtClean="0"/>
              <a:t>创建</a:t>
            </a:r>
            <a:r>
              <a:rPr lang="zh-CN" altLang="en-US" dirty="0"/>
              <a:t>子进程，并根据</a:t>
            </a:r>
            <a:r>
              <a:rPr lang="en-US" altLang="zh-CN" dirty="0"/>
              <a:t>fork()</a:t>
            </a:r>
            <a:r>
              <a:rPr lang="zh-CN" altLang="en-US" dirty="0"/>
              <a:t>的返回值确定所处的进程是子进程还是父进程，然后分别在子</a:t>
            </a:r>
            <a:r>
              <a:rPr lang="zh-CN" altLang="en-US" dirty="0" smtClean="0"/>
              <a:t>进程</a:t>
            </a:r>
            <a:r>
              <a:rPr lang="zh-CN" altLang="en-US" dirty="0"/>
              <a:t>和当前进程（父进程）中调用</a:t>
            </a:r>
            <a:r>
              <a:rPr lang="en-US" altLang="zh-CN" dirty="0" err="1"/>
              <a:t>getpid</a:t>
            </a:r>
            <a:r>
              <a:rPr lang="en-US" altLang="zh-CN" dirty="0"/>
              <a:t>()</a:t>
            </a:r>
            <a:r>
              <a:rPr lang="zh-CN" altLang="en-US" dirty="0"/>
              <a:t>、</a:t>
            </a:r>
            <a:r>
              <a:rPr lang="en-US" altLang="zh-CN" dirty="0" err="1"/>
              <a:t>getppid</a:t>
            </a:r>
            <a:r>
              <a:rPr lang="en-US" altLang="zh-CN" dirty="0"/>
              <a:t>()</a:t>
            </a:r>
            <a:r>
              <a:rPr lang="zh-CN" altLang="en-US" dirty="0"/>
              <a:t>、</a:t>
            </a:r>
            <a:r>
              <a:rPr lang="en-US" altLang="zh-CN" dirty="0"/>
              <a:t>wait()</a:t>
            </a:r>
            <a:r>
              <a:rPr lang="zh-CN" altLang="en-US" dirty="0"/>
              <a:t>等函数以完成实验</a:t>
            </a:r>
            <a:r>
              <a:rPr lang="zh-CN" altLang="en-US" dirty="0" smtClean="0"/>
              <a:t>内容（</a:t>
            </a:r>
            <a:r>
              <a:rPr lang="en-US" altLang="zh-CN" dirty="0" smtClean="0"/>
              <a:t>1</a:t>
            </a:r>
            <a:r>
              <a:rPr lang="zh-CN" altLang="en-US" dirty="0" smtClean="0"/>
              <a:t>）</a:t>
            </a:r>
            <a:endParaRPr lang="en-US" altLang="zh-CN" dirty="0" smtClean="0"/>
          </a:p>
          <a:p>
            <a:r>
              <a:rPr lang="zh-CN" altLang="en-US" dirty="0" smtClean="0"/>
              <a:t>实验内容（</a:t>
            </a:r>
            <a:r>
              <a:rPr lang="en-US" altLang="zh-CN" dirty="0" smtClean="0"/>
              <a:t>2</a:t>
            </a:r>
            <a:r>
              <a:rPr lang="zh-CN" altLang="en-US" dirty="0" smtClean="0"/>
              <a:t>）的主要目的是</a:t>
            </a:r>
            <a:r>
              <a:rPr lang="zh-CN" altLang="en-US" dirty="0"/>
              <a:t>学会在</a:t>
            </a:r>
            <a:r>
              <a:rPr lang="en-US" altLang="zh-CN" dirty="0"/>
              <a:t>Linux</a:t>
            </a:r>
            <a:r>
              <a:rPr lang="zh-CN" altLang="en-US" dirty="0"/>
              <a:t>下使用</a:t>
            </a:r>
            <a:r>
              <a:rPr lang="en-US" altLang="zh-CN" dirty="0"/>
              <a:t>fork()</a:t>
            </a:r>
            <a:r>
              <a:rPr lang="zh-CN" altLang="en-US" dirty="0"/>
              <a:t>创建</a:t>
            </a:r>
            <a:r>
              <a:rPr lang="zh-CN" altLang="en-US" dirty="0" smtClean="0"/>
              <a:t>进程、并使用</a:t>
            </a:r>
            <a:r>
              <a:rPr lang="en-US" altLang="zh-CN" dirty="0" smtClean="0"/>
              <a:t>exec</a:t>
            </a:r>
            <a:r>
              <a:rPr lang="zh-CN" altLang="en-US" dirty="0" smtClean="0"/>
              <a:t>族函数来加载新进程的映像。同时，也可以试验</a:t>
            </a:r>
            <a:r>
              <a:rPr lang="en-US" altLang="zh-CN" dirty="0" smtClean="0"/>
              <a:t>wait()</a:t>
            </a:r>
            <a:r>
              <a:rPr lang="zh-CN" altLang="en-US" dirty="0" smtClean="0"/>
              <a:t>函数的作用。</a:t>
            </a:r>
            <a:endParaRPr lang="en-US" altLang="zh-CN" dirty="0" smtClean="0"/>
          </a:p>
          <a:p>
            <a:endParaRPr lang="zh-CN" altLang="en-US" dirty="0"/>
          </a:p>
        </p:txBody>
      </p:sp>
    </p:spTree>
    <p:extLst>
      <p:ext uri="{BB962C8B-B14F-4D97-AF65-F5344CB8AC3E}">
        <p14:creationId xmlns:p14="http://schemas.microsoft.com/office/powerpoint/2010/main" val="3383950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a:t>
            </a:r>
            <a:r>
              <a:rPr lang="en-US" altLang="zh-CN" dirty="0" smtClean="0"/>
              <a:t>3.1 </a:t>
            </a:r>
            <a:r>
              <a:rPr lang="zh-CN" altLang="en-US" dirty="0" smtClean="0"/>
              <a:t>实验内容（</a:t>
            </a:r>
            <a:r>
              <a:rPr lang="en-US" altLang="zh-CN" dirty="0" smtClean="0"/>
              <a:t>2</a:t>
            </a:r>
            <a:r>
              <a:rPr lang="zh-CN" altLang="en-US" dirty="0" smtClean="0"/>
              <a:t>）示例代码</a:t>
            </a:r>
            <a:endParaRPr lang="zh-CN" altLang="en-US" dirty="0"/>
          </a:p>
        </p:txBody>
      </p:sp>
      <p:sp>
        <p:nvSpPr>
          <p:cNvPr id="3" name="内容占位符 2"/>
          <p:cNvSpPr>
            <a:spLocks noGrp="1"/>
          </p:cNvSpPr>
          <p:nvPr>
            <p:ph sz="quarter" idx="1"/>
          </p:nvPr>
        </p:nvSpPr>
        <p:spPr>
          <a:xfrm>
            <a:off x="1125070" y="1151963"/>
            <a:ext cx="10363200" cy="5410201"/>
          </a:xfrm>
        </p:spPr>
        <p:txBody>
          <a:bodyPr>
            <a:noAutofit/>
          </a:bodyPr>
          <a:lstStyle/>
          <a:p>
            <a:pPr>
              <a:lnSpc>
                <a:spcPct val="80000"/>
              </a:lnSpc>
              <a:buFont typeface="Monotype Sorts" pitchFamily="2" charset="2"/>
              <a:buNone/>
            </a:pPr>
            <a:r>
              <a:rPr lang="en-US" altLang="zh-CN" sz="1600" dirty="0">
                <a:latin typeface="Monaco" charset="0"/>
                <a:ea typeface="宋体" pitchFamily="2" charset="-122"/>
              </a:rPr>
              <a:t>#include&lt;</a:t>
            </a:r>
            <a:r>
              <a:rPr lang="en-US" altLang="zh-CN" sz="1600" dirty="0" err="1">
                <a:latin typeface="Monaco" charset="0"/>
                <a:ea typeface="宋体" pitchFamily="2" charset="-122"/>
              </a:rPr>
              <a:t>stdio.h</a:t>
            </a:r>
            <a:r>
              <a:rPr lang="en-US" altLang="zh-CN" sz="1600" dirty="0">
                <a:latin typeface="Monaco" charset="0"/>
                <a:ea typeface="宋体" pitchFamily="2" charset="-122"/>
              </a:rPr>
              <a:t>&gt;</a:t>
            </a:r>
          </a:p>
          <a:p>
            <a:pPr>
              <a:lnSpc>
                <a:spcPct val="80000"/>
              </a:lnSpc>
              <a:buFont typeface="Monotype Sorts" pitchFamily="2" charset="2"/>
              <a:buNone/>
            </a:pPr>
            <a:r>
              <a:rPr lang="en-US" altLang="zh-CN" sz="1600" dirty="0">
                <a:latin typeface="Monaco" charset="0"/>
                <a:ea typeface="宋体" pitchFamily="2" charset="-122"/>
              </a:rPr>
              <a:t>#include&lt;</a:t>
            </a:r>
            <a:r>
              <a:rPr lang="en-US" altLang="zh-CN" sz="1600" dirty="0" err="1">
                <a:latin typeface="Monaco" charset="0"/>
                <a:ea typeface="宋体" pitchFamily="2" charset="-122"/>
              </a:rPr>
              <a:t>unistd.h</a:t>
            </a:r>
            <a:r>
              <a:rPr lang="en-US" altLang="zh-CN" sz="1600" dirty="0">
                <a:latin typeface="Monaco" charset="0"/>
                <a:ea typeface="宋体" pitchFamily="2" charset="-122"/>
              </a:rPr>
              <a:t>&gt;</a:t>
            </a:r>
          </a:p>
          <a:p>
            <a:pPr>
              <a:lnSpc>
                <a:spcPct val="80000"/>
              </a:lnSpc>
              <a:buFont typeface="Monotype Sorts" pitchFamily="2" charset="2"/>
              <a:buNone/>
            </a:pPr>
            <a:r>
              <a:rPr lang="en-US" altLang="zh-CN" sz="1600" dirty="0">
                <a:latin typeface="Monaco" charset="0"/>
                <a:ea typeface="宋体" pitchFamily="2" charset="-122"/>
              </a:rPr>
              <a:t>#include&lt;sys/</a:t>
            </a:r>
            <a:r>
              <a:rPr lang="en-US" altLang="zh-CN" sz="1600" dirty="0" err="1">
                <a:latin typeface="Monaco" charset="0"/>
                <a:ea typeface="宋体" pitchFamily="2" charset="-122"/>
              </a:rPr>
              <a:t>types.h</a:t>
            </a:r>
            <a:r>
              <a:rPr lang="en-US" altLang="zh-CN" sz="1600" dirty="0">
                <a:latin typeface="Monaco" charset="0"/>
                <a:ea typeface="宋体" pitchFamily="2" charset="-122"/>
              </a:rPr>
              <a:t>&gt;</a:t>
            </a:r>
          </a:p>
          <a:p>
            <a:pPr>
              <a:lnSpc>
                <a:spcPct val="80000"/>
              </a:lnSpc>
              <a:buFont typeface="Monotype Sorts" pitchFamily="2" charset="2"/>
              <a:buNone/>
            </a:pPr>
            <a:r>
              <a:rPr lang="en-US" altLang="zh-CN" sz="1600" dirty="0" err="1">
                <a:latin typeface="Monaco" charset="0"/>
                <a:ea typeface="宋体" pitchFamily="2" charset="-122"/>
              </a:rPr>
              <a:t>int</a:t>
            </a:r>
            <a:r>
              <a:rPr lang="en-US" altLang="zh-CN" sz="1600" dirty="0">
                <a:latin typeface="Monaco" charset="0"/>
                <a:ea typeface="宋体" pitchFamily="2" charset="-122"/>
              </a:rPr>
              <a:t> main()</a:t>
            </a:r>
          </a:p>
          <a:p>
            <a:pPr>
              <a:lnSpc>
                <a:spcPct val="80000"/>
              </a:lnSpc>
              <a:buFont typeface="Monotype Sorts" pitchFamily="2" charset="2"/>
              <a:buNone/>
            </a:pPr>
            <a:r>
              <a:rPr lang="en-US" altLang="zh-CN" sz="1600" dirty="0">
                <a:latin typeface="Monaco" charset="0"/>
                <a:ea typeface="宋体" pitchFamily="2" charset="-122"/>
              </a:rPr>
              <a:t>{</a:t>
            </a:r>
          </a:p>
          <a:p>
            <a:pPr>
              <a:lnSpc>
                <a:spcPct val="80000"/>
              </a:lnSpc>
              <a:buFont typeface="Monotype Sorts" pitchFamily="2" charset="2"/>
              <a:buNone/>
            </a:pPr>
            <a:r>
              <a:rPr lang="en-US" altLang="zh-CN" sz="1600" dirty="0">
                <a:latin typeface="Monaco" charset="0"/>
                <a:ea typeface="宋体" pitchFamily="2" charset="-122"/>
              </a:rPr>
              <a:t>  </a:t>
            </a:r>
            <a:r>
              <a:rPr lang="en-US" altLang="zh-CN" sz="1600" dirty="0" err="1">
                <a:latin typeface="Monaco" charset="0"/>
                <a:ea typeface="宋体" pitchFamily="2" charset="-122"/>
              </a:rPr>
              <a:t>pid_t</a:t>
            </a:r>
            <a:r>
              <a:rPr lang="en-US" altLang="zh-CN" sz="1600" dirty="0">
                <a:latin typeface="Monaco" charset="0"/>
                <a:ea typeface="宋体" pitchFamily="2" charset="-122"/>
              </a:rPr>
              <a:t>  </a:t>
            </a:r>
            <a:r>
              <a:rPr lang="en-US" altLang="zh-CN" sz="1600" dirty="0" err="1">
                <a:latin typeface="Monaco" charset="0"/>
                <a:ea typeface="宋体" pitchFamily="2" charset="-122"/>
              </a:rPr>
              <a:t>pid</a:t>
            </a:r>
            <a:r>
              <a:rPr lang="en-US" altLang="zh-CN" sz="1600" dirty="0">
                <a:latin typeface="Monaco" charset="0"/>
                <a:ea typeface="宋体" pitchFamily="2" charset="-122"/>
              </a:rPr>
              <a:t>;</a:t>
            </a:r>
          </a:p>
          <a:p>
            <a:pPr>
              <a:lnSpc>
                <a:spcPct val="80000"/>
              </a:lnSpc>
              <a:buNone/>
            </a:pPr>
            <a:r>
              <a:rPr lang="en-US" altLang="zh-CN" sz="1600" dirty="0">
                <a:latin typeface="Monaco" charset="0"/>
                <a:ea typeface="宋体" pitchFamily="2" charset="-122"/>
              </a:rPr>
              <a:t>	</a:t>
            </a:r>
            <a:r>
              <a:rPr lang="en-US" altLang="zh-CN" sz="1600" dirty="0" err="1" smtClean="0">
                <a:latin typeface="Monaco" charset="0"/>
                <a:ea typeface="宋体" pitchFamily="2" charset="-122"/>
              </a:rPr>
              <a:t>pid</a:t>
            </a:r>
            <a:r>
              <a:rPr lang="en-US" altLang="zh-CN" sz="1600" dirty="0" smtClean="0">
                <a:latin typeface="Monaco" charset="0"/>
                <a:ea typeface="宋体" pitchFamily="2" charset="-122"/>
              </a:rPr>
              <a:t> </a:t>
            </a:r>
            <a:r>
              <a:rPr lang="en-US" altLang="zh-CN" sz="1600" dirty="0">
                <a:latin typeface="Monaco" charset="0"/>
                <a:ea typeface="宋体" pitchFamily="2" charset="-122"/>
              </a:rPr>
              <a:t>= fork</a:t>
            </a:r>
            <a:r>
              <a:rPr lang="en-US" altLang="zh-CN" sz="1600" dirty="0" smtClean="0">
                <a:latin typeface="Monaco" charset="0"/>
                <a:ea typeface="宋体" pitchFamily="2" charset="-122"/>
              </a:rPr>
              <a:t>(); </a:t>
            </a:r>
            <a:r>
              <a:rPr lang="en-US" altLang="zh-CN" sz="1600" dirty="0">
                <a:latin typeface="Monaco" charset="0"/>
                <a:ea typeface="宋体" pitchFamily="2" charset="-122"/>
              </a:rPr>
              <a:t>/* </a:t>
            </a:r>
            <a:r>
              <a:rPr lang="zh-CN" altLang="en-US" sz="1600" dirty="0" smtClean="0">
                <a:latin typeface="Monaco" charset="0"/>
                <a:ea typeface="宋体" pitchFamily="2" charset="-122"/>
              </a:rPr>
              <a:t>创建子进程 </a:t>
            </a:r>
            <a:r>
              <a:rPr lang="en-US" altLang="zh-CN" sz="1600" dirty="0" smtClean="0">
                <a:latin typeface="Monaco" charset="0"/>
                <a:ea typeface="宋体" pitchFamily="2" charset="-122"/>
              </a:rPr>
              <a:t>*/</a:t>
            </a:r>
            <a:endParaRPr lang="en-US" altLang="zh-CN" sz="1600" dirty="0">
              <a:latin typeface="Monaco" charset="0"/>
              <a:ea typeface="宋体" pitchFamily="2" charset="-122"/>
            </a:endParaRPr>
          </a:p>
          <a:p>
            <a:pPr>
              <a:lnSpc>
                <a:spcPct val="80000"/>
              </a:lnSpc>
              <a:buFont typeface="Monotype Sorts" pitchFamily="2" charset="2"/>
              <a:buNone/>
            </a:pPr>
            <a:r>
              <a:rPr lang="en-US" altLang="zh-CN" sz="1600" dirty="0">
                <a:latin typeface="Monaco" charset="0"/>
                <a:ea typeface="宋体" pitchFamily="2" charset="-122"/>
              </a:rPr>
              <a:t>	if (</a:t>
            </a:r>
            <a:r>
              <a:rPr lang="en-US" altLang="zh-CN" sz="1600" dirty="0" err="1">
                <a:latin typeface="Monaco" charset="0"/>
                <a:ea typeface="宋体" pitchFamily="2" charset="-122"/>
              </a:rPr>
              <a:t>pid</a:t>
            </a:r>
            <a:r>
              <a:rPr lang="en-US" altLang="zh-CN" sz="1600" dirty="0">
                <a:latin typeface="Monaco" charset="0"/>
                <a:ea typeface="宋体" pitchFamily="2" charset="-122"/>
              </a:rPr>
              <a:t> &lt; 0) { /* </a:t>
            </a:r>
            <a:r>
              <a:rPr lang="zh-CN" altLang="en-US" sz="1600" dirty="0" smtClean="0">
                <a:latin typeface="Monaco" charset="0"/>
                <a:ea typeface="宋体" pitchFamily="2" charset="-122"/>
              </a:rPr>
              <a:t>创建失败 </a:t>
            </a:r>
            <a:r>
              <a:rPr lang="en-US" altLang="zh-CN" sz="1600" dirty="0" smtClean="0">
                <a:latin typeface="Monaco" charset="0"/>
                <a:ea typeface="宋体" pitchFamily="2" charset="-122"/>
              </a:rPr>
              <a:t>*/</a:t>
            </a:r>
            <a:endParaRPr lang="en-US" altLang="zh-CN" sz="1600" dirty="0">
              <a:latin typeface="Monaco" charset="0"/>
              <a:ea typeface="宋体" pitchFamily="2" charset="-122"/>
            </a:endParaRPr>
          </a:p>
          <a:p>
            <a:pPr>
              <a:lnSpc>
                <a:spcPct val="80000"/>
              </a:lnSpc>
              <a:buFont typeface="Monotype Sorts" pitchFamily="2" charset="2"/>
              <a:buNone/>
            </a:pPr>
            <a:r>
              <a:rPr lang="en-US" altLang="zh-CN" sz="1600" dirty="0">
                <a:latin typeface="Monaco" charset="0"/>
                <a:ea typeface="宋体" pitchFamily="2" charset="-122"/>
              </a:rPr>
              <a:t>		</a:t>
            </a:r>
            <a:r>
              <a:rPr lang="en-US" altLang="zh-CN" sz="1600" dirty="0" err="1">
                <a:latin typeface="Monaco" charset="0"/>
                <a:ea typeface="宋体" pitchFamily="2" charset="-122"/>
              </a:rPr>
              <a:t>fprintf</a:t>
            </a:r>
            <a:r>
              <a:rPr lang="en-US" altLang="zh-CN" sz="1600" dirty="0">
                <a:latin typeface="Monaco" charset="0"/>
                <a:ea typeface="宋体" pitchFamily="2" charset="-122"/>
              </a:rPr>
              <a:t>(</a:t>
            </a:r>
            <a:r>
              <a:rPr lang="en-US" altLang="zh-CN" sz="1600" dirty="0" err="1">
                <a:latin typeface="Monaco" charset="0"/>
                <a:ea typeface="宋体" pitchFamily="2" charset="-122"/>
              </a:rPr>
              <a:t>stderr</a:t>
            </a:r>
            <a:r>
              <a:rPr lang="en-US" altLang="zh-CN" sz="1600" dirty="0">
                <a:latin typeface="Monaco" charset="0"/>
                <a:ea typeface="宋体" pitchFamily="2" charset="-122"/>
              </a:rPr>
              <a:t>, "Fork Failed");</a:t>
            </a:r>
          </a:p>
          <a:p>
            <a:pPr>
              <a:lnSpc>
                <a:spcPct val="80000"/>
              </a:lnSpc>
              <a:buFont typeface="Monotype Sorts" pitchFamily="2" charset="2"/>
              <a:buNone/>
            </a:pPr>
            <a:r>
              <a:rPr lang="en-US" altLang="zh-CN" sz="1600" dirty="0">
                <a:latin typeface="Monaco" charset="0"/>
                <a:ea typeface="宋体" pitchFamily="2" charset="-122"/>
              </a:rPr>
              <a:t>		return 1;</a:t>
            </a:r>
          </a:p>
          <a:p>
            <a:pPr>
              <a:lnSpc>
                <a:spcPct val="80000"/>
              </a:lnSpc>
              <a:buFont typeface="Monotype Sorts" pitchFamily="2" charset="2"/>
              <a:buNone/>
            </a:pPr>
            <a:r>
              <a:rPr lang="en-US" altLang="zh-CN" sz="1600" dirty="0">
                <a:latin typeface="Monaco" charset="0"/>
                <a:ea typeface="宋体" pitchFamily="2" charset="-122"/>
              </a:rPr>
              <a:t>	}</a:t>
            </a:r>
          </a:p>
          <a:p>
            <a:pPr>
              <a:lnSpc>
                <a:spcPct val="80000"/>
              </a:lnSpc>
              <a:buFont typeface="Monotype Sorts" pitchFamily="2" charset="2"/>
              <a:buNone/>
            </a:pPr>
            <a:r>
              <a:rPr lang="en-US" altLang="zh-CN" sz="1600" dirty="0">
                <a:latin typeface="Monaco" charset="0"/>
                <a:ea typeface="宋体" pitchFamily="2" charset="-122"/>
              </a:rPr>
              <a:t>	else if (</a:t>
            </a:r>
            <a:r>
              <a:rPr lang="en-US" altLang="zh-CN" sz="1600" dirty="0" err="1">
                <a:latin typeface="Monaco" charset="0"/>
                <a:ea typeface="宋体" pitchFamily="2" charset="-122"/>
              </a:rPr>
              <a:t>pid</a:t>
            </a:r>
            <a:r>
              <a:rPr lang="en-US" altLang="zh-CN" sz="1600" dirty="0">
                <a:latin typeface="Monaco" charset="0"/>
                <a:ea typeface="宋体" pitchFamily="2" charset="-122"/>
              </a:rPr>
              <a:t> == 0) { /* </a:t>
            </a:r>
            <a:r>
              <a:rPr lang="zh-CN" altLang="en-US" sz="1600" dirty="0" smtClean="0">
                <a:latin typeface="Monaco" charset="0"/>
                <a:ea typeface="宋体" pitchFamily="2" charset="-122"/>
              </a:rPr>
              <a:t>子进程</a:t>
            </a:r>
            <a:r>
              <a:rPr lang="en-US" altLang="zh-CN" sz="1600" dirty="0" smtClean="0">
                <a:latin typeface="Monaco" charset="0"/>
                <a:ea typeface="宋体" pitchFamily="2" charset="-122"/>
              </a:rPr>
              <a:t>*/</a:t>
            </a:r>
            <a:endParaRPr lang="en-US" altLang="zh-CN" sz="1600" dirty="0">
              <a:latin typeface="Monaco" charset="0"/>
              <a:ea typeface="宋体" pitchFamily="2" charset="-122"/>
            </a:endParaRPr>
          </a:p>
          <a:p>
            <a:pPr>
              <a:lnSpc>
                <a:spcPct val="80000"/>
              </a:lnSpc>
              <a:buFont typeface="Monotype Sorts" pitchFamily="2" charset="2"/>
              <a:buNone/>
            </a:pPr>
            <a:r>
              <a:rPr lang="en-US" altLang="zh-CN" sz="1600" dirty="0">
                <a:latin typeface="Monaco" charset="0"/>
                <a:ea typeface="宋体" pitchFamily="2" charset="-122"/>
              </a:rPr>
              <a:t>                </a:t>
            </a:r>
            <a:r>
              <a:rPr lang="en-US" altLang="zh-CN" sz="1600" dirty="0" err="1">
                <a:latin typeface="Monaco" charset="0"/>
                <a:ea typeface="宋体" pitchFamily="2" charset="-122"/>
              </a:rPr>
              <a:t>execlp</a:t>
            </a:r>
            <a:r>
              <a:rPr lang="en-US" altLang="zh-CN" sz="1600" dirty="0" smtClean="0">
                <a:latin typeface="Monaco" charset="0"/>
                <a:ea typeface="宋体" pitchFamily="2" charset="-122"/>
              </a:rPr>
              <a:t>(“/bin/</a:t>
            </a:r>
            <a:r>
              <a:rPr lang="en-US" altLang="zh-CN" sz="1600" dirty="0" err="1" smtClean="0">
                <a:latin typeface="Monaco" charset="0"/>
                <a:ea typeface="宋体" pitchFamily="2" charset="-122"/>
              </a:rPr>
              <a:t>ls”,“ls”,</a:t>
            </a:r>
            <a:r>
              <a:rPr lang="en-US" altLang="zh-CN" sz="1600" dirty="0" err="1">
                <a:latin typeface="Monaco" charset="0"/>
                <a:ea typeface="宋体" pitchFamily="2" charset="-122"/>
              </a:rPr>
              <a:t>NULL</a:t>
            </a:r>
            <a:r>
              <a:rPr lang="en-US" altLang="zh-CN" sz="1600" dirty="0" smtClean="0">
                <a:latin typeface="Monaco" charset="0"/>
                <a:ea typeface="宋体" pitchFamily="2" charset="-122"/>
              </a:rPr>
              <a:t>);  /* </a:t>
            </a:r>
            <a:r>
              <a:rPr lang="zh-CN" altLang="en-US" sz="1600" dirty="0" smtClean="0">
                <a:latin typeface="Monaco" charset="0"/>
                <a:ea typeface="宋体" pitchFamily="2" charset="-122"/>
              </a:rPr>
              <a:t>装载子进程映像 </a:t>
            </a:r>
            <a:r>
              <a:rPr lang="en-US" altLang="zh-CN" sz="1600" dirty="0" smtClean="0">
                <a:latin typeface="Monaco" charset="0"/>
                <a:ea typeface="宋体" pitchFamily="2" charset="-122"/>
              </a:rPr>
              <a:t>ls </a:t>
            </a:r>
            <a:r>
              <a:rPr lang="zh-CN" altLang="en-US" sz="1600" dirty="0" smtClean="0">
                <a:latin typeface="Monaco" charset="0"/>
                <a:ea typeface="宋体" pitchFamily="2" charset="-122"/>
              </a:rPr>
              <a:t>命令</a:t>
            </a:r>
            <a:r>
              <a:rPr lang="en-US" altLang="zh-CN" sz="1600" dirty="0" smtClean="0">
                <a:latin typeface="Monaco" charset="0"/>
                <a:ea typeface="宋体" pitchFamily="2" charset="-122"/>
              </a:rPr>
              <a:t>*/</a:t>
            </a:r>
            <a:endParaRPr lang="en-US" altLang="zh-CN" sz="1600" dirty="0">
              <a:latin typeface="Monaco" charset="0"/>
              <a:ea typeface="宋体" pitchFamily="2" charset="-122"/>
            </a:endParaRPr>
          </a:p>
          <a:p>
            <a:pPr>
              <a:lnSpc>
                <a:spcPct val="80000"/>
              </a:lnSpc>
              <a:buFont typeface="Monotype Sorts" pitchFamily="2" charset="2"/>
              <a:buNone/>
            </a:pPr>
            <a:r>
              <a:rPr lang="en-US" altLang="zh-CN" sz="1600" dirty="0">
                <a:latin typeface="Monaco" charset="0"/>
                <a:ea typeface="宋体" pitchFamily="2" charset="-122"/>
              </a:rPr>
              <a:t>	}</a:t>
            </a:r>
          </a:p>
          <a:p>
            <a:pPr>
              <a:lnSpc>
                <a:spcPct val="80000"/>
              </a:lnSpc>
              <a:buFont typeface="Monotype Sorts" pitchFamily="2" charset="2"/>
              <a:buNone/>
            </a:pPr>
            <a:r>
              <a:rPr lang="en-US" altLang="zh-CN" sz="1600" dirty="0">
                <a:latin typeface="Monaco" charset="0"/>
                <a:ea typeface="宋体" pitchFamily="2" charset="-122"/>
              </a:rPr>
              <a:t>	else { /* </a:t>
            </a:r>
            <a:r>
              <a:rPr lang="zh-CN" altLang="en-US" sz="1600" dirty="0" smtClean="0">
                <a:latin typeface="Monaco" charset="0"/>
                <a:ea typeface="宋体" pitchFamily="2" charset="-122"/>
              </a:rPr>
              <a:t>父进程</a:t>
            </a:r>
            <a:r>
              <a:rPr lang="en-US" altLang="zh-CN" sz="1600" dirty="0" smtClean="0">
                <a:latin typeface="Monaco" charset="0"/>
                <a:ea typeface="宋体" pitchFamily="2" charset="-122"/>
              </a:rPr>
              <a:t>*/</a:t>
            </a:r>
            <a:endParaRPr lang="en-US" altLang="zh-CN" sz="1600" dirty="0">
              <a:latin typeface="Monaco" charset="0"/>
              <a:ea typeface="宋体" pitchFamily="2" charset="-122"/>
            </a:endParaRPr>
          </a:p>
          <a:p>
            <a:pPr>
              <a:lnSpc>
                <a:spcPct val="80000"/>
              </a:lnSpc>
              <a:buNone/>
            </a:pPr>
            <a:r>
              <a:rPr lang="en-US" altLang="zh-CN" sz="1600" dirty="0">
                <a:latin typeface="Monaco" charset="0"/>
                <a:ea typeface="宋体" pitchFamily="2" charset="-122"/>
              </a:rPr>
              <a:t>		</a:t>
            </a:r>
            <a:r>
              <a:rPr lang="en-US" altLang="zh-CN" sz="1600" dirty="0" smtClean="0">
                <a:latin typeface="Monaco" charset="0"/>
                <a:ea typeface="宋体" pitchFamily="2" charset="-122"/>
              </a:rPr>
              <a:t>wait </a:t>
            </a:r>
            <a:r>
              <a:rPr lang="en-US" altLang="zh-CN" sz="1600" dirty="0">
                <a:latin typeface="Monaco" charset="0"/>
                <a:ea typeface="宋体" pitchFamily="2" charset="-122"/>
              </a:rPr>
              <a:t>(NULL</a:t>
            </a:r>
            <a:r>
              <a:rPr lang="en-US" altLang="zh-CN" sz="1600" dirty="0" smtClean="0">
                <a:latin typeface="Monaco" charset="0"/>
                <a:ea typeface="宋体" pitchFamily="2" charset="-122"/>
              </a:rPr>
              <a:t>); </a:t>
            </a:r>
            <a:r>
              <a:rPr lang="en-US" altLang="zh-CN" sz="1600" dirty="0">
                <a:latin typeface="Monaco" charset="0"/>
                <a:ea typeface="宋体" pitchFamily="2" charset="-122"/>
              </a:rPr>
              <a:t>/* </a:t>
            </a:r>
            <a:r>
              <a:rPr lang="zh-CN" altLang="en-US" sz="1600" dirty="0" smtClean="0">
                <a:latin typeface="Monaco" charset="0"/>
                <a:ea typeface="宋体" pitchFamily="2" charset="-122"/>
              </a:rPr>
              <a:t>父进程等待子进程运行完毕 </a:t>
            </a:r>
            <a:r>
              <a:rPr lang="en-US" altLang="zh-CN" sz="1600" dirty="0" smtClean="0">
                <a:latin typeface="Monaco" charset="0"/>
                <a:ea typeface="宋体" pitchFamily="2" charset="-122"/>
              </a:rPr>
              <a:t>*/</a:t>
            </a:r>
            <a:endParaRPr lang="en-US" altLang="zh-CN" sz="1600" dirty="0">
              <a:latin typeface="Monaco" charset="0"/>
              <a:ea typeface="宋体" pitchFamily="2" charset="-122"/>
            </a:endParaRPr>
          </a:p>
          <a:p>
            <a:pPr>
              <a:lnSpc>
                <a:spcPct val="80000"/>
              </a:lnSpc>
              <a:buFont typeface="Monotype Sorts" pitchFamily="2" charset="2"/>
              <a:buNone/>
            </a:pPr>
            <a:r>
              <a:rPr lang="en-US" altLang="zh-CN" sz="1600" dirty="0">
                <a:latin typeface="Monaco" charset="0"/>
                <a:ea typeface="宋体" pitchFamily="2" charset="-122"/>
              </a:rPr>
              <a:t>		</a:t>
            </a:r>
            <a:r>
              <a:rPr lang="en-US" altLang="zh-CN" sz="1600" dirty="0" err="1">
                <a:latin typeface="Monaco" charset="0"/>
                <a:ea typeface="宋体" pitchFamily="2" charset="-122"/>
              </a:rPr>
              <a:t>printf</a:t>
            </a:r>
            <a:r>
              <a:rPr lang="en-US" altLang="zh-CN" sz="1600" dirty="0">
                <a:latin typeface="Monaco" charset="0"/>
                <a:ea typeface="宋体" pitchFamily="2" charset="-122"/>
              </a:rPr>
              <a:t> ("Child Complete");</a:t>
            </a:r>
          </a:p>
          <a:p>
            <a:pPr>
              <a:lnSpc>
                <a:spcPct val="80000"/>
              </a:lnSpc>
              <a:buFont typeface="Monotype Sorts" pitchFamily="2" charset="2"/>
              <a:buNone/>
            </a:pPr>
            <a:r>
              <a:rPr lang="en-US" altLang="zh-CN" sz="1600" dirty="0">
                <a:latin typeface="Monaco" charset="0"/>
                <a:ea typeface="宋体" pitchFamily="2" charset="-122"/>
              </a:rPr>
              <a:t>	}</a:t>
            </a:r>
          </a:p>
          <a:p>
            <a:pPr>
              <a:lnSpc>
                <a:spcPct val="80000"/>
              </a:lnSpc>
              <a:buFont typeface="Monotype Sorts" pitchFamily="2" charset="2"/>
              <a:buNone/>
            </a:pPr>
            <a:r>
              <a:rPr lang="en-US" altLang="zh-CN" sz="1600" dirty="0">
                <a:latin typeface="Monaco" charset="0"/>
                <a:ea typeface="宋体" pitchFamily="2" charset="-122"/>
              </a:rPr>
              <a:t>        return 0;</a:t>
            </a:r>
          </a:p>
          <a:p>
            <a:pPr>
              <a:lnSpc>
                <a:spcPct val="80000"/>
              </a:lnSpc>
              <a:buFont typeface="Monotype Sorts" pitchFamily="2" charset="2"/>
              <a:buNone/>
            </a:pPr>
            <a:r>
              <a:rPr lang="en-US" altLang="zh-CN" sz="1600" dirty="0">
                <a:latin typeface="Monaco" charset="0"/>
                <a:ea typeface="宋体" pitchFamily="2" charset="-122"/>
              </a:rPr>
              <a:t>}</a:t>
            </a:r>
            <a:endParaRPr lang="zh-CN" altLang="en-US" sz="1600" dirty="0"/>
          </a:p>
        </p:txBody>
      </p:sp>
    </p:spTree>
    <p:extLst>
      <p:ext uri="{BB962C8B-B14F-4D97-AF65-F5344CB8AC3E}">
        <p14:creationId xmlns:p14="http://schemas.microsoft.com/office/powerpoint/2010/main" val="235915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a:t>
            </a:r>
            <a:endParaRPr lang="zh-CN" altLang="en-US" dirty="0"/>
          </a:p>
        </p:txBody>
      </p:sp>
      <p:sp>
        <p:nvSpPr>
          <p:cNvPr id="3" name="内容占位符 2"/>
          <p:cNvSpPr>
            <a:spLocks noGrp="1"/>
          </p:cNvSpPr>
          <p:nvPr>
            <p:ph sz="quarter" idx="1"/>
          </p:nvPr>
        </p:nvSpPr>
        <p:spPr/>
        <p:txBody>
          <a:bodyPr/>
          <a:lstStyle/>
          <a:p>
            <a:r>
              <a:rPr lang="en-US" altLang="zh-CN" dirty="0" smtClean="0"/>
              <a:t>Linux</a:t>
            </a:r>
            <a:r>
              <a:rPr lang="zh-CN" altLang="en-US" dirty="0" smtClean="0"/>
              <a:t>进程介绍</a:t>
            </a:r>
            <a:endParaRPr lang="en-US" altLang="zh-CN" dirty="0" smtClean="0"/>
          </a:p>
          <a:p>
            <a:r>
              <a:rPr lang="en-US" altLang="zh-CN" dirty="0" smtClean="0"/>
              <a:t>Linux</a:t>
            </a:r>
            <a:r>
              <a:rPr lang="zh-CN" altLang="en-US" dirty="0" smtClean="0"/>
              <a:t>进程</a:t>
            </a:r>
            <a:r>
              <a:rPr lang="zh-CN" altLang="en-US" dirty="0"/>
              <a:t>控制函数介绍</a:t>
            </a:r>
            <a:endParaRPr lang="en-US" altLang="zh-CN" dirty="0"/>
          </a:p>
          <a:p>
            <a:r>
              <a:rPr lang="zh-CN" altLang="en-US" dirty="0" smtClean="0"/>
              <a:t>实验</a:t>
            </a:r>
            <a:r>
              <a:rPr lang="en-US" altLang="zh-CN" dirty="0"/>
              <a:t>3.1 </a:t>
            </a:r>
            <a:r>
              <a:rPr lang="zh-CN" altLang="en-US" dirty="0"/>
              <a:t>进程的创建</a:t>
            </a:r>
            <a:endParaRPr lang="en-US" altLang="zh-CN" dirty="0"/>
          </a:p>
          <a:p>
            <a:r>
              <a:rPr lang="en-US" altLang="zh-CN" dirty="0" smtClean="0"/>
              <a:t>Linux</a:t>
            </a:r>
            <a:r>
              <a:rPr lang="zh-CN" altLang="en-US" dirty="0" smtClean="0"/>
              <a:t>进程调度</a:t>
            </a:r>
            <a:endParaRPr lang="en-US" altLang="zh-CN" dirty="0" smtClean="0"/>
          </a:p>
          <a:p>
            <a:r>
              <a:rPr lang="zh-CN" altLang="en-US" dirty="0" smtClean="0"/>
              <a:t>实验</a:t>
            </a:r>
            <a:r>
              <a:rPr lang="en-US" altLang="zh-CN" dirty="0" smtClean="0"/>
              <a:t>3.2 </a:t>
            </a:r>
            <a:r>
              <a:rPr lang="zh-CN" altLang="en-US" dirty="0" smtClean="0"/>
              <a:t>进程的调度</a:t>
            </a:r>
            <a:endParaRPr lang="en-US" altLang="zh-CN" dirty="0" smtClean="0"/>
          </a:p>
          <a:p>
            <a:endParaRPr lang="zh-CN" altLang="en-US" dirty="0"/>
          </a:p>
        </p:txBody>
      </p:sp>
    </p:spTree>
    <p:extLst>
      <p:ext uri="{BB962C8B-B14F-4D97-AF65-F5344CB8AC3E}">
        <p14:creationId xmlns:p14="http://schemas.microsoft.com/office/powerpoint/2010/main" val="4163624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l="383" t="33247" r="575" b="33249"/>
          <a:stretch>
            <a:fillRect/>
          </a:stretch>
        </p:blipFill>
        <p:spPr bwMode="auto">
          <a:xfrm>
            <a:off x="559547" y="1688819"/>
            <a:ext cx="11206221" cy="2842839"/>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97381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rgbClr val="000000"/>
                </a:solidFill>
              </a:rPr>
              <a:t>Linux</a:t>
            </a:r>
            <a:r>
              <a:rPr lang="zh-CN" altLang="en-US" b="1" dirty="0" smtClean="0">
                <a:solidFill>
                  <a:srgbClr val="000000"/>
                </a:solidFill>
              </a:rPr>
              <a:t>进程调度</a:t>
            </a:r>
            <a:endParaRPr lang="zh-CN" altLang="en-US" b="1" dirty="0">
              <a:solidFill>
                <a:srgbClr val="000000"/>
              </a:solidFill>
            </a:endParaRPr>
          </a:p>
        </p:txBody>
      </p:sp>
      <p:sp>
        <p:nvSpPr>
          <p:cNvPr id="3" name="副标题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565378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进程调度</a:t>
            </a:r>
          </a:p>
        </p:txBody>
      </p:sp>
      <p:sp>
        <p:nvSpPr>
          <p:cNvPr id="3" name="内容占位符 2"/>
          <p:cNvSpPr>
            <a:spLocks noGrp="1"/>
          </p:cNvSpPr>
          <p:nvPr>
            <p:ph sz="quarter" idx="1"/>
          </p:nvPr>
        </p:nvSpPr>
        <p:spPr/>
        <p:txBody>
          <a:bodyPr/>
          <a:lstStyle/>
          <a:p>
            <a:r>
              <a:rPr lang="en-US" altLang="zh-CN" dirty="0"/>
              <a:t>Linux </a:t>
            </a:r>
            <a:r>
              <a:rPr lang="zh-CN" altLang="zh-CN" dirty="0"/>
              <a:t>中有一个总的调度结构，称之为调度器类（</a:t>
            </a:r>
            <a:r>
              <a:rPr lang="en-US" altLang="zh-CN" dirty="0"/>
              <a:t>scheduler class</a:t>
            </a:r>
            <a:r>
              <a:rPr lang="zh-CN" altLang="zh-CN" dirty="0" smtClean="0"/>
              <a:t>）</a:t>
            </a:r>
            <a:endParaRPr lang="en-US" altLang="zh-CN" dirty="0" smtClean="0"/>
          </a:p>
          <a:p>
            <a:pPr lvl="1"/>
            <a:r>
              <a:rPr lang="zh-CN" altLang="zh-CN" dirty="0" smtClean="0"/>
              <a:t>允许</a:t>
            </a:r>
            <a:r>
              <a:rPr lang="zh-CN" altLang="zh-CN" dirty="0"/>
              <a:t>不同的可动态添加的调度算法并存，总调度器根据调度器类的优先顺序，依次挑选调度器类中的进程进行调度</a:t>
            </a:r>
            <a:r>
              <a:rPr lang="zh-CN" altLang="zh-CN" dirty="0" smtClean="0"/>
              <a:t>。</a:t>
            </a:r>
            <a:endParaRPr lang="en-US" altLang="zh-CN" dirty="0" smtClean="0"/>
          </a:p>
          <a:p>
            <a:pPr lvl="1"/>
            <a:r>
              <a:rPr lang="zh-CN" altLang="zh-CN" dirty="0" smtClean="0"/>
              <a:t>确定</a:t>
            </a:r>
            <a:r>
              <a:rPr lang="zh-CN" altLang="zh-CN" dirty="0"/>
              <a:t>调度器类后</a:t>
            </a:r>
            <a:r>
              <a:rPr lang="zh-CN" altLang="zh-CN" dirty="0" smtClean="0"/>
              <a:t>，</a:t>
            </a:r>
            <a:r>
              <a:rPr lang="zh-CN" altLang="en-US" dirty="0" smtClean="0"/>
              <a:t>再</a:t>
            </a:r>
            <a:r>
              <a:rPr lang="zh-CN" altLang="zh-CN" dirty="0" smtClean="0"/>
              <a:t>使用</a:t>
            </a:r>
            <a:r>
              <a:rPr lang="zh-CN" altLang="zh-CN" dirty="0"/>
              <a:t>该调度器类的调度算法（调度策略）进行内部调度</a:t>
            </a:r>
            <a:r>
              <a:rPr lang="zh-CN" altLang="zh-CN" dirty="0" smtClean="0"/>
              <a:t>。</a:t>
            </a:r>
            <a:endParaRPr lang="en-US" altLang="zh-CN" dirty="0" smtClean="0"/>
          </a:p>
          <a:p>
            <a:endParaRPr lang="en-US" altLang="zh-CN" dirty="0"/>
          </a:p>
          <a:p>
            <a:r>
              <a:rPr lang="zh-CN" altLang="zh-CN" dirty="0"/>
              <a:t>调度</a:t>
            </a:r>
            <a:r>
              <a:rPr lang="zh-CN" altLang="zh-CN" dirty="0" smtClean="0"/>
              <a:t>器</a:t>
            </a:r>
            <a:r>
              <a:rPr lang="zh-CN" altLang="en-US" dirty="0" smtClean="0"/>
              <a:t>类</a:t>
            </a:r>
            <a:r>
              <a:rPr lang="zh-CN" altLang="zh-CN" dirty="0" smtClean="0"/>
              <a:t>的</a:t>
            </a:r>
            <a:r>
              <a:rPr lang="zh-CN" altLang="zh-CN" dirty="0"/>
              <a:t>优先级顺序为</a:t>
            </a:r>
            <a:r>
              <a:rPr lang="zh-CN" altLang="zh-CN" dirty="0" smtClean="0"/>
              <a:t>：</a:t>
            </a:r>
            <a:endParaRPr lang="en-US" altLang="zh-CN" dirty="0" smtClean="0"/>
          </a:p>
          <a:p>
            <a:pPr marL="0" indent="0">
              <a:buNone/>
            </a:pPr>
            <a:r>
              <a:rPr lang="en-US" altLang="zh-CN" dirty="0"/>
              <a:t> </a:t>
            </a:r>
            <a:r>
              <a:rPr lang="en-US" altLang="zh-CN" dirty="0" smtClean="0"/>
              <a:t>                        </a:t>
            </a:r>
            <a:r>
              <a:rPr lang="en-US" altLang="zh-CN" dirty="0" err="1" smtClean="0">
                <a:solidFill>
                  <a:srgbClr val="FF0000"/>
                </a:solidFill>
              </a:rPr>
              <a:t>Stop_Task</a:t>
            </a:r>
            <a:r>
              <a:rPr lang="en-US" altLang="zh-CN" dirty="0" smtClean="0">
                <a:solidFill>
                  <a:srgbClr val="FF0000"/>
                </a:solidFill>
              </a:rPr>
              <a:t> </a:t>
            </a:r>
            <a:r>
              <a:rPr lang="en-US" altLang="zh-CN" dirty="0">
                <a:solidFill>
                  <a:srgbClr val="FF0000"/>
                </a:solidFill>
              </a:rPr>
              <a:t>&gt; </a:t>
            </a:r>
            <a:r>
              <a:rPr lang="en-US" altLang="zh-CN" dirty="0" err="1">
                <a:solidFill>
                  <a:srgbClr val="FF0000"/>
                </a:solidFill>
              </a:rPr>
              <a:t>Real_Time</a:t>
            </a:r>
            <a:r>
              <a:rPr lang="en-US" altLang="zh-CN" dirty="0">
                <a:solidFill>
                  <a:srgbClr val="FF0000"/>
                </a:solidFill>
              </a:rPr>
              <a:t> &gt; Fair &gt; </a:t>
            </a:r>
            <a:r>
              <a:rPr lang="en-US" altLang="zh-CN" dirty="0" err="1" smtClean="0">
                <a:solidFill>
                  <a:srgbClr val="FF0000"/>
                </a:solidFill>
              </a:rPr>
              <a:t>Idle_Task</a:t>
            </a:r>
            <a:endParaRPr lang="en-US" altLang="zh-CN" dirty="0" smtClean="0">
              <a:solidFill>
                <a:srgbClr val="FF0000"/>
              </a:solidFill>
            </a:endParaRPr>
          </a:p>
          <a:p>
            <a:pPr marL="319088" lvl="1" indent="0">
              <a:buNone/>
            </a:pPr>
            <a:r>
              <a:rPr lang="zh-CN" altLang="en-US" dirty="0" smtClean="0"/>
              <a:t>其中，</a:t>
            </a:r>
            <a:r>
              <a:rPr lang="en-US" altLang="zh-CN" dirty="0" smtClean="0"/>
              <a:t>Fair</a:t>
            </a:r>
            <a:r>
              <a:rPr lang="zh-CN" altLang="zh-CN" dirty="0"/>
              <a:t>和</a:t>
            </a:r>
            <a:r>
              <a:rPr lang="en-US" altLang="zh-CN" dirty="0" err="1" smtClean="0"/>
              <a:t>Real_time</a:t>
            </a:r>
            <a:r>
              <a:rPr lang="zh-CN" altLang="zh-CN" dirty="0" smtClean="0"/>
              <a:t>最常用</a:t>
            </a:r>
            <a:r>
              <a:rPr lang="zh-CN" altLang="en-US" dirty="0" smtClean="0"/>
              <a:t>，</a:t>
            </a:r>
            <a:r>
              <a:rPr lang="zh-CN" altLang="zh-CN" dirty="0" smtClean="0"/>
              <a:t>分别采用</a:t>
            </a:r>
            <a:r>
              <a:rPr lang="en-US" altLang="zh-CN" dirty="0" smtClean="0"/>
              <a:t>CFS</a:t>
            </a:r>
            <a:r>
              <a:rPr lang="zh-CN" altLang="en-US" dirty="0" smtClean="0"/>
              <a:t>（完全公平调度算法）</a:t>
            </a:r>
            <a:r>
              <a:rPr lang="zh-CN" altLang="zh-CN" dirty="0" smtClean="0"/>
              <a:t>调度</a:t>
            </a:r>
            <a:r>
              <a:rPr lang="zh-CN" altLang="zh-CN" dirty="0"/>
              <a:t>算法的默认调度类和实时调度类</a:t>
            </a:r>
            <a:endParaRPr lang="zh-CN" altLang="en-US" dirty="0">
              <a:solidFill>
                <a:srgbClr val="FF0000"/>
              </a:solidFill>
            </a:endParaRPr>
          </a:p>
        </p:txBody>
      </p:sp>
    </p:spTree>
    <p:extLst>
      <p:ext uri="{BB962C8B-B14F-4D97-AF65-F5344CB8AC3E}">
        <p14:creationId xmlns:p14="http://schemas.microsoft.com/office/powerpoint/2010/main" val="3338139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进程调度</a:t>
            </a:r>
            <a:endParaRPr lang="zh-CN" altLang="en-US" dirty="0"/>
          </a:p>
        </p:txBody>
      </p:sp>
      <p:sp>
        <p:nvSpPr>
          <p:cNvPr id="3" name="内容占位符 2"/>
          <p:cNvSpPr>
            <a:spLocks noGrp="1"/>
          </p:cNvSpPr>
          <p:nvPr>
            <p:ph sz="quarter" idx="1"/>
          </p:nvPr>
        </p:nvSpPr>
        <p:spPr/>
        <p:txBody>
          <a:bodyPr/>
          <a:lstStyle/>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1546411" y="1304365"/>
            <a:ext cx="9749118" cy="5392270"/>
          </a:xfrm>
          <a:prstGeom prst="rect">
            <a:avLst/>
          </a:prstGeom>
        </p:spPr>
      </p:pic>
    </p:spTree>
    <p:extLst>
      <p:ext uri="{BB962C8B-B14F-4D97-AF65-F5344CB8AC3E}">
        <p14:creationId xmlns:p14="http://schemas.microsoft.com/office/powerpoint/2010/main" val="637000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b="1" dirty="0" smtClean="0"/>
              <a:t>实验</a:t>
            </a:r>
            <a:r>
              <a:rPr lang="en-US" altLang="zh-CN" b="1" dirty="0" smtClean="0"/>
              <a:t>3.2 </a:t>
            </a:r>
            <a:r>
              <a:rPr lang="zh-CN" altLang="en-US" b="1" dirty="0" smtClean="0"/>
              <a:t>进程调度算法的模拟</a:t>
            </a:r>
            <a:endParaRPr lang="zh-CN" altLang="en-US" b="1"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05262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en-US" altLang="zh-CN" dirty="0" smtClean="0"/>
              <a:t>3.2 </a:t>
            </a:r>
            <a:r>
              <a:rPr lang="zh-CN" altLang="en-US" dirty="0" smtClean="0"/>
              <a:t>进程调度实验</a:t>
            </a:r>
            <a:endParaRPr lang="zh-CN" altLang="en-US" dirty="0"/>
          </a:p>
        </p:txBody>
      </p:sp>
      <p:sp>
        <p:nvSpPr>
          <p:cNvPr id="3" name="内容占位符 2"/>
          <p:cNvSpPr>
            <a:spLocks noGrp="1"/>
          </p:cNvSpPr>
          <p:nvPr>
            <p:ph sz="quarter" idx="1"/>
          </p:nvPr>
        </p:nvSpPr>
        <p:spPr>
          <a:xfrm>
            <a:off x="1219200" y="1447800"/>
            <a:ext cx="9336741" cy="4572000"/>
          </a:xfrm>
        </p:spPr>
        <p:txBody>
          <a:bodyPr/>
          <a:lstStyle/>
          <a:p>
            <a:pPr>
              <a:lnSpc>
                <a:spcPct val="150000"/>
              </a:lnSpc>
              <a:spcBef>
                <a:spcPts val="0"/>
              </a:spcBef>
            </a:pPr>
            <a:r>
              <a:rPr lang="zh-CN" altLang="en-US" dirty="0" smtClean="0"/>
              <a:t>实验目的</a:t>
            </a:r>
            <a:endParaRPr lang="en-US" altLang="zh-CN" dirty="0" smtClean="0"/>
          </a:p>
          <a:p>
            <a:pPr marL="274638" lvl="1" indent="0">
              <a:buNone/>
            </a:pPr>
            <a:r>
              <a:rPr lang="zh-CN" altLang="en-US" sz="2400" dirty="0"/>
              <a:t>（</a:t>
            </a:r>
            <a:r>
              <a:rPr lang="en-US" altLang="zh-CN" sz="2400" dirty="0"/>
              <a:t>1</a:t>
            </a:r>
            <a:r>
              <a:rPr lang="zh-CN" altLang="en-US" sz="2400" dirty="0"/>
              <a:t>）加深对进程概念的理解，明确进程和程序的</a:t>
            </a:r>
            <a:r>
              <a:rPr lang="zh-CN" altLang="en-US" sz="2400" dirty="0" smtClean="0"/>
              <a:t>区别</a:t>
            </a:r>
            <a:endParaRPr lang="zh-CN" altLang="en-US" sz="2400" dirty="0"/>
          </a:p>
          <a:p>
            <a:pPr marL="274638" lvl="1" indent="0">
              <a:buNone/>
            </a:pPr>
            <a:r>
              <a:rPr lang="zh-CN" altLang="en-US" sz="2400" dirty="0"/>
              <a:t>（</a:t>
            </a:r>
            <a:r>
              <a:rPr lang="en-US" altLang="zh-CN" sz="2400" dirty="0"/>
              <a:t>2</a:t>
            </a:r>
            <a:r>
              <a:rPr lang="zh-CN" altLang="en-US" sz="2400" dirty="0"/>
              <a:t>）深入理解系统如何组织</a:t>
            </a:r>
            <a:r>
              <a:rPr lang="zh-CN" altLang="en-US" sz="2400" dirty="0" smtClean="0"/>
              <a:t>进程</a:t>
            </a:r>
            <a:endParaRPr lang="zh-CN" altLang="en-US" sz="2400" dirty="0"/>
          </a:p>
          <a:p>
            <a:pPr marL="274638" lvl="1" indent="0">
              <a:buNone/>
            </a:pPr>
            <a:r>
              <a:rPr lang="zh-CN" altLang="en-US" sz="2400" dirty="0"/>
              <a:t>（</a:t>
            </a:r>
            <a:r>
              <a:rPr lang="en-US" altLang="zh-CN" sz="2400" dirty="0"/>
              <a:t>3</a:t>
            </a:r>
            <a:r>
              <a:rPr lang="zh-CN" altLang="en-US" sz="2400" dirty="0"/>
              <a:t>）理解常用进程调度算法的具体</a:t>
            </a:r>
            <a:r>
              <a:rPr lang="zh-CN" altLang="en-US" sz="2400" dirty="0" smtClean="0"/>
              <a:t>实现</a:t>
            </a:r>
            <a:endParaRPr lang="en-US" altLang="zh-CN" sz="2400" dirty="0" smtClean="0"/>
          </a:p>
          <a:p>
            <a:pPr marL="274638" lvl="1" indent="0">
              <a:buNone/>
            </a:pPr>
            <a:endParaRPr lang="en-US" altLang="zh-CN" dirty="0" smtClean="0"/>
          </a:p>
          <a:p>
            <a:pPr>
              <a:lnSpc>
                <a:spcPct val="150000"/>
              </a:lnSpc>
              <a:spcBef>
                <a:spcPts val="0"/>
              </a:spcBef>
            </a:pPr>
            <a:r>
              <a:rPr lang="zh-CN" altLang="en-US" dirty="0" smtClean="0"/>
              <a:t>实验内容</a:t>
            </a:r>
            <a:r>
              <a:rPr lang="en-US" altLang="zh-CN" dirty="0" smtClean="0"/>
              <a:t>     </a:t>
            </a:r>
          </a:p>
          <a:p>
            <a:pPr marL="0" indent="0">
              <a:lnSpc>
                <a:spcPct val="130000"/>
              </a:lnSpc>
              <a:spcBef>
                <a:spcPts val="0"/>
              </a:spcBef>
              <a:buNone/>
            </a:pPr>
            <a:r>
              <a:rPr lang="en-US" altLang="zh-CN" sz="2400" dirty="0" smtClean="0"/>
              <a:t>     </a:t>
            </a:r>
            <a:r>
              <a:rPr lang="zh-CN" altLang="zh-CN" sz="2400" dirty="0" smtClean="0"/>
              <a:t>编写</a:t>
            </a:r>
            <a:r>
              <a:rPr lang="en-US" altLang="zh-CN" sz="2400" dirty="0"/>
              <a:t>C</a:t>
            </a:r>
            <a:r>
              <a:rPr lang="zh-CN" altLang="zh-CN" sz="2400" dirty="0"/>
              <a:t>程序模拟实现单处理机系统中的进程调度算法，实现对多个进程的调度模拟，要求采用常见进程调度算法（如先来先服务、时间片轮转和优先级调度等算法）进行模拟调度</a:t>
            </a:r>
            <a:r>
              <a:rPr lang="zh-CN" altLang="zh-CN" dirty="0"/>
              <a:t>。</a:t>
            </a:r>
            <a:endParaRPr lang="zh-CN" altLang="en-US" dirty="0"/>
          </a:p>
        </p:txBody>
      </p:sp>
    </p:spTree>
    <p:extLst>
      <p:ext uri="{BB962C8B-B14F-4D97-AF65-F5344CB8AC3E}">
        <p14:creationId xmlns:p14="http://schemas.microsoft.com/office/powerpoint/2010/main" val="958549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a:t>
            </a:r>
            <a:r>
              <a:rPr lang="en-US" altLang="zh-CN" dirty="0" smtClean="0"/>
              <a:t>3.2 </a:t>
            </a:r>
            <a:r>
              <a:rPr lang="zh-CN" altLang="en-US" dirty="0" smtClean="0"/>
              <a:t>实验指导（</a:t>
            </a:r>
            <a:r>
              <a:rPr lang="en-US" altLang="zh-CN" dirty="0" smtClean="0"/>
              <a:t>1</a:t>
            </a:r>
            <a:r>
              <a:rPr lang="zh-CN" altLang="en-US" dirty="0" smtClean="0"/>
              <a:t>）</a:t>
            </a:r>
            <a:endParaRPr lang="zh-CN" altLang="en-US" dirty="0"/>
          </a:p>
        </p:txBody>
      </p:sp>
      <p:sp>
        <p:nvSpPr>
          <p:cNvPr id="3" name="内容占位符 2"/>
          <p:cNvSpPr>
            <a:spLocks noGrp="1"/>
          </p:cNvSpPr>
          <p:nvPr>
            <p:ph sz="quarter" idx="1"/>
          </p:nvPr>
        </p:nvSpPr>
        <p:spPr>
          <a:xfrm>
            <a:off x="1138517" y="1420906"/>
            <a:ext cx="10363200" cy="5006788"/>
          </a:xfrm>
        </p:spPr>
        <p:txBody>
          <a:bodyPr/>
          <a:lstStyle/>
          <a:p>
            <a:r>
              <a:rPr lang="zh-CN" altLang="en-US" dirty="0" smtClean="0"/>
              <a:t>数据结构</a:t>
            </a:r>
            <a:r>
              <a:rPr lang="zh-CN" altLang="en-US" dirty="0"/>
              <a:t>设计</a:t>
            </a:r>
            <a:endParaRPr lang="en-US" altLang="zh-CN" dirty="0" smtClean="0"/>
          </a:p>
          <a:p>
            <a:pPr lvl="1"/>
            <a:r>
              <a:rPr lang="en-US" altLang="zh-CN" dirty="0" smtClean="0"/>
              <a:t>PCB</a:t>
            </a:r>
            <a:r>
              <a:rPr lang="zh-CN" altLang="en-US" dirty="0" smtClean="0"/>
              <a:t>：结构体</a:t>
            </a:r>
            <a:endParaRPr lang="en-US" altLang="zh-CN" dirty="0" smtClean="0"/>
          </a:p>
          <a:p>
            <a:pPr lvl="1"/>
            <a:r>
              <a:rPr lang="zh-CN" altLang="en-US" dirty="0" smtClean="0"/>
              <a:t>就绪队列：链表，每个节点为进程</a:t>
            </a:r>
            <a:r>
              <a:rPr lang="en-US" altLang="zh-CN" dirty="0" smtClean="0"/>
              <a:t>PCB</a:t>
            </a:r>
          </a:p>
          <a:p>
            <a:pPr lvl="1"/>
            <a:r>
              <a:rPr lang="zh-CN" altLang="en-US" dirty="0" smtClean="0"/>
              <a:t>进程状态</a:t>
            </a:r>
            <a:endParaRPr lang="en-US" altLang="zh-CN" dirty="0" smtClean="0"/>
          </a:p>
          <a:p>
            <a:pPr lvl="1"/>
            <a:endParaRPr lang="en-US" altLang="zh-CN" dirty="0" smtClean="0"/>
          </a:p>
          <a:p>
            <a:r>
              <a:rPr lang="zh-CN" altLang="en-US" dirty="0" smtClean="0"/>
              <a:t>调度算法设计</a:t>
            </a:r>
            <a:endParaRPr lang="en-US" altLang="zh-CN" dirty="0" smtClean="0"/>
          </a:p>
          <a:p>
            <a:pPr lvl="1"/>
            <a:r>
              <a:rPr lang="zh-CN" altLang="en-US" dirty="0" smtClean="0"/>
              <a:t>具体调度算法：</a:t>
            </a:r>
            <a:r>
              <a:rPr lang="en-US" altLang="zh-CN" dirty="0" smtClean="0"/>
              <a:t>FCFS</a:t>
            </a:r>
            <a:r>
              <a:rPr lang="zh-CN" altLang="en-US" dirty="0" smtClean="0"/>
              <a:t>、</a:t>
            </a:r>
            <a:r>
              <a:rPr lang="en-US" altLang="zh-CN" dirty="0" smtClean="0"/>
              <a:t>SJF</a:t>
            </a:r>
            <a:r>
              <a:rPr lang="zh-CN" altLang="en-US" dirty="0" smtClean="0"/>
              <a:t>、</a:t>
            </a:r>
            <a:r>
              <a:rPr lang="en-US" altLang="zh-CN" dirty="0" smtClean="0"/>
              <a:t>PR</a:t>
            </a:r>
          </a:p>
          <a:p>
            <a:pPr lvl="1"/>
            <a:r>
              <a:rPr lang="zh-CN" altLang="en-US" dirty="0" smtClean="0"/>
              <a:t>涉及多种操作：</a:t>
            </a:r>
            <a:r>
              <a:rPr lang="zh-CN" altLang="zh-CN" dirty="0" smtClean="0"/>
              <a:t>排序</a:t>
            </a:r>
            <a:r>
              <a:rPr lang="zh-CN" altLang="zh-CN" dirty="0"/>
              <a:t>、链表操作</a:t>
            </a:r>
            <a:endParaRPr lang="en-US" altLang="zh-CN" dirty="0" smtClean="0"/>
          </a:p>
          <a:p>
            <a:endParaRPr lang="en-US" altLang="zh-CN" dirty="0"/>
          </a:p>
          <a:p>
            <a:r>
              <a:rPr lang="zh-CN" altLang="en-US" dirty="0" smtClean="0"/>
              <a:t>程序输出设计</a:t>
            </a:r>
            <a:endParaRPr lang="en-US" altLang="zh-CN" dirty="0" smtClean="0"/>
          </a:p>
          <a:p>
            <a:pPr lvl="1"/>
            <a:r>
              <a:rPr lang="zh-CN" altLang="zh-CN" dirty="0" smtClean="0"/>
              <a:t>调度</a:t>
            </a:r>
            <a:r>
              <a:rPr lang="zh-CN" altLang="zh-CN" dirty="0"/>
              <a:t>进程的顺序、每个进程的起始时间、终止时间</a:t>
            </a:r>
            <a:r>
              <a:rPr lang="zh-CN" altLang="zh-CN" dirty="0" smtClean="0"/>
              <a:t>等</a:t>
            </a:r>
            <a:endParaRPr lang="en-US" altLang="zh-CN" dirty="0" smtClean="0"/>
          </a:p>
          <a:p>
            <a:pPr lvl="1"/>
            <a:r>
              <a:rPr lang="en-US" altLang="zh-CN" dirty="0" smtClean="0"/>
              <a:t>CPU</a:t>
            </a:r>
            <a:r>
              <a:rPr lang="zh-CN" altLang="zh-CN" dirty="0"/>
              <a:t>每次调度的过程</a:t>
            </a:r>
            <a:endParaRPr lang="zh-CN" altLang="en-US" dirty="0"/>
          </a:p>
        </p:txBody>
      </p:sp>
    </p:spTree>
    <p:extLst>
      <p:ext uri="{BB962C8B-B14F-4D97-AF65-F5344CB8AC3E}">
        <p14:creationId xmlns:p14="http://schemas.microsoft.com/office/powerpoint/2010/main" val="2635220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a:t>
            </a:r>
            <a:r>
              <a:rPr lang="en-US" altLang="zh-CN" dirty="0" smtClean="0"/>
              <a:t>3.2 </a:t>
            </a:r>
            <a:r>
              <a:rPr lang="zh-CN" altLang="en-US" dirty="0" smtClean="0"/>
              <a:t>实验指导（</a:t>
            </a:r>
            <a:r>
              <a:rPr lang="en-US" altLang="zh-CN" dirty="0" smtClean="0"/>
              <a:t>2</a:t>
            </a:r>
            <a:r>
              <a:rPr lang="zh-CN" altLang="en-US" dirty="0" smtClean="0"/>
              <a:t>）</a:t>
            </a:r>
            <a:endParaRPr lang="zh-CN" altLang="en-US" dirty="0"/>
          </a:p>
        </p:txBody>
      </p:sp>
      <p:sp>
        <p:nvSpPr>
          <p:cNvPr id="3" name="内容占位符 2"/>
          <p:cNvSpPr>
            <a:spLocks noGrp="1"/>
          </p:cNvSpPr>
          <p:nvPr>
            <p:ph sz="quarter" idx="1"/>
          </p:nvPr>
        </p:nvSpPr>
        <p:spPr>
          <a:xfrm>
            <a:off x="739587" y="1382806"/>
            <a:ext cx="5540189" cy="5060576"/>
          </a:xfrm>
        </p:spPr>
        <p:txBody>
          <a:bodyPr/>
          <a:lstStyle/>
          <a:p>
            <a:r>
              <a:rPr lang="zh-CN" altLang="zh-CN" dirty="0" smtClean="0"/>
              <a:t>基于</a:t>
            </a:r>
            <a:r>
              <a:rPr lang="zh-CN" altLang="zh-CN" dirty="0"/>
              <a:t>动态优先数的进程调度</a:t>
            </a:r>
            <a:r>
              <a:rPr lang="zh-CN" altLang="zh-CN" dirty="0" smtClean="0"/>
              <a:t>算法</a:t>
            </a:r>
            <a:r>
              <a:rPr lang="zh-CN" altLang="en-US" dirty="0" smtClean="0"/>
              <a:t>（</a:t>
            </a:r>
            <a:r>
              <a:rPr lang="zh-CN" altLang="en-US" dirty="0"/>
              <a:t>示例代码</a:t>
            </a:r>
            <a:r>
              <a:rPr lang="zh-CN" altLang="en-US" dirty="0" smtClean="0"/>
              <a:t>）</a:t>
            </a:r>
            <a:endParaRPr lang="en-US" altLang="zh-CN" dirty="0" smtClean="0"/>
          </a:p>
          <a:p>
            <a:pPr lvl="1"/>
            <a:r>
              <a:rPr lang="zh-CN" altLang="zh-CN" dirty="0" smtClean="0"/>
              <a:t>优先</a:t>
            </a:r>
            <a:r>
              <a:rPr lang="zh-CN" altLang="zh-CN" dirty="0"/>
              <a:t>数大者优先，且优先数每运行一个时间单位降低一级（即优先数</a:t>
            </a:r>
            <a:r>
              <a:rPr lang="en-US" altLang="zh-CN" dirty="0"/>
              <a:t>=</a:t>
            </a:r>
            <a:r>
              <a:rPr lang="zh-CN" altLang="zh-CN" dirty="0"/>
              <a:t>优先数</a:t>
            </a:r>
            <a:r>
              <a:rPr lang="en-US" altLang="zh-CN" dirty="0"/>
              <a:t>-1</a:t>
            </a:r>
            <a:r>
              <a:rPr lang="zh-CN" altLang="zh-CN" dirty="0" smtClean="0"/>
              <a:t>）</a:t>
            </a:r>
            <a:endParaRPr lang="en-US" altLang="zh-CN" dirty="0" smtClean="0"/>
          </a:p>
          <a:p>
            <a:pPr lvl="1"/>
            <a:r>
              <a:rPr lang="zh-CN" altLang="zh-CN" dirty="0"/>
              <a:t>进程的优先数及需要的运行时间事先人为地</a:t>
            </a:r>
            <a:r>
              <a:rPr lang="zh-CN" altLang="zh-CN" dirty="0" smtClean="0"/>
              <a:t>指定</a:t>
            </a:r>
            <a:r>
              <a:rPr lang="zh-CN" altLang="en-US" dirty="0" smtClean="0"/>
              <a:t>，</a:t>
            </a:r>
            <a:r>
              <a:rPr lang="zh-CN" altLang="zh-CN" dirty="0"/>
              <a:t>以</a:t>
            </a:r>
            <a:r>
              <a:rPr lang="en-US" altLang="zh-CN" dirty="0"/>
              <a:t>1</a:t>
            </a:r>
            <a:r>
              <a:rPr lang="zh-CN" altLang="zh-CN" dirty="0"/>
              <a:t>个</a:t>
            </a:r>
            <a:r>
              <a:rPr lang="en-US" altLang="zh-CN" dirty="0"/>
              <a:t>CPU</a:t>
            </a:r>
            <a:r>
              <a:rPr lang="zh-CN" altLang="zh-CN" dirty="0"/>
              <a:t>时间单位进行</a:t>
            </a:r>
            <a:r>
              <a:rPr lang="zh-CN" altLang="zh-CN" dirty="0" smtClean="0"/>
              <a:t>计算</a:t>
            </a:r>
            <a:endParaRPr lang="en-US" altLang="zh-CN" dirty="0" smtClean="0"/>
          </a:p>
          <a:p>
            <a:pPr lvl="1"/>
            <a:r>
              <a:rPr lang="zh-CN" altLang="zh-CN" dirty="0" smtClean="0"/>
              <a:t>进程状态</a:t>
            </a:r>
            <a:r>
              <a:rPr lang="zh-CN" altLang="en-US" dirty="0" smtClean="0"/>
              <a:t>：</a:t>
            </a:r>
            <a:r>
              <a:rPr lang="en-US" altLang="zh-CN" dirty="0" smtClean="0"/>
              <a:t>W</a:t>
            </a:r>
            <a:r>
              <a:rPr lang="zh-CN" altLang="zh-CN" dirty="0"/>
              <a:t>（就绪态）、</a:t>
            </a:r>
            <a:r>
              <a:rPr lang="en-US" altLang="zh-CN" dirty="0"/>
              <a:t>R</a:t>
            </a:r>
            <a:r>
              <a:rPr lang="zh-CN" altLang="zh-CN" dirty="0"/>
              <a:t>（运行态）、</a:t>
            </a:r>
            <a:r>
              <a:rPr lang="en-US" altLang="zh-CN" dirty="0"/>
              <a:t>F</a:t>
            </a:r>
            <a:r>
              <a:rPr lang="zh-CN" altLang="zh-CN" dirty="0"/>
              <a:t>（完成态</a:t>
            </a:r>
            <a:r>
              <a:rPr lang="zh-CN" altLang="zh-CN" dirty="0" smtClean="0"/>
              <a:t>）</a:t>
            </a:r>
            <a:endParaRPr lang="en-US" altLang="zh-CN" dirty="0" smtClean="0"/>
          </a:p>
          <a:p>
            <a:pPr lvl="1"/>
            <a:r>
              <a:rPr lang="zh-CN" altLang="en-US" dirty="0" smtClean="0"/>
              <a:t>输出：</a:t>
            </a:r>
            <a:r>
              <a:rPr lang="zh-CN" altLang="zh-CN" dirty="0"/>
              <a:t>每进行一次调度程序都输出一次运行进程和就绪队列中的所有进程信息</a:t>
            </a:r>
            <a:endParaRPr lang="zh-CN" altLang="en-US" dirty="0"/>
          </a:p>
        </p:txBody>
      </p:sp>
      <p:pic>
        <p:nvPicPr>
          <p:cNvPr id="5" name="图片 4" descr="lu1"/>
          <p:cNvPicPr/>
          <p:nvPr/>
        </p:nvPicPr>
        <p:blipFill>
          <a:blip r:embed="rId2">
            <a:extLst>
              <a:ext uri="{28A0092B-C50C-407E-A947-70E740481C1C}">
                <a14:useLocalDpi xmlns:a14="http://schemas.microsoft.com/office/drawing/2010/main" val="0"/>
              </a:ext>
            </a:extLst>
          </a:blip>
          <a:srcRect/>
          <a:stretch>
            <a:fillRect/>
          </a:stretch>
        </p:blipFill>
        <p:spPr>
          <a:xfrm>
            <a:off x="6884893" y="1169894"/>
            <a:ext cx="4639236" cy="5486400"/>
          </a:xfrm>
          <a:prstGeom prst="rect">
            <a:avLst/>
          </a:prstGeom>
          <a:noFill/>
          <a:ln>
            <a:noFill/>
          </a:ln>
        </p:spPr>
      </p:pic>
    </p:spTree>
    <p:extLst>
      <p:ext uri="{BB962C8B-B14F-4D97-AF65-F5344CB8AC3E}">
        <p14:creationId xmlns:p14="http://schemas.microsoft.com/office/powerpoint/2010/main" val="2747802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a:t>
            </a:r>
            <a:r>
              <a:rPr lang="en-US" altLang="zh-CN" dirty="0" smtClean="0"/>
              <a:t>3.2 </a:t>
            </a:r>
            <a:r>
              <a:rPr lang="zh-CN" altLang="en-US" dirty="0" smtClean="0"/>
              <a:t>实验结果</a:t>
            </a:r>
            <a:endParaRPr lang="zh-CN" altLang="en-US" dirty="0"/>
          </a:p>
        </p:txBody>
      </p:sp>
      <p:pic>
        <p:nvPicPr>
          <p:cNvPr id="4" name="内容占位符 3"/>
          <p:cNvPicPr>
            <a:picLocks noGrp="1"/>
          </p:cNvPicPr>
          <p:nvPr>
            <p:ph sz="quarter" idx="1"/>
          </p:nvPr>
        </p:nvPicPr>
        <p:blipFill>
          <a:blip r:embed="rId2"/>
          <a:stretch>
            <a:fillRect/>
          </a:stretch>
        </p:blipFill>
        <p:spPr>
          <a:xfrm>
            <a:off x="1680882" y="1223682"/>
            <a:ext cx="8659906" cy="5096436"/>
          </a:xfrm>
          <a:prstGeom prst="rect">
            <a:avLst/>
          </a:prstGeom>
        </p:spPr>
      </p:pic>
    </p:spTree>
    <p:extLst>
      <p:ext uri="{BB962C8B-B14F-4D97-AF65-F5344CB8AC3E}">
        <p14:creationId xmlns:p14="http://schemas.microsoft.com/office/powerpoint/2010/main" val="4251957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b="1" dirty="0" smtClean="0"/>
              <a:t>Linux</a:t>
            </a:r>
            <a:r>
              <a:rPr lang="zh-CN" altLang="en-US" b="1" dirty="0" smtClean="0"/>
              <a:t>进程介绍</a:t>
            </a:r>
            <a:endParaRPr lang="zh-CN" altLang="en-US" b="1"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21031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进程</a:t>
            </a:r>
            <a:endParaRPr lang="zh-CN" altLang="en-US" dirty="0"/>
          </a:p>
        </p:txBody>
      </p:sp>
      <p:sp>
        <p:nvSpPr>
          <p:cNvPr id="3" name="内容占位符 2"/>
          <p:cNvSpPr>
            <a:spLocks noGrp="1"/>
          </p:cNvSpPr>
          <p:nvPr>
            <p:ph sz="quarter" idx="1"/>
          </p:nvPr>
        </p:nvSpPr>
        <p:spPr/>
        <p:txBody>
          <a:bodyPr/>
          <a:lstStyle/>
          <a:p>
            <a:pPr marL="0" indent="0">
              <a:buNone/>
            </a:pPr>
            <a:r>
              <a:rPr lang="zh-CN" altLang="zh-CN" dirty="0"/>
              <a:t>（</a:t>
            </a:r>
            <a:r>
              <a:rPr lang="en-US" altLang="zh-CN" dirty="0"/>
              <a:t>1</a:t>
            </a:r>
            <a:r>
              <a:rPr lang="zh-CN" altLang="zh-CN" dirty="0"/>
              <a:t>）</a:t>
            </a:r>
            <a:r>
              <a:rPr lang="zh-CN" altLang="zh-CN" b="1" dirty="0"/>
              <a:t>交互进程</a:t>
            </a:r>
            <a:r>
              <a:rPr lang="zh-CN" altLang="zh-CN" dirty="0"/>
              <a:t>：由一个</a:t>
            </a:r>
            <a:r>
              <a:rPr lang="en-US" altLang="zh-CN" dirty="0"/>
              <a:t>shell</a:t>
            </a:r>
            <a:r>
              <a:rPr lang="zh-CN" altLang="zh-CN" dirty="0"/>
              <a:t>启动的进程。交互进程既可在前台运行，也可以在</a:t>
            </a:r>
            <a:r>
              <a:rPr lang="zh-CN" altLang="zh-CN" dirty="0" smtClean="0"/>
              <a:t>后</a:t>
            </a:r>
            <a:r>
              <a:rPr lang="zh-CN" altLang="en-US" dirty="0" smtClean="0"/>
              <a:t>台</a:t>
            </a:r>
            <a:r>
              <a:rPr lang="zh-CN" altLang="zh-CN" dirty="0" smtClean="0"/>
              <a:t>运行</a:t>
            </a:r>
            <a:r>
              <a:rPr lang="zh-CN" altLang="zh-CN" dirty="0"/>
              <a:t>，前者称为前台进程，后者称为后台进程</a:t>
            </a:r>
            <a:r>
              <a:rPr lang="zh-CN" altLang="zh-CN" dirty="0" smtClean="0"/>
              <a:t>。</a:t>
            </a:r>
            <a:endParaRPr lang="en-US" altLang="zh-CN" dirty="0" smtClean="0"/>
          </a:p>
          <a:p>
            <a:pPr marL="0" indent="0">
              <a:buNone/>
            </a:pPr>
            <a:endParaRPr lang="zh-CN" altLang="zh-CN" dirty="0"/>
          </a:p>
          <a:p>
            <a:pPr marL="0" indent="0">
              <a:buNone/>
            </a:pPr>
            <a:r>
              <a:rPr lang="zh-CN" altLang="zh-CN" dirty="0"/>
              <a:t>（</a:t>
            </a:r>
            <a:r>
              <a:rPr lang="en-US" altLang="zh-CN" dirty="0"/>
              <a:t>2</a:t>
            </a:r>
            <a:r>
              <a:rPr lang="zh-CN" altLang="zh-CN" dirty="0"/>
              <a:t>）</a:t>
            </a:r>
            <a:r>
              <a:rPr lang="zh-CN" altLang="zh-CN" b="1" dirty="0"/>
              <a:t>批处理进程</a:t>
            </a:r>
            <a:r>
              <a:rPr lang="zh-CN" altLang="zh-CN" dirty="0"/>
              <a:t>：这种进程和终端没有联系，是一个进程系列，由多个进程按照指定的方式执行</a:t>
            </a:r>
            <a:r>
              <a:rPr lang="zh-CN" altLang="zh-CN" dirty="0" smtClean="0"/>
              <a:t>。</a:t>
            </a:r>
            <a:endParaRPr lang="en-US" altLang="zh-CN" dirty="0" smtClean="0"/>
          </a:p>
          <a:p>
            <a:pPr marL="0" indent="0">
              <a:buNone/>
            </a:pPr>
            <a:endParaRPr lang="zh-CN" altLang="zh-CN" dirty="0"/>
          </a:p>
          <a:p>
            <a:pPr marL="0" indent="0">
              <a:buNone/>
            </a:pPr>
            <a:r>
              <a:rPr lang="zh-CN" altLang="zh-CN" dirty="0"/>
              <a:t>（</a:t>
            </a:r>
            <a:r>
              <a:rPr lang="en-US" altLang="zh-CN" dirty="0"/>
              <a:t>3</a:t>
            </a:r>
            <a:r>
              <a:rPr lang="zh-CN" altLang="zh-CN" dirty="0"/>
              <a:t>）</a:t>
            </a:r>
            <a:r>
              <a:rPr lang="zh-CN" altLang="zh-CN" b="1" dirty="0"/>
              <a:t>守护进程（</a:t>
            </a:r>
            <a:r>
              <a:rPr lang="en-US" altLang="zh-CN" b="1" dirty="0"/>
              <a:t>Daemon</a:t>
            </a:r>
            <a:r>
              <a:rPr lang="zh-CN" altLang="zh-CN" b="1" dirty="0"/>
              <a:t>）</a:t>
            </a:r>
            <a:r>
              <a:rPr lang="zh-CN" altLang="zh-CN" dirty="0" smtClean="0"/>
              <a:t>：运行</a:t>
            </a:r>
            <a:r>
              <a:rPr lang="zh-CN" altLang="zh-CN" dirty="0"/>
              <a:t>在后台的一种特殊进程，它在系统启动时启动，并在后台运行</a:t>
            </a:r>
            <a:r>
              <a:rPr lang="zh-CN" altLang="zh-CN" dirty="0" smtClean="0"/>
              <a:t>。</a:t>
            </a:r>
            <a:endParaRPr lang="zh-CN" altLang="en-US" dirty="0"/>
          </a:p>
        </p:txBody>
      </p:sp>
    </p:spTree>
    <p:extLst>
      <p:ext uri="{BB962C8B-B14F-4D97-AF65-F5344CB8AC3E}">
        <p14:creationId xmlns:p14="http://schemas.microsoft.com/office/powerpoint/2010/main" val="3490428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Linux </a:t>
            </a:r>
            <a:r>
              <a:rPr lang="en-US" altLang="zh-CN" dirty="0" smtClean="0"/>
              <a:t>PCB</a:t>
            </a:r>
            <a:endParaRPr lang="zh-CN" altLang="en-US" dirty="0"/>
          </a:p>
        </p:txBody>
      </p:sp>
      <p:sp>
        <p:nvSpPr>
          <p:cNvPr id="3" name="内容占位符 2"/>
          <p:cNvSpPr>
            <a:spLocks noGrp="1"/>
          </p:cNvSpPr>
          <p:nvPr>
            <p:ph sz="quarter" idx="1"/>
          </p:nvPr>
        </p:nvSpPr>
        <p:spPr>
          <a:xfrm>
            <a:off x="1084729" y="1286436"/>
            <a:ext cx="10363200" cy="3218329"/>
          </a:xfrm>
        </p:spPr>
        <p:txBody>
          <a:bodyPr/>
          <a:lstStyle/>
          <a:p>
            <a:pPr>
              <a:buFont typeface="Monotype Sorts" pitchFamily="2" charset="2"/>
              <a:buNone/>
            </a:pPr>
            <a:r>
              <a:rPr lang="en-US" altLang="en-US" sz="2000" dirty="0"/>
              <a:t>C</a:t>
            </a:r>
            <a:r>
              <a:rPr lang="zh-CN" altLang="en-US" sz="2000" dirty="0">
                <a:ea typeface="宋体" pitchFamily="2" charset="-122"/>
              </a:rPr>
              <a:t>结构：</a:t>
            </a:r>
            <a:r>
              <a:rPr lang="en-US" altLang="en-US" sz="2000" dirty="0" err="1">
                <a:latin typeface="Courier New" pitchFamily="49" charset="0"/>
                <a:cs typeface="Courier New" pitchFamily="49" charset="0"/>
              </a:rPr>
              <a:t>task_struct</a:t>
            </a:r>
            <a:endParaRPr lang="en-US" altLang="en-US" sz="2000" dirty="0">
              <a:latin typeface="Courier New" pitchFamily="49" charset="0"/>
              <a:cs typeface="Courier New" pitchFamily="49" charset="0"/>
            </a:endParaRPr>
          </a:p>
          <a:p>
            <a:pPr>
              <a:buFont typeface="Monotype Sorts" pitchFamily="2" charset="2"/>
              <a:buNone/>
            </a:pPr>
            <a:r>
              <a:rPr lang="en-US" altLang="en-US" sz="2000" dirty="0">
                <a:latin typeface="Courier New" pitchFamily="49" charset="0"/>
                <a:cs typeface="Courier New" pitchFamily="49" charset="0"/>
              </a:rPr>
              <a:t/>
            </a:r>
            <a:br>
              <a:rPr lang="en-US" altLang="en-US" sz="2000" dirty="0">
                <a:latin typeface="Courier New" pitchFamily="49" charset="0"/>
                <a:cs typeface="Courier New" pitchFamily="49" charset="0"/>
              </a:rPr>
            </a:br>
            <a:r>
              <a:rPr lang="en-US" altLang="en-US" sz="2000" dirty="0" err="1">
                <a:latin typeface="Courier New" pitchFamily="49" charset="0"/>
                <a:cs typeface="Courier New" pitchFamily="49" charset="0"/>
              </a:rPr>
              <a:t>pid</a:t>
            </a:r>
            <a:r>
              <a:rPr lang="en-US" altLang="en-US" sz="2000" dirty="0">
                <a:latin typeface="Courier New" pitchFamily="49" charset="0"/>
                <a:cs typeface="Courier New" pitchFamily="49" charset="0"/>
              </a:rPr>
              <a:t> </a:t>
            </a:r>
            <a:r>
              <a:rPr lang="en-US" altLang="en-US" sz="2000" dirty="0" err="1">
                <a:latin typeface="Courier New" pitchFamily="49" charset="0"/>
                <a:cs typeface="Courier New" pitchFamily="49" charset="0"/>
              </a:rPr>
              <a:t>t_pid</a:t>
            </a:r>
            <a:r>
              <a:rPr lang="en-US" altLang="en-US" sz="2000" dirty="0">
                <a:latin typeface="Courier New" pitchFamily="49" charset="0"/>
                <a:cs typeface="Courier New" pitchFamily="49" charset="0"/>
              </a:rPr>
              <a:t>; /* process identifier */ </a:t>
            </a:r>
            <a:br>
              <a:rPr lang="en-US" altLang="en-US" sz="2000" dirty="0">
                <a:latin typeface="Courier New" pitchFamily="49" charset="0"/>
                <a:cs typeface="Courier New" pitchFamily="49" charset="0"/>
              </a:rPr>
            </a:br>
            <a:r>
              <a:rPr lang="en-US" altLang="en-US" sz="2000" dirty="0">
                <a:latin typeface="Courier New" pitchFamily="49" charset="0"/>
                <a:cs typeface="Courier New" pitchFamily="49" charset="0"/>
              </a:rPr>
              <a:t>long state; /* state of the process */ </a:t>
            </a:r>
            <a:br>
              <a:rPr lang="en-US" altLang="en-US" sz="2000" dirty="0">
                <a:latin typeface="Courier New" pitchFamily="49" charset="0"/>
                <a:cs typeface="Courier New" pitchFamily="49" charset="0"/>
              </a:rPr>
            </a:br>
            <a:r>
              <a:rPr lang="en-US" altLang="en-US" sz="2000" dirty="0">
                <a:latin typeface="Courier New" pitchFamily="49" charset="0"/>
                <a:cs typeface="Courier New" pitchFamily="49" charset="0"/>
              </a:rPr>
              <a:t>unsigned </a:t>
            </a:r>
            <a:r>
              <a:rPr lang="en-US" altLang="en-US" sz="2000" dirty="0" err="1">
                <a:latin typeface="Courier New" pitchFamily="49" charset="0"/>
                <a:cs typeface="Courier New" pitchFamily="49" charset="0"/>
              </a:rPr>
              <a:t>int</a:t>
            </a:r>
            <a:r>
              <a:rPr lang="en-US" altLang="en-US" sz="2000" dirty="0">
                <a:latin typeface="Courier New" pitchFamily="49" charset="0"/>
                <a:cs typeface="Courier New" pitchFamily="49" charset="0"/>
              </a:rPr>
              <a:t> </a:t>
            </a:r>
            <a:r>
              <a:rPr lang="en-US" altLang="en-US" sz="2000" dirty="0" err="1">
                <a:latin typeface="Courier New" pitchFamily="49" charset="0"/>
                <a:cs typeface="Courier New" pitchFamily="49" charset="0"/>
              </a:rPr>
              <a:t>time_slice</a:t>
            </a:r>
            <a:r>
              <a:rPr lang="en-US" altLang="en-US" sz="2000" dirty="0">
                <a:latin typeface="Courier New" pitchFamily="49" charset="0"/>
                <a:cs typeface="Courier New" pitchFamily="49" charset="0"/>
              </a:rPr>
              <a:t> /* scheduling information */ </a:t>
            </a:r>
            <a:br>
              <a:rPr lang="en-US" altLang="en-US" sz="2000" dirty="0">
                <a:latin typeface="Courier New" pitchFamily="49" charset="0"/>
                <a:cs typeface="Courier New" pitchFamily="49" charset="0"/>
              </a:rPr>
            </a:br>
            <a:r>
              <a:rPr lang="en-US" altLang="en-US" sz="2000" dirty="0" err="1">
                <a:latin typeface="Courier New" pitchFamily="49" charset="0"/>
                <a:cs typeface="Courier New" pitchFamily="49" charset="0"/>
              </a:rPr>
              <a:t>struct</a:t>
            </a:r>
            <a:r>
              <a:rPr lang="en-US" altLang="en-US" sz="2000" dirty="0">
                <a:latin typeface="Courier New" pitchFamily="49" charset="0"/>
                <a:cs typeface="Courier New" pitchFamily="49" charset="0"/>
              </a:rPr>
              <a:t> </a:t>
            </a:r>
            <a:r>
              <a:rPr lang="en-US" altLang="en-US" sz="2000" dirty="0" err="1">
                <a:latin typeface="Courier New" pitchFamily="49" charset="0"/>
                <a:cs typeface="Courier New" pitchFamily="49" charset="0"/>
              </a:rPr>
              <a:t>task_struct</a:t>
            </a:r>
            <a:r>
              <a:rPr lang="en-US" altLang="en-US" sz="2000" dirty="0">
                <a:latin typeface="Courier New" pitchFamily="49" charset="0"/>
                <a:cs typeface="Courier New" pitchFamily="49" charset="0"/>
              </a:rPr>
              <a:t> *parent; /* this process</a:t>
            </a:r>
            <a:r>
              <a:rPr lang="ja-JP" altLang="en-US" sz="2000" dirty="0">
                <a:latin typeface="Courier New" pitchFamily="49" charset="0"/>
                <a:ea typeface="MS PGothic" pitchFamily="34" charset="-128"/>
                <a:cs typeface="Courier New" pitchFamily="49" charset="0"/>
              </a:rPr>
              <a:t>’</a:t>
            </a:r>
            <a:r>
              <a:rPr lang="en-US" altLang="ja-JP" sz="2000" dirty="0">
                <a:latin typeface="Courier New" pitchFamily="49" charset="0"/>
                <a:ea typeface="MS PGothic" pitchFamily="34" charset="-128"/>
                <a:cs typeface="Courier New" pitchFamily="49" charset="0"/>
              </a:rPr>
              <a:t>s parent */ </a:t>
            </a:r>
            <a:br>
              <a:rPr lang="en-US" altLang="ja-JP" sz="2000" dirty="0">
                <a:latin typeface="Courier New" pitchFamily="49" charset="0"/>
                <a:ea typeface="MS PGothic" pitchFamily="34" charset="-128"/>
                <a:cs typeface="Courier New" pitchFamily="49" charset="0"/>
              </a:rPr>
            </a:br>
            <a:r>
              <a:rPr lang="en-US" altLang="ja-JP" sz="2000" dirty="0" err="1">
                <a:latin typeface="Courier New" pitchFamily="49" charset="0"/>
                <a:ea typeface="MS PGothic" pitchFamily="34" charset="-128"/>
                <a:cs typeface="Courier New" pitchFamily="49" charset="0"/>
              </a:rPr>
              <a:t>struct</a:t>
            </a:r>
            <a:r>
              <a:rPr lang="en-US" altLang="ja-JP" sz="2000" dirty="0">
                <a:latin typeface="Courier New" pitchFamily="49" charset="0"/>
                <a:ea typeface="MS PGothic" pitchFamily="34" charset="-128"/>
                <a:cs typeface="Courier New" pitchFamily="49" charset="0"/>
              </a:rPr>
              <a:t> </a:t>
            </a:r>
            <a:r>
              <a:rPr lang="en-US" altLang="ja-JP" sz="2000" dirty="0" err="1">
                <a:latin typeface="Courier New" pitchFamily="49" charset="0"/>
                <a:ea typeface="MS PGothic" pitchFamily="34" charset="-128"/>
                <a:cs typeface="Courier New" pitchFamily="49" charset="0"/>
              </a:rPr>
              <a:t>list_head</a:t>
            </a:r>
            <a:r>
              <a:rPr lang="en-US" altLang="ja-JP" sz="2000" dirty="0">
                <a:latin typeface="Courier New" pitchFamily="49" charset="0"/>
                <a:ea typeface="MS PGothic" pitchFamily="34" charset="-128"/>
                <a:cs typeface="Courier New" pitchFamily="49" charset="0"/>
              </a:rPr>
              <a:t> children; /* this process</a:t>
            </a:r>
            <a:r>
              <a:rPr lang="ja-JP" altLang="en-US" sz="2000" dirty="0">
                <a:latin typeface="Courier New" pitchFamily="49" charset="0"/>
                <a:ea typeface="MS PGothic" pitchFamily="34" charset="-128"/>
                <a:cs typeface="Courier New" pitchFamily="49" charset="0"/>
              </a:rPr>
              <a:t>’</a:t>
            </a:r>
            <a:r>
              <a:rPr lang="en-US" altLang="ja-JP" sz="2000" dirty="0">
                <a:latin typeface="Courier New" pitchFamily="49" charset="0"/>
                <a:ea typeface="MS PGothic" pitchFamily="34" charset="-128"/>
                <a:cs typeface="Courier New" pitchFamily="49" charset="0"/>
              </a:rPr>
              <a:t>s children */ </a:t>
            </a:r>
            <a:br>
              <a:rPr lang="en-US" altLang="ja-JP" sz="2000" dirty="0">
                <a:latin typeface="Courier New" pitchFamily="49" charset="0"/>
                <a:ea typeface="MS PGothic" pitchFamily="34" charset="-128"/>
                <a:cs typeface="Courier New" pitchFamily="49" charset="0"/>
              </a:rPr>
            </a:br>
            <a:r>
              <a:rPr lang="en-US" altLang="ja-JP" sz="2000" dirty="0" err="1">
                <a:latin typeface="Courier New" pitchFamily="49" charset="0"/>
                <a:ea typeface="MS PGothic" pitchFamily="34" charset="-128"/>
                <a:cs typeface="Courier New" pitchFamily="49" charset="0"/>
              </a:rPr>
              <a:t>struct</a:t>
            </a:r>
            <a:r>
              <a:rPr lang="en-US" altLang="ja-JP" sz="2000" dirty="0">
                <a:latin typeface="Courier New" pitchFamily="49" charset="0"/>
                <a:ea typeface="MS PGothic" pitchFamily="34" charset="-128"/>
                <a:cs typeface="Courier New" pitchFamily="49" charset="0"/>
              </a:rPr>
              <a:t> </a:t>
            </a:r>
            <a:r>
              <a:rPr lang="en-US" altLang="ja-JP" sz="2000" dirty="0" err="1">
                <a:latin typeface="Courier New" pitchFamily="49" charset="0"/>
                <a:ea typeface="MS PGothic" pitchFamily="34" charset="-128"/>
                <a:cs typeface="Courier New" pitchFamily="49" charset="0"/>
              </a:rPr>
              <a:t>files_struct</a:t>
            </a:r>
            <a:r>
              <a:rPr lang="en-US" altLang="ja-JP" sz="2000" dirty="0">
                <a:latin typeface="Courier New" pitchFamily="49" charset="0"/>
                <a:ea typeface="MS PGothic" pitchFamily="34" charset="-128"/>
                <a:cs typeface="Courier New" pitchFamily="49" charset="0"/>
              </a:rPr>
              <a:t> *files; /* list of open files */ </a:t>
            </a:r>
            <a:br>
              <a:rPr lang="en-US" altLang="ja-JP" sz="2000" dirty="0">
                <a:latin typeface="Courier New" pitchFamily="49" charset="0"/>
                <a:ea typeface="MS PGothic" pitchFamily="34" charset="-128"/>
                <a:cs typeface="Courier New" pitchFamily="49" charset="0"/>
              </a:rPr>
            </a:br>
            <a:r>
              <a:rPr lang="en-US" altLang="ja-JP" sz="2000" dirty="0" err="1">
                <a:latin typeface="Courier New" pitchFamily="49" charset="0"/>
                <a:ea typeface="MS PGothic" pitchFamily="34" charset="-128"/>
                <a:cs typeface="Courier New" pitchFamily="49" charset="0"/>
              </a:rPr>
              <a:t>struct</a:t>
            </a:r>
            <a:r>
              <a:rPr lang="en-US" altLang="ja-JP" sz="2000" dirty="0">
                <a:latin typeface="Courier New" pitchFamily="49" charset="0"/>
                <a:ea typeface="MS PGothic" pitchFamily="34" charset="-128"/>
                <a:cs typeface="Courier New" pitchFamily="49" charset="0"/>
              </a:rPr>
              <a:t> </a:t>
            </a:r>
            <a:r>
              <a:rPr lang="en-US" altLang="ja-JP" sz="2000" dirty="0" err="1">
                <a:latin typeface="Courier New" pitchFamily="49" charset="0"/>
                <a:ea typeface="MS PGothic" pitchFamily="34" charset="-128"/>
                <a:cs typeface="Courier New" pitchFamily="49" charset="0"/>
              </a:rPr>
              <a:t>mm_struct</a:t>
            </a:r>
            <a:r>
              <a:rPr lang="en-US" altLang="ja-JP" sz="2000" dirty="0">
                <a:latin typeface="Courier New" pitchFamily="49" charset="0"/>
                <a:ea typeface="MS PGothic" pitchFamily="34" charset="-128"/>
                <a:cs typeface="Courier New" pitchFamily="49" charset="0"/>
              </a:rPr>
              <a:t> *mm; /* address space of this </a:t>
            </a:r>
            <a:r>
              <a:rPr lang="en-US" altLang="ja-JP" sz="2000" dirty="0" smtClean="0">
                <a:latin typeface="Courier New" pitchFamily="49" charset="0"/>
                <a:ea typeface="MS PGothic" pitchFamily="34" charset="-128"/>
                <a:cs typeface="Courier New" pitchFamily="49" charset="0"/>
              </a:rPr>
              <a:t>process</a:t>
            </a:r>
          </a:p>
          <a:p>
            <a:pPr>
              <a:buFont typeface="Monotype Sorts" pitchFamily="2" charset="2"/>
              <a:buNone/>
            </a:pPr>
            <a:r>
              <a:rPr lang="en-US" altLang="zh-CN" sz="2000" dirty="0">
                <a:latin typeface="Courier New" pitchFamily="49" charset="0"/>
                <a:ea typeface="MS PGothic" pitchFamily="34" charset="-128"/>
                <a:cs typeface="Courier New" pitchFamily="49" charset="0"/>
              </a:rPr>
              <a:t> </a:t>
            </a:r>
            <a:r>
              <a:rPr lang="en-US" altLang="zh-CN" sz="2000" dirty="0" smtClean="0">
                <a:latin typeface="Courier New" pitchFamily="49" charset="0"/>
                <a:ea typeface="MS PGothic" pitchFamily="34" charset="-128"/>
                <a:cs typeface="Courier New" pitchFamily="49" charset="0"/>
              </a:rPr>
              <a:t> ……</a:t>
            </a:r>
            <a:endParaRPr lang="zh-CN" altLang="en-US" sz="2000" dirty="0"/>
          </a:p>
        </p:txBody>
      </p:sp>
      <p:pic>
        <p:nvPicPr>
          <p:cNvPr id="6" name="Picture 3" descr="C:\Users\as668\Desktop\in-3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6897" y="4295406"/>
            <a:ext cx="7089868"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2421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进程状态</a:t>
            </a:r>
            <a:endParaRPr lang="zh-CN" altLang="en-US" dirty="0"/>
          </a:p>
        </p:txBody>
      </p:sp>
      <p:sp>
        <p:nvSpPr>
          <p:cNvPr id="3" name="内容占位符 2"/>
          <p:cNvSpPr>
            <a:spLocks noGrp="1"/>
          </p:cNvSpPr>
          <p:nvPr>
            <p:ph sz="quarter" idx="1"/>
          </p:nvPr>
        </p:nvSpPr>
        <p:spPr/>
        <p:txBody>
          <a:bodyPr/>
          <a:lstStyle/>
          <a:p>
            <a:r>
              <a:rPr lang="zh-CN" altLang="en-US" dirty="0" smtClean="0"/>
              <a:t>运行态（</a:t>
            </a:r>
            <a:r>
              <a:rPr lang="en-US" altLang="zh-CN" dirty="0"/>
              <a:t>TASK_RUNNING</a:t>
            </a:r>
            <a:r>
              <a:rPr lang="zh-CN" altLang="en-US" dirty="0" smtClean="0"/>
              <a:t>）：进程</a:t>
            </a:r>
            <a:r>
              <a:rPr lang="zh-CN" altLang="en-US" dirty="0"/>
              <a:t>准备运行</a:t>
            </a:r>
            <a:r>
              <a:rPr lang="zh-CN" altLang="en-US" dirty="0" smtClean="0"/>
              <a:t>，或正在运行</a:t>
            </a:r>
            <a:endParaRPr lang="en-US" altLang="zh-CN" dirty="0" smtClean="0"/>
          </a:p>
          <a:p>
            <a:r>
              <a:rPr lang="zh-CN" altLang="en-US" dirty="0" smtClean="0"/>
              <a:t>可中断等待态（</a:t>
            </a:r>
            <a:r>
              <a:rPr lang="en-US" altLang="zh-CN" dirty="0"/>
              <a:t>TASK_INTERRUPTIBLE</a:t>
            </a:r>
            <a:r>
              <a:rPr lang="zh-CN" altLang="en-US" dirty="0" smtClean="0"/>
              <a:t>）：进程</a:t>
            </a:r>
            <a:r>
              <a:rPr lang="zh-CN" altLang="en-US" dirty="0"/>
              <a:t>等待特定事件</a:t>
            </a:r>
          </a:p>
          <a:p>
            <a:r>
              <a:rPr lang="zh-CN" altLang="en-US" dirty="0"/>
              <a:t>可中断等待</a:t>
            </a:r>
            <a:r>
              <a:rPr lang="zh-CN" altLang="en-US" dirty="0" smtClean="0"/>
              <a:t>态（</a:t>
            </a:r>
            <a:r>
              <a:rPr lang="en-US" altLang="zh-CN" dirty="0"/>
              <a:t>TASK_UNINTERRUPTIBLE</a:t>
            </a:r>
            <a:r>
              <a:rPr lang="zh-CN" altLang="en-US" dirty="0" smtClean="0"/>
              <a:t>）：</a:t>
            </a:r>
            <a:r>
              <a:rPr lang="zh-CN" altLang="en-US" dirty="0"/>
              <a:t>进程</a:t>
            </a:r>
            <a:r>
              <a:rPr lang="zh-CN" altLang="en-US" dirty="0" smtClean="0"/>
              <a:t>处于</a:t>
            </a:r>
            <a:r>
              <a:rPr lang="zh-CN" altLang="en-US" dirty="0"/>
              <a:t>等待</a:t>
            </a:r>
            <a:r>
              <a:rPr lang="zh-CN" altLang="en-US" dirty="0" smtClean="0"/>
              <a:t>状态</a:t>
            </a:r>
            <a:r>
              <a:rPr lang="zh-CN" altLang="en-US" dirty="0"/>
              <a:t>，但是此刻进程是不可中断的</a:t>
            </a:r>
            <a:endParaRPr lang="en-US" altLang="zh-CN" dirty="0"/>
          </a:p>
          <a:p>
            <a:r>
              <a:rPr lang="zh-CN" altLang="en-US" dirty="0" smtClean="0"/>
              <a:t>僵</a:t>
            </a:r>
            <a:r>
              <a:rPr lang="zh-CN" altLang="en-US" dirty="0"/>
              <a:t>尸</a:t>
            </a:r>
            <a:r>
              <a:rPr lang="zh-CN" altLang="en-US" dirty="0" smtClean="0"/>
              <a:t>态（</a:t>
            </a:r>
            <a:r>
              <a:rPr lang="en-US" altLang="zh-CN" dirty="0"/>
              <a:t>TASK_ZOMBIE</a:t>
            </a:r>
            <a:r>
              <a:rPr lang="zh-CN" altLang="en-US" dirty="0" smtClean="0"/>
              <a:t>）：</a:t>
            </a:r>
            <a:r>
              <a:rPr lang="zh-CN" altLang="en-US" dirty="0"/>
              <a:t>进程已经停止</a:t>
            </a:r>
            <a:r>
              <a:rPr lang="zh-CN" altLang="en-US" dirty="0" smtClean="0"/>
              <a:t>运行，但</a:t>
            </a:r>
            <a:r>
              <a:rPr lang="zh-CN" altLang="en-US" dirty="0"/>
              <a:t>在内存仍</a:t>
            </a:r>
            <a:r>
              <a:rPr lang="zh-CN" altLang="en-US" dirty="0" smtClean="0"/>
              <a:t>有结构</a:t>
            </a:r>
            <a:r>
              <a:rPr lang="en-US" altLang="zh-CN" dirty="0" smtClean="0"/>
              <a:t>(</a:t>
            </a:r>
            <a:r>
              <a:rPr lang="en-US" altLang="zh-CN" dirty="0" err="1" smtClean="0"/>
              <a:t>task_struct</a:t>
            </a:r>
            <a:r>
              <a:rPr lang="en-US" altLang="zh-CN" dirty="0" smtClean="0"/>
              <a:t>)</a:t>
            </a:r>
          </a:p>
          <a:p>
            <a:r>
              <a:rPr lang="zh-CN" altLang="en-US" dirty="0" smtClean="0"/>
              <a:t>停止态（</a:t>
            </a:r>
            <a:r>
              <a:rPr lang="en-US" altLang="zh-CN" dirty="0" smtClean="0"/>
              <a:t>TASK_STOPPED/</a:t>
            </a:r>
            <a:r>
              <a:rPr lang="en-US" altLang="zh-CN" dirty="0"/>
              <a:t> TASK_TRACED </a:t>
            </a:r>
            <a:r>
              <a:rPr lang="zh-CN" altLang="en-US" dirty="0" smtClean="0"/>
              <a:t>）：进程暂停状态</a:t>
            </a:r>
            <a:endParaRPr lang="zh-CN" altLang="en-US" dirty="0"/>
          </a:p>
          <a:p>
            <a:endParaRPr lang="zh-CN" altLang="en-US" dirty="0"/>
          </a:p>
          <a:p>
            <a:endParaRPr lang="zh-CN" altLang="en-US" dirty="0"/>
          </a:p>
        </p:txBody>
      </p:sp>
    </p:spTree>
    <p:extLst>
      <p:ext uri="{BB962C8B-B14F-4D97-AF65-F5344CB8AC3E}">
        <p14:creationId xmlns:p14="http://schemas.microsoft.com/office/powerpoint/2010/main" val="4127256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dirty="0" smtClean="0"/>
              <a:t>Linux</a:t>
            </a:r>
            <a:r>
              <a:rPr lang="zh-CN" altLang="en-US" dirty="0" smtClean="0"/>
              <a:t>三种资源拷贝方式</a:t>
            </a:r>
          </a:p>
        </p:txBody>
      </p:sp>
      <p:sp>
        <p:nvSpPr>
          <p:cNvPr id="10243" name="Text Box 3"/>
          <p:cNvSpPr txBox="1">
            <a:spLocks noChangeArrowheads="1"/>
          </p:cNvSpPr>
          <p:nvPr/>
        </p:nvSpPr>
        <p:spPr bwMode="auto">
          <a:xfrm>
            <a:off x="719667" y="1557338"/>
            <a:ext cx="10871200"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pPr eaLnBrk="1" hangingPunct="1">
              <a:spcBef>
                <a:spcPct val="50000"/>
              </a:spcBef>
              <a:buFont typeface="Wingdings" pitchFamily="2" charset="2"/>
              <a:buChar char="ü"/>
            </a:pPr>
            <a:r>
              <a:rPr kumimoji="1" lang="zh-CN" altLang="en-US" dirty="0">
                <a:latin typeface="Tahoma" pitchFamily="34" charset="0"/>
              </a:rPr>
              <a:t>共享</a:t>
            </a:r>
          </a:p>
          <a:p>
            <a:pPr eaLnBrk="1" hangingPunct="1">
              <a:spcBef>
                <a:spcPct val="50000"/>
              </a:spcBef>
              <a:buFont typeface="Wingdings" pitchFamily="2" charset="2"/>
              <a:buNone/>
            </a:pPr>
            <a:r>
              <a:rPr kumimoji="1" lang="zh-CN" altLang="en-US" sz="2800" dirty="0">
                <a:latin typeface="Tahoma" pitchFamily="34" charset="0"/>
              </a:rPr>
              <a:t>      共享同一资源，如虚存空间、文件等。仅增加有关描述符的用户计数器。</a:t>
            </a:r>
          </a:p>
          <a:p>
            <a:pPr eaLnBrk="1" hangingPunct="1">
              <a:spcBef>
                <a:spcPct val="50000"/>
              </a:spcBef>
              <a:buFont typeface="Wingdings" pitchFamily="2" charset="2"/>
              <a:buChar char="ü"/>
            </a:pPr>
            <a:r>
              <a:rPr kumimoji="1" lang="zh-CN" altLang="en-US" dirty="0">
                <a:latin typeface="Tahoma" pitchFamily="34" charset="0"/>
              </a:rPr>
              <a:t>直接拷贝</a:t>
            </a:r>
          </a:p>
          <a:p>
            <a:pPr eaLnBrk="1" hangingPunct="1">
              <a:spcBef>
                <a:spcPct val="50000"/>
              </a:spcBef>
              <a:buFont typeface="Wingdings" pitchFamily="2" charset="2"/>
              <a:buNone/>
            </a:pPr>
            <a:r>
              <a:rPr kumimoji="1" lang="zh-CN" altLang="en-US" sz="2800" dirty="0">
                <a:latin typeface="Tahoma" pitchFamily="34" charset="0"/>
              </a:rPr>
              <a:t>	相同的结构，原样复制。</a:t>
            </a:r>
          </a:p>
          <a:p>
            <a:pPr eaLnBrk="1" hangingPunct="1">
              <a:spcBef>
                <a:spcPct val="50000"/>
              </a:spcBef>
              <a:buFont typeface="Wingdings" pitchFamily="2" charset="2"/>
              <a:buChar char="ü"/>
            </a:pPr>
            <a:r>
              <a:rPr kumimoji="1" lang="en-US" altLang="zh-CN" dirty="0" smtClean="0">
                <a:latin typeface="Tahoma" pitchFamily="34" charset="0"/>
              </a:rPr>
              <a:t>COW(Copy On Write</a:t>
            </a:r>
            <a:r>
              <a:rPr kumimoji="1" lang="zh-CN" altLang="en-US" dirty="0" smtClean="0">
                <a:latin typeface="Tahoma" pitchFamily="34" charset="0"/>
              </a:rPr>
              <a:t>，写时拷贝</a:t>
            </a:r>
            <a:r>
              <a:rPr kumimoji="1" lang="en-US" altLang="zh-CN" dirty="0" smtClean="0">
                <a:latin typeface="Tahoma" pitchFamily="34" charset="0"/>
              </a:rPr>
              <a:t>)</a:t>
            </a:r>
            <a:endParaRPr kumimoji="1" lang="en-US" altLang="zh-CN" dirty="0">
              <a:latin typeface="Tahoma" pitchFamily="34" charset="0"/>
            </a:endParaRPr>
          </a:p>
          <a:p>
            <a:pPr eaLnBrk="1" hangingPunct="1">
              <a:spcBef>
                <a:spcPct val="50000"/>
              </a:spcBef>
              <a:buFont typeface="Wingdings" pitchFamily="2" charset="2"/>
              <a:buNone/>
            </a:pPr>
            <a:r>
              <a:rPr kumimoji="1" lang="en-US" altLang="zh-CN" sz="2800" dirty="0">
                <a:latin typeface="Tahoma" pitchFamily="34" charset="0"/>
              </a:rPr>
              <a:t>	</a:t>
            </a:r>
            <a:r>
              <a:rPr kumimoji="1" lang="zh-CN" altLang="en-US" sz="2800" dirty="0">
                <a:latin typeface="Tahoma" pitchFamily="34" charset="0"/>
              </a:rPr>
              <a:t>在需要的时候才复制。</a:t>
            </a:r>
          </a:p>
        </p:txBody>
      </p:sp>
    </p:spTree>
    <p:extLst>
      <p:ext uri="{BB962C8B-B14F-4D97-AF65-F5344CB8AC3E}">
        <p14:creationId xmlns:p14="http://schemas.microsoft.com/office/powerpoint/2010/main" val="4108121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创建进程的系统调用</a:t>
            </a:r>
          </a:p>
        </p:txBody>
      </p:sp>
      <p:sp>
        <p:nvSpPr>
          <p:cNvPr id="11267" name="Text Box 3"/>
          <p:cNvSpPr txBox="1">
            <a:spLocks noChangeArrowheads="1"/>
          </p:cNvSpPr>
          <p:nvPr/>
        </p:nvSpPr>
        <p:spPr bwMode="auto">
          <a:xfrm>
            <a:off x="624417" y="1557338"/>
            <a:ext cx="108712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pPr eaLnBrk="1" hangingPunct="1">
              <a:spcBef>
                <a:spcPct val="50000"/>
              </a:spcBef>
              <a:buFont typeface="Wingdings" pitchFamily="2" charset="2"/>
              <a:buNone/>
            </a:pPr>
            <a:r>
              <a:rPr kumimoji="1" lang="en-US" altLang="zh-CN" sz="2800" dirty="0" smtClean="0">
                <a:latin typeface="Tahoma" pitchFamily="34" charset="0"/>
              </a:rPr>
              <a:t>Linux</a:t>
            </a:r>
            <a:r>
              <a:rPr kumimoji="1" lang="zh-CN" altLang="en-US" sz="2800" dirty="0" smtClean="0">
                <a:latin typeface="Tahoma" pitchFamily="34" charset="0"/>
              </a:rPr>
              <a:t>提供</a:t>
            </a:r>
            <a:r>
              <a:rPr kumimoji="1" lang="zh-CN" altLang="en-US" sz="2800" dirty="0">
                <a:latin typeface="Tahoma" pitchFamily="34" charset="0"/>
              </a:rPr>
              <a:t>了</a:t>
            </a:r>
            <a:r>
              <a:rPr kumimoji="1" lang="zh-CN" altLang="en-US" sz="2800" dirty="0" smtClean="0">
                <a:latin typeface="Tahoma" pitchFamily="34" charset="0"/>
              </a:rPr>
              <a:t>三</a:t>
            </a:r>
            <a:r>
              <a:rPr kumimoji="1" lang="zh-CN" altLang="en-US" sz="2800" dirty="0">
                <a:latin typeface="Tahoma" pitchFamily="34" charset="0"/>
              </a:rPr>
              <a:t>个创建进程的系统调用：</a:t>
            </a:r>
          </a:p>
          <a:p>
            <a:pPr eaLnBrk="1" hangingPunct="1">
              <a:spcBef>
                <a:spcPct val="50000"/>
              </a:spcBef>
              <a:buFont typeface="Wingdings" pitchFamily="2" charset="2"/>
              <a:buChar char="ü"/>
            </a:pPr>
            <a:r>
              <a:rPr kumimoji="1" lang="en-US" altLang="zh-CN" sz="2800" dirty="0" smtClean="0">
                <a:latin typeface="Tahoma" pitchFamily="34" charset="0"/>
              </a:rPr>
              <a:t>fork()</a:t>
            </a:r>
            <a:endParaRPr kumimoji="1" lang="en-US" altLang="zh-CN" sz="2800" dirty="0">
              <a:latin typeface="Tahoma" pitchFamily="34" charset="0"/>
            </a:endParaRPr>
          </a:p>
          <a:p>
            <a:pPr eaLnBrk="1" hangingPunct="1">
              <a:spcBef>
                <a:spcPct val="50000"/>
              </a:spcBef>
              <a:buFont typeface="Wingdings" pitchFamily="2" charset="2"/>
              <a:buNone/>
            </a:pPr>
            <a:r>
              <a:rPr kumimoji="1" lang="en-US" altLang="zh-CN" sz="2800" dirty="0">
                <a:latin typeface="Tahoma" pitchFamily="34" charset="0"/>
              </a:rPr>
              <a:t>	</a:t>
            </a:r>
            <a:r>
              <a:rPr kumimoji="1" lang="zh-CN" altLang="en-US" sz="2800" dirty="0">
                <a:latin typeface="Tahoma" pitchFamily="34" charset="0"/>
              </a:rPr>
              <a:t>用于普通进程的创建，采用</a:t>
            </a:r>
            <a:r>
              <a:rPr kumimoji="1" lang="en-US" altLang="zh-CN" sz="2800" dirty="0">
                <a:latin typeface="Tahoma" pitchFamily="34" charset="0"/>
              </a:rPr>
              <a:t>COW</a:t>
            </a:r>
            <a:r>
              <a:rPr kumimoji="1" lang="zh-CN" altLang="en-US" sz="2800" dirty="0">
                <a:latin typeface="Tahoma" pitchFamily="34" charset="0"/>
              </a:rPr>
              <a:t>方式。</a:t>
            </a:r>
          </a:p>
          <a:p>
            <a:pPr>
              <a:spcBef>
                <a:spcPct val="50000"/>
              </a:spcBef>
              <a:buFont typeface="Wingdings" pitchFamily="2" charset="2"/>
              <a:buChar char="ü"/>
            </a:pPr>
            <a:r>
              <a:rPr kumimoji="1" lang="en-US" altLang="zh-CN" sz="2800" dirty="0" err="1">
                <a:latin typeface="Tahoma" pitchFamily="34" charset="0"/>
              </a:rPr>
              <a:t>vfork</a:t>
            </a:r>
            <a:r>
              <a:rPr kumimoji="1" lang="en-US" altLang="zh-CN" sz="2800" dirty="0" smtClean="0">
                <a:latin typeface="Tahoma" pitchFamily="34" charset="0"/>
              </a:rPr>
              <a:t>()</a:t>
            </a:r>
            <a:endParaRPr kumimoji="1" lang="en-US" altLang="zh-CN" sz="2800" dirty="0">
              <a:latin typeface="Tahoma" pitchFamily="34" charset="0"/>
            </a:endParaRPr>
          </a:p>
          <a:p>
            <a:pPr eaLnBrk="1" hangingPunct="1">
              <a:spcBef>
                <a:spcPct val="50000"/>
              </a:spcBef>
              <a:buFont typeface="Wingdings" pitchFamily="2" charset="2"/>
              <a:buNone/>
            </a:pPr>
            <a:r>
              <a:rPr kumimoji="1" lang="en-US" altLang="zh-CN" sz="2800" dirty="0">
                <a:latin typeface="Tahoma" pitchFamily="34" charset="0"/>
              </a:rPr>
              <a:t>	</a:t>
            </a:r>
            <a:r>
              <a:rPr kumimoji="1" lang="zh-CN" altLang="en-US" sz="2800" dirty="0">
                <a:latin typeface="Tahoma" pitchFamily="34" charset="0"/>
              </a:rPr>
              <a:t>完全共享的创建，共享同一资源。</a:t>
            </a:r>
          </a:p>
          <a:p>
            <a:pPr>
              <a:spcBef>
                <a:spcPct val="50000"/>
              </a:spcBef>
              <a:buFont typeface="Wingdings" pitchFamily="2" charset="2"/>
              <a:buChar char="ü"/>
            </a:pPr>
            <a:r>
              <a:rPr kumimoji="1" lang="en-US" altLang="zh-CN" sz="2800" dirty="0">
                <a:latin typeface="Tahoma" pitchFamily="34" charset="0"/>
              </a:rPr>
              <a:t>clone</a:t>
            </a:r>
            <a:r>
              <a:rPr kumimoji="1" lang="en-US" altLang="zh-CN" sz="2800" dirty="0" smtClean="0">
                <a:latin typeface="Tahoma" pitchFamily="34" charset="0"/>
              </a:rPr>
              <a:t>()</a:t>
            </a:r>
            <a:endParaRPr kumimoji="1" lang="en-US" altLang="zh-CN" sz="2800" dirty="0">
              <a:latin typeface="Tahoma" pitchFamily="34" charset="0"/>
            </a:endParaRPr>
          </a:p>
          <a:p>
            <a:pPr eaLnBrk="1" hangingPunct="1">
              <a:spcBef>
                <a:spcPct val="50000"/>
              </a:spcBef>
              <a:buFont typeface="Wingdings" pitchFamily="2" charset="2"/>
              <a:buNone/>
            </a:pPr>
            <a:r>
              <a:rPr kumimoji="1" lang="en-US" altLang="zh-CN" sz="2800" dirty="0">
                <a:latin typeface="Tahoma" pitchFamily="34" charset="0"/>
              </a:rPr>
              <a:t>	</a:t>
            </a:r>
            <a:r>
              <a:rPr kumimoji="1" lang="zh-CN" altLang="en-US" sz="2800" dirty="0">
                <a:latin typeface="Tahoma" pitchFamily="34" charset="0"/>
              </a:rPr>
              <a:t>由用户指定创建的方式。</a:t>
            </a:r>
          </a:p>
        </p:txBody>
      </p:sp>
    </p:spTree>
    <p:extLst>
      <p:ext uri="{BB962C8B-B14F-4D97-AF65-F5344CB8AC3E}">
        <p14:creationId xmlns:p14="http://schemas.microsoft.com/office/powerpoint/2010/main" val="51738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b="1" dirty="0" smtClean="0"/>
              <a:t>Linux</a:t>
            </a:r>
            <a:r>
              <a:rPr lang="zh-CN" altLang="en-US" b="1" dirty="0" smtClean="0"/>
              <a:t>进程控制函数</a:t>
            </a:r>
            <a:endParaRPr lang="zh-CN" altLang="en-US" b="1"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431473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第1章_操作系统引论">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第1章_操作系统引论</Template>
  <TotalTime>320</TotalTime>
  <Words>1510</Words>
  <Application>Microsoft Office PowerPoint</Application>
  <PresentationFormat>自定义</PresentationFormat>
  <Paragraphs>159</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第1章_操作系统引论</vt:lpstr>
      <vt:lpstr>第3章 进程控制和进程调度</vt:lpstr>
      <vt:lpstr>内容</vt:lpstr>
      <vt:lpstr>Linux进程介绍</vt:lpstr>
      <vt:lpstr>Linux进程</vt:lpstr>
      <vt:lpstr>Linux PCB</vt:lpstr>
      <vt:lpstr>Linux进程状态</vt:lpstr>
      <vt:lpstr>Linux三种资源拷贝方式</vt:lpstr>
      <vt:lpstr>创建进程的系统调用</vt:lpstr>
      <vt:lpstr>Linux进程控制函数</vt:lpstr>
      <vt:lpstr>进程创建——fork ()（1）</vt:lpstr>
      <vt:lpstr>fork ()函数（2）</vt:lpstr>
      <vt:lpstr>进程标识符管理</vt:lpstr>
      <vt:lpstr>加载新的进程映像——exec函数族（1）</vt:lpstr>
      <vt:lpstr>exec函数族（2）</vt:lpstr>
      <vt:lpstr>wait()/waitpid()函数</vt:lpstr>
      <vt:lpstr>实验3.1 进程的创建</vt:lpstr>
      <vt:lpstr>实验3.1 实验内容</vt:lpstr>
      <vt:lpstr>实验3.1 实验指导</vt:lpstr>
      <vt:lpstr>实验3.1 实验内容（2）示例代码</vt:lpstr>
      <vt:lpstr>PowerPoint 演示文稿</vt:lpstr>
      <vt:lpstr>Linux进程调度</vt:lpstr>
      <vt:lpstr>Linux进程调度</vt:lpstr>
      <vt:lpstr>Linux进程调度</vt:lpstr>
      <vt:lpstr>实验3.2 进程调度算法的模拟</vt:lpstr>
      <vt:lpstr>实验3.2 进程调度实验</vt:lpstr>
      <vt:lpstr>实验3.2 实验指导（1）</vt:lpstr>
      <vt:lpstr>实验3.2 实验指导（2）</vt:lpstr>
      <vt:lpstr>实验3.2 实验结果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进程通信机制IPC</dc:title>
  <dc:creator>hlwang</dc:creator>
  <cp:lastModifiedBy>hlwang</cp:lastModifiedBy>
  <cp:revision>54</cp:revision>
  <dcterms:created xsi:type="dcterms:W3CDTF">2016-09-29T07:28:19Z</dcterms:created>
  <dcterms:modified xsi:type="dcterms:W3CDTF">2021-12-12T13:43:04Z</dcterms:modified>
</cp:coreProperties>
</file>