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86" r:id="rId3"/>
    <p:sldId id="266" r:id="rId4"/>
    <p:sldId id="279" r:id="rId5"/>
    <p:sldId id="280" r:id="rId6"/>
    <p:sldId id="281" r:id="rId7"/>
    <p:sldId id="29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68" autoAdjust="0"/>
  </p:normalViewPr>
  <p:slideViewPr>
    <p:cSldViewPr snapToGrid="0">
      <p:cViewPr varScale="1">
        <p:scale>
          <a:sx n="50" d="100"/>
          <a:sy n="50" d="100"/>
        </p:scale>
        <p:origin x="-90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811E0-A6F1-45B1-983A-40BE2A3B8D6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8513-18A1-4935-B069-65653182B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4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计算机操作系统实验指导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王红</a:t>
            </a:r>
            <a:r>
              <a:rPr lang="zh-CN" altLang="en-US" dirty="0"/>
              <a:t>玲褚晓敏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章 内存管理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5.2 </a:t>
            </a:r>
            <a:r>
              <a:rPr lang="zh-CN" altLang="en-US" dirty="0" smtClean="0"/>
              <a:t>实验指导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）使用随机函数</a:t>
            </a:r>
            <a:r>
              <a:rPr lang="en-US" altLang="zh-CN" dirty="0" err="1"/>
              <a:t>srand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/>
              <a:t>rand()</a:t>
            </a:r>
            <a:r>
              <a:rPr lang="zh-CN" altLang="zh-CN" dirty="0"/>
              <a:t>随机产生指令</a:t>
            </a:r>
            <a:r>
              <a:rPr lang="zh-CN" altLang="zh-CN" dirty="0" smtClean="0"/>
              <a:t>序列</a:t>
            </a:r>
            <a:endParaRPr lang="en-US" altLang="zh-CN" dirty="0" smtClean="0"/>
          </a:p>
          <a:p>
            <a:pPr marL="274638" lvl="1" indent="0">
              <a:buNone/>
            </a:pPr>
            <a:r>
              <a:rPr lang="zh-CN" altLang="zh-CN" dirty="0" smtClean="0"/>
              <a:t>①</a:t>
            </a:r>
            <a:r>
              <a:rPr lang="en-US" altLang="zh-CN" dirty="0"/>
              <a:t>50%</a:t>
            </a:r>
            <a:r>
              <a:rPr lang="zh-CN" altLang="zh-CN" dirty="0"/>
              <a:t>的指令是顺序执行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marL="274638" lvl="1" indent="0">
              <a:buNone/>
            </a:pPr>
            <a:r>
              <a:rPr lang="zh-CN" altLang="zh-CN" dirty="0" smtClean="0"/>
              <a:t>②</a:t>
            </a:r>
            <a:r>
              <a:rPr lang="en-US" altLang="zh-CN" dirty="0"/>
              <a:t>25%</a:t>
            </a:r>
            <a:r>
              <a:rPr lang="zh-CN" altLang="zh-CN" dirty="0"/>
              <a:t>的指令是均匀分布在前</a:t>
            </a:r>
            <a:r>
              <a:rPr lang="zh-CN" altLang="zh-CN" dirty="0" smtClean="0"/>
              <a:t>地址部分</a:t>
            </a:r>
            <a:endParaRPr lang="en-US" altLang="zh-CN" dirty="0" smtClean="0"/>
          </a:p>
          <a:p>
            <a:pPr marL="274638" lvl="1" indent="0">
              <a:buNone/>
            </a:pPr>
            <a:r>
              <a:rPr lang="zh-CN" altLang="zh-CN" dirty="0" smtClean="0"/>
              <a:t>③</a:t>
            </a:r>
            <a:r>
              <a:rPr lang="en-US" altLang="zh-CN" dirty="0"/>
              <a:t>25%</a:t>
            </a:r>
            <a:r>
              <a:rPr lang="zh-CN" altLang="zh-CN" dirty="0"/>
              <a:t>的指令是均匀分布在后</a:t>
            </a:r>
            <a:r>
              <a:rPr lang="zh-CN" altLang="zh-CN" dirty="0" smtClean="0"/>
              <a:t>地址部分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将</a:t>
            </a:r>
            <a:r>
              <a:rPr lang="zh-CN" altLang="zh-CN" dirty="0"/>
              <a:t>指令序列变换成相应的页面</a:t>
            </a:r>
            <a:r>
              <a:rPr lang="zh-CN" altLang="zh-CN" dirty="0" smtClean="0"/>
              <a:t>序列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 smtClean="0"/>
              <a:t>）</a:t>
            </a:r>
            <a:r>
              <a:rPr lang="zh-CN" altLang="zh-CN" dirty="0"/>
              <a:t>设计页面类型、页面控制结构等</a:t>
            </a:r>
            <a:r>
              <a:rPr lang="zh-CN" altLang="zh-CN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 smtClean="0"/>
              <a:t>）</a:t>
            </a:r>
            <a:r>
              <a:rPr lang="zh-CN" altLang="zh-CN" dirty="0"/>
              <a:t>计算使用指定页面置换算法时的命中率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25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5.2 </a:t>
            </a:r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791200" cy="4572000"/>
          </a:xfrm>
        </p:spPr>
        <p:txBody>
          <a:bodyPr/>
          <a:lstStyle/>
          <a:p>
            <a:r>
              <a:rPr lang="zh-CN" altLang="en-US" dirty="0"/>
              <a:t>当内存页面比较少的</a:t>
            </a:r>
            <a:r>
              <a:rPr lang="zh-CN" altLang="en-US" dirty="0" smtClean="0"/>
              <a:t>时候，访问</a:t>
            </a:r>
            <a:r>
              <a:rPr lang="zh-CN" altLang="en-US" dirty="0"/>
              <a:t>命中率不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zh-CN" altLang="en-US" dirty="0"/>
              <a:t>内存页面的增多，访问命中率开始</a:t>
            </a:r>
            <a:r>
              <a:rPr lang="zh-CN" altLang="en-US" dirty="0" smtClean="0"/>
              <a:t>提高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332768"/>
            <a:ext cx="3600450" cy="630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9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内存管理简介</a:t>
            </a:r>
            <a:endParaRPr lang="en-US" altLang="zh-CN" dirty="0" smtClean="0"/>
          </a:p>
          <a:p>
            <a:r>
              <a:rPr lang="zh-CN" altLang="en-US" dirty="0" smtClean="0"/>
              <a:t>内存操作函数简介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5.1 </a:t>
            </a:r>
            <a:r>
              <a:rPr lang="zh-CN" altLang="en-US" dirty="0" smtClean="0"/>
              <a:t>动态分区分配方式的模拟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5.2 </a:t>
            </a:r>
            <a:r>
              <a:rPr lang="zh-CN" altLang="en-US" dirty="0" smtClean="0"/>
              <a:t>页面置换算法的模拟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77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内存管理简介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1138517" y="1304365"/>
            <a:ext cx="10363200" cy="49619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b="1" dirty="0" smtClean="0"/>
              <a:t>物理内存管理器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负责</a:t>
            </a:r>
            <a:r>
              <a:rPr lang="zh-CN" altLang="zh-CN" dirty="0"/>
              <a:t>物理内存的分配与回收，以页为单位实施</a:t>
            </a:r>
            <a:r>
              <a:rPr lang="zh-CN" altLang="zh-CN" dirty="0" smtClean="0"/>
              <a:t>管理，目的是提高性能，减少碎片。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b="1" dirty="0" smtClean="0"/>
              <a:t>虚拟</a:t>
            </a:r>
            <a:r>
              <a:rPr lang="zh-CN" altLang="zh-CN" b="1" dirty="0"/>
              <a:t>内存</a:t>
            </a:r>
            <a:r>
              <a:rPr lang="zh-CN" altLang="zh-CN" b="1" dirty="0" smtClean="0"/>
              <a:t>管理器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它</a:t>
            </a:r>
            <a:r>
              <a:rPr lang="zh-CN" altLang="zh-CN" dirty="0"/>
              <a:t>在物理内存管理器的基础上，通过页目录、页表和交换机制，为系统中的每个进程模拟了一个大小为</a:t>
            </a:r>
            <a:r>
              <a:rPr lang="en-US" altLang="zh-CN" dirty="0"/>
              <a:t>4G</a:t>
            </a:r>
            <a:r>
              <a:rPr lang="zh-CN" altLang="zh-CN" dirty="0"/>
              <a:t>的虚拟地址空间。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b="1" dirty="0" smtClean="0"/>
              <a:t>内核</a:t>
            </a:r>
            <a:r>
              <a:rPr lang="zh-CN" altLang="zh-CN" b="1" dirty="0"/>
              <a:t>内存</a:t>
            </a:r>
            <a:r>
              <a:rPr lang="zh-CN" altLang="zh-CN" b="1" dirty="0" smtClean="0"/>
              <a:t>管理器</a:t>
            </a:r>
            <a:r>
              <a:rPr lang="zh-CN" altLang="en-US" dirty="0"/>
              <a:t>：</a:t>
            </a:r>
            <a:r>
              <a:rPr lang="zh-CN" altLang="zh-CN" dirty="0" smtClean="0"/>
              <a:t>负责</a:t>
            </a:r>
            <a:r>
              <a:rPr lang="zh-CN" altLang="zh-CN" dirty="0"/>
              <a:t>内核中小内存的分配和回收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b="1" dirty="0" smtClean="0"/>
              <a:t>内核</a:t>
            </a:r>
            <a:r>
              <a:rPr lang="zh-CN" altLang="zh-CN" b="1" dirty="0"/>
              <a:t>虚拟内存</a:t>
            </a:r>
            <a:r>
              <a:rPr lang="zh-CN" altLang="zh-CN" b="1" dirty="0" smtClean="0"/>
              <a:t>管理器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为了</a:t>
            </a:r>
            <a:r>
              <a:rPr lang="zh-CN" altLang="zh-CN" dirty="0"/>
              <a:t>满足内核对大内存的需求，利用虚拟内存管理的思想，在内核虚拟地址空间实现内核虚拟内存管理。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b="1" dirty="0" smtClean="0"/>
              <a:t>用户</a:t>
            </a:r>
            <a:r>
              <a:rPr lang="zh-CN" altLang="zh-CN" b="1" dirty="0"/>
              <a:t>空间内存</a:t>
            </a:r>
            <a:r>
              <a:rPr lang="zh-CN" altLang="zh-CN" b="1" dirty="0" smtClean="0"/>
              <a:t>管理器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负责</a:t>
            </a:r>
            <a:r>
              <a:rPr lang="zh-CN" altLang="zh-CN" dirty="0"/>
              <a:t>进程用户态虚拟内存的动态分配和回收，它管理的内存在进程的堆中。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1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内存操作函数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内存分配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calloc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malloc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relloc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内存</a:t>
            </a:r>
            <a:r>
              <a:rPr lang="zh-CN" altLang="zh-CN" dirty="0" smtClean="0"/>
              <a:t>映射函数</a:t>
            </a:r>
            <a:endParaRPr lang="en-US" altLang="zh-CN" dirty="0" smtClean="0"/>
          </a:p>
          <a:p>
            <a:pPr lvl="1"/>
            <a:r>
              <a:rPr lang="en-US" altLang="zh-CN" dirty="0" err="1"/>
              <a:t>mmap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取消映射函数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munmap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释放内存函数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free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zh-CN" dirty="0"/>
              <a:t>取得内存分页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getpagesize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0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5.1 </a:t>
            </a:r>
            <a:r>
              <a:rPr lang="zh-CN" altLang="en-US" dirty="0" smtClean="0"/>
              <a:t>动态分区分配方式模拟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274638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）掌握动态分区分配方式使用的数据结构和分配</a:t>
            </a:r>
            <a:r>
              <a:rPr lang="zh-CN" altLang="en-US" dirty="0" smtClean="0"/>
              <a:t>算法</a:t>
            </a:r>
            <a:endParaRPr lang="zh-CN" altLang="en-US" dirty="0"/>
          </a:p>
          <a:p>
            <a:pPr marL="274638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）进一步加深对动态分区分配管理方式及其实现过程的</a:t>
            </a:r>
            <a:r>
              <a:rPr lang="zh-CN" altLang="en-US" dirty="0" smtClean="0"/>
              <a:t>理解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         </a:t>
            </a:r>
          </a:p>
          <a:p>
            <a:pPr marL="274638" lvl="1" indent="0">
              <a:lnSpc>
                <a:spcPct val="150000"/>
              </a:lnSpc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编写</a:t>
            </a:r>
            <a:r>
              <a:rPr lang="en-US" altLang="zh-CN" dirty="0"/>
              <a:t>C</a:t>
            </a:r>
            <a:r>
              <a:rPr lang="zh-CN" altLang="zh-CN" dirty="0"/>
              <a:t>语言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模拟</a:t>
            </a:r>
            <a:r>
              <a:rPr lang="zh-CN" altLang="zh-CN" dirty="0"/>
              <a:t>实现首次</a:t>
            </a:r>
            <a:r>
              <a:rPr lang="en-US" altLang="zh-CN" dirty="0"/>
              <a:t>/</a:t>
            </a:r>
            <a:r>
              <a:rPr lang="zh-CN" altLang="zh-CN" dirty="0"/>
              <a:t>最佳</a:t>
            </a:r>
            <a:r>
              <a:rPr lang="en-US" altLang="zh-CN" dirty="0"/>
              <a:t>/</a:t>
            </a:r>
            <a:r>
              <a:rPr lang="zh-CN" altLang="zh-CN" dirty="0"/>
              <a:t>最坏适应算法的内存块分配和回收，要求每次分配和回收后显示出空闲分区和已分配分区的情况。假设初始状态下，可用的内存空间为</a:t>
            </a:r>
            <a:r>
              <a:rPr lang="en-US" altLang="zh-CN" dirty="0"/>
              <a:t>640KB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2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5.1 </a:t>
            </a:r>
            <a:r>
              <a:rPr lang="zh-CN" altLang="en-US" dirty="0" smtClean="0"/>
              <a:t>实验指导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数据结构设计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已分配分区表、空闲分区表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分配算法设计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首次适应、最佳适应、最差适应分配算法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根据分配算法决定空闲分区表的排序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回收算法设计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考虑回收区所属的四种情况，有上空分区无下空分区、无上空分区有下空分区、上下分区都为空分区，上下都无空分区，根据情况来决定回收区的处理。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5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5.1 </a:t>
            </a:r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143500" cy="4572000"/>
          </a:xfrm>
        </p:spPr>
        <p:txBody>
          <a:bodyPr/>
          <a:lstStyle/>
          <a:p>
            <a:r>
              <a:rPr lang="zh-CN" altLang="en-US" dirty="0" smtClean="0"/>
              <a:t>假设下列作业请求序列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1 </a:t>
            </a:r>
            <a:r>
              <a:rPr lang="zh-CN" altLang="en-US" dirty="0">
                <a:solidFill>
                  <a:srgbClr val="C00000"/>
                </a:solidFill>
              </a:rPr>
              <a:t>申请</a:t>
            </a:r>
            <a:r>
              <a:rPr lang="en-US" altLang="zh-CN" dirty="0">
                <a:solidFill>
                  <a:srgbClr val="C00000"/>
                </a:solidFill>
              </a:rPr>
              <a:t>130 </a:t>
            </a:r>
            <a:r>
              <a:rPr lang="en-US" altLang="zh-CN" dirty="0" smtClean="0">
                <a:solidFill>
                  <a:srgbClr val="C00000"/>
                </a:solidFill>
              </a:rPr>
              <a:t>KB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）作业</a:t>
            </a:r>
            <a:r>
              <a:rPr lang="en-US" altLang="zh-CN" dirty="0"/>
              <a:t>2 </a:t>
            </a:r>
            <a:r>
              <a:rPr lang="zh-CN" altLang="en-US" dirty="0"/>
              <a:t>申请</a:t>
            </a:r>
            <a:r>
              <a:rPr lang="en-US" altLang="zh-CN" dirty="0"/>
              <a:t>60 </a:t>
            </a:r>
            <a:r>
              <a:rPr lang="en-US" altLang="zh-CN" dirty="0" smtClean="0"/>
              <a:t>KB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）作业</a:t>
            </a:r>
            <a:r>
              <a:rPr lang="en-US" altLang="zh-CN" dirty="0"/>
              <a:t>3 </a:t>
            </a:r>
            <a:r>
              <a:rPr lang="zh-CN" altLang="en-US" dirty="0"/>
              <a:t>申请</a:t>
            </a:r>
            <a:r>
              <a:rPr lang="en-US" altLang="zh-CN" dirty="0"/>
              <a:t>100 </a:t>
            </a:r>
            <a:r>
              <a:rPr lang="en-US" altLang="zh-CN" dirty="0" smtClean="0"/>
              <a:t>KB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）作业</a:t>
            </a:r>
            <a:r>
              <a:rPr lang="en-US" altLang="zh-CN" dirty="0"/>
              <a:t>2 </a:t>
            </a:r>
            <a:r>
              <a:rPr lang="zh-CN" altLang="en-US" dirty="0"/>
              <a:t>释放</a:t>
            </a:r>
            <a:r>
              <a:rPr lang="en-US" altLang="zh-CN" dirty="0"/>
              <a:t>60 </a:t>
            </a:r>
            <a:r>
              <a:rPr lang="en-US" altLang="zh-CN" dirty="0" smtClean="0"/>
              <a:t>KB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）作业</a:t>
            </a:r>
            <a:r>
              <a:rPr lang="en-US" altLang="zh-CN" dirty="0"/>
              <a:t>3 </a:t>
            </a:r>
            <a:r>
              <a:rPr lang="zh-CN" altLang="en-US" dirty="0"/>
              <a:t>释放</a:t>
            </a:r>
            <a:r>
              <a:rPr lang="en-US" altLang="zh-CN" dirty="0"/>
              <a:t>100 </a:t>
            </a:r>
            <a:r>
              <a:rPr lang="en-US" altLang="zh-CN" dirty="0" smtClean="0"/>
              <a:t>KB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）作业</a:t>
            </a:r>
            <a:r>
              <a:rPr lang="en-US" altLang="zh-CN" dirty="0"/>
              <a:t>1 </a:t>
            </a:r>
            <a:r>
              <a:rPr lang="zh-CN" altLang="en-US" dirty="0"/>
              <a:t>释放</a:t>
            </a:r>
            <a:r>
              <a:rPr lang="en-US" altLang="zh-CN" dirty="0"/>
              <a:t>130 </a:t>
            </a:r>
            <a:r>
              <a:rPr lang="en-US" altLang="zh-CN" dirty="0" smtClean="0"/>
              <a:t>KB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352550"/>
            <a:ext cx="62769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19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5.2 </a:t>
            </a:r>
            <a:r>
              <a:rPr lang="zh-CN" altLang="en-US" dirty="0" smtClean="0"/>
              <a:t>页面置换算法模拟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295400"/>
            <a:ext cx="10363200" cy="5067300"/>
          </a:xfrm>
        </p:spPr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）理解虚拟内存管理的原理和</a:t>
            </a:r>
            <a:r>
              <a:rPr lang="zh-CN" altLang="en-US" sz="2400" dirty="0" smtClean="0"/>
              <a:t>技术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）掌握请求分页存储管理的常用理论</a:t>
            </a:r>
            <a:r>
              <a:rPr lang="en-US" altLang="zh-CN" sz="2400" dirty="0"/>
              <a:t>——</a:t>
            </a:r>
            <a:r>
              <a:rPr lang="zh-CN" altLang="en-US" sz="2400" dirty="0"/>
              <a:t>页面置换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）理解请求分页中的按需调页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设计</a:t>
            </a:r>
            <a:r>
              <a:rPr lang="zh-CN" altLang="zh-CN" sz="2400" dirty="0"/>
              <a:t>一个虚拟存储区和内存工作区，并使用下述常用页面置换算法计算访问命中率。</a:t>
            </a:r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zh-CN" sz="2400" dirty="0"/>
              <a:t>）先进先出算法（</a:t>
            </a:r>
            <a:r>
              <a:rPr lang="en-US" altLang="zh-CN" sz="2400" dirty="0"/>
              <a:t>FIFO</a:t>
            </a:r>
            <a:r>
              <a:rPr lang="zh-CN" altLang="zh-CN" sz="2400" dirty="0" smtClean="0"/>
              <a:t>）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）最近最少使用算法（</a:t>
            </a:r>
            <a:r>
              <a:rPr lang="en-US" altLang="zh-CN" sz="2400" dirty="0"/>
              <a:t>LRU</a:t>
            </a:r>
            <a:r>
              <a:rPr lang="zh-CN" altLang="zh-CN" sz="2400" dirty="0" smtClean="0"/>
              <a:t>）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）最</a:t>
            </a:r>
            <a:r>
              <a:rPr lang="zh-CN" altLang="zh-CN" sz="2400" dirty="0" smtClean="0"/>
              <a:t>优</a:t>
            </a:r>
            <a:r>
              <a:rPr lang="zh-CN" altLang="en-US" sz="2400" dirty="0" smtClean="0"/>
              <a:t>置换</a:t>
            </a:r>
            <a:r>
              <a:rPr lang="zh-CN" altLang="zh-CN" sz="2400" dirty="0" smtClean="0"/>
              <a:t>算法</a:t>
            </a:r>
            <a:r>
              <a:rPr lang="zh-CN" altLang="zh-CN" sz="2400" dirty="0"/>
              <a:t>（</a:t>
            </a:r>
            <a:r>
              <a:rPr lang="en-US" altLang="zh-CN" sz="2400" dirty="0"/>
              <a:t>OPT</a:t>
            </a:r>
            <a:r>
              <a:rPr lang="zh-CN" altLang="zh-CN" sz="2400" dirty="0" smtClean="0"/>
              <a:t>）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2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5.2 </a:t>
            </a:r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98348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）通过随机数产生一个指令序列，共</a:t>
            </a:r>
            <a:r>
              <a:rPr lang="en-US" altLang="zh-CN" sz="2800" dirty="0"/>
              <a:t>320</a:t>
            </a:r>
            <a:r>
              <a:rPr lang="zh-CN" altLang="zh-CN" sz="2800" dirty="0"/>
              <a:t>条指令。</a:t>
            </a:r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）将指令序列转换成页面序列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274638" lvl="1" indent="0">
              <a:buNone/>
            </a:pPr>
            <a:r>
              <a:rPr lang="zh-CN" altLang="zh-CN" sz="2400" dirty="0" smtClean="0"/>
              <a:t>①</a:t>
            </a:r>
            <a:r>
              <a:rPr lang="zh-CN" altLang="zh-CN" sz="2400" dirty="0"/>
              <a:t>页面大小为</a:t>
            </a:r>
            <a:r>
              <a:rPr lang="en-US" altLang="zh-CN" sz="2400" dirty="0"/>
              <a:t>1KB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274638" lvl="1" indent="0">
              <a:buNone/>
            </a:pPr>
            <a:r>
              <a:rPr lang="zh-CN" altLang="zh-CN" sz="2400" dirty="0" smtClean="0"/>
              <a:t>②</a:t>
            </a:r>
            <a:r>
              <a:rPr lang="zh-CN" altLang="zh-CN" sz="2400" dirty="0"/>
              <a:t>用户内存容量为</a:t>
            </a:r>
            <a:r>
              <a:rPr lang="en-US" altLang="zh-CN" sz="2400" dirty="0"/>
              <a:t>4~32</a:t>
            </a:r>
            <a:r>
              <a:rPr lang="zh-CN" altLang="zh-CN" sz="2400" dirty="0"/>
              <a:t>页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274638" lvl="1" indent="0">
              <a:buNone/>
            </a:pPr>
            <a:r>
              <a:rPr lang="zh-CN" altLang="zh-CN" sz="2400" dirty="0" smtClean="0"/>
              <a:t>③</a:t>
            </a:r>
            <a:r>
              <a:rPr lang="zh-CN" altLang="zh-CN" sz="2400" dirty="0"/>
              <a:t>用户虚存容量为</a:t>
            </a:r>
            <a:r>
              <a:rPr lang="en-US" altLang="zh-CN" sz="2400" dirty="0"/>
              <a:t>32KB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74638" lvl="1" indent="0">
              <a:buNone/>
            </a:pPr>
            <a:r>
              <a:rPr lang="zh-CN" altLang="en-US" sz="2400" dirty="0" smtClean="0"/>
              <a:t>④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用户虚存中，按每页存放</a:t>
            </a:r>
            <a:r>
              <a:rPr lang="en-US" altLang="zh-CN" sz="2400" dirty="0"/>
              <a:t>10</a:t>
            </a:r>
            <a:r>
              <a:rPr lang="zh-CN" altLang="zh-CN" sz="2400" dirty="0"/>
              <a:t>条指令排列虚存地址，即</a:t>
            </a:r>
            <a:r>
              <a:rPr lang="en-US" altLang="zh-CN" sz="2400" dirty="0"/>
              <a:t>320</a:t>
            </a:r>
            <a:r>
              <a:rPr lang="zh-CN" altLang="zh-CN" sz="2400" dirty="0"/>
              <a:t>条指令存在</a:t>
            </a:r>
            <a:r>
              <a:rPr lang="en-US" altLang="zh-CN" sz="2400" dirty="0"/>
              <a:t>32</a:t>
            </a:r>
            <a:r>
              <a:rPr lang="zh-CN" altLang="zh-CN" sz="2400" dirty="0"/>
              <a:t>个页面中。</a:t>
            </a:r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）计算并输出不同置换算法在不同内存容量下的命中率。命中率计算公式为：</a:t>
            </a:r>
          </a:p>
          <a:p>
            <a:pPr marL="0" indent="0">
              <a:buNone/>
            </a:pPr>
            <a:r>
              <a:rPr lang="en-US" altLang="zh-CN" sz="2800" dirty="0" smtClean="0"/>
              <a:t>           </a:t>
            </a:r>
            <a:r>
              <a:rPr lang="zh-CN" altLang="zh-CN" sz="2800" dirty="0" smtClean="0"/>
              <a:t>命中率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1 – </a:t>
            </a:r>
            <a:r>
              <a:rPr lang="zh-CN" altLang="zh-CN" sz="2800" dirty="0"/>
              <a:t>页面失效次数</a:t>
            </a:r>
            <a:r>
              <a:rPr lang="en-US" altLang="zh-CN" sz="2800" dirty="0"/>
              <a:t> / </a:t>
            </a:r>
            <a:r>
              <a:rPr lang="zh-CN" altLang="zh-CN" sz="2800" dirty="0"/>
              <a:t>页面总数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587</TotalTime>
  <Words>773</Words>
  <Application>Microsoft Office PowerPoint</Application>
  <PresentationFormat>自定义</PresentationFormat>
  <Paragraphs>80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第1章_操作系统引论</vt:lpstr>
      <vt:lpstr>第5章 内存管理</vt:lpstr>
      <vt:lpstr>内容</vt:lpstr>
      <vt:lpstr>Linux 内存管理简介</vt:lpstr>
      <vt:lpstr>内存操作函数</vt:lpstr>
      <vt:lpstr>实验5.1 动态分区分配方式模拟</vt:lpstr>
      <vt:lpstr>实验5.1 实验指导</vt:lpstr>
      <vt:lpstr>实验5.1 实验结果</vt:lpstr>
      <vt:lpstr>实验5.2 页面置换算法模拟</vt:lpstr>
      <vt:lpstr>实验5.2 实验要求</vt:lpstr>
      <vt:lpstr>实验5.2 实验指导</vt:lpstr>
      <vt:lpstr>实验5.2 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73</cp:revision>
  <dcterms:created xsi:type="dcterms:W3CDTF">2016-09-29T07:28:19Z</dcterms:created>
  <dcterms:modified xsi:type="dcterms:W3CDTF">2021-12-12T13:43:35Z</dcterms:modified>
</cp:coreProperties>
</file>