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6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5" r:id="rId3"/>
    <p:sldId id="296" r:id="rId4"/>
    <p:sldId id="274" r:id="rId5"/>
    <p:sldId id="289" r:id="rId6"/>
    <p:sldId id="275" r:id="rId7"/>
    <p:sldId id="297" r:id="rId8"/>
    <p:sldId id="290" r:id="rId9"/>
    <p:sldId id="298" r:id="rId10"/>
    <p:sldId id="291" r:id="rId11"/>
    <p:sldId id="292" r:id="rId12"/>
    <p:sldId id="293" r:id="rId13"/>
    <p:sldId id="294" r:id="rId14"/>
    <p:sldId id="300" r:id="rId15"/>
    <p:sldId id="307" r:id="rId16"/>
    <p:sldId id="301" r:id="rId17"/>
    <p:sldId id="302" r:id="rId18"/>
    <p:sldId id="303" r:id="rId19"/>
    <p:sldId id="304" r:id="rId20"/>
    <p:sldId id="305" r:id="rId21"/>
    <p:sldId id="306" r:id="rId22"/>
    <p:sldId id="30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-96" y="-3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DEF1B-A634-4952-A70E-C2EEF62E2587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5D6E81-D275-446A-8DE3-08F92D7D8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5915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24E70-2C42-40AD-BB11-1A26EE987017}" type="datetimeFigureOut">
              <a:rPr lang="zh-CN" altLang="en-US" smtClean="0"/>
              <a:t>2021/12/12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A795B2-2863-4FE8-BC8C-1FBEF8EB47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79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313" y="69850"/>
            <a:ext cx="1201737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84138" y="1449388"/>
            <a:ext cx="12026900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84138" y="1397000"/>
            <a:ext cx="12026900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矩形 9"/>
          <p:cNvSpPr/>
          <p:nvPr/>
        </p:nvSpPr>
        <p:spPr>
          <a:xfrm>
            <a:off x="84138" y="2976563"/>
            <a:ext cx="12026900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727200" y="3200400"/>
            <a:ext cx="85344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09600" y="1505931"/>
            <a:ext cx="109728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960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22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68224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19200" y="274641"/>
            <a:ext cx="7416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5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计算机操作系统实验指导</a:t>
            </a:r>
            <a:endParaRPr lang="zh-CN" altLang="en-US" dirty="0"/>
          </a:p>
        </p:txBody>
      </p:sp>
      <p:sp>
        <p:nvSpPr>
          <p:cNvPr id="6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222222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65" y="428604"/>
            <a:ext cx="10306088" cy="65403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10363200" cy="4572000"/>
          </a:xfrm>
        </p:spPr>
        <p:txBody>
          <a:bodyPr/>
          <a:lstStyle>
            <a:lvl2pPr marL="547688" indent="-228600">
              <a:buFont typeface="Wingdings" panose="05000000000000000000" pitchFamily="2" charset="2"/>
              <a:buChar char="Ø"/>
              <a:defRPr sz="2200"/>
            </a:lvl2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993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圆角矩形 4"/>
          <p:cNvSpPr/>
          <p:nvPr/>
        </p:nvSpPr>
        <p:spPr>
          <a:xfrm>
            <a:off x="87084" y="69756"/>
            <a:ext cx="12017829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 flipV="1">
            <a:off x="93663" y="2376488"/>
            <a:ext cx="120173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3663" y="2341563"/>
            <a:ext cx="120173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矩形 7"/>
          <p:cNvSpPr/>
          <p:nvPr/>
        </p:nvSpPr>
        <p:spPr>
          <a:xfrm>
            <a:off x="90488" y="2468563"/>
            <a:ext cx="12020550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952501"/>
            <a:ext cx="103632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547938"/>
            <a:ext cx="103632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066800" y="6172200"/>
            <a:ext cx="5334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02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12192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578600" y="1447800"/>
            <a:ext cx="4998720" cy="45720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705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92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604000" y="1447800"/>
            <a:ext cx="49784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12192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6604000" y="2247900"/>
            <a:ext cx="4978400" cy="3886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33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07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6406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圆角矩形 5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73050"/>
            <a:ext cx="103632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1219200" y="1600200"/>
            <a:ext cx="2540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3962400" y="1600200"/>
            <a:ext cx="7620000" cy="4495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56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 flipV="1">
            <a:off x="90488" y="4683125"/>
            <a:ext cx="120110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90488" y="4649788"/>
            <a:ext cx="120110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90488" y="4773613"/>
            <a:ext cx="1201102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4900550"/>
            <a:ext cx="97536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5445825"/>
            <a:ext cx="97536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91078" y="66676"/>
            <a:ext cx="12002497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2019</a:t>
            </a:r>
            <a:endParaRPr lang="zh-CN" altLang="en-US"/>
          </a:p>
        </p:txBody>
      </p:sp>
      <p:sp>
        <p:nvSpPr>
          <p:cNvPr id="9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219200" y="6172200"/>
            <a:ext cx="5181600" cy="4572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10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95263" y="6208713"/>
            <a:ext cx="609600" cy="457200"/>
          </a:xfrm>
        </p:spPr>
        <p:txBody>
          <a:bodyPr/>
          <a:lstStyle>
            <a:lvl1pPr>
              <a:defRPr/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478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圆角矩形 7"/>
          <p:cNvSpPr/>
          <p:nvPr/>
        </p:nvSpPr>
        <p:spPr>
          <a:xfrm>
            <a:off x="84138" y="69850"/>
            <a:ext cx="12018962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标题占位符 21"/>
          <p:cNvSpPr>
            <a:spLocks noGrp="1"/>
          </p:cNvSpPr>
          <p:nvPr>
            <p:ph type="title"/>
          </p:nvPr>
        </p:nvSpPr>
        <p:spPr bwMode="auto">
          <a:xfrm>
            <a:off x="1219200" y="274638"/>
            <a:ext cx="1030605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1029" name="文本占位符 12"/>
          <p:cNvSpPr>
            <a:spLocks noGrp="1"/>
          </p:cNvSpPr>
          <p:nvPr>
            <p:ph type="body" idx="1"/>
          </p:nvPr>
        </p:nvSpPr>
        <p:spPr bwMode="auto">
          <a:xfrm>
            <a:off x="1219200" y="1447800"/>
            <a:ext cx="103632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altLang="zh-CN" smtClean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229600" y="6191250"/>
            <a:ext cx="3302000" cy="476250"/>
          </a:xfrm>
          <a:prstGeom prst="rect">
            <a:avLst/>
          </a:prstGeom>
        </p:spPr>
        <p:txBody>
          <a:bodyPr anchor="ctr" anchorCtr="0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1219200" y="6172200"/>
            <a:ext cx="5283200" cy="457200"/>
          </a:xfrm>
          <a:prstGeom prst="rect">
            <a:avLst/>
          </a:prstGeom>
        </p:spPr>
        <p:txBody>
          <a:bodyPr anchor="ctr" anchorCtr="0"/>
          <a:lstStyle>
            <a:lvl1pPr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r>
              <a:rPr lang="zh-CN" altLang="en-US" smtClean="0"/>
              <a:t>计算机操作系统实验指导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95263" y="6210300"/>
            <a:ext cx="609600" cy="4572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400">
                <a:solidFill>
                  <a:srgbClr val="FFFFFF"/>
                </a:solidFill>
                <a:latin typeface="Franklin Gothic Book" pitchFamily="34" charset="0"/>
                <a:ea typeface="幼圆" pitchFamily="49" charset="-122"/>
              </a:defRPr>
            </a:lvl1pPr>
          </a:lstStyle>
          <a:p>
            <a:fld id="{93CD382D-973E-40E6-BB46-6F27DD71E170}" type="slidenum">
              <a:rPr lang="zh-CN" altLang="en-US" smtClean="0"/>
              <a:t>‹#›</a:t>
            </a:fld>
            <a:endParaRPr lang="zh-CN" altLang="en-US" dirty="0"/>
          </a:p>
        </p:txBody>
      </p:sp>
      <p:grpSp>
        <p:nvGrpSpPr>
          <p:cNvPr id="1033" name="Group 4"/>
          <p:cNvGrpSpPr>
            <a:grpSpLocks/>
          </p:cNvGrpSpPr>
          <p:nvPr/>
        </p:nvGrpSpPr>
        <p:grpSpPr bwMode="auto">
          <a:xfrm>
            <a:off x="1238250" y="1000125"/>
            <a:ext cx="9245600" cy="152400"/>
            <a:chOff x="0" y="0"/>
            <a:chExt cx="4368" cy="96"/>
          </a:xfrm>
        </p:grpSpPr>
        <p:sp>
          <p:nvSpPr>
            <p:cNvPr id="1034" name="Rectangle 14"/>
            <p:cNvSpPr>
              <a:spLocks noChangeArrowheads="1"/>
            </p:cNvSpPr>
            <p:nvPr/>
          </p:nvSpPr>
          <p:spPr bwMode="auto">
            <a:xfrm>
              <a:off x="0" y="0"/>
              <a:ext cx="4368" cy="96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  <p:sp>
          <p:nvSpPr>
            <p:cNvPr id="1035" name="Rectangle 15"/>
            <p:cNvSpPr>
              <a:spLocks noChangeArrowheads="1"/>
            </p:cNvSpPr>
            <p:nvPr/>
          </p:nvSpPr>
          <p:spPr bwMode="auto">
            <a:xfrm>
              <a:off x="0" y="60"/>
              <a:ext cx="4368" cy="36"/>
            </a:xfrm>
            <a:prstGeom prst="rect">
              <a:avLst/>
            </a:prstGeom>
            <a:solidFill>
              <a:srgbClr val="CC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en-US" smtClean="0">
                <a:latin typeface="Perpetua" pitchFamily="18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  <a:ea typeface="幼圆" pitchFamily="49" charset="-122"/>
        </a:defRPr>
      </a:lvl9pPr>
    </p:titleStyle>
    <p:bodyStyle>
      <a:lvl1pPr marL="273050" indent="-273050" algn="l" rtl="0" eaLnBrk="1" fontAlgn="base" hangingPunct="1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eaLnBrk="1" fontAlgn="base" hangingPunct="1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Ø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eaLnBrk="1" fontAlgn="base" hangingPunct="1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fontAlgn="base" hangingPunct="1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《</a:t>
            </a:r>
            <a:r>
              <a:rPr lang="zh-CN" altLang="en-US" dirty="0" smtClean="0"/>
              <a:t>计算机操作系统实验指导</a:t>
            </a:r>
            <a:r>
              <a:rPr lang="en-US" altLang="zh-CN" dirty="0" smtClean="0"/>
              <a:t>》</a:t>
            </a:r>
          </a:p>
          <a:p>
            <a:r>
              <a:rPr lang="zh-CN" altLang="en-US" dirty="0"/>
              <a:t>王红</a:t>
            </a:r>
            <a:r>
              <a:rPr lang="zh-CN" altLang="en-US" dirty="0" smtClean="0"/>
              <a:t>玲   褚晓敏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 smtClean="0">
                <a:solidFill>
                  <a:schemeClr val="bg1"/>
                </a:solidFill>
              </a:rPr>
              <a:t>第</a:t>
            </a:r>
            <a:r>
              <a:rPr lang="en-US" altLang="zh-CN" sz="4400" dirty="0" smtClean="0">
                <a:solidFill>
                  <a:schemeClr val="bg1"/>
                </a:solidFill>
              </a:rPr>
              <a:t>6</a:t>
            </a:r>
            <a:r>
              <a:rPr lang="zh-CN" altLang="en-US" sz="4400" dirty="0" smtClean="0">
                <a:solidFill>
                  <a:schemeClr val="bg1"/>
                </a:solidFill>
              </a:rPr>
              <a:t>章 简单文件系统设计</a:t>
            </a:r>
            <a:endParaRPr lang="zh-CN" alt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76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6.1 </a:t>
            </a:r>
            <a:r>
              <a:rPr lang="zh-CN" altLang="en-US" dirty="0" smtClean="0"/>
              <a:t>实验目的和实验内容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）熟悉</a:t>
            </a:r>
            <a:r>
              <a:rPr lang="en-US" altLang="zh-CN" sz="2400" dirty="0"/>
              <a:t>Linux </a:t>
            </a:r>
            <a:r>
              <a:rPr lang="zh-CN" altLang="en-US" sz="2400" dirty="0"/>
              <a:t>文件系统的文件和目录结构。</a:t>
            </a:r>
          </a:p>
          <a:p>
            <a:pPr marL="274638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）掌握文件系统的基本特征。</a:t>
            </a:r>
          </a:p>
          <a:p>
            <a:pPr marL="274638" lvl="1" indent="0"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）掌握常用的文件操作函数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zh-CN" altLang="en-US" dirty="0" smtClean="0"/>
              <a:t>实验内容</a:t>
            </a:r>
            <a:endParaRPr lang="en-US" altLang="zh-CN" dirty="0" smtClean="0"/>
          </a:p>
          <a:p>
            <a:pPr marL="274638" lvl="1" indent="0">
              <a:buNone/>
            </a:pPr>
            <a:r>
              <a:rPr lang="zh-CN" altLang="zh-CN" sz="2400" dirty="0" smtClean="0"/>
              <a:t>编写</a:t>
            </a:r>
            <a:r>
              <a:rPr lang="en-US" altLang="zh-CN" sz="2400" dirty="0"/>
              <a:t>C</a:t>
            </a:r>
            <a:r>
              <a:rPr lang="zh-CN" altLang="zh-CN" sz="2400" dirty="0" smtClean="0"/>
              <a:t>程序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模拟</a:t>
            </a:r>
            <a:r>
              <a:rPr lang="zh-CN" altLang="zh-CN" sz="2400" dirty="0"/>
              <a:t>实现</a:t>
            </a:r>
            <a:r>
              <a:rPr lang="en-US" altLang="zh-CN" sz="2400" dirty="0"/>
              <a:t>Linux</a:t>
            </a:r>
            <a:r>
              <a:rPr lang="zh-CN" altLang="zh-CN" sz="2400" dirty="0"/>
              <a:t>文件系统的简单</a:t>
            </a:r>
            <a:r>
              <a:rPr lang="en-US" altLang="zh-CN" sz="2400" dirty="0"/>
              <a:t>I/O</a:t>
            </a:r>
            <a:r>
              <a:rPr lang="zh-CN" altLang="zh-CN" sz="2400" dirty="0"/>
              <a:t>流操作：备份文件，将源文件</a:t>
            </a:r>
            <a:r>
              <a:rPr lang="en-US" altLang="zh-CN" sz="2400" dirty="0"/>
              <a:t>source.dat</a:t>
            </a:r>
            <a:r>
              <a:rPr lang="zh-CN" altLang="zh-CN" sz="2400" dirty="0"/>
              <a:t>备份为</a:t>
            </a:r>
            <a:r>
              <a:rPr lang="en-US" altLang="zh-CN" sz="2400" dirty="0"/>
              <a:t>target.dat</a:t>
            </a:r>
            <a:r>
              <a:rPr lang="zh-CN" altLang="zh-CN" sz="2400" dirty="0"/>
              <a:t>文件。要求：</a:t>
            </a:r>
          </a:p>
          <a:p>
            <a:pPr marL="274638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1</a:t>
            </a:r>
            <a:r>
              <a:rPr lang="zh-CN" altLang="zh-CN" sz="2400" dirty="0"/>
              <a:t>）使用</a:t>
            </a:r>
            <a:r>
              <a:rPr lang="en-US" altLang="zh-CN" sz="2400" dirty="0"/>
              <a:t>C</a:t>
            </a:r>
            <a:r>
              <a:rPr lang="zh-CN" altLang="zh-CN" sz="2400" dirty="0"/>
              <a:t>库函数实现文件</a:t>
            </a:r>
            <a:r>
              <a:rPr lang="zh-CN" altLang="zh-CN" sz="2400" dirty="0" smtClean="0"/>
              <a:t>备份</a:t>
            </a:r>
            <a:endParaRPr lang="zh-CN" altLang="zh-CN" sz="2400" dirty="0"/>
          </a:p>
          <a:p>
            <a:pPr marL="274638" lvl="1" indent="0">
              <a:buNone/>
            </a:pPr>
            <a:r>
              <a:rPr lang="zh-CN" altLang="zh-CN" sz="2400" dirty="0"/>
              <a:t>（</a:t>
            </a:r>
            <a:r>
              <a:rPr lang="en-US" altLang="zh-CN" sz="2400" dirty="0"/>
              <a:t>2</a:t>
            </a:r>
            <a:r>
              <a:rPr lang="zh-CN" altLang="zh-CN" sz="2400" dirty="0"/>
              <a:t>）使用系统调用函数实现文件</a:t>
            </a:r>
            <a:r>
              <a:rPr lang="zh-CN" altLang="zh-CN" sz="2400" dirty="0" smtClean="0"/>
              <a:t>备份</a:t>
            </a:r>
            <a:endParaRPr lang="zh-CN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282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对于实验要求（</a:t>
            </a:r>
            <a:r>
              <a:rPr lang="en-US" altLang="zh-CN" dirty="0"/>
              <a:t>1</a:t>
            </a:r>
            <a:r>
              <a:rPr lang="zh-CN" altLang="zh-CN" dirty="0"/>
              <a:t>），涉及的</a:t>
            </a:r>
            <a:r>
              <a:rPr lang="en-US" altLang="zh-CN" dirty="0"/>
              <a:t>C</a:t>
            </a:r>
            <a:r>
              <a:rPr lang="zh-CN" altLang="zh-CN" dirty="0"/>
              <a:t>库函数有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zh-CN" dirty="0"/>
              <a:t>、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zh-CN" dirty="0"/>
              <a:t>和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zh-CN" dirty="0"/>
              <a:t>，并需要经过以下步骤：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 err="1"/>
              <a:t>fopen</a:t>
            </a:r>
            <a:r>
              <a:rPr lang="en-US" altLang="zh-CN" dirty="0"/>
              <a:t>()</a:t>
            </a:r>
            <a:r>
              <a:rPr lang="zh-CN" altLang="zh-CN" dirty="0"/>
              <a:t>函数以只读方式打开想要备份的源文件</a:t>
            </a:r>
            <a:r>
              <a:rPr lang="en-US" altLang="zh-CN" dirty="0"/>
              <a:t>source</a:t>
            </a:r>
            <a:r>
              <a:rPr lang="zh-CN" altLang="zh-CN" dirty="0"/>
              <a:t>和以只写方式打开想要写入内容的目标文件</a:t>
            </a:r>
            <a:r>
              <a:rPr lang="en-US" altLang="zh-CN" dirty="0"/>
              <a:t>target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 err="1"/>
              <a:t>fread</a:t>
            </a:r>
            <a:r>
              <a:rPr lang="en-US" altLang="zh-CN" dirty="0"/>
              <a:t>()</a:t>
            </a:r>
            <a:r>
              <a:rPr lang="zh-CN" altLang="zh-CN" dirty="0"/>
              <a:t>循环读取源文件一个缓冲区大小的内容，使用</a:t>
            </a:r>
            <a:r>
              <a:rPr lang="en-US" altLang="zh-CN" dirty="0" err="1"/>
              <a:t>fwrite</a:t>
            </a:r>
            <a:r>
              <a:rPr lang="en-US" altLang="zh-CN" dirty="0"/>
              <a:t>()</a:t>
            </a:r>
            <a:r>
              <a:rPr lang="zh-CN" altLang="zh-CN" dirty="0"/>
              <a:t>将内容写入目标文件。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）读取与写入完毕，使用</a:t>
            </a:r>
            <a:r>
              <a:rPr lang="en-US" altLang="zh-CN" dirty="0" err="1"/>
              <a:t>fclose</a:t>
            </a:r>
            <a:r>
              <a:rPr lang="en-US" altLang="zh-CN" dirty="0"/>
              <a:t>()</a:t>
            </a:r>
            <a:r>
              <a:rPr lang="zh-CN" altLang="zh-CN" dirty="0"/>
              <a:t>关闭读写文件流。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2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6.1 </a:t>
            </a:r>
            <a:r>
              <a:rPr lang="zh-CN" altLang="en-US" dirty="0" smtClean="0"/>
              <a:t>实验指导（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dirty="0"/>
              <a:t>对于实验要求（</a:t>
            </a:r>
            <a:r>
              <a:rPr lang="en-US" altLang="zh-CN" dirty="0"/>
              <a:t>2</a:t>
            </a:r>
            <a:r>
              <a:rPr lang="zh-CN" altLang="zh-CN" dirty="0"/>
              <a:t>），涉及的</a:t>
            </a:r>
            <a:r>
              <a:rPr lang="en-US" altLang="zh-CN" dirty="0"/>
              <a:t>Linux</a:t>
            </a:r>
            <a:r>
              <a:rPr lang="zh-CN" altLang="zh-CN" dirty="0"/>
              <a:t>相关系统调用有有</a:t>
            </a:r>
            <a:r>
              <a:rPr lang="en-US" altLang="zh-CN" dirty="0"/>
              <a:t>open()</a:t>
            </a:r>
            <a:r>
              <a:rPr lang="zh-CN" altLang="zh-CN" dirty="0"/>
              <a:t>、</a:t>
            </a:r>
            <a:r>
              <a:rPr lang="en-US" altLang="zh-CN" dirty="0"/>
              <a:t>close()</a:t>
            </a:r>
            <a:r>
              <a:rPr lang="zh-CN" altLang="zh-CN" dirty="0"/>
              <a:t>、</a:t>
            </a:r>
            <a:r>
              <a:rPr lang="en-US" altLang="zh-CN" dirty="0"/>
              <a:t>read()</a:t>
            </a:r>
            <a:r>
              <a:rPr lang="zh-CN" altLang="zh-CN" dirty="0"/>
              <a:t>和</a:t>
            </a:r>
            <a:r>
              <a:rPr lang="en-US" altLang="zh-CN" dirty="0"/>
              <a:t>write()</a:t>
            </a:r>
            <a:r>
              <a:rPr lang="zh-CN" altLang="zh-CN" dirty="0"/>
              <a:t>，并需要经过以下步骤：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1</a:t>
            </a:r>
            <a:r>
              <a:rPr lang="zh-CN" altLang="zh-CN" dirty="0"/>
              <a:t>）使用</a:t>
            </a:r>
            <a:r>
              <a:rPr lang="en-US" altLang="zh-CN" dirty="0"/>
              <a:t>open()</a:t>
            </a:r>
            <a:r>
              <a:rPr lang="zh-CN" altLang="zh-CN" dirty="0"/>
              <a:t>系统调用函数以只读方式打开想要备份的源文件</a:t>
            </a:r>
            <a:r>
              <a:rPr lang="en-US" altLang="zh-CN" dirty="0"/>
              <a:t>source</a:t>
            </a:r>
            <a:r>
              <a:rPr lang="zh-CN" altLang="zh-CN" dirty="0"/>
              <a:t>和以只写方式打开想要写入内容的目标文件</a:t>
            </a:r>
            <a:r>
              <a:rPr lang="en-US" altLang="zh-CN" dirty="0"/>
              <a:t>target</a:t>
            </a:r>
            <a:r>
              <a:rPr lang="zh-CN" altLang="zh-CN" dirty="0"/>
              <a:t>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）使用</a:t>
            </a:r>
            <a:r>
              <a:rPr lang="en-US" altLang="zh-CN" dirty="0"/>
              <a:t>read()</a:t>
            </a:r>
            <a:r>
              <a:rPr lang="zh-CN" altLang="zh-CN" dirty="0"/>
              <a:t>循环读取源文件一个缓冲区大小的内容，使用</a:t>
            </a:r>
            <a:r>
              <a:rPr lang="en-US" altLang="zh-CN" dirty="0"/>
              <a:t>write()</a:t>
            </a:r>
            <a:r>
              <a:rPr lang="zh-CN" altLang="zh-CN" dirty="0"/>
              <a:t>将内容写入目标文件。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）读取与写入完毕，使用</a:t>
            </a:r>
            <a:r>
              <a:rPr lang="en-US" altLang="zh-CN" dirty="0"/>
              <a:t>close()</a:t>
            </a:r>
            <a:r>
              <a:rPr lang="zh-CN" altLang="zh-CN" dirty="0"/>
              <a:t>关闭读写文件流。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7638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6.1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4019550"/>
            <a:ext cx="9936163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1" y="1262878"/>
            <a:ext cx="9936162" cy="239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78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000000"/>
                </a:solidFill>
              </a:rPr>
              <a:t>实验</a:t>
            </a:r>
            <a:r>
              <a:rPr lang="en-US" altLang="zh-CN" b="1" dirty="0" smtClean="0">
                <a:solidFill>
                  <a:srgbClr val="000000"/>
                </a:solidFill>
              </a:rPr>
              <a:t>6.2 </a:t>
            </a:r>
            <a:r>
              <a:rPr lang="zh-CN" altLang="en-US" b="1" dirty="0" smtClean="0">
                <a:solidFill>
                  <a:srgbClr val="000000"/>
                </a:solidFill>
              </a:rPr>
              <a:t>简单文件系统的模拟</a:t>
            </a:r>
            <a:endParaRPr lang="zh-CN" altLang="en-US" b="1" dirty="0">
              <a:solidFill>
                <a:srgbClr val="000000"/>
              </a:solidFill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26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6.2  </a:t>
            </a:r>
            <a:r>
              <a:rPr lang="zh-CN" altLang="en-US" dirty="0" smtClean="0"/>
              <a:t>实验</a:t>
            </a:r>
            <a:r>
              <a:rPr lang="zh-CN" altLang="en-US" dirty="0"/>
              <a:t>目的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理解</a:t>
            </a:r>
            <a:r>
              <a:rPr lang="zh-CN" altLang="en-US" dirty="0"/>
              <a:t>文件存储空间的管理、文件的物理结构和目录结构以及</a:t>
            </a:r>
            <a:r>
              <a:rPr lang="zh-CN" altLang="en-US" dirty="0" smtClean="0"/>
              <a:t>文件</a:t>
            </a:r>
            <a:r>
              <a:rPr lang="zh-CN" altLang="en-US" dirty="0"/>
              <a:t>操作的实现。</a:t>
            </a:r>
          </a:p>
          <a:p>
            <a:pPr marL="514350" indent="-514350">
              <a:buFont typeface="+mj-ea"/>
              <a:buAutoNum type="circleNumDbPlain"/>
            </a:pPr>
            <a:r>
              <a:rPr lang="zh-CN" altLang="en-US" dirty="0" smtClean="0"/>
              <a:t>加深</a:t>
            </a:r>
            <a:r>
              <a:rPr lang="zh-CN" altLang="en-US" dirty="0"/>
              <a:t>对文件系统内部功能和实现过程的理解。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4294967295"/>
          </p:nvPr>
        </p:nvSpPr>
        <p:spPr>
          <a:xfrm>
            <a:off x="8890000" y="6191250"/>
            <a:ext cx="3302000" cy="476250"/>
          </a:xfrm>
        </p:spPr>
        <p:txBody>
          <a:bodyPr/>
          <a:lstStyle/>
          <a:p>
            <a:r>
              <a:rPr lang="en-US" altLang="zh-CN" smtClean="0"/>
              <a:t>2019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915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</a:t>
            </a:r>
            <a:r>
              <a:rPr lang="en-US" altLang="zh-CN" dirty="0" smtClean="0"/>
              <a:t>6.2  </a:t>
            </a:r>
            <a:r>
              <a:rPr lang="zh-CN" altLang="en-US" dirty="0" smtClean="0"/>
              <a:t>实验内容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103086" y="1375227"/>
            <a:ext cx="10363200" cy="4982029"/>
          </a:xfrm>
        </p:spPr>
        <p:txBody>
          <a:bodyPr/>
          <a:lstStyle/>
          <a:p>
            <a:r>
              <a:rPr lang="zh-CN" altLang="zh-CN" dirty="0"/>
              <a:t>模拟实现一个简单的二级文件管理系统，要求做到以下几点：</a:t>
            </a:r>
          </a:p>
          <a:p>
            <a:pPr marL="0" lvl="0" indent="0">
              <a:buNone/>
            </a:pPr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r>
              <a:rPr lang="zh-CN" altLang="zh-CN" dirty="0" smtClean="0"/>
              <a:t>可以</a:t>
            </a:r>
            <a:r>
              <a:rPr lang="zh-CN" altLang="zh-CN" dirty="0"/>
              <a:t>实现常用文件目录和文件操作，如：</a:t>
            </a:r>
          </a:p>
          <a:p>
            <a:pPr marL="274638" lvl="1" indent="0">
              <a:buNone/>
            </a:pPr>
            <a:r>
              <a:rPr lang="en-US" altLang="zh-CN" dirty="0"/>
              <a:t>login </a:t>
            </a:r>
            <a:r>
              <a:rPr lang="zh-CN" altLang="zh-CN" dirty="0"/>
              <a:t>用户登录</a:t>
            </a:r>
          </a:p>
          <a:p>
            <a:pPr marL="274638" lvl="1" indent="0">
              <a:buNone/>
            </a:pPr>
            <a:r>
              <a:rPr lang="en-US" altLang="zh-CN" dirty="0" err="1"/>
              <a:t>dir</a:t>
            </a:r>
            <a:r>
              <a:rPr lang="en-US" altLang="zh-CN" dirty="0"/>
              <a:t> </a:t>
            </a:r>
            <a:r>
              <a:rPr lang="zh-CN" altLang="zh-CN" dirty="0"/>
              <a:t>列文件目录</a:t>
            </a:r>
          </a:p>
          <a:p>
            <a:pPr marL="274638" lvl="1" indent="0">
              <a:buNone/>
            </a:pPr>
            <a:r>
              <a:rPr lang="en-US" altLang="zh-CN" dirty="0"/>
              <a:t>create </a:t>
            </a:r>
            <a:r>
              <a:rPr lang="zh-CN" altLang="zh-CN" dirty="0"/>
              <a:t>创建文件</a:t>
            </a:r>
          </a:p>
          <a:p>
            <a:pPr marL="274638" lvl="1" indent="0">
              <a:buNone/>
            </a:pPr>
            <a:r>
              <a:rPr lang="en-US" altLang="zh-CN" dirty="0"/>
              <a:t>delete </a:t>
            </a:r>
            <a:r>
              <a:rPr lang="zh-CN" altLang="zh-CN" dirty="0"/>
              <a:t>删除文件</a:t>
            </a:r>
          </a:p>
          <a:p>
            <a:pPr marL="274638" lvl="1" indent="0">
              <a:buNone/>
            </a:pPr>
            <a:r>
              <a:rPr lang="en-US" altLang="zh-CN" dirty="0"/>
              <a:t>open </a:t>
            </a:r>
            <a:r>
              <a:rPr lang="zh-CN" altLang="zh-CN" dirty="0"/>
              <a:t>打开文件</a:t>
            </a:r>
          </a:p>
          <a:p>
            <a:pPr marL="274638" lvl="1" indent="0">
              <a:buNone/>
            </a:pPr>
            <a:r>
              <a:rPr lang="en-US" altLang="zh-CN" dirty="0"/>
              <a:t>close </a:t>
            </a:r>
            <a:r>
              <a:rPr lang="zh-CN" altLang="zh-CN" dirty="0"/>
              <a:t>关闭文件</a:t>
            </a:r>
          </a:p>
          <a:p>
            <a:pPr marL="274638" lvl="1" indent="0">
              <a:buNone/>
            </a:pPr>
            <a:r>
              <a:rPr lang="en-US" altLang="zh-CN" dirty="0"/>
              <a:t>read </a:t>
            </a:r>
            <a:r>
              <a:rPr lang="zh-CN" altLang="zh-CN" dirty="0"/>
              <a:t>读文件</a:t>
            </a:r>
          </a:p>
          <a:p>
            <a:pPr marL="274638" lvl="1" indent="0">
              <a:buNone/>
            </a:pPr>
            <a:r>
              <a:rPr lang="en-US" altLang="zh-CN" dirty="0"/>
              <a:t>write </a:t>
            </a:r>
            <a:r>
              <a:rPr lang="zh-CN" altLang="zh-CN" dirty="0"/>
              <a:t>写文件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2</a:t>
            </a:r>
            <a:r>
              <a:rPr lang="zh-CN" altLang="zh-CN" dirty="0"/>
              <a:t>）列目录时要列出文件名、物理地址、保护码和文件长度</a:t>
            </a:r>
          </a:p>
          <a:p>
            <a:pPr marL="0" indent="0">
              <a:buNone/>
            </a:pPr>
            <a:r>
              <a:rPr lang="zh-CN" altLang="zh-CN" dirty="0"/>
              <a:t>（</a:t>
            </a:r>
            <a:r>
              <a:rPr lang="en-US" altLang="zh-CN" dirty="0"/>
              <a:t>3</a:t>
            </a:r>
            <a:r>
              <a:rPr lang="zh-CN" altLang="zh-CN" dirty="0"/>
              <a:t>）源文件可以进行读写保护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7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设计思路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采用</a:t>
            </a:r>
            <a:r>
              <a:rPr lang="zh-CN" altLang="zh-CN" dirty="0"/>
              <a:t>两级</a:t>
            </a:r>
            <a:r>
              <a:rPr lang="zh-CN" altLang="zh-CN" dirty="0" smtClean="0"/>
              <a:t>目录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</a:t>
            </a:r>
            <a:r>
              <a:rPr lang="zh-CN" altLang="zh-CN" dirty="0"/>
              <a:t>一级对应于用户</a:t>
            </a:r>
            <a:r>
              <a:rPr lang="zh-CN" altLang="zh-CN" dirty="0" smtClean="0"/>
              <a:t>账号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第二</a:t>
            </a:r>
            <a:r>
              <a:rPr lang="zh-CN" altLang="zh-CN" dirty="0"/>
              <a:t>级对应于用户账号下的</a:t>
            </a:r>
            <a:r>
              <a:rPr lang="zh-CN" altLang="zh-CN" dirty="0" smtClean="0"/>
              <a:t>文件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考虑文件共享、文件系统安全及特殊文件等</a:t>
            </a:r>
            <a:r>
              <a:rPr lang="zh-CN" altLang="zh-CN" dirty="0" smtClean="0"/>
              <a:t>内容</a:t>
            </a:r>
            <a:endParaRPr lang="en-US" altLang="zh-CN" dirty="0" smtClean="0"/>
          </a:p>
          <a:p>
            <a:pPr lvl="1"/>
            <a:endParaRPr lang="zh-CN" altLang="zh-CN" dirty="0"/>
          </a:p>
          <a:p>
            <a:r>
              <a:rPr lang="zh-CN" altLang="zh-CN" dirty="0"/>
              <a:t>设计时</a:t>
            </a:r>
            <a:r>
              <a:rPr lang="zh-CN" altLang="zh-CN" dirty="0" smtClean="0"/>
              <a:t>，</a:t>
            </a:r>
            <a:r>
              <a:rPr lang="zh-CN" altLang="en-US" dirty="0" smtClean="0"/>
              <a:t>确定</a:t>
            </a:r>
            <a:r>
              <a:rPr lang="zh-CN" altLang="zh-CN" dirty="0" smtClean="0"/>
              <a:t>文件系统</a:t>
            </a:r>
            <a:r>
              <a:rPr lang="zh-CN" altLang="zh-CN" dirty="0"/>
              <a:t>的</a:t>
            </a:r>
            <a:r>
              <a:rPr lang="zh-CN" altLang="zh-CN" dirty="0" smtClean="0"/>
              <a:t>数据结构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主目录</a:t>
            </a:r>
            <a:r>
              <a:rPr lang="zh-CN" altLang="en-US" dirty="0" smtClean="0"/>
              <a:t>：</a:t>
            </a:r>
            <a:r>
              <a:rPr lang="zh-CN" altLang="zh-CN" dirty="0" smtClean="0"/>
              <a:t>链表</a:t>
            </a:r>
            <a:r>
              <a:rPr lang="zh-CN" altLang="zh-CN" dirty="0"/>
              <a:t>的形式存放</a:t>
            </a:r>
            <a:endParaRPr lang="en-US" altLang="zh-CN" dirty="0"/>
          </a:p>
          <a:p>
            <a:pPr lvl="1"/>
            <a:r>
              <a:rPr lang="zh-CN" altLang="zh-CN" dirty="0" smtClean="0"/>
              <a:t>子目录</a:t>
            </a:r>
            <a:r>
              <a:rPr lang="zh-CN" altLang="en-US" dirty="0"/>
              <a:t>：</a:t>
            </a:r>
            <a:r>
              <a:rPr lang="zh-CN" altLang="zh-CN" dirty="0"/>
              <a:t>链表的形式</a:t>
            </a:r>
            <a:r>
              <a:rPr lang="zh-CN" altLang="zh-CN" dirty="0" smtClean="0"/>
              <a:t>存放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活动文件</a:t>
            </a:r>
            <a:r>
              <a:rPr lang="zh-CN" altLang="en-US" dirty="0" smtClean="0"/>
              <a:t>：</a:t>
            </a:r>
            <a:r>
              <a:rPr lang="zh-CN" altLang="zh-CN" dirty="0"/>
              <a:t>以编号存储于磁盘上</a:t>
            </a:r>
            <a:r>
              <a:rPr lang="zh-CN" altLang="zh-CN" dirty="0" smtClean="0"/>
              <a:t>，</a:t>
            </a:r>
            <a:r>
              <a:rPr lang="zh-CN" altLang="en-US" dirty="0" smtClean="0"/>
              <a:t>并</a:t>
            </a:r>
            <a:r>
              <a:rPr lang="zh-CN" altLang="zh-CN" dirty="0" smtClean="0"/>
              <a:t>在</a:t>
            </a:r>
            <a:r>
              <a:rPr lang="zh-CN" altLang="zh-CN" dirty="0"/>
              <a:t>目录中进行</a:t>
            </a:r>
            <a:r>
              <a:rPr lang="zh-CN" altLang="zh-CN" dirty="0" smtClean="0"/>
              <a:t>登记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68470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主要数据结构（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磁盘块结构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distTable</a:t>
            </a:r>
            <a:r>
              <a:rPr lang="en-US" altLang="zh-CN" dirty="0"/>
              <a:t>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maxlength</a:t>
            </a:r>
            <a:r>
              <a:rPr lang="en-US" altLang="zh-CN" dirty="0"/>
              <a:t>;			//</a:t>
            </a:r>
            <a:r>
              <a:rPr lang="zh-CN" altLang="zh-CN" dirty="0"/>
              <a:t>容量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start;   				//</a:t>
            </a:r>
            <a:r>
              <a:rPr lang="zh-CN" altLang="zh-CN" dirty="0"/>
              <a:t>起始地址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useFlag</a:t>
            </a:r>
            <a:r>
              <a:rPr lang="en-US" altLang="zh-CN" dirty="0"/>
              <a:t>;   			//</a:t>
            </a:r>
            <a:r>
              <a:rPr lang="zh-CN" altLang="zh-CN" dirty="0"/>
              <a:t>是否被使用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distTable</a:t>
            </a:r>
            <a:r>
              <a:rPr lang="en-US" altLang="zh-CN" dirty="0"/>
              <a:t> *next;   	//</a:t>
            </a:r>
            <a:r>
              <a:rPr lang="zh-CN" altLang="zh-CN" dirty="0"/>
              <a:t>指向下一块的指针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diskNode</a:t>
            </a:r>
            <a:r>
              <a:rPr lang="en-US" altLang="zh-CN" dirty="0"/>
              <a:t>;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07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主要</a:t>
            </a:r>
            <a:r>
              <a:rPr lang="zh-CN" altLang="en-US" dirty="0"/>
              <a:t>数据结构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277257"/>
            <a:ext cx="10363200" cy="5297714"/>
          </a:xfrm>
        </p:spPr>
        <p:txBody>
          <a:bodyPr/>
          <a:lstStyle/>
          <a:p>
            <a:r>
              <a:rPr lang="zh-CN" altLang="zh-CN" dirty="0" smtClean="0"/>
              <a:t>文件</a:t>
            </a:r>
            <a:r>
              <a:rPr lang="zh-CN" altLang="zh-CN" dirty="0"/>
              <a:t>块结构（即</a:t>
            </a:r>
            <a:r>
              <a:rPr lang="en-US" altLang="zh-CN" dirty="0"/>
              <a:t>FCB</a:t>
            </a:r>
            <a:r>
              <a:rPr lang="zh-CN" altLang="zh-CN" dirty="0"/>
              <a:t>）</a:t>
            </a:r>
          </a:p>
          <a:p>
            <a:pPr marL="0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fileTable</a:t>
            </a:r>
            <a:r>
              <a:rPr lang="en-US" altLang="zh-CN" dirty="0"/>
              <a:t> 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fileName</a:t>
            </a:r>
            <a:r>
              <a:rPr lang="en-US" altLang="zh-CN" dirty="0"/>
              <a:t>[10];   //</a:t>
            </a:r>
            <a:r>
              <a:rPr lang="zh-CN" altLang="zh-CN" dirty="0"/>
              <a:t>文件名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strat</a:t>
            </a:r>
            <a:r>
              <a:rPr lang="en-US" altLang="zh-CN" dirty="0"/>
              <a:t>;           //</a:t>
            </a:r>
            <a:r>
              <a:rPr lang="zh-CN" altLang="zh-CN" dirty="0"/>
              <a:t>文件在磁盘存储空间的起始地址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length;         //</a:t>
            </a:r>
            <a:r>
              <a:rPr lang="zh-CN" altLang="zh-CN" dirty="0"/>
              <a:t>文件内容长度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maxlength</a:t>
            </a:r>
            <a:r>
              <a:rPr lang="en-US" altLang="zh-CN" dirty="0"/>
              <a:t>;      //</a:t>
            </a:r>
            <a:r>
              <a:rPr lang="zh-CN" altLang="zh-CN" dirty="0"/>
              <a:t>文件的最大长度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fileKind</a:t>
            </a:r>
            <a:r>
              <a:rPr lang="en-US" altLang="zh-CN" dirty="0"/>
              <a:t>[3];     //</a:t>
            </a:r>
            <a:r>
              <a:rPr lang="zh-CN" altLang="zh-CN" dirty="0"/>
              <a:t>文件的属性——读写方式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tm *</a:t>
            </a:r>
            <a:r>
              <a:rPr lang="en-US" altLang="zh-CN" dirty="0" err="1"/>
              <a:t>timeinfo</a:t>
            </a:r>
            <a:r>
              <a:rPr lang="en-US" altLang="zh-CN" dirty="0"/>
              <a:t>;  //</a:t>
            </a:r>
            <a:r>
              <a:rPr lang="zh-CN" altLang="zh-CN" dirty="0"/>
              <a:t>文件相关的时间信息</a:t>
            </a:r>
          </a:p>
          <a:p>
            <a:pPr marL="0" indent="0">
              <a:buNone/>
            </a:pPr>
            <a:r>
              <a:rPr lang="en-US" altLang="zh-CN" dirty="0"/>
              <a:t>    bool </a:t>
            </a:r>
            <a:r>
              <a:rPr lang="en-US" altLang="zh-CN" dirty="0" err="1"/>
              <a:t>openFlag</a:t>
            </a:r>
            <a:r>
              <a:rPr lang="en-US" altLang="zh-CN" dirty="0"/>
              <a:t>;       //</a:t>
            </a:r>
            <a:r>
              <a:rPr lang="zh-CN" altLang="zh-CN" dirty="0"/>
              <a:t>判断是否有进程打开了该文件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fileTableN</a:t>
            </a:r>
            <a:r>
              <a:rPr lang="en-US" altLang="zh-CN" dirty="0" smtClean="0"/>
              <a:t>;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244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文件目录简介</a:t>
            </a:r>
            <a:endParaRPr lang="en-US" altLang="zh-CN" dirty="0" smtClean="0"/>
          </a:p>
          <a:p>
            <a:r>
              <a:rPr lang="zh-CN" altLang="en-US" dirty="0" smtClean="0"/>
              <a:t>文件操作函数介绍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6.1 </a:t>
            </a:r>
            <a:r>
              <a:rPr lang="zh-CN" altLang="en-US" dirty="0" smtClean="0"/>
              <a:t>文件备份实验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简单文件系统的模拟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257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主要</a:t>
            </a:r>
            <a:r>
              <a:rPr lang="zh-CN" altLang="en-US" dirty="0"/>
              <a:t>数据结构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190171"/>
            <a:ext cx="10363200" cy="5399315"/>
          </a:xfrm>
        </p:spPr>
        <p:txBody>
          <a:bodyPr/>
          <a:lstStyle/>
          <a:p>
            <a:r>
              <a:rPr lang="zh-CN" altLang="zh-CN" dirty="0" smtClean="0"/>
              <a:t>用户文件</a:t>
            </a:r>
            <a:r>
              <a:rPr lang="zh-CN" altLang="zh-CN" dirty="0"/>
              <a:t>目录</a:t>
            </a:r>
            <a:r>
              <a:rPr lang="en-US" altLang="zh-CN" dirty="0"/>
              <a:t>UFD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user_file_directory</a:t>
            </a:r>
            <a:r>
              <a:rPr lang="en-US" altLang="zh-CN" dirty="0"/>
              <a:t>    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/>
              <a:t>{   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fileTable</a:t>
            </a:r>
            <a:r>
              <a:rPr lang="en-US" altLang="zh-CN" dirty="0"/>
              <a:t> *file;            //</a:t>
            </a:r>
            <a:r>
              <a:rPr lang="zh-CN" altLang="zh-CN" dirty="0"/>
              <a:t>文件</a:t>
            </a:r>
          </a:p>
          <a:p>
            <a:pPr marL="274638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user_file_directory</a:t>
            </a:r>
            <a:r>
              <a:rPr lang="en-US" altLang="zh-CN" dirty="0"/>
              <a:t> *next;   //</a:t>
            </a:r>
            <a:r>
              <a:rPr lang="zh-CN" altLang="zh-CN" dirty="0"/>
              <a:t>下一个用户文件目录</a:t>
            </a:r>
          </a:p>
          <a:p>
            <a:pPr marL="274638" lvl="1" indent="0">
              <a:buNone/>
            </a:pPr>
            <a:r>
              <a:rPr lang="en-US" altLang="zh-CN" dirty="0"/>
              <a:t>}UFD;   </a:t>
            </a:r>
            <a:endParaRPr lang="zh-CN" altLang="zh-CN" dirty="0"/>
          </a:p>
          <a:p>
            <a:pPr marL="274638" lvl="1" indent="0">
              <a:spcBef>
                <a:spcPts val="0"/>
              </a:spcBef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 smtClean="0"/>
              <a:t>主文件</a:t>
            </a:r>
            <a:r>
              <a:rPr lang="zh-CN" altLang="zh-CN" dirty="0"/>
              <a:t>目录</a:t>
            </a:r>
            <a:r>
              <a:rPr lang="en-US" altLang="zh-CN" dirty="0"/>
              <a:t>MFD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master_file_directory</a:t>
            </a:r>
            <a:r>
              <a:rPr lang="en-US" altLang="zh-CN" dirty="0"/>
              <a:t> 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/>
              <a:t>{   </a:t>
            </a:r>
            <a:endParaRPr lang="zh-CN" altLang="zh-CN" dirty="0"/>
          </a:p>
          <a:p>
            <a:pPr marL="274638" lvl="1" indent="0">
              <a:buNone/>
            </a:pPr>
            <a:r>
              <a:rPr lang="en-US" altLang="zh-CN" dirty="0"/>
              <a:t>    char </a:t>
            </a:r>
            <a:r>
              <a:rPr lang="en-US" altLang="zh-CN" dirty="0" err="1"/>
              <a:t>userName</a:t>
            </a:r>
            <a:r>
              <a:rPr lang="en-US" altLang="zh-CN" dirty="0"/>
              <a:t>[10];   //</a:t>
            </a:r>
            <a:r>
              <a:rPr lang="zh-CN" altLang="zh-CN" dirty="0"/>
              <a:t>用户账号</a:t>
            </a:r>
          </a:p>
          <a:p>
            <a:pPr marL="274638" lvl="1" indent="0">
              <a:buNone/>
            </a:pPr>
            <a:r>
              <a:rPr lang="en-US" altLang="zh-CN" dirty="0"/>
              <a:t>    char password[10];    //</a:t>
            </a:r>
            <a:r>
              <a:rPr lang="zh-CN" altLang="zh-CN" dirty="0"/>
              <a:t>用户密码</a:t>
            </a:r>
          </a:p>
          <a:p>
            <a:pPr marL="274638" lvl="1" indent="0">
              <a:buNone/>
            </a:pPr>
            <a:r>
              <a:rPr lang="en-US" altLang="zh-CN" dirty="0"/>
              <a:t>    UFD *user;          //</a:t>
            </a:r>
            <a:r>
              <a:rPr lang="zh-CN" altLang="zh-CN" dirty="0"/>
              <a:t>用户文件目录</a:t>
            </a:r>
          </a:p>
          <a:p>
            <a:pPr marL="274638" lvl="1" indent="0">
              <a:buNone/>
            </a:pPr>
            <a:r>
              <a:rPr lang="en-US" altLang="zh-CN" dirty="0"/>
              <a:t>}MFD;  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2788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主要</a:t>
            </a:r>
            <a:r>
              <a:rPr lang="zh-CN" altLang="en-US" dirty="0"/>
              <a:t>数据结构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219200" y="1447799"/>
            <a:ext cx="10363200" cy="5127171"/>
          </a:xfrm>
        </p:spPr>
        <p:txBody>
          <a:bodyPr/>
          <a:lstStyle/>
          <a:p>
            <a:r>
              <a:rPr lang="zh-CN" altLang="en-US" dirty="0" smtClean="0"/>
              <a:t>磁盘块结构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#define </a:t>
            </a:r>
            <a:r>
              <a:rPr lang="en-US" altLang="zh-CN" dirty="0" err="1" smtClean="0"/>
              <a:t>MaxDisk</a:t>
            </a:r>
            <a:r>
              <a:rPr lang="en-US" altLang="zh-CN" dirty="0" smtClean="0"/>
              <a:t> 512*1024</a:t>
            </a:r>
          </a:p>
          <a:p>
            <a:pPr marL="0" indent="0">
              <a:buNone/>
            </a:pPr>
            <a:r>
              <a:rPr lang="en-US" altLang="zh-CN" dirty="0" smtClean="0"/>
              <a:t>char disk[</a:t>
            </a:r>
            <a:r>
              <a:rPr lang="en-US" altLang="zh-CN" dirty="0" err="1" smtClean="0"/>
              <a:t>MaxDisk</a:t>
            </a:r>
            <a:r>
              <a:rPr lang="en-US" altLang="zh-CN" dirty="0" smtClean="0"/>
              <a:t>];  //</a:t>
            </a:r>
            <a:r>
              <a:rPr lang="zh-CN" altLang="en-US" dirty="0" smtClean="0"/>
              <a:t>模拟</a:t>
            </a:r>
            <a:r>
              <a:rPr lang="en-US" altLang="zh-CN" dirty="0" smtClean="0"/>
              <a:t>512K</a:t>
            </a:r>
            <a:r>
              <a:rPr lang="zh-CN" altLang="en-US" dirty="0" smtClean="0"/>
              <a:t>的磁盘存储空间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distTable</a:t>
            </a:r>
            <a:r>
              <a:rPr lang="en-US" altLang="zh-CN" dirty="0"/>
              <a:t>  //</a:t>
            </a:r>
            <a:r>
              <a:rPr lang="zh-CN" altLang="zh-CN" dirty="0"/>
              <a:t>磁盘块结构体</a:t>
            </a:r>
            <a:r>
              <a:rPr lang="en-US" altLang="zh-CN" dirty="0"/>
              <a:t>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{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maxlength</a:t>
            </a:r>
            <a:r>
              <a:rPr lang="en-US" altLang="zh-CN" dirty="0"/>
              <a:t>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start;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useFlag</a:t>
            </a:r>
            <a:r>
              <a:rPr lang="en-US" altLang="zh-CN" dirty="0"/>
              <a:t>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en-US" altLang="zh-CN" dirty="0" err="1"/>
              <a:t>distTable</a:t>
            </a:r>
            <a:r>
              <a:rPr lang="en-US" altLang="zh-CN" dirty="0"/>
              <a:t> *next;   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diskNode</a:t>
            </a:r>
            <a:r>
              <a:rPr lang="en-US" altLang="zh-CN" dirty="0"/>
              <a:t>;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diskNode</a:t>
            </a:r>
            <a:r>
              <a:rPr lang="en-US" altLang="zh-CN" dirty="0" smtClean="0"/>
              <a:t> *</a:t>
            </a:r>
            <a:r>
              <a:rPr lang="en-US" altLang="zh-CN" dirty="0" err="1" smtClean="0"/>
              <a:t>diskHead</a:t>
            </a:r>
            <a:r>
              <a:rPr lang="en-US" altLang="zh-CN" dirty="0" smtClean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61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 smtClean="0"/>
              <a:t>6.2 </a:t>
            </a:r>
            <a:r>
              <a:rPr lang="zh-CN" altLang="en-US" dirty="0" smtClean="0"/>
              <a:t>实验结果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371600"/>
            <a:ext cx="725805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/>
          <p:nvPr/>
        </p:nvPicPr>
        <p:blipFill>
          <a:blip r:embed="rId3"/>
          <a:stretch>
            <a:fillRect/>
          </a:stretch>
        </p:blipFill>
        <p:spPr>
          <a:xfrm>
            <a:off x="4724400" y="1676400"/>
            <a:ext cx="7094855" cy="47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3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Linux</a:t>
            </a:r>
            <a:r>
              <a:rPr lang="zh-CN" altLang="en-US" b="1" dirty="0" smtClean="0"/>
              <a:t>文件目录简介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1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文件系统类型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28" y="1228451"/>
            <a:ext cx="7968343" cy="5393456"/>
          </a:xfrm>
        </p:spPr>
      </p:pic>
    </p:spTree>
    <p:extLst>
      <p:ext uri="{BB962C8B-B14F-4D97-AF65-F5344CB8AC3E}">
        <p14:creationId xmlns:p14="http://schemas.microsoft.com/office/powerpoint/2010/main" val="3119185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文件目录简介</a:t>
            </a:r>
            <a:endParaRPr lang="zh-CN" altLang="en-US" dirty="0"/>
          </a:p>
        </p:txBody>
      </p:sp>
      <p:pic>
        <p:nvPicPr>
          <p:cNvPr id="3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957" y="1535678"/>
            <a:ext cx="8394700" cy="467108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736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352" y="203200"/>
            <a:ext cx="9382077" cy="65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57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文件操作函数简介</a:t>
            </a:r>
            <a:endParaRPr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89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常用文件操作函数介绍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Linux</a:t>
            </a:r>
            <a:r>
              <a:rPr lang="zh-CN" altLang="en-US" dirty="0" smtClean="0"/>
              <a:t>系统调用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open() :</a:t>
            </a:r>
            <a:r>
              <a:rPr lang="zh-CN" altLang="en-US" dirty="0" smtClean="0"/>
              <a:t>打开文件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close() :</a:t>
            </a:r>
            <a:r>
              <a:rPr lang="zh-CN" altLang="en-US" dirty="0" smtClean="0"/>
              <a:t>关闭文件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read():</a:t>
            </a:r>
            <a:r>
              <a:rPr lang="zh-CN" altLang="en-US" dirty="0" smtClean="0"/>
              <a:t>从文件读数据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write():</a:t>
            </a:r>
            <a:r>
              <a:rPr lang="zh-CN" altLang="en-US" dirty="0" smtClean="0"/>
              <a:t>向文件写数据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lseek</a:t>
            </a:r>
            <a:r>
              <a:rPr lang="en-US" altLang="zh-CN" dirty="0" smtClean="0"/>
              <a:t>():</a:t>
            </a:r>
            <a:r>
              <a:rPr lang="zh-CN" altLang="en-US" dirty="0" smtClean="0"/>
              <a:t>定位文件指针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语言库函数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Fopen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fclose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fread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fwrite</a:t>
            </a:r>
            <a:r>
              <a:rPr lang="en-US" altLang="zh-CN" dirty="0" smtClean="0"/>
              <a:t>()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fseek</a:t>
            </a:r>
            <a:r>
              <a:rPr lang="en-US" altLang="zh-CN" dirty="0" smtClean="0"/>
              <a:t>()</a:t>
            </a:r>
            <a:r>
              <a:rPr lang="zh-CN" altLang="en-US" dirty="0" smtClean="0"/>
              <a:t>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9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实验</a:t>
            </a:r>
            <a:r>
              <a:rPr lang="en-US" altLang="zh-CN" b="1" dirty="0" smtClean="0"/>
              <a:t>6.1 </a:t>
            </a:r>
            <a:r>
              <a:rPr lang="zh-CN" altLang="en-US" b="1" dirty="0" smtClean="0"/>
              <a:t>文件备份实验</a:t>
            </a:r>
            <a:endParaRPr lang="zh-CN" altLang="en-US" b="1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1611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第1章_操作系统引论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第1章_操作系统引论</Template>
  <TotalTime>6101</TotalTime>
  <Words>820</Words>
  <Application>Microsoft Office PowerPoint</Application>
  <PresentationFormat>自定义</PresentationFormat>
  <Paragraphs>121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第1章_操作系统引论</vt:lpstr>
      <vt:lpstr>第6章 简单文件系统设计</vt:lpstr>
      <vt:lpstr>内容</vt:lpstr>
      <vt:lpstr>Linux文件目录简介</vt:lpstr>
      <vt:lpstr>Linux文件系统类型</vt:lpstr>
      <vt:lpstr>Linux文件目录简介</vt:lpstr>
      <vt:lpstr>PowerPoint 演示文稿</vt:lpstr>
      <vt:lpstr>文件操作函数简介</vt:lpstr>
      <vt:lpstr>常用文件操作函数介绍</vt:lpstr>
      <vt:lpstr>实验6.1 文件备份实验</vt:lpstr>
      <vt:lpstr>实验6.1 实验目的和实验内容</vt:lpstr>
      <vt:lpstr>实验6.1 实验指导（1）</vt:lpstr>
      <vt:lpstr>实验6.1 实验指导（2）</vt:lpstr>
      <vt:lpstr>实验6.1 实验结果</vt:lpstr>
      <vt:lpstr>实验6.2 简单文件系统的模拟</vt:lpstr>
      <vt:lpstr>实验6.2  实验目的</vt:lpstr>
      <vt:lpstr>实验6.2  实验内容</vt:lpstr>
      <vt:lpstr>实验6.2 设计思路</vt:lpstr>
      <vt:lpstr>实验6.2 主要数据结构（1）</vt:lpstr>
      <vt:lpstr>实验6.2 主要数据结构（2）</vt:lpstr>
      <vt:lpstr>实验6.2 主要数据结构（3）</vt:lpstr>
      <vt:lpstr>实验6.2 主要数据结构（4）</vt:lpstr>
      <vt:lpstr>实验6.2 实验结果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基于视频唇语识别技术报告</dc:title>
  <dc:creator>林欣</dc:creator>
  <cp:lastModifiedBy>hlwang</cp:lastModifiedBy>
  <cp:revision>115</cp:revision>
  <dcterms:created xsi:type="dcterms:W3CDTF">2018-01-08T13:35:09Z</dcterms:created>
  <dcterms:modified xsi:type="dcterms:W3CDTF">2021-12-12T13:44:07Z</dcterms:modified>
</cp:coreProperties>
</file>