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2"/>
  </p:notesMasterIdLst>
  <p:sldIdLst>
    <p:sldId id="256" r:id="rId2"/>
    <p:sldId id="296" r:id="rId3"/>
    <p:sldId id="297" r:id="rId4"/>
    <p:sldId id="298" r:id="rId5"/>
    <p:sldId id="299" r:id="rId6"/>
    <p:sldId id="300" r:id="rId7"/>
    <p:sldId id="302" r:id="rId8"/>
    <p:sldId id="301" r:id="rId9"/>
    <p:sldId id="304" r:id="rId10"/>
    <p:sldId id="30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1" autoAdjust="0"/>
    <p:restoredTop sz="94660"/>
  </p:normalViewPr>
  <p:slideViewPr>
    <p:cSldViewPr snapToGrid="0">
      <p:cViewPr varScale="1">
        <p:scale>
          <a:sx n="50" d="100"/>
          <a:sy n="50" d="100"/>
        </p:scale>
        <p:origin x="-90" y="-5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E7E9D-B144-7B4D-8C43-0A2DF55760A5}" type="datetimeFigureOut">
              <a:t>2021/12/12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113F8F-E0A9-AC41-8C99-E10F369EB829}" type="slidenum">
              <a:t>‹#›</a:t>
            </a:fld>
            <a:endParaRPr kumimoji="1" lang="zh-CN" altLang="en-US"/>
          </a:p>
        </p:txBody>
      </p:sp>
    </p:spTree>
    <p:extLst>
      <p:ext uri="{BB962C8B-B14F-4D97-AF65-F5344CB8AC3E}">
        <p14:creationId xmlns:p14="http://schemas.microsoft.com/office/powerpoint/2010/main" val="3083994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454545"/>
                </a:solidFill>
                <a:latin typeface=".PingFang SC"/>
              </a:rPr>
              <a:t>该方法需要重新编译内核，内核编译详细步骤和一些常见问题请参见第</a:t>
            </a:r>
            <a:r>
              <a:rPr lang="en-US" altLang="zh-CN" sz="1200">
                <a:solidFill>
                  <a:srgbClr val="454545"/>
                </a:solidFill>
                <a:latin typeface="Helvetica Neue" panose="02000503000000020004" pitchFamily="2" charset="0"/>
              </a:rPr>
              <a:t>7</a:t>
            </a:r>
            <a:r>
              <a:rPr lang="zh-CN" altLang="en-US" sz="1200">
                <a:solidFill>
                  <a:srgbClr val="454545"/>
                </a:solidFill>
                <a:latin typeface=".PingFang SC"/>
              </a:rPr>
              <a:t>章。这里描述该实验的主要步骤。</a:t>
            </a:r>
          </a:p>
          <a:p>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4</a:t>
            </a:fld>
            <a:endParaRPr kumimoji="1" lang="zh-CN" altLang="en-US"/>
          </a:p>
        </p:txBody>
      </p:sp>
    </p:spTree>
    <p:extLst>
      <p:ext uri="{BB962C8B-B14F-4D97-AF65-F5344CB8AC3E}">
        <p14:creationId xmlns:p14="http://schemas.microsoft.com/office/powerpoint/2010/main" val="370287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454545"/>
                </a:solidFill>
                <a:latin typeface=".PingFang SC"/>
              </a:rPr>
              <a:t>该方法需要重新编译内核，内核编译详细步骤和一些常见问题请参见第</a:t>
            </a:r>
            <a:r>
              <a:rPr lang="en-US" altLang="zh-CN" sz="1200">
                <a:solidFill>
                  <a:srgbClr val="454545"/>
                </a:solidFill>
                <a:latin typeface="Helvetica Neue" panose="02000503000000020004" pitchFamily="2" charset="0"/>
              </a:rPr>
              <a:t>7</a:t>
            </a:r>
            <a:r>
              <a:rPr lang="zh-CN" altLang="en-US" sz="1200">
                <a:solidFill>
                  <a:srgbClr val="454545"/>
                </a:solidFill>
                <a:latin typeface=".PingFang SC"/>
              </a:rPr>
              <a:t>章。这里描述该实验的主要步骤。</a:t>
            </a:r>
          </a:p>
          <a:p>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5</a:t>
            </a:fld>
            <a:endParaRPr kumimoji="1" lang="zh-CN" altLang="en-US"/>
          </a:p>
        </p:txBody>
      </p:sp>
    </p:spTree>
    <p:extLst>
      <p:ext uri="{BB962C8B-B14F-4D97-AF65-F5344CB8AC3E}">
        <p14:creationId xmlns:p14="http://schemas.microsoft.com/office/powerpoint/2010/main" val="882817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a:t>编译这部分内容和第七章相同，可以参照第七章的内容，这里列出了主要的命令。</a:t>
            </a:r>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6</a:t>
            </a:fld>
            <a:endParaRPr kumimoji="1" lang="zh-CN" altLang="en-US"/>
          </a:p>
        </p:txBody>
      </p:sp>
    </p:spTree>
    <p:extLst>
      <p:ext uri="{BB962C8B-B14F-4D97-AF65-F5344CB8AC3E}">
        <p14:creationId xmlns:p14="http://schemas.microsoft.com/office/powerpoint/2010/main" val="124185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454545"/>
                </a:solidFill>
                <a:latin typeface=".PingFang SC"/>
              </a:rPr>
              <a:t>验证代码调用了系统调用</a:t>
            </a:r>
            <a:r>
              <a:rPr lang="en-US" altLang="zh-CN" sz="1200">
                <a:solidFill>
                  <a:srgbClr val="454545"/>
                </a:solidFill>
                <a:latin typeface=".PingFang SC"/>
              </a:rPr>
              <a:t>333</a:t>
            </a:r>
            <a:r>
              <a:rPr lang="zh-CN" altLang="en-US" sz="1200">
                <a:solidFill>
                  <a:srgbClr val="454545"/>
                </a:solidFill>
                <a:latin typeface=".PingFang SC"/>
              </a:rPr>
              <a:t>，并输出返回值</a:t>
            </a:r>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7</a:t>
            </a:fld>
            <a:endParaRPr kumimoji="1" lang="zh-CN" altLang="en-US"/>
          </a:p>
        </p:txBody>
      </p:sp>
    </p:spTree>
    <p:extLst>
      <p:ext uri="{BB962C8B-B14F-4D97-AF65-F5344CB8AC3E}">
        <p14:creationId xmlns:p14="http://schemas.microsoft.com/office/powerpoint/2010/main" val="98955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输出当前进程</a:t>
            </a:r>
            <a:r>
              <a:rPr kumimoji="1" lang="en-US" altLang="zh-CN"/>
              <a:t>id</a:t>
            </a:r>
            <a:r>
              <a:rPr kumimoji="1" lang="zh-CN" altLang="en-US"/>
              <a:t>和当前进程名称，并返回调用进程</a:t>
            </a:r>
            <a:r>
              <a:rPr kumimoji="1" lang="en-US" altLang="zh-CN"/>
              <a:t>id</a:t>
            </a:r>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8</a:t>
            </a:fld>
            <a:endParaRPr kumimoji="1" lang="zh-CN" altLang="en-US"/>
          </a:p>
        </p:txBody>
      </p:sp>
    </p:spTree>
    <p:extLst>
      <p:ext uri="{BB962C8B-B14F-4D97-AF65-F5344CB8AC3E}">
        <p14:creationId xmlns:p14="http://schemas.microsoft.com/office/powerpoint/2010/main" val="779286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即输出了调用进程的</a:t>
            </a:r>
            <a:r>
              <a:rPr kumimoji="1" lang="en-US" altLang="zh-CN"/>
              <a:t>id</a:t>
            </a:r>
            <a:endParaRPr kumimoji="1" lang="zh-CN" altLang="en-US"/>
          </a:p>
        </p:txBody>
      </p:sp>
      <p:sp>
        <p:nvSpPr>
          <p:cNvPr id="4" name="灯片编号占位符 3"/>
          <p:cNvSpPr>
            <a:spLocks noGrp="1"/>
          </p:cNvSpPr>
          <p:nvPr>
            <p:ph type="sldNum" sz="quarter" idx="5"/>
          </p:nvPr>
        </p:nvSpPr>
        <p:spPr/>
        <p:txBody>
          <a:bodyPr/>
          <a:lstStyle/>
          <a:p>
            <a:fld id="{E4FE714F-C430-9C4B-B966-5752F4A92B04}" type="slidenum">
              <a:rPr kumimoji="1" lang="zh-CN" altLang="en-US" smtClean="0"/>
              <a:t>10</a:t>
            </a:fld>
            <a:endParaRPr kumimoji="1" lang="zh-CN" altLang="en-US"/>
          </a:p>
        </p:txBody>
      </p:sp>
    </p:spTree>
    <p:extLst>
      <p:ext uri="{BB962C8B-B14F-4D97-AF65-F5344CB8AC3E}">
        <p14:creationId xmlns:p14="http://schemas.microsoft.com/office/powerpoint/2010/main" val="3616707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313" y="69850"/>
            <a:ext cx="1201737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84138" y="1449388"/>
            <a:ext cx="12026900"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84138" y="1397000"/>
            <a:ext cx="12026900"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矩形 9"/>
          <p:cNvSpPr/>
          <p:nvPr/>
        </p:nvSpPr>
        <p:spPr>
          <a:xfrm>
            <a:off x="84138" y="2976563"/>
            <a:ext cx="12026900"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副标题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8" name="标题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zh-CN" altLang="en-US"/>
              <a:t>单击此处编辑母版标题样式</a:t>
            </a:r>
            <a:endParaRPr lang="en-US"/>
          </a:p>
        </p:txBody>
      </p:sp>
      <p:sp>
        <p:nvSpPr>
          <p:cNvPr id="11" name="日期占位符 27"/>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2" name="页脚占位符 16"/>
          <p:cNvSpPr>
            <a:spLocks noGrp="1"/>
          </p:cNvSpPr>
          <p:nvPr>
            <p:ph type="ftr" sz="quarter" idx="11"/>
          </p:nvPr>
        </p:nvSpPr>
        <p:spPr/>
        <p:txBody>
          <a:bodyPr/>
          <a:lstStyle>
            <a:lvl1pPr>
              <a:defRPr/>
            </a:lvl1pPr>
          </a:lstStyle>
          <a:p>
            <a:endParaRPr lang="zh-CN" altLang="en-US"/>
          </a:p>
        </p:txBody>
      </p:sp>
      <p:sp>
        <p:nvSpPr>
          <p:cNvPr id="13" name="灯片编号占位符 28"/>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1949960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21122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2"/>
            <a:ext cx="268224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1219200" y="274641"/>
            <a:ext cx="7416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62222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21656" y="638448"/>
            <a:ext cx="2819400" cy="761059"/>
          </a:xfrm>
          <a:prstGeom prst="rect">
            <a:avLst/>
          </a:prstGeom>
        </p:spPr>
        <p:txBody>
          <a:bodyPr>
            <a:normAutofit/>
          </a:bodyPr>
          <a:lstStyle>
            <a:lvl1pPr>
              <a:defRPr sz="2400" b="1"/>
            </a:lvl1pPr>
          </a:lstStyle>
          <a:p>
            <a:r>
              <a:rPr lang="zh-CN" altLang="en-US" dirty="0"/>
              <a:t>单击此处添加标题</a:t>
            </a:r>
          </a:p>
        </p:txBody>
      </p:sp>
      <p:grpSp>
        <p:nvGrpSpPr>
          <p:cNvPr id="7" name="组合 6"/>
          <p:cNvGrpSpPr/>
          <p:nvPr userDrawn="1"/>
        </p:nvGrpSpPr>
        <p:grpSpPr>
          <a:xfrm>
            <a:off x="789075" y="482949"/>
            <a:ext cx="632581" cy="643235"/>
            <a:chOff x="628650" y="640896"/>
            <a:chExt cx="1292679" cy="1314450"/>
          </a:xfrm>
        </p:grpSpPr>
        <p:sp>
          <p:nvSpPr>
            <p:cNvPr id="8" name="矩形 7"/>
            <p:cNvSpPr/>
            <p:nvPr/>
          </p:nvSpPr>
          <p:spPr>
            <a:xfrm>
              <a:off x="628650" y="640896"/>
              <a:ext cx="438150" cy="43815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43668" y="640896"/>
              <a:ext cx="438150" cy="438150"/>
            </a:xfrm>
            <a:prstGeom prst="rect">
              <a:avLst/>
            </a:prstGeom>
            <a:solidFill>
              <a:srgbClr val="0549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83179" y="640896"/>
              <a:ext cx="438150" cy="438150"/>
            </a:xfrm>
            <a:prstGeom prst="rect">
              <a:avLst/>
            </a:prstGeom>
            <a:solidFill>
              <a:srgbClr val="0767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28650" y="1079046"/>
              <a:ext cx="438150" cy="43815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8650" y="1517196"/>
              <a:ext cx="438150" cy="43815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668" y="1079046"/>
              <a:ext cx="438150"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4401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42965" y="428604"/>
            <a:ext cx="10306088" cy="654032"/>
          </a:xfrm>
        </p:spPr>
        <p:txBody>
          <a:bodyPr/>
          <a:lstStyle/>
          <a:p>
            <a:r>
              <a:rPr lang="zh-CN" altLang="en-US"/>
              <a:t>单击此处编辑母版标题样式</a:t>
            </a:r>
            <a:endParaRPr lang="en-US" dirty="0"/>
          </a:p>
        </p:txBody>
      </p:sp>
      <p:sp>
        <p:nvSpPr>
          <p:cNvPr id="8" name="内容占位符 7"/>
          <p:cNvSpPr>
            <a:spLocks noGrp="1"/>
          </p:cNvSpPr>
          <p:nvPr>
            <p:ph sz="quarter" idx="1"/>
          </p:nvPr>
        </p:nvSpPr>
        <p:spPr>
          <a:xfrm>
            <a:off x="1219200" y="1447800"/>
            <a:ext cx="10363200" cy="4572000"/>
          </a:xfrm>
        </p:spPr>
        <p:txBody>
          <a:bodyPr/>
          <a:lstStyle>
            <a:lvl2pPr marL="547688" indent="-228600">
              <a:buFont typeface="Wingdings" panose="05000000000000000000" pitchFamily="2" charset="2"/>
              <a:buChar char="Ø"/>
              <a:defRPr sz="2200"/>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5" name="页脚占位符 2"/>
          <p:cNvSpPr>
            <a:spLocks noGrp="1"/>
          </p:cNvSpPr>
          <p:nvPr>
            <p:ph type="ftr" sz="quarter" idx="11"/>
          </p:nvPr>
        </p:nvSpPr>
        <p:spPr/>
        <p:txBody>
          <a:bodyPr/>
          <a:lstStyle>
            <a:lvl1pPr>
              <a:defRPr/>
            </a:lvl1pPr>
          </a:lstStyle>
          <a:p>
            <a:endParaRPr lang="zh-CN" altLang="en-US"/>
          </a:p>
        </p:txBody>
      </p:sp>
      <p:sp>
        <p:nvSpPr>
          <p:cNvPr id="6"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01899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5" name="圆角矩形 4"/>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flipV="1">
            <a:off x="93663" y="2376488"/>
            <a:ext cx="120173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3663" y="2341563"/>
            <a:ext cx="120173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矩形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963084" y="952501"/>
            <a:ext cx="10363200" cy="1362075"/>
          </a:xfrm>
        </p:spPr>
        <p:txBody>
          <a:bodyPr/>
          <a:lstStyle>
            <a:lvl1pPr algn="l">
              <a:buNone/>
              <a:defRPr sz="4000" b="0" cap="none"/>
            </a:lvl1pPr>
          </a:lstStyle>
          <a:p>
            <a:r>
              <a:rPr lang="zh-CN" altLang="en-US"/>
              <a:t>单击此处编辑母版标题样式</a:t>
            </a:r>
            <a:endParaRPr lang="en-US"/>
          </a:p>
        </p:txBody>
      </p:sp>
      <p:sp>
        <p:nvSpPr>
          <p:cNvPr id="3" name="文本占位符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9" name="日期占位符 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10" name="页脚占位符 4"/>
          <p:cNvSpPr>
            <a:spLocks noGrp="1"/>
          </p:cNvSpPr>
          <p:nvPr>
            <p:ph type="ftr" sz="quarter" idx="11"/>
          </p:nvPr>
        </p:nvSpPr>
        <p:spPr>
          <a:xfrm>
            <a:off x="1066800" y="6172200"/>
            <a:ext cx="5334000" cy="457200"/>
          </a:xfrm>
        </p:spPr>
        <p:txBody>
          <a:bodyPr/>
          <a:lstStyle>
            <a:lvl1pPr>
              <a:defRPr/>
            </a:lvl1pPr>
          </a:lstStyle>
          <a:p>
            <a:endParaRPr lang="zh-CN" altLang="en-US"/>
          </a:p>
        </p:txBody>
      </p:sp>
      <p:sp>
        <p:nvSpPr>
          <p:cNvPr id="11" name="灯片编号占位符 5"/>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111024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12192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578600" y="1447800"/>
            <a:ext cx="499872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6" name="页脚占位符 2"/>
          <p:cNvSpPr>
            <a:spLocks noGrp="1"/>
          </p:cNvSpPr>
          <p:nvPr>
            <p:ph type="ftr" sz="quarter" idx="11"/>
          </p:nvPr>
        </p:nvSpPr>
        <p:spPr/>
        <p:txBody>
          <a:bodyPr/>
          <a:lstStyle>
            <a:lvl1pPr>
              <a:defRPr/>
            </a:lvl1pPr>
          </a:lstStyle>
          <a:p>
            <a:endParaRPr lang="zh-CN" altLang="en-US"/>
          </a:p>
        </p:txBody>
      </p:sp>
      <p:sp>
        <p:nvSpPr>
          <p:cNvPr id="7"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39705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219200" y="273050"/>
            <a:ext cx="103632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half" idx="2"/>
          </p:nvPr>
        </p:nvSpPr>
        <p:spPr>
          <a:xfrm>
            <a:off x="12192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half" idx="4"/>
          </p:nvPr>
        </p:nvSpPr>
        <p:spPr>
          <a:xfrm>
            <a:off x="6604000" y="2247900"/>
            <a:ext cx="49784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2"/>
          <p:cNvSpPr>
            <a:spLocks noGrp="1"/>
          </p:cNvSpPr>
          <p:nvPr>
            <p:ph type="ftr" sz="quarter" idx="11"/>
          </p:nvPr>
        </p:nvSpPr>
        <p:spPr/>
        <p:txBody>
          <a:bodyPr/>
          <a:lstStyle>
            <a:lvl1pPr>
              <a:defRPr/>
            </a:lvl1pPr>
          </a:lstStyle>
          <a:p>
            <a:endParaRPr lang="zh-CN" altLang="en-US"/>
          </a:p>
        </p:txBody>
      </p:sp>
      <p:sp>
        <p:nvSpPr>
          <p:cNvPr id="9"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61233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4" name="页脚占位符 2"/>
          <p:cNvSpPr>
            <a:spLocks noGrp="1"/>
          </p:cNvSpPr>
          <p:nvPr>
            <p:ph type="ftr" sz="quarter" idx="11"/>
          </p:nvPr>
        </p:nvSpPr>
        <p:spPr/>
        <p:txBody>
          <a:bodyPr/>
          <a:lstStyle>
            <a:lvl1pPr>
              <a:defRPr/>
            </a:lvl1pPr>
          </a:lstStyle>
          <a:p>
            <a:endParaRPr lang="zh-CN" altLang="en-US"/>
          </a:p>
        </p:txBody>
      </p:sp>
      <p:sp>
        <p:nvSpPr>
          <p:cNvPr id="5"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173607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22"/>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256640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6" name="圆角矩形 5"/>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273050"/>
            <a:ext cx="10363200" cy="1143000"/>
          </a:xfrm>
        </p:spPr>
        <p:txBody>
          <a:bodyPr/>
          <a:lstStyle>
            <a:lvl1pPr algn="l">
              <a:buNone/>
              <a:defRPr sz="4000" b="0"/>
            </a:lvl1pPr>
          </a:lstStyle>
          <a:p>
            <a:r>
              <a:rPr lang="zh-CN" altLang="en-US"/>
              <a:t>单击此处编辑母版标题样式</a:t>
            </a:r>
            <a:endParaRPr lang="en-US"/>
          </a:p>
        </p:txBody>
      </p:sp>
      <p:sp>
        <p:nvSpPr>
          <p:cNvPr id="3" name="文本占位符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1" name="内容占位符 10"/>
          <p:cNvSpPr>
            <a:spLocks noGrp="1"/>
          </p:cNvSpPr>
          <p:nvPr>
            <p:ph sz="quarter" idx="1"/>
          </p:nvPr>
        </p:nvSpPr>
        <p:spPr>
          <a:xfrm>
            <a:off x="3962400" y="1600200"/>
            <a:ext cx="76200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8" name="页脚占位符 5"/>
          <p:cNvSpPr>
            <a:spLocks noGrp="1"/>
          </p:cNvSpPr>
          <p:nvPr>
            <p:ph type="ftr" sz="quarter" idx="11"/>
          </p:nvPr>
        </p:nvSpPr>
        <p:spPr/>
        <p:txBody>
          <a:bodyPr/>
          <a:lstStyle>
            <a:lvl1pPr>
              <a:defRPr/>
            </a:lvl1pPr>
          </a:lstStyle>
          <a:p>
            <a:endParaRPr lang="zh-CN" altLang="en-US"/>
          </a:p>
        </p:txBody>
      </p:sp>
      <p:sp>
        <p:nvSpPr>
          <p:cNvPr id="9" name="灯片编号占位符 6"/>
          <p:cNvSpPr>
            <a:spLocks noGrp="1"/>
          </p:cNvSpPr>
          <p:nvPr>
            <p:ph type="sldNum" sz="quarter" idx="12"/>
          </p:nvPr>
        </p:nvSpPr>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4162569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4"/>
          <p:cNvSpPr/>
          <p:nvPr/>
        </p:nvSpPr>
        <p:spPr>
          <a:xfrm flipV="1">
            <a:off x="90488" y="4683125"/>
            <a:ext cx="120110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矩形 5"/>
          <p:cNvSpPr/>
          <p:nvPr/>
        </p:nvSpPr>
        <p:spPr>
          <a:xfrm>
            <a:off x="90488" y="4649788"/>
            <a:ext cx="120110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矩形 6"/>
          <p:cNvSpPr/>
          <p:nvPr/>
        </p:nvSpPr>
        <p:spPr>
          <a:xfrm>
            <a:off x="90488" y="4773613"/>
            <a:ext cx="1201102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标题 1"/>
          <p:cNvSpPr>
            <a:spLocks noGrp="1"/>
          </p:cNvSpPr>
          <p:nvPr>
            <p:ph type="title"/>
          </p:nvPr>
        </p:nvSpPr>
        <p:spPr>
          <a:xfrm>
            <a:off x="1219200" y="4900550"/>
            <a:ext cx="9753600" cy="522288"/>
          </a:xfrm>
        </p:spPr>
        <p:txBody>
          <a:bodyPr anchor="ctr">
            <a:noAutofit/>
          </a:bodyPr>
          <a:lstStyle>
            <a:lvl1pPr algn="l">
              <a:buNone/>
              <a:defRPr sz="2800" b="0"/>
            </a:lvl1pPr>
          </a:lstStyle>
          <a:p>
            <a:r>
              <a:rPr lang="zh-CN" altLang="en-US"/>
              <a:t>单击此处编辑母版标题样式</a:t>
            </a:r>
            <a:endParaRPr lang="en-US"/>
          </a:p>
        </p:txBody>
      </p:sp>
      <p:sp>
        <p:nvSpPr>
          <p:cNvPr id="4" name="文本占位符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zh-CN" altLang="en-US" noProof="0"/>
              <a:t>单击图标添加图片</a:t>
            </a:r>
            <a:endParaRPr lang="en-US" noProof="0" dirty="0"/>
          </a:p>
        </p:txBody>
      </p:sp>
      <p:sp>
        <p:nvSpPr>
          <p:cNvPr id="8" name="日期占位符 4"/>
          <p:cNvSpPr>
            <a:spLocks noGrp="1"/>
          </p:cNvSpPr>
          <p:nvPr>
            <p:ph type="dt" sz="half" idx="10"/>
          </p:nvPr>
        </p:nvSpPr>
        <p:spPr/>
        <p:txBody>
          <a:bodyPr/>
          <a:lstStyle>
            <a:lvl1pPr>
              <a:defRPr/>
            </a:lvl1pPr>
          </a:lstStyle>
          <a:p>
            <a:fld id="{1333C9BA-1B3F-43CC-9815-E6511C987E63}" type="datetimeFigureOut">
              <a:rPr lang="zh-CN" altLang="en-US" smtClean="0"/>
              <a:t>2021/12/12</a:t>
            </a:fld>
            <a:endParaRPr lang="zh-CN" altLang="en-US"/>
          </a:p>
        </p:txBody>
      </p:sp>
      <p:sp>
        <p:nvSpPr>
          <p:cNvPr id="9" name="页脚占位符 5"/>
          <p:cNvSpPr>
            <a:spLocks noGrp="1"/>
          </p:cNvSpPr>
          <p:nvPr>
            <p:ph type="ftr" sz="quarter" idx="11"/>
          </p:nvPr>
        </p:nvSpPr>
        <p:spPr>
          <a:xfrm>
            <a:off x="1219200" y="6172200"/>
            <a:ext cx="5181600" cy="457200"/>
          </a:xfrm>
        </p:spPr>
        <p:txBody>
          <a:bodyPr/>
          <a:lstStyle>
            <a:lvl1pPr>
              <a:defRPr/>
            </a:lvl1pPr>
          </a:lstStyle>
          <a:p>
            <a:endParaRPr lang="zh-CN" altLang="en-US"/>
          </a:p>
        </p:txBody>
      </p:sp>
      <p:sp>
        <p:nvSpPr>
          <p:cNvPr id="10" name="灯片编号占位符 6"/>
          <p:cNvSpPr>
            <a:spLocks noGrp="1"/>
          </p:cNvSpPr>
          <p:nvPr>
            <p:ph type="sldNum" sz="quarter" idx="12"/>
          </p:nvPr>
        </p:nvSpPr>
        <p:spPr>
          <a:xfrm>
            <a:off x="195263" y="6208713"/>
            <a:ext cx="609600" cy="457200"/>
          </a:xfrm>
        </p:spPr>
        <p:txBody>
          <a:bodyPr/>
          <a:lstStyle>
            <a:lvl1pPr>
              <a:defRPr/>
            </a:lvl1pPr>
          </a:lstStyle>
          <a:p>
            <a:fld id="{9DBBA3B5-990A-47FC-95E1-A5B2C20FCE76}" type="slidenum">
              <a:rPr lang="zh-CN" altLang="en-US" smtClean="0"/>
              <a:t>‹#›</a:t>
            </a:fld>
            <a:endParaRPr lang="zh-CN" altLang="en-US"/>
          </a:p>
        </p:txBody>
      </p:sp>
    </p:spTree>
    <p:extLst>
      <p:ext uri="{BB962C8B-B14F-4D97-AF65-F5344CB8AC3E}">
        <p14:creationId xmlns:p14="http://schemas.microsoft.com/office/powerpoint/2010/main" val="3259478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8" name="圆角矩形 7"/>
          <p:cNvSpPr/>
          <p:nvPr/>
        </p:nvSpPr>
        <p:spPr>
          <a:xfrm>
            <a:off x="84138" y="69850"/>
            <a:ext cx="12018962"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8" name="标题占位符 21"/>
          <p:cNvSpPr>
            <a:spLocks noGrp="1"/>
          </p:cNvSpPr>
          <p:nvPr>
            <p:ph type="title"/>
          </p:nvPr>
        </p:nvSpPr>
        <p:spPr bwMode="auto">
          <a:xfrm>
            <a:off x="1219200" y="274638"/>
            <a:ext cx="1030605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endParaRPr lang="en-US" altLang="zh-CN"/>
          </a:p>
        </p:txBody>
      </p:sp>
      <p:sp>
        <p:nvSpPr>
          <p:cNvPr id="1029" name="文本占位符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4" name="日期占位符 13"/>
          <p:cNvSpPr>
            <a:spLocks noGrp="1"/>
          </p:cNvSpPr>
          <p:nvPr>
            <p:ph type="dt" sz="half" idx="2"/>
          </p:nvPr>
        </p:nvSpPr>
        <p:spPr>
          <a:xfrm>
            <a:off x="8229600" y="6191250"/>
            <a:ext cx="3302000" cy="476250"/>
          </a:xfrm>
          <a:prstGeom prst="rect">
            <a:avLst/>
          </a:prstGeom>
        </p:spPr>
        <p:txBody>
          <a:bodyPr anchor="ctr" anchorCtr="0"/>
          <a:lstStyle>
            <a:lvl1pPr algn="r" eaLnBrk="1" fontAlgn="auto" latinLnBrk="0" hangingPunct="1">
              <a:spcBef>
                <a:spcPts val="0"/>
              </a:spcBef>
              <a:spcAft>
                <a:spcPts val="0"/>
              </a:spcAft>
              <a:defRPr kumimoji="0" sz="1400">
                <a:solidFill>
                  <a:schemeClr val="tx2"/>
                </a:solidFill>
                <a:latin typeface="+mn-lt"/>
                <a:ea typeface="+mn-ea"/>
              </a:defRPr>
            </a:lvl1pPr>
          </a:lstStyle>
          <a:p>
            <a:fld id="{1333C9BA-1B3F-43CC-9815-E6511C987E63}" type="datetimeFigureOut">
              <a:rPr lang="zh-CN" altLang="en-US" smtClean="0"/>
              <a:t>2021/12/12</a:t>
            </a:fld>
            <a:endParaRPr lang="zh-CN" altLang="en-US"/>
          </a:p>
        </p:txBody>
      </p:sp>
      <p:sp>
        <p:nvSpPr>
          <p:cNvPr id="3" name="页脚占位符 2"/>
          <p:cNvSpPr>
            <a:spLocks noGrp="1"/>
          </p:cNvSpPr>
          <p:nvPr>
            <p:ph type="ftr" sz="quarter" idx="3"/>
          </p:nvPr>
        </p:nvSpPr>
        <p:spPr>
          <a:xfrm>
            <a:off x="1219200" y="6172200"/>
            <a:ext cx="52832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ea typeface="+mn-ea"/>
              </a:defRPr>
            </a:lvl1pPr>
          </a:lstStyle>
          <a:p>
            <a:endParaRPr lang="zh-CN" altLang="en-US"/>
          </a:p>
        </p:txBody>
      </p:sp>
      <p:sp>
        <p:nvSpPr>
          <p:cNvPr id="23" name="灯片编号占位符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lgn="ctr" eaLnBrk="1" hangingPunct="1">
              <a:defRPr sz="1400">
                <a:solidFill>
                  <a:srgbClr val="FFFFFF"/>
                </a:solidFill>
                <a:latin typeface="Franklin Gothic Book" pitchFamily="34" charset="0"/>
                <a:ea typeface="幼圆" pitchFamily="49" charset="-122"/>
              </a:defRPr>
            </a:lvl1pPr>
          </a:lstStyle>
          <a:p>
            <a:fld id="{9DBBA3B5-990A-47FC-95E1-A5B2C20FCE76}" type="slidenum">
              <a:rPr lang="zh-CN" altLang="en-US" smtClean="0"/>
              <a:t>‹#›</a:t>
            </a:fld>
            <a:endParaRPr lang="zh-CN" altLang="en-US"/>
          </a:p>
        </p:txBody>
      </p:sp>
      <p:grpSp>
        <p:nvGrpSpPr>
          <p:cNvPr id="1033" name="Group 4"/>
          <p:cNvGrpSpPr>
            <a:grpSpLocks/>
          </p:cNvGrpSpPr>
          <p:nvPr/>
        </p:nvGrpSpPr>
        <p:grpSpPr bwMode="auto">
          <a:xfrm>
            <a:off x="1238250" y="1000125"/>
            <a:ext cx="9245600" cy="152400"/>
            <a:chOff x="0" y="0"/>
            <a:chExt cx="4368" cy="96"/>
          </a:xfrm>
        </p:grpSpPr>
        <p:sp>
          <p:nvSpPr>
            <p:cNvPr id="1034" name="Rectangle 14"/>
            <p:cNvSpPr>
              <a:spLocks noChangeArrowheads="1"/>
            </p:cNvSpPr>
            <p:nvPr/>
          </p:nvSpPr>
          <p:spPr bwMode="auto">
            <a:xfrm>
              <a:off x="0" y="0"/>
              <a:ext cx="4368" cy="96"/>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sp>
          <p:nvSpPr>
            <p:cNvPr id="1035" name="Rectangle 15"/>
            <p:cNvSpPr>
              <a:spLocks noChangeArrowheads="1"/>
            </p:cNvSpPr>
            <p:nvPr/>
          </p:nvSpPr>
          <p:spPr bwMode="auto">
            <a:xfrm>
              <a:off x="0" y="60"/>
              <a:ext cx="4368" cy="36"/>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a:latin typeface="Perpetua" pitchFamily="18" charset="0"/>
              </a:endParaRPr>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rtl="0" eaLnBrk="1" fontAlgn="base" hangingPunct="1">
        <a:spcBef>
          <a:spcPct val="0"/>
        </a:spcBef>
        <a:spcAft>
          <a:spcPct val="0"/>
        </a:spcAft>
        <a:defRPr sz="4000" kern="1200">
          <a:solidFill>
            <a:schemeClr val="tx2"/>
          </a:solidFill>
          <a:latin typeface="+mj-lt"/>
          <a:ea typeface="+mj-ea"/>
          <a:cs typeface="+mj-cs"/>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1" fontAlgn="base" hangingPunct="1">
        <a:spcBef>
          <a:spcPts val="375"/>
        </a:spcBef>
        <a:spcAft>
          <a:spcPct val="0"/>
        </a:spcAft>
        <a:buClr>
          <a:schemeClr val="accent2"/>
        </a:buClr>
        <a:buSzPct val="85000"/>
        <a:buFont typeface="Wingdings"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eaLnBrk="1" fontAlgn="base" hangingPunct="1">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en-US" altLang="zh-CN" dirty="0"/>
              <a:t>《</a:t>
            </a:r>
            <a:r>
              <a:rPr lang="zh-CN" altLang="en-US" dirty="0"/>
              <a:t>计算机操作系统实验指导</a:t>
            </a:r>
            <a:r>
              <a:rPr lang="en-US" altLang="zh-CN" dirty="0"/>
              <a:t>》</a:t>
            </a:r>
          </a:p>
          <a:p>
            <a:r>
              <a:rPr lang="zh-CN" altLang="en-US" smtClean="0"/>
              <a:t>王红玲 褚晓敏</a:t>
            </a:r>
            <a:endParaRPr lang="zh-CN" altLang="en-US" dirty="0"/>
          </a:p>
        </p:txBody>
      </p:sp>
      <p:sp>
        <p:nvSpPr>
          <p:cNvPr id="2" name="标题 1"/>
          <p:cNvSpPr>
            <a:spLocks noGrp="1"/>
          </p:cNvSpPr>
          <p:nvPr>
            <p:ph type="ctrTitle"/>
          </p:nvPr>
        </p:nvSpPr>
        <p:spPr/>
        <p:txBody>
          <a:bodyPr>
            <a:normAutofit/>
          </a:bodyPr>
          <a:lstStyle/>
          <a:p>
            <a:r>
              <a:rPr lang="zh-CN" altLang="en-US" dirty="0" smtClean="0">
                <a:solidFill>
                  <a:schemeClr val="bg1"/>
                </a:solidFill>
              </a:rPr>
              <a:t>第</a:t>
            </a:r>
            <a:r>
              <a:rPr lang="en-US" altLang="zh-CN" dirty="0" smtClean="0">
                <a:solidFill>
                  <a:schemeClr val="bg1"/>
                </a:solidFill>
              </a:rPr>
              <a:t>8</a:t>
            </a:r>
            <a:r>
              <a:rPr lang="zh-CN" altLang="en-US" dirty="0" smtClean="0">
                <a:solidFill>
                  <a:schemeClr val="bg1"/>
                </a:solidFill>
              </a:rPr>
              <a:t>章 系统</a:t>
            </a:r>
            <a:r>
              <a:rPr lang="zh-CN" altLang="en-US" dirty="0">
                <a:solidFill>
                  <a:schemeClr val="bg1"/>
                </a:solidFill>
              </a:rPr>
              <a:t>调用</a:t>
            </a:r>
          </a:p>
        </p:txBody>
      </p:sp>
    </p:spTree>
    <p:extLst>
      <p:ext uri="{BB962C8B-B14F-4D97-AF65-F5344CB8AC3E}">
        <p14:creationId xmlns:p14="http://schemas.microsoft.com/office/powerpoint/2010/main" val="160611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C6336103-D543-B244-8DC7-CDDEF9CD1949}"/>
              </a:ext>
            </a:extLst>
          </p:cNvPr>
          <p:cNvSpPr/>
          <p:nvPr/>
        </p:nvSpPr>
        <p:spPr>
          <a:xfrm>
            <a:off x="1313614" y="1225694"/>
            <a:ext cx="9229493" cy="5632311"/>
          </a:xfrm>
          <a:prstGeom prst="rect">
            <a:avLst/>
          </a:prstGeom>
        </p:spPr>
        <p:txBody>
          <a:bodyPr wrap="square">
            <a:spAutoFit/>
          </a:bodyPr>
          <a:lstStyle/>
          <a:p>
            <a:pPr algn="just"/>
            <a:r>
              <a:rPr lang="zh-CN" altLang="en-US">
                <a:latin typeface="Times New Roman" panose="02020603050405020304" pitchFamily="18" charset="0"/>
                <a:cs typeface="Times New Roman" panose="02020603050405020304" pitchFamily="18" charset="0"/>
              </a:rPr>
              <a:t>为了验证系统调用是否成功，编写验证代码进行验证。</a:t>
            </a:r>
          </a:p>
          <a:p>
            <a:pPr marL="342900" indent="-342900" algn="just">
              <a:buFont typeface="+mj-ea"/>
              <a:buAutoNum type="circleNumDbPlain"/>
            </a:pPr>
            <a:r>
              <a:rPr lang="zh-CN" altLang="en-US">
                <a:latin typeface="Times New Roman" panose="02020603050405020304" pitchFamily="18" charset="0"/>
                <a:cs typeface="Times New Roman" panose="02020603050405020304" pitchFamily="18" charset="0"/>
              </a:rPr>
              <a:t>创建测试程序</a:t>
            </a:r>
            <a:r>
              <a:rPr lang="en" altLang="zh-CN" err="1">
                <a:latin typeface="Times New Roman" panose="02020603050405020304" pitchFamily="18" charset="0"/>
                <a:cs typeface="Times New Roman" panose="02020603050405020304" pitchFamily="18" charset="0"/>
              </a:rPr>
              <a:t>test.c</a:t>
            </a:r>
            <a:r>
              <a:rPr lang="zh-CN" altLang="e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以测试新增的系统调用是否可以正常工作。测试程序示例代码请参照实验指导书。其中主函数中，通过</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syscall</a:t>
            </a:r>
            <a:r>
              <a:rPr lang="en" altLang="zh-CN">
                <a:latin typeface="Times New Roman" panose="02020603050405020304" pitchFamily="18" charset="0"/>
                <a:cs typeface="Times New Roman" panose="02020603050405020304" pitchFamily="18" charset="0"/>
              </a:rPr>
              <a:t>(223);</a:t>
            </a:r>
            <a:r>
              <a:rPr lang="zh-CN" altLang="en-US">
                <a:latin typeface="Times New Roman" panose="02020603050405020304" pitchFamily="18" charset="0"/>
                <a:cs typeface="Times New Roman" panose="02020603050405020304" pitchFamily="18" charset="0"/>
              </a:rPr>
              <a:t>测试</a:t>
            </a:r>
            <a:r>
              <a:rPr lang="en-US" altLang="zh-CN">
                <a:latin typeface="Times New Roman" panose="02020603050405020304" pitchFamily="18" charset="0"/>
                <a:cs typeface="Times New Roman" panose="02020603050405020304" pitchFamily="18" charset="0"/>
              </a:rPr>
              <a:t>223</a:t>
            </a:r>
            <a:r>
              <a:rPr lang="zh-CN" altLang="en-US">
                <a:latin typeface="Times New Roman" panose="02020603050405020304" pitchFamily="18" charset="0"/>
                <a:cs typeface="Times New Roman" panose="02020603050405020304" pitchFamily="18" charset="0"/>
              </a:rPr>
              <a:t>号系统调用，并将返回值输出。</a:t>
            </a:r>
          </a:p>
          <a:p>
            <a:pPr lvl="1" algn="just"/>
            <a:r>
              <a:rPr lang="en" altLang="zh-CN" err="1">
                <a:latin typeface="Times New Roman" panose="02020603050405020304" pitchFamily="18" charset="0"/>
                <a:cs typeface="Times New Roman" panose="02020603050405020304" pitchFamily="18" charset="0"/>
              </a:rPr>
              <a:t>int</a:t>
            </a:r>
            <a:r>
              <a:rPr lang="en" altLang="zh-CN">
                <a:latin typeface="Times New Roman" panose="02020603050405020304" pitchFamily="18" charset="0"/>
                <a:cs typeface="Times New Roman" panose="02020603050405020304" pitchFamily="18" charset="0"/>
              </a:rPr>
              <a:t> main(){</a:t>
            </a:r>
          </a:p>
          <a:p>
            <a:pPr lvl="2" algn="just"/>
            <a:r>
              <a:rPr lang="en" altLang="zh-CN">
                <a:latin typeface="Times New Roman" panose="02020603050405020304" pitchFamily="18" charset="0"/>
                <a:cs typeface="Times New Roman" panose="02020603050405020304" pitchFamily="18" charset="0"/>
              </a:rPr>
              <a:t>unsigned long x = 0;</a:t>
            </a:r>
          </a:p>
          <a:p>
            <a:pPr lvl="2" algn="just"/>
            <a:r>
              <a:rPr lang="en" altLang="zh-CN">
                <a:latin typeface="Times New Roman" panose="02020603050405020304" pitchFamily="18" charset="0"/>
                <a:cs typeface="Times New Roman" panose="02020603050405020304" pitchFamily="18" charset="0"/>
              </a:rPr>
              <a:t>x = </a:t>
            </a:r>
            <a:r>
              <a:rPr lang="en" altLang="zh-CN" err="1">
                <a:latin typeface="Times New Roman" panose="02020603050405020304" pitchFamily="18" charset="0"/>
                <a:cs typeface="Times New Roman" panose="02020603050405020304" pitchFamily="18" charset="0"/>
              </a:rPr>
              <a:t>syscall</a:t>
            </a:r>
            <a:r>
              <a:rPr lang="en" altLang="zh-CN">
                <a:latin typeface="Times New Roman" panose="02020603050405020304" pitchFamily="18" charset="0"/>
                <a:cs typeface="Times New Roman" panose="02020603050405020304" pitchFamily="18" charset="0"/>
              </a:rPr>
              <a:t>(223);        //</a:t>
            </a:r>
            <a:r>
              <a:rPr lang="zh-CN" altLang="en-US">
                <a:latin typeface="Times New Roman" panose="02020603050405020304" pitchFamily="18" charset="0"/>
                <a:cs typeface="Times New Roman" panose="02020603050405020304" pitchFamily="18" charset="0"/>
              </a:rPr>
              <a:t>测试</a:t>
            </a:r>
            <a:r>
              <a:rPr lang="en-US" altLang="zh-CN">
                <a:latin typeface="Times New Roman" panose="02020603050405020304" pitchFamily="18" charset="0"/>
                <a:cs typeface="Times New Roman" panose="02020603050405020304" pitchFamily="18" charset="0"/>
              </a:rPr>
              <a:t>223</a:t>
            </a:r>
            <a:r>
              <a:rPr lang="zh-CN" altLang="en-US">
                <a:latin typeface="Times New Roman" panose="02020603050405020304" pitchFamily="18" charset="0"/>
                <a:cs typeface="Times New Roman" panose="02020603050405020304" pitchFamily="18" charset="0"/>
              </a:rPr>
              <a:t>号系统调用</a:t>
            </a:r>
          </a:p>
          <a:p>
            <a:pPr lvl="2" algn="just"/>
            <a:r>
              <a:rPr lang="en" altLang="zh-CN" err="1">
                <a:latin typeface="Times New Roman" panose="02020603050405020304" pitchFamily="18" charset="0"/>
                <a:cs typeface="Times New Roman" panose="02020603050405020304" pitchFamily="18" charset="0"/>
              </a:rPr>
              <a:t>printf</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syscall</a:t>
            </a:r>
            <a:r>
              <a:rPr lang="en" altLang="zh-CN">
                <a:latin typeface="Times New Roman" panose="02020603050405020304" pitchFamily="18" charset="0"/>
                <a:cs typeface="Times New Roman" panose="02020603050405020304" pitchFamily="18" charset="0"/>
              </a:rPr>
              <a:t> result: %</a:t>
            </a:r>
            <a:r>
              <a:rPr lang="en" altLang="zh-CN" err="1">
                <a:latin typeface="Times New Roman" panose="02020603050405020304" pitchFamily="18" charset="0"/>
                <a:cs typeface="Times New Roman" panose="02020603050405020304" pitchFamily="18" charset="0"/>
              </a:rPr>
              <a:t>ld</a:t>
            </a:r>
            <a:r>
              <a:rPr lang="en" altLang="zh-CN">
                <a:latin typeface="Times New Roman" panose="02020603050405020304" pitchFamily="18" charset="0"/>
                <a:cs typeface="Times New Roman" panose="02020603050405020304" pitchFamily="18" charset="0"/>
              </a:rPr>
              <a:t>\n", x);</a:t>
            </a:r>
          </a:p>
          <a:p>
            <a:pPr lvl="2" algn="just"/>
            <a:r>
              <a:rPr lang="en" altLang="zh-CN">
                <a:latin typeface="Times New Roman" panose="02020603050405020304" pitchFamily="18" charset="0"/>
                <a:cs typeface="Times New Roman" panose="02020603050405020304" pitchFamily="18" charset="0"/>
              </a:rPr>
              <a:t>return 0;</a:t>
            </a:r>
          </a:p>
          <a:p>
            <a:pPr lvl="1" algn="just"/>
            <a:r>
              <a:rPr lang="en" altLang="zh-CN">
                <a:latin typeface="Times New Roman" panose="02020603050405020304" pitchFamily="18" charset="0"/>
                <a:cs typeface="Times New Roman" panose="02020603050405020304" pitchFamily="18" charset="0"/>
              </a:rPr>
              <a:t>}</a:t>
            </a:r>
          </a:p>
          <a:p>
            <a:pPr lvl="1" algn="just"/>
            <a:endParaRPr lang="en" altLang="zh-CN" sz="1200">
              <a:latin typeface="Times New Roman" panose="02020603050405020304" pitchFamily="18" charset="0"/>
              <a:cs typeface="Times New Roman" panose="02020603050405020304" pitchFamily="18" charset="0"/>
            </a:endParaRPr>
          </a:p>
          <a:p>
            <a:pPr marL="342900" indent="-342900" algn="just">
              <a:buFont typeface="+mj-ea"/>
              <a:buAutoNum type="circleNumDbPlain"/>
            </a:pPr>
            <a:r>
              <a:rPr lang="zh-CN" altLang="en-US">
                <a:latin typeface="Times New Roman" panose="02020603050405020304" pitchFamily="18" charset="0"/>
                <a:cs typeface="Times New Roman" panose="02020603050405020304" pitchFamily="18" charset="0"/>
              </a:rPr>
              <a:t>编译、运行测试程序</a:t>
            </a:r>
          </a:p>
          <a:p>
            <a:pPr lvl="1" algn="just"/>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gcc</a:t>
            </a:r>
            <a:r>
              <a:rPr lang="en" altLang="zh-CN">
                <a:latin typeface="Times New Roman" panose="02020603050405020304" pitchFamily="18" charset="0"/>
                <a:cs typeface="Times New Roman" panose="02020603050405020304" pitchFamily="18" charset="0"/>
              </a:rPr>
              <a:t> -o test </a:t>
            </a:r>
            <a:r>
              <a:rPr lang="en" altLang="zh-CN" err="1">
                <a:latin typeface="Times New Roman" panose="02020603050405020304" pitchFamily="18" charset="0"/>
                <a:cs typeface="Times New Roman" panose="02020603050405020304" pitchFamily="18" charset="0"/>
              </a:rPr>
              <a:t>test.c</a:t>
            </a:r>
            <a:endParaRPr lang="en" altLang="zh-CN">
              <a:latin typeface="Times New Roman" panose="02020603050405020304" pitchFamily="18" charset="0"/>
              <a:cs typeface="Times New Roman" panose="02020603050405020304" pitchFamily="18" charset="0"/>
            </a:endParaRPr>
          </a:p>
          <a:p>
            <a:pPr lvl="1" algn="just"/>
            <a:r>
              <a:rPr lang="en" altLang="zh-CN">
                <a:latin typeface="Times New Roman" panose="02020603050405020304" pitchFamily="18" charset="0"/>
                <a:cs typeface="Times New Roman" panose="02020603050405020304" pitchFamily="18" charset="0"/>
              </a:rPr>
              <a:t># ./test</a:t>
            </a:r>
          </a:p>
          <a:p>
            <a:pPr algn="just"/>
            <a:endParaRPr lang="en" altLang="zh-CN" sz="1400">
              <a:latin typeface="Times New Roman" panose="02020603050405020304" pitchFamily="18" charset="0"/>
              <a:cs typeface="Times New Roman" panose="02020603050405020304" pitchFamily="18" charset="0"/>
            </a:endParaRPr>
          </a:p>
          <a:p>
            <a:pPr marL="342900" indent="-342900" algn="just">
              <a:buFont typeface="+mj-ea"/>
              <a:buAutoNum type="circleNumDbPlain" startAt="3"/>
            </a:pPr>
            <a:r>
              <a:rPr lang="zh-CN" altLang="en-US">
                <a:latin typeface="Times New Roman" panose="02020603050405020304" pitchFamily="18" charset="0"/>
                <a:cs typeface="Times New Roman" panose="02020603050405020304" pitchFamily="18" charset="0"/>
              </a:rPr>
              <a:t>测试结果示例：</a:t>
            </a:r>
          </a:p>
          <a:p>
            <a:pPr lvl="1" algn="just"/>
            <a:r>
              <a:rPr lang="zh-CN" altLang="en">
                <a:latin typeface="Times New Roman" panose="02020603050405020304" pitchFamily="18" charset="0"/>
                <a:cs typeface="Times New Roman" panose="02020603050405020304" pitchFamily="18" charset="0"/>
              </a:rPr>
              <a:t>控制</a:t>
            </a:r>
            <a:r>
              <a:rPr lang="zh-CN" altLang="en-US">
                <a:latin typeface="Times New Roman" panose="02020603050405020304" pitchFamily="18" charset="0"/>
                <a:cs typeface="Times New Roman" panose="02020603050405020304" pitchFamily="18" charset="0"/>
              </a:rPr>
              <a:t>台输出：</a:t>
            </a:r>
            <a:endParaRPr lang="en-US" altLang="zh-CN">
              <a:latin typeface="Times New Roman" panose="02020603050405020304" pitchFamily="18" charset="0"/>
              <a:cs typeface="Times New Roman" panose="02020603050405020304" pitchFamily="18" charset="0"/>
            </a:endParaRPr>
          </a:p>
          <a:p>
            <a:pPr lvl="1" algn="just"/>
            <a:r>
              <a:rPr lang="en" altLang="zh-CN" err="1">
                <a:latin typeface="Times New Roman" panose="02020603050405020304" pitchFamily="18" charset="0"/>
                <a:cs typeface="Times New Roman" panose="02020603050405020304" pitchFamily="18" charset="0"/>
              </a:rPr>
              <a:t>syscall</a:t>
            </a:r>
            <a:r>
              <a:rPr lang="en" altLang="zh-CN">
                <a:latin typeface="Times New Roman" panose="02020603050405020304" pitchFamily="18" charset="0"/>
                <a:cs typeface="Times New Roman" panose="02020603050405020304" pitchFamily="18" charset="0"/>
              </a:rPr>
              <a:t> result: 6426</a:t>
            </a:r>
          </a:p>
          <a:p>
            <a:pPr lvl="1" algn="just"/>
            <a:r>
              <a:rPr lang="zh-CN" altLang="en-US">
                <a:latin typeface="Times New Roman" panose="02020603050405020304" pitchFamily="18" charset="0"/>
                <a:cs typeface="Times New Roman" panose="02020603050405020304" pitchFamily="18" charset="0"/>
              </a:rPr>
              <a:t>同时，可以利用</a:t>
            </a:r>
            <a:r>
              <a:rPr lang="en" altLang="zh-CN" err="1">
                <a:latin typeface="Times New Roman" panose="02020603050405020304" pitchFamily="18" charset="0"/>
                <a:cs typeface="Times New Roman" panose="02020603050405020304" pitchFamily="18" charset="0"/>
              </a:rPr>
              <a:t>dmesg</a:t>
            </a:r>
            <a:r>
              <a:rPr lang="zh-CN" altLang="en-US">
                <a:latin typeface="Times New Roman" panose="02020603050405020304" pitchFamily="18" charset="0"/>
                <a:cs typeface="Times New Roman" panose="02020603050405020304" pitchFamily="18" charset="0"/>
              </a:rPr>
              <a:t>命令查看系统日志输出。</a:t>
            </a:r>
          </a:p>
          <a:p>
            <a:pPr lvl="1" algn="just"/>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dmesg</a:t>
            </a:r>
            <a:r>
              <a:rPr lang="en" altLang="zh-CN">
                <a:latin typeface="Times New Roman" panose="02020603050405020304" pitchFamily="18" charset="0"/>
                <a:cs typeface="Times New Roman" panose="02020603050405020304" pitchFamily="18" charset="0"/>
              </a:rPr>
              <a:t> | tail</a:t>
            </a:r>
            <a:endParaRPr lang="en" altLang="zh-CN">
              <a:effectLst/>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 xmlns:a16="http://schemas.microsoft.com/office/drawing/2014/main" id="{01D48BD0-358B-FC43-9E1F-DFBEF014CA46}"/>
              </a:ext>
            </a:extLst>
          </p:cNvPr>
          <p:cNvPicPr/>
          <p:nvPr/>
        </p:nvPicPr>
        <p:blipFill rotWithShape="1">
          <a:blip r:embed="rId3">
            <a:extLst>
              <a:ext uri="{28A0092B-C50C-407E-A947-70E740481C1C}">
                <a14:useLocalDpi xmlns:a14="http://schemas.microsoft.com/office/drawing/2010/main" val="0"/>
              </a:ext>
            </a:extLst>
          </a:blip>
          <a:srcRect t="81630" r="5016"/>
          <a:stretch/>
        </p:blipFill>
        <p:spPr bwMode="auto">
          <a:xfrm>
            <a:off x="6263640" y="4992965"/>
            <a:ext cx="5601629" cy="761059"/>
          </a:xfrm>
          <a:prstGeom prst="rect">
            <a:avLst/>
          </a:prstGeom>
          <a:ln>
            <a:noFill/>
          </a:ln>
          <a:extLst>
            <a:ext uri="{53640926-AAD7-44D8-BBD7-CCE9431645EC}">
              <a14:shadowObscured xmlns:a14="http://schemas.microsoft.com/office/drawing/2010/main"/>
            </a:ext>
          </a:extLst>
        </p:spPr>
      </p:pic>
      <p:sp>
        <p:nvSpPr>
          <p:cNvPr id="7" name="矩形 6">
            <a:extLst>
              <a:ext uri="{FF2B5EF4-FFF2-40B4-BE49-F238E27FC236}">
                <a16:creationId xmlns="" xmlns:a16="http://schemas.microsoft.com/office/drawing/2014/main" id="{E4CB7DAD-C955-A24F-831C-C196845FD0A0}"/>
              </a:ext>
            </a:extLst>
          </p:cNvPr>
          <p:cNvSpPr/>
          <p:nvPr/>
        </p:nvSpPr>
        <p:spPr>
          <a:xfrm>
            <a:off x="6792054" y="5820069"/>
            <a:ext cx="4704854" cy="307777"/>
          </a:xfrm>
          <a:prstGeom prst="rect">
            <a:avLst/>
          </a:prstGeom>
        </p:spPr>
        <p:txBody>
          <a:bodyPr wrap="square">
            <a:spAutoFit/>
          </a:bodyPr>
          <a:lstStyle/>
          <a:p>
            <a:pPr algn="just"/>
            <a:r>
              <a:rPr lang="zh-CN" altLang="en-US" sz="1400">
                <a:latin typeface=".PingFang SC"/>
              </a:rPr>
              <a:t>系统日志输出，</a:t>
            </a:r>
            <a:r>
              <a:rPr lang="zh-CN" altLang="en-US" sz="1400"/>
              <a:t>包括载入模块，调用系统调用和卸载模块</a:t>
            </a:r>
          </a:p>
        </p:txBody>
      </p:sp>
      <p:sp>
        <p:nvSpPr>
          <p:cNvPr id="8" name="标题 1">
            <a:extLst>
              <a:ext uri="{FF2B5EF4-FFF2-40B4-BE49-F238E27FC236}">
                <a16:creationId xmlns="" xmlns:a16="http://schemas.microsoft.com/office/drawing/2014/main" id="{44C39778-AD73-7D4E-93BF-C65A95EE03A6}"/>
              </a:ext>
            </a:extLst>
          </p:cNvPr>
          <p:cNvSpPr>
            <a:spLocks noGrp="1"/>
          </p:cNvSpPr>
          <p:nvPr>
            <p:ph type="title"/>
          </p:nvPr>
        </p:nvSpPr>
        <p:spPr>
          <a:xfrm>
            <a:off x="1421655" y="295738"/>
            <a:ext cx="5759729" cy="761059"/>
          </a:xfrm>
        </p:spPr>
        <p:txBody>
          <a:bodyPr>
            <a:noAutofit/>
          </a:bodyPr>
          <a:lstStyle/>
          <a:p>
            <a:r>
              <a:rPr lang="zh-CN" altLang="zh-CN" sz="3200"/>
              <a:t>使用内核模块法添加系统调用</a:t>
            </a:r>
            <a:endParaRPr kumimoji="1" lang="zh-CN" altLang="en-US" sz="3200"/>
          </a:p>
        </p:txBody>
      </p:sp>
    </p:spTree>
    <p:extLst>
      <p:ext uri="{BB962C8B-B14F-4D97-AF65-F5344CB8AC3E}">
        <p14:creationId xmlns:p14="http://schemas.microsoft.com/office/powerpoint/2010/main" val="770227872"/>
      </p:ext>
    </p:extLst>
  </p:cSld>
  <p:clrMapOvr>
    <a:masterClrMapping/>
  </p:clrMapOvr>
  <mc:AlternateContent xmlns:mc="http://schemas.openxmlformats.org/markup-compatibility/2006" xmlns:p14="http://schemas.microsoft.com/office/powerpoint/2010/main">
    <mc:Choice Requires="p14">
      <p:transition spd="slow" p14:dur="2000" advTm="88687"/>
    </mc:Choice>
    <mc:Fallback xmlns="">
      <p:transition spd="slow" advTm="8868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684598-2694-B147-A24E-9623F6DFCF69}"/>
              </a:ext>
            </a:extLst>
          </p:cNvPr>
          <p:cNvSpPr>
            <a:spLocks noGrp="1"/>
          </p:cNvSpPr>
          <p:nvPr>
            <p:ph type="title"/>
          </p:nvPr>
        </p:nvSpPr>
        <p:spPr>
          <a:xfrm>
            <a:off x="1421656" y="315062"/>
            <a:ext cx="2819400" cy="761059"/>
          </a:xfrm>
        </p:spPr>
        <p:txBody>
          <a:bodyPr>
            <a:normAutofit/>
          </a:bodyPr>
          <a:lstStyle/>
          <a:p>
            <a:r>
              <a:rPr kumimoji="1" lang="zh-CN" altLang="en-US" sz="3200"/>
              <a:t>系统调用</a:t>
            </a:r>
          </a:p>
        </p:txBody>
      </p:sp>
      <p:sp>
        <p:nvSpPr>
          <p:cNvPr id="3" name="矩形 2">
            <a:extLst>
              <a:ext uri="{FF2B5EF4-FFF2-40B4-BE49-F238E27FC236}">
                <a16:creationId xmlns="" xmlns:a16="http://schemas.microsoft.com/office/drawing/2014/main" id="{E5ADBB6C-B731-F841-AA84-A3ADBCB8F061}"/>
              </a:ext>
            </a:extLst>
          </p:cNvPr>
          <p:cNvSpPr/>
          <p:nvPr/>
        </p:nvSpPr>
        <p:spPr>
          <a:xfrm>
            <a:off x="1421656" y="1549301"/>
            <a:ext cx="9496060" cy="2921954"/>
          </a:xfrm>
          <a:prstGeom prst="rect">
            <a:avLst/>
          </a:prstGeom>
        </p:spPr>
        <p:txBody>
          <a:bodyPr wrap="square">
            <a:spAutoFit/>
          </a:bodyPr>
          <a:lstStyle/>
          <a:p>
            <a:pPr>
              <a:lnSpc>
                <a:spcPct val="120000"/>
              </a:lnSpc>
            </a:pPr>
            <a:r>
              <a:rPr lang="zh-CN" altLang="en-US">
                <a:latin typeface="Times New Roman" panose="02020603050405020304" pitchFamily="18" charset="0"/>
                <a:cs typeface="Times New Roman" panose="02020603050405020304" pitchFamily="18" charset="0"/>
              </a:rPr>
              <a:t>系统调用（system call）是操作系统提供的服务接口，通常以C或C++编写，对某些底层任务（如需直接访问硬件等）可能以汇编语言指令编写。由操作系统实现并提供的所有系统调用所构成的集合即程序接口或应用编程接口(Application Programming Interface，API) 。</a:t>
            </a:r>
            <a:endParaRPr lang="en-US" altLang="zh-CN">
              <a:latin typeface="Times New Roman" panose="02020603050405020304" pitchFamily="18" charset="0"/>
              <a:cs typeface="Times New Roman" panose="02020603050405020304" pitchFamily="18" charset="0"/>
            </a:endParaRPr>
          </a:p>
          <a:p>
            <a:pPr>
              <a:lnSpc>
                <a:spcPct val="120000"/>
              </a:lnSpc>
            </a:pPr>
            <a:endParaRPr lang="en-US" altLang="zh-CN" sz="1050">
              <a:latin typeface="Times New Roman" panose="02020603050405020304" pitchFamily="18" charset="0"/>
              <a:cs typeface="Times New Roman" panose="02020603050405020304" pitchFamily="18" charset="0"/>
            </a:endParaRPr>
          </a:p>
          <a:p>
            <a:pPr>
              <a:lnSpc>
                <a:spcPct val="120000"/>
              </a:lnSpc>
            </a:pPr>
            <a:r>
              <a:rPr lang="zh-CN" altLang="en-US">
                <a:latin typeface="Times New Roman" panose="02020603050405020304" pitchFamily="18" charset="0"/>
                <a:cs typeface="Times New Roman" panose="02020603050405020304" pitchFamily="18" charset="0"/>
              </a:rPr>
              <a:t>也就是说，系统调用是内核提供的功能十分强大的一系列函数。系统调用把应用程序的请求传给内核，调用相应的内核函数完成所需的处理，将处理结果返回给应用程序。</a:t>
            </a:r>
            <a:endParaRPr lang="en-US" altLang="zh-CN">
              <a:latin typeface="Times New Roman" panose="02020603050405020304" pitchFamily="18" charset="0"/>
              <a:cs typeface="Times New Roman" panose="02020603050405020304" pitchFamily="18" charset="0"/>
            </a:endParaRPr>
          </a:p>
          <a:p>
            <a:pPr>
              <a:lnSpc>
                <a:spcPct val="120000"/>
              </a:lnSpc>
            </a:pPr>
            <a:endParaRPr lang="en-US" altLang="zh-CN">
              <a:latin typeface="Times New Roman" panose="02020603050405020304" pitchFamily="18" charset="0"/>
              <a:cs typeface="Times New Roman" panose="02020603050405020304" pitchFamily="18" charset="0"/>
            </a:endParaRPr>
          </a:p>
          <a:p>
            <a:pPr>
              <a:lnSpc>
                <a:spcPct val="120000"/>
              </a:lnSpc>
            </a:pPr>
            <a:r>
              <a:rPr lang="zh-CN" altLang="en-US">
                <a:latin typeface="Times New Roman" panose="02020603050405020304" pitchFamily="18" charset="0"/>
                <a:cs typeface="Times New Roman" panose="02020603050405020304" pitchFamily="18" charset="0"/>
              </a:rPr>
              <a:t>本章实验的要求是通过两种方法</a:t>
            </a:r>
            <a:r>
              <a:rPr lang="zh-CN" altLang="zh-CN">
                <a:latin typeface="Times New Roman" panose="02020603050405020304" pitchFamily="18" charset="0"/>
                <a:cs typeface="Times New Roman" panose="02020603050405020304" pitchFamily="18" charset="0"/>
              </a:rPr>
              <a:t>添加一个不用传递参数的系统调用，其功能是简单</a:t>
            </a:r>
            <a:r>
              <a:rPr lang="zh-CN" altLang="en-US">
                <a:latin typeface="Times New Roman" panose="02020603050405020304" pitchFamily="18" charset="0"/>
                <a:cs typeface="Times New Roman" panose="02020603050405020304" pitchFamily="18" charset="0"/>
              </a:rPr>
              <a:t>地</a:t>
            </a:r>
            <a:r>
              <a:rPr lang="zh-CN" altLang="zh-CN">
                <a:latin typeface="Times New Roman" panose="02020603050405020304" pitchFamily="18" charset="0"/>
                <a:cs typeface="Times New Roman" panose="02020603050405020304" pitchFamily="18" charset="0"/>
              </a:rPr>
              <a:t>输出</a:t>
            </a:r>
            <a:r>
              <a:rPr lang="zh-CN" altLang="en-US">
                <a:latin typeface="Times New Roman" panose="02020603050405020304" pitchFamily="18" charset="0"/>
                <a:cs typeface="Times New Roman" panose="02020603050405020304" pitchFamily="18" charset="0"/>
              </a:rPr>
              <a:t>一个</a:t>
            </a:r>
            <a:r>
              <a:rPr lang="zh-CN" altLang="zh-CN">
                <a:latin typeface="Times New Roman" panose="02020603050405020304" pitchFamily="18" charset="0"/>
                <a:cs typeface="Times New Roman" panose="02020603050405020304" pitchFamily="18" charset="0"/>
              </a:rPr>
              <a:t>字符串。</a:t>
            </a:r>
            <a:r>
              <a:rPr lang="zh-CN" altLang="zh-CN">
                <a:effectLst/>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111849"/>
      </p:ext>
    </p:extLst>
  </p:cSld>
  <p:clrMapOvr>
    <a:masterClrMapping/>
  </p:clrMapOvr>
  <mc:AlternateContent xmlns:mc="http://schemas.openxmlformats.org/markup-compatibility/2006" xmlns:p14="http://schemas.microsoft.com/office/powerpoint/2010/main">
    <mc:Choice Requires="p14">
      <p:transition spd="slow" p14:dur="2000" advTm="51664"/>
    </mc:Choice>
    <mc:Fallback xmlns="">
      <p:transition spd="slow" advTm="5166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6171D84-00E2-524A-BA86-1968AF66DBFD}"/>
              </a:ext>
            </a:extLst>
          </p:cNvPr>
          <p:cNvSpPr>
            <a:spLocks noGrp="1"/>
          </p:cNvSpPr>
          <p:nvPr>
            <p:ph type="title"/>
          </p:nvPr>
        </p:nvSpPr>
        <p:spPr>
          <a:xfrm>
            <a:off x="1399353" y="337365"/>
            <a:ext cx="4477340" cy="761059"/>
          </a:xfrm>
        </p:spPr>
        <p:txBody>
          <a:bodyPr>
            <a:noAutofit/>
          </a:bodyPr>
          <a:lstStyle/>
          <a:p>
            <a:r>
              <a:rPr kumimoji="1" lang="zh-CN" altLang="en-US" sz="3200"/>
              <a:t>添加系统调用的方法</a:t>
            </a:r>
          </a:p>
        </p:txBody>
      </p:sp>
      <p:sp>
        <p:nvSpPr>
          <p:cNvPr id="4" name="矩形 3">
            <a:extLst>
              <a:ext uri="{FF2B5EF4-FFF2-40B4-BE49-F238E27FC236}">
                <a16:creationId xmlns="" xmlns:a16="http://schemas.microsoft.com/office/drawing/2014/main" id="{4438D088-163A-484A-B6C2-EBE10F7D0E61}"/>
              </a:ext>
            </a:extLst>
          </p:cNvPr>
          <p:cNvSpPr/>
          <p:nvPr/>
        </p:nvSpPr>
        <p:spPr>
          <a:xfrm>
            <a:off x="1160006" y="1325026"/>
            <a:ext cx="10132284" cy="5034135"/>
          </a:xfrm>
          <a:prstGeom prst="rect">
            <a:avLst/>
          </a:prstGeom>
        </p:spPr>
        <p:txBody>
          <a:bodyPr wrap="square">
            <a:spAutoFit/>
          </a:bodyPr>
          <a:lstStyle/>
          <a:p>
            <a:pPr>
              <a:lnSpc>
                <a:spcPct val="120000"/>
              </a:lnSpc>
            </a:pPr>
            <a:r>
              <a:rPr lang="zh-CN" altLang="en-US" dirty="0">
                <a:latin typeface="Times New Roman" panose="02020603050405020304" pitchFamily="18" charset="0"/>
                <a:cs typeface="Times New Roman" panose="02020603050405020304" pitchFamily="18" charset="0"/>
              </a:rPr>
              <a:t>添加系统调用有两种方法。一种是编译内核法，一种是内核模块法。</a:t>
            </a:r>
          </a:p>
          <a:p>
            <a:pPr>
              <a:lnSpc>
                <a:spcPct val="120000"/>
              </a:lnSpc>
            </a:pPr>
            <a:endParaRPr lang="en-US" altLang="zh-CN" dirty="0">
              <a:latin typeface="Times New Roman" panose="02020603050405020304" pitchFamily="18" charset="0"/>
              <a:cs typeface="Times New Roman" panose="02020603050405020304" pitchFamily="18" charset="0"/>
            </a:endParaRPr>
          </a:p>
          <a:p>
            <a:pPr>
              <a:lnSpc>
                <a:spcPct val="120000"/>
              </a:lnSpc>
            </a:pPr>
            <a:r>
              <a:rPr lang="zh-CN" altLang="en-US" dirty="0">
                <a:latin typeface="Times New Roman" panose="02020603050405020304" pitchFamily="18" charset="0"/>
                <a:cs typeface="Times New Roman" panose="02020603050405020304" pitchFamily="18" charset="0"/>
              </a:rPr>
              <a:t>编译内核法：</a:t>
            </a:r>
          </a:p>
          <a:p>
            <a:pPr lvl="1">
              <a:lnSpc>
                <a:spcPct val="120000"/>
              </a:lnSpc>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）添加系统调用号，系统会根据这个号找到</a:t>
            </a:r>
            <a:r>
              <a:rPr lang="en" altLang="zh-CN" dirty="0" err="1">
                <a:latin typeface="Times New Roman" panose="02020603050405020304" pitchFamily="18" charset="0"/>
                <a:cs typeface="Times New Roman" panose="02020603050405020304" pitchFamily="18" charset="0"/>
              </a:rPr>
              <a:t>syscall_table</a:t>
            </a:r>
            <a:r>
              <a:rPr lang="zh-CN" altLang="en-US" dirty="0">
                <a:latin typeface="Times New Roman" panose="02020603050405020304" pitchFamily="18" charset="0"/>
                <a:cs typeface="Times New Roman" panose="02020603050405020304" pitchFamily="18" charset="0"/>
              </a:rPr>
              <a:t>中的相应表项。具体做法是在</a:t>
            </a:r>
            <a:r>
              <a:rPr lang="en" altLang="zh-CN" dirty="0">
                <a:latin typeface="Times New Roman" panose="02020603050405020304" pitchFamily="18" charset="0"/>
                <a:cs typeface="Times New Roman" panose="02020603050405020304" pitchFamily="18" charset="0"/>
              </a:rPr>
              <a:t>syscall_64.tbl</a:t>
            </a:r>
            <a:r>
              <a:rPr lang="zh-CN" altLang="en-US" dirty="0">
                <a:latin typeface="Times New Roman" panose="02020603050405020304" pitchFamily="18" charset="0"/>
                <a:cs typeface="Times New Roman" panose="02020603050405020304" pitchFamily="18" charset="0"/>
              </a:rPr>
              <a:t>文件中添加系统调用号和调用函数的对应关系。</a:t>
            </a:r>
          </a:p>
          <a:p>
            <a:pPr lvl="1">
              <a:lnSpc>
                <a:spcPct val="120000"/>
              </a:lnSpc>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）实现</a:t>
            </a:r>
            <a:r>
              <a:rPr lang="en" altLang="zh-CN" dirty="0" err="1">
                <a:latin typeface="Times New Roman" panose="02020603050405020304" pitchFamily="18" charset="0"/>
                <a:cs typeface="Times New Roman" panose="02020603050405020304" pitchFamily="18" charset="0"/>
              </a:rPr>
              <a:t>my_syscall</a:t>
            </a:r>
            <a:r>
              <a:rPr lang="zh-CN" altLang="en-US" dirty="0">
                <a:latin typeface="Times New Roman" panose="02020603050405020304" pitchFamily="18" charset="0"/>
                <a:cs typeface="Times New Roman" panose="02020603050405020304" pitchFamily="18" charset="0"/>
              </a:rPr>
              <a:t>，在</a:t>
            </a:r>
            <a:r>
              <a:rPr lang="en" altLang="zh-CN" dirty="0">
                <a:latin typeface="Times New Roman" panose="02020603050405020304" pitchFamily="18" charset="0"/>
                <a:cs typeface="Times New Roman" panose="02020603050405020304" pitchFamily="18" charset="0"/>
              </a:rPr>
              <a:t>kernel/</a:t>
            </a:r>
            <a:r>
              <a:rPr lang="en" altLang="zh-CN" dirty="0" err="1">
                <a:latin typeface="Times New Roman" panose="02020603050405020304" pitchFamily="18" charset="0"/>
                <a:cs typeface="Times New Roman" panose="02020603050405020304" pitchFamily="18" charset="0"/>
              </a:rPr>
              <a:t>sys.c</a:t>
            </a:r>
            <a:r>
              <a:rPr lang="zh-CN" altLang="en-US" dirty="0">
                <a:latin typeface="Times New Roman" panose="02020603050405020304" pitchFamily="18" charset="0"/>
                <a:cs typeface="Times New Roman" panose="02020603050405020304" pitchFamily="18" charset="0"/>
              </a:rPr>
              <a:t>中添加自己的服务函数，然后为该函数在</a:t>
            </a:r>
            <a:r>
              <a:rPr lang="en" altLang="zh-CN" dirty="0" err="1">
                <a:latin typeface="Times New Roman" panose="02020603050405020304" pitchFamily="18" charset="0"/>
                <a:cs typeface="Times New Roman" panose="02020603050405020304" pitchFamily="18" charset="0"/>
              </a:rPr>
              <a:t>syscalls.h</a:t>
            </a:r>
            <a:r>
              <a:rPr lang="zh-CN" altLang="en-US" dirty="0">
                <a:latin typeface="Times New Roman" panose="02020603050405020304" pitchFamily="18" charset="0"/>
                <a:cs typeface="Times New Roman" panose="02020603050405020304" pitchFamily="18" charset="0"/>
              </a:rPr>
              <a:t>中添加函数声明。</a:t>
            </a:r>
          </a:p>
          <a:p>
            <a:pPr lvl="1">
              <a:lnSpc>
                <a:spcPct val="120000"/>
              </a:lnSpc>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）完成准备工作之后，就可以编译内核了，编译内核的方法已在第</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章介绍，可直接参照。</a:t>
            </a:r>
          </a:p>
          <a:p>
            <a:pPr>
              <a:lnSpc>
                <a:spcPct val="120000"/>
              </a:lnSpc>
            </a:pPr>
            <a:r>
              <a:rPr lang="zh-CN" altLang="en-US" dirty="0">
                <a:latin typeface="Times New Roman" panose="02020603050405020304" pitchFamily="18" charset="0"/>
                <a:cs typeface="Times New Roman" panose="02020603050405020304" pitchFamily="18" charset="0"/>
              </a:rPr>
              <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内核模块法</a:t>
            </a:r>
          </a:p>
          <a:p>
            <a:pPr lvl="1" algn="just">
              <a:lnSpc>
                <a:spcPct val="120000"/>
              </a:lnSpc>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）内核模块法其实是系统调用拦截的实现。系统调用服务程序的地址是存放在</a:t>
            </a:r>
            <a:r>
              <a:rPr lang="en" altLang="zh-CN" dirty="0" err="1">
                <a:latin typeface="Times New Roman" panose="02020603050405020304" pitchFamily="18" charset="0"/>
                <a:cs typeface="Times New Roman" panose="02020603050405020304" pitchFamily="18" charset="0"/>
              </a:rPr>
              <a:t>sys_call_table</a:t>
            </a:r>
            <a:r>
              <a:rPr lang="zh-CN" altLang="en-US" dirty="0">
                <a:latin typeface="Times New Roman" panose="02020603050405020304" pitchFamily="18" charset="0"/>
                <a:cs typeface="Times New Roman" panose="02020603050405020304" pitchFamily="18" charset="0"/>
              </a:rPr>
              <a:t>中，通过系统调用号定位到的系统调用地址，可以通过编写内核模块修改</a:t>
            </a:r>
            <a:r>
              <a:rPr lang="en" altLang="zh-CN" dirty="0" err="1">
                <a:latin typeface="Times New Roman" panose="02020603050405020304" pitchFamily="18" charset="0"/>
                <a:cs typeface="Times New Roman" panose="02020603050405020304" pitchFamily="18" charset="0"/>
              </a:rPr>
              <a:t>sys_call_table</a:t>
            </a:r>
            <a:r>
              <a:rPr lang="zh-CN" altLang="en-US" dirty="0">
                <a:latin typeface="Times New Roman" panose="02020603050405020304" pitchFamily="18" charset="0"/>
                <a:cs typeface="Times New Roman" panose="02020603050405020304" pitchFamily="18" charset="0"/>
              </a:rPr>
              <a:t>中的系统调用地址为自己定义的函数地址，这样可以实现系统调用的拦截。</a:t>
            </a:r>
            <a:endParaRPr lang="en-US" altLang="zh-CN" dirty="0">
              <a:latin typeface="Times New Roman" panose="02020603050405020304" pitchFamily="18" charset="0"/>
              <a:cs typeface="Times New Roman" panose="02020603050405020304" pitchFamily="18" charset="0"/>
            </a:endParaRPr>
          </a:p>
          <a:p>
            <a:pPr lvl="1" algn="just">
              <a:lnSpc>
                <a:spcPct val="120000"/>
              </a:lnSpc>
            </a:pP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）具体做法就是通过模块加载时，将系统调用表里的某个系统调用号对应的系统调用服务的地址改为自己实现的系统调用服务的地址。</a:t>
            </a:r>
            <a:endParaRPr lang="zh-CN" altLang="en-US"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022454"/>
      </p:ext>
    </p:extLst>
  </p:cSld>
  <p:clrMapOvr>
    <a:masterClrMapping/>
  </p:clrMapOvr>
  <mc:AlternateContent xmlns:mc="http://schemas.openxmlformats.org/markup-compatibility/2006" xmlns:p14="http://schemas.microsoft.com/office/powerpoint/2010/main">
    <mc:Choice Requires="p14">
      <p:transition spd="slow" p14:dur="2000" advTm="104639"/>
    </mc:Choice>
    <mc:Fallback xmlns="">
      <p:transition spd="slow" advTm="10463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F55D986-67DA-5144-972D-1B6065995107}"/>
              </a:ext>
            </a:extLst>
          </p:cNvPr>
          <p:cNvSpPr>
            <a:spLocks noGrp="1"/>
          </p:cNvSpPr>
          <p:nvPr>
            <p:ph type="title"/>
          </p:nvPr>
        </p:nvSpPr>
        <p:spPr>
          <a:xfrm>
            <a:off x="1421655" y="326529"/>
            <a:ext cx="6685282" cy="761059"/>
          </a:xfrm>
        </p:spPr>
        <p:txBody>
          <a:bodyPr>
            <a:noAutofit/>
          </a:bodyPr>
          <a:lstStyle/>
          <a:p>
            <a:r>
              <a:rPr lang="zh-CN" altLang="en-US" sz="3200"/>
              <a:t>使用内核编译法添加系统调用</a:t>
            </a:r>
            <a:endParaRPr kumimoji="1" lang="zh-CN" altLang="en-US" sz="3200"/>
          </a:p>
        </p:txBody>
      </p:sp>
      <p:sp>
        <p:nvSpPr>
          <p:cNvPr id="3" name="矩形 2">
            <a:extLst>
              <a:ext uri="{FF2B5EF4-FFF2-40B4-BE49-F238E27FC236}">
                <a16:creationId xmlns="" xmlns:a16="http://schemas.microsoft.com/office/drawing/2014/main" id="{A0DD5D1C-E243-864D-95CA-130B24A680DD}"/>
              </a:ext>
            </a:extLst>
          </p:cNvPr>
          <p:cNvSpPr/>
          <p:nvPr/>
        </p:nvSpPr>
        <p:spPr>
          <a:xfrm>
            <a:off x="1421655" y="1212661"/>
            <a:ext cx="10095123" cy="4460132"/>
          </a:xfrm>
          <a:prstGeom prst="rect">
            <a:avLst/>
          </a:prstGeom>
        </p:spPr>
        <p:txBody>
          <a:bodyPr wrap="square">
            <a:spAutoFit/>
          </a:bodyPr>
          <a:lstStyle/>
          <a:p>
            <a:pPr>
              <a:lnSpc>
                <a:spcPct val="120000"/>
              </a:lnSpc>
              <a:spcBef>
                <a:spcPts val="300"/>
              </a:spcBef>
            </a:pPr>
            <a:r>
              <a:rPr lang="zh-CN" altLang="en-US">
                <a:latin typeface="Times New Roman" panose="02020603050405020304" pitchFamily="18" charset="0"/>
                <a:cs typeface="Times New Roman" panose="02020603050405020304" pitchFamily="18" charset="0"/>
              </a:rPr>
              <a:t>具体的步骤：</a:t>
            </a:r>
            <a:endParaRPr lang="en-US" altLang="zh-CN">
              <a:latin typeface="Times New Roman" panose="02020603050405020304" pitchFamily="18" charset="0"/>
              <a:cs typeface="Times New Roman" panose="02020603050405020304" pitchFamily="18" charset="0"/>
            </a:endParaRPr>
          </a:p>
          <a:p>
            <a:pPr>
              <a:lnSpc>
                <a:spcPct val="120000"/>
              </a:lnSpc>
              <a:spcBef>
                <a:spcPts val="300"/>
              </a:spcBef>
              <a:buFont typeface="+mj-lt"/>
              <a:buAutoNum type="arabicPeriod"/>
            </a:pPr>
            <a:r>
              <a:rPr lang="zh-CN" altLang="en-US">
                <a:latin typeface="Times New Roman" panose="02020603050405020304" pitchFamily="18" charset="0"/>
                <a:cs typeface="Times New Roman" panose="02020603050405020304" pitchFamily="18" charset="0"/>
              </a:rPr>
              <a:t> 获取</a:t>
            </a:r>
            <a:r>
              <a:rPr lang="en" altLang="zh-CN">
                <a:latin typeface="Times New Roman" panose="02020603050405020304" pitchFamily="18" charset="0"/>
                <a:cs typeface="Times New Roman" panose="02020603050405020304" pitchFamily="18" charset="0"/>
              </a:rPr>
              <a:t>root</a:t>
            </a:r>
            <a:r>
              <a:rPr lang="zh-CN" altLang="en-US">
                <a:latin typeface="Times New Roman" panose="02020603050405020304" pitchFamily="18" charset="0"/>
                <a:cs typeface="Times New Roman" panose="02020603050405020304" pitchFamily="18" charset="0"/>
              </a:rPr>
              <a:t>权限</a:t>
            </a:r>
          </a:p>
          <a:p>
            <a:pPr>
              <a:lnSpc>
                <a:spcPct val="120000"/>
              </a:lnSpc>
              <a:spcBef>
                <a:spcPts val="300"/>
              </a:spcBef>
              <a:buFont typeface="+mj-lt"/>
              <a:buAutoNum type="arabicPeriod"/>
            </a:pPr>
            <a:r>
              <a:rPr lang="zh-CN" altLang="en-US">
                <a:latin typeface="Times New Roman" panose="02020603050405020304" pitchFamily="18" charset="0"/>
                <a:cs typeface="Times New Roman" panose="02020603050405020304" pitchFamily="18" charset="0"/>
              </a:rPr>
              <a:t> 进入</a:t>
            </a:r>
            <a:r>
              <a:rPr lang="en" altLang="zh-CN">
                <a:latin typeface="Times New Roman" panose="02020603050405020304" pitchFamily="18" charset="0"/>
                <a:cs typeface="Times New Roman" panose="02020603050405020304" pitchFamily="18" charset="0"/>
              </a:rPr>
              <a:t>kernel</a:t>
            </a:r>
            <a:r>
              <a:rPr lang="zh-CN" altLang="en-US">
                <a:latin typeface="Times New Roman" panose="02020603050405020304" pitchFamily="18" charset="0"/>
                <a:cs typeface="Times New Roman" panose="02020603050405020304" pitchFamily="18" charset="0"/>
              </a:rPr>
              <a:t>目录</a:t>
            </a:r>
          </a:p>
          <a:p>
            <a:pPr>
              <a:lnSpc>
                <a:spcPct val="120000"/>
              </a:lnSpc>
              <a:spcBef>
                <a:spcPts val="300"/>
              </a:spcBef>
              <a:buFont typeface="+mj-lt"/>
              <a:buAutoNum type="arabicPeriod"/>
            </a:pPr>
            <a:r>
              <a:rPr lang="zh-CN" altLang="en-US">
                <a:latin typeface="Times New Roman" panose="02020603050405020304" pitchFamily="18" charset="0"/>
                <a:cs typeface="Times New Roman" panose="02020603050405020304" pitchFamily="18" charset="0"/>
              </a:rPr>
              <a:t> 打开</a:t>
            </a:r>
            <a:r>
              <a:rPr lang="en" altLang="zh-CN" err="1">
                <a:latin typeface="Times New Roman" panose="02020603050405020304" pitchFamily="18" charset="0"/>
                <a:cs typeface="Times New Roman" panose="02020603050405020304" pitchFamily="18" charset="0"/>
              </a:rPr>
              <a:t>sys.c</a:t>
            </a:r>
            <a:r>
              <a:rPr lang="zh-CN" altLang="e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并加入如下函数。</a:t>
            </a:r>
          </a:p>
          <a:p>
            <a:pPr lvl="1" algn="just">
              <a:lnSpc>
                <a:spcPct val="120000"/>
              </a:lnSpc>
              <a:spcBef>
                <a:spcPts val="300"/>
              </a:spcBef>
            </a:pPr>
            <a:r>
              <a:rPr lang="en" altLang="zh-CN" err="1">
                <a:latin typeface="Times New Roman" panose="02020603050405020304" pitchFamily="18" charset="0"/>
                <a:cs typeface="Times New Roman" panose="02020603050405020304" pitchFamily="18" charset="0"/>
              </a:rPr>
              <a:t>asmlinkage</a:t>
            </a:r>
            <a:r>
              <a:rPr lang="en" altLang="zh-CN">
                <a:latin typeface="Times New Roman" panose="02020603050405020304" pitchFamily="18" charset="0"/>
                <a:cs typeface="Times New Roman" panose="02020603050405020304" pitchFamily="18" charset="0"/>
              </a:rPr>
              <a:t> long </a:t>
            </a:r>
            <a:r>
              <a:rPr lang="en" altLang="zh-CN" err="1">
                <a:latin typeface="Times New Roman" panose="02020603050405020304" pitchFamily="18" charset="0"/>
                <a:cs typeface="Times New Roman" panose="02020603050405020304" pitchFamily="18" charset="0"/>
              </a:rPr>
              <a:t>sys_helloworld</a:t>
            </a:r>
            <a:r>
              <a:rPr lang="en" altLang="zh-CN">
                <a:latin typeface="Times New Roman" panose="02020603050405020304" pitchFamily="18" charset="0"/>
                <a:cs typeface="Times New Roman" panose="02020603050405020304" pitchFamily="18" charset="0"/>
              </a:rPr>
              <a:t>(void){</a:t>
            </a:r>
          </a:p>
          <a:p>
            <a:pPr lvl="1" algn="just">
              <a:lnSpc>
                <a:spcPct val="120000"/>
              </a:lnSpc>
              <a:spcBef>
                <a:spcPts val="300"/>
              </a:spcBef>
            </a:pPr>
            <a:r>
              <a:rPr lang="en" altLang="zh-CN" err="1">
                <a:latin typeface="Times New Roman" panose="02020603050405020304" pitchFamily="18" charset="0"/>
                <a:cs typeface="Times New Roman" panose="02020603050405020304" pitchFamily="18" charset="0"/>
              </a:rPr>
              <a:t>printk</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helloworld</a:t>
            </a:r>
            <a:r>
              <a:rPr lang="en" altLang="zh-CN">
                <a:latin typeface="Times New Roman" panose="02020603050405020304" pitchFamily="18" charset="0"/>
                <a:cs typeface="Times New Roman" panose="02020603050405020304" pitchFamily="18" charset="0"/>
              </a:rPr>
              <a:t>!");</a:t>
            </a:r>
          </a:p>
          <a:p>
            <a:pPr lvl="1" algn="just">
              <a:lnSpc>
                <a:spcPct val="120000"/>
              </a:lnSpc>
              <a:spcBef>
                <a:spcPts val="300"/>
              </a:spcBef>
            </a:pPr>
            <a:r>
              <a:rPr lang="en" altLang="zh-CN">
                <a:latin typeface="Times New Roman" panose="02020603050405020304" pitchFamily="18" charset="0"/>
                <a:cs typeface="Times New Roman" panose="02020603050405020304" pitchFamily="18" charset="0"/>
              </a:rPr>
              <a:t>return 1;</a:t>
            </a:r>
          </a:p>
          <a:p>
            <a:pPr lvl="1" algn="just">
              <a:lnSpc>
                <a:spcPct val="120000"/>
              </a:lnSpc>
              <a:spcBef>
                <a:spcPts val="300"/>
              </a:spcBef>
            </a:pPr>
            <a:r>
              <a:rPr lang="en" altLang="zh-CN">
                <a:latin typeface="Times New Roman" panose="02020603050405020304" pitchFamily="18" charset="0"/>
                <a:cs typeface="Times New Roman" panose="02020603050405020304" pitchFamily="18" charset="0"/>
              </a:rPr>
              <a:t>}</a:t>
            </a:r>
          </a:p>
          <a:p>
            <a:pPr>
              <a:lnSpc>
                <a:spcPct val="120000"/>
              </a:lnSpc>
              <a:spcBef>
                <a:spcPts val="300"/>
              </a:spcBef>
            </a:pP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 添加声明</a:t>
            </a:r>
          </a:p>
          <a:p>
            <a:pPr lvl="1">
              <a:lnSpc>
                <a:spcPct val="120000"/>
              </a:lnSpc>
              <a:spcBef>
                <a:spcPts val="300"/>
              </a:spcBef>
            </a:pPr>
            <a:r>
              <a:rPr lang="en-US" altLang="zh-CN">
                <a:latin typeface="Times New Roman" panose="02020603050405020304" pitchFamily="18" charset="0"/>
                <a:cs typeface="Times New Roman" panose="02020603050405020304" pitchFamily="18" charset="0"/>
              </a:rPr>
              <a:t># </a:t>
            </a:r>
            <a:r>
              <a:rPr lang="en" altLang="zh-CN">
                <a:latin typeface="Times New Roman" panose="02020603050405020304" pitchFamily="18" charset="0"/>
                <a:cs typeface="Times New Roman" panose="02020603050405020304" pitchFamily="18" charset="0"/>
              </a:rPr>
              <a:t>cd /</a:t>
            </a:r>
            <a:r>
              <a:rPr lang="en" altLang="zh-CN" err="1">
                <a:latin typeface="Times New Roman" panose="02020603050405020304" pitchFamily="18" charset="0"/>
                <a:cs typeface="Times New Roman" panose="02020603050405020304" pitchFamily="18" charset="0"/>
              </a:rPr>
              <a:t>usr</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src</a:t>
            </a:r>
            <a:r>
              <a:rPr lang="en" altLang="zh-CN">
                <a:latin typeface="Times New Roman" panose="02020603050405020304" pitchFamily="18" charset="0"/>
                <a:cs typeface="Times New Roman" panose="02020603050405020304" pitchFamily="18" charset="0"/>
              </a:rPr>
              <a:t>/linux-4.16.10/arch/x86/include/</a:t>
            </a:r>
            <a:r>
              <a:rPr lang="en" altLang="zh-CN" err="1">
                <a:latin typeface="Times New Roman" panose="02020603050405020304" pitchFamily="18" charset="0"/>
                <a:cs typeface="Times New Roman" panose="02020603050405020304" pitchFamily="18" charset="0"/>
              </a:rPr>
              <a:t>asm</a:t>
            </a:r>
            <a:r>
              <a:rPr lang="en" altLang="zh-CN">
                <a:latin typeface="Times New Roman" panose="02020603050405020304" pitchFamily="18" charset="0"/>
                <a:cs typeface="Times New Roman" panose="02020603050405020304" pitchFamily="18" charset="0"/>
              </a:rPr>
              <a:t>/</a:t>
            </a:r>
          </a:p>
          <a:p>
            <a:pPr lvl="1">
              <a:lnSpc>
                <a:spcPct val="120000"/>
              </a:lnSpc>
              <a:spcBef>
                <a:spcPts val="300"/>
              </a:spcBef>
            </a:pPr>
            <a:r>
              <a:rPr lang="en" altLang="zh-CN">
                <a:latin typeface="Times New Roman" panose="02020603050405020304" pitchFamily="18" charset="0"/>
                <a:cs typeface="Times New Roman" panose="02020603050405020304" pitchFamily="18" charset="0"/>
              </a:rPr>
              <a:t># vim </a:t>
            </a:r>
            <a:r>
              <a:rPr lang="en" altLang="zh-CN" err="1">
                <a:latin typeface="Times New Roman" panose="02020603050405020304" pitchFamily="18" charset="0"/>
                <a:cs typeface="Times New Roman" panose="02020603050405020304" pitchFamily="18" charset="0"/>
              </a:rPr>
              <a:t>syscalls.h</a:t>
            </a:r>
            <a:endParaRPr lang="en" altLang="zh-CN">
              <a:latin typeface="Times New Roman" panose="02020603050405020304" pitchFamily="18" charset="0"/>
              <a:cs typeface="Times New Roman" panose="02020603050405020304" pitchFamily="18" charset="0"/>
            </a:endParaRPr>
          </a:p>
          <a:p>
            <a:pPr lvl="1">
              <a:lnSpc>
                <a:spcPct val="120000"/>
              </a:lnSpc>
              <a:spcBef>
                <a:spcPts val="300"/>
              </a:spcBef>
            </a:pPr>
            <a:r>
              <a:rPr lang="zh-CN" altLang="en-US">
                <a:latin typeface="Times New Roman" panose="02020603050405020304" pitchFamily="18" charset="0"/>
                <a:cs typeface="Times New Roman" panose="02020603050405020304" pitchFamily="18" charset="0"/>
              </a:rPr>
              <a:t>在</a:t>
            </a:r>
            <a:r>
              <a:rPr lang="en" altLang="zh-CN" err="1">
                <a:latin typeface="Times New Roman" panose="02020603050405020304" pitchFamily="18" charset="0"/>
                <a:cs typeface="Times New Roman" panose="02020603050405020304" pitchFamily="18" charset="0"/>
              </a:rPr>
              <a:t>syscalls.h</a:t>
            </a:r>
            <a:r>
              <a:rPr lang="zh-CN" altLang="en-US">
                <a:latin typeface="Times New Roman" panose="02020603050405020304" pitchFamily="18" charset="0"/>
                <a:cs typeface="Times New Roman" panose="02020603050405020304" pitchFamily="18" charset="0"/>
              </a:rPr>
              <a:t>中插入</a:t>
            </a:r>
            <a:r>
              <a:rPr lang="en" altLang="zh-CN" err="1">
                <a:latin typeface="Times New Roman" panose="02020603050405020304" pitchFamily="18" charset="0"/>
                <a:cs typeface="Times New Roman" panose="02020603050405020304" pitchFamily="18" charset="0"/>
              </a:rPr>
              <a:t>asmlinkage</a:t>
            </a:r>
            <a:r>
              <a:rPr lang="en" altLang="zh-CN">
                <a:latin typeface="Times New Roman" panose="02020603050405020304" pitchFamily="18" charset="0"/>
                <a:cs typeface="Times New Roman" panose="02020603050405020304" pitchFamily="18" charset="0"/>
              </a:rPr>
              <a:t> long </a:t>
            </a:r>
            <a:r>
              <a:rPr lang="en" altLang="zh-CN" err="1">
                <a:latin typeface="Times New Roman" panose="02020603050405020304" pitchFamily="18" charset="0"/>
                <a:cs typeface="Times New Roman" panose="02020603050405020304" pitchFamily="18" charset="0"/>
              </a:rPr>
              <a:t>sys_helloworld</a:t>
            </a:r>
            <a:r>
              <a:rPr lang="en" altLang="zh-CN">
                <a:latin typeface="Times New Roman" panose="02020603050405020304" pitchFamily="18" charset="0"/>
                <a:cs typeface="Times New Roman" panose="02020603050405020304" pitchFamily="18" charset="0"/>
              </a:rPr>
              <a:t>(void);</a:t>
            </a:r>
          </a:p>
        </p:txBody>
      </p:sp>
      <p:pic>
        <p:nvPicPr>
          <p:cNvPr id="4" name="图片 3">
            <a:extLst>
              <a:ext uri="{FF2B5EF4-FFF2-40B4-BE49-F238E27FC236}">
                <a16:creationId xmlns="" xmlns:a16="http://schemas.microsoft.com/office/drawing/2014/main" id="{6376C129-8004-DC47-99A3-C31A6F346B2B}"/>
              </a:ext>
            </a:extLst>
          </p:cNvPr>
          <p:cNvPicPr/>
          <p:nvPr/>
        </p:nvPicPr>
        <p:blipFill>
          <a:blip r:embed="rId3">
            <a:extLst>
              <a:ext uri="{28A0092B-C50C-407E-A947-70E740481C1C}">
                <a14:useLocalDpi xmlns:a14="http://schemas.microsoft.com/office/drawing/2010/main" val="0"/>
              </a:ext>
            </a:extLst>
          </a:blip>
          <a:srcRect l="1" t="86730" r="43712" b="-2"/>
          <a:stretch>
            <a:fillRect/>
          </a:stretch>
        </p:blipFill>
        <p:spPr>
          <a:xfrm>
            <a:off x="6213844" y="2223866"/>
            <a:ext cx="5442002" cy="1205134"/>
          </a:xfrm>
          <a:prstGeom prst="rect">
            <a:avLst/>
          </a:prstGeom>
          <a:noFill/>
          <a:ln>
            <a:noFill/>
          </a:ln>
        </p:spPr>
      </p:pic>
    </p:spTree>
    <p:extLst>
      <p:ext uri="{BB962C8B-B14F-4D97-AF65-F5344CB8AC3E}">
        <p14:creationId xmlns:p14="http://schemas.microsoft.com/office/powerpoint/2010/main" val="2431214080"/>
      </p:ext>
    </p:extLst>
  </p:cSld>
  <p:clrMapOvr>
    <a:masterClrMapping/>
  </p:clrMapOvr>
  <mc:AlternateContent xmlns:mc="http://schemas.openxmlformats.org/markup-compatibility/2006" xmlns:p14="http://schemas.microsoft.com/office/powerpoint/2010/main">
    <mc:Choice Requires="p14">
      <p:transition spd="slow" p14:dur="2000" advTm="52126"/>
    </mc:Choice>
    <mc:Fallback xmlns="">
      <p:transition spd="slow" advTm="52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A0DD5D1C-E243-864D-95CA-130B24A680DD}"/>
              </a:ext>
            </a:extLst>
          </p:cNvPr>
          <p:cNvSpPr/>
          <p:nvPr/>
        </p:nvSpPr>
        <p:spPr>
          <a:xfrm>
            <a:off x="1421655" y="1212661"/>
            <a:ext cx="10095123" cy="1754326"/>
          </a:xfrm>
          <a:prstGeom prst="rect">
            <a:avLst/>
          </a:prstGeom>
        </p:spPr>
        <p:txBody>
          <a:bodyPr wrap="square">
            <a:spAutoFit/>
          </a:bodyPr>
          <a:lstStyle/>
          <a:p>
            <a:r>
              <a:rPr lang="en-US" altLang="zh-CN">
                <a:latin typeface="Times New Roman" panose="02020603050405020304" pitchFamily="18" charset="0"/>
                <a:cs typeface="Times New Roman" panose="02020603050405020304" pitchFamily="18" charset="0"/>
              </a:rPr>
              <a:t>5.</a:t>
            </a:r>
            <a:r>
              <a:rPr lang="zh-CN" altLang="en-US">
                <a:latin typeface="Times New Roman" panose="02020603050405020304" pitchFamily="18" charset="0"/>
                <a:cs typeface="Times New Roman" panose="02020603050405020304" pitchFamily="18" charset="0"/>
              </a:rPr>
              <a:t> 加一个系统调用的</a:t>
            </a:r>
            <a:r>
              <a:rPr lang="en" altLang="zh-CN">
                <a:latin typeface="Times New Roman" panose="02020603050405020304" pitchFamily="18" charset="0"/>
                <a:cs typeface="Times New Roman" panose="02020603050405020304" pitchFamily="18" charset="0"/>
              </a:rPr>
              <a:t>id</a:t>
            </a:r>
          </a:p>
          <a:p>
            <a:pPr lvl="1"/>
            <a:r>
              <a:rPr lang="en" altLang="zh-CN">
                <a:latin typeface="Times New Roman" panose="02020603050405020304" pitchFamily="18" charset="0"/>
                <a:cs typeface="Times New Roman" panose="02020603050405020304" pitchFamily="18" charset="0"/>
              </a:rPr>
              <a:t># cd</a:t>
            </a:r>
            <a:r>
              <a:rPr lang="zh-CN" altLang="en-US">
                <a:latin typeface="Times New Roman" panose="02020603050405020304" pitchFamily="18" charset="0"/>
                <a:cs typeface="Times New Roman" panose="02020603050405020304" pitchFamily="18" charset="0"/>
              </a:rPr>
              <a:t> </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usr</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src</a:t>
            </a:r>
            <a:r>
              <a:rPr lang="en" altLang="zh-CN">
                <a:latin typeface="Times New Roman" panose="02020603050405020304" pitchFamily="18" charset="0"/>
                <a:cs typeface="Times New Roman" panose="02020603050405020304" pitchFamily="18" charset="0"/>
              </a:rPr>
              <a:t>/linux-4.16.10/arch/x86/entry/</a:t>
            </a:r>
            <a:r>
              <a:rPr lang="en" altLang="zh-CN" err="1">
                <a:latin typeface="Times New Roman" panose="02020603050405020304" pitchFamily="18" charset="0"/>
                <a:cs typeface="Times New Roman" panose="02020603050405020304" pitchFamily="18" charset="0"/>
              </a:rPr>
              <a:t>syscalls</a:t>
            </a:r>
            <a:endParaRPr lang="en" altLang="zh-CN">
              <a:latin typeface="Times New Roman" panose="02020603050405020304" pitchFamily="18" charset="0"/>
              <a:cs typeface="Times New Roman" panose="02020603050405020304" pitchFamily="18" charset="0"/>
            </a:endParaRPr>
          </a:p>
          <a:p>
            <a:pPr lvl="1"/>
            <a:r>
              <a:rPr lang="en" altLang="zh-CN">
                <a:latin typeface="Times New Roman" panose="02020603050405020304" pitchFamily="18" charset="0"/>
                <a:cs typeface="Times New Roman" panose="02020603050405020304" pitchFamily="18" charset="0"/>
              </a:rPr>
              <a:t># vim syscall_64.tbl</a:t>
            </a:r>
          </a:p>
          <a:p>
            <a:pPr lvl="1"/>
            <a:r>
              <a:rPr lang="zh-CN" altLang="en-US">
                <a:latin typeface="Times New Roman" panose="02020603050405020304" pitchFamily="18" charset="0"/>
                <a:cs typeface="Times New Roman" panose="02020603050405020304" pitchFamily="18" charset="0"/>
              </a:rPr>
              <a:t>该文件有一个系统调用列表，最前面的属性是</a:t>
            </a:r>
            <a:r>
              <a:rPr lang="en" altLang="zh-CN">
                <a:latin typeface="Times New Roman" panose="02020603050405020304" pitchFamily="18" charset="0"/>
                <a:cs typeface="Times New Roman" panose="02020603050405020304" pitchFamily="18" charset="0"/>
              </a:rPr>
              <a:t>id</a:t>
            </a:r>
            <a:r>
              <a:rPr lang="zh-CN" altLang="e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在里面添加自己的系统调用号，修改后保存</a:t>
            </a:r>
            <a:r>
              <a:rPr lang="en" altLang="zh-CN">
                <a:latin typeface="Times New Roman" panose="02020603050405020304" pitchFamily="18" charset="0"/>
                <a:cs typeface="Times New Roman" panose="02020603050405020304" pitchFamily="18" charset="0"/>
              </a:rPr>
              <a:t>syscall_64.tbl</a:t>
            </a:r>
            <a:r>
              <a:rPr lang="zh-CN" altLang="en-US">
                <a:latin typeface="Times New Roman" panose="02020603050405020304" pitchFamily="18" charset="0"/>
                <a:cs typeface="Times New Roman" panose="02020603050405020304" pitchFamily="18" charset="0"/>
              </a:rPr>
              <a:t>文件，添加系统调用号示例：</a:t>
            </a:r>
          </a:p>
          <a:p>
            <a:pPr lvl="1"/>
            <a:r>
              <a:rPr lang="en-US" altLang="zh-CN">
                <a:latin typeface="Times New Roman" panose="02020603050405020304" pitchFamily="18" charset="0"/>
                <a:cs typeface="Times New Roman" panose="02020603050405020304" pitchFamily="18" charset="0"/>
              </a:rPr>
              <a:t>333  64  </a:t>
            </a:r>
            <a:r>
              <a:rPr lang="en" altLang="zh-CN" err="1">
                <a:latin typeface="Times New Roman" panose="02020603050405020304" pitchFamily="18" charset="0"/>
                <a:cs typeface="Times New Roman" panose="02020603050405020304" pitchFamily="18" charset="0"/>
              </a:rPr>
              <a:t>helloworld</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sys_helloworld</a:t>
            </a:r>
            <a:endParaRPr lang="en" altLang="zh-CN">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861326D4-845A-7745-A61B-7FC78A1D4E65}"/>
              </a:ext>
            </a:extLst>
          </p:cNvPr>
          <p:cNvPicPr/>
          <p:nvPr/>
        </p:nvPicPr>
        <p:blipFill>
          <a:blip r:embed="rId3">
            <a:extLst>
              <a:ext uri="{28A0092B-C50C-407E-A947-70E740481C1C}">
                <a14:useLocalDpi xmlns:a14="http://schemas.microsoft.com/office/drawing/2010/main" val="0"/>
              </a:ext>
            </a:extLst>
          </a:blip>
          <a:srcRect t="6652" r="11779" b="43821"/>
          <a:stretch>
            <a:fillRect/>
          </a:stretch>
        </p:blipFill>
        <p:spPr>
          <a:xfrm>
            <a:off x="2978800" y="3097530"/>
            <a:ext cx="6508100" cy="3463290"/>
          </a:xfrm>
          <a:prstGeom prst="rect">
            <a:avLst/>
          </a:prstGeom>
          <a:noFill/>
          <a:ln>
            <a:noFill/>
          </a:ln>
        </p:spPr>
      </p:pic>
      <p:sp>
        <p:nvSpPr>
          <p:cNvPr id="7" name="标题 1">
            <a:extLst>
              <a:ext uri="{FF2B5EF4-FFF2-40B4-BE49-F238E27FC236}">
                <a16:creationId xmlns="" xmlns:a16="http://schemas.microsoft.com/office/drawing/2014/main" id="{D9F529BF-7434-FC4F-A651-1396360E1948}"/>
              </a:ext>
            </a:extLst>
          </p:cNvPr>
          <p:cNvSpPr>
            <a:spLocks noGrp="1"/>
          </p:cNvSpPr>
          <p:nvPr>
            <p:ph type="title"/>
          </p:nvPr>
        </p:nvSpPr>
        <p:spPr>
          <a:xfrm>
            <a:off x="1421655" y="326529"/>
            <a:ext cx="6685282" cy="761059"/>
          </a:xfrm>
        </p:spPr>
        <p:txBody>
          <a:bodyPr>
            <a:noAutofit/>
          </a:bodyPr>
          <a:lstStyle/>
          <a:p>
            <a:r>
              <a:rPr lang="zh-CN" altLang="en-US" sz="3200"/>
              <a:t>使用内核编译法添加系统调用</a:t>
            </a:r>
            <a:endParaRPr kumimoji="1" lang="zh-CN" altLang="en-US" sz="3200"/>
          </a:p>
        </p:txBody>
      </p:sp>
    </p:spTree>
    <p:extLst>
      <p:ext uri="{BB962C8B-B14F-4D97-AF65-F5344CB8AC3E}">
        <p14:creationId xmlns:p14="http://schemas.microsoft.com/office/powerpoint/2010/main" val="3217506473"/>
      </p:ext>
    </p:extLst>
  </p:cSld>
  <p:clrMapOvr>
    <a:masterClrMapping/>
  </p:clrMapOvr>
  <mc:AlternateContent xmlns:mc="http://schemas.openxmlformats.org/markup-compatibility/2006" xmlns:p14="http://schemas.microsoft.com/office/powerpoint/2010/main">
    <mc:Choice Requires="p14">
      <p:transition spd="slow" p14:dur="2000" advTm="28232"/>
    </mc:Choice>
    <mc:Fallback xmlns="">
      <p:transition spd="slow" advTm="2823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A0DD5D1C-E243-864D-95CA-130B24A680DD}"/>
              </a:ext>
            </a:extLst>
          </p:cNvPr>
          <p:cNvSpPr/>
          <p:nvPr/>
        </p:nvSpPr>
        <p:spPr>
          <a:xfrm>
            <a:off x="1421655" y="1212661"/>
            <a:ext cx="10095123" cy="4057649"/>
          </a:xfrm>
          <a:prstGeom prst="rect">
            <a:avLst/>
          </a:prstGeom>
        </p:spPr>
        <p:txBody>
          <a:bodyPr wrap="square">
            <a:spAutoFit/>
          </a:bodyPr>
          <a:lstStyle/>
          <a:p>
            <a:pPr>
              <a:lnSpc>
                <a:spcPct val="120000"/>
              </a:lnSpc>
            </a:pPr>
            <a:r>
              <a:rPr lang="en-US" altLang="zh-CN">
                <a:latin typeface="Times New Roman" panose="02020603050405020304" pitchFamily="18" charset="0"/>
                <a:cs typeface="Times New Roman" panose="02020603050405020304" pitchFamily="18" charset="0"/>
              </a:rPr>
              <a:t>6.</a:t>
            </a:r>
            <a:r>
              <a:rPr lang="zh-CN" altLang="en-US">
                <a:latin typeface="Times New Roman" panose="02020603050405020304" pitchFamily="18" charset="0"/>
                <a:cs typeface="Times New Roman" panose="02020603050405020304" pitchFamily="18" charset="0"/>
              </a:rPr>
              <a:t> 配置内核</a:t>
            </a: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a:latin typeface="Times New Roman" panose="02020603050405020304" pitchFamily="18" charset="0"/>
                <a:cs typeface="Times New Roman" panose="02020603050405020304" pitchFamily="18" charset="0"/>
              </a:rPr>
              <a:t>cd  /</a:t>
            </a:r>
            <a:r>
              <a:rPr lang="en" altLang="zh-CN" err="1">
                <a:latin typeface="Times New Roman" panose="02020603050405020304" pitchFamily="18" charset="0"/>
                <a:cs typeface="Times New Roman" panose="02020603050405020304" pitchFamily="18" charset="0"/>
              </a:rPr>
              <a:t>usr</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src</a:t>
            </a:r>
            <a:r>
              <a:rPr lang="en" altLang="zh-CN">
                <a:latin typeface="Times New Roman" panose="02020603050405020304" pitchFamily="18" charset="0"/>
                <a:cs typeface="Times New Roman" panose="02020603050405020304" pitchFamily="18" charset="0"/>
              </a:rPr>
              <a:t>/linux-4.16.10</a:t>
            </a: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a:t>
            </a:r>
            <a:r>
              <a:rPr lang="en" altLang="zh-CN" err="1">
                <a:latin typeface="Times New Roman" panose="02020603050405020304" pitchFamily="18" charset="0"/>
                <a:cs typeface="Times New Roman" panose="02020603050405020304" pitchFamily="18" charset="0"/>
              </a:rPr>
              <a:t>mrproper</a:t>
            </a:r>
            <a:endParaRPr lang="en" altLang="zh-CN">
              <a:latin typeface="Times New Roman" panose="02020603050405020304" pitchFamily="18" charset="0"/>
              <a:cs typeface="Times New Roman" panose="02020603050405020304" pitchFamily="18" charset="0"/>
            </a:endParaRPr>
          </a:p>
          <a:p>
            <a:pPr lvl="1">
              <a:lnSpc>
                <a:spcPct val="120000"/>
              </a:lnSpc>
            </a:pP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clean</a:t>
            </a:r>
          </a:p>
          <a:p>
            <a:pPr lvl="1">
              <a:lnSpc>
                <a:spcPct val="120000"/>
              </a:lnSpc>
            </a:pP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menuconfig</a:t>
            </a:r>
          </a:p>
          <a:p>
            <a:pPr>
              <a:lnSpc>
                <a:spcPct val="120000"/>
              </a:lnSpc>
            </a:pPr>
            <a:r>
              <a:rPr lang="en-US" altLang="zh-CN">
                <a:latin typeface="Times New Roman" panose="02020603050405020304" pitchFamily="18" charset="0"/>
                <a:cs typeface="Times New Roman" panose="02020603050405020304" pitchFamily="18" charset="0"/>
              </a:rPr>
              <a:t>7.</a:t>
            </a:r>
            <a:r>
              <a:rPr lang="zh-CN" altLang="en-US">
                <a:latin typeface="Times New Roman" panose="02020603050405020304" pitchFamily="18" charset="0"/>
                <a:cs typeface="Times New Roman" panose="02020603050405020304" pitchFamily="18" charset="0"/>
              </a:rPr>
              <a:t> 编译和安装内核（与第</a:t>
            </a:r>
            <a:r>
              <a:rPr lang="en-US" altLang="zh-CN">
                <a:latin typeface="Times New Roman" panose="02020603050405020304" pitchFamily="18" charset="0"/>
                <a:cs typeface="Times New Roman" panose="02020603050405020304" pitchFamily="18" charset="0"/>
              </a:rPr>
              <a:t>7</a:t>
            </a:r>
            <a:r>
              <a:rPr lang="zh-CN" altLang="en-US">
                <a:latin typeface="Times New Roman" panose="02020603050405020304" pitchFamily="18" charset="0"/>
                <a:cs typeface="Times New Roman" panose="02020603050405020304" pitchFamily="18" charset="0"/>
              </a:rPr>
              <a:t>章类似）</a:t>
            </a: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-j8 </a:t>
            </a: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modules -j8</a:t>
            </a:r>
          </a:p>
          <a:p>
            <a:pPr lvl="1">
              <a:lnSpc>
                <a:spcPct val="120000"/>
              </a:lnSpc>
            </a:pP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modules_install</a:t>
            </a:r>
          </a:p>
          <a:p>
            <a:pPr lvl="1">
              <a:lnSpc>
                <a:spcPct val="120000"/>
              </a:lnSpc>
            </a:pP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 install</a:t>
            </a:r>
          </a:p>
          <a:p>
            <a:pPr>
              <a:lnSpc>
                <a:spcPct val="120000"/>
              </a:lnSpc>
            </a:pPr>
            <a:r>
              <a:rPr lang="en-US" altLang="zh-CN">
                <a:latin typeface="Times New Roman" panose="02020603050405020304" pitchFamily="18" charset="0"/>
                <a:cs typeface="Times New Roman" panose="02020603050405020304" pitchFamily="18" charset="0"/>
              </a:rPr>
              <a:t>8.</a:t>
            </a:r>
            <a:r>
              <a:rPr lang="zh-CN" altLang="en-US">
                <a:latin typeface="Times New Roman" panose="02020603050405020304" pitchFamily="18" charset="0"/>
                <a:cs typeface="Times New Roman" panose="02020603050405020304" pitchFamily="18" charset="0"/>
              </a:rPr>
              <a:t> 重启系统</a:t>
            </a:r>
            <a:endParaRPr lang="en-US" altLang="zh-CN">
              <a:latin typeface="Times New Roman" panose="02020603050405020304" pitchFamily="18" charset="0"/>
              <a:cs typeface="Times New Roman" panose="02020603050405020304" pitchFamily="18" charset="0"/>
            </a:endParaRP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a:latin typeface="Times New Roman" panose="02020603050405020304" pitchFamily="18" charset="0"/>
                <a:cs typeface="Times New Roman" panose="02020603050405020304" pitchFamily="18" charset="0"/>
              </a:rPr>
              <a:t>uname -r  </a:t>
            </a:r>
            <a:r>
              <a:rPr lang="zh-CN" altLang="en-US">
                <a:latin typeface="Times New Roman" panose="02020603050405020304" pitchFamily="18" charset="0"/>
                <a:cs typeface="Times New Roman" panose="02020603050405020304" pitchFamily="18" charset="0"/>
              </a:rPr>
              <a:t>查看此时的内核版本</a:t>
            </a:r>
          </a:p>
        </p:txBody>
      </p:sp>
      <p:sp>
        <p:nvSpPr>
          <p:cNvPr id="6" name="标题 1">
            <a:extLst>
              <a:ext uri="{FF2B5EF4-FFF2-40B4-BE49-F238E27FC236}">
                <a16:creationId xmlns="" xmlns:a16="http://schemas.microsoft.com/office/drawing/2014/main" id="{C367BC0E-EF81-EB48-920F-EEDCCC7D00CC}"/>
              </a:ext>
            </a:extLst>
          </p:cNvPr>
          <p:cNvSpPr>
            <a:spLocks noGrp="1"/>
          </p:cNvSpPr>
          <p:nvPr>
            <p:ph type="title"/>
          </p:nvPr>
        </p:nvSpPr>
        <p:spPr>
          <a:xfrm>
            <a:off x="1421655" y="326529"/>
            <a:ext cx="6685282" cy="761059"/>
          </a:xfrm>
        </p:spPr>
        <p:txBody>
          <a:bodyPr>
            <a:noAutofit/>
          </a:bodyPr>
          <a:lstStyle/>
          <a:p>
            <a:r>
              <a:rPr lang="zh-CN" altLang="en-US" sz="3200"/>
              <a:t>使用内核编译法添加系统调用</a:t>
            </a:r>
            <a:endParaRPr kumimoji="1" lang="zh-CN" altLang="en-US" sz="3200"/>
          </a:p>
        </p:txBody>
      </p:sp>
    </p:spTree>
    <p:extLst>
      <p:ext uri="{BB962C8B-B14F-4D97-AF65-F5344CB8AC3E}">
        <p14:creationId xmlns:p14="http://schemas.microsoft.com/office/powerpoint/2010/main" val="2277499636"/>
      </p:ext>
    </p:extLst>
  </p:cSld>
  <p:clrMapOvr>
    <a:masterClrMapping/>
  </p:clrMapOvr>
  <mc:AlternateContent xmlns:mc="http://schemas.openxmlformats.org/markup-compatibility/2006" xmlns:p14="http://schemas.microsoft.com/office/powerpoint/2010/main">
    <mc:Choice Requires="p14">
      <p:transition spd="slow" p14:dur="2000" advTm="38719"/>
    </mc:Choice>
    <mc:Fallback xmlns="">
      <p:transition spd="slow" advTm="3871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A0DD5D1C-E243-864D-95CA-130B24A680DD}"/>
              </a:ext>
            </a:extLst>
          </p:cNvPr>
          <p:cNvSpPr/>
          <p:nvPr/>
        </p:nvSpPr>
        <p:spPr>
          <a:xfrm>
            <a:off x="1421655" y="1212661"/>
            <a:ext cx="10095123" cy="5632311"/>
          </a:xfrm>
          <a:prstGeom prst="rect">
            <a:avLst/>
          </a:prstGeom>
        </p:spPr>
        <p:txBody>
          <a:bodyPr wrap="square">
            <a:spAutoFit/>
          </a:bodyPr>
          <a:lstStyle/>
          <a:p>
            <a:r>
              <a:rPr lang="zh-CN" altLang="en-US">
                <a:latin typeface="Times New Roman" panose="02020603050405020304" pitchFamily="18" charset="0"/>
                <a:cs typeface="Times New Roman" panose="02020603050405020304" pitchFamily="18" charset="0"/>
              </a:rPr>
              <a:t>为了</a:t>
            </a:r>
            <a:r>
              <a:rPr lang="zh-CN" altLang="zh-CN">
                <a:latin typeface="Times New Roman" panose="02020603050405020304" pitchFamily="18" charset="0"/>
                <a:cs typeface="Times New Roman" panose="02020603050405020304" pitchFamily="18" charset="0"/>
              </a:rPr>
              <a:t>验证系统调用</a:t>
            </a:r>
            <a:r>
              <a:rPr lang="zh-CN" altLang="en-US">
                <a:latin typeface="Times New Roman" panose="02020603050405020304" pitchFamily="18" charset="0"/>
                <a:cs typeface="Times New Roman" panose="02020603050405020304" pitchFamily="18" charset="0"/>
              </a:rPr>
              <a:t>是否成功，编写验证代码如下。</a:t>
            </a:r>
          </a:p>
          <a:p>
            <a:pPr lvl="1"/>
            <a:r>
              <a:rPr lang="en-US" altLang="zh-CN">
                <a:latin typeface="Times New Roman" panose="02020603050405020304" pitchFamily="18" charset="0"/>
                <a:cs typeface="Times New Roman" panose="02020603050405020304" pitchFamily="18" charset="0"/>
              </a:rPr>
              <a:t>#</a:t>
            </a:r>
            <a:r>
              <a:rPr lang="en" altLang="zh-CN">
                <a:latin typeface="Times New Roman" panose="02020603050405020304" pitchFamily="18" charset="0"/>
                <a:cs typeface="Times New Roman" panose="02020603050405020304" pitchFamily="18" charset="0"/>
              </a:rPr>
              <a:t>include &lt;</a:t>
            </a:r>
            <a:r>
              <a:rPr lang="en" altLang="zh-CN" err="1">
                <a:latin typeface="Times New Roman" panose="02020603050405020304" pitchFamily="18" charset="0"/>
                <a:cs typeface="Times New Roman" panose="02020603050405020304" pitchFamily="18" charset="0"/>
              </a:rPr>
              <a:t>stdio.h</a:t>
            </a:r>
            <a:r>
              <a:rPr lang="en" altLang="zh-CN">
                <a:latin typeface="Times New Roman" panose="02020603050405020304" pitchFamily="18" charset="0"/>
                <a:cs typeface="Times New Roman" panose="02020603050405020304" pitchFamily="18" charset="0"/>
              </a:rPr>
              <a:t>&gt;</a:t>
            </a:r>
          </a:p>
          <a:p>
            <a:pPr lvl="1"/>
            <a:r>
              <a:rPr lang="en" altLang="zh-CN">
                <a:latin typeface="Times New Roman" panose="02020603050405020304" pitchFamily="18" charset="0"/>
                <a:cs typeface="Times New Roman" panose="02020603050405020304" pitchFamily="18" charset="0"/>
              </a:rPr>
              <a:t>#include &lt;</a:t>
            </a:r>
            <a:r>
              <a:rPr lang="en" altLang="zh-CN" err="1">
                <a:latin typeface="Times New Roman" panose="02020603050405020304" pitchFamily="18" charset="0"/>
                <a:cs typeface="Times New Roman" panose="02020603050405020304" pitchFamily="18" charset="0"/>
              </a:rPr>
              <a:t>linux</a:t>
            </a:r>
            <a:r>
              <a:rPr lang="en" altLang="zh-CN">
                <a:latin typeface="Times New Roman" panose="02020603050405020304" pitchFamily="18" charset="0"/>
                <a:cs typeface="Times New Roman" panose="02020603050405020304" pitchFamily="18" charset="0"/>
              </a:rPr>
              <a:t>/</a:t>
            </a:r>
            <a:r>
              <a:rPr lang="en" altLang="zh-CN" err="1">
                <a:latin typeface="Times New Roman" panose="02020603050405020304" pitchFamily="18" charset="0"/>
                <a:cs typeface="Times New Roman" panose="02020603050405020304" pitchFamily="18" charset="0"/>
              </a:rPr>
              <a:t>kernel.h</a:t>
            </a:r>
            <a:r>
              <a:rPr lang="en" altLang="zh-CN">
                <a:latin typeface="Times New Roman" panose="02020603050405020304" pitchFamily="18" charset="0"/>
                <a:cs typeface="Times New Roman" panose="02020603050405020304" pitchFamily="18" charset="0"/>
              </a:rPr>
              <a:t>&gt;</a:t>
            </a:r>
          </a:p>
          <a:p>
            <a:pPr lvl="1"/>
            <a:r>
              <a:rPr lang="en" altLang="zh-CN">
                <a:latin typeface="Times New Roman" panose="02020603050405020304" pitchFamily="18" charset="0"/>
                <a:cs typeface="Times New Roman" panose="02020603050405020304" pitchFamily="18" charset="0"/>
              </a:rPr>
              <a:t>#include &lt;sys/</a:t>
            </a:r>
            <a:r>
              <a:rPr lang="en" altLang="zh-CN" err="1">
                <a:latin typeface="Times New Roman" panose="02020603050405020304" pitchFamily="18" charset="0"/>
                <a:cs typeface="Times New Roman" panose="02020603050405020304" pitchFamily="18" charset="0"/>
              </a:rPr>
              <a:t>syscall.h</a:t>
            </a:r>
            <a:r>
              <a:rPr lang="en" altLang="zh-CN">
                <a:latin typeface="Times New Roman" panose="02020603050405020304" pitchFamily="18" charset="0"/>
                <a:cs typeface="Times New Roman" panose="02020603050405020304" pitchFamily="18" charset="0"/>
              </a:rPr>
              <a:t>&gt;</a:t>
            </a:r>
          </a:p>
          <a:p>
            <a:pPr lvl="1"/>
            <a:r>
              <a:rPr lang="en" altLang="zh-CN">
                <a:latin typeface="Times New Roman" panose="02020603050405020304" pitchFamily="18" charset="0"/>
                <a:cs typeface="Times New Roman" panose="02020603050405020304" pitchFamily="18" charset="0"/>
              </a:rPr>
              <a:t>#include &lt;</a:t>
            </a:r>
            <a:r>
              <a:rPr lang="en" altLang="zh-CN" err="1">
                <a:latin typeface="Times New Roman" panose="02020603050405020304" pitchFamily="18" charset="0"/>
                <a:cs typeface="Times New Roman" panose="02020603050405020304" pitchFamily="18" charset="0"/>
              </a:rPr>
              <a:t>unistd.h</a:t>
            </a:r>
            <a:r>
              <a:rPr lang="en" altLang="zh-CN">
                <a:latin typeface="Times New Roman" panose="02020603050405020304" pitchFamily="18" charset="0"/>
                <a:cs typeface="Times New Roman" panose="02020603050405020304" pitchFamily="18" charset="0"/>
              </a:rPr>
              <a:t>&gt;</a:t>
            </a:r>
          </a:p>
          <a:p>
            <a:pPr lvl="1"/>
            <a:r>
              <a:rPr lang="en" altLang="zh-CN" err="1">
                <a:latin typeface="Times New Roman" panose="02020603050405020304" pitchFamily="18" charset="0"/>
                <a:cs typeface="Times New Roman" panose="02020603050405020304" pitchFamily="18" charset="0"/>
              </a:rPr>
              <a:t>int</a:t>
            </a:r>
            <a:r>
              <a:rPr lang="en" altLang="zh-CN">
                <a:latin typeface="Times New Roman" panose="02020603050405020304" pitchFamily="18" charset="0"/>
                <a:cs typeface="Times New Roman" panose="02020603050405020304" pitchFamily="18" charset="0"/>
              </a:rPr>
              <a:t> main()</a:t>
            </a:r>
          </a:p>
          <a:p>
            <a:pPr lvl="1"/>
            <a:r>
              <a:rPr lang="en" altLang="zh-CN">
                <a:latin typeface="Times New Roman" panose="02020603050405020304" pitchFamily="18" charset="0"/>
                <a:cs typeface="Times New Roman" panose="02020603050405020304" pitchFamily="18" charset="0"/>
              </a:rPr>
              <a:t>{</a:t>
            </a:r>
          </a:p>
          <a:p>
            <a:pPr lvl="2"/>
            <a:r>
              <a:rPr lang="en" altLang="zh-CN">
                <a:latin typeface="Times New Roman" panose="02020603050405020304" pitchFamily="18" charset="0"/>
                <a:cs typeface="Times New Roman" panose="02020603050405020304" pitchFamily="18" charset="0"/>
              </a:rPr>
              <a:t>long </a:t>
            </a:r>
            <a:r>
              <a:rPr lang="en" altLang="zh-CN" err="1">
                <a:latin typeface="Times New Roman" panose="02020603050405020304" pitchFamily="18" charset="0"/>
                <a:cs typeface="Times New Roman" panose="02020603050405020304" pitchFamily="18" charset="0"/>
              </a:rPr>
              <a:t>int</a:t>
            </a:r>
            <a:r>
              <a:rPr lang="en" altLang="zh-CN">
                <a:latin typeface="Times New Roman" panose="02020603050405020304" pitchFamily="18" charset="0"/>
                <a:cs typeface="Times New Roman" panose="02020603050405020304" pitchFamily="18" charset="0"/>
              </a:rPr>
              <a:t> a = </a:t>
            </a:r>
            <a:r>
              <a:rPr lang="en" altLang="zh-CN" err="1">
                <a:latin typeface="Times New Roman" panose="02020603050405020304" pitchFamily="18" charset="0"/>
                <a:cs typeface="Times New Roman" panose="02020603050405020304" pitchFamily="18" charset="0"/>
              </a:rPr>
              <a:t>syscall</a:t>
            </a:r>
            <a:r>
              <a:rPr lang="en" altLang="zh-CN">
                <a:latin typeface="Times New Roman" panose="02020603050405020304" pitchFamily="18" charset="0"/>
                <a:cs typeface="Times New Roman" panose="02020603050405020304" pitchFamily="18" charset="0"/>
              </a:rPr>
              <a:t>(333);</a:t>
            </a:r>
          </a:p>
          <a:p>
            <a:pPr lvl="2"/>
            <a:r>
              <a:rPr lang="en" altLang="zh-CN" err="1">
                <a:latin typeface="Times New Roman" panose="02020603050405020304" pitchFamily="18" charset="0"/>
                <a:cs typeface="Times New Roman" panose="02020603050405020304" pitchFamily="18" charset="0"/>
              </a:rPr>
              <a:t>printf</a:t>
            </a:r>
            <a:r>
              <a:rPr lang="en" altLang="zh-CN">
                <a:latin typeface="Times New Roman" panose="02020603050405020304" pitchFamily="18" charset="0"/>
                <a:cs typeface="Times New Roman" panose="02020603050405020304" pitchFamily="18" charset="0"/>
              </a:rPr>
              <a:t>("System call </a:t>
            </a:r>
            <a:r>
              <a:rPr lang="en" altLang="zh-CN" err="1">
                <a:latin typeface="Times New Roman" panose="02020603050405020304" pitchFamily="18" charset="0"/>
                <a:cs typeface="Times New Roman" panose="02020603050405020304" pitchFamily="18" charset="0"/>
              </a:rPr>
              <a:t>sys_helloworld</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reutrn</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ld</a:t>
            </a:r>
            <a:r>
              <a:rPr lang="en" altLang="zh-CN">
                <a:latin typeface="Times New Roman" panose="02020603050405020304" pitchFamily="18" charset="0"/>
                <a:cs typeface="Times New Roman" panose="02020603050405020304" pitchFamily="18" charset="0"/>
              </a:rPr>
              <a:t>\n", a);</a:t>
            </a:r>
          </a:p>
          <a:p>
            <a:pPr lvl="2"/>
            <a:r>
              <a:rPr lang="en" altLang="zh-CN">
                <a:latin typeface="Times New Roman" panose="02020603050405020304" pitchFamily="18" charset="0"/>
                <a:cs typeface="Times New Roman" panose="02020603050405020304" pitchFamily="18" charset="0"/>
              </a:rPr>
              <a:t>return 0;</a:t>
            </a:r>
          </a:p>
          <a:p>
            <a:pPr lvl="1"/>
            <a:r>
              <a:rPr lang="en" altLang="zh-CN">
                <a:latin typeface="Times New Roman" panose="02020603050405020304" pitchFamily="18" charset="0"/>
                <a:cs typeface="Times New Roman" panose="02020603050405020304" pitchFamily="18" charset="0"/>
              </a:rPr>
              <a:t>}</a:t>
            </a:r>
          </a:p>
          <a:p>
            <a:endParaRPr lang="en"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编译验证代码：</a:t>
            </a:r>
          </a:p>
          <a:p>
            <a:pPr lvl="1"/>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gcc</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hello.c</a:t>
            </a:r>
            <a:endParaRPr lang="en" altLang="zh-CN">
              <a:latin typeface="Times New Roman" panose="02020603050405020304" pitchFamily="18" charset="0"/>
              <a:cs typeface="Times New Roman" panose="02020603050405020304" pitchFamily="18" charset="0"/>
            </a:endParaRPr>
          </a:p>
          <a:p>
            <a:pPr lvl="1"/>
            <a:endParaRPr lang="en" altLang="zh-CN" sz="1200">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执行验证代码：</a:t>
            </a:r>
          </a:p>
          <a:p>
            <a:pPr lvl="1"/>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a.out</a:t>
            </a:r>
          </a:p>
          <a:p>
            <a:pPr lvl="1"/>
            <a:r>
              <a:rPr lang="zh-CN" altLang="en-US" err="1">
                <a:latin typeface="Times New Roman" panose="02020603050405020304" pitchFamily="18" charset="0"/>
                <a:cs typeface="Times New Roman" panose="02020603050405020304" pitchFamily="18" charset="0"/>
              </a:rPr>
              <a:t>输出“</a:t>
            </a:r>
            <a:r>
              <a:rPr lang="en" altLang="zh-CN">
                <a:latin typeface="Times New Roman" panose="02020603050405020304" pitchFamily="18" charset="0"/>
                <a:cs typeface="Times New Roman" panose="02020603050405020304" pitchFamily="18" charset="0"/>
              </a:rPr>
              <a:t>System call </a:t>
            </a:r>
            <a:r>
              <a:rPr lang="en" altLang="zh-CN" err="1">
                <a:latin typeface="Times New Roman" panose="02020603050405020304" pitchFamily="18" charset="0"/>
                <a:cs typeface="Times New Roman" panose="02020603050405020304" pitchFamily="18" charset="0"/>
              </a:rPr>
              <a:t>sys_helloworld</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reutrn</a:t>
            </a:r>
            <a:r>
              <a:rPr lang="zh-CN" altLang="en-US" err="1">
                <a:latin typeface="Times New Roman" panose="02020603050405020304" pitchFamily="18" charset="0"/>
                <a:cs typeface="Times New Roman" panose="02020603050405020304" pitchFamily="18" charset="0"/>
              </a:rPr>
              <a:t> </a:t>
            </a:r>
            <a:r>
              <a:rPr lang="en-US" altLang="zh-CN" err="1">
                <a:latin typeface="Times New Roman" panose="02020603050405020304" pitchFamily="18" charset="0"/>
                <a:cs typeface="Times New Roman" panose="02020603050405020304" pitchFamily="18" charset="0"/>
              </a:rPr>
              <a:t>1</a:t>
            </a:r>
            <a:r>
              <a:rPr lang="zh-CN" altLang="en-US" err="1">
                <a:latin typeface="Times New Roman" panose="02020603050405020304" pitchFamily="18" charset="0"/>
                <a:cs typeface="Times New Roman" panose="02020603050405020304" pitchFamily="18" charset="0"/>
              </a:rPr>
              <a:t>”表示成功调用。</a:t>
            </a:r>
            <a:endParaRPr lang="en" altLang="zh-CN" err="1">
              <a:latin typeface="Times New Roman" panose="02020603050405020304" pitchFamily="18" charset="0"/>
              <a:cs typeface="Times New Roman" panose="02020603050405020304" pitchFamily="18" charset="0"/>
            </a:endParaRPr>
          </a:p>
          <a:p>
            <a:pPr lvl="1"/>
            <a:endParaRPr lang="en-US" altLang="zh-CN" sz="1400" err="1">
              <a:latin typeface="Times New Roman" panose="02020603050405020304" pitchFamily="18" charset="0"/>
              <a:cs typeface="Times New Roman" panose="02020603050405020304" pitchFamily="18" charset="0"/>
            </a:endParaRPr>
          </a:p>
          <a:p>
            <a:pPr marL="0" lvl="1"/>
            <a:r>
              <a:rPr lang="zh-CN" altLang="en-US" err="1">
                <a:latin typeface="Times New Roman" panose="02020603050405020304" pitchFamily="18" charset="0"/>
                <a:cs typeface="Times New Roman" panose="02020603050405020304" pitchFamily="18" charset="0"/>
              </a:rPr>
              <a:t>也可以通过</a:t>
            </a:r>
            <a:r>
              <a:rPr lang="en-US" altLang="zh-CN" err="1">
                <a:latin typeface="Times New Roman" panose="02020603050405020304" pitchFamily="18" charset="0"/>
                <a:cs typeface="Times New Roman" panose="02020603050405020304" pitchFamily="18" charset="0"/>
              </a:rPr>
              <a:t>dmesg</a:t>
            </a:r>
            <a:r>
              <a:rPr lang="zh-CN" altLang="en-US" err="1">
                <a:latin typeface="Times New Roman" panose="02020603050405020304" pitchFamily="18" charset="0"/>
                <a:cs typeface="Times New Roman" panose="02020603050405020304" pitchFamily="18" charset="0"/>
              </a:rPr>
              <a:t>查看系统日志，应有输出“</a:t>
            </a:r>
            <a:r>
              <a:rPr lang="en" altLang="zh-CN" err="1">
                <a:latin typeface="Times New Roman" panose="02020603050405020304" pitchFamily="18" charset="0"/>
                <a:cs typeface="Times New Roman" panose="02020603050405020304" pitchFamily="18" charset="0"/>
              </a:rPr>
              <a:t>helloworld</a:t>
            </a:r>
            <a:r>
              <a:rPr lang="en" altLang="zh-CN">
                <a:latin typeface="Times New Roman" panose="02020603050405020304" pitchFamily="18" charset="0"/>
                <a:cs typeface="Times New Roman" panose="02020603050405020304" pitchFamily="18" charset="0"/>
              </a:rPr>
              <a:t>!</a:t>
            </a:r>
            <a:r>
              <a:rPr lang="zh-CN" altLang="en-US" err="1">
                <a:latin typeface="Times New Roman" panose="02020603050405020304" pitchFamily="18" charset="0"/>
                <a:cs typeface="Times New Roman" panose="02020603050405020304" pitchFamily="18" charset="0"/>
              </a:rPr>
              <a:t>”</a:t>
            </a:r>
            <a:endParaRPr lang="en" altLang="zh-CN" err="1">
              <a:latin typeface="Times New Roman" panose="02020603050405020304" pitchFamily="18" charset="0"/>
              <a:cs typeface="Times New Roman" panose="02020603050405020304" pitchFamily="18" charset="0"/>
            </a:endParaRPr>
          </a:p>
        </p:txBody>
      </p:sp>
      <p:pic>
        <p:nvPicPr>
          <p:cNvPr id="4" name="图片 3" descr="2021-04-06 13-06-56屏幕截图">
            <a:extLst>
              <a:ext uri="{FF2B5EF4-FFF2-40B4-BE49-F238E27FC236}">
                <a16:creationId xmlns="" xmlns:a16="http://schemas.microsoft.com/office/drawing/2014/main" id="{25379D8C-11A2-ED4B-9410-C064DC00D212}"/>
              </a:ext>
            </a:extLst>
          </p:cNvPr>
          <p:cNvPicPr/>
          <p:nvPr/>
        </p:nvPicPr>
        <p:blipFill>
          <a:blip r:embed="rId3">
            <a:extLst>
              <a:ext uri="{28A0092B-C50C-407E-A947-70E740481C1C}">
                <a14:useLocalDpi xmlns:a14="http://schemas.microsoft.com/office/drawing/2010/main" val="0"/>
              </a:ext>
            </a:extLst>
          </a:blip>
          <a:srcRect r="30702"/>
          <a:stretch>
            <a:fillRect/>
          </a:stretch>
        </p:blipFill>
        <p:spPr>
          <a:xfrm>
            <a:off x="5497416" y="3944123"/>
            <a:ext cx="6139421" cy="982345"/>
          </a:xfrm>
          <a:prstGeom prst="rect">
            <a:avLst/>
          </a:prstGeom>
          <a:noFill/>
          <a:ln>
            <a:noFill/>
          </a:ln>
        </p:spPr>
      </p:pic>
      <p:sp>
        <p:nvSpPr>
          <p:cNvPr id="7" name="标题 1">
            <a:extLst>
              <a:ext uri="{FF2B5EF4-FFF2-40B4-BE49-F238E27FC236}">
                <a16:creationId xmlns="" xmlns:a16="http://schemas.microsoft.com/office/drawing/2014/main" id="{BBD5A2D7-186D-E14C-854F-E9772C06BF6C}"/>
              </a:ext>
            </a:extLst>
          </p:cNvPr>
          <p:cNvSpPr>
            <a:spLocks noGrp="1"/>
          </p:cNvSpPr>
          <p:nvPr>
            <p:ph type="title"/>
          </p:nvPr>
        </p:nvSpPr>
        <p:spPr>
          <a:xfrm>
            <a:off x="1421655" y="326529"/>
            <a:ext cx="6685282" cy="761059"/>
          </a:xfrm>
        </p:spPr>
        <p:txBody>
          <a:bodyPr>
            <a:noAutofit/>
          </a:bodyPr>
          <a:lstStyle/>
          <a:p>
            <a:r>
              <a:rPr lang="zh-CN" altLang="en-US" sz="3200"/>
              <a:t>使用内核编译法添加系统调用</a:t>
            </a:r>
            <a:endParaRPr kumimoji="1" lang="zh-CN" altLang="en-US" sz="3200"/>
          </a:p>
        </p:txBody>
      </p:sp>
    </p:spTree>
    <p:extLst>
      <p:ext uri="{BB962C8B-B14F-4D97-AF65-F5344CB8AC3E}">
        <p14:creationId xmlns:p14="http://schemas.microsoft.com/office/powerpoint/2010/main" val="1813078524"/>
      </p:ext>
    </p:extLst>
  </p:cSld>
  <p:clrMapOvr>
    <a:masterClrMapping/>
  </p:clrMapOvr>
  <mc:AlternateContent xmlns:mc="http://schemas.openxmlformats.org/markup-compatibility/2006" xmlns:p14="http://schemas.microsoft.com/office/powerpoint/2010/main">
    <mc:Choice Requires="p14">
      <p:transition spd="slow" p14:dur="2000" advTm="40992"/>
    </mc:Choice>
    <mc:Fallback xmlns="">
      <p:transition spd="slow" advTm="4099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935C157-4C87-A04E-B1B3-DECE65D8D7CA}"/>
              </a:ext>
            </a:extLst>
          </p:cNvPr>
          <p:cNvSpPr>
            <a:spLocks noGrp="1"/>
          </p:cNvSpPr>
          <p:nvPr>
            <p:ph type="title"/>
          </p:nvPr>
        </p:nvSpPr>
        <p:spPr>
          <a:xfrm>
            <a:off x="1421655" y="295738"/>
            <a:ext cx="5759729" cy="761059"/>
          </a:xfrm>
        </p:spPr>
        <p:txBody>
          <a:bodyPr>
            <a:noAutofit/>
          </a:bodyPr>
          <a:lstStyle/>
          <a:p>
            <a:r>
              <a:rPr lang="zh-CN" altLang="zh-CN" sz="3200"/>
              <a:t>使用内核模块法添加系统调用</a:t>
            </a:r>
            <a:endParaRPr kumimoji="1" lang="zh-CN" altLang="en-US" sz="3200"/>
          </a:p>
        </p:txBody>
      </p:sp>
      <p:sp>
        <p:nvSpPr>
          <p:cNvPr id="3" name="矩形 2">
            <a:extLst>
              <a:ext uri="{FF2B5EF4-FFF2-40B4-BE49-F238E27FC236}">
                <a16:creationId xmlns="" xmlns:a16="http://schemas.microsoft.com/office/drawing/2014/main" id="{BA5F8FE8-4840-A74C-AA4E-A561FCDACFE9}"/>
              </a:ext>
            </a:extLst>
          </p:cNvPr>
          <p:cNvSpPr/>
          <p:nvPr/>
        </p:nvSpPr>
        <p:spPr>
          <a:xfrm>
            <a:off x="1421656" y="1296637"/>
            <a:ext cx="9348688" cy="5388526"/>
          </a:xfrm>
          <a:prstGeom prst="rect">
            <a:avLst/>
          </a:prstGeom>
        </p:spPr>
        <p:txBody>
          <a:bodyPr wrap="square">
            <a:spAutoFit/>
          </a:bodyPr>
          <a:lstStyle/>
          <a:p>
            <a:pPr>
              <a:lnSpc>
                <a:spcPct val="120000"/>
              </a:lnSpc>
            </a:pPr>
            <a:r>
              <a:rPr lang="zh-CN" altLang="en-US" dirty="0">
                <a:latin typeface="Times New Roman" panose="02020603050405020304" pitchFamily="18" charset="0"/>
                <a:cs typeface="Times New Roman" panose="02020603050405020304" pitchFamily="18" charset="0"/>
              </a:rPr>
              <a:t>内核模块法其实是通过内核模块机制对原有系统调用实现拦截。</a:t>
            </a:r>
            <a:endParaRPr lang="en-US" altLang="zh-CN" dirty="0">
              <a:latin typeface="Times New Roman" panose="02020603050405020304" pitchFamily="18" charset="0"/>
              <a:cs typeface="Times New Roman" panose="02020603050405020304" pitchFamily="18" charset="0"/>
            </a:endParaRPr>
          </a:p>
          <a:p>
            <a:pPr>
              <a:lnSpc>
                <a:spcPct val="120000"/>
              </a:lnSpc>
            </a:pPr>
            <a:endParaRPr lang="en-US" altLang="zh-CN">
              <a:latin typeface="Times New Roman" panose="02020603050405020304" pitchFamily="18" charset="0"/>
              <a:cs typeface="Times New Roman" panose="02020603050405020304" pitchFamily="18" charset="0"/>
            </a:endParaRPr>
          </a:p>
          <a:p>
            <a:pPr>
              <a:lnSpc>
                <a:spcPct val="120000"/>
              </a:lnSpc>
            </a:pPr>
            <a:r>
              <a:rPr lang="zh-CN" altLang="en-US">
                <a:latin typeface="Times New Roman" panose="02020603050405020304" pitchFamily="18" charset="0"/>
                <a:cs typeface="Times New Roman" panose="02020603050405020304" pitchFamily="18" charset="0"/>
              </a:rPr>
              <a:t>具体的步骤如下：</a:t>
            </a:r>
          </a:p>
          <a:p>
            <a:pPr>
              <a:lnSpc>
                <a:spcPct val="120000"/>
              </a:lnSpc>
            </a:pP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 编写</a:t>
            </a:r>
            <a:r>
              <a:rPr lang="en" altLang="zh-CN" err="1">
                <a:latin typeface="Times New Roman" panose="02020603050405020304" pitchFamily="18" charset="0"/>
                <a:cs typeface="Times New Roman" panose="02020603050405020304" pitchFamily="18" charset="0"/>
              </a:rPr>
              <a:t>hello.c</a:t>
            </a:r>
            <a:r>
              <a:rPr lang="zh-CN" altLang="en-US">
                <a:latin typeface="Times New Roman" panose="02020603050405020304" pitchFamily="18" charset="0"/>
                <a:cs typeface="Times New Roman" panose="02020603050405020304" pitchFamily="18" charset="0"/>
              </a:rPr>
              <a:t>文件，示例代码请参考实验指导书。</a:t>
            </a:r>
          </a:p>
          <a:p>
            <a:pPr>
              <a:lnSpc>
                <a:spcPct val="120000"/>
              </a:lnSpc>
            </a:pPr>
            <a:r>
              <a:rPr lang="zh-CN" altLang="en-US">
                <a:latin typeface="Times New Roman" panose="02020603050405020304" pitchFamily="18" charset="0"/>
                <a:cs typeface="Times New Roman" panose="02020603050405020304" pitchFamily="18" charset="0"/>
              </a:rPr>
              <a:t>其中，需要说明的是，我们在</a:t>
            </a:r>
            <a:r>
              <a:rPr lang="en" altLang="zh-CN" err="1">
                <a:latin typeface="Times New Roman" panose="02020603050405020304" pitchFamily="18" charset="0"/>
                <a:cs typeface="Times New Roman" panose="02020603050405020304" pitchFamily="18" charset="0"/>
              </a:rPr>
              <a:t>asmlinkage</a:t>
            </a:r>
            <a:r>
              <a:rPr lang="en" altLang="zh-CN">
                <a:latin typeface="Times New Roman" panose="02020603050405020304" pitchFamily="18" charset="0"/>
                <a:cs typeface="Times New Roman" panose="02020603050405020304" pitchFamily="18" charset="0"/>
              </a:rPr>
              <a:t> long </a:t>
            </a:r>
            <a:r>
              <a:rPr lang="en" altLang="zh-CN" err="1">
                <a:latin typeface="Times New Roman" panose="02020603050405020304" pitchFamily="18" charset="0"/>
                <a:cs typeface="Times New Roman" panose="02020603050405020304" pitchFamily="18" charset="0"/>
              </a:rPr>
              <a:t>sys_mycall</a:t>
            </a:r>
            <a:r>
              <a:rPr lang="en" altLang="zh-CN">
                <a:latin typeface="Times New Roman" panose="02020603050405020304" pitchFamily="18" charset="0"/>
                <a:cs typeface="Times New Roman" panose="02020603050405020304" pitchFamily="18" charset="0"/>
              </a:rPr>
              <a:t>(void) </a:t>
            </a:r>
            <a:r>
              <a:rPr lang="zh-CN" altLang="en-US">
                <a:latin typeface="Times New Roman" panose="02020603050405020304" pitchFamily="18" charset="0"/>
                <a:cs typeface="Times New Roman" panose="02020603050405020304" pitchFamily="18" charset="0"/>
              </a:rPr>
              <a:t>函数中定义自己的系统调用，例如：</a:t>
            </a:r>
          </a:p>
          <a:p>
            <a:pPr lvl="1">
              <a:lnSpc>
                <a:spcPct val="120000"/>
              </a:lnSpc>
            </a:pPr>
            <a:r>
              <a:rPr lang="en" altLang="zh-CN" err="1">
                <a:latin typeface="Times New Roman" panose="02020603050405020304" pitchFamily="18" charset="0"/>
                <a:cs typeface="Times New Roman" panose="02020603050405020304" pitchFamily="18" charset="0"/>
              </a:rPr>
              <a:t>asmlinkage</a:t>
            </a:r>
            <a:r>
              <a:rPr lang="en" altLang="zh-CN">
                <a:latin typeface="Times New Roman" panose="02020603050405020304" pitchFamily="18" charset="0"/>
                <a:cs typeface="Times New Roman" panose="02020603050405020304" pitchFamily="18" charset="0"/>
              </a:rPr>
              <a:t> long </a:t>
            </a:r>
            <a:r>
              <a:rPr lang="en" altLang="zh-CN" err="1">
                <a:latin typeface="Times New Roman" panose="02020603050405020304" pitchFamily="18" charset="0"/>
                <a:cs typeface="Times New Roman" panose="02020603050405020304" pitchFamily="18" charset="0"/>
              </a:rPr>
              <a:t>sys_mycall</a:t>
            </a:r>
            <a:r>
              <a:rPr lang="en" altLang="zh-CN">
                <a:latin typeface="Times New Roman" panose="02020603050405020304" pitchFamily="18" charset="0"/>
                <a:cs typeface="Times New Roman" panose="02020603050405020304" pitchFamily="18" charset="0"/>
              </a:rPr>
              <a:t>(void) //</a:t>
            </a:r>
            <a:r>
              <a:rPr lang="zh-CN" altLang="en-US">
                <a:latin typeface="Times New Roman" panose="02020603050405020304" pitchFamily="18" charset="0"/>
                <a:cs typeface="Times New Roman" panose="02020603050405020304" pitchFamily="18" charset="0"/>
              </a:rPr>
              <a:t>定义自己的系统调用</a:t>
            </a:r>
          </a:p>
          <a:p>
            <a:pPr lvl="1">
              <a:lnSpc>
                <a:spcPct val="120000"/>
              </a:lnSpc>
            </a:pPr>
            <a:r>
              <a:rPr lang="en-US" altLang="zh-CN">
                <a:latin typeface="Times New Roman" panose="02020603050405020304" pitchFamily="18" charset="0"/>
                <a:cs typeface="Times New Roman" panose="02020603050405020304" pitchFamily="18" charset="0"/>
              </a:rPr>
              <a:t>{   </a:t>
            </a:r>
          </a:p>
          <a:p>
            <a:pPr lvl="1">
              <a:lnSpc>
                <a:spcPct val="120000"/>
              </a:lnSpc>
            </a:pPr>
            <a:r>
              <a:rPr lang="en-US"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printk</a:t>
            </a:r>
            <a:r>
              <a:rPr lang="en"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模块系统调用</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当前</a:t>
            </a:r>
            <a:r>
              <a:rPr lang="en" altLang="zh-CN" err="1">
                <a:latin typeface="Times New Roman" panose="02020603050405020304" pitchFamily="18" charset="0"/>
                <a:cs typeface="Times New Roman" panose="02020603050405020304" pitchFamily="18" charset="0"/>
              </a:rPr>
              <a:t>pid</a:t>
            </a:r>
            <a:r>
              <a:rPr lang="zh-CN" altLang="en">
                <a:latin typeface="Times New Roman" panose="02020603050405020304" pitchFamily="18" charset="0"/>
                <a:cs typeface="Times New Roman" panose="02020603050405020304" pitchFamily="18" charset="0"/>
              </a:rPr>
              <a:t>：</a:t>
            </a:r>
            <a:r>
              <a:rPr lang="en" altLang="zh-CN">
                <a:latin typeface="Times New Roman" panose="02020603050405020304" pitchFamily="18" charset="0"/>
                <a:cs typeface="Times New Roman" panose="02020603050405020304" pitchFamily="18" charset="0"/>
              </a:rPr>
              <a:t>%d</a:t>
            </a:r>
            <a:r>
              <a:rPr lang="zh-CN" altLang="e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当前</a:t>
            </a:r>
            <a:r>
              <a:rPr lang="en" altLang="zh-CN" err="1">
                <a:latin typeface="Times New Roman" panose="02020603050405020304" pitchFamily="18" charset="0"/>
                <a:cs typeface="Times New Roman" panose="02020603050405020304" pitchFamily="18" charset="0"/>
              </a:rPr>
              <a:t>comm</a:t>
            </a:r>
            <a:r>
              <a:rPr lang="en" altLang="zh-CN">
                <a:latin typeface="Times New Roman" panose="02020603050405020304" pitchFamily="18" charset="0"/>
                <a:cs typeface="Times New Roman" panose="02020603050405020304" pitchFamily="18" charset="0"/>
              </a:rPr>
              <a:t>:%s\</a:t>
            </a:r>
            <a:r>
              <a:rPr lang="en" altLang="zh-CN" err="1">
                <a:latin typeface="Times New Roman" panose="02020603050405020304" pitchFamily="18" charset="0"/>
                <a:cs typeface="Times New Roman" panose="02020603050405020304" pitchFamily="18" charset="0"/>
              </a:rPr>
              <a:t>n",current</a:t>
            </a:r>
            <a:r>
              <a:rPr lang="en" altLang="zh-CN">
                <a:latin typeface="Times New Roman" panose="02020603050405020304" pitchFamily="18" charset="0"/>
                <a:cs typeface="Times New Roman" panose="02020603050405020304" pitchFamily="18" charset="0"/>
              </a:rPr>
              <a:t>-&gt;</a:t>
            </a:r>
            <a:r>
              <a:rPr lang="en" altLang="zh-CN" err="1">
                <a:latin typeface="Times New Roman" panose="02020603050405020304" pitchFamily="18" charset="0"/>
                <a:cs typeface="Times New Roman" panose="02020603050405020304" pitchFamily="18" charset="0"/>
              </a:rPr>
              <a:t>pid,current</a:t>
            </a:r>
            <a:r>
              <a:rPr lang="en" altLang="zh-CN">
                <a:latin typeface="Times New Roman" panose="02020603050405020304" pitchFamily="18" charset="0"/>
                <a:cs typeface="Times New Roman" panose="02020603050405020304" pitchFamily="18" charset="0"/>
              </a:rPr>
              <a:t>-&gt;</a:t>
            </a:r>
            <a:r>
              <a:rPr lang="en" altLang="zh-CN" err="1">
                <a:latin typeface="Times New Roman" panose="02020603050405020304" pitchFamily="18" charset="0"/>
                <a:cs typeface="Times New Roman" panose="02020603050405020304" pitchFamily="18" charset="0"/>
              </a:rPr>
              <a:t>comm</a:t>
            </a:r>
            <a:r>
              <a:rPr lang="en" altLang="zh-CN">
                <a:latin typeface="Times New Roman" panose="02020603050405020304" pitchFamily="18" charset="0"/>
                <a:cs typeface="Times New Roman" panose="02020603050405020304" pitchFamily="18" charset="0"/>
              </a:rPr>
              <a:t>);</a:t>
            </a:r>
          </a:p>
          <a:p>
            <a:pPr lvl="1">
              <a:lnSpc>
                <a:spcPct val="120000"/>
              </a:lnSpc>
            </a:pP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printk</a:t>
            </a:r>
            <a:r>
              <a:rPr lang="en" altLang="zh-CN">
                <a:latin typeface="Times New Roman" panose="02020603050405020304" pitchFamily="18" charset="0"/>
                <a:cs typeface="Times New Roman" panose="02020603050405020304" pitchFamily="18" charset="0"/>
              </a:rPr>
              <a:t>("hello world!\n");</a:t>
            </a:r>
          </a:p>
          <a:p>
            <a:pPr lvl="1">
              <a:lnSpc>
                <a:spcPct val="120000"/>
              </a:lnSpc>
            </a:pPr>
            <a:r>
              <a:rPr lang="en" altLang="zh-CN">
                <a:latin typeface="Times New Roman" panose="02020603050405020304" pitchFamily="18" charset="0"/>
                <a:cs typeface="Times New Roman" panose="02020603050405020304" pitchFamily="18" charset="0"/>
              </a:rPr>
              <a:t>    return current-&gt;</a:t>
            </a:r>
            <a:r>
              <a:rPr lang="en" altLang="zh-CN" err="1">
                <a:latin typeface="Times New Roman" panose="02020603050405020304" pitchFamily="18" charset="0"/>
                <a:cs typeface="Times New Roman" panose="02020603050405020304" pitchFamily="18" charset="0"/>
              </a:rPr>
              <a:t>pid</a:t>
            </a:r>
            <a:r>
              <a:rPr lang="en" altLang="zh-CN">
                <a:latin typeface="Times New Roman" panose="02020603050405020304" pitchFamily="18" charset="0"/>
                <a:cs typeface="Times New Roman" panose="02020603050405020304" pitchFamily="18" charset="0"/>
              </a:rPr>
              <a:t>;    </a:t>
            </a:r>
          </a:p>
          <a:p>
            <a:pPr lvl="1">
              <a:lnSpc>
                <a:spcPct val="120000"/>
              </a:lnSpc>
            </a:pPr>
            <a:r>
              <a:rPr lang="en" altLang="zh-CN">
                <a:latin typeface="Times New Roman" panose="02020603050405020304" pitchFamily="18" charset="0"/>
                <a:cs typeface="Times New Roman" panose="02020603050405020304" pitchFamily="18" charset="0"/>
              </a:rPr>
              <a:t>}</a:t>
            </a:r>
          </a:p>
          <a:p>
            <a:pPr lvl="1">
              <a:lnSpc>
                <a:spcPct val="120000"/>
              </a:lnSpc>
            </a:pPr>
            <a:endParaRPr lang="en" altLang="zh-CN">
              <a:latin typeface="Times New Roman" panose="02020603050405020304" pitchFamily="18" charset="0"/>
              <a:cs typeface="Times New Roman" panose="02020603050405020304" pitchFamily="18" charset="0"/>
            </a:endParaRPr>
          </a:p>
          <a:p>
            <a:pPr>
              <a:lnSpc>
                <a:spcPct val="120000"/>
              </a:lnSpc>
            </a:pPr>
            <a:r>
              <a:rPr lang="zh-CN" altLang="en-US">
                <a:latin typeface="Times New Roman" panose="02020603050405020304" pitchFamily="18" charset="0"/>
                <a:cs typeface="Times New Roman" panose="02020603050405020304" pitchFamily="18" charset="0"/>
              </a:rPr>
              <a:t>代码中，在模块装载</a:t>
            </a:r>
            <a:r>
              <a:rPr lang="en" altLang="zh-CN">
                <a:latin typeface="Times New Roman" panose="02020603050405020304" pitchFamily="18" charset="0"/>
                <a:cs typeface="Times New Roman" panose="02020603050405020304" pitchFamily="18" charset="0"/>
              </a:rPr>
              <a:t>static </a:t>
            </a:r>
            <a:r>
              <a:rPr lang="en" altLang="zh-CN" err="1">
                <a:latin typeface="Times New Roman" panose="02020603050405020304" pitchFamily="18" charset="0"/>
                <a:cs typeface="Times New Roman" panose="02020603050405020304" pitchFamily="18" charset="0"/>
              </a:rPr>
              <a:t>int</a:t>
            </a:r>
            <a:r>
              <a:rPr lang="en" altLang="zh-CN">
                <a:latin typeface="Times New Roman" panose="02020603050405020304" pitchFamily="18" charset="0"/>
                <a:cs typeface="Times New Roman" panose="02020603050405020304" pitchFamily="18" charset="0"/>
              </a:rPr>
              <a:t> __</a:t>
            </a:r>
            <a:r>
              <a:rPr lang="en" altLang="zh-CN" err="1">
                <a:latin typeface="Times New Roman" panose="02020603050405020304" pitchFamily="18" charset="0"/>
                <a:cs typeface="Times New Roman" panose="02020603050405020304" pitchFamily="18" charset="0"/>
              </a:rPr>
              <a:t>init</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call_init</a:t>
            </a:r>
            <a:r>
              <a:rPr lang="en"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时，实现了用自己的系统调用替换原来的系统调用，而在模块卸载</a:t>
            </a:r>
            <a:r>
              <a:rPr lang="en" altLang="zh-CN">
                <a:latin typeface="Times New Roman" panose="02020603050405020304" pitchFamily="18" charset="0"/>
                <a:cs typeface="Times New Roman" panose="02020603050405020304" pitchFamily="18" charset="0"/>
              </a:rPr>
              <a:t>static void __exit </a:t>
            </a:r>
            <a:r>
              <a:rPr lang="en" altLang="zh-CN" err="1">
                <a:latin typeface="Times New Roman" panose="02020603050405020304" pitchFamily="18" charset="0"/>
                <a:cs typeface="Times New Roman" panose="02020603050405020304" pitchFamily="18" charset="0"/>
              </a:rPr>
              <a:t>call_exit</a:t>
            </a:r>
            <a:r>
              <a:rPr lang="en" altLang="zh-CN">
                <a:latin typeface="Times New Roman" panose="02020603050405020304" pitchFamily="18" charset="0"/>
                <a:cs typeface="Times New Roman" panose="02020603050405020304" pitchFamily="18" charset="0"/>
              </a:rPr>
              <a:t>(void)</a:t>
            </a:r>
            <a:r>
              <a:rPr lang="zh-CN" altLang="en-US">
                <a:latin typeface="Times New Roman" panose="02020603050405020304" pitchFamily="18" charset="0"/>
                <a:cs typeface="Times New Roman" panose="02020603050405020304" pitchFamily="18" charset="0"/>
              </a:rPr>
              <a:t>时再将系统调用恢复。</a:t>
            </a:r>
          </a:p>
          <a:p>
            <a:pPr algn="just">
              <a:lnSpc>
                <a:spcPct val="120000"/>
              </a:lnSpc>
            </a:pPr>
            <a:endParaRPr lang="zh-CN" altLang="en-US">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873723"/>
      </p:ext>
    </p:extLst>
  </p:cSld>
  <p:clrMapOvr>
    <a:masterClrMapping/>
  </p:clrMapOvr>
  <mc:AlternateContent xmlns:mc="http://schemas.openxmlformats.org/markup-compatibility/2006" xmlns:p14="http://schemas.microsoft.com/office/powerpoint/2010/main">
    <mc:Choice Requires="p14">
      <p:transition spd="slow" p14:dur="2000" advTm="56720"/>
    </mc:Choice>
    <mc:Fallback xmlns="">
      <p:transition spd="slow" advTm="567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BA5F8FE8-4840-A74C-AA4E-A561FCDACFE9}"/>
              </a:ext>
            </a:extLst>
          </p:cNvPr>
          <p:cNvSpPr/>
          <p:nvPr/>
        </p:nvSpPr>
        <p:spPr>
          <a:xfrm>
            <a:off x="1421656" y="1296637"/>
            <a:ext cx="9348688" cy="1732141"/>
          </a:xfrm>
          <a:prstGeom prst="rect">
            <a:avLst/>
          </a:prstGeom>
        </p:spPr>
        <p:txBody>
          <a:bodyPr wrap="square">
            <a:spAutoFit/>
          </a:bodyPr>
          <a:lstStyle/>
          <a:p>
            <a:pPr>
              <a:lnSpc>
                <a:spcPct val="120000"/>
              </a:lnSpc>
            </a:pP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 查询</a:t>
            </a:r>
            <a:r>
              <a:rPr lang="en" altLang="zh-CN" err="1">
                <a:latin typeface="Times New Roman" panose="02020603050405020304" pitchFamily="18" charset="0"/>
                <a:cs typeface="Times New Roman" panose="02020603050405020304" pitchFamily="18" charset="0"/>
              </a:rPr>
              <a:t>sys_call_table</a:t>
            </a:r>
            <a:r>
              <a:rPr lang="zh-CN" altLang="en-US">
                <a:latin typeface="Times New Roman" panose="02020603050405020304" pitchFamily="18" charset="0"/>
                <a:cs typeface="Times New Roman" panose="02020603050405020304" pitchFamily="18" charset="0"/>
              </a:rPr>
              <a:t>地址</a:t>
            </a:r>
          </a:p>
          <a:p>
            <a:pPr lvl="1">
              <a:lnSpc>
                <a:spcPct val="120000"/>
              </a:lnSpc>
            </a:pPr>
            <a:r>
              <a:rPr lang="zh-CN" altLang="en-US">
                <a:latin typeface="Times New Roman" panose="02020603050405020304" pitchFamily="18" charset="0"/>
                <a:cs typeface="Times New Roman" panose="02020603050405020304" pitchFamily="18" charset="0"/>
              </a:rPr>
              <a:t>步骤</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的示例代码</a:t>
            </a:r>
            <a:r>
              <a:rPr lang="en" altLang="zh-CN" err="1">
                <a:latin typeface="Times New Roman" panose="02020603050405020304" pitchFamily="18" charset="0"/>
                <a:cs typeface="Times New Roman" panose="02020603050405020304" pitchFamily="18" charset="0"/>
              </a:rPr>
              <a:t>hello.c</a:t>
            </a:r>
            <a:r>
              <a:rPr lang="zh-CN" altLang="en-US">
                <a:latin typeface="Times New Roman" panose="02020603050405020304" pitchFamily="18" charset="0"/>
                <a:cs typeface="Times New Roman" panose="02020603050405020304" pitchFamily="18" charset="0"/>
              </a:rPr>
              <a:t>中的</a:t>
            </a:r>
            <a:r>
              <a:rPr lang="en" altLang="zh-CN" err="1">
                <a:latin typeface="Times New Roman" panose="02020603050405020304" pitchFamily="18" charset="0"/>
                <a:cs typeface="Times New Roman" panose="02020603050405020304" pitchFamily="18" charset="0"/>
              </a:rPr>
              <a:t>sys_call_table</a:t>
            </a:r>
            <a:r>
              <a:rPr lang="zh-CN" altLang="en-US">
                <a:latin typeface="Times New Roman" panose="02020603050405020304" pitchFamily="18" charset="0"/>
                <a:cs typeface="Times New Roman" panose="02020603050405020304" pitchFamily="18" charset="0"/>
              </a:rPr>
              <a:t>地址，需要修改为自己电脑此时显示的地址，查询当前计算机</a:t>
            </a:r>
            <a:r>
              <a:rPr lang="en" altLang="zh-CN" err="1">
                <a:latin typeface="Times New Roman" panose="02020603050405020304" pitchFamily="18" charset="0"/>
                <a:cs typeface="Times New Roman" panose="02020603050405020304" pitchFamily="18" charset="0"/>
              </a:rPr>
              <a:t>sys_call_table</a:t>
            </a:r>
            <a:r>
              <a:rPr lang="zh-CN" altLang="en-US">
                <a:latin typeface="Times New Roman" panose="02020603050405020304" pitchFamily="18" charset="0"/>
                <a:cs typeface="Times New Roman" panose="02020603050405020304" pitchFamily="18" charset="0"/>
              </a:rPr>
              <a:t>地址的方法如下：</a:t>
            </a:r>
          </a:p>
          <a:p>
            <a:pPr lvl="1">
              <a:lnSpc>
                <a:spcPct val="120000"/>
              </a:lnSpc>
            </a:pPr>
            <a:r>
              <a:rPr lang="zh-CN" altLang="en-US">
                <a:latin typeface="Times New Roman" panose="02020603050405020304" pitchFamily="18" charset="0"/>
                <a:cs typeface="Times New Roman" panose="02020603050405020304" pitchFamily="18" charset="0"/>
              </a:rPr>
              <a:t>利用命令查询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cat /proc/</a:t>
            </a:r>
            <a:r>
              <a:rPr lang="en" altLang="zh-CN" err="1">
                <a:latin typeface="Times New Roman" panose="02020603050405020304" pitchFamily="18" charset="0"/>
                <a:cs typeface="Times New Roman" panose="02020603050405020304" pitchFamily="18" charset="0"/>
              </a:rPr>
              <a:t>kallsyms</a:t>
            </a:r>
            <a:r>
              <a:rPr lang="en" altLang="zh-CN">
                <a:latin typeface="Times New Roman" panose="02020603050405020304" pitchFamily="18" charset="0"/>
                <a:cs typeface="Times New Roman" panose="02020603050405020304" pitchFamily="18" charset="0"/>
              </a:rPr>
              <a:t> | grep </a:t>
            </a:r>
            <a:r>
              <a:rPr lang="en" altLang="zh-CN" err="1">
                <a:latin typeface="Times New Roman" panose="02020603050405020304" pitchFamily="18" charset="0"/>
                <a:cs typeface="Times New Roman" panose="02020603050405020304" pitchFamily="18" charset="0"/>
              </a:rPr>
              <a:t>sys_call_table</a:t>
            </a:r>
            <a:endParaRPr lang="en" altLang="zh-CN">
              <a:latin typeface="Times New Roman" panose="02020603050405020304" pitchFamily="18" charset="0"/>
              <a:cs typeface="Times New Roman" panose="02020603050405020304" pitchFamily="18" charset="0"/>
            </a:endParaRPr>
          </a:p>
          <a:p>
            <a:pPr algn="just">
              <a:lnSpc>
                <a:spcPct val="120000"/>
              </a:lnSpc>
            </a:pPr>
            <a:endParaRPr lang="zh-CN" altLang="en-US">
              <a:effectLst/>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 xmlns:a16="http://schemas.microsoft.com/office/drawing/2014/main" id="{43578D96-FE34-8345-8052-90DE141F8877}"/>
              </a:ext>
            </a:extLst>
          </p:cNvPr>
          <p:cNvPicPr/>
          <p:nvPr/>
        </p:nvPicPr>
        <p:blipFill>
          <a:blip r:embed="rId2"/>
          <a:srcRect r="2275"/>
          <a:stretch>
            <a:fillRect/>
          </a:stretch>
        </p:blipFill>
        <p:spPr>
          <a:xfrm>
            <a:off x="2001520" y="2683479"/>
            <a:ext cx="6799580" cy="1156163"/>
          </a:xfrm>
          <a:prstGeom prst="rect">
            <a:avLst/>
          </a:prstGeom>
          <a:ln>
            <a:noFill/>
          </a:ln>
        </p:spPr>
      </p:pic>
      <p:sp>
        <p:nvSpPr>
          <p:cNvPr id="5" name="矩形 4">
            <a:extLst>
              <a:ext uri="{FF2B5EF4-FFF2-40B4-BE49-F238E27FC236}">
                <a16:creationId xmlns="" xmlns:a16="http://schemas.microsoft.com/office/drawing/2014/main" id="{E647011F-DB9E-3342-9EF6-B07795343622}"/>
              </a:ext>
            </a:extLst>
          </p:cNvPr>
          <p:cNvSpPr/>
          <p:nvPr/>
        </p:nvSpPr>
        <p:spPr>
          <a:xfrm>
            <a:off x="1421656" y="3860343"/>
            <a:ext cx="7335406" cy="429413"/>
          </a:xfrm>
          <a:prstGeom prst="rect">
            <a:avLst/>
          </a:prstGeom>
        </p:spPr>
        <p:txBody>
          <a:bodyPr wrap="none">
            <a:spAutoFit/>
          </a:bodyPr>
          <a:lstStyle/>
          <a:p>
            <a:pPr lvl="1">
              <a:lnSpc>
                <a:spcPct val="120000"/>
              </a:lnSpc>
            </a:pPr>
            <a:r>
              <a:rPr lang="zh-CN" altLang="en-US">
                <a:latin typeface="Times New Roman" panose="02020603050405020304" pitchFamily="18" charset="0"/>
                <a:cs typeface="Times New Roman" panose="02020603050405020304" pitchFamily="18" charset="0"/>
              </a:rPr>
              <a:t>如图中的执行结果，我们得到</a:t>
            </a:r>
            <a:r>
              <a:rPr lang="en" altLang="zh-CN" err="1">
                <a:latin typeface="Times New Roman" panose="02020603050405020304" pitchFamily="18" charset="0"/>
                <a:cs typeface="Times New Roman" panose="02020603050405020304" pitchFamily="18" charset="0"/>
              </a:rPr>
              <a:t>sys_call_table</a:t>
            </a:r>
            <a:r>
              <a:rPr lang="zh-CN" altLang="en-US">
                <a:latin typeface="Times New Roman" panose="02020603050405020304" pitchFamily="18" charset="0"/>
                <a:cs typeface="Times New Roman" panose="02020603050405020304" pitchFamily="18" charset="0"/>
              </a:rPr>
              <a:t>地址：</a:t>
            </a:r>
            <a:r>
              <a:rPr lang="en-US" altLang="zh-CN" sz="2000">
                <a:latin typeface="Times New Roman" panose="02020603050405020304" pitchFamily="18" charset="0"/>
                <a:cs typeface="Times New Roman" panose="02020603050405020304" pitchFamily="18" charset="0"/>
              </a:rPr>
              <a:t>ffffffffabe001a0</a:t>
            </a:r>
            <a:r>
              <a:rPr lang="zh-CN" altLang="zh-CN">
                <a:latin typeface="Times New Roman" panose="02020603050405020304" pitchFamily="18" charset="0"/>
                <a:cs typeface="Times New Roman" panose="02020603050405020304" pitchFamily="18" charset="0"/>
              </a:rPr>
              <a:t> </a:t>
            </a:r>
            <a:endParaRPr lang="en" altLang="zh-CN">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 xmlns:a16="http://schemas.microsoft.com/office/drawing/2014/main" id="{B8BD1BB1-EA26-ED42-B16C-336844B4446E}"/>
              </a:ext>
            </a:extLst>
          </p:cNvPr>
          <p:cNvSpPr/>
          <p:nvPr/>
        </p:nvSpPr>
        <p:spPr>
          <a:xfrm>
            <a:off x="1421656" y="4392911"/>
            <a:ext cx="9482564" cy="2201821"/>
          </a:xfrm>
          <a:prstGeom prst="rect">
            <a:avLst/>
          </a:prstGeom>
        </p:spPr>
        <p:txBody>
          <a:bodyPr wrap="square">
            <a:spAutoFit/>
          </a:bodyPr>
          <a:lstStyle/>
          <a:p>
            <a:pPr>
              <a:lnSpc>
                <a:spcPct val="130000"/>
              </a:lnSpc>
            </a:pP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 编写</a:t>
            </a:r>
            <a:r>
              <a:rPr lang="en" altLang="zh-CN" err="1">
                <a:latin typeface="Times New Roman" panose="02020603050405020304" pitchFamily="18" charset="0"/>
                <a:cs typeface="Times New Roman" panose="02020603050405020304" pitchFamily="18" charset="0"/>
              </a:rPr>
              <a:t>Makefile</a:t>
            </a:r>
            <a:r>
              <a:rPr lang="zh-CN" altLang="en-US">
                <a:latin typeface="Times New Roman" panose="02020603050405020304" pitchFamily="18" charset="0"/>
                <a:cs typeface="Times New Roman" panose="02020603050405020304" pitchFamily="18" charset="0"/>
              </a:rPr>
              <a:t>文件，可参考实验指导书中的内容。</a:t>
            </a:r>
          </a:p>
          <a:p>
            <a:pPr algn="just">
              <a:lnSpc>
                <a:spcPct val="130000"/>
              </a:lnSpc>
            </a:pP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 编译并装入模块</a:t>
            </a:r>
          </a:p>
          <a:p>
            <a:pPr lvl="1" algn="just">
              <a:lnSpc>
                <a:spcPct val="130000"/>
              </a:lnSpc>
            </a:pP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make</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编译</a:t>
            </a:r>
            <a:endParaRPr lang="en" altLang="zh-CN">
              <a:latin typeface="Times New Roman" panose="02020603050405020304" pitchFamily="18" charset="0"/>
              <a:cs typeface="Times New Roman" panose="02020603050405020304" pitchFamily="18" charset="0"/>
            </a:endParaRPr>
          </a:p>
          <a:p>
            <a:pPr lvl="1" algn="just">
              <a:lnSpc>
                <a:spcPct val="130000"/>
              </a:lnSpc>
            </a:pP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sudo</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insmod</a:t>
            </a:r>
            <a:r>
              <a:rPr lang="en" altLang="zh-CN">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hello.ko</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装入模块</a:t>
            </a:r>
            <a:endParaRPr lang="en" altLang="zh-CN">
              <a:latin typeface="Times New Roman" panose="02020603050405020304" pitchFamily="18" charset="0"/>
              <a:cs typeface="Times New Roman" panose="02020603050405020304" pitchFamily="18" charset="0"/>
            </a:endParaRPr>
          </a:p>
          <a:p>
            <a:pPr lvl="1" algn="just">
              <a:lnSpc>
                <a:spcPct val="130000"/>
              </a:lnSpc>
            </a:pP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 altLang="zh-CN" err="1">
                <a:latin typeface="Times New Roman" panose="02020603050405020304" pitchFamily="18" charset="0"/>
                <a:cs typeface="Times New Roman" panose="02020603050405020304" pitchFamily="18" charset="0"/>
              </a:rPr>
              <a:t>lsmod</a:t>
            </a:r>
            <a:r>
              <a:rPr lang="zh-CN" altLang="en">
                <a:latin typeface="Times New Roman" panose="02020603050405020304" pitchFamily="18" charset="0"/>
                <a:cs typeface="Times New Roman" panose="02020603050405020304" pitchFamily="18" charset="0"/>
              </a:rPr>
              <a:t>　</a:t>
            </a:r>
            <a:r>
              <a:rPr lang="en"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该命令查看所有模块，用以检查</a:t>
            </a:r>
            <a:r>
              <a:rPr lang="en" altLang="zh-CN">
                <a:latin typeface="Times New Roman" panose="02020603050405020304" pitchFamily="18" charset="0"/>
                <a:cs typeface="Times New Roman" panose="02020603050405020304" pitchFamily="18" charset="0"/>
              </a:rPr>
              <a:t>hello</a:t>
            </a:r>
            <a:r>
              <a:rPr lang="zh-CN" altLang="en-US">
                <a:latin typeface="Times New Roman" panose="02020603050405020304" pitchFamily="18" charset="0"/>
                <a:cs typeface="Times New Roman" panose="02020603050405020304" pitchFamily="18" charset="0"/>
              </a:rPr>
              <a:t>是否被装入系统</a:t>
            </a:r>
            <a:endParaRPr lang="en-US" altLang="zh-CN">
              <a:latin typeface="Times New Roman" panose="02020603050405020304" pitchFamily="18" charset="0"/>
              <a:cs typeface="Times New Roman" panose="02020603050405020304" pitchFamily="18" charset="0"/>
            </a:endParaRPr>
          </a:p>
          <a:p>
            <a:pPr lvl="1" algn="just">
              <a:lnSpc>
                <a:spcPct val="130000"/>
              </a:lnSpc>
            </a:pP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 </a:t>
            </a:r>
            <a:r>
              <a:rPr lang="en-US" altLang="zh-CN" err="1">
                <a:latin typeface="Times New Roman" panose="02020603050405020304" pitchFamily="18" charset="0"/>
                <a:cs typeface="Times New Roman" panose="02020603050405020304" pitchFamily="18" charset="0"/>
              </a:rPr>
              <a:t>s</a:t>
            </a:r>
            <a:r>
              <a:rPr lang="en-US" altLang="zh-CN" err="1">
                <a:effectLst/>
                <a:latin typeface="Times New Roman" panose="02020603050405020304" pitchFamily="18" charset="0"/>
                <a:cs typeface="Times New Roman" panose="02020603050405020304" pitchFamily="18" charset="0"/>
              </a:rPr>
              <a:t>udo</a:t>
            </a:r>
            <a:r>
              <a:rPr lang="zh-CN" altLang="en-US">
                <a:effectLst/>
                <a:latin typeface="Times New Roman" panose="02020603050405020304" pitchFamily="18" charset="0"/>
                <a:cs typeface="Times New Roman" panose="02020603050405020304" pitchFamily="18" charset="0"/>
              </a:rPr>
              <a:t> </a:t>
            </a:r>
            <a:r>
              <a:rPr lang="en-US" altLang="zh-CN" err="1">
                <a:effectLst/>
                <a:latin typeface="Times New Roman" panose="02020603050405020304" pitchFamily="18" charset="0"/>
                <a:cs typeface="Times New Roman" panose="02020603050405020304" pitchFamily="18" charset="0"/>
              </a:rPr>
              <a:t>rmmod</a:t>
            </a:r>
            <a:r>
              <a:rPr lang="zh-CN" altLang="en-US">
                <a:effectLst/>
                <a:latin typeface="Times New Roman" panose="02020603050405020304" pitchFamily="18" charset="0"/>
                <a:cs typeface="Times New Roman" panose="02020603050405020304" pitchFamily="18" charset="0"/>
              </a:rPr>
              <a:t> </a:t>
            </a:r>
            <a:r>
              <a:rPr lang="en-US" altLang="zh-CN" err="1">
                <a:effectLst/>
                <a:latin typeface="Times New Roman" panose="02020603050405020304" pitchFamily="18" charset="0"/>
                <a:cs typeface="Times New Roman" panose="02020603050405020304" pitchFamily="18" charset="0"/>
              </a:rPr>
              <a:t>hello.ko</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卸载模块</a:t>
            </a:r>
            <a:endParaRPr lang="zh-CN" altLang="en-US">
              <a:effectLst/>
              <a:latin typeface="Times New Roman" panose="02020603050405020304" pitchFamily="18" charset="0"/>
              <a:cs typeface="Times New Roman" panose="02020603050405020304" pitchFamily="18" charset="0"/>
            </a:endParaRPr>
          </a:p>
        </p:txBody>
      </p:sp>
      <p:sp>
        <p:nvSpPr>
          <p:cNvPr id="9" name="标题 1">
            <a:extLst>
              <a:ext uri="{FF2B5EF4-FFF2-40B4-BE49-F238E27FC236}">
                <a16:creationId xmlns="" xmlns:a16="http://schemas.microsoft.com/office/drawing/2014/main" id="{5BE4DD02-7B88-714A-BC09-293F63D78017}"/>
              </a:ext>
            </a:extLst>
          </p:cNvPr>
          <p:cNvSpPr>
            <a:spLocks noGrp="1"/>
          </p:cNvSpPr>
          <p:nvPr>
            <p:ph type="title"/>
          </p:nvPr>
        </p:nvSpPr>
        <p:spPr>
          <a:xfrm>
            <a:off x="1421655" y="295738"/>
            <a:ext cx="5759729" cy="761059"/>
          </a:xfrm>
        </p:spPr>
        <p:txBody>
          <a:bodyPr>
            <a:noAutofit/>
          </a:bodyPr>
          <a:lstStyle/>
          <a:p>
            <a:r>
              <a:rPr lang="zh-CN" altLang="zh-CN" sz="3200">
                <a:latin typeface="Times New Roman" panose="02020603050405020304" pitchFamily="18" charset="0"/>
                <a:cs typeface="Times New Roman" panose="02020603050405020304" pitchFamily="18" charset="0"/>
              </a:rPr>
              <a:t>使用内核模块法添加系统调用</a:t>
            </a:r>
            <a:endParaRPr kumimoji="1" lang="zh-CN" alt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149669"/>
      </p:ext>
    </p:extLst>
  </p:cSld>
  <p:clrMapOvr>
    <a:masterClrMapping/>
  </p:clrMapOvr>
  <mc:AlternateContent xmlns:mc="http://schemas.openxmlformats.org/markup-compatibility/2006" xmlns:p14="http://schemas.microsoft.com/office/powerpoint/2010/main">
    <mc:Choice Requires="p14">
      <p:transition spd="slow" p14:dur="2000" advTm="75128"/>
    </mc:Choice>
    <mc:Fallback xmlns="">
      <p:transition spd="slow" advTm="75128"/>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1章_操作系统引论">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第1章_操作系统引论</Template>
  <TotalTime>330</TotalTime>
  <Words>899</Words>
  <Application>Microsoft Office PowerPoint</Application>
  <PresentationFormat>自定义</PresentationFormat>
  <Paragraphs>129</Paragraphs>
  <Slides>10</Slides>
  <Notes>6</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第1章_操作系统引论</vt:lpstr>
      <vt:lpstr>第8章 系统调用</vt:lpstr>
      <vt:lpstr>系统调用</vt:lpstr>
      <vt:lpstr>添加系统调用的方法</vt:lpstr>
      <vt:lpstr>使用内核编译法添加系统调用</vt:lpstr>
      <vt:lpstr>使用内核编译法添加系统调用</vt:lpstr>
      <vt:lpstr>使用内核编译法添加系统调用</vt:lpstr>
      <vt:lpstr>使用内核编译法添加系统调用</vt:lpstr>
      <vt:lpstr>使用内核模块法添加系统调用</vt:lpstr>
      <vt:lpstr>使用内核模块法添加系统调用</vt:lpstr>
      <vt:lpstr>使用内核模块法添加系统调用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进程通信机制IPC</dc:title>
  <dc:creator>hlwang</dc:creator>
  <cp:lastModifiedBy>hlwang</cp:lastModifiedBy>
  <cp:revision>58</cp:revision>
  <dcterms:created xsi:type="dcterms:W3CDTF">2016-09-29T07:28:19Z</dcterms:created>
  <dcterms:modified xsi:type="dcterms:W3CDTF">2021-12-12T13:45:01Z</dcterms:modified>
</cp:coreProperties>
</file>