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7"/>
  </p:notesMasterIdLst>
  <p:sldIdLst>
    <p:sldId id="256" r:id="rId2"/>
    <p:sldId id="305" r:id="rId3"/>
    <p:sldId id="308" r:id="rId4"/>
    <p:sldId id="309" r:id="rId5"/>
    <p:sldId id="31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>
      <p:cViewPr varScale="1">
        <p:scale>
          <a:sx n="50" d="100"/>
          <a:sy n="50" d="100"/>
        </p:scale>
        <p:origin x="-90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E7E9D-B144-7B4D-8C43-0A2DF55760A5}" type="datetimeFigureOut">
              <a:t>2021/12/12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13F8F-E0A9-AC41-8C99-E10F369EB82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99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zh-CN" altLang="en-US" sz="1200"/>
              <a:t>pfintr.c编译为可执行文件</a:t>
            </a:r>
            <a:r>
              <a:rPr lang="en-US" altLang="zh-CN" sz="1200"/>
              <a:t>test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E714F-C430-9C4B-B966-5752F4A92B0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2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87313" y="69850"/>
            <a:ext cx="1201737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4138" y="1449388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84138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84138" y="2976563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9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2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22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21656" y="638448"/>
            <a:ext cx="2819400" cy="7610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8" name="矩形 7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01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65" y="428604"/>
            <a:ext cx="10306088" cy="6540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>
            <a:lvl2pPr marL="547688" indent="-228600">
              <a:buFont typeface="Wingdings" panose="05000000000000000000" pitchFamily="2" charset="2"/>
              <a:buChar char="Ø"/>
              <a:defRPr sz="22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9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93663" y="2376488"/>
            <a:ext cx="120173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3663" y="2341563"/>
            <a:ext cx="120173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90488" y="2468563"/>
            <a:ext cx="12020550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0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7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0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90488" y="4683125"/>
            <a:ext cx="120110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8" y="4649788"/>
            <a:ext cx="120110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0488" y="4773613"/>
            <a:ext cx="1201102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7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060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</a:defRPr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3" name="Group 4"/>
          <p:cNvGrpSpPr>
            <a:grpSpLocks/>
          </p:cNvGrpSpPr>
          <p:nvPr/>
        </p:nvGrpSpPr>
        <p:grpSpPr bwMode="auto">
          <a:xfrm>
            <a:off x="1238250" y="1000125"/>
            <a:ext cx="9245600" cy="152400"/>
            <a:chOff x="0" y="0"/>
            <a:chExt cx="4368" cy="96"/>
          </a:xfrm>
        </p:grpSpPr>
        <p:sp>
          <p:nvSpPr>
            <p:cNvPr id="1034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Perpetua" pitchFamily="18" charset="0"/>
              </a:endParaRPr>
            </a:p>
          </p:txBody>
        </p:sp>
        <p:sp>
          <p:nvSpPr>
            <p:cNvPr id="1035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Perpetu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Ø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计算机操作系统实验指导</a:t>
            </a:r>
            <a:r>
              <a:rPr lang="en-US" altLang="zh-CN" dirty="0"/>
              <a:t>》</a:t>
            </a:r>
          </a:p>
          <a:p>
            <a:r>
              <a:rPr lang="zh-CN" altLang="en-US" dirty="0"/>
              <a:t>王红</a:t>
            </a:r>
            <a:r>
              <a:rPr lang="zh-CN" altLang="en-US" dirty="0" smtClean="0"/>
              <a:t>玲    褚晓敏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第</a:t>
            </a:r>
            <a:r>
              <a:rPr kumimoji="1" lang="en-US" altLang="zh-CN" dirty="0" smtClean="0">
                <a:solidFill>
                  <a:schemeClr val="bg1"/>
                </a:solidFill>
              </a:rPr>
              <a:t>9</a:t>
            </a:r>
            <a:r>
              <a:rPr kumimoji="1" lang="zh-CN" altLang="en-US" dirty="0" smtClean="0">
                <a:solidFill>
                  <a:schemeClr val="bg1"/>
                </a:solidFill>
              </a:rPr>
              <a:t>章 虚拟</a:t>
            </a:r>
            <a:r>
              <a:rPr kumimoji="1" lang="zh-CN" altLang="en-US" dirty="0">
                <a:solidFill>
                  <a:schemeClr val="bg1"/>
                </a:solidFill>
              </a:rPr>
              <a:t>内存管理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1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AB7779-E3F3-CB46-A640-4B94F285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656" y="326214"/>
            <a:ext cx="2819400" cy="761059"/>
          </a:xfrm>
        </p:spPr>
        <p:txBody>
          <a:bodyPr>
            <a:normAutofit/>
          </a:bodyPr>
          <a:lstStyle/>
          <a:p>
            <a:r>
              <a:rPr lang="zh-CN" altLang="zh-CN" sz="3200"/>
              <a:t>虚拟内存管理</a:t>
            </a:r>
            <a:endParaRPr kumimoji="1"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1421656" y="1310679"/>
            <a:ext cx="9654989" cy="500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虚拟内存是操作系统内存管理的一种技术，它使得进程不必完全处于内存。</a:t>
            </a:r>
            <a:endParaRPr lang="en-US" altLang="zh-CN"/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进程认为它拥有连续的可用的内存（一个连续完整的地址空间），而实际上，它通常是被分隔成多个物理内存碎片，还有部分暂时存储在外部磁盘存储器上，在需要时进行数据交换。</a:t>
            </a:r>
            <a:endParaRPr lang="en-US" altLang="zh-CN"/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这种方案的优点是程序可以大于物理内存。目前，大多数操作系统都使用了虚拟内存技术。</a:t>
            </a:r>
            <a:endParaRPr lang="en-US" altLang="zh-CN"/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由于进程线性地址空间里的页面不必常驻内存，在执行一条指令时，如果要访问的页没有在内存中，那么停止该指令的执行，并产生一个页不存在的异常，对应的故障处理程序可通过从外存加载该页的方法来排除故障，即缺页中断处理。中断处理之后，原先引起的异常的指令就可以继续执行。</a:t>
            </a:r>
            <a:endParaRPr lang="en-US" altLang="zh-CN"/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/>
              <a:t>本章</a:t>
            </a:r>
            <a:r>
              <a:rPr lang="zh-CN" altLang="en-US"/>
              <a:t>实验</a:t>
            </a:r>
            <a:r>
              <a:rPr lang="zh-CN" altLang="zh-CN"/>
              <a:t>的目标是复习</a:t>
            </a:r>
            <a:r>
              <a:rPr lang="zh-CN" altLang="en-US"/>
              <a:t>虚拟内存技术</a:t>
            </a:r>
            <a:r>
              <a:rPr lang="zh-CN" altLang="zh-CN"/>
              <a:t>、缺页中断等知识，并统计</a:t>
            </a:r>
            <a:r>
              <a:rPr lang="ar-SA" altLang="zh-CN"/>
              <a:t>从当前时刻起一段时间内发生的缺页中断次数</a:t>
            </a:r>
            <a:r>
              <a:rPr lang="zh-CN" altLang="zh-CN"/>
              <a:t>。</a:t>
            </a:r>
            <a:endParaRPr lang="en-US" altLang="zh-CN"/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统计系统缺页次数</a:t>
            </a:r>
            <a:endParaRPr lang="en-US" altLang="zh-CN"/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zh-CN"/>
              <a:t>统计一段时间内的缺页次数</a:t>
            </a:r>
            <a:endParaRPr lang="en-US" altLang="zh-CN"/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zh-CN" altLang="zh-CN" sz="2000"/>
          </a:p>
        </p:txBody>
      </p:sp>
    </p:spTree>
    <p:extLst>
      <p:ext uri="{BB962C8B-B14F-4D97-AF65-F5344CB8AC3E}">
        <p14:creationId xmlns:p14="http://schemas.microsoft.com/office/powerpoint/2010/main" val="300249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36"/>
    </mc:Choice>
    <mc:Fallback xmlns="">
      <p:transition spd="slow" advTm="798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5529" y="340559"/>
            <a:ext cx="4124686" cy="761059"/>
          </a:xfrm>
        </p:spPr>
        <p:txBody>
          <a:bodyPr>
            <a:normAutofit/>
          </a:bodyPr>
          <a:lstStyle/>
          <a:p>
            <a:r>
              <a:rPr lang="zh-CN" altLang="zh-CN" sz="3200"/>
              <a:t>统计系统缺页次数</a:t>
            </a:r>
            <a:endParaRPr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1057835" y="1192743"/>
            <a:ext cx="6514186" cy="5637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本实验采用修改内核源代码的方法来统计系统缺页次数，因此，涉及到相关内核源代码的修改、内核的重新编译、统计缺页次数的输出等内容。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 sz="1200"/>
          </a:p>
          <a:p>
            <a:pPr>
              <a:lnSpc>
                <a:spcPct val="110000"/>
              </a:lnSpc>
            </a:pPr>
            <a:r>
              <a:rPr lang="zh-CN" altLang="en-US"/>
              <a:t>具体步骤如下：</a:t>
            </a:r>
          </a:p>
          <a:p>
            <a:pPr>
              <a:lnSpc>
                <a:spcPct val="110000"/>
              </a:lnSpc>
            </a:pPr>
            <a:r>
              <a:rPr lang="en-US" altLang="zh-CN"/>
              <a:t>1.  </a:t>
            </a:r>
            <a:r>
              <a:rPr lang="zh-CN" altLang="en-US"/>
              <a:t>在内核源码中找到include/linux/mm.h文件，声明变量pfcount，用于统计缺页次数。</a:t>
            </a:r>
          </a:p>
          <a:p>
            <a:pPr>
              <a:lnSpc>
                <a:spcPct val="110000"/>
              </a:lnSpc>
            </a:pPr>
            <a:endParaRPr lang="zh-CN" altLang="en-US" sz="1200"/>
          </a:p>
          <a:p>
            <a:pPr>
              <a:lnSpc>
                <a:spcPct val="110000"/>
              </a:lnSpc>
            </a:pPr>
            <a:r>
              <a:rPr lang="en-US" altLang="zh-CN"/>
              <a:t>2. </a:t>
            </a:r>
            <a:r>
              <a:rPr lang="zh-CN" altLang="en-US"/>
              <a:t>在/arch/x86/mm/fault.c文件中定义变量pfcount，并在 do_page_fault()函数中找到good_area，让变量pfcount递增1，实现了缺页次数的统计。</a:t>
            </a:r>
          </a:p>
          <a:p>
            <a:pPr>
              <a:lnSpc>
                <a:spcPct val="110000"/>
              </a:lnSpc>
            </a:pPr>
            <a:endParaRPr lang="zh-CN" altLang="en-US" sz="1200"/>
          </a:p>
          <a:p>
            <a:pPr>
              <a:lnSpc>
                <a:spcPct val="110000"/>
              </a:lnSpc>
            </a:pPr>
            <a:r>
              <a:rPr lang="en-US" altLang="zh-CN"/>
              <a:t>3. </a:t>
            </a:r>
            <a:r>
              <a:rPr lang="zh-CN" altLang="en-US"/>
              <a:t>修改kernel/kallsyms.c文件，在文件最后插入EXPORT_SYMBOL(pfcount);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该步骤的作用是，</a:t>
            </a:r>
            <a:r>
              <a:rPr lang="en-US" altLang="zh-CN"/>
              <a:t>EXPORT_SYMBOL</a:t>
            </a:r>
            <a:r>
              <a:rPr lang="zh-CN" altLang="en-US"/>
              <a:t>标签内定义的函数或者符号对全部内核代码公开。</a:t>
            </a:r>
            <a:endParaRPr lang="en-US" altLang="zh-CN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可以用文本编辑器编辑直接修改文件</a:t>
            </a:r>
            <a:endParaRPr lang="en-US" altLang="zh-CN"/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CN" altLang="en-US"/>
              <a:t>也可使用命令 echo‘EXPORT_SYMBOL (pfcount);’ &gt;&gt;kernel/kallsyms.c完成修改。</a:t>
            </a: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37566" y="1451604"/>
            <a:ext cx="3063875" cy="3371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8095371" y="1788789"/>
            <a:ext cx="2247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/>
              <a:t>在</a:t>
            </a:r>
            <a:r>
              <a:rPr lang="en-US" altLang="zh-CN" sz="1400"/>
              <a:t>mm.h</a:t>
            </a:r>
            <a:r>
              <a:rPr lang="zh-CN" altLang="zh-CN" sz="1400"/>
              <a:t>中声明变量</a:t>
            </a:r>
            <a:r>
              <a:rPr lang="en-US" altLang="zh-CN" sz="1400"/>
              <a:t>pfcount</a:t>
            </a:r>
            <a:endParaRPr lang="zh-CN" altLang="en-US" sz="1400"/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 t="11143" r="3950" b="-1"/>
          <a:stretch>
            <a:fillRect/>
          </a:stretch>
        </p:blipFill>
        <p:spPr>
          <a:xfrm>
            <a:off x="7737566" y="2319367"/>
            <a:ext cx="2942801" cy="3542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7996761" y="2699073"/>
            <a:ext cx="2636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在fault.c文件中定义变量pfcount</a:t>
            </a:r>
          </a:p>
        </p:txBody>
      </p:sp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" r="1271"/>
          <a:stretch>
            <a:fillRect/>
          </a:stretch>
        </p:blipFill>
        <p:spPr>
          <a:xfrm>
            <a:off x="7737566" y="3153905"/>
            <a:ext cx="4077916" cy="8264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8158126" y="3976005"/>
            <a:ext cx="32326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/>
              <a:t>在good_area处修改使变量pfcount递增1</a:t>
            </a:r>
          </a:p>
        </p:txBody>
      </p:sp>
      <p:pic>
        <p:nvPicPr>
          <p:cNvPr id="14" name="图片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" t="16435"/>
          <a:stretch>
            <a:fillRect/>
          </a:stretch>
        </p:blipFill>
        <p:spPr>
          <a:xfrm>
            <a:off x="7737566" y="4473567"/>
            <a:ext cx="4021455" cy="1147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7932779" y="5613129"/>
            <a:ext cx="37634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kern="1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在</a:t>
            </a:r>
            <a:r>
              <a:rPr lang="en-US" altLang="zh-CN" sz="1400" kern="100">
                <a:latin typeface="Calibri" panose="020F0502020204030204" pitchFamily="34" charset="0"/>
                <a:ea typeface="宋体" panose="02010600030101010101" pitchFamily="2" charset="-122"/>
              </a:rPr>
              <a:t>kallsyms.c</a:t>
            </a:r>
            <a:r>
              <a:rPr lang="zh-CN" altLang="zh-CN" sz="1400" kern="1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最后插入</a:t>
            </a:r>
            <a:r>
              <a:rPr lang="en-US" altLang="zh-CN" sz="1400" kern="100">
                <a:latin typeface="Calibri" panose="020F0502020204030204" pitchFamily="34" charset="0"/>
                <a:ea typeface="宋体" panose="02010600030101010101" pitchFamily="2" charset="-122"/>
              </a:rPr>
              <a:t>EXPORT_SYMBOL(pfcount)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8354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32"/>
    </mc:Choice>
    <mc:Fallback xmlns="">
      <p:transition spd="slow" advTm="805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49938" y="1399507"/>
            <a:ext cx="9452532" cy="458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/>
              <a:t>4. </a:t>
            </a:r>
            <a:r>
              <a:rPr lang="zh-CN" altLang="en-US"/>
              <a:t>重新编译内核，前面两个章节已经详细介绍过，此处不再赘述。</a:t>
            </a:r>
          </a:p>
          <a:p>
            <a:pPr>
              <a:lnSpc>
                <a:spcPct val="110000"/>
              </a:lnSpc>
            </a:pPr>
            <a:r>
              <a:rPr lang="en-US" altLang="zh-CN"/>
              <a:t>5. </a:t>
            </a:r>
            <a:r>
              <a:rPr lang="zh-CN" altLang="en-US"/>
              <a:t>编写测试程序和Makefile，请参见实验指导书中的示例代码。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/>
              <a:t>测试代码的功能是以内核模块的形式读取pfcount的值，并输出。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static int my_proc_show(struct seq_file* m, void* v){</a:t>
            </a:r>
            <a:endParaRPr lang="zh-CN" altLang="zh-CN" sz="2800"/>
          </a:p>
          <a:p>
            <a:pPr lvl="1">
              <a:lnSpc>
                <a:spcPct val="110000"/>
              </a:lnSpc>
            </a:pPr>
            <a:r>
              <a:rPr lang="en-US" altLang="zh-CN"/>
              <a:t>    seq_printf(m, "The pfcount is %ld and jiffies is %ld!\n", pfcount,jiffies);</a:t>
            </a:r>
            <a:endParaRPr lang="zh-CN" altLang="zh-CN" sz="2800"/>
          </a:p>
          <a:p>
            <a:pPr lvl="1">
              <a:lnSpc>
                <a:spcPct val="110000"/>
              </a:lnSpc>
            </a:pPr>
            <a:r>
              <a:rPr lang="en-US" altLang="zh-CN"/>
              <a:t>    return 0;</a:t>
            </a:r>
            <a:endParaRPr lang="zh-CN" altLang="zh-CN" sz="2800"/>
          </a:p>
          <a:p>
            <a:pPr lvl="1">
              <a:lnSpc>
                <a:spcPct val="110000"/>
              </a:lnSpc>
            </a:pPr>
            <a:r>
              <a:rPr lang="en-US" altLang="zh-CN"/>
              <a:t>}</a:t>
            </a:r>
            <a:endParaRPr lang="en-US" altLang="zh-CN" sz="1600"/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zh-CN"/>
              <a:t>struct proc_dir_entry* file = proc_create("readpfcount",0x0644, NULL, &amp;my_fops);</a:t>
            </a:r>
            <a:r>
              <a:rPr lang="zh-CN" altLang="zh-CN" sz="1600">
                <a:effectLst/>
              </a:rPr>
              <a:t> </a:t>
            </a:r>
            <a:endParaRPr lang="zh-CN" altLang="en-US" sz="1600"/>
          </a:p>
          <a:p>
            <a:pPr>
              <a:lnSpc>
                <a:spcPct val="110000"/>
              </a:lnSpc>
            </a:pPr>
            <a:r>
              <a:rPr lang="en-US" altLang="zh-CN"/>
              <a:t>6. </a:t>
            </a:r>
            <a:r>
              <a:rPr lang="zh-CN" altLang="en-US"/>
              <a:t>编译测试程序，并加载内核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# make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zh-CN" altLang="en-US"/>
              <a:t># insmod readpfcount.ko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7. </a:t>
            </a:r>
            <a:r>
              <a:rPr lang="zh-CN" altLang="zh-CN"/>
              <a:t>加载内核成功后，输入如下命令，测试实验</a:t>
            </a:r>
            <a:r>
              <a:rPr lang="ar-SA" altLang="zh-CN"/>
              <a:t>结果</a:t>
            </a:r>
            <a:r>
              <a:rPr lang="zh-CN" altLang="zh-CN"/>
              <a:t>。</a:t>
            </a:r>
          </a:p>
          <a:p>
            <a:pPr lvl="1">
              <a:lnSpc>
                <a:spcPct val="110000"/>
              </a:lnSpc>
            </a:pPr>
            <a:r>
              <a:rPr lang="en-US" altLang="zh-CN"/>
              <a:t>cat /</a:t>
            </a:r>
            <a:r>
              <a:rPr lang="en-US" altLang="zh-CN" err="1"/>
              <a:t>proc</a:t>
            </a:r>
            <a:r>
              <a:rPr lang="en-US" altLang="zh-CN"/>
              <a:t>/</a:t>
            </a:r>
            <a:r>
              <a:rPr lang="en-US" altLang="zh-CN" err="1"/>
              <a:t>readpfcount</a:t>
            </a:r>
            <a:endParaRPr lang="zh-CN" altLang="zh-CN"/>
          </a:p>
          <a:p>
            <a:pPr>
              <a:lnSpc>
                <a:spcPct val="110000"/>
              </a:lnSpc>
            </a:pPr>
            <a:endParaRPr lang="zh-CN" altLang="en-US"/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7" r="20496" b="33932"/>
          <a:stretch/>
        </p:blipFill>
        <p:spPr>
          <a:xfrm>
            <a:off x="2167447" y="5659215"/>
            <a:ext cx="5239380" cy="2499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8637B9A-F922-824C-874A-EA11EEA7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529" y="340559"/>
            <a:ext cx="4124686" cy="761059"/>
          </a:xfrm>
        </p:spPr>
        <p:txBody>
          <a:bodyPr>
            <a:normAutofit/>
          </a:bodyPr>
          <a:lstStyle/>
          <a:p>
            <a:r>
              <a:rPr lang="zh-CN" altLang="zh-CN" sz="3200"/>
              <a:t>统计系统缺页次数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7386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24"/>
    </mc:Choice>
    <mc:Fallback xmlns="">
      <p:transition spd="slow" advTm="742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303" y="303770"/>
            <a:ext cx="6127282" cy="761059"/>
          </a:xfrm>
        </p:spPr>
        <p:txBody>
          <a:bodyPr>
            <a:normAutofit/>
          </a:bodyPr>
          <a:lstStyle/>
          <a:p>
            <a:r>
              <a:rPr lang="zh-CN" altLang="zh-CN" sz="3200"/>
              <a:t>统计一段时间内的缺页次数</a:t>
            </a:r>
            <a:endParaRPr lang="zh-CN" altLang="en-US" sz="3200"/>
          </a:p>
        </p:txBody>
      </p:sp>
      <p:sp>
        <p:nvSpPr>
          <p:cNvPr id="3" name="矩形 2"/>
          <p:cNvSpPr/>
          <p:nvPr/>
        </p:nvSpPr>
        <p:spPr>
          <a:xfrm>
            <a:off x="991350" y="1158786"/>
            <a:ext cx="9739404" cy="3876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本实验通过查看/proc/vmstat的变化来统计一段时间的缺页次数。</a:t>
            </a:r>
            <a:endParaRPr lang="en-US" altLang="zh-CN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vmstat是一个查看虚拟内存（Virtual Memory）使用状况的工具。通过#cat /proc/vmstat可以查看其内容。其中，pgfault 存储了从启动到当前二级页面错误数。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本实验的方法是通过读取其中的pgfault字段的变化，统计一段时间的缺页次数。</a:t>
            </a:r>
          </a:p>
          <a:p>
            <a:pPr>
              <a:lnSpc>
                <a:spcPct val="110000"/>
              </a:lnSpc>
            </a:pPr>
            <a:endParaRPr lang="en-US" altLang="zh-CN" sz="800"/>
          </a:p>
          <a:p>
            <a:pPr>
              <a:lnSpc>
                <a:spcPct val="110000"/>
              </a:lnSpc>
            </a:pPr>
            <a:r>
              <a:rPr lang="zh-CN" altLang="en-US"/>
              <a:t>具体步骤如下：</a:t>
            </a:r>
          </a:p>
          <a:p>
            <a:pPr>
              <a:lnSpc>
                <a:spcPct val="110000"/>
              </a:lnSpc>
            </a:pPr>
            <a:r>
              <a:rPr lang="zh-CN" altLang="en-US"/>
              <a:t>1. 编写C程序文件pfintr.c</a:t>
            </a:r>
            <a:endParaRPr lang="en-US" altLang="zh-CN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该程序用于读取/proc/vmstat中相关内容，参考代码请参加实验指导书。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其中，int readfile(char *data)函数对/proc/</a:t>
            </a:r>
            <a:r>
              <a:rPr lang="en-US" altLang="zh-CN"/>
              <a:t>vm</a:t>
            </a:r>
            <a:r>
              <a:rPr lang="zh-CN" altLang="en-US"/>
              <a:t>stat 文件内容进行读操作，并读取指定项pgfault的值。通过定时，统计一段时间内的缺页次数。</a:t>
            </a:r>
          </a:p>
          <a:p>
            <a:pPr>
              <a:lnSpc>
                <a:spcPct val="110000"/>
              </a:lnSpc>
            </a:pPr>
            <a:r>
              <a:rPr lang="zh-CN" altLang="en-US"/>
              <a:t>2. 编译pfintr.c，并运行可执行文件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注意：为了获得较多的缺页中断，可在运行可执行文件的同时，在另一终端下执行一个较大的任务。</a:t>
            </a: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1" b="4033"/>
          <a:stretch>
            <a:fillRect/>
          </a:stretch>
        </p:blipFill>
        <p:spPr>
          <a:xfrm>
            <a:off x="3647901" y="4950079"/>
            <a:ext cx="4584697" cy="1671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460"/>
    </mc:Choice>
    <mc:Fallback xmlns="">
      <p:transition spd="slow" advTm="12046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1章_操作系统引论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第1章_操作系统引论</Template>
  <TotalTime>346</TotalTime>
  <Words>784</Words>
  <Application>Microsoft Office PowerPoint</Application>
  <PresentationFormat>自定义</PresentationFormat>
  <Paragraphs>55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第1章_操作系统引论</vt:lpstr>
      <vt:lpstr>第9章 虚拟内存管理</vt:lpstr>
      <vt:lpstr>虚拟内存管理</vt:lpstr>
      <vt:lpstr>统计系统缺页次数</vt:lpstr>
      <vt:lpstr>统计系统缺页次数</vt:lpstr>
      <vt:lpstr>统计一段时间内的缺页次数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进程通信机制IPC</dc:title>
  <dc:creator>hlwang</dc:creator>
  <cp:lastModifiedBy>hlwang</cp:lastModifiedBy>
  <cp:revision>61</cp:revision>
  <dcterms:created xsi:type="dcterms:W3CDTF">2016-09-29T07:28:19Z</dcterms:created>
  <dcterms:modified xsi:type="dcterms:W3CDTF">2021-12-12T13:45:22Z</dcterms:modified>
</cp:coreProperties>
</file>