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Roboto Medium"/>
      <p:regular r:id="rId37"/>
      <p:bold r:id="rId38"/>
      <p:italic r:id="rId39"/>
      <p:boldItalic r:id="rId40"/>
    </p:embeddedFont>
    <p:embeddedFont>
      <p:font typeface="Roboto"/>
      <p:regular r:id="rId41"/>
      <p:bold r:id="rId42"/>
      <p:italic r:id="rId43"/>
      <p:boldItalic r:id="rId44"/>
    </p:embeddedFont>
    <p:embeddedFont>
      <p:font typeface="Roboto Light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edium-boldItalic.fntdata"/><Relationship Id="rId20" Type="http://schemas.openxmlformats.org/officeDocument/2006/relationships/slide" Target="slides/slide16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22" Type="http://schemas.openxmlformats.org/officeDocument/2006/relationships/slide" Target="slides/slide18.xml"/><Relationship Id="rId44" Type="http://schemas.openxmlformats.org/officeDocument/2006/relationships/font" Target="fonts/Roboto-boldItalic.fntdata"/><Relationship Id="rId21" Type="http://schemas.openxmlformats.org/officeDocument/2006/relationships/slide" Target="slides/slide17.xml"/><Relationship Id="rId43" Type="http://schemas.openxmlformats.org/officeDocument/2006/relationships/font" Target="fonts/Roboto-italic.fntdata"/><Relationship Id="rId24" Type="http://schemas.openxmlformats.org/officeDocument/2006/relationships/slide" Target="slides/slide20.xml"/><Relationship Id="rId46" Type="http://schemas.openxmlformats.org/officeDocument/2006/relationships/font" Target="fonts/RobotoLight-bold.fntdata"/><Relationship Id="rId23" Type="http://schemas.openxmlformats.org/officeDocument/2006/relationships/slide" Target="slides/slide19.xml"/><Relationship Id="rId45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RobotoLight-boldItalic.fntdata"/><Relationship Id="rId25" Type="http://schemas.openxmlformats.org/officeDocument/2006/relationships/slide" Target="slides/slide21.xml"/><Relationship Id="rId47" Type="http://schemas.openxmlformats.org/officeDocument/2006/relationships/font" Target="fonts/RobotoLight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obotoMedium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RobotoMedium-italic.fntdata"/><Relationship Id="rId16" Type="http://schemas.openxmlformats.org/officeDocument/2006/relationships/slide" Target="slides/slide12.xml"/><Relationship Id="rId38" Type="http://schemas.openxmlformats.org/officeDocument/2006/relationships/font" Target="fonts/RobotoMedium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fe69fe1a6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fe69fe1a6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template credit: Josh Hug, Lisa Yan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efe69fe1a6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efe69fe1a6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efe69fe1a6_0_9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efe69fe1a6_0_9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2efe69fe1a6_0_1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2efe69fe1a6_0_1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2efe69fe1a6_0_1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2efe69fe1a6_0_1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2efe69fe1a6_0_2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2efe69fe1a6_0_2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2efe69fe1a6_0_2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2efe69fe1a6_0_2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2efe69fe1a6_0_2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2efe69fe1a6_0_2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2efee653596_0_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2efee65359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2efee65359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2efee65359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2efee65359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Google Shape;1436;g2efee65359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fe69fe1a6_0_1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fe69fe1a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3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g2efee653596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5" name="Google Shape;1575;g2efee653596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g2efee653596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9" name="Google Shape;1599;g2efee653596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g2efee653596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4" name="Google Shape;1624;g2efee653596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g2efee653596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0" name="Google Shape;1650;g2efee653596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g2efee653596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7" name="Google Shape;1677;g2efee653596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g2efee65359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3" name="Google Shape;1703;g2efee65359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2efee653596_0_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2efee653596_0_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8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g2efee653596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0" name="Google Shape;1800;g2efee653596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g2efee653596_1_1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Google Shape;1806;g2efee653596_1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g2efee653596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3" name="Google Shape;1813;g2efee653596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fe69fe1a6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efe69fe1a6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g2efee653596_1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9" name="Google Shape;1819;g2efee653596_1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g2efee653596_1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5" name="Google Shape;1825;g2efee653596_1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g327ce77ef6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1" name="Google Shape;1831;g327ce77ef6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efe69fe1a6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efe69fe1a6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efe69fe1a6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efe69fe1a6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efe69fe1a6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efe69fe1a6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efe69fe1a6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efe69fe1a6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efee653596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efee6535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efe69fe1a6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efe69fe1a6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" name="Google Shape;82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95425" y="4288400"/>
            <a:ext cx="86589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95" name="Google Shape;95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4" name="Google Shape;10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6" name="Google Shape;106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0" name="Google Shape;12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28" name="Google Shape;12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7" name="Google Shape;27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6" name="Google Shape;36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3" name="Google Shape;43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1" name="Google Shape;51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" name="Google Shape;5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1" name="Google Shape;61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0" name="Google Shape;70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311700" y="3854350"/>
            <a:ext cx="8520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 168, 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Spring 2025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Sylvia Ratnasamy, Rob Shakir, Peyrin Kao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311700" y="1658975"/>
            <a:ext cx="8709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rPr>
              <a:t>Links</a:t>
            </a:r>
            <a:endParaRPr sz="3600">
              <a:solidFill>
                <a:srgbClr val="0B539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3 (Intro 3)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46" name="Google Shape;146;p24"/>
          <p:cNvCxnSpPr/>
          <p:nvPr/>
        </p:nvCxnSpPr>
        <p:spPr>
          <a:xfrm>
            <a:off x="3683775" y="838112"/>
            <a:ext cx="1835700" cy="49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4"/>
          <p:cNvCxnSpPr/>
          <p:nvPr/>
        </p:nvCxnSpPr>
        <p:spPr>
          <a:xfrm flipH="1" rot="10800000">
            <a:off x="3684546" y="1426567"/>
            <a:ext cx="1839300" cy="492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4"/>
          <p:cNvSpPr/>
          <p:nvPr/>
        </p:nvSpPr>
        <p:spPr>
          <a:xfrm rot="-901102">
            <a:off x="5239977" y="1473590"/>
            <a:ext cx="241965" cy="241965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B1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9" name="Google Shape;149;p24"/>
          <p:cNvCxnSpPr/>
          <p:nvPr/>
        </p:nvCxnSpPr>
        <p:spPr>
          <a:xfrm>
            <a:off x="3754076" y="603050"/>
            <a:ext cx="1823700" cy="488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4"/>
          <p:cNvCxnSpPr/>
          <p:nvPr/>
        </p:nvCxnSpPr>
        <p:spPr>
          <a:xfrm flipH="1" rot="10800000">
            <a:off x="3742993" y="1659500"/>
            <a:ext cx="1840800" cy="49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24"/>
          <p:cNvSpPr/>
          <p:nvPr/>
        </p:nvSpPr>
        <p:spPr>
          <a:xfrm>
            <a:off x="5583928" y="1172513"/>
            <a:ext cx="845700" cy="447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Router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2" name="Google Shape;152;p24"/>
          <p:cNvCxnSpPr/>
          <p:nvPr/>
        </p:nvCxnSpPr>
        <p:spPr>
          <a:xfrm>
            <a:off x="4351279" y="627101"/>
            <a:ext cx="1066200" cy="28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4"/>
          <p:cNvCxnSpPr/>
          <p:nvPr/>
        </p:nvCxnSpPr>
        <p:spPr>
          <a:xfrm flipH="1" rot="10800000">
            <a:off x="4419448" y="1818203"/>
            <a:ext cx="1059300" cy="2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24"/>
          <p:cNvCxnSpPr/>
          <p:nvPr/>
        </p:nvCxnSpPr>
        <p:spPr>
          <a:xfrm>
            <a:off x="6569160" y="1659496"/>
            <a:ext cx="106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24"/>
          <p:cNvSpPr/>
          <p:nvPr/>
        </p:nvSpPr>
        <p:spPr>
          <a:xfrm rot="901102">
            <a:off x="5003740" y="977772"/>
            <a:ext cx="241965" cy="241965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A1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4"/>
          <p:cNvSpPr/>
          <p:nvPr/>
        </p:nvSpPr>
        <p:spPr>
          <a:xfrm rot="901102">
            <a:off x="4770526" y="914902"/>
            <a:ext cx="241965" cy="241965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A2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4"/>
          <p:cNvSpPr/>
          <p:nvPr/>
        </p:nvSpPr>
        <p:spPr>
          <a:xfrm rot="901102">
            <a:off x="4302591" y="789188"/>
            <a:ext cx="241965" cy="241965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A3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24"/>
          <p:cNvSpPr/>
          <p:nvPr/>
        </p:nvSpPr>
        <p:spPr>
          <a:xfrm rot="901102">
            <a:off x="3834657" y="662313"/>
            <a:ext cx="241965" cy="241965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A4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4"/>
          <p:cNvSpPr/>
          <p:nvPr/>
        </p:nvSpPr>
        <p:spPr>
          <a:xfrm rot="-901102">
            <a:off x="4535561" y="1661383"/>
            <a:ext cx="241965" cy="241965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B2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4"/>
          <p:cNvSpPr/>
          <p:nvPr/>
        </p:nvSpPr>
        <p:spPr>
          <a:xfrm rot="-901102">
            <a:off x="4068830" y="1787263"/>
            <a:ext cx="241965" cy="241965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oboto"/>
                <a:ea typeface="Roboto"/>
                <a:cs typeface="Roboto"/>
                <a:sym typeface="Roboto"/>
              </a:rPr>
              <a:t>B3</a:t>
            </a:r>
            <a:endParaRPr sz="9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1" name="Google Shape;161;p24"/>
          <p:cNvCxnSpPr/>
          <p:nvPr/>
        </p:nvCxnSpPr>
        <p:spPr>
          <a:xfrm>
            <a:off x="6429711" y="1275166"/>
            <a:ext cx="1995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4"/>
          <p:cNvCxnSpPr/>
          <p:nvPr/>
        </p:nvCxnSpPr>
        <p:spPr>
          <a:xfrm>
            <a:off x="6429711" y="1517062"/>
            <a:ext cx="1995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Timing Diagrams and Pipe Diagrams</a:t>
            </a:r>
            <a:endParaRPr/>
          </a:p>
        </p:txBody>
      </p:sp>
      <p:sp>
        <p:nvSpPr>
          <p:cNvPr id="407" name="Google Shape;407;p33"/>
          <p:cNvSpPr/>
          <p:nvPr/>
        </p:nvSpPr>
        <p:spPr>
          <a:xfrm>
            <a:off x="3405125" y="3424450"/>
            <a:ext cx="2323200" cy="91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08" name="Google Shape;408;p33"/>
          <p:cNvGrpSpPr/>
          <p:nvPr/>
        </p:nvGrpSpPr>
        <p:grpSpPr>
          <a:xfrm>
            <a:off x="1292507" y="3491807"/>
            <a:ext cx="158191" cy="779684"/>
            <a:chOff x="4492945" y="1763407"/>
            <a:chExt cx="158191" cy="779684"/>
          </a:xfrm>
        </p:grpSpPr>
        <p:sp>
          <p:nvSpPr>
            <p:cNvPr id="409" name="Google Shape;409;p33"/>
            <p:cNvSpPr/>
            <p:nvPr/>
          </p:nvSpPr>
          <p:spPr>
            <a:xfrm rot="5400612">
              <a:off x="4182253" y="2074223"/>
              <a:ext cx="779574" cy="158052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0" name="Google Shape;410;p33"/>
            <p:cNvSpPr/>
            <p:nvPr/>
          </p:nvSpPr>
          <p:spPr>
            <a:xfrm rot="4500040">
              <a:off x="4529246" y="2426441"/>
              <a:ext cx="84897" cy="8489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1" name="Google Shape;411;p33"/>
            <p:cNvSpPr/>
            <p:nvPr/>
          </p:nvSpPr>
          <p:spPr>
            <a:xfrm rot="4500040">
              <a:off x="4529165" y="2268692"/>
              <a:ext cx="84897" cy="8489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2" name="Google Shape;412;p33"/>
            <p:cNvSpPr/>
            <p:nvPr/>
          </p:nvSpPr>
          <p:spPr>
            <a:xfrm rot="4500040">
              <a:off x="4528843" y="2111008"/>
              <a:ext cx="84897" cy="8489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3" name="Google Shape;413;p33"/>
            <p:cNvSpPr/>
            <p:nvPr/>
          </p:nvSpPr>
          <p:spPr>
            <a:xfrm rot="4500040">
              <a:off x="4528980" y="1953200"/>
              <a:ext cx="84897" cy="8489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4" name="Google Shape;414;p33"/>
            <p:cNvSpPr/>
            <p:nvPr/>
          </p:nvSpPr>
          <p:spPr>
            <a:xfrm rot="4500040">
              <a:off x="4528803" y="1795477"/>
              <a:ext cx="84897" cy="8489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15" name="Google Shape;415;p33"/>
          <p:cNvGrpSpPr/>
          <p:nvPr/>
        </p:nvGrpSpPr>
        <p:grpSpPr>
          <a:xfrm>
            <a:off x="1597398" y="3491807"/>
            <a:ext cx="158100" cy="779700"/>
            <a:chOff x="4493036" y="1763407"/>
            <a:chExt cx="158100" cy="779700"/>
          </a:xfrm>
        </p:grpSpPr>
        <p:sp>
          <p:nvSpPr>
            <p:cNvPr id="416" name="Google Shape;416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7" name="Google Shape;417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8" name="Google Shape;418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9" name="Google Shape;419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0" name="Google Shape;420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1" name="Google Shape;421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2" name="Google Shape;422;p33"/>
          <p:cNvGrpSpPr/>
          <p:nvPr/>
        </p:nvGrpSpPr>
        <p:grpSpPr>
          <a:xfrm>
            <a:off x="1902198" y="3491807"/>
            <a:ext cx="158100" cy="779700"/>
            <a:chOff x="4493036" y="1763407"/>
            <a:chExt cx="158100" cy="779700"/>
          </a:xfrm>
        </p:grpSpPr>
        <p:sp>
          <p:nvSpPr>
            <p:cNvPr id="423" name="Google Shape;423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4" name="Google Shape;424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5" name="Google Shape;425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6" name="Google Shape;426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7" name="Google Shape;427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8" name="Google Shape;428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9" name="Google Shape;429;p33"/>
          <p:cNvGrpSpPr/>
          <p:nvPr/>
        </p:nvGrpSpPr>
        <p:grpSpPr>
          <a:xfrm>
            <a:off x="2206998" y="3491807"/>
            <a:ext cx="158100" cy="779700"/>
            <a:chOff x="4493036" y="1763407"/>
            <a:chExt cx="158100" cy="779700"/>
          </a:xfrm>
        </p:grpSpPr>
        <p:sp>
          <p:nvSpPr>
            <p:cNvPr id="430" name="Google Shape;430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1" name="Google Shape;431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2" name="Google Shape;432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3" name="Google Shape;433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4" name="Google Shape;434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5" name="Google Shape;435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36" name="Google Shape;436;p33"/>
          <p:cNvGrpSpPr/>
          <p:nvPr/>
        </p:nvGrpSpPr>
        <p:grpSpPr>
          <a:xfrm>
            <a:off x="2511798" y="3491807"/>
            <a:ext cx="158100" cy="779700"/>
            <a:chOff x="4493036" y="1763407"/>
            <a:chExt cx="158100" cy="779700"/>
          </a:xfrm>
        </p:grpSpPr>
        <p:sp>
          <p:nvSpPr>
            <p:cNvPr id="437" name="Google Shape;437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8" name="Google Shape;438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9" name="Google Shape;439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0" name="Google Shape;440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1" name="Google Shape;441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2" name="Google Shape;442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3" name="Google Shape;443;p33"/>
          <p:cNvGrpSpPr/>
          <p:nvPr/>
        </p:nvGrpSpPr>
        <p:grpSpPr>
          <a:xfrm>
            <a:off x="2816598" y="3491807"/>
            <a:ext cx="158100" cy="779700"/>
            <a:chOff x="4493036" y="1763407"/>
            <a:chExt cx="158100" cy="779700"/>
          </a:xfrm>
        </p:grpSpPr>
        <p:sp>
          <p:nvSpPr>
            <p:cNvPr id="444" name="Google Shape;444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5" name="Google Shape;445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6" name="Google Shape;446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7" name="Google Shape;447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8" name="Google Shape;448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49" name="Google Shape;449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50" name="Google Shape;450;p33"/>
          <p:cNvGrpSpPr/>
          <p:nvPr/>
        </p:nvGrpSpPr>
        <p:grpSpPr>
          <a:xfrm>
            <a:off x="3121398" y="3491807"/>
            <a:ext cx="158100" cy="779700"/>
            <a:chOff x="4493036" y="1763407"/>
            <a:chExt cx="158100" cy="779700"/>
          </a:xfrm>
        </p:grpSpPr>
        <p:sp>
          <p:nvSpPr>
            <p:cNvPr id="451" name="Google Shape;451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2" name="Google Shape;452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3" name="Google Shape;453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4" name="Google Shape;454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5" name="Google Shape;455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6" name="Google Shape;456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57" name="Google Shape;457;p33"/>
          <p:cNvSpPr/>
          <p:nvPr/>
        </p:nvSpPr>
        <p:spPr>
          <a:xfrm>
            <a:off x="5651550" y="28855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33"/>
          <p:cNvSpPr/>
          <p:nvPr/>
        </p:nvSpPr>
        <p:spPr>
          <a:xfrm>
            <a:off x="3207550" y="28855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9" name="Google Shape;459;p33"/>
          <p:cNvCxnSpPr>
            <a:stCxn id="458" idx="6"/>
            <a:endCxn id="457" idx="2"/>
          </p:cNvCxnSpPr>
          <p:nvPr/>
        </p:nvCxnSpPr>
        <p:spPr>
          <a:xfrm>
            <a:off x="3492550" y="3028025"/>
            <a:ext cx="2159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0" name="Google Shape;460;p33"/>
          <p:cNvSpPr txBox="1"/>
          <p:nvPr/>
        </p:nvSpPr>
        <p:spPr>
          <a:xfrm>
            <a:off x="3350063" y="2550763"/>
            <a:ext cx="2444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Bandwidth: 5 bps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Delay: 7s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61" name="Google Shape;461;p33"/>
          <p:cNvGrpSpPr/>
          <p:nvPr/>
        </p:nvGrpSpPr>
        <p:grpSpPr>
          <a:xfrm>
            <a:off x="3573323" y="3491807"/>
            <a:ext cx="158100" cy="779700"/>
            <a:chOff x="4493036" y="1763407"/>
            <a:chExt cx="158100" cy="779700"/>
          </a:xfrm>
        </p:grpSpPr>
        <p:sp>
          <p:nvSpPr>
            <p:cNvPr id="462" name="Google Shape;462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3" name="Google Shape;463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4" name="Google Shape;464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5" name="Google Shape;465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6" name="Google Shape;466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7" name="Google Shape;467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8" name="Google Shape;468;p33"/>
          <p:cNvGrpSpPr/>
          <p:nvPr/>
        </p:nvGrpSpPr>
        <p:grpSpPr>
          <a:xfrm>
            <a:off x="3878123" y="3491807"/>
            <a:ext cx="158100" cy="779700"/>
            <a:chOff x="4493036" y="1763407"/>
            <a:chExt cx="158100" cy="779700"/>
          </a:xfrm>
        </p:grpSpPr>
        <p:sp>
          <p:nvSpPr>
            <p:cNvPr id="469" name="Google Shape;469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0" name="Google Shape;470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1" name="Google Shape;471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2" name="Google Shape;472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3" name="Google Shape;473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4" name="Google Shape;474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75" name="Google Shape;475;p33"/>
          <p:cNvGrpSpPr/>
          <p:nvPr/>
        </p:nvGrpSpPr>
        <p:grpSpPr>
          <a:xfrm>
            <a:off x="4182923" y="3491807"/>
            <a:ext cx="158100" cy="779700"/>
            <a:chOff x="4493036" y="1763407"/>
            <a:chExt cx="158100" cy="779700"/>
          </a:xfrm>
        </p:grpSpPr>
        <p:sp>
          <p:nvSpPr>
            <p:cNvPr id="476" name="Google Shape;476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7" name="Google Shape;477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9" name="Google Shape;479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0" name="Google Shape;480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1" name="Google Shape;481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2" name="Google Shape;482;p33"/>
          <p:cNvGrpSpPr/>
          <p:nvPr/>
        </p:nvGrpSpPr>
        <p:grpSpPr>
          <a:xfrm>
            <a:off x="4487723" y="3491807"/>
            <a:ext cx="158100" cy="779700"/>
            <a:chOff x="4493036" y="1763407"/>
            <a:chExt cx="158100" cy="779700"/>
          </a:xfrm>
        </p:grpSpPr>
        <p:sp>
          <p:nvSpPr>
            <p:cNvPr id="483" name="Google Shape;483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4" name="Google Shape;484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5" name="Google Shape;485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6" name="Google Shape;486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7" name="Google Shape;487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8" name="Google Shape;488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89" name="Google Shape;489;p33"/>
          <p:cNvGrpSpPr/>
          <p:nvPr/>
        </p:nvGrpSpPr>
        <p:grpSpPr>
          <a:xfrm>
            <a:off x="4792523" y="3491807"/>
            <a:ext cx="158100" cy="779700"/>
            <a:chOff x="4493036" y="1763407"/>
            <a:chExt cx="158100" cy="779700"/>
          </a:xfrm>
        </p:grpSpPr>
        <p:sp>
          <p:nvSpPr>
            <p:cNvPr id="490" name="Google Shape;490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1" name="Google Shape;491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2" name="Google Shape;492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3" name="Google Shape;493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4" name="Google Shape;494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5" name="Google Shape;495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96" name="Google Shape;496;p33"/>
          <p:cNvGrpSpPr/>
          <p:nvPr/>
        </p:nvGrpSpPr>
        <p:grpSpPr>
          <a:xfrm>
            <a:off x="5097323" y="3491807"/>
            <a:ext cx="158100" cy="779700"/>
            <a:chOff x="4493036" y="1763407"/>
            <a:chExt cx="158100" cy="779700"/>
          </a:xfrm>
        </p:grpSpPr>
        <p:sp>
          <p:nvSpPr>
            <p:cNvPr id="497" name="Google Shape;497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8" name="Google Shape;498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9" name="Google Shape;499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0" name="Google Shape;500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1" name="Google Shape;501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2" name="Google Shape;502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03" name="Google Shape;503;p33"/>
          <p:cNvGrpSpPr/>
          <p:nvPr/>
        </p:nvGrpSpPr>
        <p:grpSpPr>
          <a:xfrm>
            <a:off x="5402123" y="3491807"/>
            <a:ext cx="158100" cy="779700"/>
            <a:chOff x="4493036" y="1763407"/>
            <a:chExt cx="158100" cy="779700"/>
          </a:xfrm>
        </p:grpSpPr>
        <p:sp>
          <p:nvSpPr>
            <p:cNvPr id="504" name="Google Shape;504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5" name="Google Shape;505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6" name="Google Shape;506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7" name="Google Shape;507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8" name="Google Shape;508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9" name="Google Shape;509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0" name="Google Shape;510;p33"/>
          <p:cNvGrpSpPr/>
          <p:nvPr/>
        </p:nvGrpSpPr>
        <p:grpSpPr>
          <a:xfrm>
            <a:off x="378198" y="3491807"/>
            <a:ext cx="158100" cy="779700"/>
            <a:chOff x="4493036" y="1763407"/>
            <a:chExt cx="158100" cy="779700"/>
          </a:xfrm>
        </p:grpSpPr>
        <p:sp>
          <p:nvSpPr>
            <p:cNvPr id="511" name="Google Shape;511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2" name="Google Shape;512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3" name="Google Shape;513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4" name="Google Shape;514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5" name="Google Shape;515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6" name="Google Shape;516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17" name="Google Shape;517;p33"/>
          <p:cNvGrpSpPr/>
          <p:nvPr/>
        </p:nvGrpSpPr>
        <p:grpSpPr>
          <a:xfrm>
            <a:off x="682998" y="3491807"/>
            <a:ext cx="158100" cy="779700"/>
            <a:chOff x="4493036" y="1763407"/>
            <a:chExt cx="158100" cy="779700"/>
          </a:xfrm>
        </p:grpSpPr>
        <p:sp>
          <p:nvSpPr>
            <p:cNvPr id="518" name="Google Shape;518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9" name="Google Shape;519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0" name="Google Shape;520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1" name="Google Shape;521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2" name="Google Shape;522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3" name="Google Shape;523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4" name="Google Shape;524;p33"/>
          <p:cNvGrpSpPr/>
          <p:nvPr/>
        </p:nvGrpSpPr>
        <p:grpSpPr>
          <a:xfrm>
            <a:off x="987798" y="3491807"/>
            <a:ext cx="158100" cy="779700"/>
            <a:chOff x="4493036" y="1763407"/>
            <a:chExt cx="158100" cy="779700"/>
          </a:xfrm>
        </p:grpSpPr>
        <p:sp>
          <p:nvSpPr>
            <p:cNvPr id="525" name="Google Shape;525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6" name="Google Shape;526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7" name="Google Shape;527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8" name="Google Shape;528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9" name="Google Shape;529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0" name="Google Shape;530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1" name="Google Shape;531;p33"/>
          <p:cNvGrpSpPr/>
          <p:nvPr/>
        </p:nvGrpSpPr>
        <p:grpSpPr>
          <a:xfrm>
            <a:off x="6778998" y="3491807"/>
            <a:ext cx="158100" cy="779700"/>
            <a:chOff x="4493036" y="1763407"/>
            <a:chExt cx="158100" cy="779700"/>
          </a:xfrm>
        </p:grpSpPr>
        <p:sp>
          <p:nvSpPr>
            <p:cNvPr id="532" name="Google Shape;532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3" name="Google Shape;533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4" name="Google Shape;534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5" name="Google Shape;535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6" name="Google Shape;536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37" name="Google Shape;537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8" name="Google Shape;538;p33"/>
          <p:cNvGrpSpPr/>
          <p:nvPr/>
        </p:nvGrpSpPr>
        <p:grpSpPr>
          <a:xfrm>
            <a:off x="7083798" y="3491807"/>
            <a:ext cx="158100" cy="779700"/>
            <a:chOff x="4493036" y="1763407"/>
            <a:chExt cx="158100" cy="779700"/>
          </a:xfrm>
        </p:grpSpPr>
        <p:sp>
          <p:nvSpPr>
            <p:cNvPr id="539" name="Google Shape;539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0" name="Google Shape;540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1" name="Google Shape;541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2" name="Google Shape;542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3" name="Google Shape;543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4" name="Google Shape;544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5" name="Google Shape;545;p33"/>
          <p:cNvGrpSpPr/>
          <p:nvPr/>
        </p:nvGrpSpPr>
        <p:grpSpPr>
          <a:xfrm>
            <a:off x="7388598" y="3491807"/>
            <a:ext cx="158100" cy="779700"/>
            <a:chOff x="4493036" y="1763407"/>
            <a:chExt cx="158100" cy="779700"/>
          </a:xfrm>
        </p:grpSpPr>
        <p:sp>
          <p:nvSpPr>
            <p:cNvPr id="546" name="Google Shape;546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7" name="Google Shape;547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8" name="Google Shape;548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9" name="Google Shape;549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0" name="Google Shape;550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1" name="Google Shape;551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52" name="Google Shape;552;p33"/>
          <p:cNvGrpSpPr/>
          <p:nvPr/>
        </p:nvGrpSpPr>
        <p:grpSpPr>
          <a:xfrm>
            <a:off x="7693398" y="3491807"/>
            <a:ext cx="158100" cy="779700"/>
            <a:chOff x="4493036" y="1763407"/>
            <a:chExt cx="158100" cy="779700"/>
          </a:xfrm>
        </p:grpSpPr>
        <p:sp>
          <p:nvSpPr>
            <p:cNvPr id="553" name="Google Shape;553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4" name="Google Shape;554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5" name="Google Shape;555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6" name="Google Shape;556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7" name="Google Shape;557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58" name="Google Shape;558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59" name="Google Shape;559;p33"/>
          <p:cNvGrpSpPr/>
          <p:nvPr/>
        </p:nvGrpSpPr>
        <p:grpSpPr>
          <a:xfrm>
            <a:off x="7998198" y="3491807"/>
            <a:ext cx="158100" cy="779700"/>
            <a:chOff x="4493036" y="1763407"/>
            <a:chExt cx="158100" cy="779700"/>
          </a:xfrm>
        </p:grpSpPr>
        <p:sp>
          <p:nvSpPr>
            <p:cNvPr id="560" name="Google Shape;560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1" name="Google Shape;561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2" name="Google Shape;562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3" name="Google Shape;563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4" name="Google Shape;564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5" name="Google Shape;565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66" name="Google Shape;566;p33"/>
          <p:cNvGrpSpPr/>
          <p:nvPr/>
        </p:nvGrpSpPr>
        <p:grpSpPr>
          <a:xfrm>
            <a:off x="8302998" y="3491807"/>
            <a:ext cx="158100" cy="779700"/>
            <a:chOff x="4493036" y="1763407"/>
            <a:chExt cx="158100" cy="779700"/>
          </a:xfrm>
        </p:grpSpPr>
        <p:sp>
          <p:nvSpPr>
            <p:cNvPr id="567" name="Google Shape;567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8" name="Google Shape;568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9" name="Google Shape;569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0" name="Google Shape;570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1" name="Google Shape;571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2" name="Google Shape;572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73" name="Google Shape;573;p33"/>
          <p:cNvGrpSpPr/>
          <p:nvPr/>
        </p:nvGrpSpPr>
        <p:grpSpPr>
          <a:xfrm>
            <a:off x="8607798" y="3491807"/>
            <a:ext cx="158100" cy="779700"/>
            <a:chOff x="4493036" y="1763407"/>
            <a:chExt cx="158100" cy="779700"/>
          </a:xfrm>
        </p:grpSpPr>
        <p:sp>
          <p:nvSpPr>
            <p:cNvPr id="574" name="Google Shape;574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5" name="Google Shape;575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6" name="Google Shape;576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7" name="Google Shape;577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8" name="Google Shape;578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9" name="Google Shape;579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80" name="Google Shape;580;p33"/>
          <p:cNvGrpSpPr/>
          <p:nvPr/>
        </p:nvGrpSpPr>
        <p:grpSpPr>
          <a:xfrm>
            <a:off x="5864598" y="3491807"/>
            <a:ext cx="158100" cy="779700"/>
            <a:chOff x="4493036" y="1763407"/>
            <a:chExt cx="158100" cy="779700"/>
          </a:xfrm>
        </p:grpSpPr>
        <p:sp>
          <p:nvSpPr>
            <p:cNvPr id="581" name="Google Shape;581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2" name="Google Shape;582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3" name="Google Shape;583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4" name="Google Shape;584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5" name="Google Shape;585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6" name="Google Shape;586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87" name="Google Shape;587;p33"/>
          <p:cNvGrpSpPr/>
          <p:nvPr/>
        </p:nvGrpSpPr>
        <p:grpSpPr>
          <a:xfrm>
            <a:off x="6169398" y="3491807"/>
            <a:ext cx="158100" cy="779700"/>
            <a:chOff x="4493036" y="1763407"/>
            <a:chExt cx="158100" cy="779700"/>
          </a:xfrm>
        </p:grpSpPr>
        <p:sp>
          <p:nvSpPr>
            <p:cNvPr id="588" name="Google Shape;588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9" name="Google Shape;589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0" name="Google Shape;590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1" name="Google Shape;591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2" name="Google Shape;592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3" name="Google Shape;593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94" name="Google Shape;594;p33"/>
          <p:cNvGrpSpPr/>
          <p:nvPr/>
        </p:nvGrpSpPr>
        <p:grpSpPr>
          <a:xfrm>
            <a:off x="6474198" y="3491807"/>
            <a:ext cx="158100" cy="779700"/>
            <a:chOff x="4493036" y="1763407"/>
            <a:chExt cx="158100" cy="779700"/>
          </a:xfrm>
        </p:grpSpPr>
        <p:sp>
          <p:nvSpPr>
            <p:cNvPr id="595" name="Google Shape;595;p33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6" name="Google Shape;596;p33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7" name="Google Shape;597;p33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8" name="Google Shape;598;p33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9" name="Google Shape;599;p33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0" name="Google Shape;600;p33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601" name="Google Shape;601;p33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0s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" name="Google Shape;602;p33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3" name="Google Shape;603;p33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2s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4" name="Google Shape;604;p33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3s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5" name="Google Shape;605;p33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4s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6" name="Google Shape;606;p33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5s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7" name="Google Shape;607;p33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6s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8" name="Google Shape;608;p33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7s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9" name="Google Shape;609;p33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8s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33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9s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1" name="Google Shape;611;p33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10s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33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11s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3" name="Google Shape;613;p33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12s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4" name="Google Shape;614;p33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13s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5" name="Google Shape;615;p33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14s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6" name="Google Shape;616;p33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15s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7" name="Google Shape;617;p33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16s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8" name="Google Shape;618;p33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17s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9" name="Google Shape;619;p33"/>
          <p:cNvSpPr txBox="1"/>
          <p:nvPr/>
        </p:nvSpPr>
        <p:spPr>
          <a:xfrm>
            <a:off x="2312575" y="4799875"/>
            <a:ext cx="45084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(This diagram needs to be viewed with animation to make sense.)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0" name="Google Shape;620;p33"/>
          <p:cNvSpPr txBox="1"/>
          <p:nvPr>
            <p:ph idx="1" type="body"/>
          </p:nvPr>
        </p:nvSpPr>
        <p:spPr>
          <a:xfrm>
            <a:off x="107050" y="402200"/>
            <a:ext cx="8909700" cy="16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pipe diagram is an alternate view of the link.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Shows the bits on the link at a frozen moment in time.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 Diagrams</a:t>
            </a:r>
            <a:endParaRPr/>
          </a:p>
        </p:txBody>
      </p:sp>
      <p:sp>
        <p:nvSpPr>
          <p:cNvPr id="626" name="Google Shape;626;p34"/>
          <p:cNvSpPr txBox="1"/>
          <p:nvPr>
            <p:ph idx="1" type="body"/>
          </p:nvPr>
        </p:nvSpPr>
        <p:spPr>
          <a:xfrm>
            <a:off x="107050" y="402200"/>
            <a:ext cx="8909700" cy="20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Pipe diagram s</a:t>
            </a:r>
            <a:r>
              <a:rPr lang="en"/>
              <a:t>hows the bits on the link at a frozen moment in time.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Height = bandwidth.</a:t>
            </a:r>
            <a:r>
              <a:rPr lang="en"/>
              <a:t> How many bits we can put in the pipe per unit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Width</a:t>
            </a:r>
            <a:r>
              <a:rPr b="1" lang="en"/>
              <a:t> = propagation delay.</a:t>
            </a:r>
            <a:r>
              <a:rPr lang="en"/>
              <a:t> How long it takes for bits to travel through the pipe.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Area = bandwidth-delay product</a:t>
            </a:r>
            <a:r>
              <a:rPr lang="en"/>
              <a:t>. How many bits fit in the pipe at a given instant.</a:t>
            </a:r>
            <a:endParaRPr/>
          </a:p>
        </p:txBody>
      </p:sp>
      <p:sp>
        <p:nvSpPr>
          <p:cNvPr id="627" name="Google Shape;627;p34"/>
          <p:cNvSpPr/>
          <p:nvPr/>
        </p:nvSpPr>
        <p:spPr>
          <a:xfrm>
            <a:off x="3405125" y="3424450"/>
            <a:ext cx="2323200" cy="91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8" name="Google Shape;628;p34"/>
          <p:cNvSpPr/>
          <p:nvPr/>
        </p:nvSpPr>
        <p:spPr>
          <a:xfrm>
            <a:off x="5651550" y="28855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9" name="Google Shape;629;p34"/>
          <p:cNvSpPr/>
          <p:nvPr/>
        </p:nvSpPr>
        <p:spPr>
          <a:xfrm>
            <a:off x="3207550" y="28855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0" name="Google Shape;630;p34"/>
          <p:cNvCxnSpPr>
            <a:stCxn id="629" idx="6"/>
            <a:endCxn id="628" idx="2"/>
          </p:cNvCxnSpPr>
          <p:nvPr/>
        </p:nvCxnSpPr>
        <p:spPr>
          <a:xfrm>
            <a:off x="3492550" y="3028025"/>
            <a:ext cx="2159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1" name="Google Shape;631;p34"/>
          <p:cNvSpPr txBox="1"/>
          <p:nvPr/>
        </p:nvSpPr>
        <p:spPr>
          <a:xfrm>
            <a:off x="3350063" y="2550763"/>
            <a:ext cx="2444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Bandwidth: 5 bps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Delay: 7s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32" name="Google Shape;632;p34"/>
          <p:cNvGrpSpPr/>
          <p:nvPr/>
        </p:nvGrpSpPr>
        <p:grpSpPr>
          <a:xfrm>
            <a:off x="3573323" y="3491807"/>
            <a:ext cx="158100" cy="779700"/>
            <a:chOff x="4493036" y="1763407"/>
            <a:chExt cx="158100" cy="779700"/>
          </a:xfrm>
        </p:grpSpPr>
        <p:sp>
          <p:nvSpPr>
            <p:cNvPr id="633" name="Google Shape;633;p34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4" name="Google Shape;634;p34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5" name="Google Shape;635;p34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6" name="Google Shape;636;p34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7" name="Google Shape;637;p34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8" name="Google Shape;638;p34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39" name="Google Shape;639;p34"/>
          <p:cNvGrpSpPr/>
          <p:nvPr/>
        </p:nvGrpSpPr>
        <p:grpSpPr>
          <a:xfrm>
            <a:off x="3878123" y="3491807"/>
            <a:ext cx="158100" cy="779700"/>
            <a:chOff x="4493036" y="1763407"/>
            <a:chExt cx="158100" cy="779700"/>
          </a:xfrm>
        </p:grpSpPr>
        <p:sp>
          <p:nvSpPr>
            <p:cNvPr id="640" name="Google Shape;640;p34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1" name="Google Shape;641;p34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2" name="Google Shape;642;p34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3" name="Google Shape;643;p34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4" name="Google Shape;644;p34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5" name="Google Shape;645;p34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46" name="Google Shape;646;p34"/>
          <p:cNvGrpSpPr/>
          <p:nvPr/>
        </p:nvGrpSpPr>
        <p:grpSpPr>
          <a:xfrm>
            <a:off x="4182923" y="3491807"/>
            <a:ext cx="158100" cy="779700"/>
            <a:chOff x="4493036" y="1763407"/>
            <a:chExt cx="158100" cy="779700"/>
          </a:xfrm>
        </p:grpSpPr>
        <p:sp>
          <p:nvSpPr>
            <p:cNvPr id="647" name="Google Shape;647;p34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8" name="Google Shape;648;p34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9" name="Google Shape;649;p34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0" name="Google Shape;650;p34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1" name="Google Shape;651;p34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2" name="Google Shape;652;p34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53" name="Google Shape;653;p34"/>
          <p:cNvGrpSpPr/>
          <p:nvPr/>
        </p:nvGrpSpPr>
        <p:grpSpPr>
          <a:xfrm>
            <a:off x="4487723" y="3491807"/>
            <a:ext cx="158100" cy="779700"/>
            <a:chOff x="4493036" y="1763407"/>
            <a:chExt cx="158100" cy="779700"/>
          </a:xfrm>
        </p:grpSpPr>
        <p:sp>
          <p:nvSpPr>
            <p:cNvPr id="654" name="Google Shape;654;p34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5" name="Google Shape;655;p34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6" name="Google Shape;656;p34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7" name="Google Shape;657;p34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8" name="Google Shape;658;p34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9" name="Google Shape;659;p34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0" name="Google Shape;660;p34"/>
          <p:cNvGrpSpPr/>
          <p:nvPr/>
        </p:nvGrpSpPr>
        <p:grpSpPr>
          <a:xfrm>
            <a:off x="4792523" y="3491807"/>
            <a:ext cx="158100" cy="779700"/>
            <a:chOff x="4493036" y="1763407"/>
            <a:chExt cx="158100" cy="779700"/>
          </a:xfrm>
        </p:grpSpPr>
        <p:sp>
          <p:nvSpPr>
            <p:cNvPr id="661" name="Google Shape;661;p34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2" name="Google Shape;662;p34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3" name="Google Shape;663;p34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4" name="Google Shape;664;p34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5" name="Google Shape;665;p34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6" name="Google Shape;666;p34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67" name="Google Shape;667;p34"/>
          <p:cNvGrpSpPr/>
          <p:nvPr/>
        </p:nvGrpSpPr>
        <p:grpSpPr>
          <a:xfrm>
            <a:off x="5097323" y="3491807"/>
            <a:ext cx="158100" cy="779700"/>
            <a:chOff x="4493036" y="1763407"/>
            <a:chExt cx="158100" cy="779700"/>
          </a:xfrm>
        </p:grpSpPr>
        <p:sp>
          <p:nvSpPr>
            <p:cNvPr id="668" name="Google Shape;668;p34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9" name="Google Shape;669;p34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0" name="Google Shape;670;p34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1" name="Google Shape;671;p34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2" name="Google Shape;672;p34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3" name="Google Shape;673;p34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74" name="Google Shape;674;p34"/>
          <p:cNvGrpSpPr/>
          <p:nvPr/>
        </p:nvGrpSpPr>
        <p:grpSpPr>
          <a:xfrm>
            <a:off x="5402123" y="3491807"/>
            <a:ext cx="158100" cy="779700"/>
            <a:chOff x="4493036" y="1763407"/>
            <a:chExt cx="158100" cy="779700"/>
          </a:xfrm>
        </p:grpSpPr>
        <p:sp>
          <p:nvSpPr>
            <p:cNvPr id="675" name="Google Shape;675;p34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6" name="Google Shape;676;p34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7" name="Google Shape;677;p34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8" name="Google Shape;678;p34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9" name="Google Shape;679;p34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80" name="Google Shape;680;p34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81" name="Google Shape;681;p34"/>
          <p:cNvGrpSpPr/>
          <p:nvPr/>
        </p:nvGrpSpPr>
        <p:grpSpPr>
          <a:xfrm>
            <a:off x="3073025" y="3424440"/>
            <a:ext cx="179700" cy="914429"/>
            <a:chOff x="2338450" y="3338450"/>
            <a:chExt cx="179700" cy="836700"/>
          </a:xfrm>
        </p:grpSpPr>
        <p:cxnSp>
          <p:nvCxnSpPr>
            <p:cNvPr id="682" name="Google Shape;682;p34"/>
            <p:cNvCxnSpPr/>
            <p:nvPr/>
          </p:nvCxnSpPr>
          <p:spPr>
            <a:xfrm>
              <a:off x="2338450" y="3338450"/>
              <a:ext cx="179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3" name="Google Shape;683;p34"/>
            <p:cNvCxnSpPr/>
            <p:nvPr/>
          </p:nvCxnSpPr>
          <p:spPr>
            <a:xfrm>
              <a:off x="2338450" y="4175150"/>
              <a:ext cx="179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4" name="Google Shape;684;p34"/>
            <p:cNvCxnSpPr/>
            <p:nvPr/>
          </p:nvCxnSpPr>
          <p:spPr>
            <a:xfrm rot="10800000">
              <a:off x="2428500" y="3338450"/>
              <a:ext cx="0" cy="836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5" name="Google Shape;685;p34"/>
          <p:cNvSpPr txBox="1"/>
          <p:nvPr/>
        </p:nvSpPr>
        <p:spPr>
          <a:xfrm>
            <a:off x="2210425" y="3746200"/>
            <a:ext cx="911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Bandwidth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86" name="Google Shape;686;p34"/>
          <p:cNvGrpSpPr/>
          <p:nvPr/>
        </p:nvGrpSpPr>
        <p:grpSpPr>
          <a:xfrm rot="5400000">
            <a:off x="4476767" y="3419744"/>
            <a:ext cx="179700" cy="2322763"/>
            <a:chOff x="2338450" y="3338450"/>
            <a:chExt cx="179700" cy="836700"/>
          </a:xfrm>
        </p:grpSpPr>
        <p:cxnSp>
          <p:nvCxnSpPr>
            <p:cNvPr id="687" name="Google Shape;687;p34"/>
            <p:cNvCxnSpPr/>
            <p:nvPr/>
          </p:nvCxnSpPr>
          <p:spPr>
            <a:xfrm>
              <a:off x="2338450" y="3338450"/>
              <a:ext cx="179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Google Shape;688;p34"/>
            <p:cNvCxnSpPr/>
            <p:nvPr/>
          </p:nvCxnSpPr>
          <p:spPr>
            <a:xfrm>
              <a:off x="2338450" y="4175150"/>
              <a:ext cx="179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9" name="Google Shape;689;p34"/>
            <p:cNvCxnSpPr/>
            <p:nvPr/>
          </p:nvCxnSpPr>
          <p:spPr>
            <a:xfrm rot="10800000">
              <a:off x="2428500" y="3338450"/>
              <a:ext cx="0" cy="8367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0" name="Google Shape;690;p34"/>
          <p:cNvSpPr txBox="1"/>
          <p:nvPr/>
        </p:nvSpPr>
        <p:spPr>
          <a:xfrm>
            <a:off x="3763025" y="4579850"/>
            <a:ext cx="1618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Propagation Delay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3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Pipe Diagrams</a:t>
            </a:r>
            <a:endParaRPr/>
          </a:p>
        </p:txBody>
      </p:sp>
      <p:sp>
        <p:nvSpPr>
          <p:cNvPr id="696" name="Google Shape;696;p35"/>
          <p:cNvSpPr/>
          <p:nvPr/>
        </p:nvSpPr>
        <p:spPr>
          <a:xfrm>
            <a:off x="4080600" y="3424450"/>
            <a:ext cx="982800" cy="91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97" name="Google Shape;697;p35"/>
          <p:cNvGrpSpPr/>
          <p:nvPr/>
        </p:nvGrpSpPr>
        <p:grpSpPr>
          <a:xfrm>
            <a:off x="1902148" y="3491807"/>
            <a:ext cx="158100" cy="779700"/>
            <a:chOff x="4493036" y="1763407"/>
            <a:chExt cx="158100" cy="779700"/>
          </a:xfrm>
        </p:grpSpPr>
        <p:sp>
          <p:nvSpPr>
            <p:cNvPr id="698" name="Google Shape;698;p3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9" name="Google Shape;699;p3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0" name="Google Shape;700;p3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1" name="Google Shape;701;p3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2" name="Google Shape;702;p3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3" name="Google Shape;703;p3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04" name="Google Shape;704;p35"/>
          <p:cNvGrpSpPr/>
          <p:nvPr/>
        </p:nvGrpSpPr>
        <p:grpSpPr>
          <a:xfrm>
            <a:off x="2206948" y="3491807"/>
            <a:ext cx="158100" cy="779700"/>
            <a:chOff x="4493036" y="1763407"/>
            <a:chExt cx="158100" cy="779700"/>
          </a:xfrm>
        </p:grpSpPr>
        <p:sp>
          <p:nvSpPr>
            <p:cNvPr id="705" name="Google Shape;705;p3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6" name="Google Shape;706;p3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7" name="Google Shape;707;p3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8" name="Google Shape;708;p3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9" name="Google Shape;709;p3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0" name="Google Shape;710;p3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1" name="Google Shape;711;p35"/>
          <p:cNvGrpSpPr/>
          <p:nvPr/>
        </p:nvGrpSpPr>
        <p:grpSpPr>
          <a:xfrm>
            <a:off x="2511748" y="3491807"/>
            <a:ext cx="158100" cy="779700"/>
            <a:chOff x="4493036" y="1763407"/>
            <a:chExt cx="158100" cy="779700"/>
          </a:xfrm>
        </p:grpSpPr>
        <p:sp>
          <p:nvSpPr>
            <p:cNvPr id="712" name="Google Shape;712;p3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3" name="Google Shape;713;p3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4" name="Google Shape;714;p3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5" name="Google Shape;715;p3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6" name="Google Shape;716;p3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7" name="Google Shape;717;p3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18" name="Google Shape;718;p35"/>
          <p:cNvGrpSpPr/>
          <p:nvPr/>
        </p:nvGrpSpPr>
        <p:grpSpPr>
          <a:xfrm>
            <a:off x="2816548" y="3491807"/>
            <a:ext cx="158100" cy="779700"/>
            <a:chOff x="4493036" y="1763407"/>
            <a:chExt cx="158100" cy="779700"/>
          </a:xfrm>
        </p:grpSpPr>
        <p:sp>
          <p:nvSpPr>
            <p:cNvPr id="719" name="Google Shape;719;p3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0" name="Google Shape;720;p3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1" name="Google Shape;721;p3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2" name="Google Shape;722;p3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3" name="Google Shape;723;p3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4" name="Google Shape;724;p3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25" name="Google Shape;725;p35"/>
          <p:cNvGrpSpPr/>
          <p:nvPr/>
        </p:nvGrpSpPr>
        <p:grpSpPr>
          <a:xfrm>
            <a:off x="3121348" y="3491807"/>
            <a:ext cx="158100" cy="779700"/>
            <a:chOff x="4493036" y="1763407"/>
            <a:chExt cx="158100" cy="779700"/>
          </a:xfrm>
        </p:grpSpPr>
        <p:sp>
          <p:nvSpPr>
            <p:cNvPr id="726" name="Google Shape;726;p3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7" name="Google Shape;727;p3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8" name="Google Shape;728;p3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9" name="Google Shape;729;p3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0" name="Google Shape;730;p3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1" name="Google Shape;731;p3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2" name="Google Shape;732;p35"/>
          <p:cNvGrpSpPr/>
          <p:nvPr/>
        </p:nvGrpSpPr>
        <p:grpSpPr>
          <a:xfrm>
            <a:off x="3426148" y="3491807"/>
            <a:ext cx="158100" cy="779700"/>
            <a:chOff x="4493036" y="1763407"/>
            <a:chExt cx="158100" cy="779700"/>
          </a:xfrm>
        </p:grpSpPr>
        <p:sp>
          <p:nvSpPr>
            <p:cNvPr id="733" name="Google Shape;733;p3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4" name="Google Shape;734;p3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5" name="Google Shape;735;p3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6" name="Google Shape;736;p3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7" name="Google Shape;737;p3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8" name="Google Shape;738;p3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9" name="Google Shape;739;p35"/>
          <p:cNvGrpSpPr/>
          <p:nvPr/>
        </p:nvGrpSpPr>
        <p:grpSpPr>
          <a:xfrm>
            <a:off x="3730948" y="3491807"/>
            <a:ext cx="158100" cy="779700"/>
            <a:chOff x="4493036" y="1763407"/>
            <a:chExt cx="158100" cy="779700"/>
          </a:xfrm>
        </p:grpSpPr>
        <p:sp>
          <p:nvSpPr>
            <p:cNvPr id="740" name="Google Shape;740;p3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1" name="Google Shape;741;p3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2" name="Google Shape;742;p3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3" name="Google Shape;743;p3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4" name="Google Shape;744;p3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5" name="Google Shape;745;p3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46" name="Google Shape;746;p35"/>
          <p:cNvSpPr/>
          <p:nvPr/>
        </p:nvSpPr>
        <p:spPr>
          <a:xfrm>
            <a:off x="5651550" y="28855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7" name="Google Shape;747;p35"/>
          <p:cNvSpPr/>
          <p:nvPr/>
        </p:nvSpPr>
        <p:spPr>
          <a:xfrm>
            <a:off x="3207550" y="28855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8" name="Google Shape;748;p35"/>
          <p:cNvCxnSpPr>
            <a:stCxn id="747" idx="6"/>
            <a:endCxn id="746" idx="2"/>
          </p:cNvCxnSpPr>
          <p:nvPr/>
        </p:nvCxnSpPr>
        <p:spPr>
          <a:xfrm>
            <a:off x="3492550" y="3028025"/>
            <a:ext cx="2159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9" name="Google Shape;749;p35"/>
          <p:cNvSpPr txBox="1"/>
          <p:nvPr/>
        </p:nvSpPr>
        <p:spPr>
          <a:xfrm>
            <a:off x="3350063" y="2550763"/>
            <a:ext cx="2444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Bandwidth: 5 bps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Delay: 3s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50" name="Google Shape;750;p35"/>
          <p:cNvGrpSpPr/>
          <p:nvPr/>
        </p:nvGrpSpPr>
        <p:grpSpPr>
          <a:xfrm>
            <a:off x="4182873" y="3491807"/>
            <a:ext cx="158100" cy="779700"/>
            <a:chOff x="4493036" y="1763407"/>
            <a:chExt cx="158100" cy="779700"/>
          </a:xfrm>
        </p:grpSpPr>
        <p:sp>
          <p:nvSpPr>
            <p:cNvPr id="751" name="Google Shape;751;p3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2" name="Google Shape;752;p3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3" name="Google Shape;753;p3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4" name="Google Shape;754;p3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5" name="Google Shape;755;p3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6" name="Google Shape;756;p3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57" name="Google Shape;757;p35"/>
          <p:cNvGrpSpPr/>
          <p:nvPr/>
        </p:nvGrpSpPr>
        <p:grpSpPr>
          <a:xfrm>
            <a:off x="4487673" y="3491807"/>
            <a:ext cx="158100" cy="779700"/>
            <a:chOff x="4493036" y="1763407"/>
            <a:chExt cx="158100" cy="779700"/>
          </a:xfrm>
        </p:grpSpPr>
        <p:sp>
          <p:nvSpPr>
            <p:cNvPr id="758" name="Google Shape;758;p3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9" name="Google Shape;759;p3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0" name="Google Shape;760;p3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1" name="Google Shape;761;p3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2" name="Google Shape;762;p3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3" name="Google Shape;763;p3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4" name="Google Shape;764;p35"/>
          <p:cNvGrpSpPr/>
          <p:nvPr/>
        </p:nvGrpSpPr>
        <p:grpSpPr>
          <a:xfrm>
            <a:off x="4792473" y="3491807"/>
            <a:ext cx="158100" cy="779700"/>
            <a:chOff x="4493036" y="1763407"/>
            <a:chExt cx="158100" cy="779700"/>
          </a:xfrm>
        </p:grpSpPr>
        <p:sp>
          <p:nvSpPr>
            <p:cNvPr id="765" name="Google Shape;765;p3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6" name="Google Shape;766;p3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7" name="Google Shape;767;p3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8" name="Google Shape;768;p3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9" name="Google Shape;769;p3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0" name="Google Shape;770;p3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1" name="Google Shape;771;p35"/>
          <p:cNvGrpSpPr/>
          <p:nvPr/>
        </p:nvGrpSpPr>
        <p:grpSpPr>
          <a:xfrm>
            <a:off x="5254948" y="3491857"/>
            <a:ext cx="158100" cy="779700"/>
            <a:chOff x="4493036" y="1763407"/>
            <a:chExt cx="158100" cy="779700"/>
          </a:xfrm>
        </p:grpSpPr>
        <p:sp>
          <p:nvSpPr>
            <p:cNvPr id="772" name="Google Shape;772;p3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3" name="Google Shape;773;p3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4" name="Google Shape;774;p3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5" name="Google Shape;775;p3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6" name="Google Shape;776;p3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7" name="Google Shape;777;p3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8" name="Google Shape;778;p35"/>
          <p:cNvGrpSpPr/>
          <p:nvPr/>
        </p:nvGrpSpPr>
        <p:grpSpPr>
          <a:xfrm>
            <a:off x="5559748" y="3491857"/>
            <a:ext cx="158100" cy="779700"/>
            <a:chOff x="4493036" y="1763407"/>
            <a:chExt cx="158100" cy="779700"/>
          </a:xfrm>
        </p:grpSpPr>
        <p:sp>
          <p:nvSpPr>
            <p:cNvPr id="779" name="Google Shape;779;p3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0" name="Google Shape;780;p3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1" name="Google Shape;781;p3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2" name="Google Shape;782;p3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3" name="Google Shape;783;p3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4" name="Google Shape;784;p3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5" name="Google Shape;785;p35"/>
          <p:cNvGrpSpPr/>
          <p:nvPr/>
        </p:nvGrpSpPr>
        <p:grpSpPr>
          <a:xfrm>
            <a:off x="5864548" y="3491857"/>
            <a:ext cx="158100" cy="779700"/>
            <a:chOff x="4493036" y="1763407"/>
            <a:chExt cx="158100" cy="779700"/>
          </a:xfrm>
        </p:grpSpPr>
        <p:sp>
          <p:nvSpPr>
            <p:cNvPr id="786" name="Google Shape;786;p3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7" name="Google Shape;787;p3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8" name="Google Shape;788;p3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9" name="Google Shape;789;p3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0" name="Google Shape;790;p3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1" name="Google Shape;791;p3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2" name="Google Shape;792;p35"/>
          <p:cNvGrpSpPr/>
          <p:nvPr/>
        </p:nvGrpSpPr>
        <p:grpSpPr>
          <a:xfrm>
            <a:off x="6169348" y="3491857"/>
            <a:ext cx="158100" cy="779700"/>
            <a:chOff x="4493036" y="1763407"/>
            <a:chExt cx="158100" cy="779700"/>
          </a:xfrm>
        </p:grpSpPr>
        <p:sp>
          <p:nvSpPr>
            <p:cNvPr id="793" name="Google Shape;793;p3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4" name="Google Shape;794;p3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5" name="Google Shape;795;p3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6" name="Google Shape;796;p3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7" name="Google Shape;797;p3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8" name="Google Shape;798;p3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9" name="Google Shape;799;p35"/>
          <p:cNvGrpSpPr/>
          <p:nvPr/>
        </p:nvGrpSpPr>
        <p:grpSpPr>
          <a:xfrm>
            <a:off x="987748" y="3491807"/>
            <a:ext cx="158100" cy="779700"/>
            <a:chOff x="4493036" y="1763407"/>
            <a:chExt cx="158100" cy="779700"/>
          </a:xfrm>
        </p:grpSpPr>
        <p:sp>
          <p:nvSpPr>
            <p:cNvPr id="800" name="Google Shape;800;p3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1" name="Google Shape;801;p3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2" name="Google Shape;802;p3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3" name="Google Shape;803;p3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4" name="Google Shape;804;p3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5" name="Google Shape;805;p3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6" name="Google Shape;806;p35"/>
          <p:cNvGrpSpPr/>
          <p:nvPr/>
        </p:nvGrpSpPr>
        <p:grpSpPr>
          <a:xfrm>
            <a:off x="1292548" y="3491807"/>
            <a:ext cx="158100" cy="779700"/>
            <a:chOff x="4493036" y="1763407"/>
            <a:chExt cx="158100" cy="779700"/>
          </a:xfrm>
        </p:grpSpPr>
        <p:sp>
          <p:nvSpPr>
            <p:cNvPr id="807" name="Google Shape;807;p3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8" name="Google Shape;808;p3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09" name="Google Shape;809;p3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0" name="Google Shape;810;p3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1" name="Google Shape;811;p3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2" name="Google Shape;812;p3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3" name="Google Shape;813;p35"/>
          <p:cNvGrpSpPr/>
          <p:nvPr/>
        </p:nvGrpSpPr>
        <p:grpSpPr>
          <a:xfrm>
            <a:off x="1597348" y="3491807"/>
            <a:ext cx="158100" cy="779700"/>
            <a:chOff x="4493036" y="1763407"/>
            <a:chExt cx="158100" cy="779700"/>
          </a:xfrm>
        </p:grpSpPr>
        <p:sp>
          <p:nvSpPr>
            <p:cNvPr id="814" name="Google Shape;814;p3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5" name="Google Shape;815;p3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6" name="Google Shape;816;p3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7" name="Google Shape;817;p3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8" name="Google Shape;818;p3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9" name="Google Shape;819;p3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20" name="Google Shape;820;p35"/>
          <p:cNvGrpSpPr/>
          <p:nvPr/>
        </p:nvGrpSpPr>
        <p:grpSpPr>
          <a:xfrm>
            <a:off x="7388548" y="3491807"/>
            <a:ext cx="158100" cy="779700"/>
            <a:chOff x="4493036" y="1763407"/>
            <a:chExt cx="158100" cy="779700"/>
          </a:xfrm>
        </p:grpSpPr>
        <p:sp>
          <p:nvSpPr>
            <p:cNvPr id="821" name="Google Shape;821;p3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2" name="Google Shape;822;p3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3" name="Google Shape;823;p3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4" name="Google Shape;824;p3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5" name="Google Shape;825;p3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6" name="Google Shape;826;p3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27" name="Google Shape;827;p35"/>
          <p:cNvGrpSpPr/>
          <p:nvPr/>
        </p:nvGrpSpPr>
        <p:grpSpPr>
          <a:xfrm>
            <a:off x="7693348" y="3491807"/>
            <a:ext cx="158100" cy="779700"/>
            <a:chOff x="4493036" y="1763407"/>
            <a:chExt cx="158100" cy="779700"/>
          </a:xfrm>
        </p:grpSpPr>
        <p:sp>
          <p:nvSpPr>
            <p:cNvPr id="828" name="Google Shape;828;p3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9" name="Google Shape;829;p3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0" name="Google Shape;830;p3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1" name="Google Shape;831;p3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2" name="Google Shape;832;p3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3" name="Google Shape;833;p3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4" name="Google Shape;834;p35"/>
          <p:cNvGrpSpPr/>
          <p:nvPr/>
        </p:nvGrpSpPr>
        <p:grpSpPr>
          <a:xfrm>
            <a:off x="7998148" y="3491807"/>
            <a:ext cx="158100" cy="779700"/>
            <a:chOff x="4493036" y="1763407"/>
            <a:chExt cx="158100" cy="779700"/>
          </a:xfrm>
        </p:grpSpPr>
        <p:sp>
          <p:nvSpPr>
            <p:cNvPr id="835" name="Google Shape;835;p3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6" name="Google Shape;836;p3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7" name="Google Shape;837;p3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8" name="Google Shape;838;p3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9" name="Google Shape;839;p3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0" name="Google Shape;840;p3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1" name="Google Shape;841;p35"/>
          <p:cNvGrpSpPr/>
          <p:nvPr/>
        </p:nvGrpSpPr>
        <p:grpSpPr>
          <a:xfrm>
            <a:off x="6474148" y="3491807"/>
            <a:ext cx="158100" cy="779700"/>
            <a:chOff x="4493036" y="1763407"/>
            <a:chExt cx="158100" cy="779700"/>
          </a:xfrm>
        </p:grpSpPr>
        <p:sp>
          <p:nvSpPr>
            <p:cNvPr id="842" name="Google Shape;842;p3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3" name="Google Shape;843;p3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4" name="Google Shape;844;p3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5" name="Google Shape;845;p3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6" name="Google Shape;846;p3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7" name="Google Shape;847;p3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8" name="Google Shape;848;p35"/>
          <p:cNvGrpSpPr/>
          <p:nvPr/>
        </p:nvGrpSpPr>
        <p:grpSpPr>
          <a:xfrm>
            <a:off x="6778948" y="3491807"/>
            <a:ext cx="158100" cy="779700"/>
            <a:chOff x="4493036" y="1763407"/>
            <a:chExt cx="158100" cy="779700"/>
          </a:xfrm>
        </p:grpSpPr>
        <p:sp>
          <p:nvSpPr>
            <p:cNvPr id="849" name="Google Shape;849;p3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0" name="Google Shape;850;p3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1" name="Google Shape;851;p3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2" name="Google Shape;852;p3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3" name="Google Shape;853;p3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4" name="Google Shape;854;p3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55" name="Google Shape;855;p35"/>
          <p:cNvGrpSpPr/>
          <p:nvPr/>
        </p:nvGrpSpPr>
        <p:grpSpPr>
          <a:xfrm>
            <a:off x="7083748" y="3491807"/>
            <a:ext cx="158100" cy="779700"/>
            <a:chOff x="4493036" y="1763407"/>
            <a:chExt cx="158100" cy="779700"/>
          </a:xfrm>
        </p:grpSpPr>
        <p:sp>
          <p:nvSpPr>
            <p:cNvPr id="856" name="Google Shape;856;p3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7" name="Google Shape;857;p3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8" name="Google Shape;858;p3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9" name="Google Shape;859;p3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0" name="Google Shape;860;p3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1" name="Google Shape;861;p3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62" name="Google Shape;862;p35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0s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3" name="Google Shape;863;p35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4" name="Google Shape;864;p35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2s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5" name="Google Shape;865;p35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3s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6" name="Google Shape;866;p35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4s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35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5s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35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6s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35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7s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35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8s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35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9s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2" name="Google Shape;872;p35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10s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3" name="Google Shape;873;p35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11s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4" name="Google Shape;874;p35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12s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5" name="Google Shape;875;p35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13s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6" name="Google Shape;876;p35"/>
          <p:cNvSpPr txBox="1"/>
          <p:nvPr/>
        </p:nvSpPr>
        <p:spPr>
          <a:xfrm>
            <a:off x="2312575" y="4799875"/>
            <a:ext cx="45084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(This diagram needs to be viewed with animation to make sense.)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7" name="Google Shape;877;p35"/>
          <p:cNvSpPr txBox="1"/>
          <p:nvPr>
            <p:ph idx="1" type="body"/>
          </p:nvPr>
        </p:nvSpPr>
        <p:spPr>
          <a:xfrm>
            <a:off x="107050" y="402200"/>
            <a:ext cx="8909700" cy="7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Shorter propagation delay: Pipe length is shorter.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3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Pipe Diagrams</a:t>
            </a:r>
            <a:endParaRPr/>
          </a:p>
        </p:txBody>
      </p:sp>
      <p:sp>
        <p:nvSpPr>
          <p:cNvPr id="883" name="Google Shape;883;p36"/>
          <p:cNvSpPr/>
          <p:nvPr/>
        </p:nvSpPr>
        <p:spPr>
          <a:xfrm>
            <a:off x="5651550" y="21997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4" name="Google Shape;884;p36"/>
          <p:cNvSpPr/>
          <p:nvPr/>
        </p:nvSpPr>
        <p:spPr>
          <a:xfrm>
            <a:off x="3207550" y="21997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5" name="Google Shape;885;p36"/>
          <p:cNvCxnSpPr>
            <a:stCxn id="884" idx="6"/>
            <a:endCxn id="883" idx="2"/>
          </p:cNvCxnSpPr>
          <p:nvPr/>
        </p:nvCxnSpPr>
        <p:spPr>
          <a:xfrm>
            <a:off x="3492550" y="2342225"/>
            <a:ext cx="2159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6" name="Google Shape;886;p36"/>
          <p:cNvSpPr txBox="1"/>
          <p:nvPr/>
        </p:nvSpPr>
        <p:spPr>
          <a:xfrm>
            <a:off x="3350063" y="1864963"/>
            <a:ext cx="2444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Bandwidth: 10 bps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Delay: 3s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7" name="Google Shape;887;p36"/>
          <p:cNvSpPr txBox="1"/>
          <p:nvPr>
            <p:ph idx="1" type="body"/>
          </p:nvPr>
        </p:nvSpPr>
        <p:spPr>
          <a:xfrm>
            <a:off x="107050" y="402200"/>
            <a:ext cx="8909700" cy="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Higher bandwidth: Pipe height is taller.</a:t>
            </a:r>
            <a:endParaRPr/>
          </a:p>
        </p:txBody>
      </p:sp>
      <p:sp>
        <p:nvSpPr>
          <p:cNvPr id="888" name="Google Shape;888;p36"/>
          <p:cNvSpPr/>
          <p:nvPr/>
        </p:nvSpPr>
        <p:spPr>
          <a:xfrm>
            <a:off x="4080600" y="2629050"/>
            <a:ext cx="982800" cy="171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9" name="Google Shape;889;p36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0s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0" name="Google Shape;890;p36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" name="Google Shape;891;p36"/>
          <p:cNvSpPr txBox="1"/>
          <p:nvPr/>
        </p:nvSpPr>
        <p:spPr>
          <a:xfrm>
            <a:off x="2312575" y="4799875"/>
            <a:ext cx="45084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(This diagram needs to be viewed with animation to make sense.)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92" name="Google Shape;892;p36"/>
          <p:cNvGrpSpPr/>
          <p:nvPr/>
        </p:nvGrpSpPr>
        <p:grpSpPr>
          <a:xfrm>
            <a:off x="2550900" y="2698651"/>
            <a:ext cx="158100" cy="1572900"/>
            <a:chOff x="987750" y="2698651"/>
            <a:chExt cx="158100" cy="1572900"/>
          </a:xfrm>
        </p:grpSpPr>
        <p:sp>
          <p:nvSpPr>
            <p:cNvPr id="893" name="Google Shape;893;p36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4" name="Google Shape;894;p36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5" name="Google Shape;895;p36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6" name="Google Shape;896;p36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7" name="Google Shape;897;p36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8" name="Google Shape;898;p36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9" name="Google Shape;899;p36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0" name="Google Shape;900;p36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1" name="Google Shape;901;p36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2" name="Google Shape;902;p36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3" name="Google Shape;903;p36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04" name="Google Shape;904;p36"/>
          <p:cNvGrpSpPr/>
          <p:nvPr/>
        </p:nvGrpSpPr>
        <p:grpSpPr>
          <a:xfrm>
            <a:off x="2855700" y="2698651"/>
            <a:ext cx="158100" cy="1572900"/>
            <a:chOff x="987750" y="2698651"/>
            <a:chExt cx="158100" cy="1572900"/>
          </a:xfrm>
        </p:grpSpPr>
        <p:sp>
          <p:nvSpPr>
            <p:cNvPr id="905" name="Google Shape;905;p36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6" name="Google Shape;906;p36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7" name="Google Shape;907;p36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8" name="Google Shape;908;p36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9" name="Google Shape;909;p36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0" name="Google Shape;910;p36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1" name="Google Shape;911;p36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2" name="Google Shape;912;p36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3" name="Google Shape;913;p36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4" name="Google Shape;914;p36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5" name="Google Shape;915;p36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6" name="Google Shape;916;p36"/>
          <p:cNvGrpSpPr/>
          <p:nvPr/>
        </p:nvGrpSpPr>
        <p:grpSpPr>
          <a:xfrm>
            <a:off x="3160500" y="2698651"/>
            <a:ext cx="158100" cy="1572900"/>
            <a:chOff x="987750" y="2698651"/>
            <a:chExt cx="158100" cy="1572900"/>
          </a:xfrm>
        </p:grpSpPr>
        <p:sp>
          <p:nvSpPr>
            <p:cNvPr id="917" name="Google Shape;917;p36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8" name="Google Shape;918;p36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9" name="Google Shape;919;p36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0" name="Google Shape;920;p36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1" name="Google Shape;921;p36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2" name="Google Shape;922;p36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3" name="Google Shape;923;p36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4" name="Google Shape;924;p36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5" name="Google Shape;925;p36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6" name="Google Shape;926;p36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7" name="Google Shape;927;p36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8" name="Google Shape;928;p36"/>
          <p:cNvGrpSpPr/>
          <p:nvPr/>
        </p:nvGrpSpPr>
        <p:grpSpPr>
          <a:xfrm>
            <a:off x="3465300" y="2698651"/>
            <a:ext cx="158100" cy="1572900"/>
            <a:chOff x="987750" y="2698651"/>
            <a:chExt cx="158100" cy="1572900"/>
          </a:xfrm>
        </p:grpSpPr>
        <p:sp>
          <p:nvSpPr>
            <p:cNvPr id="929" name="Google Shape;929;p36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0" name="Google Shape;930;p36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1" name="Google Shape;931;p36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2" name="Google Shape;932;p36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3" name="Google Shape;933;p36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4" name="Google Shape;934;p36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5" name="Google Shape;935;p36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6" name="Google Shape;936;p36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7" name="Google Shape;937;p36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8" name="Google Shape;938;p36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9" name="Google Shape;939;p36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0" name="Google Shape;940;p36"/>
          <p:cNvGrpSpPr/>
          <p:nvPr/>
        </p:nvGrpSpPr>
        <p:grpSpPr>
          <a:xfrm>
            <a:off x="3770100" y="2698651"/>
            <a:ext cx="158100" cy="1572900"/>
            <a:chOff x="987750" y="2698651"/>
            <a:chExt cx="158100" cy="1572900"/>
          </a:xfrm>
        </p:grpSpPr>
        <p:sp>
          <p:nvSpPr>
            <p:cNvPr id="941" name="Google Shape;941;p36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2" name="Google Shape;942;p36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3" name="Google Shape;943;p36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4" name="Google Shape;944;p36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5" name="Google Shape;945;p36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6" name="Google Shape;946;p36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7" name="Google Shape;947;p36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8" name="Google Shape;948;p36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9" name="Google Shape;949;p36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0" name="Google Shape;950;p36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1" name="Google Shape;951;p36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52" name="Google Shape;952;p36"/>
          <p:cNvGrpSpPr/>
          <p:nvPr/>
        </p:nvGrpSpPr>
        <p:grpSpPr>
          <a:xfrm>
            <a:off x="5215800" y="2698651"/>
            <a:ext cx="158100" cy="1572900"/>
            <a:chOff x="987750" y="2698651"/>
            <a:chExt cx="158100" cy="1572900"/>
          </a:xfrm>
        </p:grpSpPr>
        <p:sp>
          <p:nvSpPr>
            <p:cNvPr id="953" name="Google Shape;953;p36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4" name="Google Shape;954;p36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5" name="Google Shape;955;p36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6" name="Google Shape;956;p36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7" name="Google Shape;957;p36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8" name="Google Shape;958;p36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9" name="Google Shape;959;p36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0" name="Google Shape;960;p36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1" name="Google Shape;961;p36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2" name="Google Shape;962;p36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3" name="Google Shape;963;p36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4" name="Google Shape;964;p36"/>
          <p:cNvGrpSpPr/>
          <p:nvPr/>
        </p:nvGrpSpPr>
        <p:grpSpPr>
          <a:xfrm>
            <a:off x="5520600" y="2698651"/>
            <a:ext cx="158100" cy="1572900"/>
            <a:chOff x="987750" y="2698651"/>
            <a:chExt cx="158100" cy="1572900"/>
          </a:xfrm>
        </p:grpSpPr>
        <p:sp>
          <p:nvSpPr>
            <p:cNvPr id="965" name="Google Shape;965;p36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6" name="Google Shape;966;p36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7" name="Google Shape;967;p36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8" name="Google Shape;968;p36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9" name="Google Shape;969;p36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0" name="Google Shape;970;p36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1" name="Google Shape;971;p36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2" name="Google Shape;972;p36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3" name="Google Shape;973;p36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4" name="Google Shape;974;p36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5" name="Google Shape;975;p36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6" name="Google Shape;976;p36"/>
          <p:cNvGrpSpPr/>
          <p:nvPr/>
        </p:nvGrpSpPr>
        <p:grpSpPr>
          <a:xfrm>
            <a:off x="5825400" y="2698651"/>
            <a:ext cx="158100" cy="1572900"/>
            <a:chOff x="987750" y="2698651"/>
            <a:chExt cx="158100" cy="1572900"/>
          </a:xfrm>
        </p:grpSpPr>
        <p:sp>
          <p:nvSpPr>
            <p:cNvPr id="977" name="Google Shape;977;p36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8" name="Google Shape;978;p36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9" name="Google Shape;979;p36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0" name="Google Shape;980;p36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1" name="Google Shape;981;p36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2" name="Google Shape;982;p36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3" name="Google Shape;983;p36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4" name="Google Shape;984;p36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5" name="Google Shape;985;p36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6" name="Google Shape;986;p36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7" name="Google Shape;987;p36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8" name="Google Shape;988;p36"/>
          <p:cNvGrpSpPr/>
          <p:nvPr/>
        </p:nvGrpSpPr>
        <p:grpSpPr>
          <a:xfrm>
            <a:off x="6130200" y="2698651"/>
            <a:ext cx="158100" cy="1572900"/>
            <a:chOff x="987750" y="2698651"/>
            <a:chExt cx="158100" cy="1572900"/>
          </a:xfrm>
        </p:grpSpPr>
        <p:sp>
          <p:nvSpPr>
            <p:cNvPr id="989" name="Google Shape;989;p36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0" name="Google Shape;990;p36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1" name="Google Shape;991;p36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2" name="Google Shape;992;p36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3" name="Google Shape;993;p36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4" name="Google Shape;994;p36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5" name="Google Shape;995;p36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6" name="Google Shape;996;p36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7" name="Google Shape;997;p36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8" name="Google Shape;998;p36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9" name="Google Shape;999;p36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0" name="Google Shape;1000;p36"/>
          <p:cNvGrpSpPr/>
          <p:nvPr/>
        </p:nvGrpSpPr>
        <p:grpSpPr>
          <a:xfrm>
            <a:off x="6435000" y="2698651"/>
            <a:ext cx="158100" cy="1572900"/>
            <a:chOff x="987750" y="2698651"/>
            <a:chExt cx="158100" cy="1572900"/>
          </a:xfrm>
        </p:grpSpPr>
        <p:sp>
          <p:nvSpPr>
            <p:cNvPr id="1001" name="Google Shape;1001;p36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2" name="Google Shape;1002;p36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3" name="Google Shape;1003;p36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4" name="Google Shape;1004;p36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5" name="Google Shape;1005;p36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6" name="Google Shape;1006;p36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7" name="Google Shape;1007;p36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8" name="Google Shape;1008;p36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9" name="Google Shape;1009;p36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0" name="Google Shape;1010;p36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1" name="Google Shape;1011;p36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2" name="Google Shape;1012;p36"/>
          <p:cNvGrpSpPr/>
          <p:nvPr/>
        </p:nvGrpSpPr>
        <p:grpSpPr>
          <a:xfrm>
            <a:off x="4182875" y="2698651"/>
            <a:ext cx="158100" cy="1572900"/>
            <a:chOff x="987750" y="2698651"/>
            <a:chExt cx="158100" cy="1572900"/>
          </a:xfrm>
        </p:grpSpPr>
        <p:sp>
          <p:nvSpPr>
            <p:cNvPr id="1013" name="Google Shape;1013;p36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4" name="Google Shape;1014;p36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5" name="Google Shape;1015;p36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6" name="Google Shape;1016;p36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7" name="Google Shape;1017;p36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8" name="Google Shape;1018;p36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9" name="Google Shape;1019;p36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0" name="Google Shape;1020;p36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1" name="Google Shape;1021;p36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2" name="Google Shape;1022;p36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3" name="Google Shape;1023;p36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24" name="Google Shape;1024;p36"/>
          <p:cNvGrpSpPr/>
          <p:nvPr/>
        </p:nvGrpSpPr>
        <p:grpSpPr>
          <a:xfrm>
            <a:off x="4487675" y="2698651"/>
            <a:ext cx="158100" cy="1572900"/>
            <a:chOff x="987750" y="2698651"/>
            <a:chExt cx="158100" cy="1572900"/>
          </a:xfrm>
        </p:grpSpPr>
        <p:sp>
          <p:nvSpPr>
            <p:cNvPr id="1025" name="Google Shape;1025;p36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6" name="Google Shape;1026;p36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7" name="Google Shape;1027;p36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8" name="Google Shape;1028;p36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9" name="Google Shape;1029;p36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0" name="Google Shape;1030;p36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1" name="Google Shape;1031;p36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2" name="Google Shape;1032;p36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3" name="Google Shape;1033;p36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4" name="Google Shape;1034;p36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5" name="Google Shape;1035;p36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6" name="Google Shape;1036;p36"/>
          <p:cNvGrpSpPr/>
          <p:nvPr/>
        </p:nvGrpSpPr>
        <p:grpSpPr>
          <a:xfrm>
            <a:off x="4792475" y="2698651"/>
            <a:ext cx="158100" cy="1572900"/>
            <a:chOff x="987750" y="2698651"/>
            <a:chExt cx="158100" cy="1572900"/>
          </a:xfrm>
        </p:grpSpPr>
        <p:sp>
          <p:nvSpPr>
            <p:cNvPr id="1037" name="Google Shape;1037;p36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8" name="Google Shape;1038;p36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9" name="Google Shape;1039;p36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0" name="Google Shape;1040;p36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1" name="Google Shape;1041;p36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2" name="Google Shape;1042;p36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3" name="Google Shape;1043;p36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4" name="Google Shape;1044;p36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5" name="Google Shape;1045;p36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6" name="Google Shape;1046;p36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7" name="Google Shape;1047;p36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48" name="Google Shape;1048;p36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2s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9" name="Google Shape;1049;p36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3s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0" name="Google Shape;1050;p36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4s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1" name="Google Shape;1051;p36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5s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2" name="Google Shape;1052;p36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6s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3" name="Google Shape;1053;p36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7s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4" name="Google Shape;1054;p36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8s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3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Pipe Diagrams – Transmission Delay</a:t>
            </a:r>
            <a:endParaRPr/>
          </a:p>
        </p:txBody>
      </p:sp>
      <p:sp>
        <p:nvSpPr>
          <p:cNvPr id="1060" name="Google Shape;1060;p37"/>
          <p:cNvSpPr txBox="1"/>
          <p:nvPr>
            <p:ph idx="1" type="body"/>
          </p:nvPr>
        </p:nvSpPr>
        <p:spPr>
          <a:xfrm>
            <a:off x="107050" y="402200"/>
            <a:ext cx="8909700" cy="16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width of the packet in the pipe represents the transmission delay.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long it takes to put all the bits in the pipe.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bandwidth = taller pipe = more bits in pipe per unit time</a:t>
            </a:r>
            <a:br>
              <a:rPr lang="en"/>
            </a:br>
            <a:r>
              <a:rPr lang="en"/>
              <a:t>= narrower packet in pipe.</a:t>
            </a:r>
            <a:endParaRPr/>
          </a:p>
        </p:txBody>
      </p:sp>
      <p:sp>
        <p:nvSpPr>
          <p:cNvPr id="1061" name="Google Shape;1061;p37"/>
          <p:cNvSpPr/>
          <p:nvPr/>
        </p:nvSpPr>
        <p:spPr>
          <a:xfrm>
            <a:off x="3459575" y="3429175"/>
            <a:ext cx="2225100" cy="91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062" name="Google Shape;1062;p37"/>
          <p:cNvGrpSpPr/>
          <p:nvPr/>
        </p:nvGrpSpPr>
        <p:grpSpPr>
          <a:xfrm>
            <a:off x="2844273" y="3496482"/>
            <a:ext cx="158100" cy="779700"/>
            <a:chOff x="4493036" y="1763407"/>
            <a:chExt cx="158100" cy="779700"/>
          </a:xfrm>
        </p:grpSpPr>
        <p:sp>
          <p:nvSpPr>
            <p:cNvPr id="1063" name="Google Shape;1063;p37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4" name="Google Shape;1064;p37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5" name="Google Shape;1065;p37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6" name="Google Shape;1066;p37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7" name="Google Shape;1067;p37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8" name="Google Shape;1068;p37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69" name="Google Shape;1069;p37"/>
          <p:cNvGrpSpPr/>
          <p:nvPr/>
        </p:nvGrpSpPr>
        <p:grpSpPr>
          <a:xfrm>
            <a:off x="3149073" y="3496482"/>
            <a:ext cx="158100" cy="779700"/>
            <a:chOff x="4493036" y="1763407"/>
            <a:chExt cx="158100" cy="779700"/>
          </a:xfrm>
        </p:grpSpPr>
        <p:sp>
          <p:nvSpPr>
            <p:cNvPr id="1070" name="Google Shape;1070;p37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1" name="Google Shape;1071;p37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2" name="Google Shape;1072;p37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3" name="Google Shape;1073;p37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4" name="Google Shape;1074;p37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5" name="Google Shape;1075;p37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76" name="Google Shape;1076;p37"/>
          <p:cNvGrpSpPr/>
          <p:nvPr/>
        </p:nvGrpSpPr>
        <p:grpSpPr>
          <a:xfrm>
            <a:off x="3578673" y="3496482"/>
            <a:ext cx="158100" cy="779700"/>
            <a:chOff x="4493036" y="1763407"/>
            <a:chExt cx="158100" cy="779700"/>
          </a:xfrm>
        </p:grpSpPr>
        <p:sp>
          <p:nvSpPr>
            <p:cNvPr id="1077" name="Google Shape;1077;p37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8" name="Google Shape;1078;p37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9" name="Google Shape;1079;p37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0" name="Google Shape;1080;p37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1" name="Google Shape;1081;p37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2" name="Google Shape;1082;p37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3" name="Google Shape;1083;p37"/>
          <p:cNvGrpSpPr/>
          <p:nvPr/>
        </p:nvGrpSpPr>
        <p:grpSpPr>
          <a:xfrm>
            <a:off x="3883473" y="3496482"/>
            <a:ext cx="158100" cy="779700"/>
            <a:chOff x="4493036" y="1763407"/>
            <a:chExt cx="158100" cy="779700"/>
          </a:xfrm>
        </p:grpSpPr>
        <p:sp>
          <p:nvSpPr>
            <p:cNvPr id="1084" name="Google Shape;1084;p37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5" name="Google Shape;1085;p37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6" name="Google Shape;1086;p37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7" name="Google Shape;1087;p37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8" name="Google Shape;1088;p37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9" name="Google Shape;1089;p37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0" name="Google Shape;1090;p37"/>
          <p:cNvGrpSpPr/>
          <p:nvPr/>
        </p:nvGrpSpPr>
        <p:grpSpPr>
          <a:xfrm>
            <a:off x="4188273" y="3496482"/>
            <a:ext cx="158100" cy="779700"/>
            <a:chOff x="4493036" y="1763407"/>
            <a:chExt cx="158100" cy="779700"/>
          </a:xfrm>
        </p:grpSpPr>
        <p:sp>
          <p:nvSpPr>
            <p:cNvPr id="1091" name="Google Shape;1091;p37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2" name="Google Shape;1092;p37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3" name="Google Shape;1093;p37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4" name="Google Shape;1094;p37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5" name="Google Shape;1095;p37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6" name="Google Shape;1096;p37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7" name="Google Shape;1097;p37"/>
          <p:cNvGrpSpPr/>
          <p:nvPr/>
        </p:nvGrpSpPr>
        <p:grpSpPr>
          <a:xfrm>
            <a:off x="4493073" y="3496482"/>
            <a:ext cx="158100" cy="779700"/>
            <a:chOff x="4493036" y="1763407"/>
            <a:chExt cx="158100" cy="779700"/>
          </a:xfrm>
        </p:grpSpPr>
        <p:sp>
          <p:nvSpPr>
            <p:cNvPr id="1098" name="Google Shape;1098;p37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9" name="Google Shape;1099;p37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0" name="Google Shape;1100;p37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1" name="Google Shape;1101;p37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2" name="Google Shape;1102;p37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3" name="Google Shape;1103;p37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4" name="Google Shape;1104;p37"/>
          <p:cNvGrpSpPr/>
          <p:nvPr/>
        </p:nvGrpSpPr>
        <p:grpSpPr>
          <a:xfrm>
            <a:off x="4797873" y="3496482"/>
            <a:ext cx="158100" cy="779700"/>
            <a:chOff x="4493036" y="1763407"/>
            <a:chExt cx="158100" cy="779700"/>
          </a:xfrm>
        </p:grpSpPr>
        <p:sp>
          <p:nvSpPr>
            <p:cNvPr id="1105" name="Google Shape;1105;p37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6" name="Google Shape;1106;p37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7" name="Google Shape;1107;p37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8" name="Google Shape;1108;p37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9" name="Google Shape;1109;p37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0" name="Google Shape;1110;p37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11" name="Google Shape;1111;p37"/>
          <p:cNvSpPr/>
          <p:nvPr/>
        </p:nvSpPr>
        <p:spPr>
          <a:xfrm>
            <a:off x="5651550" y="28855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2" name="Google Shape;1112;p37"/>
          <p:cNvSpPr/>
          <p:nvPr/>
        </p:nvSpPr>
        <p:spPr>
          <a:xfrm>
            <a:off x="3207550" y="28855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3" name="Google Shape;1113;p37"/>
          <p:cNvCxnSpPr>
            <a:stCxn id="1112" idx="6"/>
            <a:endCxn id="1111" idx="2"/>
          </p:cNvCxnSpPr>
          <p:nvPr/>
        </p:nvCxnSpPr>
        <p:spPr>
          <a:xfrm>
            <a:off x="3492550" y="3028025"/>
            <a:ext cx="2159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4" name="Google Shape;1114;p37"/>
          <p:cNvSpPr txBox="1"/>
          <p:nvPr/>
        </p:nvSpPr>
        <p:spPr>
          <a:xfrm>
            <a:off x="3350063" y="2550763"/>
            <a:ext cx="2444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Bandwidth: 5 bps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Delay: 7s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15" name="Google Shape;1115;p37"/>
          <p:cNvGrpSpPr/>
          <p:nvPr/>
        </p:nvGrpSpPr>
        <p:grpSpPr>
          <a:xfrm>
            <a:off x="5102673" y="3496532"/>
            <a:ext cx="158100" cy="779700"/>
            <a:chOff x="4493036" y="1763407"/>
            <a:chExt cx="158100" cy="779700"/>
          </a:xfrm>
        </p:grpSpPr>
        <p:sp>
          <p:nvSpPr>
            <p:cNvPr id="1116" name="Google Shape;1116;p37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7" name="Google Shape;1117;p37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8" name="Google Shape;1118;p37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9" name="Google Shape;1119;p37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0" name="Google Shape;1120;p37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1" name="Google Shape;1121;p37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2" name="Google Shape;1122;p37"/>
          <p:cNvGrpSpPr/>
          <p:nvPr/>
        </p:nvGrpSpPr>
        <p:grpSpPr>
          <a:xfrm>
            <a:off x="5407473" y="3496532"/>
            <a:ext cx="158100" cy="779700"/>
            <a:chOff x="4493036" y="1763407"/>
            <a:chExt cx="158100" cy="779700"/>
          </a:xfrm>
        </p:grpSpPr>
        <p:sp>
          <p:nvSpPr>
            <p:cNvPr id="1123" name="Google Shape;1123;p37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4" name="Google Shape;1124;p37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5" name="Google Shape;1125;p37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6" name="Google Shape;1126;p37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7" name="Google Shape;1127;p37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8" name="Google Shape;1128;p37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9" name="Google Shape;1129;p37"/>
          <p:cNvGrpSpPr/>
          <p:nvPr/>
        </p:nvGrpSpPr>
        <p:grpSpPr>
          <a:xfrm>
            <a:off x="5837073" y="3496532"/>
            <a:ext cx="158100" cy="779700"/>
            <a:chOff x="4493036" y="1763407"/>
            <a:chExt cx="158100" cy="779700"/>
          </a:xfrm>
        </p:grpSpPr>
        <p:sp>
          <p:nvSpPr>
            <p:cNvPr id="1130" name="Google Shape;1130;p37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1" name="Google Shape;1131;p37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2" name="Google Shape;1132;p37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3" name="Google Shape;1133;p37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4" name="Google Shape;1134;p37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5" name="Google Shape;1135;p37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36" name="Google Shape;1136;p37"/>
          <p:cNvGrpSpPr/>
          <p:nvPr/>
        </p:nvGrpSpPr>
        <p:grpSpPr>
          <a:xfrm>
            <a:off x="6141873" y="3496532"/>
            <a:ext cx="158100" cy="779700"/>
            <a:chOff x="4493036" y="1763407"/>
            <a:chExt cx="158100" cy="779700"/>
          </a:xfrm>
        </p:grpSpPr>
        <p:sp>
          <p:nvSpPr>
            <p:cNvPr id="1137" name="Google Shape;1137;p37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8" name="Google Shape;1138;p37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9" name="Google Shape;1139;p37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0" name="Google Shape;1140;p37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1" name="Google Shape;1141;p37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2" name="Google Shape;1142;p37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3" name="Google Shape;1143;p37"/>
          <p:cNvGrpSpPr/>
          <p:nvPr/>
        </p:nvGrpSpPr>
        <p:grpSpPr>
          <a:xfrm>
            <a:off x="6446673" y="3496532"/>
            <a:ext cx="158100" cy="779700"/>
            <a:chOff x="4493036" y="1763407"/>
            <a:chExt cx="158100" cy="779700"/>
          </a:xfrm>
        </p:grpSpPr>
        <p:sp>
          <p:nvSpPr>
            <p:cNvPr id="1144" name="Google Shape;1144;p37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5" name="Google Shape;1145;p37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6" name="Google Shape;1146;p37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7" name="Google Shape;1147;p37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8" name="Google Shape;1148;p37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9" name="Google Shape;1149;p37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0" name="Google Shape;1150;p37"/>
          <p:cNvGrpSpPr/>
          <p:nvPr/>
        </p:nvGrpSpPr>
        <p:grpSpPr>
          <a:xfrm>
            <a:off x="6751473" y="3496532"/>
            <a:ext cx="158100" cy="779700"/>
            <a:chOff x="4493036" y="1763407"/>
            <a:chExt cx="158100" cy="779700"/>
          </a:xfrm>
        </p:grpSpPr>
        <p:sp>
          <p:nvSpPr>
            <p:cNvPr id="1151" name="Google Shape;1151;p37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2" name="Google Shape;1152;p37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3" name="Google Shape;1153;p37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4" name="Google Shape;1154;p37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5" name="Google Shape;1155;p37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6" name="Google Shape;1156;p37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57" name="Google Shape;1157;p37"/>
          <p:cNvGrpSpPr/>
          <p:nvPr/>
        </p:nvGrpSpPr>
        <p:grpSpPr>
          <a:xfrm>
            <a:off x="2234673" y="3496482"/>
            <a:ext cx="158100" cy="779700"/>
            <a:chOff x="4493036" y="1763407"/>
            <a:chExt cx="158100" cy="779700"/>
          </a:xfrm>
        </p:grpSpPr>
        <p:sp>
          <p:nvSpPr>
            <p:cNvPr id="1158" name="Google Shape;1158;p37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9" name="Google Shape;1159;p37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0" name="Google Shape;1160;p37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1" name="Google Shape;1161;p37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2" name="Google Shape;1162;p37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3" name="Google Shape;1163;p37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4" name="Google Shape;1164;p37"/>
          <p:cNvGrpSpPr/>
          <p:nvPr/>
        </p:nvGrpSpPr>
        <p:grpSpPr>
          <a:xfrm>
            <a:off x="2539473" y="3496482"/>
            <a:ext cx="158100" cy="779700"/>
            <a:chOff x="4493036" y="1763407"/>
            <a:chExt cx="158100" cy="779700"/>
          </a:xfrm>
        </p:grpSpPr>
        <p:sp>
          <p:nvSpPr>
            <p:cNvPr id="1165" name="Google Shape;1165;p37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6" name="Google Shape;1166;p37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7" name="Google Shape;1167;p37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8" name="Google Shape;1168;p37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9" name="Google Shape;1169;p37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0" name="Google Shape;1170;p37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71" name="Google Shape;1171;p37"/>
          <p:cNvSpPr txBox="1"/>
          <p:nvPr/>
        </p:nvSpPr>
        <p:spPr>
          <a:xfrm>
            <a:off x="2312575" y="4799875"/>
            <a:ext cx="45084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(This diagram needs to be viewed with animation to make sense.)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2" name="Google Shape;1172;p37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0s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3" name="Google Shape;1173;p37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4" name="Google Shape;1174;p37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2s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5" name="Google Shape;1175;p37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3s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6" name="Google Shape;1176;p37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4s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7" name="Google Shape;1177;p37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5s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8" name="Google Shape;1178;p37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6s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37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7s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0" name="Google Shape;1180;p37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8s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1" name="Google Shape;1181;p37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9s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2" name="Google Shape;1182;p37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10s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3" name="Google Shape;1183;p37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11s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3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Pipe Diagrams – Transmission Delay</a:t>
            </a:r>
            <a:endParaRPr/>
          </a:p>
        </p:txBody>
      </p:sp>
      <p:sp>
        <p:nvSpPr>
          <p:cNvPr id="1189" name="Google Shape;1189;p38"/>
          <p:cNvSpPr txBox="1"/>
          <p:nvPr>
            <p:ph idx="1" type="body"/>
          </p:nvPr>
        </p:nvSpPr>
        <p:spPr>
          <a:xfrm>
            <a:off x="107050" y="402200"/>
            <a:ext cx="8909700" cy="15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width of the packet in the pipe represents the transmission delay.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long it takes to put all the bits in the pipe.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bandwidth = taller pipe = more bits in pipe per unit time</a:t>
            </a:r>
            <a:br>
              <a:rPr lang="en"/>
            </a:br>
            <a:r>
              <a:rPr lang="en"/>
              <a:t>= narrower packet in pipe.</a:t>
            </a:r>
            <a:endParaRPr/>
          </a:p>
        </p:txBody>
      </p:sp>
      <p:sp>
        <p:nvSpPr>
          <p:cNvPr id="1190" name="Google Shape;1190;p38"/>
          <p:cNvSpPr/>
          <p:nvPr/>
        </p:nvSpPr>
        <p:spPr>
          <a:xfrm>
            <a:off x="5651550" y="21997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1" name="Google Shape;1191;p38"/>
          <p:cNvSpPr/>
          <p:nvPr/>
        </p:nvSpPr>
        <p:spPr>
          <a:xfrm>
            <a:off x="3207550" y="21997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92" name="Google Shape;1192;p38"/>
          <p:cNvCxnSpPr>
            <a:stCxn id="1191" idx="6"/>
            <a:endCxn id="1190" idx="2"/>
          </p:cNvCxnSpPr>
          <p:nvPr/>
        </p:nvCxnSpPr>
        <p:spPr>
          <a:xfrm>
            <a:off x="3492550" y="2342225"/>
            <a:ext cx="2159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3" name="Google Shape;1193;p38"/>
          <p:cNvSpPr txBox="1"/>
          <p:nvPr/>
        </p:nvSpPr>
        <p:spPr>
          <a:xfrm>
            <a:off x="3350063" y="1864963"/>
            <a:ext cx="2444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Bandwidth: 10 bps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Delay: 7s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4" name="Google Shape;1194;p38"/>
          <p:cNvSpPr/>
          <p:nvPr/>
        </p:nvSpPr>
        <p:spPr>
          <a:xfrm>
            <a:off x="3459575" y="2629050"/>
            <a:ext cx="2225100" cy="171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5" name="Google Shape;1195;p38"/>
          <p:cNvSpPr txBox="1"/>
          <p:nvPr/>
        </p:nvSpPr>
        <p:spPr>
          <a:xfrm>
            <a:off x="2312575" y="4799875"/>
            <a:ext cx="45084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(This diagram needs to be viewed with animation to make sense.)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96" name="Google Shape;1196;p38"/>
          <p:cNvGrpSpPr/>
          <p:nvPr/>
        </p:nvGrpSpPr>
        <p:grpSpPr>
          <a:xfrm>
            <a:off x="3149075" y="2698651"/>
            <a:ext cx="158100" cy="1572900"/>
            <a:chOff x="987750" y="2698651"/>
            <a:chExt cx="158100" cy="1572900"/>
          </a:xfrm>
        </p:grpSpPr>
        <p:sp>
          <p:nvSpPr>
            <p:cNvPr id="1197" name="Google Shape;1197;p38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8" name="Google Shape;1198;p38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9" name="Google Shape;1199;p38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0" name="Google Shape;1200;p38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1" name="Google Shape;1201;p38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2" name="Google Shape;1202;p38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3" name="Google Shape;1203;p38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4" name="Google Shape;1204;p38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5" name="Google Shape;1205;p38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6" name="Google Shape;1206;p38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7" name="Google Shape;1207;p38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8" name="Google Shape;1208;p38"/>
          <p:cNvGrpSpPr/>
          <p:nvPr/>
        </p:nvGrpSpPr>
        <p:grpSpPr>
          <a:xfrm>
            <a:off x="5837075" y="2698651"/>
            <a:ext cx="158100" cy="1572900"/>
            <a:chOff x="987750" y="2698651"/>
            <a:chExt cx="158100" cy="1572900"/>
          </a:xfrm>
        </p:grpSpPr>
        <p:sp>
          <p:nvSpPr>
            <p:cNvPr id="1209" name="Google Shape;1209;p38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0" name="Google Shape;1210;p38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1" name="Google Shape;1211;p38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2" name="Google Shape;1212;p38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3" name="Google Shape;1213;p38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4" name="Google Shape;1214;p38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5" name="Google Shape;1215;p38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6" name="Google Shape;1216;p38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7" name="Google Shape;1217;p38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8" name="Google Shape;1218;p38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9" name="Google Shape;1219;p38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0" name="Google Shape;1220;p38"/>
          <p:cNvGrpSpPr/>
          <p:nvPr/>
        </p:nvGrpSpPr>
        <p:grpSpPr>
          <a:xfrm>
            <a:off x="6141875" y="2698651"/>
            <a:ext cx="158100" cy="1572900"/>
            <a:chOff x="987750" y="2698651"/>
            <a:chExt cx="158100" cy="1572900"/>
          </a:xfrm>
        </p:grpSpPr>
        <p:sp>
          <p:nvSpPr>
            <p:cNvPr id="1221" name="Google Shape;1221;p38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2" name="Google Shape;1222;p38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3" name="Google Shape;1223;p38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4" name="Google Shape;1224;p38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5" name="Google Shape;1225;p38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6" name="Google Shape;1226;p38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7" name="Google Shape;1227;p38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8" name="Google Shape;1228;p38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9" name="Google Shape;1229;p38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0" name="Google Shape;1230;p38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1" name="Google Shape;1231;p38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2" name="Google Shape;1232;p38"/>
          <p:cNvGrpSpPr/>
          <p:nvPr/>
        </p:nvGrpSpPr>
        <p:grpSpPr>
          <a:xfrm>
            <a:off x="4182875" y="2698651"/>
            <a:ext cx="158100" cy="1572900"/>
            <a:chOff x="987750" y="2698651"/>
            <a:chExt cx="158100" cy="1572900"/>
          </a:xfrm>
        </p:grpSpPr>
        <p:sp>
          <p:nvSpPr>
            <p:cNvPr id="1233" name="Google Shape;1233;p38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4" name="Google Shape;1234;p38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5" name="Google Shape;1235;p38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6" name="Google Shape;1236;p38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7" name="Google Shape;1237;p38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8" name="Google Shape;1238;p38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9" name="Google Shape;1239;p38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0" name="Google Shape;1240;p38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1" name="Google Shape;1241;p38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2" name="Google Shape;1242;p38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3" name="Google Shape;1243;p38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44" name="Google Shape;1244;p38"/>
          <p:cNvGrpSpPr/>
          <p:nvPr/>
        </p:nvGrpSpPr>
        <p:grpSpPr>
          <a:xfrm>
            <a:off x="4487675" y="2698651"/>
            <a:ext cx="158100" cy="1572900"/>
            <a:chOff x="987750" y="2698651"/>
            <a:chExt cx="158100" cy="1572900"/>
          </a:xfrm>
        </p:grpSpPr>
        <p:sp>
          <p:nvSpPr>
            <p:cNvPr id="1245" name="Google Shape;1245;p38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6" name="Google Shape;1246;p38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7" name="Google Shape;1247;p38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8" name="Google Shape;1248;p38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9" name="Google Shape;1249;p38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0" name="Google Shape;1250;p38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1" name="Google Shape;1251;p38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2" name="Google Shape;1252;p38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3" name="Google Shape;1253;p38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4" name="Google Shape;1254;p38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5" name="Google Shape;1255;p38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56" name="Google Shape;1256;p38"/>
          <p:cNvGrpSpPr/>
          <p:nvPr/>
        </p:nvGrpSpPr>
        <p:grpSpPr>
          <a:xfrm>
            <a:off x="4792475" y="2698651"/>
            <a:ext cx="158100" cy="1572900"/>
            <a:chOff x="987750" y="2698651"/>
            <a:chExt cx="158100" cy="1572900"/>
          </a:xfrm>
        </p:grpSpPr>
        <p:sp>
          <p:nvSpPr>
            <p:cNvPr id="1257" name="Google Shape;1257;p38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8" name="Google Shape;1258;p38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9" name="Google Shape;1259;p38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0" name="Google Shape;1260;p38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1" name="Google Shape;1261;p38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2" name="Google Shape;1262;p38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3" name="Google Shape;1263;p38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4" name="Google Shape;1264;p38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5" name="Google Shape;1265;p38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6" name="Google Shape;1266;p38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7" name="Google Shape;1267;p38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68" name="Google Shape;1268;p38"/>
          <p:cNvGrpSpPr/>
          <p:nvPr/>
        </p:nvGrpSpPr>
        <p:grpSpPr>
          <a:xfrm>
            <a:off x="3878075" y="2698651"/>
            <a:ext cx="158100" cy="1572900"/>
            <a:chOff x="987750" y="2698651"/>
            <a:chExt cx="158100" cy="1572900"/>
          </a:xfrm>
        </p:grpSpPr>
        <p:sp>
          <p:nvSpPr>
            <p:cNvPr id="1269" name="Google Shape;1269;p38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0" name="Google Shape;1270;p38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1" name="Google Shape;1271;p38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2" name="Google Shape;1272;p38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3" name="Google Shape;1273;p38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4" name="Google Shape;1274;p38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5" name="Google Shape;1275;p38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6" name="Google Shape;1276;p38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7" name="Google Shape;1277;p38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8" name="Google Shape;1278;p38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9" name="Google Shape;1279;p38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80" name="Google Shape;1280;p38"/>
          <p:cNvGrpSpPr/>
          <p:nvPr/>
        </p:nvGrpSpPr>
        <p:grpSpPr>
          <a:xfrm>
            <a:off x="5097275" y="2698651"/>
            <a:ext cx="158100" cy="1572900"/>
            <a:chOff x="987750" y="2698651"/>
            <a:chExt cx="158100" cy="1572900"/>
          </a:xfrm>
        </p:grpSpPr>
        <p:sp>
          <p:nvSpPr>
            <p:cNvPr id="1281" name="Google Shape;1281;p38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2" name="Google Shape;1282;p38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3" name="Google Shape;1283;p38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4" name="Google Shape;1284;p38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5" name="Google Shape;1285;p38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6" name="Google Shape;1286;p38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7" name="Google Shape;1287;p38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8" name="Google Shape;1288;p38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9" name="Google Shape;1289;p38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0" name="Google Shape;1290;p38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1" name="Google Shape;1291;p38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92" name="Google Shape;1292;p38"/>
          <p:cNvGrpSpPr/>
          <p:nvPr/>
        </p:nvGrpSpPr>
        <p:grpSpPr>
          <a:xfrm>
            <a:off x="3573275" y="2698651"/>
            <a:ext cx="158100" cy="1572900"/>
            <a:chOff x="987750" y="2698651"/>
            <a:chExt cx="158100" cy="1572900"/>
          </a:xfrm>
        </p:grpSpPr>
        <p:sp>
          <p:nvSpPr>
            <p:cNvPr id="1293" name="Google Shape;1293;p38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4" name="Google Shape;1294;p38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5" name="Google Shape;1295;p38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6" name="Google Shape;1296;p38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7" name="Google Shape;1297;p38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8" name="Google Shape;1298;p38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9" name="Google Shape;1299;p38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0" name="Google Shape;1300;p38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1" name="Google Shape;1301;p38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2" name="Google Shape;1302;p38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3" name="Google Shape;1303;p38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04" name="Google Shape;1304;p38"/>
          <p:cNvGrpSpPr/>
          <p:nvPr/>
        </p:nvGrpSpPr>
        <p:grpSpPr>
          <a:xfrm>
            <a:off x="5402075" y="2698651"/>
            <a:ext cx="158100" cy="1572900"/>
            <a:chOff x="987750" y="2698651"/>
            <a:chExt cx="158100" cy="1572900"/>
          </a:xfrm>
        </p:grpSpPr>
        <p:sp>
          <p:nvSpPr>
            <p:cNvPr id="1305" name="Google Shape;1305;p38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6" name="Google Shape;1306;p38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7" name="Google Shape;1307;p38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8" name="Google Shape;1308;p38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9" name="Google Shape;1309;p38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0" name="Google Shape;1310;p38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1" name="Google Shape;1311;p38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2" name="Google Shape;1312;p38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3" name="Google Shape;1313;p38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4" name="Google Shape;1314;p38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5" name="Google Shape;1315;p38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16" name="Google Shape;1316;p38"/>
          <p:cNvGrpSpPr/>
          <p:nvPr/>
        </p:nvGrpSpPr>
        <p:grpSpPr>
          <a:xfrm>
            <a:off x="2844275" y="2698651"/>
            <a:ext cx="158100" cy="1572900"/>
            <a:chOff x="987750" y="2698651"/>
            <a:chExt cx="158100" cy="1572900"/>
          </a:xfrm>
        </p:grpSpPr>
        <p:sp>
          <p:nvSpPr>
            <p:cNvPr id="1317" name="Google Shape;1317;p38"/>
            <p:cNvSpPr/>
            <p:nvPr/>
          </p:nvSpPr>
          <p:spPr>
            <a:xfrm rot="5400000">
              <a:off x="280350" y="3406051"/>
              <a:ext cx="15729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8" name="Google Shape;1318;p38"/>
            <p:cNvSpPr/>
            <p:nvPr/>
          </p:nvSpPr>
          <p:spPr>
            <a:xfrm rot="5400000">
              <a:off x="1023913" y="4154813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9" name="Google Shape;1319;p38"/>
            <p:cNvSpPr/>
            <p:nvPr/>
          </p:nvSpPr>
          <p:spPr>
            <a:xfrm rot="5400000">
              <a:off x="1023832" y="3997064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0" name="Google Shape;1320;p38"/>
            <p:cNvSpPr/>
            <p:nvPr/>
          </p:nvSpPr>
          <p:spPr>
            <a:xfrm rot="5400000">
              <a:off x="1023525" y="3839406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1" name="Google Shape;1321;p38"/>
            <p:cNvSpPr/>
            <p:nvPr/>
          </p:nvSpPr>
          <p:spPr>
            <a:xfrm rot="5400000">
              <a:off x="1023646" y="368157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2" name="Google Shape;1322;p38"/>
            <p:cNvSpPr/>
            <p:nvPr/>
          </p:nvSpPr>
          <p:spPr>
            <a:xfrm rot="5400000">
              <a:off x="1023469" y="352384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3" name="Google Shape;1323;p38"/>
            <p:cNvSpPr/>
            <p:nvPr/>
          </p:nvSpPr>
          <p:spPr>
            <a:xfrm rot="5400000">
              <a:off x="1023913" y="336707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4" name="Google Shape;1324;p38"/>
            <p:cNvSpPr/>
            <p:nvPr/>
          </p:nvSpPr>
          <p:spPr>
            <a:xfrm rot="5400000">
              <a:off x="1023832" y="320932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5" name="Google Shape;1325;p38"/>
            <p:cNvSpPr/>
            <p:nvPr/>
          </p:nvSpPr>
          <p:spPr>
            <a:xfrm rot="5400000">
              <a:off x="1023525" y="3051662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6" name="Google Shape;1326;p38"/>
            <p:cNvSpPr/>
            <p:nvPr/>
          </p:nvSpPr>
          <p:spPr>
            <a:xfrm rot="5400000">
              <a:off x="1023646" y="289382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7" name="Google Shape;1327;p38"/>
            <p:cNvSpPr/>
            <p:nvPr/>
          </p:nvSpPr>
          <p:spPr>
            <a:xfrm rot="5400000">
              <a:off x="1023469" y="273610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28" name="Google Shape;1328;p38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0s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9" name="Google Shape;1329;p38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0" name="Google Shape;1330;p38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2s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1" name="Google Shape;1331;p38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3s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2" name="Google Shape;1332;p38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4s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3" name="Google Shape;1333;p38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5s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4" name="Google Shape;1334;p38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6s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5" name="Google Shape;1335;p38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7s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6" name="Google Shape;1336;p38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8s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7" name="Google Shape;1337;p38"/>
          <p:cNvSpPr txBox="1"/>
          <p:nvPr/>
        </p:nvSpPr>
        <p:spPr>
          <a:xfrm>
            <a:off x="3902219" y="4417500"/>
            <a:ext cx="1339800" cy="270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9s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3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Pipe Diagrams – Transmission Delay</a:t>
            </a:r>
            <a:endParaRPr/>
          </a:p>
        </p:txBody>
      </p:sp>
      <p:sp>
        <p:nvSpPr>
          <p:cNvPr id="1343" name="Google Shape;1343;p39"/>
          <p:cNvSpPr txBox="1"/>
          <p:nvPr>
            <p:ph idx="1" type="body"/>
          </p:nvPr>
        </p:nvSpPr>
        <p:spPr>
          <a:xfrm>
            <a:off x="107050" y="402200"/>
            <a:ext cx="8909700" cy="19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width of the packet in the pipe represents the transmission delay.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long it takes to put all the bits in the pipe.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bandwidth = taller pipe = more bits in pipe per unit time</a:t>
            </a:r>
            <a:br>
              <a:rPr lang="en"/>
            </a:br>
            <a:r>
              <a:rPr lang="en"/>
              <a:t>= narrower packet in pipe.</a:t>
            </a:r>
            <a:endParaRPr/>
          </a:p>
        </p:txBody>
      </p:sp>
      <p:sp>
        <p:nvSpPr>
          <p:cNvPr id="1344" name="Google Shape;1344;p39"/>
          <p:cNvSpPr/>
          <p:nvPr/>
        </p:nvSpPr>
        <p:spPr>
          <a:xfrm>
            <a:off x="1556150" y="4098675"/>
            <a:ext cx="2742600" cy="85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5" name="Google Shape;1345;p39"/>
          <p:cNvSpPr/>
          <p:nvPr/>
        </p:nvSpPr>
        <p:spPr>
          <a:xfrm>
            <a:off x="1796763" y="4098675"/>
            <a:ext cx="641100" cy="852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46" name="Google Shape;1346;p39"/>
          <p:cNvGrpSpPr/>
          <p:nvPr/>
        </p:nvGrpSpPr>
        <p:grpSpPr>
          <a:xfrm>
            <a:off x="1842994" y="4177573"/>
            <a:ext cx="542100" cy="694500"/>
            <a:chOff x="2107969" y="3180898"/>
            <a:chExt cx="542100" cy="694500"/>
          </a:xfrm>
        </p:grpSpPr>
        <p:sp>
          <p:nvSpPr>
            <p:cNvPr id="1347" name="Google Shape;1347;p39"/>
            <p:cNvSpPr/>
            <p:nvPr/>
          </p:nvSpPr>
          <p:spPr>
            <a:xfrm>
              <a:off x="2107969" y="31808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8" name="Google Shape;1348;p39"/>
            <p:cNvSpPr/>
            <p:nvPr/>
          </p:nvSpPr>
          <p:spPr>
            <a:xfrm>
              <a:off x="2107969" y="33332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9" name="Google Shape;1349;p39"/>
            <p:cNvSpPr/>
            <p:nvPr/>
          </p:nvSpPr>
          <p:spPr>
            <a:xfrm>
              <a:off x="2107969" y="34856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0" name="Google Shape;1350;p39"/>
            <p:cNvSpPr/>
            <p:nvPr/>
          </p:nvSpPr>
          <p:spPr>
            <a:xfrm>
              <a:off x="2107969" y="36380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1" name="Google Shape;1351;p39"/>
            <p:cNvSpPr/>
            <p:nvPr/>
          </p:nvSpPr>
          <p:spPr>
            <a:xfrm>
              <a:off x="2107969" y="37904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2" name="Google Shape;1352;p39"/>
            <p:cNvSpPr/>
            <p:nvPr/>
          </p:nvSpPr>
          <p:spPr>
            <a:xfrm>
              <a:off x="2260369" y="31808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3" name="Google Shape;1353;p39"/>
            <p:cNvSpPr/>
            <p:nvPr/>
          </p:nvSpPr>
          <p:spPr>
            <a:xfrm>
              <a:off x="2260369" y="33332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4" name="Google Shape;1354;p39"/>
            <p:cNvSpPr/>
            <p:nvPr/>
          </p:nvSpPr>
          <p:spPr>
            <a:xfrm>
              <a:off x="2260369" y="34856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5" name="Google Shape;1355;p39"/>
            <p:cNvSpPr/>
            <p:nvPr/>
          </p:nvSpPr>
          <p:spPr>
            <a:xfrm>
              <a:off x="2260369" y="36380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6" name="Google Shape;1356;p39"/>
            <p:cNvSpPr/>
            <p:nvPr/>
          </p:nvSpPr>
          <p:spPr>
            <a:xfrm>
              <a:off x="2260369" y="37904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7" name="Google Shape;1357;p39"/>
            <p:cNvSpPr/>
            <p:nvPr/>
          </p:nvSpPr>
          <p:spPr>
            <a:xfrm>
              <a:off x="2412769" y="31808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8" name="Google Shape;1358;p39"/>
            <p:cNvSpPr/>
            <p:nvPr/>
          </p:nvSpPr>
          <p:spPr>
            <a:xfrm>
              <a:off x="2412769" y="33332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9" name="Google Shape;1359;p39"/>
            <p:cNvSpPr/>
            <p:nvPr/>
          </p:nvSpPr>
          <p:spPr>
            <a:xfrm>
              <a:off x="2412769" y="34856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0" name="Google Shape;1360;p39"/>
            <p:cNvSpPr/>
            <p:nvPr/>
          </p:nvSpPr>
          <p:spPr>
            <a:xfrm>
              <a:off x="2412769" y="36380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1" name="Google Shape;1361;p39"/>
            <p:cNvSpPr/>
            <p:nvPr/>
          </p:nvSpPr>
          <p:spPr>
            <a:xfrm>
              <a:off x="2412769" y="37904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2" name="Google Shape;1362;p39"/>
            <p:cNvSpPr/>
            <p:nvPr/>
          </p:nvSpPr>
          <p:spPr>
            <a:xfrm>
              <a:off x="2565169" y="31808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3" name="Google Shape;1363;p39"/>
            <p:cNvSpPr/>
            <p:nvPr/>
          </p:nvSpPr>
          <p:spPr>
            <a:xfrm>
              <a:off x="2565169" y="33332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4" name="Google Shape;1364;p39"/>
            <p:cNvSpPr/>
            <p:nvPr/>
          </p:nvSpPr>
          <p:spPr>
            <a:xfrm>
              <a:off x="2565169" y="34856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5" name="Google Shape;1365;p39"/>
            <p:cNvSpPr/>
            <p:nvPr/>
          </p:nvSpPr>
          <p:spPr>
            <a:xfrm>
              <a:off x="2565169" y="36380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6" name="Google Shape;1366;p39"/>
            <p:cNvSpPr/>
            <p:nvPr/>
          </p:nvSpPr>
          <p:spPr>
            <a:xfrm>
              <a:off x="2565169" y="37904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67" name="Google Shape;1367;p39"/>
          <p:cNvSpPr/>
          <p:nvPr/>
        </p:nvSpPr>
        <p:spPr>
          <a:xfrm>
            <a:off x="2437863" y="4098675"/>
            <a:ext cx="641100" cy="852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8" name="Google Shape;1368;p39"/>
          <p:cNvSpPr/>
          <p:nvPr/>
        </p:nvSpPr>
        <p:spPr>
          <a:xfrm>
            <a:off x="3078963" y="4098675"/>
            <a:ext cx="641100" cy="8523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9" name="Google Shape;1369;p39"/>
          <p:cNvSpPr/>
          <p:nvPr/>
        </p:nvSpPr>
        <p:spPr>
          <a:xfrm>
            <a:off x="4854425" y="3246375"/>
            <a:ext cx="2742600" cy="170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0" name="Google Shape;1370;p39"/>
          <p:cNvSpPr/>
          <p:nvPr/>
        </p:nvSpPr>
        <p:spPr>
          <a:xfrm>
            <a:off x="5118675" y="3246375"/>
            <a:ext cx="321600" cy="1704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1" name="Google Shape;1371;p39"/>
          <p:cNvSpPr/>
          <p:nvPr/>
        </p:nvSpPr>
        <p:spPr>
          <a:xfrm>
            <a:off x="5440275" y="3246375"/>
            <a:ext cx="321600" cy="1704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2" name="Google Shape;1372;p39"/>
          <p:cNvSpPr/>
          <p:nvPr/>
        </p:nvSpPr>
        <p:spPr>
          <a:xfrm>
            <a:off x="5761875" y="3246375"/>
            <a:ext cx="321600" cy="17046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73" name="Google Shape;1373;p39"/>
          <p:cNvGrpSpPr/>
          <p:nvPr/>
        </p:nvGrpSpPr>
        <p:grpSpPr>
          <a:xfrm>
            <a:off x="5160819" y="3370423"/>
            <a:ext cx="237300" cy="1456500"/>
            <a:chOff x="4040319" y="2979898"/>
            <a:chExt cx="237300" cy="1456500"/>
          </a:xfrm>
        </p:grpSpPr>
        <p:sp>
          <p:nvSpPr>
            <p:cNvPr id="1374" name="Google Shape;1374;p39"/>
            <p:cNvSpPr/>
            <p:nvPr/>
          </p:nvSpPr>
          <p:spPr>
            <a:xfrm>
              <a:off x="4040319" y="29798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5" name="Google Shape;1375;p39"/>
            <p:cNvSpPr/>
            <p:nvPr/>
          </p:nvSpPr>
          <p:spPr>
            <a:xfrm>
              <a:off x="4040319" y="31322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6" name="Google Shape;1376;p39"/>
            <p:cNvSpPr/>
            <p:nvPr/>
          </p:nvSpPr>
          <p:spPr>
            <a:xfrm>
              <a:off x="4040319" y="32846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7" name="Google Shape;1377;p39"/>
            <p:cNvSpPr/>
            <p:nvPr/>
          </p:nvSpPr>
          <p:spPr>
            <a:xfrm>
              <a:off x="4040319" y="34370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8" name="Google Shape;1378;p39"/>
            <p:cNvSpPr/>
            <p:nvPr/>
          </p:nvSpPr>
          <p:spPr>
            <a:xfrm>
              <a:off x="4040319" y="35894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9" name="Google Shape;1379;p39"/>
            <p:cNvSpPr/>
            <p:nvPr/>
          </p:nvSpPr>
          <p:spPr>
            <a:xfrm>
              <a:off x="4192719" y="29798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0" name="Google Shape;1380;p39"/>
            <p:cNvSpPr/>
            <p:nvPr/>
          </p:nvSpPr>
          <p:spPr>
            <a:xfrm>
              <a:off x="4192719" y="31322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1" name="Google Shape;1381;p39"/>
            <p:cNvSpPr/>
            <p:nvPr/>
          </p:nvSpPr>
          <p:spPr>
            <a:xfrm>
              <a:off x="4192719" y="32846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2" name="Google Shape;1382;p39"/>
            <p:cNvSpPr/>
            <p:nvPr/>
          </p:nvSpPr>
          <p:spPr>
            <a:xfrm>
              <a:off x="4192719" y="34370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3" name="Google Shape;1383;p39"/>
            <p:cNvSpPr/>
            <p:nvPr/>
          </p:nvSpPr>
          <p:spPr>
            <a:xfrm>
              <a:off x="4192719" y="35894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4" name="Google Shape;1384;p39"/>
            <p:cNvSpPr/>
            <p:nvPr/>
          </p:nvSpPr>
          <p:spPr>
            <a:xfrm>
              <a:off x="4040319" y="37418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5" name="Google Shape;1385;p39"/>
            <p:cNvSpPr/>
            <p:nvPr/>
          </p:nvSpPr>
          <p:spPr>
            <a:xfrm>
              <a:off x="4040319" y="38942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6" name="Google Shape;1386;p39"/>
            <p:cNvSpPr/>
            <p:nvPr/>
          </p:nvSpPr>
          <p:spPr>
            <a:xfrm>
              <a:off x="4040319" y="40466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7" name="Google Shape;1387;p39"/>
            <p:cNvSpPr/>
            <p:nvPr/>
          </p:nvSpPr>
          <p:spPr>
            <a:xfrm>
              <a:off x="4040319" y="41990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8" name="Google Shape;1388;p39"/>
            <p:cNvSpPr/>
            <p:nvPr/>
          </p:nvSpPr>
          <p:spPr>
            <a:xfrm>
              <a:off x="4040319" y="43514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9" name="Google Shape;1389;p39"/>
            <p:cNvSpPr/>
            <p:nvPr/>
          </p:nvSpPr>
          <p:spPr>
            <a:xfrm>
              <a:off x="4192719" y="37418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0" name="Google Shape;1390;p39"/>
            <p:cNvSpPr/>
            <p:nvPr/>
          </p:nvSpPr>
          <p:spPr>
            <a:xfrm>
              <a:off x="4192719" y="38942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1" name="Google Shape;1391;p39"/>
            <p:cNvSpPr/>
            <p:nvPr/>
          </p:nvSpPr>
          <p:spPr>
            <a:xfrm>
              <a:off x="4192719" y="40466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2" name="Google Shape;1392;p39"/>
            <p:cNvSpPr/>
            <p:nvPr/>
          </p:nvSpPr>
          <p:spPr>
            <a:xfrm>
              <a:off x="4192719" y="41990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3" name="Google Shape;1393;p39"/>
            <p:cNvSpPr/>
            <p:nvPr/>
          </p:nvSpPr>
          <p:spPr>
            <a:xfrm>
              <a:off x="4192719" y="4351498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4" name="Google Shape;1394;p39"/>
          <p:cNvGrpSpPr/>
          <p:nvPr/>
        </p:nvGrpSpPr>
        <p:grpSpPr>
          <a:xfrm rot="5400000">
            <a:off x="2026005" y="3613633"/>
            <a:ext cx="179700" cy="637984"/>
            <a:chOff x="2338450" y="3338450"/>
            <a:chExt cx="179700" cy="836700"/>
          </a:xfrm>
        </p:grpSpPr>
        <p:cxnSp>
          <p:nvCxnSpPr>
            <p:cNvPr id="1395" name="Google Shape;1395;p39"/>
            <p:cNvCxnSpPr/>
            <p:nvPr/>
          </p:nvCxnSpPr>
          <p:spPr>
            <a:xfrm>
              <a:off x="2338450" y="3338450"/>
              <a:ext cx="179700" cy="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6" name="Google Shape;1396;p39"/>
            <p:cNvCxnSpPr/>
            <p:nvPr/>
          </p:nvCxnSpPr>
          <p:spPr>
            <a:xfrm>
              <a:off x="2338450" y="4175150"/>
              <a:ext cx="179700" cy="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7" name="Google Shape;1397;p39"/>
            <p:cNvCxnSpPr/>
            <p:nvPr/>
          </p:nvCxnSpPr>
          <p:spPr>
            <a:xfrm rot="10800000">
              <a:off x="2428500" y="3338450"/>
              <a:ext cx="0" cy="83670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398" name="Google Shape;1398;p39"/>
          <p:cNvSpPr txBox="1"/>
          <p:nvPr/>
        </p:nvSpPr>
        <p:spPr>
          <a:xfrm>
            <a:off x="1523500" y="3356475"/>
            <a:ext cx="1181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Transmission Delay</a:t>
            </a:r>
            <a:endParaRPr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99" name="Google Shape;1399;p39"/>
          <p:cNvGrpSpPr/>
          <p:nvPr/>
        </p:nvGrpSpPr>
        <p:grpSpPr>
          <a:xfrm rot="5400000">
            <a:off x="5189616" y="2919302"/>
            <a:ext cx="179700" cy="322046"/>
            <a:chOff x="2338450" y="3338450"/>
            <a:chExt cx="179700" cy="836700"/>
          </a:xfrm>
        </p:grpSpPr>
        <p:cxnSp>
          <p:nvCxnSpPr>
            <p:cNvPr id="1400" name="Google Shape;1400;p39"/>
            <p:cNvCxnSpPr/>
            <p:nvPr/>
          </p:nvCxnSpPr>
          <p:spPr>
            <a:xfrm>
              <a:off x="2338450" y="3338450"/>
              <a:ext cx="179700" cy="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1" name="Google Shape;1401;p39"/>
            <p:cNvCxnSpPr/>
            <p:nvPr/>
          </p:nvCxnSpPr>
          <p:spPr>
            <a:xfrm>
              <a:off x="2338450" y="4175150"/>
              <a:ext cx="179700" cy="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2" name="Google Shape;1402;p39"/>
            <p:cNvCxnSpPr/>
            <p:nvPr/>
          </p:nvCxnSpPr>
          <p:spPr>
            <a:xfrm rot="10800000">
              <a:off x="2428500" y="3338450"/>
              <a:ext cx="0" cy="83670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03" name="Google Shape;1403;p39"/>
          <p:cNvSpPr txBox="1"/>
          <p:nvPr/>
        </p:nvSpPr>
        <p:spPr>
          <a:xfrm>
            <a:off x="4688925" y="2504163"/>
            <a:ext cx="1181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Transmission Delay</a:t>
            </a:r>
            <a:endParaRPr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40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Links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Bandwidth and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Propagation Delay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Pipe Diagrams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Overloaded Links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Brief Preview of the Semester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409" name="Google Shape;1409;p4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Overloaded Links</a:t>
            </a:r>
            <a:endParaRPr/>
          </a:p>
        </p:txBody>
      </p:sp>
      <p:sp>
        <p:nvSpPr>
          <p:cNvPr id="1410" name="Google Shape;1410;p4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3</a:t>
            </a:r>
            <a:r>
              <a:rPr lang="en"/>
              <a:t>, CS 168, </a:t>
            </a:r>
            <a:r>
              <a:rPr lang="en"/>
              <a:t>Spring 2025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4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 Switching at Routers</a:t>
            </a:r>
            <a:endParaRPr/>
          </a:p>
        </p:txBody>
      </p:sp>
      <p:sp>
        <p:nvSpPr>
          <p:cNvPr id="1416" name="Google Shape;1416;p41"/>
          <p:cNvSpPr txBox="1"/>
          <p:nvPr>
            <p:ph idx="1" type="body"/>
          </p:nvPr>
        </p:nvSpPr>
        <p:spPr>
          <a:xfrm>
            <a:off x="107050" y="402200"/>
            <a:ext cx="8909700" cy="12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Recall: Routers receive packets, and forward them toward their destinations.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simplicity, consider 2 links with incoming traffic.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simplicity, consider sending all outgoing traffic out of 1 link.</a:t>
            </a:r>
            <a:endParaRPr/>
          </a:p>
        </p:txBody>
      </p:sp>
      <p:cxnSp>
        <p:nvCxnSpPr>
          <p:cNvPr id="1417" name="Google Shape;1417;p41"/>
          <p:cNvCxnSpPr/>
          <p:nvPr/>
        </p:nvCxnSpPr>
        <p:spPr>
          <a:xfrm>
            <a:off x="1264975" y="3053125"/>
            <a:ext cx="2559000" cy="685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8" name="Google Shape;1418;p41"/>
          <p:cNvCxnSpPr/>
          <p:nvPr/>
        </p:nvCxnSpPr>
        <p:spPr>
          <a:xfrm flipH="1" rot="10800000">
            <a:off x="1266050" y="3873525"/>
            <a:ext cx="2563800" cy="68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9" name="Google Shape;1419;p41"/>
          <p:cNvSpPr/>
          <p:nvPr/>
        </p:nvSpPr>
        <p:spPr>
          <a:xfrm rot="-900021">
            <a:off x="3434282" y="3939042"/>
            <a:ext cx="337294" cy="337294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20" name="Google Shape;1420;p41"/>
          <p:cNvCxnSpPr/>
          <p:nvPr/>
        </p:nvCxnSpPr>
        <p:spPr>
          <a:xfrm>
            <a:off x="1362975" y="2725450"/>
            <a:ext cx="2542200" cy="68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1" name="Google Shape;1421;p41"/>
          <p:cNvCxnSpPr/>
          <p:nvPr/>
        </p:nvCxnSpPr>
        <p:spPr>
          <a:xfrm flipH="1" rot="10800000">
            <a:off x="1347525" y="4198050"/>
            <a:ext cx="2566200" cy="68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2" name="Google Shape;1422;p41"/>
          <p:cNvSpPr/>
          <p:nvPr/>
        </p:nvSpPr>
        <p:spPr>
          <a:xfrm>
            <a:off x="3913788" y="3519277"/>
            <a:ext cx="1179000" cy="62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23" name="Google Shape;1423;p41"/>
          <p:cNvCxnSpPr/>
          <p:nvPr/>
        </p:nvCxnSpPr>
        <p:spPr>
          <a:xfrm>
            <a:off x="2195475" y="2758977"/>
            <a:ext cx="1485900" cy="39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4" name="Google Shape;1424;p41"/>
          <p:cNvCxnSpPr/>
          <p:nvPr/>
        </p:nvCxnSpPr>
        <p:spPr>
          <a:xfrm flipH="1" rot="10800000">
            <a:off x="2290502" y="4419279"/>
            <a:ext cx="1476600" cy="3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5" name="Google Shape;1425;p41"/>
          <p:cNvCxnSpPr/>
          <p:nvPr/>
        </p:nvCxnSpPr>
        <p:spPr>
          <a:xfrm>
            <a:off x="5287200" y="4198127"/>
            <a:ext cx="147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6" name="Google Shape;1426;p41"/>
          <p:cNvSpPr/>
          <p:nvPr/>
        </p:nvSpPr>
        <p:spPr>
          <a:xfrm rot="900021">
            <a:off x="3105071" y="3247772"/>
            <a:ext cx="337294" cy="337294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7" name="Google Shape;1427;p41"/>
          <p:cNvSpPr/>
          <p:nvPr/>
        </p:nvSpPr>
        <p:spPr>
          <a:xfrm rot="900021">
            <a:off x="2779971" y="3160132"/>
            <a:ext cx="337294" cy="337294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8" name="Google Shape;1428;p41"/>
          <p:cNvSpPr/>
          <p:nvPr/>
        </p:nvSpPr>
        <p:spPr>
          <a:xfrm rot="900021">
            <a:off x="2127671" y="2984887"/>
            <a:ext cx="337294" cy="337294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9" name="Google Shape;1429;p41"/>
          <p:cNvSpPr/>
          <p:nvPr/>
        </p:nvSpPr>
        <p:spPr>
          <a:xfrm rot="900021">
            <a:off x="1475371" y="2808024"/>
            <a:ext cx="337294" cy="337294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0" name="Google Shape;1430;p41"/>
          <p:cNvSpPr/>
          <p:nvPr/>
        </p:nvSpPr>
        <p:spPr>
          <a:xfrm rot="-900021">
            <a:off x="2452326" y="4200824"/>
            <a:ext cx="337294" cy="337294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1" name="Google Shape;1431;p41"/>
          <p:cNvSpPr/>
          <p:nvPr/>
        </p:nvSpPr>
        <p:spPr>
          <a:xfrm rot="-900021">
            <a:off x="1801704" y="4376298"/>
            <a:ext cx="337294" cy="337294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32" name="Google Shape;1432;p41"/>
          <p:cNvCxnSpPr/>
          <p:nvPr/>
        </p:nvCxnSpPr>
        <p:spPr>
          <a:xfrm>
            <a:off x="5092808" y="3662375"/>
            <a:ext cx="278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3" name="Google Shape;1433;p41"/>
          <p:cNvCxnSpPr/>
          <p:nvPr/>
        </p:nvCxnSpPr>
        <p:spPr>
          <a:xfrm>
            <a:off x="5092808" y="3999575"/>
            <a:ext cx="278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4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 Switching at Routers</a:t>
            </a:r>
            <a:endParaRPr/>
          </a:p>
        </p:txBody>
      </p:sp>
      <p:sp>
        <p:nvSpPr>
          <p:cNvPr id="1439" name="Google Shape;1439;p42"/>
          <p:cNvSpPr txBox="1"/>
          <p:nvPr>
            <p:ph idx="1" type="body"/>
          </p:nvPr>
        </p:nvSpPr>
        <p:spPr>
          <a:xfrm>
            <a:off x="107050" y="402200"/>
            <a:ext cx="8909700" cy="12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Recall: Routers receive packets, and forward them toward their destinations.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simplicity, consider 2 links with incoming traffic.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simplicity, consider sending all outgoing traffic out of 1 link.</a:t>
            </a:r>
            <a:endParaRPr/>
          </a:p>
        </p:txBody>
      </p:sp>
      <p:grpSp>
        <p:nvGrpSpPr>
          <p:cNvPr id="1440" name="Google Shape;1440;p42"/>
          <p:cNvGrpSpPr/>
          <p:nvPr/>
        </p:nvGrpSpPr>
        <p:grpSpPr>
          <a:xfrm>
            <a:off x="978950" y="2476875"/>
            <a:ext cx="7113600" cy="2594700"/>
            <a:chOff x="978950" y="2476875"/>
            <a:chExt cx="7113600" cy="2594700"/>
          </a:xfrm>
        </p:grpSpPr>
        <p:sp>
          <p:nvSpPr>
            <p:cNvPr id="1441" name="Google Shape;1441;p42"/>
            <p:cNvSpPr/>
            <p:nvPr/>
          </p:nvSpPr>
          <p:spPr>
            <a:xfrm>
              <a:off x="978950" y="2476875"/>
              <a:ext cx="7113600" cy="25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2" name="Google Shape;1442;p42"/>
            <p:cNvSpPr/>
            <p:nvPr/>
          </p:nvSpPr>
          <p:spPr>
            <a:xfrm>
              <a:off x="3913788" y="3519277"/>
              <a:ext cx="1179000" cy="623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Router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43" name="Google Shape;1443;p42"/>
            <p:cNvCxnSpPr/>
            <p:nvPr/>
          </p:nvCxnSpPr>
          <p:spPr>
            <a:xfrm>
              <a:off x="5092808" y="36623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4" name="Google Shape;1444;p42"/>
            <p:cNvCxnSpPr/>
            <p:nvPr/>
          </p:nvCxnSpPr>
          <p:spPr>
            <a:xfrm>
              <a:off x="5092808" y="39995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5" name="Google Shape;1445;p42"/>
            <p:cNvCxnSpPr/>
            <p:nvPr/>
          </p:nvCxnSpPr>
          <p:spPr>
            <a:xfrm>
              <a:off x="5287200" y="4198127"/>
              <a:ext cx="1479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46" name="Google Shape;1446;p42"/>
            <p:cNvCxnSpPr/>
            <p:nvPr/>
          </p:nvCxnSpPr>
          <p:spPr>
            <a:xfrm>
              <a:off x="1264975" y="3053125"/>
              <a:ext cx="2559000" cy="685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7" name="Google Shape;1447;p42"/>
            <p:cNvCxnSpPr/>
            <p:nvPr/>
          </p:nvCxnSpPr>
          <p:spPr>
            <a:xfrm flipH="1" rot="10800000">
              <a:off x="1266050" y="3873525"/>
              <a:ext cx="2563800" cy="687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48" name="Google Shape;1448;p42"/>
            <p:cNvSpPr/>
            <p:nvPr/>
          </p:nvSpPr>
          <p:spPr>
            <a:xfrm rot="900021">
              <a:off x="3432271" y="3335162"/>
              <a:ext cx="337294" cy="337294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49" name="Google Shape;1449;p42"/>
            <p:cNvCxnSpPr/>
            <p:nvPr/>
          </p:nvCxnSpPr>
          <p:spPr>
            <a:xfrm>
              <a:off x="1362975" y="2725450"/>
              <a:ext cx="2542200" cy="681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0" name="Google Shape;1450;p42"/>
            <p:cNvCxnSpPr/>
            <p:nvPr/>
          </p:nvCxnSpPr>
          <p:spPr>
            <a:xfrm flipH="1" rot="10800000">
              <a:off x="1347525" y="4198050"/>
              <a:ext cx="2566200" cy="687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1" name="Google Shape;1451;p42"/>
            <p:cNvCxnSpPr/>
            <p:nvPr/>
          </p:nvCxnSpPr>
          <p:spPr>
            <a:xfrm>
              <a:off x="2195475" y="2758977"/>
              <a:ext cx="1485900" cy="39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52" name="Google Shape;1452;p42"/>
            <p:cNvCxnSpPr/>
            <p:nvPr/>
          </p:nvCxnSpPr>
          <p:spPr>
            <a:xfrm flipH="1" rot="10800000">
              <a:off x="2290502" y="4419279"/>
              <a:ext cx="1476600" cy="39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53" name="Google Shape;1453;p42"/>
            <p:cNvSpPr/>
            <p:nvPr/>
          </p:nvSpPr>
          <p:spPr>
            <a:xfrm rot="900021">
              <a:off x="3105071" y="3247772"/>
              <a:ext cx="337294" cy="337294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4" name="Google Shape;1454;p42"/>
            <p:cNvSpPr/>
            <p:nvPr/>
          </p:nvSpPr>
          <p:spPr>
            <a:xfrm rot="900021">
              <a:off x="2452321" y="3072487"/>
              <a:ext cx="337294" cy="337294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5" name="Google Shape;1455;p42"/>
            <p:cNvSpPr/>
            <p:nvPr/>
          </p:nvSpPr>
          <p:spPr>
            <a:xfrm rot="900021">
              <a:off x="1802536" y="2897459"/>
              <a:ext cx="337294" cy="337294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A4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6" name="Google Shape;1456;p42"/>
            <p:cNvSpPr/>
            <p:nvPr/>
          </p:nvSpPr>
          <p:spPr>
            <a:xfrm rot="-900021">
              <a:off x="2779976" y="4112863"/>
              <a:ext cx="337294" cy="337294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7" name="Google Shape;1457;p42"/>
            <p:cNvSpPr/>
            <p:nvPr/>
          </p:nvSpPr>
          <p:spPr>
            <a:xfrm rot="-900021">
              <a:off x="2127676" y="4287384"/>
              <a:ext cx="337294" cy="337294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8" name="Google Shape;1458;p42"/>
            <p:cNvSpPr/>
            <p:nvPr/>
          </p:nvSpPr>
          <p:spPr>
            <a:xfrm>
              <a:off x="52529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59" name="Google Shape;1459;p42"/>
          <p:cNvGrpSpPr/>
          <p:nvPr/>
        </p:nvGrpSpPr>
        <p:grpSpPr>
          <a:xfrm>
            <a:off x="978950" y="2476875"/>
            <a:ext cx="7113600" cy="2594700"/>
            <a:chOff x="978950" y="2476875"/>
            <a:chExt cx="7113600" cy="2594700"/>
          </a:xfrm>
        </p:grpSpPr>
        <p:sp>
          <p:nvSpPr>
            <p:cNvPr id="1460" name="Google Shape;1460;p42"/>
            <p:cNvSpPr/>
            <p:nvPr/>
          </p:nvSpPr>
          <p:spPr>
            <a:xfrm>
              <a:off x="978950" y="2476875"/>
              <a:ext cx="7113600" cy="25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1" name="Google Shape;1461;p42"/>
            <p:cNvSpPr/>
            <p:nvPr/>
          </p:nvSpPr>
          <p:spPr>
            <a:xfrm>
              <a:off x="3913788" y="3519277"/>
              <a:ext cx="1179000" cy="623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Router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62" name="Google Shape;1462;p42"/>
            <p:cNvCxnSpPr/>
            <p:nvPr/>
          </p:nvCxnSpPr>
          <p:spPr>
            <a:xfrm>
              <a:off x="5092808" y="36623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3" name="Google Shape;1463;p42"/>
            <p:cNvCxnSpPr/>
            <p:nvPr/>
          </p:nvCxnSpPr>
          <p:spPr>
            <a:xfrm>
              <a:off x="5092808" y="39995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4" name="Google Shape;1464;p42"/>
            <p:cNvCxnSpPr/>
            <p:nvPr/>
          </p:nvCxnSpPr>
          <p:spPr>
            <a:xfrm>
              <a:off x="5287200" y="4198127"/>
              <a:ext cx="1479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65" name="Google Shape;1465;p42"/>
            <p:cNvCxnSpPr/>
            <p:nvPr/>
          </p:nvCxnSpPr>
          <p:spPr>
            <a:xfrm>
              <a:off x="1264975" y="3053125"/>
              <a:ext cx="2559000" cy="685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6" name="Google Shape;1466;p42"/>
            <p:cNvCxnSpPr/>
            <p:nvPr/>
          </p:nvCxnSpPr>
          <p:spPr>
            <a:xfrm flipH="1" rot="10800000">
              <a:off x="1266050" y="3873525"/>
              <a:ext cx="2563800" cy="687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67" name="Google Shape;1467;p42"/>
            <p:cNvSpPr/>
            <p:nvPr/>
          </p:nvSpPr>
          <p:spPr>
            <a:xfrm rot="900021">
              <a:off x="3432271" y="3335162"/>
              <a:ext cx="337294" cy="337294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68" name="Google Shape;1468;p42"/>
            <p:cNvCxnSpPr/>
            <p:nvPr/>
          </p:nvCxnSpPr>
          <p:spPr>
            <a:xfrm>
              <a:off x="1362975" y="2725450"/>
              <a:ext cx="2542200" cy="681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9" name="Google Shape;1469;p42"/>
            <p:cNvCxnSpPr/>
            <p:nvPr/>
          </p:nvCxnSpPr>
          <p:spPr>
            <a:xfrm flipH="1" rot="10800000">
              <a:off x="1347525" y="4198050"/>
              <a:ext cx="2566200" cy="687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0" name="Google Shape;1470;p42"/>
            <p:cNvCxnSpPr/>
            <p:nvPr/>
          </p:nvCxnSpPr>
          <p:spPr>
            <a:xfrm>
              <a:off x="2195475" y="2758977"/>
              <a:ext cx="1485900" cy="39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71" name="Google Shape;1471;p42"/>
            <p:cNvCxnSpPr/>
            <p:nvPr/>
          </p:nvCxnSpPr>
          <p:spPr>
            <a:xfrm flipH="1" rot="10800000">
              <a:off x="2290502" y="4419279"/>
              <a:ext cx="1476600" cy="39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72" name="Google Shape;1472;p42"/>
            <p:cNvSpPr/>
            <p:nvPr/>
          </p:nvSpPr>
          <p:spPr>
            <a:xfrm rot="900021">
              <a:off x="2779971" y="3160132"/>
              <a:ext cx="337294" cy="337294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3" name="Google Shape;1473;p42"/>
            <p:cNvSpPr/>
            <p:nvPr/>
          </p:nvSpPr>
          <p:spPr>
            <a:xfrm rot="900021">
              <a:off x="2127671" y="2984887"/>
              <a:ext cx="337294" cy="337294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A4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4" name="Google Shape;1474;p42"/>
            <p:cNvSpPr/>
            <p:nvPr/>
          </p:nvSpPr>
          <p:spPr>
            <a:xfrm rot="-900021">
              <a:off x="3107226" y="4025726"/>
              <a:ext cx="337294" cy="337294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5" name="Google Shape;1475;p42"/>
            <p:cNvSpPr/>
            <p:nvPr/>
          </p:nvSpPr>
          <p:spPr>
            <a:xfrm rot="-900021">
              <a:off x="2452326" y="4200824"/>
              <a:ext cx="337294" cy="337294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6" name="Google Shape;1476;p42"/>
            <p:cNvSpPr/>
            <p:nvPr/>
          </p:nvSpPr>
          <p:spPr>
            <a:xfrm>
              <a:off x="52529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7" name="Google Shape;1477;p42"/>
            <p:cNvSpPr/>
            <p:nvPr/>
          </p:nvSpPr>
          <p:spPr>
            <a:xfrm>
              <a:off x="55901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8" name="Google Shape;1478;p42"/>
          <p:cNvGrpSpPr/>
          <p:nvPr/>
        </p:nvGrpSpPr>
        <p:grpSpPr>
          <a:xfrm>
            <a:off x="978950" y="2476875"/>
            <a:ext cx="7113600" cy="2594700"/>
            <a:chOff x="978950" y="2476875"/>
            <a:chExt cx="7113600" cy="2594700"/>
          </a:xfrm>
        </p:grpSpPr>
        <p:sp>
          <p:nvSpPr>
            <p:cNvPr id="1479" name="Google Shape;1479;p42"/>
            <p:cNvSpPr/>
            <p:nvPr/>
          </p:nvSpPr>
          <p:spPr>
            <a:xfrm>
              <a:off x="978950" y="2476875"/>
              <a:ext cx="7113600" cy="25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0" name="Google Shape;1480;p42"/>
            <p:cNvSpPr/>
            <p:nvPr/>
          </p:nvSpPr>
          <p:spPr>
            <a:xfrm>
              <a:off x="3913788" y="3519277"/>
              <a:ext cx="1179000" cy="623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Router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81" name="Google Shape;1481;p42"/>
            <p:cNvCxnSpPr/>
            <p:nvPr/>
          </p:nvCxnSpPr>
          <p:spPr>
            <a:xfrm>
              <a:off x="5092808" y="36623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42"/>
            <p:cNvCxnSpPr/>
            <p:nvPr/>
          </p:nvCxnSpPr>
          <p:spPr>
            <a:xfrm>
              <a:off x="5092808" y="39995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42"/>
            <p:cNvCxnSpPr/>
            <p:nvPr/>
          </p:nvCxnSpPr>
          <p:spPr>
            <a:xfrm>
              <a:off x="5287200" y="4198127"/>
              <a:ext cx="1479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84" name="Google Shape;1484;p42"/>
            <p:cNvCxnSpPr/>
            <p:nvPr/>
          </p:nvCxnSpPr>
          <p:spPr>
            <a:xfrm>
              <a:off x="1264975" y="3053125"/>
              <a:ext cx="2559000" cy="685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5" name="Google Shape;1485;p42"/>
            <p:cNvCxnSpPr/>
            <p:nvPr/>
          </p:nvCxnSpPr>
          <p:spPr>
            <a:xfrm flipH="1" rot="10800000">
              <a:off x="1266050" y="3873525"/>
              <a:ext cx="2563800" cy="687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86" name="Google Shape;1486;p42"/>
            <p:cNvSpPr/>
            <p:nvPr/>
          </p:nvSpPr>
          <p:spPr>
            <a:xfrm rot="-900021">
              <a:off x="3434282" y="3939042"/>
              <a:ext cx="337294" cy="337294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87" name="Google Shape;1487;p42"/>
            <p:cNvCxnSpPr/>
            <p:nvPr/>
          </p:nvCxnSpPr>
          <p:spPr>
            <a:xfrm>
              <a:off x="1362975" y="2725450"/>
              <a:ext cx="2542200" cy="681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8" name="Google Shape;1488;p42"/>
            <p:cNvCxnSpPr/>
            <p:nvPr/>
          </p:nvCxnSpPr>
          <p:spPr>
            <a:xfrm flipH="1" rot="10800000">
              <a:off x="1347525" y="4198050"/>
              <a:ext cx="2566200" cy="687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9" name="Google Shape;1489;p42"/>
            <p:cNvCxnSpPr/>
            <p:nvPr/>
          </p:nvCxnSpPr>
          <p:spPr>
            <a:xfrm>
              <a:off x="2195475" y="2758977"/>
              <a:ext cx="1485900" cy="39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490" name="Google Shape;1490;p42"/>
            <p:cNvCxnSpPr/>
            <p:nvPr/>
          </p:nvCxnSpPr>
          <p:spPr>
            <a:xfrm flipH="1" rot="10800000">
              <a:off x="2290502" y="4419279"/>
              <a:ext cx="1476600" cy="39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491" name="Google Shape;1491;p42"/>
            <p:cNvSpPr/>
            <p:nvPr/>
          </p:nvSpPr>
          <p:spPr>
            <a:xfrm rot="900021">
              <a:off x="3105071" y="3247772"/>
              <a:ext cx="337294" cy="337294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2" name="Google Shape;1492;p42"/>
            <p:cNvSpPr/>
            <p:nvPr/>
          </p:nvSpPr>
          <p:spPr>
            <a:xfrm rot="900021">
              <a:off x="2452321" y="3072487"/>
              <a:ext cx="337294" cy="337294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A4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3" name="Google Shape;1493;p42"/>
            <p:cNvSpPr/>
            <p:nvPr/>
          </p:nvSpPr>
          <p:spPr>
            <a:xfrm rot="-900021">
              <a:off x="2779976" y="4112863"/>
              <a:ext cx="337294" cy="337294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4" name="Google Shape;1494;p42"/>
            <p:cNvSpPr/>
            <p:nvPr/>
          </p:nvSpPr>
          <p:spPr>
            <a:xfrm>
              <a:off x="52529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5" name="Google Shape;1495;p42"/>
            <p:cNvSpPr/>
            <p:nvPr/>
          </p:nvSpPr>
          <p:spPr>
            <a:xfrm>
              <a:off x="55901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6" name="Google Shape;1496;p42"/>
            <p:cNvSpPr/>
            <p:nvPr/>
          </p:nvSpPr>
          <p:spPr>
            <a:xfrm>
              <a:off x="59273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97" name="Google Shape;1497;p42"/>
          <p:cNvGrpSpPr/>
          <p:nvPr/>
        </p:nvGrpSpPr>
        <p:grpSpPr>
          <a:xfrm>
            <a:off x="978950" y="2476875"/>
            <a:ext cx="7113600" cy="2594700"/>
            <a:chOff x="978950" y="2476875"/>
            <a:chExt cx="7113600" cy="2594700"/>
          </a:xfrm>
        </p:grpSpPr>
        <p:sp>
          <p:nvSpPr>
            <p:cNvPr id="1498" name="Google Shape;1498;p42"/>
            <p:cNvSpPr/>
            <p:nvPr/>
          </p:nvSpPr>
          <p:spPr>
            <a:xfrm>
              <a:off x="978950" y="2476875"/>
              <a:ext cx="7113600" cy="25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9" name="Google Shape;1499;p42"/>
            <p:cNvSpPr/>
            <p:nvPr/>
          </p:nvSpPr>
          <p:spPr>
            <a:xfrm>
              <a:off x="3913788" y="3519277"/>
              <a:ext cx="1179000" cy="623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Router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00" name="Google Shape;1500;p42"/>
            <p:cNvCxnSpPr/>
            <p:nvPr/>
          </p:nvCxnSpPr>
          <p:spPr>
            <a:xfrm>
              <a:off x="5092808" y="36623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1" name="Google Shape;1501;p42"/>
            <p:cNvCxnSpPr/>
            <p:nvPr/>
          </p:nvCxnSpPr>
          <p:spPr>
            <a:xfrm>
              <a:off x="5092808" y="39995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2" name="Google Shape;1502;p42"/>
            <p:cNvCxnSpPr/>
            <p:nvPr/>
          </p:nvCxnSpPr>
          <p:spPr>
            <a:xfrm>
              <a:off x="5287200" y="4198127"/>
              <a:ext cx="1479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3" name="Google Shape;1503;p42"/>
            <p:cNvCxnSpPr/>
            <p:nvPr/>
          </p:nvCxnSpPr>
          <p:spPr>
            <a:xfrm>
              <a:off x="1264975" y="3053125"/>
              <a:ext cx="2559000" cy="685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4" name="Google Shape;1504;p42"/>
            <p:cNvCxnSpPr/>
            <p:nvPr/>
          </p:nvCxnSpPr>
          <p:spPr>
            <a:xfrm flipH="1" rot="10800000">
              <a:off x="1266050" y="3873525"/>
              <a:ext cx="2563800" cy="687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05" name="Google Shape;1505;p42"/>
            <p:cNvSpPr/>
            <p:nvPr/>
          </p:nvSpPr>
          <p:spPr>
            <a:xfrm rot="900021">
              <a:off x="3432271" y="3335162"/>
              <a:ext cx="337294" cy="337294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06" name="Google Shape;1506;p42"/>
            <p:cNvCxnSpPr/>
            <p:nvPr/>
          </p:nvCxnSpPr>
          <p:spPr>
            <a:xfrm>
              <a:off x="1362975" y="2725450"/>
              <a:ext cx="2542200" cy="681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7" name="Google Shape;1507;p42"/>
            <p:cNvCxnSpPr/>
            <p:nvPr/>
          </p:nvCxnSpPr>
          <p:spPr>
            <a:xfrm flipH="1" rot="10800000">
              <a:off x="1347525" y="4198050"/>
              <a:ext cx="2566200" cy="687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8" name="Google Shape;1508;p42"/>
            <p:cNvCxnSpPr/>
            <p:nvPr/>
          </p:nvCxnSpPr>
          <p:spPr>
            <a:xfrm>
              <a:off x="2195475" y="2758977"/>
              <a:ext cx="1485900" cy="39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09" name="Google Shape;1509;p42"/>
            <p:cNvCxnSpPr/>
            <p:nvPr/>
          </p:nvCxnSpPr>
          <p:spPr>
            <a:xfrm flipH="1" rot="10800000">
              <a:off x="2290502" y="4419279"/>
              <a:ext cx="1476600" cy="39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10" name="Google Shape;1510;p42"/>
            <p:cNvSpPr/>
            <p:nvPr/>
          </p:nvSpPr>
          <p:spPr>
            <a:xfrm rot="900021">
              <a:off x="2779971" y="3160132"/>
              <a:ext cx="337294" cy="337294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A4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1" name="Google Shape;1511;p42"/>
            <p:cNvSpPr/>
            <p:nvPr/>
          </p:nvSpPr>
          <p:spPr>
            <a:xfrm rot="-900021">
              <a:off x="3107226" y="4025726"/>
              <a:ext cx="337294" cy="337294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2" name="Google Shape;1512;p42"/>
            <p:cNvSpPr/>
            <p:nvPr/>
          </p:nvSpPr>
          <p:spPr>
            <a:xfrm>
              <a:off x="52529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3" name="Google Shape;1513;p42"/>
            <p:cNvSpPr/>
            <p:nvPr/>
          </p:nvSpPr>
          <p:spPr>
            <a:xfrm>
              <a:off x="55901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4" name="Google Shape;1514;p42"/>
            <p:cNvSpPr/>
            <p:nvPr/>
          </p:nvSpPr>
          <p:spPr>
            <a:xfrm>
              <a:off x="59273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5" name="Google Shape;1515;p42"/>
            <p:cNvSpPr/>
            <p:nvPr/>
          </p:nvSpPr>
          <p:spPr>
            <a:xfrm>
              <a:off x="62645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16" name="Google Shape;1516;p42"/>
          <p:cNvGrpSpPr/>
          <p:nvPr/>
        </p:nvGrpSpPr>
        <p:grpSpPr>
          <a:xfrm>
            <a:off x="978950" y="2476875"/>
            <a:ext cx="7113600" cy="2594700"/>
            <a:chOff x="978950" y="2476875"/>
            <a:chExt cx="7113600" cy="2594700"/>
          </a:xfrm>
        </p:grpSpPr>
        <p:sp>
          <p:nvSpPr>
            <p:cNvPr id="1517" name="Google Shape;1517;p42"/>
            <p:cNvSpPr/>
            <p:nvPr/>
          </p:nvSpPr>
          <p:spPr>
            <a:xfrm>
              <a:off x="978950" y="2476875"/>
              <a:ext cx="7113600" cy="25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8" name="Google Shape;1518;p42"/>
            <p:cNvSpPr/>
            <p:nvPr/>
          </p:nvSpPr>
          <p:spPr>
            <a:xfrm>
              <a:off x="3913788" y="3519277"/>
              <a:ext cx="1179000" cy="623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Router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19" name="Google Shape;1519;p42"/>
            <p:cNvCxnSpPr/>
            <p:nvPr/>
          </p:nvCxnSpPr>
          <p:spPr>
            <a:xfrm>
              <a:off x="5092808" y="36623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0" name="Google Shape;1520;p42"/>
            <p:cNvCxnSpPr/>
            <p:nvPr/>
          </p:nvCxnSpPr>
          <p:spPr>
            <a:xfrm>
              <a:off x="5092808" y="39995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1" name="Google Shape;1521;p42"/>
            <p:cNvCxnSpPr/>
            <p:nvPr/>
          </p:nvCxnSpPr>
          <p:spPr>
            <a:xfrm>
              <a:off x="5287200" y="4198127"/>
              <a:ext cx="1479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22" name="Google Shape;1522;p42"/>
            <p:cNvCxnSpPr/>
            <p:nvPr/>
          </p:nvCxnSpPr>
          <p:spPr>
            <a:xfrm>
              <a:off x="1264975" y="3053125"/>
              <a:ext cx="2559000" cy="685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3" name="Google Shape;1523;p42"/>
            <p:cNvCxnSpPr/>
            <p:nvPr/>
          </p:nvCxnSpPr>
          <p:spPr>
            <a:xfrm flipH="1" rot="10800000">
              <a:off x="1266050" y="3873525"/>
              <a:ext cx="2563800" cy="687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24" name="Google Shape;1524;p42"/>
            <p:cNvSpPr/>
            <p:nvPr/>
          </p:nvSpPr>
          <p:spPr>
            <a:xfrm rot="-900021">
              <a:off x="3434282" y="3939042"/>
              <a:ext cx="337294" cy="337294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25" name="Google Shape;1525;p42"/>
            <p:cNvCxnSpPr/>
            <p:nvPr/>
          </p:nvCxnSpPr>
          <p:spPr>
            <a:xfrm>
              <a:off x="1362975" y="2725450"/>
              <a:ext cx="2542200" cy="681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6" name="Google Shape;1526;p42"/>
            <p:cNvCxnSpPr/>
            <p:nvPr/>
          </p:nvCxnSpPr>
          <p:spPr>
            <a:xfrm flipH="1" rot="10800000">
              <a:off x="1347525" y="4198050"/>
              <a:ext cx="2566200" cy="687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7" name="Google Shape;1527;p42"/>
            <p:cNvCxnSpPr/>
            <p:nvPr/>
          </p:nvCxnSpPr>
          <p:spPr>
            <a:xfrm>
              <a:off x="2195475" y="2758977"/>
              <a:ext cx="1485900" cy="39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28" name="Google Shape;1528;p42"/>
            <p:cNvCxnSpPr/>
            <p:nvPr/>
          </p:nvCxnSpPr>
          <p:spPr>
            <a:xfrm flipH="1" rot="10800000">
              <a:off x="2290502" y="4419279"/>
              <a:ext cx="1476600" cy="39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29" name="Google Shape;1529;p42"/>
            <p:cNvSpPr/>
            <p:nvPr/>
          </p:nvSpPr>
          <p:spPr>
            <a:xfrm rot="900021">
              <a:off x="3105071" y="3247772"/>
              <a:ext cx="337294" cy="337294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A4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0" name="Google Shape;1530;p42"/>
            <p:cNvSpPr/>
            <p:nvPr/>
          </p:nvSpPr>
          <p:spPr>
            <a:xfrm>
              <a:off x="52529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1" name="Google Shape;1531;p42"/>
            <p:cNvSpPr/>
            <p:nvPr/>
          </p:nvSpPr>
          <p:spPr>
            <a:xfrm>
              <a:off x="55901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2" name="Google Shape;1532;p42"/>
            <p:cNvSpPr/>
            <p:nvPr/>
          </p:nvSpPr>
          <p:spPr>
            <a:xfrm>
              <a:off x="59273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3" name="Google Shape;1533;p42"/>
            <p:cNvSpPr/>
            <p:nvPr/>
          </p:nvSpPr>
          <p:spPr>
            <a:xfrm>
              <a:off x="62645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4" name="Google Shape;1534;p42"/>
            <p:cNvSpPr/>
            <p:nvPr/>
          </p:nvSpPr>
          <p:spPr>
            <a:xfrm>
              <a:off x="66017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35" name="Google Shape;1535;p42"/>
          <p:cNvGrpSpPr/>
          <p:nvPr/>
        </p:nvGrpSpPr>
        <p:grpSpPr>
          <a:xfrm>
            <a:off x="978950" y="2476875"/>
            <a:ext cx="7113600" cy="2594700"/>
            <a:chOff x="978950" y="2476875"/>
            <a:chExt cx="7113600" cy="2594700"/>
          </a:xfrm>
        </p:grpSpPr>
        <p:sp>
          <p:nvSpPr>
            <p:cNvPr id="1536" name="Google Shape;1536;p42"/>
            <p:cNvSpPr/>
            <p:nvPr/>
          </p:nvSpPr>
          <p:spPr>
            <a:xfrm>
              <a:off x="978950" y="2476875"/>
              <a:ext cx="7113600" cy="25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7" name="Google Shape;1537;p42"/>
            <p:cNvSpPr/>
            <p:nvPr/>
          </p:nvSpPr>
          <p:spPr>
            <a:xfrm>
              <a:off x="3913788" y="3519277"/>
              <a:ext cx="1179000" cy="623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Router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38" name="Google Shape;1538;p42"/>
            <p:cNvCxnSpPr/>
            <p:nvPr/>
          </p:nvCxnSpPr>
          <p:spPr>
            <a:xfrm>
              <a:off x="5092808" y="36623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9" name="Google Shape;1539;p42"/>
            <p:cNvCxnSpPr/>
            <p:nvPr/>
          </p:nvCxnSpPr>
          <p:spPr>
            <a:xfrm>
              <a:off x="5092808" y="39995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0" name="Google Shape;1540;p42"/>
            <p:cNvCxnSpPr/>
            <p:nvPr/>
          </p:nvCxnSpPr>
          <p:spPr>
            <a:xfrm>
              <a:off x="5287200" y="4198127"/>
              <a:ext cx="1479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41" name="Google Shape;1541;p42"/>
            <p:cNvCxnSpPr/>
            <p:nvPr/>
          </p:nvCxnSpPr>
          <p:spPr>
            <a:xfrm>
              <a:off x="1264975" y="3053125"/>
              <a:ext cx="2559000" cy="685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2" name="Google Shape;1542;p42"/>
            <p:cNvCxnSpPr/>
            <p:nvPr/>
          </p:nvCxnSpPr>
          <p:spPr>
            <a:xfrm flipH="1" rot="10800000">
              <a:off x="1266050" y="3873525"/>
              <a:ext cx="2563800" cy="687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43" name="Google Shape;1543;p42"/>
            <p:cNvSpPr/>
            <p:nvPr/>
          </p:nvSpPr>
          <p:spPr>
            <a:xfrm rot="900021">
              <a:off x="3432271" y="3335162"/>
              <a:ext cx="337294" cy="337294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A4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44" name="Google Shape;1544;p42"/>
            <p:cNvCxnSpPr/>
            <p:nvPr/>
          </p:nvCxnSpPr>
          <p:spPr>
            <a:xfrm>
              <a:off x="1362975" y="2725450"/>
              <a:ext cx="2542200" cy="681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5" name="Google Shape;1545;p42"/>
            <p:cNvCxnSpPr/>
            <p:nvPr/>
          </p:nvCxnSpPr>
          <p:spPr>
            <a:xfrm flipH="1" rot="10800000">
              <a:off x="1347525" y="4198050"/>
              <a:ext cx="2566200" cy="687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6" name="Google Shape;1546;p42"/>
            <p:cNvCxnSpPr/>
            <p:nvPr/>
          </p:nvCxnSpPr>
          <p:spPr>
            <a:xfrm>
              <a:off x="2195475" y="2758977"/>
              <a:ext cx="1485900" cy="39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47" name="Google Shape;1547;p42"/>
            <p:cNvCxnSpPr/>
            <p:nvPr/>
          </p:nvCxnSpPr>
          <p:spPr>
            <a:xfrm flipH="1" rot="10800000">
              <a:off x="2290502" y="4419279"/>
              <a:ext cx="1476600" cy="39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48" name="Google Shape;1548;p42"/>
            <p:cNvSpPr/>
            <p:nvPr/>
          </p:nvSpPr>
          <p:spPr>
            <a:xfrm>
              <a:off x="52529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9" name="Google Shape;1549;p42"/>
            <p:cNvSpPr/>
            <p:nvPr/>
          </p:nvSpPr>
          <p:spPr>
            <a:xfrm>
              <a:off x="55901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0" name="Google Shape;1550;p42"/>
            <p:cNvSpPr/>
            <p:nvPr/>
          </p:nvSpPr>
          <p:spPr>
            <a:xfrm>
              <a:off x="59273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1" name="Google Shape;1551;p42"/>
            <p:cNvSpPr/>
            <p:nvPr/>
          </p:nvSpPr>
          <p:spPr>
            <a:xfrm>
              <a:off x="62645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2" name="Google Shape;1552;p42"/>
            <p:cNvSpPr/>
            <p:nvPr/>
          </p:nvSpPr>
          <p:spPr>
            <a:xfrm>
              <a:off x="66017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3" name="Google Shape;1553;p42"/>
            <p:cNvSpPr/>
            <p:nvPr/>
          </p:nvSpPr>
          <p:spPr>
            <a:xfrm>
              <a:off x="69389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54" name="Google Shape;1554;p42"/>
          <p:cNvGrpSpPr/>
          <p:nvPr/>
        </p:nvGrpSpPr>
        <p:grpSpPr>
          <a:xfrm>
            <a:off x="978950" y="2476875"/>
            <a:ext cx="7113600" cy="2594700"/>
            <a:chOff x="978950" y="2476875"/>
            <a:chExt cx="7113600" cy="2594700"/>
          </a:xfrm>
        </p:grpSpPr>
        <p:sp>
          <p:nvSpPr>
            <p:cNvPr id="1555" name="Google Shape;1555;p42"/>
            <p:cNvSpPr/>
            <p:nvPr/>
          </p:nvSpPr>
          <p:spPr>
            <a:xfrm>
              <a:off x="978950" y="2476875"/>
              <a:ext cx="7113600" cy="25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6" name="Google Shape;1556;p42"/>
            <p:cNvSpPr/>
            <p:nvPr/>
          </p:nvSpPr>
          <p:spPr>
            <a:xfrm>
              <a:off x="3913788" y="3519277"/>
              <a:ext cx="1179000" cy="623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Router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57" name="Google Shape;1557;p42"/>
            <p:cNvCxnSpPr/>
            <p:nvPr/>
          </p:nvCxnSpPr>
          <p:spPr>
            <a:xfrm>
              <a:off x="5092808" y="36623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8" name="Google Shape;1558;p42"/>
            <p:cNvCxnSpPr/>
            <p:nvPr/>
          </p:nvCxnSpPr>
          <p:spPr>
            <a:xfrm>
              <a:off x="5092808" y="39995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9" name="Google Shape;1559;p42"/>
            <p:cNvCxnSpPr/>
            <p:nvPr/>
          </p:nvCxnSpPr>
          <p:spPr>
            <a:xfrm>
              <a:off x="5287200" y="4198127"/>
              <a:ext cx="1479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60" name="Google Shape;1560;p42"/>
            <p:cNvCxnSpPr/>
            <p:nvPr/>
          </p:nvCxnSpPr>
          <p:spPr>
            <a:xfrm>
              <a:off x="1264975" y="3053125"/>
              <a:ext cx="2559000" cy="685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1" name="Google Shape;1561;p42"/>
            <p:cNvCxnSpPr/>
            <p:nvPr/>
          </p:nvCxnSpPr>
          <p:spPr>
            <a:xfrm flipH="1" rot="10800000">
              <a:off x="1266050" y="3873525"/>
              <a:ext cx="2563800" cy="687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2" name="Google Shape;1562;p42"/>
            <p:cNvCxnSpPr/>
            <p:nvPr/>
          </p:nvCxnSpPr>
          <p:spPr>
            <a:xfrm>
              <a:off x="1362975" y="2725450"/>
              <a:ext cx="2542200" cy="681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3" name="Google Shape;1563;p42"/>
            <p:cNvCxnSpPr/>
            <p:nvPr/>
          </p:nvCxnSpPr>
          <p:spPr>
            <a:xfrm flipH="1" rot="10800000">
              <a:off x="1347525" y="4198050"/>
              <a:ext cx="2566200" cy="687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4" name="Google Shape;1564;p42"/>
            <p:cNvCxnSpPr/>
            <p:nvPr/>
          </p:nvCxnSpPr>
          <p:spPr>
            <a:xfrm>
              <a:off x="2195475" y="2758977"/>
              <a:ext cx="1485900" cy="39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65" name="Google Shape;1565;p42"/>
            <p:cNvCxnSpPr/>
            <p:nvPr/>
          </p:nvCxnSpPr>
          <p:spPr>
            <a:xfrm flipH="1" rot="10800000">
              <a:off x="2290502" y="4419279"/>
              <a:ext cx="1476600" cy="39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66" name="Google Shape;1566;p42"/>
            <p:cNvSpPr/>
            <p:nvPr/>
          </p:nvSpPr>
          <p:spPr>
            <a:xfrm>
              <a:off x="52529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7" name="Google Shape;1567;p42"/>
            <p:cNvSpPr/>
            <p:nvPr/>
          </p:nvSpPr>
          <p:spPr>
            <a:xfrm>
              <a:off x="55901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8" name="Google Shape;1568;p42"/>
            <p:cNvSpPr/>
            <p:nvPr/>
          </p:nvSpPr>
          <p:spPr>
            <a:xfrm>
              <a:off x="59273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9" name="Google Shape;1569;p42"/>
            <p:cNvSpPr/>
            <p:nvPr/>
          </p:nvSpPr>
          <p:spPr>
            <a:xfrm>
              <a:off x="62645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0" name="Google Shape;1570;p42"/>
            <p:cNvSpPr/>
            <p:nvPr/>
          </p:nvSpPr>
          <p:spPr>
            <a:xfrm>
              <a:off x="66017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1" name="Google Shape;1571;p42"/>
            <p:cNvSpPr/>
            <p:nvPr/>
          </p:nvSpPr>
          <p:spPr>
            <a:xfrm>
              <a:off x="69389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2" name="Google Shape;1572;p42"/>
            <p:cNvSpPr/>
            <p:nvPr/>
          </p:nvSpPr>
          <p:spPr>
            <a:xfrm>
              <a:off x="72761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A4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Links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Bandwidth and</a:t>
            </a:r>
            <a:b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Propagation Delay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Pipe Diagrams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Overloaded Links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Brief Preview of the Semester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68" name="Google Shape;168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Bandwidth and Propagation Delay</a:t>
            </a:r>
            <a:endParaRPr/>
          </a:p>
        </p:txBody>
      </p:sp>
      <p:sp>
        <p:nvSpPr>
          <p:cNvPr id="169" name="Google Shape;169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3</a:t>
            </a:r>
            <a:r>
              <a:rPr lang="en"/>
              <a:t>, CS 168, </a:t>
            </a:r>
            <a:r>
              <a:rPr lang="en"/>
              <a:t>Spring 2025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4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Transient Overload</a:t>
            </a:r>
            <a:endParaRPr/>
          </a:p>
        </p:txBody>
      </p:sp>
      <p:sp>
        <p:nvSpPr>
          <p:cNvPr id="1578" name="Google Shape;1578;p43"/>
          <p:cNvSpPr txBox="1"/>
          <p:nvPr>
            <p:ph idx="1" type="body"/>
          </p:nvPr>
        </p:nvSpPr>
        <p:spPr>
          <a:xfrm>
            <a:off x="107050" y="402200"/>
            <a:ext cx="8909700" cy="17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happens if two packets arrive at the router simultaneously?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Can't process both at the same time! Router must queue one for later.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there are no incoming packets, router can </a:t>
            </a:r>
            <a:r>
              <a:rPr i="1" lang="en"/>
              <a:t>drain</a:t>
            </a:r>
            <a:r>
              <a:rPr lang="en"/>
              <a:t> the queue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called </a:t>
            </a:r>
            <a:r>
              <a:rPr b="1" lang="en"/>
              <a:t>transient overload</a:t>
            </a:r>
            <a:r>
              <a:rPr lang="en"/>
              <a:t>, and it's fairly common.</a:t>
            </a:r>
            <a:endParaRPr/>
          </a:p>
        </p:txBody>
      </p:sp>
      <p:sp>
        <p:nvSpPr>
          <p:cNvPr id="1579" name="Google Shape;1579;p43"/>
          <p:cNvSpPr/>
          <p:nvPr/>
        </p:nvSpPr>
        <p:spPr>
          <a:xfrm>
            <a:off x="3913788" y="3519277"/>
            <a:ext cx="1179000" cy="62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80" name="Google Shape;1580;p43"/>
          <p:cNvCxnSpPr/>
          <p:nvPr/>
        </p:nvCxnSpPr>
        <p:spPr>
          <a:xfrm>
            <a:off x="5092808" y="3662375"/>
            <a:ext cx="278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1" name="Google Shape;1581;p43"/>
          <p:cNvCxnSpPr/>
          <p:nvPr/>
        </p:nvCxnSpPr>
        <p:spPr>
          <a:xfrm>
            <a:off x="5092808" y="3999575"/>
            <a:ext cx="278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2" name="Google Shape;1582;p43"/>
          <p:cNvCxnSpPr/>
          <p:nvPr/>
        </p:nvCxnSpPr>
        <p:spPr>
          <a:xfrm>
            <a:off x="5287200" y="4198127"/>
            <a:ext cx="147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3" name="Google Shape;1583;p43"/>
          <p:cNvCxnSpPr/>
          <p:nvPr/>
        </p:nvCxnSpPr>
        <p:spPr>
          <a:xfrm>
            <a:off x="1264975" y="3053125"/>
            <a:ext cx="2559000" cy="685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4" name="Google Shape;1584;p43"/>
          <p:cNvCxnSpPr/>
          <p:nvPr/>
        </p:nvCxnSpPr>
        <p:spPr>
          <a:xfrm flipH="1" rot="10800000">
            <a:off x="1266050" y="3873525"/>
            <a:ext cx="2563800" cy="68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5" name="Google Shape;1585;p43"/>
          <p:cNvSpPr/>
          <p:nvPr/>
        </p:nvSpPr>
        <p:spPr>
          <a:xfrm rot="-900021">
            <a:off x="3434282" y="3939042"/>
            <a:ext cx="337294" cy="337294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6" name="Google Shape;1586;p43"/>
          <p:cNvSpPr/>
          <p:nvPr/>
        </p:nvSpPr>
        <p:spPr>
          <a:xfrm rot="900021">
            <a:off x="3432271" y="3335162"/>
            <a:ext cx="337294" cy="337294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87" name="Google Shape;1587;p43"/>
          <p:cNvCxnSpPr/>
          <p:nvPr/>
        </p:nvCxnSpPr>
        <p:spPr>
          <a:xfrm>
            <a:off x="1362975" y="2725450"/>
            <a:ext cx="2542200" cy="68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8" name="Google Shape;1588;p43"/>
          <p:cNvCxnSpPr/>
          <p:nvPr/>
        </p:nvCxnSpPr>
        <p:spPr>
          <a:xfrm flipH="1" rot="10800000">
            <a:off x="1347525" y="4198050"/>
            <a:ext cx="2566200" cy="68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9" name="Google Shape;1589;p43"/>
          <p:cNvCxnSpPr/>
          <p:nvPr/>
        </p:nvCxnSpPr>
        <p:spPr>
          <a:xfrm>
            <a:off x="2195475" y="2758977"/>
            <a:ext cx="1485900" cy="39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0" name="Google Shape;1590;p43"/>
          <p:cNvCxnSpPr/>
          <p:nvPr/>
        </p:nvCxnSpPr>
        <p:spPr>
          <a:xfrm flipH="1" rot="10800000">
            <a:off x="2290502" y="4419279"/>
            <a:ext cx="1476600" cy="3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1" name="Google Shape;1591;p43"/>
          <p:cNvSpPr/>
          <p:nvPr/>
        </p:nvSpPr>
        <p:spPr>
          <a:xfrm rot="900021">
            <a:off x="3105071" y="3247772"/>
            <a:ext cx="337294" cy="337294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2" name="Google Shape;1592;p43"/>
          <p:cNvSpPr/>
          <p:nvPr/>
        </p:nvSpPr>
        <p:spPr>
          <a:xfrm rot="900021">
            <a:off x="2127671" y="2984887"/>
            <a:ext cx="337294" cy="337294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3" name="Google Shape;1593;p43"/>
          <p:cNvSpPr/>
          <p:nvPr/>
        </p:nvSpPr>
        <p:spPr>
          <a:xfrm rot="900021">
            <a:off x="1475371" y="2808024"/>
            <a:ext cx="337294" cy="337294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4" name="Google Shape;1594;p43"/>
          <p:cNvSpPr/>
          <p:nvPr/>
        </p:nvSpPr>
        <p:spPr>
          <a:xfrm rot="-900021">
            <a:off x="3107226" y="4025726"/>
            <a:ext cx="337294" cy="337294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5" name="Google Shape;1595;p43"/>
          <p:cNvSpPr/>
          <p:nvPr/>
        </p:nvSpPr>
        <p:spPr>
          <a:xfrm rot="-900021">
            <a:off x="1801704" y="4376298"/>
            <a:ext cx="337294" cy="337294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6" name="Google Shape;1596;p43"/>
          <p:cNvSpPr/>
          <p:nvPr/>
        </p:nvSpPr>
        <p:spPr>
          <a:xfrm>
            <a:off x="4823175" y="2571750"/>
            <a:ext cx="1666800" cy="834900"/>
          </a:xfrm>
          <a:prstGeom prst="wedgeRoundRectCallout">
            <a:avLst>
              <a:gd fmla="val -62440" name="adj1"/>
              <a:gd fmla="val 48646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91425" spcFirstLastPara="1" rIns="91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Queued: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4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Transient Overload</a:t>
            </a:r>
            <a:endParaRPr/>
          </a:p>
        </p:txBody>
      </p:sp>
      <p:sp>
        <p:nvSpPr>
          <p:cNvPr id="1602" name="Google Shape;1602;p44"/>
          <p:cNvSpPr txBox="1"/>
          <p:nvPr>
            <p:ph idx="1" type="body"/>
          </p:nvPr>
        </p:nvSpPr>
        <p:spPr>
          <a:xfrm>
            <a:off x="107050" y="402200"/>
            <a:ext cx="8909700" cy="17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happens if two packets arrive at the router simultaneously?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Can't process both at the same time! Router must queue one for later.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there are no incoming packets, router can </a:t>
            </a:r>
            <a:r>
              <a:rPr i="1" lang="en"/>
              <a:t>drain</a:t>
            </a:r>
            <a:r>
              <a:rPr lang="en"/>
              <a:t> the queue.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called </a:t>
            </a:r>
            <a:r>
              <a:rPr b="1" lang="en"/>
              <a:t>transient overload</a:t>
            </a:r>
            <a:r>
              <a:rPr lang="en"/>
              <a:t>, and it's fairly common.</a:t>
            </a:r>
            <a:endParaRPr/>
          </a:p>
        </p:txBody>
      </p:sp>
      <p:sp>
        <p:nvSpPr>
          <p:cNvPr id="1603" name="Google Shape;1603;p44"/>
          <p:cNvSpPr/>
          <p:nvPr/>
        </p:nvSpPr>
        <p:spPr>
          <a:xfrm>
            <a:off x="978950" y="2476875"/>
            <a:ext cx="7113600" cy="259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4" name="Google Shape;1604;p44"/>
          <p:cNvSpPr/>
          <p:nvPr/>
        </p:nvSpPr>
        <p:spPr>
          <a:xfrm>
            <a:off x="3913788" y="3519277"/>
            <a:ext cx="1179000" cy="62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05" name="Google Shape;1605;p44"/>
          <p:cNvCxnSpPr/>
          <p:nvPr/>
        </p:nvCxnSpPr>
        <p:spPr>
          <a:xfrm>
            <a:off x="5092808" y="3662375"/>
            <a:ext cx="278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6" name="Google Shape;1606;p44"/>
          <p:cNvCxnSpPr/>
          <p:nvPr/>
        </p:nvCxnSpPr>
        <p:spPr>
          <a:xfrm>
            <a:off x="5092808" y="3999575"/>
            <a:ext cx="278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7" name="Google Shape;1607;p44"/>
          <p:cNvCxnSpPr/>
          <p:nvPr/>
        </p:nvCxnSpPr>
        <p:spPr>
          <a:xfrm>
            <a:off x="5287200" y="4198127"/>
            <a:ext cx="147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8" name="Google Shape;1608;p44"/>
          <p:cNvCxnSpPr/>
          <p:nvPr/>
        </p:nvCxnSpPr>
        <p:spPr>
          <a:xfrm>
            <a:off x="1264975" y="3053125"/>
            <a:ext cx="2559000" cy="685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9" name="Google Shape;1609;p44"/>
          <p:cNvCxnSpPr/>
          <p:nvPr/>
        </p:nvCxnSpPr>
        <p:spPr>
          <a:xfrm flipH="1" rot="10800000">
            <a:off x="1266050" y="3873525"/>
            <a:ext cx="2563800" cy="68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0" name="Google Shape;1610;p44"/>
          <p:cNvCxnSpPr/>
          <p:nvPr/>
        </p:nvCxnSpPr>
        <p:spPr>
          <a:xfrm>
            <a:off x="1362975" y="2725450"/>
            <a:ext cx="2542200" cy="68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1" name="Google Shape;1611;p44"/>
          <p:cNvCxnSpPr/>
          <p:nvPr/>
        </p:nvCxnSpPr>
        <p:spPr>
          <a:xfrm flipH="1" rot="10800000">
            <a:off x="1347525" y="4198050"/>
            <a:ext cx="2566200" cy="68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2" name="Google Shape;1612;p44"/>
          <p:cNvCxnSpPr/>
          <p:nvPr/>
        </p:nvCxnSpPr>
        <p:spPr>
          <a:xfrm>
            <a:off x="2195475" y="2758977"/>
            <a:ext cx="1485900" cy="39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3" name="Google Shape;1613;p44"/>
          <p:cNvCxnSpPr/>
          <p:nvPr/>
        </p:nvCxnSpPr>
        <p:spPr>
          <a:xfrm flipH="1" rot="10800000">
            <a:off x="2290502" y="4419279"/>
            <a:ext cx="1476600" cy="3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4" name="Google Shape;1614;p44"/>
          <p:cNvSpPr/>
          <p:nvPr/>
        </p:nvSpPr>
        <p:spPr>
          <a:xfrm>
            <a:off x="5252957" y="3662367"/>
            <a:ext cx="337200" cy="3372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5" name="Google Shape;1615;p44"/>
          <p:cNvSpPr/>
          <p:nvPr/>
        </p:nvSpPr>
        <p:spPr>
          <a:xfrm>
            <a:off x="4823175" y="2571750"/>
            <a:ext cx="1666800" cy="834900"/>
          </a:xfrm>
          <a:prstGeom prst="wedgeRoundRectCallout">
            <a:avLst>
              <a:gd fmla="val -62440" name="adj1"/>
              <a:gd fmla="val 48646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91425" spcFirstLastPara="1" rIns="91425" wrap="square" tIns="27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Queued: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6" name="Google Shape;1616;p44"/>
          <p:cNvSpPr/>
          <p:nvPr/>
        </p:nvSpPr>
        <p:spPr>
          <a:xfrm>
            <a:off x="5132582" y="2946979"/>
            <a:ext cx="337200" cy="3372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7" name="Google Shape;1617;p44"/>
          <p:cNvSpPr/>
          <p:nvPr/>
        </p:nvSpPr>
        <p:spPr>
          <a:xfrm rot="900021">
            <a:off x="3432271" y="3335162"/>
            <a:ext cx="337294" cy="337294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8" name="Google Shape;1618;p44"/>
          <p:cNvSpPr/>
          <p:nvPr/>
        </p:nvSpPr>
        <p:spPr>
          <a:xfrm rot="900021">
            <a:off x="2452321" y="3072487"/>
            <a:ext cx="337294" cy="337294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9" name="Google Shape;1619;p44"/>
          <p:cNvSpPr/>
          <p:nvPr/>
        </p:nvSpPr>
        <p:spPr>
          <a:xfrm rot="900021">
            <a:off x="1802536" y="2897459"/>
            <a:ext cx="337294" cy="337294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0" name="Google Shape;1620;p44"/>
          <p:cNvSpPr/>
          <p:nvPr/>
        </p:nvSpPr>
        <p:spPr>
          <a:xfrm rot="-900021">
            <a:off x="3434282" y="3939042"/>
            <a:ext cx="337294" cy="337294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1" name="Google Shape;1621;p44"/>
          <p:cNvSpPr/>
          <p:nvPr/>
        </p:nvSpPr>
        <p:spPr>
          <a:xfrm rot="-900021">
            <a:off x="2127676" y="4287384"/>
            <a:ext cx="337294" cy="337294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4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Transient Overload</a:t>
            </a:r>
            <a:endParaRPr/>
          </a:p>
        </p:txBody>
      </p:sp>
      <p:sp>
        <p:nvSpPr>
          <p:cNvPr id="1627" name="Google Shape;1627;p45"/>
          <p:cNvSpPr txBox="1"/>
          <p:nvPr>
            <p:ph idx="1" type="body"/>
          </p:nvPr>
        </p:nvSpPr>
        <p:spPr>
          <a:xfrm>
            <a:off x="107050" y="402200"/>
            <a:ext cx="8909700" cy="17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happens if two packets arrive at the router simultaneously?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Can't process both at the same time! Router must queue one for later.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there are no incoming packets, router can </a:t>
            </a:r>
            <a:r>
              <a:rPr i="1" lang="en"/>
              <a:t>drain</a:t>
            </a:r>
            <a:r>
              <a:rPr lang="en"/>
              <a:t> the queue.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called </a:t>
            </a:r>
            <a:r>
              <a:rPr b="1" lang="en"/>
              <a:t>transient overload</a:t>
            </a:r>
            <a:r>
              <a:rPr lang="en"/>
              <a:t>, and it's fairly common.</a:t>
            </a:r>
            <a:endParaRPr/>
          </a:p>
        </p:txBody>
      </p:sp>
      <p:grpSp>
        <p:nvGrpSpPr>
          <p:cNvPr id="1628" name="Google Shape;1628;p45"/>
          <p:cNvGrpSpPr/>
          <p:nvPr/>
        </p:nvGrpSpPr>
        <p:grpSpPr>
          <a:xfrm>
            <a:off x="978950" y="2476875"/>
            <a:ext cx="7113600" cy="2594700"/>
            <a:chOff x="978950" y="2476875"/>
            <a:chExt cx="7113600" cy="2594700"/>
          </a:xfrm>
        </p:grpSpPr>
        <p:sp>
          <p:nvSpPr>
            <p:cNvPr id="1629" name="Google Shape;1629;p45"/>
            <p:cNvSpPr/>
            <p:nvPr/>
          </p:nvSpPr>
          <p:spPr>
            <a:xfrm>
              <a:off x="978950" y="2476875"/>
              <a:ext cx="7113600" cy="25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0" name="Google Shape;1630;p45"/>
            <p:cNvSpPr/>
            <p:nvPr/>
          </p:nvSpPr>
          <p:spPr>
            <a:xfrm>
              <a:off x="3913788" y="3519277"/>
              <a:ext cx="1179000" cy="623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Router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31" name="Google Shape;1631;p45"/>
            <p:cNvCxnSpPr/>
            <p:nvPr/>
          </p:nvCxnSpPr>
          <p:spPr>
            <a:xfrm>
              <a:off x="5092808" y="36623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2" name="Google Shape;1632;p45"/>
            <p:cNvCxnSpPr/>
            <p:nvPr/>
          </p:nvCxnSpPr>
          <p:spPr>
            <a:xfrm>
              <a:off x="5092808" y="39995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3" name="Google Shape;1633;p45"/>
            <p:cNvCxnSpPr/>
            <p:nvPr/>
          </p:nvCxnSpPr>
          <p:spPr>
            <a:xfrm>
              <a:off x="5287200" y="4198127"/>
              <a:ext cx="1479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4" name="Google Shape;1634;p45"/>
            <p:cNvCxnSpPr/>
            <p:nvPr/>
          </p:nvCxnSpPr>
          <p:spPr>
            <a:xfrm>
              <a:off x="1264975" y="3053125"/>
              <a:ext cx="2559000" cy="685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5" name="Google Shape;1635;p45"/>
            <p:cNvCxnSpPr/>
            <p:nvPr/>
          </p:nvCxnSpPr>
          <p:spPr>
            <a:xfrm flipH="1" rot="10800000">
              <a:off x="1266050" y="3873525"/>
              <a:ext cx="2563800" cy="687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6" name="Google Shape;1636;p45"/>
            <p:cNvCxnSpPr/>
            <p:nvPr/>
          </p:nvCxnSpPr>
          <p:spPr>
            <a:xfrm>
              <a:off x="1362975" y="2725450"/>
              <a:ext cx="2542200" cy="681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7" name="Google Shape;1637;p45"/>
            <p:cNvCxnSpPr/>
            <p:nvPr/>
          </p:nvCxnSpPr>
          <p:spPr>
            <a:xfrm flipH="1" rot="10800000">
              <a:off x="1347525" y="4198050"/>
              <a:ext cx="2566200" cy="687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8" name="Google Shape;1638;p45"/>
            <p:cNvCxnSpPr/>
            <p:nvPr/>
          </p:nvCxnSpPr>
          <p:spPr>
            <a:xfrm>
              <a:off x="2195475" y="2758977"/>
              <a:ext cx="1485900" cy="39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39" name="Google Shape;1639;p45"/>
            <p:cNvCxnSpPr/>
            <p:nvPr/>
          </p:nvCxnSpPr>
          <p:spPr>
            <a:xfrm flipH="1" rot="10800000">
              <a:off x="2290502" y="4419279"/>
              <a:ext cx="1476600" cy="39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40" name="Google Shape;1640;p45"/>
            <p:cNvSpPr/>
            <p:nvPr/>
          </p:nvSpPr>
          <p:spPr>
            <a:xfrm>
              <a:off x="52529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1" name="Google Shape;1641;p45"/>
            <p:cNvSpPr/>
            <p:nvPr/>
          </p:nvSpPr>
          <p:spPr>
            <a:xfrm>
              <a:off x="55901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2" name="Google Shape;1642;p45"/>
            <p:cNvSpPr/>
            <p:nvPr/>
          </p:nvSpPr>
          <p:spPr>
            <a:xfrm>
              <a:off x="4823175" y="2571750"/>
              <a:ext cx="1666800" cy="834900"/>
            </a:xfrm>
            <a:prstGeom prst="wedgeRoundRectCallout">
              <a:avLst>
                <a:gd fmla="val -62440" name="adj1"/>
                <a:gd fmla="val 48646" name="adj2"/>
                <a:gd fmla="val 0" name="adj3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7425" lIns="91425" spcFirstLastPara="1" rIns="91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Queued: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3" name="Google Shape;1643;p45"/>
            <p:cNvSpPr/>
            <p:nvPr/>
          </p:nvSpPr>
          <p:spPr>
            <a:xfrm rot="-900021">
              <a:off x="2452326" y="4200824"/>
              <a:ext cx="337294" cy="337294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4" name="Google Shape;1644;p45"/>
            <p:cNvSpPr/>
            <p:nvPr/>
          </p:nvSpPr>
          <p:spPr>
            <a:xfrm rot="900021">
              <a:off x="2779971" y="3160132"/>
              <a:ext cx="337294" cy="337294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5" name="Google Shape;1645;p45"/>
            <p:cNvSpPr/>
            <p:nvPr/>
          </p:nvSpPr>
          <p:spPr>
            <a:xfrm rot="900021">
              <a:off x="2127671" y="2984887"/>
              <a:ext cx="337294" cy="337294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A4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6" name="Google Shape;1646;p45"/>
            <p:cNvSpPr/>
            <p:nvPr/>
          </p:nvSpPr>
          <p:spPr>
            <a:xfrm>
              <a:off x="5132582" y="2946979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7" name="Google Shape;1647;p45"/>
            <p:cNvSpPr/>
            <p:nvPr/>
          </p:nvSpPr>
          <p:spPr>
            <a:xfrm>
              <a:off x="5665982" y="2946979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4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Transient Overload</a:t>
            </a:r>
            <a:endParaRPr/>
          </a:p>
        </p:txBody>
      </p:sp>
      <p:sp>
        <p:nvSpPr>
          <p:cNvPr id="1653" name="Google Shape;1653;p46"/>
          <p:cNvSpPr txBox="1"/>
          <p:nvPr>
            <p:ph idx="1" type="body"/>
          </p:nvPr>
        </p:nvSpPr>
        <p:spPr>
          <a:xfrm>
            <a:off x="107050" y="402200"/>
            <a:ext cx="8909700" cy="17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happens if two packets arrive at the router simultaneously?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Can't process both at the same time! Router must queue one for later.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there are no incoming packets, router can </a:t>
            </a:r>
            <a:r>
              <a:rPr i="1" lang="en"/>
              <a:t>drain</a:t>
            </a:r>
            <a:r>
              <a:rPr lang="en"/>
              <a:t> the queue.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called </a:t>
            </a:r>
            <a:r>
              <a:rPr b="1" lang="en"/>
              <a:t>transient overload</a:t>
            </a:r>
            <a:r>
              <a:rPr lang="en"/>
              <a:t>, and it's fairly common.</a:t>
            </a:r>
            <a:endParaRPr/>
          </a:p>
        </p:txBody>
      </p:sp>
      <p:grpSp>
        <p:nvGrpSpPr>
          <p:cNvPr id="1654" name="Google Shape;1654;p46"/>
          <p:cNvGrpSpPr/>
          <p:nvPr/>
        </p:nvGrpSpPr>
        <p:grpSpPr>
          <a:xfrm>
            <a:off x="978950" y="2476875"/>
            <a:ext cx="7113600" cy="2594700"/>
            <a:chOff x="978950" y="2476875"/>
            <a:chExt cx="7113600" cy="2594700"/>
          </a:xfrm>
        </p:grpSpPr>
        <p:sp>
          <p:nvSpPr>
            <p:cNvPr id="1655" name="Google Shape;1655;p46"/>
            <p:cNvSpPr/>
            <p:nvPr/>
          </p:nvSpPr>
          <p:spPr>
            <a:xfrm>
              <a:off x="978950" y="2476875"/>
              <a:ext cx="7113600" cy="25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6" name="Google Shape;1656;p46"/>
            <p:cNvSpPr/>
            <p:nvPr/>
          </p:nvSpPr>
          <p:spPr>
            <a:xfrm>
              <a:off x="978950" y="2476875"/>
              <a:ext cx="7113600" cy="25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57" name="Google Shape;1657;p46"/>
            <p:cNvSpPr/>
            <p:nvPr/>
          </p:nvSpPr>
          <p:spPr>
            <a:xfrm>
              <a:off x="3913788" y="3519277"/>
              <a:ext cx="1179000" cy="623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Router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58" name="Google Shape;1658;p46"/>
            <p:cNvCxnSpPr/>
            <p:nvPr/>
          </p:nvCxnSpPr>
          <p:spPr>
            <a:xfrm>
              <a:off x="5092808" y="36623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9" name="Google Shape;1659;p46"/>
            <p:cNvCxnSpPr/>
            <p:nvPr/>
          </p:nvCxnSpPr>
          <p:spPr>
            <a:xfrm>
              <a:off x="5092808" y="39995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0" name="Google Shape;1660;p46"/>
            <p:cNvCxnSpPr/>
            <p:nvPr/>
          </p:nvCxnSpPr>
          <p:spPr>
            <a:xfrm>
              <a:off x="5287200" y="4198127"/>
              <a:ext cx="1479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61" name="Google Shape;1661;p46"/>
            <p:cNvCxnSpPr/>
            <p:nvPr/>
          </p:nvCxnSpPr>
          <p:spPr>
            <a:xfrm>
              <a:off x="1264975" y="3053125"/>
              <a:ext cx="2559000" cy="685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2" name="Google Shape;1662;p46"/>
            <p:cNvCxnSpPr/>
            <p:nvPr/>
          </p:nvCxnSpPr>
          <p:spPr>
            <a:xfrm flipH="1" rot="10800000">
              <a:off x="1266050" y="3873525"/>
              <a:ext cx="2563800" cy="687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3" name="Google Shape;1663;p46"/>
            <p:cNvCxnSpPr/>
            <p:nvPr/>
          </p:nvCxnSpPr>
          <p:spPr>
            <a:xfrm>
              <a:off x="1362975" y="2725450"/>
              <a:ext cx="2542200" cy="681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4" name="Google Shape;1664;p46"/>
            <p:cNvCxnSpPr/>
            <p:nvPr/>
          </p:nvCxnSpPr>
          <p:spPr>
            <a:xfrm flipH="1" rot="10800000">
              <a:off x="1347525" y="4198050"/>
              <a:ext cx="2566200" cy="687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5" name="Google Shape;1665;p46"/>
            <p:cNvCxnSpPr/>
            <p:nvPr/>
          </p:nvCxnSpPr>
          <p:spPr>
            <a:xfrm>
              <a:off x="2195475" y="2758977"/>
              <a:ext cx="1485900" cy="39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66" name="Google Shape;1666;p46"/>
            <p:cNvCxnSpPr/>
            <p:nvPr/>
          </p:nvCxnSpPr>
          <p:spPr>
            <a:xfrm flipH="1" rot="10800000">
              <a:off x="2290502" y="4419279"/>
              <a:ext cx="1476600" cy="39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67" name="Google Shape;1667;p46"/>
            <p:cNvSpPr/>
            <p:nvPr/>
          </p:nvSpPr>
          <p:spPr>
            <a:xfrm rot="900021">
              <a:off x="3105071" y="3247772"/>
              <a:ext cx="337294" cy="337294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8" name="Google Shape;1668;p46"/>
            <p:cNvSpPr/>
            <p:nvPr/>
          </p:nvSpPr>
          <p:spPr>
            <a:xfrm rot="900021">
              <a:off x="2452321" y="3072487"/>
              <a:ext cx="337294" cy="337294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A4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69" name="Google Shape;1669;p46"/>
            <p:cNvSpPr/>
            <p:nvPr/>
          </p:nvSpPr>
          <p:spPr>
            <a:xfrm rot="-900021">
              <a:off x="2779976" y="4112863"/>
              <a:ext cx="337294" cy="337294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0" name="Google Shape;1670;p46"/>
            <p:cNvSpPr/>
            <p:nvPr/>
          </p:nvSpPr>
          <p:spPr>
            <a:xfrm>
              <a:off x="4823175" y="2571750"/>
              <a:ext cx="1666800" cy="834900"/>
            </a:xfrm>
            <a:prstGeom prst="wedgeRoundRectCallout">
              <a:avLst>
                <a:gd fmla="val -62440" name="adj1"/>
                <a:gd fmla="val 48646" name="adj2"/>
                <a:gd fmla="val 0" name="adj3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7425" lIns="91425" spcFirstLastPara="1" rIns="91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Queued: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1" name="Google Shape;1671;p46"/>
            <p:cNvSpPr/>
            <p:nvPr/>
          </p:nvSpPr>
          <p:spPr>
            <a:xfrm>
              <a:off x="5665982" y="2946979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2" name="Google Shape;1672;p46"/>
            <p:cNvSpPr/>
            <p:nvPr/>
          </p:nvSpPr>
          <p:spPr>
            <a:xfrm>
              <a:off x="52529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3" name="Google Shape;1673;p46"/>
            <p:cNvSpPr/>
            <p:nvPr/>
          </p:nvSpPr>
          <p:spPr>
            <a:xfrm>
              <a:off x="55901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74" name="Google Shape;1674;p46"/>
            <p:cNvSpPr/>
            <p:nvPr/>
          </p:nvSpPr>
          <p:spPr>
            <a:xfrm>
              <a:off x="59273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4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Transient Overload</a:t>
            </a:r>
            <a:endParaRPr/>
          </a:p>
        </p:txBody>
      </p:sp>
      <p:sp>
        <p:nvSpPr>
          <p:cNvPr id="1680" name="Google Shape;1680;p47"/>
          <p:cNvSpPr txBox="1"/>
          <p:nvPr>
            <p:ph idx="1" type="body"/>
          </p:nvPr>
        </p:nvSpPr>
        <p:spPr>
          <a:xfrm>
            <a:off x="107050" y="402200"/>
            <a:ext cx="8909700" cy="17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happens if two packets arrive at the router simultaneously?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Can't process both at the same time! Router must queue one for later.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there are no incoming packets, router can </a:t>
            </a:r>
            <a:r>
              <a:rPr i="1" lang="en"/>
              <a:t>drain</a:t>
            </a:r>
            <a:r>
              <a:rPr lang="en"/>
              <a:t> the queue.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called </a:t>
            </a:r>
            <a:r>
              <a:rPr b="1" lang="en"/>
              <a:t>transient overload</a:t>
            </a:r>
            <a:r>
              <a:rPr lang="en"/>
              <a:t>, and it's fairly common.</a:t>
            </a:r>
            <a:endParaRPr/>
          </a:p>
        </p:txBody>
      </p:sp>
      <p:grpSp>
        <p:nvGrpSpPr>
          <p:cNvPr id="1681" name="Google Shape;1681;p47"/>
          <p:cNvGrpSpPr/>
          <p:nvPr/>
        </p:nvGrpSpPr>
        <p:grpSpPr>
          <a:xfrm>
            <a:off x="978950" y="2476875"/>
            <a:ext cx="7113600" cy="2594700"/>
            <a:chOff x="978950" y="2476875"/>
            <a:chExt cx="7113600" cy="2594700"/>
          </a:xfrm>
        </p:grpSpPr>
        <p:sp>
          <p:nvSpPr>
            <p:cNvPr id="1682" name="Google Shape;1682;p47"/>
            <p:cNvSpPr/>
            <p:nvPr/>
          </p:nvSpPr>
          <p:spPr>
            <a:xfrm>
              <a:off x="978950" y="2476875"/>
              <a:ext cx="7113600" cy="25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3" name="Google Shape;1683;p47"/>
            <p:cNvSpPr/>
            <p:nvPr/>
          </p:nvSpPr>
          <p:spPr>
            <a:xfrm>
              <a:off x="3913788" y="3519277"/>
              <a:ext cx="1179000" cy="623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Router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84" name="Google Shape;1684;p47"/>
            <p:cNvCxnSpPr/>
            <p:nvPr/>
          </p:nvCxnSpPr>
          <p:spPr>
            <a:xfrm>
              <a:off x="5092808" y="36623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5" name="Google Shape;1685;p47"/>
            <p:cNvCxnSpPr/>
            <p:nvPr/>
          </p:nvCxnSpPr>
          <p:spPr>
            <a:xfrm>
              <a:off x="5092808" y="39995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6" name="Google Shape;1686;p47"/>
            <p:cNvCxnSpPr/>
            <p:nvPr/>
          </p:nvCxnSpPr>
          <p:spPr>
            <a:xfrm>
              <a:off x="5287200" y="4198127"/>
              <a:ext cx="1479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87" name="Google Shape;1687;p47"/>
            <p:cNvCxnSpPr/>
            <p:nvPr/>
          </p:nvCxnSpPr>
          <p:spPr>
            <a:xfrm>
              <a:off x="1264975" y="3053125"/>
              <a:ext cx="2559000" cy="685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8" name="Google Shape;1688;p47"/>
            <p:cNvCxnSpPr/>
            <p:nvPr/>
          </p:nvCxnSpPr>
          <p:spPr>
            <a:xfrm flipH="1" rot="10800000">
              <a:off x="1266050" y="3873525"/>
              <a:ext cx="2563800" cy="687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89" name="Google Shape;1689;p47"/>
            <p:cNvSpPr/>
            <p:nvPr/>
          </p:nvSpPr>
          <p:spPr>
            <a:xfrm rot="900021">
              <a:off x="3432271" y="3335162"/>
              <a:ext cx="337294" cy="337294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90" name="Google Shape;1690;p47"/>
            <p:cNvCxnSpPr/>
            <p:nvPr/>
          </p:nvCxnSpPr>
          <p:spPr>
            <a:xfrm>
              <a:off x="1362975" y="2725450"/>
              <a:ext cx="2542200" cy="681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1" name="Google Shape;1691;p47"/>
            <p:cNvCxnSpPr/>
            <p:nvPr/>
          </p:nvCxnSpPr>
          <p:spPr>
            <a:xfrm flipH="1" rot="10800000">
              <a:off x="1347525" y="4198050"/>
              <a:ext cx="2566200" cy="687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2" name="Google Shape;1692;p47"/>
            <p:cNvCxnSpPr/>
            <p:nvPr/>
          </p:nvCxnSpPr>
          <p:spPr>
            <a:xfrm>
              <a:off x="2195475" y="2758977"/>
              <a:ext cx="1485900" cy="39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93" name="Google Shape;1693;p47"/>
            <p:cNvCxnSpPr/>
            <p:nvPr/>
          </p:nvCxnSpPr>
          <p:spPr>
            <a:xfrm flipH="1" rot="10800000">
              <a:off x="2290502" y="4419279"/>
              <a:ext cx="1476600" cy="39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694" name="Google Shape;1694;p47"/>
            <p:cNvSpPr/>
            <p:nvPr/>
          </p:nvSpPr>
          <p:spPr>
            <a:xfrm rot="900021">
              <a:off x="2779971" y="3160132"/>
              <a:ext cx="337294" cy="337294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A4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5" name="Google Shape;1695;p47"/>
            <p:cNvSpPr/>
            <p:nvPr/>
          </p:nvSpPr>
          <p:spPr>
            <a:xfrm rot="-900021">
              <a:off x="3107226" y="4025726"/>
              <a:ext cx="337294" cy="337294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6" name="Google Shape;1696;p47"/>
            <p:cNvSpPr/>
            <p:nvPr/>
          </p:nvSpPr>
          <p:spPr>
            <a:xfrm>
              <a:off x="52529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7" name="Google Shape;1697;p47"/>
            <p:cNvSpPr/>
            <p:nvPr/>
          </p:nvSpPr>
          <p:spPr>
            <a:xfrm>
              <a:off x="55901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8" name="Google Shape;1698;p47"/>
            <p:cNvSpPr/>
            <p:nvPr/>
          </p:nvSpPr>
          <p:spPr>
            <a:xfrm>
              <a:off x="59273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99" name="Google Shape;1699;p47"/>
            <p:cNvSpPr/>
            <p:nvPr/>
          </p:nvSpPr>
          <p:spPr>
            <a:xfrm>
              <a:off x="62645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0" name="Google Shape;1700;p47"/>
            <p:cNvSpPr/>
            <p:nvPr/>
          </p:nvSpPr>
          <p:spPr>
            <a:xfrm>
              <a:off x="4823175" y="2571750"/>
              <a:ext cx="1666800" cy="834900"/>
            </a:xfrm>
            <a:prstGeom prst="wedgeRoundRectCallout">
              <a:avLst>
                <a:gd fmla="val -62440" name="adj1"/>
                <a:gd fmla="val 48646" name="adj2"/>
                <a:gd fmla="val 0" name="adj3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7425" lIns="91425" spcFirstLastPara="1" rIns="91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Queued: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4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Transient Overload</a:t>
            </a:r>
            <a:endParaRPr/>
          </a:p>
        </p:txBody>
      </p:sp>
      <p:sp>
        <p:nvSpPr>
          <p:cNvPr id="1706" name="Google Shape;1706;p48"/>
          <p:cNvSpPr txBox="1"/>
          <p:nvPr>
            <p:ph idx="1" type="body"/>
          </p:nvPr>
        </p:nvSpPr>
        <p:spPr>
          <a:xfrm>
            <a:off x="107050" y="402200"/>
            <a:ext cx="8909700" cy="18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happens if two packets arrive at the router simultaneously?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Can't process both at the same time! Router must queue one for later.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there are no incoming packets, router can </a:t>
            </a:r>
            <a:r>
              <a:rPr i="1" lang="en"/>
              <a:t>drain</a:t>
            </a:r>
            <a:r>
              <a:rPr lang="en"/>
              <a:t> the queue.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called </a:t>
            </a:r>
            <a:r>
              <a:rPr b="1" lang="en"/>
              <a:t>transient overload</a:t>
            </a:r>
            <a:r>
              <a:rPr lang="en"/>
              <a:t>, and it's fairly common.</a:t>
            </a:r>
            <a:endParaRPr/>
          </a:p>
        </p:txBody>
      </p:sp>
      <p:grpSp>
        <p:nvGrpSpPr>
          <p:cNvPr id="1707" name="Google Shape;1707;p48"/>
          <p:cNvGrpSpPr/>
          <p:nvPr/>
        </p:nvGrpSpPr>
        <p:grpSpPr>
          <a:xfrm>
            <a:off x="978950" y="2476875"/>
            <a:ext cx="7113600" cy="2594700"/>
            <a:chOff x="978950" y="2476875"/>
            <a:chExt cx="7113600" cy="2594700"/>
          </a:xfrm>
        </p:grpSpPr>
        <p:sp>
          <p:nvSpPr>
            <p:cNvPr id="1708" name="Google Shape;1708;p48"/>
            <p:cNvSpPr/>
            <p:nvPr/>
          </p:nvSpPr>
          <p:spPr>
            <a:xfrm>
              <a:off x="978950" y="2476875"/>
              <a:ext cx="7113600" cy="25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09" name="Google Shape;1709;p48"/>
            <p:cNvSpPr/>
            <p:nvPr/>
          </p:nvSpPr>
          <p:spPr>
            <a:xfrm>
              <a:off x="3913788" y="3519277"/>
              <a:ext cx="1179000" cy="623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Router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10" name="Google Shape;1710;p48"/>
            <p:cNvCxnSpPr/>
            <p:nvPr/>
          </p:nvCxnSpPr>
          <p:spPr>
            <a:xfrm>
              <a:off x="5092808" y="36623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1" name="Google Shape;1711;p48"/>
            <p:cNvCxnSpPr/>
            <p:nvPr/>
          </p:nvCxnSpPr>
          <p:spPr>
            <a:xfrm>
              <a:off x="5092808" y="39995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2" name="Google Shape;1712;p48"/>
            <p:cNvCxnSpPr/>
            <p:nvPr/>
          </p:nvCxnSpPr>
          <p:spPr>
            <a:xfrm>
              <a:off x="5287200" y="4198127"/>
              <a:ext cx="1479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13" name="Google Shape;1713;p48"/>
            <p:cNvCxnSpPr/>
            <p:nvPr/>
          </p:nvCxnSpPr>
          <p:spPr>
            <a:xfrm>
              <a:off x="1264975" y="3053125"/>
              <a:ext cx="2559000" cy="685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4" name="Google Shape;1714;p48"/>
            <p:cNvCxnSpPr/>
            <p:nvPr/>
          </p:nvCxnSpPr>
          <p:spPr>
            <a:xfrm flipH="1" rot="10800000">
              <a:off x="1266050" y="3873525"/>
              <a:ext cx="2563800" cy="687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5" name="Google Shape;1715;p48"/>
            <p:cNvSpPr/>
            <p:nvPr/>
          </p:nvSpPr>
          <p:spPr>
            <a:xfrm rot="-900021">
              <a:off x="3434282" y="3939042"/>
              <a:ext cx="337294" cy="337294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16" name="Google Shape;1716;p48"/>
            <p:cNvCxnSpPr/>
            <p:nvPr/>
          </p:nvCxnSpPr>
          <p:spPr>
            <a:xfrm>
              <a:off x="1362975" y="2725450"/>
              <a:ext cx="2542200" cy="681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7" name="Google Shape;1717;p48"/>
            <p:cNvCxnSpPr/>
            <p:nvPr/>
          </p:nvCxnSpPr>
          <p:spPr>
            <a:xfrm flipH="1" rot="10800000">
              <a:off x="1347525" y="4198050"/>
              <a:ext cx="2566200" cy="687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18" name="Google Shape;1718;p48"/>
            <p:cNvCxnSpPr/>
            <p:nvPr/>
          </p:nvCxnSpPr>
          <p:spPr>
            <a:xfrm>
              <a:off x="2195475" y="2758977"/>
              <a:ext cx="1485900" cy="39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19" name="Google Shape;1719;p48"/>
            <p:cNvCxnSpPr/>
            <p:nvPr/>
          </p:nvCxnSpPr>
          <p:spPr>
            <a:xfrm flipH="1" rot="10800000">
              <a:off x="2290502" y="4419279"/>
              <a:ext cx="1476600" cy="39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20" name="Google Shape;1720;p48"/>
            <p:cNvSpPr/>
            <p:nvPr/>
          </p:nvSpPr>
          <p:spPr>
            <a:xfrm rot="900021">
              <a:off x="3105071" y="3247772"/>
              <a:ext cx="337294" cy="337294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A4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1" name="Google Shape;1721;p48"/>
            <p:cNvSpPr/>
            <p:nvPr/>
          </p:nvSpPr>
          <p:spPr>
            <a:xfrm>
              <a:off x="52529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2" name="Google Shape;1722;p48"/>
            <p:cNvSpPr/>
            <p:nvPr/>
          </p:nvSpPr>
          <p:spPr>
            <a:xfrm>
              <a:off x="55901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3" name="Google Shape;1723;p48"/>
            <p:cNvSpPr/>
            <p:nvPr/>
          </p:nvSpPr>
          <p:spPr>
            <a:xfrm>
              <a:off x="59273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4" name="Google Shape;1724;p48"/>
            <p:cNvSpPr/>
            <p:nvPr/>
          </p:nvSpPr>
          <p:spPr>
            <a:xfrm>
              <a:off x="62645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5" name="Google Shape;1725;p48"/>
            <p:cNvSpPr/>
            <p:nvPr/>
          </p:nvSpPr>
          <p:spPr>
            <a:xfrm>
              <a:off x="66017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6" name="Google Shape;1726;p48"/>
            <p:cNvSpPr/>
            <p:nvPr/>
          </p:nvSpPr>
          <p:spPr>
            <a:xfrm>
              <a:off x="4823175" y="2571750"/>
              <a:ext cx="1666800" cy="834900"/>
            </a:xfrm>
            <a:prstGeom prst="wedgeRoundRectCallout">
              <a:avLst>
                <a:gd fmla="val -62440" name="adj1"/>
                <a:gd fmla="val 48646" name="adj2"/>
                <a:gd fmla="val 0" name="adj3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7425" lIns="91425" spcFirstLastPara="1" rIns="91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Queued: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7" name="Google Shape;1727;p48"/>
          <p:cNvGrpSpPr/>
          <p:nvPr/>
        </p:nvGrpSpPr>
        <p:grpSpPr>
          <a:xfrm>
            <a:off x="978950" y="2476875"/>
            <a:ext cx="7113600" cy="2594700"/>
            <a:chOff x="978950" y="2476875"/>
            <a:chExt cx="7113600" cy="2594700"/>
          </a:xfrm>
        </p:grpSpPr>
        <p:sp>
          <p:nvSpPr>
            <p:cNvPr id="1728" name="Google Shape;1728;p48"/>
            <p:cNvSpPr/>
            <p:nvPr/>
          </p:nvSpPr>
          <p:spPr>
            <a:xfrm>
              <a:off x="978950" y="2476875"/>
              <a:ext cx="7113600" cy="25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29" name="Google Shape;1729;p48"/>
            <p:cNvSpPr/>
            <p:nvPr/>
          </p:nvSpPr>
          <p:spPr>
            <a:xfrm>
              <a:off x="3913788" y="3519277"/>
              <a:ext cx="1179000" cy="623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Router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30" name="Google Shape;1730;p48"/>
            <p:cNvCxnSpPr/>
            <p:nvPr/>
          </p:nvCxnSpPr>
          <p:spPr>
            <a:xfrm>
              <a:off x="5092808" y="36623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1" name="Google Shape;1731;p48"/>
            <p:cNvCxnSpPr/>
            <p:nvPr/>
          </p:nvCxnSpPr>
          <p:spPr>
            <a:xfrm>
              <a:off x="5092808" y="39995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2" name="Google Shape;1732;p48"/>
            <p:cNvCxnSpPr/>
            <p:nvPr/>
          </p:nvCxnSpPr>
          <p:spPr>
            <a:xfrm>
              <a:off x="5287200" y="4198127"/>
              <a:ext cx="1479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33" name="Google Shape;1733;p48"/>
            <p:cNvCxnSpPr/>
            <p:nvPr/>
          </p:nvCxnSpPr>
          <p:spPr>
            <a:xfrm>
              <a:off x="1264975" y="3053125"/>
              <a:ext cx="2559000" cy="685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4" name="Google Shape;1734;p48"/>
            <p:cNvCxnSpPr/>
            <p:nvPr/>
          </p:nvCxnSpPr>
          <p:spPr>
            <a:xfrm flipH="1" rot="10800000">
              <a:off x="1266050" y="3873525"/>
              <a:ext cx="2563800" cy="687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35" name="Google Shape;1735;p48"/>
            <p:cNvSpPr/>
            <p:nvPr/>
          </p:nvSpPr>
          <p:spPr>
            <a:xfrm rot="900021">
              <a:off x="3432271" y="3335162"/>
              <a:ext cx="337294" cy="337294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A4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36" name="Google Shape;1736;p48"/>
            <p:cNvCxnSpPr/>
            <p:nvPr/>
          </p:nvCxnSpPr>
          <p:spPr>
            <a:xfrm>
              <a:off x="1362975" y="2725450"/>
              <a:ext cx="2542200" cy="681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7" name="Google Shape;1737;p48"/>
            <p:cNvCxnSpPr/>
            <p:nvPr/>
          </p:nvCxnSpPr>
          <p:spPr>
            <a:xfrm flipH="1" rot="10800000">
              <a:off x="1347525" y="4198050"/>
              <a:ext cx="2566200" cy="687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38" name="Google Shape;1738;p48"/>
            <p:cNvCxnSpPr/>
            <p:nvPr/>
          </p:nvCxnSpPr>
          <p:spPr>
            <a:xfrm>
              <a:off x="2195475" y="2758977"/>
              <a:ext cx="1485900" cy="39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39" name="Google Shape;1739;p48"/>
            <p:cNvCxnSpPr/>
            <p:nvPr/>
          </p:nvCxnSpPr>
          <p:spPr>
            <a:xfrm flipH="1" rot="10800000">
              <a:off x="2290502" y="4419279"/>
              <a:ext cx="1476600" cy="39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40" name="Google Shape;1740;p48"/>
            <p:cNvSpPr/>
            <p:nvPr/>
          </p:nvSpPr>
          <p:spPr>
            <a:xfrm>
              <a:off x="52529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1" name="Google Shape;1741;p48"/>
            <p:cNvSpPr/>
            <p:nvPr/>
          </p:nvSpPr>
          <p:spPr>
            <a:xfrm>
              <a:off x="55901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2" name="Google Shape;1742;p48"/>
            <p:cNvSpPr/>
            <p:nvPr/>
          </p:nvSpPr>
          <p:spPr>
            <a:xfrm>
              <a:off x="59273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3" name="Google Shape;1743;p48"/>
            <p:cNvSpPr/>
            <p:nvPr/>
          </p:nvSpPr>
          <p:spPr>
            <a:xfrm>
              <a:off x="62645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4" name="Google Shape;1744;p48"/>
            <p:cNvSpPr/>
            <p:nvPr/>
          </p:nvSpPr>
          <p:spPr>
            <a:xfrm>
              <a:off x="66017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5" name="Google Shape;1745;p48"/>
            <p:cNvSpPr/>
            <p:nvPr/>
          </p:nvSpPr>
          <p:spPr>
            <a:xfrm>
              <a:off x="69389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6" name="Google Shape;1746;p48"/>
            <p:cNvSpPr/>
            <p:nvPr/>
          </p:nvSpPr>
          <p:spPr>
            <a:xfrm>
              <a:off x="4823175" y="2571750"/>
              <a:ext cx="1666800" cy="834900"/>
            </a:xfrm>
            <a:prstGeom prst="wedgeRoundRectCallout">
              <a:avLst>
                <a:gd fmla="val -62440" name="adj1"/>
                <a:gd fmla="val 48646" name="adj2"/>
                <a:gd fmla="val 0" name="adj3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7425" lIns="91425" spcFirstLastPara="1" rIns="91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Queued: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7" name="Google Shape;1747;p48"/>
          <p:cNvGrpSpPr/>
          <p:nvPr/>
        </p:nvGrpSpPr>
        <p:grpSpPr>
          <a:xfrm>
            <a:off x="978950" y="2476875"/>
            <a:ext cx="7113600" cy="2594700"/>
            <a:chOff x="978950" y="2476875"/>
            <a:chExt cx="7113600" cy="2594700"/>
          </a:xfrm>
        </p:grpSpPr>
        <p:sp>
          <p:nvSpPr>
            <p:cNvPr id="1748" name="Google Shape;1748;p48"/>
            <p:cNvSpPr/>
            <p:nvPr/>
          </p:nvSpPr>
          <p:spPr>
            <a:xfrm>
              <a:off x="978950" y="2476875"/>
              <a:ext cx="7113600" cy="2594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9" name="Google Shape;1749;p48"/>
            <p:cNvSpPr/>
            <p:nvPr/>
          </p:nvSpPr>
          <p:spPr>
            <a:xfrm>
              <a:off x="3913788" y="3519277"/>
              <a:ext cx="1179000" cy="6234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Router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50" name="Google Shape;1750;p48"/>
            <p:cNvCxnSpPr/>
            <p:nvPr/>
          </p:nvCxnSpPr>
          <p:spPr>
            <a:xfrm>
              <a:off x="5092808" y="36623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1" name="Google Shape;1751;p48"/>
            <p:cNvCxnSpPr/>
            <p:nvPr/>
          </p:nvCxnSpPr>
          <p:spPr>
            <a:xfrm>
              <a:off x="5092808" y="3999575"/>
              <a:ext cx="27819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2" name="Google Shape;1752;p48"/>
            <p:cNvCxnSpPr/>
            <p:nvPr/>
          </p:nvCxnSpPr>
          <p:spPr>
            <a:xfrm>
              <a:off x="5287200" y="4198127"/>
              <a:ext cx="1479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53" name="Google Shape;1753;p48"/>
            <p:cNvCxnSpPr/>
            <p:nvPr/>
          </p:nvCxnSpPr>
          <p:spPr>
            <a:xfrm>
              <a:off x="1264975" y="3053125"/>
              <a:ext cx="2559000" cy="6858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4" name="Google Shape;1754;p48"/>
            <p:cNvCxnSpPr/>
            <p:nvPr/>
          </p:nvCxnSpPr>
          <p:spPr>
            <a:xfrm flipH="1" rot="10800000">
              <a:off x="1266050" y="3873525"/>
              <a:ext cx="2563800" cy="687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5" name="Google Shape;1755;p48"/>
            <p:cNvCxnSpPr/>
            <p:nvPr/>
          </p:nvCxnSpPr>
          <p:spPr>
            <a:xfrm>
              <a:off x="1362975" y="2725450"/>
              <a:ext cx="2542200" cy="6813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6" name="Google Shape;1756;p48"/>
            <p:cNvCxnSpPr/>
            <p:nvPr/>
          </p:nvCxnSpPr>
          <p:spPr>
            <a:xfrm flipH="1" rot="10800000">
              <a:off x="1347525" y="4198050"/>
              <a:ext cx="2566200" cy="6876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7" name="Google Shape;1757;p48"/>
            <p:cNvCxnSpPr/>
            <p:nvPr/>
          </p:nvCxnSpPr>
          <p:spPr>
            <a:xfrm>
              <a:off x="2195475" y="2758977"/>
              <a:ext cx="1485900" cy="39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758" name="Google Shape;1758;p48"/>
            <p:cNvCxnSpPr/>
            <p:nvPr/>
          </p:nvCxnSpPr>
          <p:spPr>
            <a:xfrm flipH="1" rot="10800000">
              <a:off x="2290502" y="4419279"/>
              <a:ext cx="1476600" cy="39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759" name="Google Shape;1759;p48"/>
            <p:cNvSpPr/>
            <p:nvPr/>
          </p:nvSpPr>
          <p:spPr>
            <a:xfrm>
              <a:off x="52529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0" name="Google Shape;1760;p48"/>
            <p:cNvSpPr/>
            <p:nvPr/>
          </p:nvSpPr>
          <p:spPr>
            <a:xfrm>
              <a:off x="55901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B1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1" name="Google Shape;1761;p48"/>
            <p:cNvSpPr/>
            <p:nvPr/>
          </p:nvSpPr>
          <p:spPr>
            <a:xfrm>
              <a:off x="59273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2" name="Google Shape;1762;p48"/>
            <p:cNvSpPr/>
            <p:nvPr/>
          </p:nvSpPr>
          <p:spPr>
            <a:xfrm>
              <a:off x="62645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B2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3" name="Google Shape;1763;p48"/>
            <p:cNvSpPr/>
            <p:nvPr/>
          </p:nvSpPr>
          <p:spPr>
            <a:xfrm>
              <a:off x="66017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4" name="Google Shape;1764;p48"/>
            <p:cNvSpPr/>
            <p:nvPr/>
          </p:nvSpPr>
          <p:spPr>
            <a:xfrm>
              <a:off x="6938957" y="3662367"/>
              <a:ext cx="337200" cy="337200"/>
            </a:xfrm>
            <a:prstGeom prst="rect">
              <a:avLst/>
            </a:prstGeom>
            <a:solidFill>
              <a:srgbClr val="D9EAD3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B3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5" name="Google Shape;1765;p48"/>
            <p:cNvSpPr/>
            <p:nvPr/>
          </p:nvSpPr>
          <p:spPr>
            <a:xfrm>
              <a:off x="7276157" y="3662367"/>
              <a:ext cx="337200" cy="3372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A4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6" name="Google Shape;1766;p48"/>
            <p:cNvSpPr/>
            <p:nvPr/>
          </p:nvSpPr>
          <p:spPr>
            <a:xfrm>
              <a:off x="4823175" y="2571750"/>
              <a:ext cx="1666800" cy="834900"/>
            </a:xfrm>
            <a:prstGeom prst="wedgeRoundRectCallout">
              <a:avLst>
                <a:gd fmla="val -62440" name="adj1"/>
                <a:gd fmla="val 48646" name="adj2"/>
                <a:gd fmla="val 0" name="adj3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27425" lIns="91425" spcFirstLastPara="1" rIns="91425" wrap="square" tIns="27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Queued: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4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 Switching at Routers</a:t>
            </a:r>
            <a:endParaRPr/>
          </a:p>
        </p:txBody>
      </p:sp>
      <p:sp>
        <p:nvSpPr>
          <p:cNvPr id="1772" name="Google Shape;1772;p49"/>
          <p:cNvSpPr txBox="1"/>
          <p:nvPr>
            <p:ph idx="1" type="body"/>
          </p:nvPr>
        </p:nvSpPr>
        <p:spPr>
          <a:xfrm>
            <a:off x="107050" y="402200"/>
            <a:ext cx="8909700" cy="20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Persistent overload</a:t>
            </a:r>
            <a:r>
              <a:rPr lang="en"/>
              <a:t>: </a:t>
            </a:r>
            <a:r>
              <a:rPr lang="en"/>
              <a:t>Not enough capacity to handle the </a:t>
            </a:r>
            <a:r>
              <a:rPr lang="en"/>
              <a:t>incoming</a:t>
            </a:r>
            <a:r>
              <a:rPr lang="en"/>
              <a:t> packets!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Queue won't help us. If the queue fills up, the router must drop packets.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we solve persistent overload?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Operators can detect the overload and (manually) upgrade the link.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Routers can tell the senders to slow down.</a:t>
            </a:r>
            <a:endParaRPr/>
          </a:p>
        </p:txBody>
      </p:sp>
      <p:sp>
        <p:nvSpPr>
          <p:cNvPr id="1773" name="Google Shape;1773;p49"/>
          <p:cNvSpPr/>
          <p:nvPr/>
        </p:nvSpPr>
        <p:spPr>
          <a:xfrm>
            <a:off x="3913788" y="3519277"/>
            <a:ext cx="1179000" cy="623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74" name="Google Shape;1774;p49"/>
          <p:cNvCxnSpPr/>
          <p:nvPr/>
        </p:nvCxnSpPr>
        <p:spPr>
          <a:xfrm>
            <a:off x="5092808" y="3662375"/>
            <a:ext cx="278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5" name="Google Shape;1775;p49"/>
          <p:cNvCxnSpPr/>
          <p:nvPr/>
        </p:nvCxnSpPr>
        <p:spPr>
          <a:xfrm>
            <a:off x="5092808" y="3999575"/>
            <a:ext cx="27819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6" name="Google Shape;1776;p49"/>
          <p:cNvCxnSpPr/>
          <p:nvPr/>
        </p:nvCxnSpPr>
        <p:spPr>
          <a:xfrm>
            <a:off x="5287200" y="4198127"/>
            <a:ext cx="147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7" name="Google Shape;1777;p49"/>
          <p:cNvCxnSpPr/>
          <p:nvPr/>
        </p:nvCxnSpPr>
        <p:spPr>
          <a:xfrm>
            <a:off x="1264975" y="3053125"/>
            <a:ext cx="2559000" cy="685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8" name="Google Shape;1778;p49"/>
          <p:cNvCxnSpPr/>
          <p:nvPr/>
        </p:nvCxnSpPr>
        <p:spPr>
          <a:xfrm flipH="1" rot="10800000">
            <a:off x="1266050" y="3873525"/>
            <a:ext cx="2563800" cy="68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9" name="Google Shape;1779;p49"/>
          <p:cNvSpPr/>
          <p:nvPr/>
        </p:nvSpPr>
        <p:spPr>
          <a:xfrm rot="-900021">
            <a:off x="3434282" y="3939042"/>
            <a:ext cx="337294" cy="337294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0" name="Google Shape;1780;p49"/>
          <p:cNvSpPr/>
          <p:nvPr/>
        </p:nvSpPr>
        <p:spPr>
          <a:xfrm rot="900021">
            <a:off x="3432271" y="3335162"/>
            <a:ext cx="337294" cy="337294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81" name="Google Shape;1781;p49"/>
          <p:cNvCxnSpPr/>
          <p:nvPr/>
        </p:nvCxnSpPr>
        <p:spPr>
          <a:xfrm>
            <a:off x="1362975" y="2725450"/>
            <a:ext cx="2542200" cy="68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2" name="Google Shape;1782;p49"/>
          <p:cNvCxnSpPr/>
          <p:nvPr/>
        </p:nvCxnSpPr>
        <p:spPr>
          <a:xfrm flipH="1" rot="10800000">
            <a:off x="1347525" y="4198050"/>
            <a:ext cx="2566200" cy="687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3" name="Google Shape;1783;p49"/>
          <p:cNvCxnSpPr/>
          <p:nvPr/>
        </p:nvCxnSpPr>
        <p:spPr>
          <a:xfrm>
            <a:off x="2195475" y="2758977"/>
            <a:ext cx="1485900" cy="39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4" name="Google Shape;1784;p49"/>
          <p:cNvCxnSpPr/>
          <p:nvPr/>
        </p:nvCxnSpPr>
        <p:spPr>
          <a:xfrm flipH="1" rot="10800000">
            <a:off x="2290502" y="4419279"/>
            <a:ext cx="1476600" cy="3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5" name="Google Shape;1785;p49"/>
          <p:cNvSpPr/>
          <p:nvPr/>
        </p:nvSpPr>
        <p:spPr>
          <a:xfrm rot="900021">
            <a:off x="3105071" y="3247772"/>
            <a:ext cx="337294" cy="337294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6" name="Google Shape;1786;p49"/>
          <p:cNvSpPr/>
          <p:nvPr/>
        </p:nvSpPr>
        <p:spPr>
          <a:xfrm rot="900021">
            <a:off x="2779971" y="3160132"/>
            <a:ext cx="337294" cy="337294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7" name="Google Shape;1787;p49"/>
          <p:cNvSpPr/>
          <p:nvPr/>
        </p:nvSpPr>
        <p:spPr>
          <a:xfrm rot="900021">
            <a:off x="2452321" y="3072487"/>
            <a:ext cx="337294" cy="337294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8" name="Google Shape;1788;p49"/>
          <p:cNvSpPr/>
          <p:nvPr/>
        </p:nvSpPr>
        <p:spPr>
          <a:xfrm rot="900021">
            <a:off x="2127671" y="2984887"/>
            <a:ext cx="337294" cy="337294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9" name="Google Shape;1789;p49"/>
          <p:cNvSpPr/>
          <p:nvPr/>
        </p:nvSpPr>
        <p:spPr>
          <a:xfrm rot="900021">
            <a:off x="1802536" y="2897459"/>
            <a:ext cx="337294" cy="337294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A6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0" name="Google Shape;1790;p49"/>
          <p:cNvSpPr/>
          <p:nvPr/>
        </p:nvSpPr>
        <p:spPr>
          <a:xfrm rot="900021">
            <a:off x="1475371" y="2808024"/>
            <a:ext cx="337294" cy="337294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A7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1" name="Google Shape;1791;p49"/>
          <p:cNvSpPr/>
          <p:nvPr/>
        </p:nvSpPr>
        <p:spPr>
          <a:xfrm rot="-900021">
            <a:off x="3107226" y="4025726"/>
            <a:ext cx="337294" cy="337294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2" name="Google Shape;1792;p49"/>
          <p:cNvSpPr/>
          <p:nvPr/>
        </p:nvSpPr>
        <p:spPr>
          <a:xfrm rot="-900021">
            <a:off x="2779976" y="4112863"/>
            <a:ext cx="337294" cy="337294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3" name="Google Shape;1793;p49"/>
          <p:cNvSpPr/>
          <p:nvPr/>
        </p:nvSpPr>
        <p:spPr>
          <a:xfrm rot="-900021">
            <a:off x="2452326" y="4200824"/>
            <a:ext cx="337294" cy="337294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4" name="Google Shape;1794;p49"/>
          <p:cNvSpPr/>
          <p:nvPr/>
        </p:nvSpPr>
        <p:spPr>
          <a:xfrm rot="-900021">
            <a:off x="2127676" y="4287384"/>
            <a:ext cx="337294" cy="337294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5" name="Google Shape;1795;p49"/>
          <p:cNvSpPr/>
          <p:nvPr/>
        </p:nvSpPr>
        <p:spPr>
          <a:xfrm rot="-900021">
            <a:off x="1801704" y="4376298"/>
            <a:ext cx="337294" cy="337294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B6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6" name="Google Shape;1796;p49"/>
          <p:cNvSpPr/>
          <p:nvPr/>
        </p:nvSpPr>
        <p:spPr>
          <a:xfrm rot="-900021">
            <a:off x="1475279" y="4463834"/>
            <a:ext cx="337294" cy="337294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B7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7" name="Google Shape;1797;p49"/>
          <p:cNvSpPr/>
          <p:nvPr/>
        </p:nvSpPr>
        <p:spPr>
          <a:xfrm>
            <a:off x="4823175" y="3008650"/>
            <a:ext cx="755400" cy="398100"/>
          </a:xfrm>
          <a:prstGeom prst="wedgeRoundRectCallout">
            <a:avLst>
              <a:gd fmla="val -73842" name="adj1"/>
              <a:gd fmla="val 62089" name="adj2"/>
              <a:gd fmla="val 0" name="adj3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Uh oh...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p5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 Queuing and Life of a Packet</a:t>
            </a:r>
            <a:endParaRPr/>
          </a:p>
        </p:txBody>
      </p:sp>
      <p:sp>
        <p:nvSpPr>
          <p:cNvPr id="1803" name="Google Shape;1803;p50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Queues introduce extra delay.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Packet delay = Transmission Delay + Propagation Delay </a:t>
            </a:r>
            <a:r>
              <a:rPr lang="en">
                <a:solidFill>
                  <a:schemeClr val="accent2"/>
                </a:solidFill>
              </a:rPr>
              <a:t>+ Queuing Delay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Life of a packet: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Sender puts payload in a packet, adding headers.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Packet travels along a link.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Packet arrives at a router. Router forwards packet to the next hop.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Packet might be queued or dropped.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Repeat the last step until: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Packet reaches destination.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Packet is dropped.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51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Links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Bandwidth and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Propagation Delay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Pipe Diagrams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Overloaded Links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Brief Preview of the Semester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9" name="Google Shape;1809;p5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Preview of the Semester</a:t>
            </a:r>
            <a:endParaRPr/>
          </a:p>
        </p:txBody>
      </p:sp>
      <p:sp>
        <p:nvSpPr>
          <p:cNvPr id="1810" name="Google Shape;1810;p51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3</a:t>
            </a:r>
            <a:r>
              <a:rPr lang="en"/>
              <a:t>, CS 168, </a:t>
            </a:r>
            <a:r>
              <a:rPr lang="en"/>
              <a:t>Spring 2025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5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Preview of the Semester</a:t>
            </a:r>
            <a:endParaRPr/>
          </a:p>
        </p:txBody>
      </p:sp>
      <p:sp>
        <p:nvSpPr>
          <p:cNvPr id="1816" name="Google Shape;1816;p52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Lectures 1–3: Networking Principles.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Layering and headers.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principles.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Links, life of a packet.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Project 1: Traceroute.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Lectures 4–9: Routing (Layer 3).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Routing: How do routers know where to forward packets?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Addressing: How do we address end hosts?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you build an industrial-strength router in hardware?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Project 2: Routing.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107050" y="402200"/>
            <a:ext cx="89097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link connects two devices.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Properties of a link: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Bandwidth</a:t>
            </a:r>
            <a:r>
              <a:rPr lang="en"/>
              <a:t>: Number of bits sent/received per unit time.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"Width" of the link.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Measured in bits per second (bps).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Propagation delay</a:t>
            </a:r>
            <a:r>
              <a:rPr lang="en"/>
              <a:t>: Time it takes a bit to travel along the link.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"Length" of the link.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Measured in seconds.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Bandwidth-delay product</a:t>
            </a:r>
            <a:r>
              <a:rPr lang="en"/>
              <a:t>: Bandwidth × delay.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"Capacity" of the link.</a:t>
            </a:r>
            <a:endParaRPr/>
          </a:p>
        </p:txBody>
      </p:sp>
      <p:sp>
        <p:nvSpPr>
          <p:cNvPr id="175" name="Google Shape;175;p26"/>
          <p:cNvSpPr/>
          <p:nvPr/>
        </p:nvSpPr>
        <p:spPr>
          <a:xfrm>
            <a:off x="4246563" y="5600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Links</a:t>
            </a:r>
            <a:endParaRPr/>
          </a:p>
        </p:txBody>
      </p:sp>
      <p:sp>
        <p:nvSpPr>
          <p:cNvPr id="177" name="Google Shape;177;p26"/>
          <p:cNvSpPr/>
          <p:nvPr/>
        </p:nvSpPr>
        <p:spPr>
          <a:xfrm>
            <a:off x="3255963" y="5600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8" name="Google Shape;178;p26"/>
          <p:cNvCxnSpPr>
            <a:stCxn id="177" idx="6"/>
            <a:endCxn id="175" idx="2"/>
          </p:cNvCxnSpPr>
          <p:nvPr/>
        </p:nvCxnSpPr>
        <p:spPr>
          <a:xfrm>
            <a:off x="3540963" y="702550"/>
            <a:ext cx="705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6"/>
          <p:cNvSpPr/>
          <p:nvPr/>
        </p:nvSpPr>
        <p:spPr>
          <a:xfrm rot="-5400000">
            <a:off x="4888425" y="2885338"/>
            <a:ext cx="580800" cy="36129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3980475" y="4556748"/>
            <a:ext cx="2396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Capacity = Delay × Bandwidth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1" name="Google Shape;181;p26"/>
          <p:cNvGrpSpPr/>
          <p:nvPr/>
        </p:nvGrpSpPr>
        <p:grpSpPr>
          <a:xfrm>
            <a:off x="3058725" y="4401693"/>
            <a:ext cx="179700" cy="581004"/>
            <a:chOff x="2338450" y="3338450"/>
            <a:chExt cx="179700" cy="836700"/>
          </a:xfrm>
        </p:grpSpPr>
        <p:cxnSp>
          <p:nvCxnSpPr>
            <p:cNvPr id="182" name="Google Shape;182;p26"/>
            <p:cNvCxnSpPr/>
            <p:nvPr/>
          </p:nvCxnSpPr>
          <p:spPr>
            <a:xfrm>
              <a:off x="2338450" y="3338450"/>
              <a:ext cx="179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" name="Google Shape;183;p26"/>
            <p:cNvCxnSpPr/>
            <p:nvPr/>
          </p:nvCxnSpPr>
          <p:spPr>
            <a:xfrm>
              <a:off x="2338450" y="4175150"/>
              <a:ext cx="179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" name="Google Shape;184;p26"/>
            <p:cNvCxnSpPr/>
            <p:nvPr/>
          </p:nvCxnSpPr>
          <p:spPr>
            <a:xfrm rot="10800000">
              <a:off x="2428500" y="3338450"/>
              <a:ext cx="0" cy="836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5" name="Google Shape;185;p26"/>
          <p:cNvSpPr txBox="1"/>
          <p:nvPr/>
        </p:nvSpPr>
        <p:spPr>
          <a:xfrm>
            <a:off x="2158725" y="4556748"/>
            <a:ext cx="900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Bandwidth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6" name="Google Shape;186;p26"/>
          <p:cNvGrpSpPr/>
          <p:nvPr/>
        </p:nvGrpSpPr>
        <p:grpSpPr>
          <a:xfrm rot="5400000">
            <a:off x="5115423" y="2481747"/>
            <a:ext cx="204624" cy="3473309"/>
            <a:chOff x="2338450" y="3338450"/>
            <a:chExt cx="179700" cy="836700"/>
          </a:xfrm>
        </p:grpSpPr>
        <p:cxnSp>
          <p:nvCxnSpPr>
            <p:cNvPr id="187" name="Google Shape;187;p26"/>
            <p:cNvCxnSpPr/>
            <p:nvPr/>
          </p:nvCxnSpPr>
          <p:spPr>
            <a:xfrm>
              <a:off x="2338450" y="3338450"/>
              <a:ext cx="179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6"/>
            <p:cNvCxnSpPr/>
            <p:nvPr/>
          </p:nvCxnSpPr>
          <p:spPr>
            <a:xfrm>
              <a:off x="2338450" y="4175150"/>
              <a:ext cx="179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26"/>
            <p:cNvCxnSpPr/>
            <p:nvPr/>
          </p:nvCxnSpPr>
          <p:spPr>
            <a:xfrm rot="10800000">
              <a:off x="2428500" y="3338450"/>
              <a:ext cx="0" cy="836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0" name="Google Shape;190;p26"/>
          <p:cNvSpPr txBox="1"/>
          <p:nvPr/>
        </p:nvSpPr>
        <p:spPr>
          <a:xfrm>
            <a:off x="4435188" y="3916673"/>
            <a:ext cx="1565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Propagation Delay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p5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Brief Preview of the Semester</a:t>
            </a:r>
            <a:endParaRPr/>
          </a:p>
        </p:txBody>
      </p:sp>
      <p:sp>
        <p:nvSpPr>
          <p:cNvPr id="1822" name="Google Shape;1822;p53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Lectures 10–13: Reliability (Layer 4).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TCP: How do end hosts communicate reliably?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Congestion control: How do we ensure end hosts don't overload the links?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>
                <a:solidFill>
                  <a:schemeClr val="accent3"/>
                </a:solidFill>
              </a:rPr>
              <a:t>Project 3: Transport.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Lectures 14–15: Applications (Layer 7).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DNS: How do we map names to addresses?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HTTP: How do we build applications on top of the network?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Lectures 16–17: End-to-End Picture.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ARP and DHCP: What happens when you join the network for the first time?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NAT: How do we make sure there's enough addresses for everybody?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TLS: How do we secure network connections against attackers?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p5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Brief Preview of the Semester</a:t>
            </a:r>
            <a:endParaRPr/>
          </a:p>
        </p:txBody>
      </p:sp>
      <p:sp>
        <p:nvSpPr>
          <p:cNvPr id="1828" name="Google Shape;1828;p5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Lectures 18–21: Datacenters.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build a network to connect servers in high-performance datacenters?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SDN: Can we centralize control to improve performance?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 networking, RDMA: How can we optimize performance at the end hosts?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Lectures 22–23: Beyond Client-Server.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Multicast: How do we support group communication (e.g. Google Docs)?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Collectives: How do we design networks to support AI training?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Lectures 24–25: Wireless.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design wireless communication at Layers 1 and 2?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design cellular networks?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55"/>
          <p:cNvSpPr txBox="1"/>
          <p:nvPr>
            <p:ph idx="1" type="body"/>
          </p:nvPr>
        </p:nvSpPr>
        <p:spPr>
          <a:xfrm>
            <a:off x="107050" y="402200"/>
            <a:ext cx="8909700" cy="22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Packet Delay = </a:t>
            </a:r>
            <a:r>
              <a:rPr lang="en">
                <a:solidFill>
                  <a:schemeClr val="accent2"/>
                </a:solidFill>
              </a:rPr>
              <a:t>(Packet Size / Bandwidth)</a:t>
            </a:r>
            <a:r>
              <a:rPr lang="en"/>
              <a:t> + </a:t>
            </a:r>
            <a:r>
              <a:rPr lang="en">
                <a:solidFill>
                  <a:schemeClr val="accent3"/>
                </a:solidFill>
              </a:rPr>
              <a:t>Propagation Delay</a:t>
            </a:r>
            <a:r>
              <a:rPr lang="en">
                <a:solidFill>
                  <a:srgbClr val="000000"/>
                </a:solidFill>
              </a:rPr>
              <a:t> + </a:t>
            </a:r>
            <a:r>
              <a:rPr lang="en">
                <a:solidFill>
                  <a:srgbClr val="38761D"/>
                </a:solidFill>
              </a:rPr>
              <a:t>Queuing Delay</a:t>
            </a:r>
            <a:br>
              <a:rPr lang="en">
                <a:solidFill>
                  <a:srgbClr val="38761D"/>
                </a:solidFill>
              </a:rPr>
            </a:br>
            <a:br>
              <a:rPr lang="en">
                <a:solidFill>
                  <a:srgbClr val="000000"/>
                </a:solidFill>
              </a:rPr>
            </a:br>
            <a:endParaRPr sz="6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Routers experience transient overload if packets arrive simultaneously.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Solution: Packets get queued for later.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Routers experience persistent overload if there's insufficient capacity.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Queue gets full, and packets get dropped.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34" name="Google Shape;1834;p55"/>
          <p:cNvSpPr/>
          <p:nvPr/>
        </p:nvSpPr>
        <p:spPr>
          <a:xfrm>
            <a:off x="2639150" y="3430427"/>
            <a:ext cx="1902625" cy="1377400"/>
          </a:xfrm>
          <a:custGeom>
            <a:rect b="b" l="l" r="r" t="t"/>
            <a:pathLst>
              <a:path extrusionOk="0" h="55096" w="76105">
                <a:moveTo>
                  <a:pt x="0" y="0"/>
                </a:moveTo>
                <a:lnTo>
                  <a:pt x="0" y="32057"/>
                </a:lnTo>
                <a:lnTo>
                  <a:pt x="76105" y="55096"/>
                </a:lnTo>
                <a:lnTo>
                  <a:pt x="76105" y="22897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</p:sp>
      <p:sp>
        <p:nvSpPr>
          <p:cNvPr id="1835" name="Google Shape;1835;p5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Links</a:t>
            </a:r>
            <a:endParaRPr/>
          </a:p>
        </p:txBody>
      </p:sp>
      <p:sp>
        <p:nvSpPr>
          <p:cNvPr id="1836" name="Google Shape;1836;p55"/>
          <p:cNvSpPr/>
          <p:nvPr/>
        </p:nvSpPr>
        <p:spPr>
          <a:xfrm rot="5400000">
            <a:off x="3408325" y="-345068"/>
            <a:ext cx="198600" cy="26181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7" name="Google Shape;1837;p55"/>
          <p:cNvSpPr txBox="1"/>
          <p:nvPr/>
        </p:nvSpPr>
        <p:spPr>
          <a:xfrm>
            <a:off x="2198575" y="1029861"/>
            <a:ext cx="2618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Transmission Delay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8" name="Google Shape;1838;p55"/>
          <p:cNvSpPr/>
          <p:nvPr/>
        </p:nvSpPr>
        <p:spPr>
          <a:xfrm>
            <a:off x="6461725" y="3193196"/>
            <a:ext cx="2323200" cy="91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39" name="Google Shape;1839;p55"/>
          <p:cNvGrpSpPr/>
          <p:nvPr/>
        </p:nvGrpSpPr>
        <p:grpSpPr>
          <a:xfrm>
            <a:off x="7239523" y="3260553"/>
            <a:ext cx="158100" cy="779700"/>
            <a:chOff x="4493036" y="1763407"/>
            <a:chExt cx="158100" cy="779700"/>
          </a:xfrm>
        </p:grpSpPr>
        <p:sp>
          <p:nvSpPr>
            <p:cNvPr id="1840" name="Google Shape;1840;p5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1" name="Google Shape;1841;p5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2" name="Google Shape;1842;p5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3" name="Google Shape;1843;p5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4" name="Google Shape;1844;p5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5" name="Google Shape;1845;p5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46" name="Google Shape;1846;p55"/>
          <p:cNvGrpSpPr/>
          <p:nvPr/>
        </p:nvGrpSpPr>
        <p:grpSpPr>
          <a:xfrm>
            <a:off x="7544323" y="3260553"/>
            <a:ext cx="158100" cy="779700"/>
            <a:chOff x="4493036" y="1763407"/>
            <a:chExt cx="158100" cy="779700"/>
          </a:xfrm>
        </p:grpSpPr>
        <p:sp>
          <p:nvSpPr>
            <p:cNvPr id="1847" name="Google Shape;1847;p5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8" name="Google Shape;1848;p5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49" name="Google Shape;1849;p5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0" name="Google Shape;1850;p5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1" name="Google Shape;1851;p5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2" name="Google Shape;1852;p5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53" name="Google Shape;1853;p55"/>
          <p:cNvGrpSpPr/>
          <p:nvPr/>
        </p:nvGrpSpPr>
        <p:grpSpPr>
          <a:xfrm>
            <a:off x="7849123" y="3260553"/>
            <a:ext cx="158100" cy="779700"/>
            <a:chOff x="4493036" y="1763407"/>
            <a:chExt cx="158100" cy="779700"/>
          </a:xfrm>
        </p:grpSpPr>
        <p:sp>
          <p:nvSpPr>
            <p:cNvPr id="1854" name="Google Shape;1854;p5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5" name="Google Shape;1855;p5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6" name="Google Shape;1856;p5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7" name="Google Shape;1857;p5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8" name="Google Shape;1858;p5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9" name="Google Shape;1859;p5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60" name="Google Shape;1860;p55"/>
          <p:cNvGrpSpPr/>
          <p:nvPr/>
        </p:nvGrpSpPr>
        <p:grpSpPr>
          <a:xfrm>
            <a:off x="8153923" y="3260553"/>
            <a:ext cx="158100" cy="779700"/>
            <a:chOff x="4493036" y="1763407"/>
            <a:chExt cx="158100" cy="779700"/>
          </a:xfrm>
        </p:grpSpPr>
        <p:sp>
          <p:nvSpPr>
            <p:cNvPr id="1861" name="Google Shape;1861;p55"/>
            <p:cNvSpPr/>
            <p:nvPr/>
          </p:nvSpPr>
          <p:spPr>
            <a:xfrm rot="5400000">
              <a:off x="4182236" y="2074207"/>
              <a:ext cx="779700" cy="15810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2" name="Google Shape;1862;p55"/>
            <p:cNvSpPr/>
            <p:nvPr/>
          </p:nvSpPr>
          <p:spPr>
            <a:xfrm rot="4501764">
              <a:off x="4529323" y="2426413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3" name="Google Shape;1863;p55"/>
            <p:cNvSpPr/>
            <p:nvPr/>
          </p:nvSpPr>
          <p:spPr>
            <a:xfrm rot="4501764">
              <a:off x="4529242" y="2268664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4" name="Google Shape;1864;p55"/>
            <p:cNvSpPr/>
            <p:nvPr/>
          </p:nvSpPr>
          <p:spPr>
            <a:xfrm rot="4501764">
              <a:off x="4528920" y="2110979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5" name="Google Shape;1865;p55"/>
            <p:cNvSpPr/>
            <p:nvPr/>
          </p:nvSpPr>
          <p:spPr>
            <a:xfrm rot="4501764">
              <a:off x="4529056" y="1953172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6" name="Google Shape;1866;p55"/>
            <p:cNvSpPr/>
            <p:nvPr/>
          </p:nvSpPr>
          <p:spPr>
            <a:xfrm rot="4501764">
              <a:off x="4528879" y="1795448"/>
              <a:ext cx="84777" cy="84777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67" name="Google Shape;1867;p55"/>
          <p:cNvGrpSpPr/>
          <p:nvPr/>
        </p:nvGrpSpPr>
        <p:grpSpPr>
          <a:xfrm>
            <a:off x="6129625" y="3193186"/>
            <a:ext cx="179700" cy="914429"/>
            <a:chOff x="2338450" y="3338450"/>
            <a:chExt cx="179700" cy="836700"/>
          </a:xfrm>
        </p:grpSpPr>
        <p:cxnSp>
          <p:nvCxnSpPr>
            <p:cNvPr id="1868" name="Google Shape;1868;p55"/>
            <p:cNvCxnSpPr/>
            <p:nvPr/>
          </p:nvCxnSpPr>
          <p:spPr>
            <a:xfrm>
              <a:off x="2338450" y="3338450"/>
              <a:ext cx="179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9" name="Google Shape;1869;p55"/>
            <p:cNvCxnSpPr/>
            <p:nvPr/>
          </p:nvCxnSpPr>
          <p:spPr>
            <a:xfrm>
              <a:off x="2338450" y="4175150"/>
              <a:ext cx="179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0" name="Google Shape;1870;p55"/>
            <p:cNvCxnSpPr/>
            <p:nvPr/>
          </p:nvCxnSpPr>
          <p:spPr>
            <a:xfrm rot="10800000">
              <a:off x="2428500" y="3338450"/>
              <a:ext cx="0" cy="836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71" name="Google Shape;1871;p55"/>
          <p:cNvSpPr txBox="1"/>
          <p:nvPr/>
        </p:nvSpPr>
        <p:spPr>
          <a:xfrm rot="-5400000">
            <a:off x="5495625" y="3514946"/>
            <a:ext cx="911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Bandwidth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72" name="Google Shape;1872;p55"/>
          <p:cNvGrpSpPr/>
          <p:nvPr/>
        </p:nvGrpSpPr>
        <p:grpSpPr>
          <a:xfrm rot="5400000">
            <a:off x="7533367" y="3188490"/>
            <a:ext cx="179700" cy="2322763"/>
            <a:chOff x="2338450" y="3338450"/>
            <a:chExt cx="179700" cy="836700"/>
          </a:xfrm>
        </p:grpSpPr>
        <p:cxnSp>
          <p:nvCxnSpPr>
            <p:cNvPr id="1873" name="Google Shape;1873;p55"/>
            <p:cNvCxnSpPr/>
            <p:nvPr/>
          </p:nvCxnSpPr>
          <p:spPr>
            <a:xfrm>
              <a:off x="2338450" y="3338450"/>
              <a:ext cx="179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4" name="Google Shape;1874;p55"/>
            <p:cNvCxnSpPr/>
            <p:nvPr/>
          </p:nvCxnSpPr>
          <p:spPr>
            <a:xfrm>
              <a:off x="2338450" y="4175150"/>
              <a:ext cx="179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5" name="Google Shape;1875;p55"/>
            <p:cNvCxnSpPr/>
            <p:nvPr/>
          </p:nvCxnSpPr>
          <p:spPr>
            <a:xfrm rot="10800000">
              <a:off x="2428500" y="3338450"/>
              <a:ext cx="0" cy="8367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76" name="Google Shape;1876;p55"/>
          <p:cNvSpPr txBox="1"/>
          <p:nvPr/>
        </p:nvSpPr>
        <p:spPr>
          <a:xfrm>
            <a:off x="6819625" y="4348596"/>
            <a:ext cx="1618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Propagation Delay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7" name="Google Shape;1877;p55"/>
          <p:cNvSpPr txBox="1"/>
          <p:nvPr/>
        </p:nvSpPr>
        <p:spPr>
          <a:xfrm>
            <a:off x="6235775" y="4683034"/>
            <a:ext cx="2618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Capacity = Delay × Bandwidth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78" name="Google Shape;1878;p55"/>
          <p:cNvGrpSpPr/>
          <p:nvPr/>
        </p:nvGrpSpPr>
        <p:grpSpPr>
          <a:xfrm rot="5400000">
            <a:off x="7693511" y="2460604"/>
            <a:ext cx="179700" cy="1133059"/>
            <a:chOff x="2338450" y="3338450"/>
            <a:chExt cx="179700" cy="836700"/>
          </a:xfrm>
        </p:grpSpPr>
        <p:cxnSp>
          <p:nvCxnSpPr>
            <p:cNvPr id="1879" name="Google Shape;1879;p55"/>
            <p:cNvCxnSpPr/>
            <p:nvPr/>
          </p:nvCxnSpPr>
          <p:spPr>
            <a:xfrm>
              <a:off x="2338450" y="3338450"/>
              <a:ext cx="179700" cy="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0" name="Google Shape;1880;p55"/>
            <p:cNvCxnSpPr/>
            <p:nvPr/>
          </p:nvCxnSpPr>
          <p:spPr>
            <a:xfrm>
              <a:off x="2338450" y="4175150"/>
              <a:ext cx="179700" cy="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1" name="Google Shape;1881;p55"/>
            <p:cNvCxnSpPr/>
            <p:nvPr/>
          </p:nvCxnSpPr>
          <p:spPr>
            <a:xfrm rot="10800000">
              <a:off x="2428500" y="3338450"/>
              <a:ext cx="0" cy="83670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82" name="Google Shape;1882;p55"/>
          <p:cNvSpPr txBox="1"/>
          <p:nvPr/>
        </p:nvSpPr>
        <p:spPr>
          <a:xfrm>
            <a:off x="7192813" y="2520084"/>
            <a:ext cx="1181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  <a:latin typeface="Roboto"/>
                <a:ea typeface="Roboto"/>
                <a:cs typeface="Roboto"/>
                <a:sym typeface="Roboto"/>
              </a:rPr>
              <a:t>Transmission Delay</a:t>
            </a:r>
            <a:endParaRPr>
              <a:solidFill>
                <a:srgbClr val="E6913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83" name="Google Shape;1883;p55"/>
          <p:cNvCxnSpPr/>
          <p:nvPr/>
        </p:nvCxnSpPr>
        <p:spPr>
          <a:xfrm>
            <a:off x="2638296" y="2906298"/>
            <a:ext cx="0" cy="2118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4" name="Google Shape;1884;p55"/>
          <p:cNvCxnSpPr/>
          <p:nvPr/>
        </p:nvCxnSpPr>
        <p:spPr>
          <a:xfrm>
            <a:off x="4540471" y="2906298"/>
            <a:ext cx="0" cy="2118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5" name="Google Shape;1885;p55"/>
          <p:cNvSpPr txBox="1"/>
          <p:nvPr/>
        </p:nvSpPr>
        <p:spPr>
          <a:xfrm>
            <a:off x="2535101" y="2824573"/>
            <a:ext cx="21003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Bandwidth: 1,000,000 bps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Delay: 0.001s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86" name="Google Shape;1886;p55"/>
          <p:cNvCxnSpPr/>
          <p:nvPr/>
        </p:nvCxnSpPr>
        <p:spPr>
          <a:xfrm>
            <a:off x="2365578" y="3117386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7" name="Google Shape;1887;p55"/>
          <p:cNvSpPr txBox="1"/>
          <p:nvPr/>
        </p:nvSpPr>
        <p:spPr>
          <a:xfrm>
            <a:off x="1776260" y="3028003"/>
            <a:ext cx="560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0s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88" name="Google Shape;1888;p55"/>
          <p:cNvCxnSpPr/>
          <p:nvPr/>
        </p:nvCxnSpPr>
        <p:spPr>
          <a:xfrm>
            <a:off x="2365578" y="3422186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9" name="Google Shape;1889;p55"/>
          <p:cNvSpPr txBox="1"/>
          <p:nvPr/>
        </p:nvSpPr>
        <p:spPr>
          <a:xfrm>
            <a:off x="1597618" y="3332798"/>
            <a:ext cx="739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0.000001s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90" name="Google Shape;1890;p55"/>
          <p:cNvCxnSpPr/>
          <p:nvPr/>
        </p:nvCxnSpPr>
        <p:spPr>
          <a:xfrm>
            <a:off x="2641153" y="3427023"/>
            <a:ext cx="1895700" cy="57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1" name="Google Shape;1891;p55"/>
          <p:cNvCxnSpPr/>
          <p:nvPr/>
        </p:nvCxnSpPr>
        <p:spPr>
          <a:xfrm rot="10800000">
            <a:off x="4541974" y="4000092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2" name="Google Shape;1892;p55"/>
          <p:cNvSpPr txBox="1"/>
          <p:nvPr/>
        </p:nvSpPr>
        <p:spPr>
          <a:xfrm>
            <a:off x="4842153" y="3901555"/>
            <a:ext cx="739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0.001001s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93" name="Google Shape;1893;p55"/>
          <p:cNvCxnSpPr/>
          <p:nvPr/>
        </p:nvCxnSpPr>
        <p:spPr>
          <a:xfrm>
            <a:off x="2365578" y="4230216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4" name="Google Shape;1894;p55"/>
          <p:cNvSpPr txBox="1"/>
          <p:nvPr/>
        </p:nvSpPr>
        <p:spPr>
          <a:xfrm>
            <a:off x="1597618" y="4140829"/>
            <a:ext cx="739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0.000800s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95" name="Google Shape;1895;p55"/>
          <p:cNvCxnSpPr/>
          <p:nvPr/>
        </p:nvCxnSpPr>
        <p:spPr>
          <a:xfrm>
            <a:off x="2641153" y="4232044"/>
            <a:ext cx="1895700" cy="57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6" name="Google Shape;1896;p55"/>
          <p:cNvCxnSpPr/>
          <p:nvPr/>
        </p:nvCxnSpPr>
        <p:spPr>
          <a:xfrm rot="10800000">
            <a:off x="4541974" y="4804858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7" name="Google Shape;1897;p55"/>
          <p:cNvSpPr txBox="1"/>
          <p:nvPr/>
        </p:nvSpPr>
        <p:spPr>
          <a:xfrm>
            <a:off x="4842153" y="4706320"/>
            <a:ext cx="739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0.001800s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8" name="Google Shape;1898;p55"/>
          <p:cNvSpPr txBox="1"/>
          <p:nvPr/>
        </p:nvSpPr>
        <p:spPr>
          <a:xfrm rot="1027196">
            <a:off x="2741908" y="3961304"/>
            <a:ext cx="1616318" cy="270919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800-bit packet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99" name="Google Shape;1899;p55"/>
          <p:cNvGrpSpPr/>
          <p:nvPr/>
        </p:nvGrpSpPr>
        <p:grpSpPr>
          <a:xfrm>
            <a:off x="1357171" y="3422136"/>
            <a:ext cx="179700" cy="810009"/>
            <a:chOff x="2338450" y="3338450"/>
            <a:chExt cx="179700" cy="836700"/>
          </a:xfrm>
        </p:grpSpPr>
        <p:cxnSp>
          <p:nvCxnSpPr>
            <p:cNvPr id="1900" name="Google Shape;1900;p55"/>
            <p:cNvCxnSpPr/>
            <p:nvPr/>
          </p:nvCxnSpPr>
          <p:spPr>
            <a:xfrm>
              <a:off x="2338450" y="3338450"/>
              <a:ext cx="179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1" name="Google Shape;1901;p55"/>
            <p:cNvCxnSpPr/>
            <p:nvPr/>
          </p:nvCxnSpPr>
          <p:spPr>
            <a:xfrm>
              <a:off x="2338450" y="4175150"/>
              <a:ext cx="179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2" name="Google Shape;1902;p55"/>
            <p:cNvCxnSpPr/>
            <p:nvPr/>
          </p:nvCxnSpPr>
          <p:spPr>
            <a:xfrm rot="10800000">
              <a:off x="2428500" y="3338450"/>
              <a:ext cx="0" cy="836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03" name="Google Shape;1903;p55"/>
          <p:cNvSpPr txBox="1"/>
          <p:nvPr/>
        </p:nvSpPr>
        <p:spPr>
          <a:xfrm>
            <a:off x="197678" y="3583973"/>
            <a:ext cx="11595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Transmission Delay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04" name="Google Shape;1904;p55"/>
          <p:cNvGrpSpPr/>
          <p:nvPr/>
        </p:nvGrpSpPr>
        <p:grpSpPr>
          <a:xfrm>
            <a:off x="1357171" y="4276002"/>
            <a:ext cx="179700" cy="531388"/>
            <a:chOff x="2338450" y="3338450"/>
            <a:chExt cx="179700" cy="836700"/>
          </a:xfrm>
        </p:grpSpPr>
        <p:cxnSp>
          <p:nvCxnSpPr>
            <p:cNvPr id="1905" name="Google Shape;1905;p55"/>
            <p:cNvCxnSpPr/>
            <p:nvPr/>
          </p:nvCxnSpPr>
          <p:spPr>
            <a:xfrm>
              <a:off x="2338450" y="3338450"/>
              <a:ext cx="179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6" name="Google Shape;1906;p55"/>
            <p:cNvCxnSpPr/>
            <p:nvPr/>
          </p:nvCxnSpPr>
          <p:spPr>
            <a:xfrm>
              <a:off x="2338450" y="4175150"/>
              <a:ext cx="179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7" name="Google Shape;1907;p55"/>
            <p:cNvCxnSpPr/>
            <p:nvPr/>
          </p:nvCxnSpPr>
          <p:spPr>
            <a:xfrm rot="10800000">
              <a:off x="2428500" y="3338450"/>
              <a:ext cx="0" cy="8367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08" name="Google Shape;1908;p55"/>
          <p:cNvSpPr txBox="1"/>
          <p:nvPr/>
        </p:nvSpPr>
        <p:spPr>
          <a:xfrm>
            <a:off x="197678" y="4312234"/>
            <a:ext cx="11595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Propagation Delay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Measuring Packet Delay with Timing Diagrams</a:t>
            </a:r>
            <a:endParaRPr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a link with: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Bandwidth = 1 Mbps.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1,000,000 bits per second.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Propagation delay = 1 ms.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0.001 seconds.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long does it take to send a 100-byte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800-bit</a:t>
            </a:r>
            <a:r>
              <a:rPr lang="en" sz="1400">
                <a:solidFill>
                  <a:schemeClr val="accent3"/>
                </a:solidFill>
              </a:rPr>
              <a:t>)</a:t>
            </a:r>
            <a:r>
              <a:rPr lang="en"/>
              <a:t> packet?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the time the </a:t>
            </a:r>
            <a:r>
              <a:rPr lang="en"/>
              <a:t>first bit is sent,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the time the last bit is received.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Let's draw a timing diagram to help.</a:t>
            </a:r>
            <a:endParaRPr/>
          </a:p>
        </p:txBody>
      </p:sp>
      <p:cxnSp>
        <p:nvCxnSpPr>
          <p:cNvPr id="197" name="Google Shape;197;p27"/>
          <p:cNvCxnSpPr/>
          <p:nvPr/>
        </p:nvCxnSpPr>
        <p:spPr>
          <a:xfrm flipH="1">
            <a:off x="5065000" y="828400"/>
            <a:ext cx="885900" cy="237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7"/>
          <p:cNvSpPr txBox="1"/>
          <p:nvPr/>
        </p:nvSpPr>
        <p:spPr>
          <a:xfrm>
            <a:off x="5950900" y="703900"/>
            <a:ext cx="22212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Note: We measure in</a:t>
            </a:r>
            <a:b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bits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per second, not </a:t>
            </a:r>
            <a:r>
              <a:rPr b="1"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bytes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/>
          <p:nvPr/>
        </p:nvSpPr>
        <p:spPr>
          <a:xfrm>
            <a:off x="3356325" y="1828725"/>
            <a:ext cx="2442300" cy="2861950"/>
          </a:xfrm>
          <a:custGeom>
            <a:rect b="b" l="l" r="r" t="t"/>
            <a:pathLst>
              <a:path extrusionOk="0" h="114478" w="97692">
                <a:moveTo>
                  <a:pt x="0" y="0"/>
                </a:moveTo>
                <a:lnTo>
                  <a:pt x="97692" y="26177"/>
                </a:lnTo>
                <a:lnTo>
                  <a:pt x="97692" y="114478"/>
                </a:lnTo>
                <a:lnTo>
                  <a:pt x="20" y="88307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</p:sp>
      <p:sp>
        <p:nvSpPr>
          <p:cNvPr id="204" name="Google Shape;204;p2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Measuring Packet Delay with Timing Diagrams</a:t>
            </a:r>
            <a:endParaRPr/>
          </a:p>
        </p:txBody>
      </p:sp>
      <p:cxnSp>
        <p:nvCxnSpPr>
          <p:cNvPr id="205" name="Google Shape;205;p28"/>
          <p:cNvCxnSpPr/>
          <p:nvPr/>
        </p:nvCxnSpPr>
        <p:spPr>
          <a:xfrm>
            <a:off x="3355338" y="1306550"/>
            <a:ext cx="0" cy="365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8"/>
          <p:cNvCxnSpPr/>
          <p:nvPr/>
        </p:nvCxnSpPr>
        <p:spPr>
          <a:xfrm>
            <a:off x="5799338" y="1306550"/>
            <a:ext cx="0" cy="365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" name="Google Shape;207;p28"/>
          <p:cNvSpPr/>
          <p:nvPr/>
        </p:nvSpPr>
        <p:spPr>
          <a:xfrm>
            <a:off x="5656825" y="9043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8"/>
          <p:cNvSpPr/>
          <p:nvPr/>
        </p:nvSpPr>
        <p:spPr>
          <a:xfrm>
            <a:off x="3212825" y="9043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9" name="Google Shape;209;p28"/>
          <p:cNvCxnSpPr>
            <a:stCxn id="208" idx="6"/>
            <a:endCxn id="207" idx="2"/>
          </p:cNvCxnSpPr>
          <p:nvPr/>
        </p:nvCxnSpPr>
        <p:spPr>
          <a:xfrm>
            <a:off x="3497825" y="1046825"/>
            <a:ext cx="2159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8"/>
          <p:cNvSpPr txBox="1"/>
          <p:nvPr/>
        </p:nvSpPr>
        <p:spPr>
          <a:xfrm>
            <a:off x="3355338" y="569563"/>
            <a:ext cx="2444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Bandwidth: 1,000,000 bps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Delay: 0.001s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1" name="Google Shape;211;p28"/>
          <p:cNvCxnSpPr/>
          <p:nvPr/>
        </p:nvCxnSpPr>
        <p:spPr>
          <a:xfrm>
            <a:off x="3082638" y="1517650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8"/>
          <p:cNvSpPr txBox="1"/>
          <p:nvPr/>
        </p:nvSpPr>
        <p:spPr>
          <a:xfrm>
            <a:off x="2484161" y="1409950"/>
            <a:ext cx="560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0s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3" name="Google Shape;213;p28"/>
          <p:cNvCxnSpPr/>
          <p:nvPr/>
        </p:nvCxnSpPr>
        <p:spPr>
          <a:xfrm>
            <a:off x="3082638" y="1822450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8"/>
          <p:cNvSpPr txBox="1"/>
          <p:nvPr/>
        </p:nvSpPr>
        <p:spPr>
          <a:xfrm>
            <a:off x="1834736" y="1714750"/>
            <a:ext cx="1209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0.000001s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8"/>
          <p:cNvSpPr txBox="1"/>
          <p:nvPr/>
        </p:nvSpPr>
        <p:spPr>
          <a:xfrm>
            <a:off x="282350" y="1471450"/>
            <a:ext cx="13938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Time to transmit each bit: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1/1,000,000s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6" name="Google Shape;216;p28"/>
          <p:cNvCxnSpPr/>
          <p:nvPr/>
        </p:nvCxnSpPr>
        <p:spPr>
          <a:xfrm>
            <a:off x="3358213" y="1827275"/>
            <a:ext cx="2439600" cy="6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8"/>
          <p:cNvCxnSpPr/>
          <p:nvPr/>
        </p:nvCxnSpPr>
        <p:spPr>
          <a:xfrm rot="10800000">
            <a:off x="5800863" y="2483700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" name="Google Shape;218;p28"/>
          <p:cNvSpPr txBox="1"/>
          <p:nvPr/>
        </p:nvSpPr>
        <p:spPr>
          <a:xfrm>
            <a:off x="6149762" y="2376000"/>
            <a:ext cx="115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0.00100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7479900" y="2132700"/>
            <a:ext cx="1209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Each bit arrives</a:t>
            </a:r>
            <a:b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0.001s later.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0" name="Google Shape;220;p28"/>
          <p:cNvCxnSpPr/>
          <p:nvPr/>
        </p:nvCxnSpPr>
        <p:spPr>
          <a:xfrm>
            <a:off x="3082638" y="2127250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8"/>
          <p:cNvSpPr txBox="1"/>
          <p:nvPr/>
        </p:nvSpPr>
        <p:spPr>
          <a:xfrm>
            <a:off x="1834736" y="2019550"/>
            <a:ext cx="1209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0.000002s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2" name="Google Shape;222;p28"/>
          <p:cNvCxnSpPr/>
          <p:nvPr/>
        </p:nvCxnSpPr>
        <p:spPr>
          <a:xfrm>
            <a:off x="3358213" y="2132075"/>
            <a:ext cx="2439600" cy="6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8"/>
          <p:cNvCxnSpPr/>
          <p:nvPr/>
        </p:nvCxnSpPr>
        <p:spPr>
          <a:xfrm rot="10800000">
            <a:off x="5800863" y="2788500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8"/>
          <p:cNvSpPr txBox="1"/>
          <p:nvPr/>
        </p:nvSpPr>
        <p:spPr>
          <a:xfrm>
            <a:off x="6149762" y="2680800"/>
            <a:ext cx="115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0.00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002s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5" name="Google Shape;225;p28"/>
          <p:cNvCxnSpPr/>
          <p:nvPr/>
        </p:nvCxnSpPr>
        <p:spPr>
          <a:xfrm>
            <a:off x="3082638" y="2432050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28"/>
          <p:cNvSpPr txBox="1"/>
          <p:nvPr/>
        </p:nvSpPr>
        <p:spPr>
          <a:xfrm>
            <a:off x="1834736" y="2324350"/>
            <a:ext cx="1209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0.000003s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7" name="Google Shape;227;p28"/>
          <p:cNvCxnSpPr/>
          <p:nvPr/>
        </p:nvCxnSpPr>
        <p:spPr>
          <a:xfrm>
            <a:off x="3358213" y="2436875"/>
            <a:ext cx="2439600" cy="6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8"/>
          <p:cNvCxnSpPr/>
          <p:nvPr/>
        </p:nvCxnSpPr>
        <p:spPr>
          <a:xfrm rot="10800000">
            <a:off x="5800863" y="3093300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28"/>
          <p:cNvSpPr txBox="1"/>
          <p:nvPr/>
        </p:nvSpPr>
        <p:spPr>
          <a:xfrm>
            <a:off x="6149762" y="2985600"/>
            <a:ext cx="115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0.001003s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0" name="Google Shape;230;p28"/>
          <p:cNvCxnSpPr/>
          <p:nvPr/>
        </p:nvCxnSpPr>
        <p:spPr>
          <a:xfrm>
            <a:off x="3082638" y="4032250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8"/>
          <p:cNvSpPr txBox="1"/>
          <p:nvPr/>
        </p:nvSpPr>
        <p:spPr>
          <a:xfrm>
            <a:off x="1834736" y="3924550"/>
            <a:ext cx="1209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0.000800s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2" name="Google Shape;232;p28"/>
          <p:cNvCxnSpPr/>
          <p:nvPr/>
        </p:nvCxnSpPr>
        <p:spPr>
          <a:xfrm>
            <a:off x="3358213" y="4037075"/>
            <a:ext cx="2439600" cy="6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8"/>
          <p:cNvCxnSpPr/>
          <p:nvPr/>
        </p:nvCxnSpPr>
        <p:spPr>
          <a:xfrm rot="10800000">
            <a:off x="5800863" y="4693500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28"/>
          <p:cNvSpPr txBox="1"/>
          <p:nvPr/>
        </p:nvSpPr>
        <p:spPr>
          <a:xfrm>
            <a:off x="6149762" y="4585800"/>
            <a:ext cx="115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0.001800s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282350" y="3681250"/>
            <a:ext cx="13938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Time to transmit 800th bit: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800/1,000,000s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7479900" y="4450350"/>
            <a:ext cx="13275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Last bit arrives 1.8 ms later.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8"/>
          <p:cNvSpPr txBox="1"/>
          <p:nvPr/>
        </p:nvSpPr>
        <p:spPr>
          <a:xfrm>
            <a:off x="3763800" y="3275975"/>
            <a:ext cx="1616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800-bit packet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/>
          <p:nvPr/>
        </p:nvSpPr>
        <p:spPr>
          <a:xfrm>
            <a:off x="3355163" y="2794175"/>
            <a:ext cx="2442750" cy="1950050"/>
          </a:xfrm>
          <a:custGeom>
            <a:rect b="b" l="l" r="r" t="t"/>
            <a:pathLst>
              <a:path extrusionOk="0" h="78002" w="97710">
                <a:moveTo>
                  <a:pt x="0" y="0"/>
                </a:moveTo>
                <a:lnTo>
                  <a:pt x="97710" y="26181"/>
                </a:lnTo>
                <a:lnTo>
                  <a:pt x="97710" y="78002"/>
                </a:lnTo>
                <a:lnTo>
                  <a:pt x="34" y="51830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107050" y="402200"/>
            <a:ext cx="8909700" cy="1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Packet Delay    =       </a:t>
            </a:r>
            <a:r>
              <a:rPr lang="en">
                <a:solidFill>
                  <a:schemeClr val="accent2"/>
                </a:solidFill>
              </a:rPr>
              <a:t>Transmission Delay</a:t>
            </a:r>
            <a:r>
              <a:rPr lang="en"/>
              <a:t>		+    </a:t>
            </a:r>
            <a:r>
              <a:rPr lang="en">
                <a:solidFill>
                  <a:schemeClr val="accent3"/>
                </a:solidFill>
              </a:rPr>
              <a:t>Propagation Delay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Packet Delay    =  </a:t>
            </a:r>
            <a:r>
              <a:rPr lang="en">
                <a:solidFill>
                  <a:schemeClr val="accent2"/>
                </a:solidFill>
              </a:rPr>
              <a:t>(Packet Size / </a:t>
            </a:r>
            <a:r>
              <a:rPr lang="en">
                <a:solidFill>
                  <a:schemeClr val="accent2"/>
                </a:solidFill>
              </a:rPr>
              <a:t>Bandwidth</a:t>
            </a:r>
            <a:r>
              <a:rPr lang="en">
                <a:solidFill>
                  <a:schemeClr val="accent2"/>
                </a:solidFill>
              </a:rPr>
              <a:t>)</a:t>
            </a:r>
            <a:r>
              <a:rPr lang="en"/>
              <a:t> 	+    </a:t>
            </a:r>
            <a:r>
              <a:rPr lang="en">
                <a:solidFill>
                  <a:schemeClr val="accent3"/>
                </a:solidFill>
              </a:rPr>
              <a:t>Propagation Delay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44" name="Google Shape;244;p2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Measuring Packet Delay with Timing Diagrams</a:t>
            </a:r>
            <a:endParaRPr/>
          </a:p>
        </p:txBody>
      </p:sp>
      <p:cxnSp>
        <p:nvCxnSpPr>
          <p:cNvPr id="245" name="Google Shape;245;p29"/>
          <p:cNvCxnSpPr/>
          <p:nvPr/>
        </p:nvCxnSpPr>
        <p:spPr>
          <a:xfrm>
            <a:off x="3355363" y="2271800"/>
            <a:ext cx="0" cy="2661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9"/>
          <p:cNvCxnSpPr/>
          <p:nvPr/>
        </p:nvCxnSpPr>
        <p:spPr>
          <a:xfrm>
            <a:off x="5799363" y="2271800"/>
            <a:ext cx="0" cy="2661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29"/>
          <p:cNvSpPr/>
          <p:nvPr/>
        </p:nvSpPr>
        <p:spPr>
          <a:xfrm>
            <a:off x="5656838" y="18695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9"/>
          <p:cNvSpPr/>
          <p:nvPr/>
        </p:nvSpPr>
        <p:spPr>
          <a:xfrm>
            <a:off x="3212838" y="18695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9" name="Google Shape;249;p29"/>
          <p:cNvCxnSpPr>
            <a:stCxn id="248" idx="6"/>
            <a:endCxn id="247" idx="2"/>
          </p:cNvCxnSpPr>
          <p:nvPr/>
        </p:nvCxnSpPr>
        <p:spPr>
          <a:xfrm>
            <a:off x="3497838" y="2012075"/>
            <a:ext cx="2159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29"/>
          <p:cNvSpPr txBox="1"/>
          <p:nvPr/>
        </p:nvSpPr>
        <p:spPr>
          <a:xfrm>
            <a:off x="3355350" y="1534813"/>
            <a:ext cx="2444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Bandwidth: 1,000,000 bps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Delay: 0.001s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1" name="Google Shape;251;p29"/>
          <p:cNvCxnSpPr/>
          <p:nvPr/>
        </p:nvCxnSpPr>
        <p:spPr>
          <a:xfrm>
            <a:off x="3082650" y="2482900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9"/>
          <p:cNvSpPr txBox="1"/>
          <p:nvPr/>
        </p:nvSpPr>
        <p:spPr>
          <a:xfrm>
            <a:off x="2484173" y="2375200"/>
            <a:ext cx="560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0s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3" name="Google Shape;253;p29"/>
          <p:cNvCxnSpPr/>
          <p:nvPr/>
        </p:nvCxnSpPr>
        <p:spPr>
          <a:xfrm>
            <a:off x="3082650" y="2787700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29"/>
          <p:cNvSpPr txBox="1"/>
          <p:nvPr/>
        </p:nvSpPr>
        <p:spPr>
          <a:xfrm>
            <a:off x="1834749" y="2680000"/>
            <a:ext cx="1209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0.000001s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5" name="Google Shape;255;p29"/>
          <p:cNvCxnSpPr/>
          <p:nvPr/>
        </p:nvCxnSpPr>
        <p:spPr>
          <a:xfrm>
            <a:off x="3358225" y="2792525"/>
            <a:ext cx="2439600" cy="6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29"/>
          <p:cNvCxnSpPr/>
          <p:nvPr/>
        </p:nvCxnSpPr>
        <p:spPr>
          <a:xfrm rot="10800000">
            <a:off x="5800875" y="3448950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29"/>
          <p:cNvSpPr txBox="1"/>
          <p:nvPr/>
        </p:nvSpPr>
        <p:spPr>
          <a:xfrm>
            <a:off x="6149775" y="3341250"/>
            <a:ext cx="115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0.001001s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8" name="Google Shape;258;p29"/>
          <p:cNvCxnSpPr/>
          <p:nvPr/>
        </p:nvCxnSpPr>
        <p:spPr>
          <a:xfrm>
            <a:off x="3082650" y="4083100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29"/>
          <p:cNvSpPr txBox="1"/>
          <p:nvPr/>
        </p:nvSpPr>
        <p:spPr>
          <a:xfrm>
            <a:off x="1834749" y="3975400"/>
            <a:ext cx="1209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0.000800s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0" name="Google Shape;260;p29"/>
          <p:cNvCxnSpPr/>
          <p:nvPr/>
        </p:nvCxnSpPr>
        <p:spPr>
          <a:xfrm>
            <a:off x="3358225" y="4087925"/>
            <a:ext cx="2439600" cy="6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9"/>
          <p:cNvCxnSpPr/>
          <p:nvPr/>
        </p:nvCxnSpPr>
        <p:spPr>
          <a:xfrm rot="10800000">
            <a:off x="5800875" y="4744350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29"/>
          <p:cNvSpPr txBox="1"/>
          <p:nvPr/>
        </p:nvSpPr>
        <p:spPr>
          <a:xfrm>
            <a:off x="6149775" y="4636650"/>
            <a:ext cx="115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0.001800s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29"/>
          <p:cNvSpPr txBox="1"/>
          <p:nvPr/>
        </p:nvSpPr>
        <p:spPr>
          <a:xfrm>
            <a:off x="3763813" y="3631625"/>
            <a:ext cx="1616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800-bit packet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64" name="Google Shape;264;p29"/>
          <p:cNvGrpSpPr/>
          <p:nvPr/>
        </p:nvGrpSpPr>
        <p:grpSpPr>
          <a:xfrm>
            <a:off x="1617050" y="2787567"/>
            <a:ext cx="179700" cy="1263835"/>
            <a:chOff x="2338450" y="3338450"/>
            <a:chExt cx="179700" cy="836700"/>
          </a:xfrm>
        </p:grpSpPr>
        <p:cxnSp>
          <p:nvCxnSpPr>
            <p:cNvPr id="265" name="Google Shape;265;p29"/>
            <p:cNvCxnSpPr/>
            <p:nvPr/>
          </p:nvCxnSpPr>
          <p:spPr>
            <a:xfrm>
              <a:off x="2338450" y="3338450"/>
              <a:ext cx="179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29"/>
            <p:cNvCxnSpPr/>
            <p:nvPr/>
          </p:nvCxnSpPr>
          <p:spPr>
            <a:xfrm>
              <a:off x="2338450" y="4175150"/>
              <a:ext cx="179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7" name="Google Shape;267;p29"/>
            <p:cNvCxnSpPr/>
            <p:nvPr/>
          </p:nvCxnSpPr>
          <p:spPr>
            <a:xfrm rot="10800000">
              <a:off x="2428500" y="3338450"/>
              <a:ext cx="0" cy="836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8" name="Google Shape;268;p29"/>
          <p:cNvSpPr txBox="1"/>
          <p:nvPr/>
        </p:nvSpPr>
        <p:spPr>
          <a:xfrm>
            <a:off x="457550" y="3194700"/>
            <a:ext cx="11595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Transmission Delay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69" name="Google Shape;269;p29"/>
          <p:cNvGrpSpPr/>
          <p:nvPr/>
        </p:nvGrpSpPr>
        <p:grpSpPr>
          <a:xfrm>
            <a:off x="1617050" y="4125162"/>
            <a:ext cx="179700" cy="616397"/>
            <a:chOff x="2338450" y="3338450"/>
            <a:chExt cx="179700" cy="836700"/>
          </a:xfrm>
        </p:grpSpPr>
        <p:cxnSp>
          <p:nvCxnSpPr>
            <p:cNvPr id="270" name="Google Shape;270;p29"/>
            <p:cNvCxnSpPr/>
            <p:nvPr/>
          </p:nvCxnSpPr>
          <p:spPr>
            <a:xfrm>
              <a:off x="2338450" y="3338450"/>
              <a:ext cx="179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1" name="Google Shape;271;p29"/>
            <p:cNvCxnSpPr/>
            <p:nvPr/>
          </p:nvCxnSpPr>
          <p:spPr>
            <a:xfrm>
              <a:off x="2338450" y="4175150"/>
              <a:ext cx="179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2" name="Google Shape;272;p29"/>
            <p:cNvCxnSpPr/>
            <p:nvPr/>
          </p:nvCxnSpPr>
          <p:spPr>
            <a:xfrm rot="10800000">
              <a:off x="2428500" y="3338450"/>
              <a:ext cx="0" cy="8367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73" name="Google Shape;273;p29"/>
          <p:cNvSpPr txBox="1"/>
          <p:nvPr/>
        </p:nvSpPr>
        <p:spPr>
          <a:xfrm>
            <a:off x="457550" y="4171625"/>
            <a:ext cx="11595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Propagation</a:t>
            </a: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Delay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Tradeoffs</a:t>
            </a:r>
            <a:endParaRPr/>
          </a:p>
        </p:txBody>
      </p:sp>
      <p:sp>
        <p:nvSpPr>
          <p:cNvPr id="279" name="Google Shape;279;p30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link is better? It depends.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 1:	Bandwidth 10 Mbps	Propagation Delay = 10 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 2:	Bandwidth 1 Mbps	Propagation Delay = 1 ms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10-byte packet: Link 2 is better.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~10 ms with Link 1.	~1 ms with Link 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small packet, </a:t>
            </a:r>
            <a:r>
              <a:rPr lang="en"/>
              <a:t>transmission</a:t>
            </a:r>
            <a:r>
              <a:rPr lang="en"/>
              <a:t> delay is negligible. Propagation delay dominates.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10,000-byte packet: Link 1 is better.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~18 ms with Link 1.	~81 ms with Link 2.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large packet, transmission delay dominates.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Links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Bandwidth and</a:t>
            </a:r>
            <a:br>
              <a:rPr lang="en">
                <a:solidFill>
                  <a:srgbClr val="B7B7B7"/>
                </a:solidFill>
              </a:rPr>
            </a:br>
            <a:r>
              <a:rPr lang="en">
                <a:solidFill>
                  <a:srgbClr val="B7B7B7"/>
                </a:solidFill>
              </a:rPr>
              <a:t>Propagation Delay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Pipe Diagrams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Overloaded Links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Brief Preview of the Semester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85" name="Google Shape;285;p3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 Diagrams</a:t>
            </a:r>
            <a:endParaRPr/>
          </a:p>
        </p:txBody>
      </p:sp>
      <p:sp>
        <p:nvSpPr>
          <p:cNvPr id="286" name="Google Shape;286;p31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3</a:t>
            </a:r>
            <a:r>
              <a:rPr lang="en"/>
              <a:t>, CS 168, </a:t>
            </a:r>
            <a:r>
              <a:rPr lang="en"/>
              <a:t>Spring 2025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Timing Diagrams and Pipe Diagrams</a:t>
            </a:r>
            <a:endParaRPr/>
          </a:p>
        </p:txBody>
      </p:sp>
      <p:sp>
        <p:nvSpPr>
          <p:cNvPr id="292" name="Google Shape;292;p32"/>
          <p:cNvSpPr/>
          <p:nvPr/>
        </p:nvSpPr>
        <p:spPr>
          <a:xfrm>
            <a:off x="3356825" y="1828525"/>
            <a:ext cx="2443000" cy="2712725"/>
          </a:xfrm>
          <a:custGeom>
            <a:rect b="b" l="l" r="r" t="t"/>
            <a:pathLst>
              <a:path extrusionOk="0" h="108509" w="97720">
                <a:moveTo>
                  <a:pt x="0" y="0"/>
                </a:moveTo>
                <a:lnTo>
                  <a:pt x="0" y="82325"/>
                </a:lnTo>
                <a:lnTo>
                  <a:pt x="97720" y="108509"/>
                </a:lnTo>
                <a:lnTo>
                  <a:pt x="97720" y="26029"/>
                </a:lnTo>
                <a:close/>
              </a:path>
            </a:pathLst>
          </a:custGeom>
          <a:solidFill>
            <a:srgbClr val="FCE5CD"/>
          </a:solidFill>
          <a:ln>
            <a:noFill/>
          </a:ln>
        </p:spPr>
      </p:sp>
      <p:cxnSp>
        <p:nvCxnSpPr>
          <p:cNvPr id="293" name="Google Shape;293;p32"/>
          <p:cNvCxnSpPr/>
          <p:nvPr/>
        </p:nvCxnSpPr>
        <p:spPr>
          <a:xfrm>
            <a:off x="3358213" y="1827275"/>
            <a:ext cx="2439600" cy="6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2"/>
          <p:cNvCxnSpPr/>
          <p:nvPr/>
        </p:nvCxnSpPr>
        <p:spPr>
          <a:xfrm>
            <a:off x="3355338" y="1306550"/>
            <a:ext cx="0" cy="365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32"/>
          <p:cNvCxnSpPr/>
          <p:nvPr/>
        </p:nvCxnSpPr>
        <p:spPr>
          <a:xfrm>
            <a:off x="5799338" y="1306550"/>
            <a:ext cx="0" cy="365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32"/>
          <p:cNvSpPr/>
          <p:nvPr/>
        </p:nvSpPr>
        <p:spPr>
          <a:xfrm>
            <a:off x="5656825" y="9043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32"/>
          <p:cNvSpPr/>
          <p:nvPr/>
        </p:nvSpPr>
        <p:spPr>
          <a:xfrm>
            <a:off x="3212825" y="9043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8" name="Google Shape;298;p32"/>
          <p:cNvCxnSpPr>
            <a:stCxn id="297" idx="6"/>
            <a:endCxn id="296" idx="2"/>
          </p:cNvCxnSpPr>
          <p:nvPr/>
        </p:nvCxnSpPr>
        <p:spPr>
          <a:xfrm>
            <a:off x="3497825" y="1046825"/>
            <a:ext cx="2159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32"/>
          <p:cNvSpPr txBox="1"/>
          <p:nvPr/>
        </p:nvSpPr>
        <p:spPr>
          <a:xfrm>
            <a:off x="3355338" y="569563"/>
            <a:ext cx="2444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Bandwidth: 5 bps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Delay: 7s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0" name="Google Shape;300;p32"/>
          <p:cNvCxnSpPr/>
          <p:nvPr/>
        </p:nvCxnSpPr>
        <p:spPr>
          <a:xfrm>
            <a:off x="3082638" y="1593850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32"/>
          <p:cNvSpPr txBox="1"/>
          <p:nvPr/>
        </p:nvSpPr>
        <p:spPr>
          <a:xfrm>
            <a:off x="2484161" y="1486150"/>
            <a:ext cx="560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0s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2" name="Google Shape;302;p32"/>
          <p:cNvCxnSpPr/>
          <p:nvPr/>
        </p:nvCxnSpPr>
        <p:spPr>
          <a:xfrm>
            <a:off x="3082638" y="1822450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32"/>
          <p:cNvSpPr txBox="1"/>
          <p:nvPr/>
        </p:nvSpPr>
        <p:spPr>
          <a:xfrm>
            <a:off x="2383430" y="1714750"/>
            <a:ext cx="661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32"/>
          <p:cNvSpPr txBox="1"/>
          <p:nvPr/>
        </p:nvSpPr>
        <p:spPr>
          <a:xfrm>
            <a:off x="891950" y="1471450"/>
            <a:ext cx="15144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5 bits transmitted per second.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5" name="Google Shape;305;p32"/>
          <p:cNvCxnSpPr/>
          <p:nvPr/>
        </p:nvCxnSpPr>
        <p:spPr>
          <a:xfrm rot="10800000">
            <a:off x="5800863" y="2483700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32"/>
          <p:cNvSpPr txBox="1"/>
          <p:nvPr/>
        </p:nvSpPr>
        <p:spPr>
          <a:xfrm>
            <a:off x="6149762" y="2376000"/>
            <a:ext cx="115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8s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32"/>
          <p:cNvSpPr txBox="1"/>
          <p:nvPr/>
        </p:nvSpPr>
        <p:spPr>
          <a:xfrm>
            <a:off x="6946500" y="2132700"/>
            <a:ext cx="1209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Each bit arrives</a:t>
            </a:r>
            <a:b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7s later.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8" name="Google Shape;308;p32"/>
          <p:cNvCxnSpPr/>
          <p:nvPr/>
        </p:nvCxnSpPr>
        <p:spPr>
          <a:xfrm>
            <a:off x="3082638" y="2051050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32"/>
          <p:cNvSpPr txBox="1"/>
          <p:nvPr/>
        </p:nvSpPr>
        <p:spPr>
          <a:xfrm>
            <a:off x="2383430" y="1943350"/>
            <a:ext cx="661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2s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0" name="Google Shape;310;p32"/>
          <p:cNvCxnSpPr/>
          <p:nvPr/>
        </p:nvCxnSpPr>
        <p:spPr>
          <a:xfrm>
            <a:off x="3358213" y="2055875"/>
            <a:ext cx="2439600" cy="6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2"/>
          <p:cNvCxnSpPr/>
          <p:nvPr/>
        </p:nvCxnSpPr>
        <p:spPr>
          <a:xfrm rot="10800000">
            <a:off x="5800863" y="2712300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32"/>
          <p:cNvSpPr txBox="1"/>
          <p:nvPr/>
        </p:nvSpPr>
        <p:spPr>
          <a:xfrm>
            <a:off x="6149755" y="2604600"/>
            <a:ext cx="661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9s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3" name="Google Shape;313;p32"/>
          <p:cNvCxnSpPr/>
          <p:nvPr/>
        </p:nvCxnSpPr>
        <p:spPr>
          <a:xfrm>
            <a:off x="3082638" y="2279650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32"/>
          <p:cNvSpPr txBox="1"/>
          <p:nvPr/>
        </p:nvSpPr>
        <p:spPr>
          <a:xfrm>
            <a:off x="2383430" y="2171950"/>
            <a:ext cx="661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3s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5" name="Google Shape;315;p32"/>
          <p:cNvCxnSpPr/>
          <p:nvPr/>
        </p:nvCxnSpPr>
        <p:spPr>
          <a:xfrm>
            <a:off x="3358213" y="2284475"/>
            <a:ext cx="2439600" cy="6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32"/>
          <p:cNvCxnSpPr/>
          <p:nvPr/>
        </p:nvCxnSpPr>
        <p:spPr>
          <a:xfrm rot="10800000">
            <a:off x="5800863" y="2940900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32"/>
          <p:cNvSpPr txBox="1"/>
          <p:nvPr/>
        </p:nvSpPr>
        <p:spPr>
          <a:xfrm>
            <a:off x="6149755" y="2833200"/>
            <a:ext cx="661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10s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8" name="Google Shape;318;p32"/>
          <p:cNvCxnSpPr/>
          <p:nvPr/>
        </p:nvCxnSpPr>
        <p:spPr>
          <a:xfrm>
            <a:off x="3082638" y="3879850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32"/>
          <p:cNvSpPr txBox="1"/>
          <p:nvPr/>
        </p:nvSpPr>
        <p:spPr>
          <a:xfrm>
            <a:off x="1834736" y="3772150"/>
            <a:ext cx="1209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10s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0" name="Google Shape;320;p32"/>
          <p:cNvCxnSpPr/>
          <p:nvPr/>
        </p:nvCxnSpPr>
        <p:spPr>
          <a:xfrm>
            <a:off x="3358213" y="3884675"/>
            <a:ext cx="2439600" cy="6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2"/>
          <p:cNvCxnSpPr/>
          <p:nvPr/>
        </p:nvCxnSpPr>
        <p:spPr>
          <a:xfrm rot="10800000">
            <a:off x="5800863" y="4541100"/>
            <a:ext cx="272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32"/>
          <p:cNvSpPr txBox="1"/>
          <p:nvPr/>
        </p:nvSpPr>
        <p:spPr>
          <a:xfrm>
            <a:off x="6149756" y="4433400"/>
            <a:ext cx="636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 = 17s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32"/>
          <p:cNvSpPr txBox="1"/>
          <p:nvPr/>
        </p:nvSpPr>
        <p:spPr>
          <a:xfrm>
            <a:off x="891950" y="3681250"/>
            <a:ext cx="13938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10s to transmit 50 bits.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32"/>
          <p:cNvSpPr txBox="1"/>
          <p:nvPr/>
        </p:nvSpPr>
        <p:spPr>
          <a:xfrm>
            <a:off x="6870300" y="4297950"/>
            <a:ext cx="13275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Last bit arrives 17s later.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32"/>
          <p:cNvSpPr txBox="1"/>
          <p:nvPr/>
        </p:nvSpPr>
        <p:spPr>
          <a:xfrm>
            <a:off x="3967050" y="4570475"/>
            <a:ext cx="1209900" cy="2709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50-bit packet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26" name="Google Shape;326;p32"/>
          <p:cNvGrpSpPr/>
          <p:nvPr/>
        </p:nvGrpSpPr>
        <p:grpSpPr>
          <a:xfrm>
            <a:off x="4175093" y="1976049"/>
            <a:ext cx="793800" cy="354600"/>
            <a:chOff x="4175093" y="1976049"/>
            <a:chExt cx="793800" cy="354600"/>
          </a:xfrm>
        </p:grpSpPr>
        <p:sp>
          <p:nvSpPr>
            <p:cNvPr id="327" name="Google Shape;327;p32"/>
            <p:cNvSpPr/>
            <p:nvPr/>
          </p:nvSpPr>
          <p:spPr>
            <a:xfrm rot="900572">
              <a:off x="4182195" y="2074320"/>
              <a:ext cx="779598" cy="158057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4834350" y="219292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4681950" y="215217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4529550" y="211167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4377150" y="207070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4224750" y="203005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3" name="Google Shape;333;p32"/>
          <p:cNvGrpSpPr/>
          <p:nvPr/>
        </p:nvGrpSpPr>
        <p:grpSpPr>
          <a:xfrm>
            <a:off x="4175093" y="2204649"/>
            <a:ext cx="793800" cy="354600"/>
            <a:chOff x="4175093" y="1976049"/>
            <a:chExt cx="793800" cy="354600"/>
          </a:xfrm>
        </p:grpSpPr>
        <p:sp>
          <p:nvSpPr>
            <p:cNvPr id="334" name="Google Shape;334;p32"/>
            <p:cNvSpPr/>
            <p:nvPr/>
          </p:nvSpPr>
          <p:spPr>
            <a:xfrm rot="900572">
              <a:off x="4182195" y="2074320"/>
              <a:ext cx="779598" cy="158057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4834350" y="219292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4681950" y="215217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4529550" y="211167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4377150" y="207070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9" name="Google Shape;339;p32"/>
            <p:cNvSpPr/>
            <p:nvPr/>
          </p:nvSpPr>
          <p:spPr>
            <a:xfrm>
              <a:off x="4224750" y="203005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0" name="Google Shape;340;p32"/>
          <p:cNvGrpSpPr/>
          <p:nvPr/>
        </p:nvGrpSpPr>
        <p:grpSpPr>
          <a:xfrm>
            <a:off x="4175093" y="2433249"/>
            <a:ext cx="793800" cy="354600"/>
            <a:chOff x="4175093" y="1976049"/>
            <a:chExt cx="793800" cy="354600"/>
          </a:xfrm>
        </p:grpSpPr>
        <p:sp>
          <p:nvSpPr>
            <p:cNvPr id="341" name="Google Shape;341;p32"/>
            <p:cNvSpPr/>
            <p:nvPr/>
          </p:nvSpPr>
          <p:spPr>
            <a:xfrm rot="900572">
              <a:off x="4182195" y="2074320"/>
              <a:ext cx="779598" cy="158057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4834350" y="219292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4681950" y="215217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4529550" y="211167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4377150" y="207070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4224750" y="203005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7" name="Google Shape;347;p32"/>
          <p:cNvGrpSpPr/>
          <p:nvPr/>
        </p:nvGrpSpPr>
        <p:grpSpPr>
          <a:xfrm>
            <a:off x="4175093" y="4033449"/>
            <a:ext cx="793800" cy="354600"/>
            <a:chOff x="4175093" y="1976049"/>
            <a:chExt cx="793800" cy="354600"/>
          </a:xfrm>
        </p:grpSpPr>
        <p:sp>
          <p:nvSpPr>
            <p:cNvPr id="348" name="Google Shape;348;p32"/>
            <p:cNvSpPr/>
            <p:nvPr/>
          </p:nvSpPr>
          <p:spPr>
            <a:xfrm rot="900572">
              <a:off x="4182195" y="2074320"/>
              <a:ext cx="779598" cy="158057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4834350" y="219292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4681950" y="215217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4529550" y="211167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4377150" y="207070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4224750" y="203005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54" name="Google Shape;354;p32"/>
          <p:cNvCxnSpPr/>
          <p:nvPr/>
        </p:nvCxnSpPr>
        <p:spPr>
          <a:xfrm>
            <a:off x="3358213" y="2513075"/>
            <a:ext cx="2439600" cy="6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5" name="Google Shape;355;p32"/>
          <p:cNvGrpSpPr/>
          <p:nvPr/>
        </p:nvGrpSpPr>
        <p:grpSpPr>
          <a:xfrm>
            <a:off x="4175093" y="2661849"/>
            <a:ext cx="793800" cy="354600"/>
            <a:chOff x="4175093" y="1976049"/>
            <a:chExt cx="793800" cy="354600"/>
          </a:xfrm>
        </p:grpSpPr>
        <p:sp>
          <p:nvSpPr>
            <p:cNvPr id="356" name="Google Shape;356;p32"/>
            <p:cNvSpPr/>
            <p:nvPr/>
          </p:nvSpPr>
          <p:spPr>
            <a:xfrm rot="900572">
              <a:off x="4182195" y="2074320"/>
              <a:ext cx="779598" cy="158057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7" name="Google Shape;357;p32"/>
            <p:cNvSpPr/>
            <p:nvPr/>
          </p:nvSpPr>
          <p:spPr>
            <a:xfrm>
              <a:off x="4834350" y="219292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4681950" y="215217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4529550" y="211167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4377150" y="207070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4224750" y="203005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62" name="Google Shape;362;p32"/>
          <p:cNvCxnSpPr/>
          <p:nvPr/>
        </p:nvCxnSpPr>
        <p:spPr>
          <a:xfrm>
            <a:off x="3358213" y="2741675"/>
            <a:ext cx="2439600" cy="6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32"/>
          <p:cNvCxnSpPr/>
          <p:nvPr/>
        </p:nvCxnSpPr>
        <p:spPr>
          <a:xfrm>
            <a:off x="3358213" y="2970275"/>
            <a:ext cx="2439600" cy="6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" name="Google Shape;364;p32"/>
          <p:cNvCxnSpPr/>
          <p:nvPr/>
        </p:nvCxnSpPr>
        <p:spPr>
          <a:xfrm>
            <a:off x="3358213" y="3198875"/>
            <a:ext cx="2439600" cy="6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65" name="Google Shape;365;p32"/>
          <p:cNvGrpSpPr/>
          <p:nvPr/>
        </p:nvGrpSpPr>
        <p:grpSpPr>
          <a:xfrm>
            <a:off x="4175093" y="2890449"/>
            <a:ext cx="793800" cy="354600"/>
            <a:chOff x="4175093" y="1976049"/>
            <a:chExt cx="793800" cy="354600"/>
          </a:xfrm>
        </p:grpSpPr>
        <p:sp>
          <p:nvSpPr>
            <p:cNvPr id="366" name="Google Shape;366;p32"/>
            <p:cNvSpPr/>
            <p:nvPr/>
          </p:nvSpPr>
          <p:spPr>
            <a:xfrm rot="900572">
              <a:off x="4182195" y="2074320"/>
              <a:ext cx="779598" cy="158057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4834350" y="219292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4681950" y="215217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4529550" y="211167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4377150" y="207070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4224750" y="203005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2" name="Google Shape;372;p32"/>
          <p:cNvGrpSpPr/>
          <p:nvPr/>
        </p:nvGrpSpPr>
        <p:grpSpPr>
          <a:xfrm>
            <a:off x="4175093" y="3119049"/>
            <a:ext cx="793800" cy="354600"/>
            <a:chOff x="4175093" y="1976049"/>
            <a:chExt cx="793800" cy="354600"/>
          </a:xfrm>
        </p:grpSpPr>
        <p:sp>
          <p:nvSpPr>
            <p:cNvPr id="373" name="Google Shape;373;p32"/>
            <p:cNvSpPr/>
            <p:nvPr/>
          </p:nvSpPr>
          <p:spPr>
            <a:xfrm rot="900572">
              <a:off x="4182195" y="2074320"/>
              <a:ext cx="779598" cy="158057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4834350" y="219292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4681950" y="215217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4529550" y="211167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4377150" y="207070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4224750" y="203005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9" name="Google Shape;379;p32"/>
          <p:cNvGrpSpPr/>
          <p:nvPr/>
        </p:nvGrpSpPr>
        <p:grpSpPr>
          <a:xfrm>
            <a:off x="4175093" y="3347649"/>
            <a:ext cx="793800" cy="354600"/>
            <a:chOff x="4175093" y="1976049"/>
            <a:chExt cx="793800" cy="354600"/>
          </a:xfrm>
        </p:grpSpPr>
        <p:sp>
          <p:nvSpPr>
            <p:cNvPr id="380" name="Google Shape;380;p32"/>
            <p:cNvSpPr/>
            <p:nvPr/>
          </p:nvSpPr>
          <p:spPr>
            <a:xfrm rot="900572">
              <a:off x="4182195" y="2074320"/>
              <a:ext cx="779598" cy="158057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4834350" y="219292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4681950" y="215217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4529550" y="211167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4377150" y="207070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4224750" y="203005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86" name="Google Shape;386;p32"/>
          <p:cNvCxnSpPr/>
          <p:nvPr/>
        </p:nvCxnSpPr>
        <p:spPr>
          <a:xfrm>
            <a:off x="3358213" y="3427475"/>
            <a:ext cx="2439600" cy="6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7" name="Google Shape;387;p32"/>
          <p:cNvGrpSpPr/>
          <p:nvPr/>
        </p:nvGrpSpPr>
        <p:grpSpPr>
          <a:xfrm>
            <a:off x="4175093" y="3576249"/>
            <a:ext cx="793800" cy="354600"/>
            <a:chOff x="4175093" y="1976049"/>
            <a:chExt cx="793800" cy="354600"/>
          </a:xfrm>
        </p:grpSpPr>
        <p:sp>
          <p:nvSpPr>
            <p:cNvPr id="388" name="Google Shape;388;p32"/>
            <p:cNvSpPr/>
            <p:nvPr/>
          </p:nvSpPr>
          <p:spPr>
            <a:xfrm rot="900572">
              <a:off x="4182195" y="2074320"/>
              <a:ext cx="779598" cy="158057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4834350" y="219292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4681950" y="215217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4529550" y="211167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4377150" y="207070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3" name="Google Shape;393;p32"/>
            <p:cNvSpPr/>
            <p:nvPr/>
          </p:nvSpPr>
          <p:spPr>
            <a:xfrm>
              <a:off x="4224750" y="203005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94" name="Google Shape;394;p32"/>
          <p:cNvCxnSpPr/>
          <p:nvPr/>
        </p:nvCxnSpPr>
        <p:spPr>
          <a:xfrm>
            <a:off x="3358213" y="3656075"/>
            <a:ext cx="2439600" cy="6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95" name="Google Shape;395;p32"/>
          <p:cNvGrpSpPr/>
          <p:nvPr/>
        </p:nvGrpSpPr>
        <p:grpSpPr>
          <a:xfrm>
            <a:off x="4175093" y="3804849"/>
            <a:ext cx="793800" cy="354600"/>
            <a:chOff x="4175093" y="1976049"/>
            <a:chExt cx="793800" cy="354600"/>
          </a:xfrm>
        </p:grpSpPr>
        <p:sp>
          <p:nvSpPr>
            <p:cNvPr id="396" name="Google Shape;396;p32"/>
            <p:cNvSpPr/>
            <p:nvPr/>
          </p:nvSpPr>
          <p:spPr>
            <a:xfrm rot="900572">
              <a:off x="4182195" y="2074320"/>
              <a:ext cx="779598" cy="158057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4834350" y="219292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8" name="Google Shape;398;p32"/>
            <p:cNvSpPr/>
            <p:nvPr/>
          </p:nvSpPr>
          <p:spPr>
            <a:xfrm>
              <a:off x="4681950" y="215217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9" name="Google Shape;399;p32"/>
            <p:cNvSpPr/>
            <p:nvPr/>
          </p:nvSpPr>
          <p:spPr>
            <a:xfrm>
              <a:off x="4529550" y="2111675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0" name="Google Shape;400;p32"/>
            <p:cNvSpPr/>
            <p:nvPr/>
          </p:nvSpPr>
          <p:spPr>
            <a:xfrm>
              <a:off x="4377150" y="207070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1" name="Google Shape;401;p32"/>
            <p:cNvSpPr/>
            <p:nvPr/>
          </p:nvSpPr>
          <p:spPr>
            <a:xfrm>
              <a:off x="4224750" y="2030050"/>
              <a:ext cx="84900" cy="849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