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Roboto Medium"/>
      <p:regular r:id="rId58"/>
      <p:bold r:id="rId59"/>
      <p:italic r:id="rId60"/>
      <p:boldItalic r:id="rId61"/>
    </p:embeddedFont>
    <p:embeddedFont>
      <p:font typeface="Roboto"/>
      <p:regular r:id="rId62"/>
      <p:bold r:id="rId63"/>
      <p:italic r:id="rId64"/>
      <p:boldItalic r:id="rId65"/>
    </p:embeddedFont>
    <p:embeddedFont>
      <p:font typeface="Roboto Light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D79F384-DFEC-42BB-8C55-856C657E4CD0}">
  <a:tblStyle styleId="{4D79F384-DFEC-42BB-8C55-856C657E4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-regular.fntdata"/><Relationship Id="rId61" Type="http://schemas.openxmlformats.org/officeDocument/2006/relationships/font" Target="fonts/RobotoMedium-boldItalic.fntdata"/><Relationship Id="rId20" Type="http://schemas.openxmlformats.org/officeDocument/2006/relationships/slide" Target="slides/slide14.xml"/><Relationship Id="rId64" Type="http://schemas.openxmlformats.org/officeDocument/2006/relationships/font" Target="fonts/Roboto-italic.fntdata"/><Relationship Id="rId63" Type="http://schemas.openxmlformats.org/officeDocument/2006/relationships/font" Target="fonts/Roboto-bold.fntdata"/><Relationship Id="rId22" Type="http://schemas.openxmlformats.org/officeDocument/2006/relationships/slide" Target="slides/slide16.xml"/><Relationship Id="rId66" Type="http://schemas.openxmlformats.org/officeDocument/2006/relationships/font" Target="fonts/RobotoLight-regular.fntdata"/><Relationship Id="rId21" Type="http://schemas.openxmlformats.org/officeDocument/2006/relationships/slide" Target="slides/slide15.xml"/><Relationship Id="rId65" Type="http://schemas.openxmlformats.org/officeDocument/2006/relationships/font" Target="fonts/Roboto-boldItalic.fntdata"/><Relationship Id="rId24" Type="http://schemas.openxmlformats.org/officeDocument/2006/relationships/slide" Target="slides/slide18.xml"/><Relationship Id="rId68" Type="http://schemas.openxmlformats.org/officeDocument/2006/relationships/font" Target="fonts/RobotoLight-italic.fntdata"/><Relationship Id="rId23" Type="http://schemas.openxmlformats.org/officeDocument/2006/relationships/slide" Target="slides/slide17.xml"/><Relationship Id="rId67" Type="http://schemas.openxmlformats.org/officeDocument/2006/relationships/font" Target="fonts/RobotoLight-bold.fntdata"/><Relationship Id="rId60" Type="http://schemas.openxmlformats.org/officeDocument/2006/relationships/font" Target="fonts/RobotoMedium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Light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RobotoMedium-bold.fntdata"/><Relationship Id="rId14" Type="http://schemas.openxmlformats.org/officeDocument/2006/relationships/slide" Target="slides/slide8.xml"/><Relationship Id="rId58" Type="http://schemas.openxmlformats.org/officeDocument/2006/relationships/font" Target="fonts/RobotoMedium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784e3d343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784e3d34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784e3d3438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784e3d3438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784e3d3438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784e3d3438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784e3d3438_0_7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784e3d3438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84e3d3438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84e3d3438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84e3d3438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84e3d3438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784e3d3438_0_9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784e3d3438_0_9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784e3d3438_0_9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784e3d3438_0_9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784e3d3438_0_9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784e3d3438_0_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784e3d3438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784e3d3438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784e3d343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2784e3d343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84e3d3438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84e3d343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784e3d3438_0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784e3d3438_0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784e3d3438_0_108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2784e3d3438_0_10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784e3d3438_0_10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784e3d3438_0_1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784e3d3438_0_1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784e3d3438_0_1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784e3d3438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2784e3d3438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785406190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78540619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27854061902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27854061902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2785410f2bd_0_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2785410f2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2785410f2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2785410f2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785410f2b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785410f2b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84e3d3438_0_5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84e3d3438_0_5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785410f2b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2785410f2b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785410f2b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785410f2b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2785410f2bd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2785410f2bd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2785410f2bd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2785410f2bd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785410f2bd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785410f2bd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785410f2b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785410f2b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2785410f2bd_0_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2785410f2bd_0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785410f2bd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785410f2bd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2785410f2bd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2785410f2bd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2785410f2bd_0_5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6" name="Google Shape;1056;g2785410f2bd_0_5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84e3d3438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84e3d3438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2785410f2bd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2785410f2bd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2785410f2bd_0_8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2785410f2bd_0_8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785410f2bd_0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785410f2bd_0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785410f2bd_0_9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785410f2bd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785410f2bd_0_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785410f2bd_0_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g2785410f2bd_0_9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5" name="Google Shape;1275;g2785410f2bd_0_9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2785410f2bd_0_9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2785410f2bd_0_9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2785410f2bd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2785410f2bd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2785410f2bd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2785410f2bd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2785410f2bd_0_10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2785410f2bd_0_1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784e3d3438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784e3d3438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g2785410f2bd_0_10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2" name="Google Shape;1392;g2785410f2bd_0_1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2785410f2bd_0_1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2785410f2bd_0_1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84e3d3438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84e3d3438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84e3d3438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784e3d3438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84e3d3438_0_62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84e3d3438_0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784e3d3438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784e3d3438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854350"/>
            <a:ext cx="8520600" cy="8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2025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Kao, Iuniana Oprescu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Routing Principles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4 (Routing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Modeling the Network – Graph</a:t>
            </a:r>
            <a:endParaRPr/>
          </a:p>
        </p:txBody>
      </p:sp>
      <p:sp>
        <p:nvSpPr>
          <p:cNvPr id="309" name="Google Shape;309;p33"/>
          <p:cNvSpPr txBox="1"/>
          <p:nvPr>
            <p:ph idx="1" type="body"/>
          </p:nvPr>
        </p:nvSpPr>
        <p:spPr>
          <a:xfrm>
            <a:off x="107050" y="402200"/>
            <a:ext cx="8909700" cy="21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draw the network as a graph.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edge represents a link. For now, assume a link connects exactly 2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assume each </a:t>
            </a:r>
            <a:r>
              <a:rPr lang="en"/>
              <a:t>machine</a:t>
            </a:r>
            <a:r>
              <a:rPr lang="en"/>
              <a:t> is identified by a unique label.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We'll </a:t>
            </a:r>
            <a:r>
              <a:rPr lang="en"/>
              <a:t>think</a:t>
            </a:r>
            <a:r>
              <a:rPr lang="en"/>
              <a:t> more about addressing later.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"/>
          <p:cNvSpPr/>
          <p:nvPr/>
        </p:nvSpPr>
        <p:spPr>
          <a:xfrm>
            <a:off x="3503188" y="3386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1" name="Google Shape;311;p33"/>
          <p:cNvCxnSpPr>
            <a:stCxn id="310" idx="6"/>
            <a:endCxn id="312" idx="1"/>
          </p:cNvCxnSpPr>
          <p:nvPr/>
        </p:nvCxnSpPr>
        <p:spPr>
          <a:xfrm>
            <a:off x="3788188" y="352877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3" name="Google Shape;313;p33"/>
          <p:cNvSpPr/>
          <p:nvPr/>
        </p:nvSpPr>
        <p:spPr>
          <a:xfrm>
            <a:off x="5516075" y="2791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4" name="Google Shape;314;p33"/>
          <p:cNvCxnSpPr>
            <a:stCxn id="312" idx="3"/>
            <a:endCxn id="313" idx="1"/>
          </p:cNvCxnSpPr>
          <p:nvPr/>
        </p:nvCxnSpPr>
        <p:spPr>
          <a:xfrm flipH="1" rot="10800000">
            <a:off x="4702600" y="293357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5" name="Google Shape;315;p33"/>
          <p:cNvCxnSpPr>
            <a:stCxn id="312" idx="3"/>
            <a:endCxn id="316" idx="1"/>
          </p:cNvCxnSpPr>
          <p:nvPr/>
        </p:nvCxnSpPr>
        <p:spPr>
          <a:xfrm>
            <a:off x="4702600" y="3528775"/>
            <a:ext cx="813600" cy="11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3"/>
          <p:cNvCxnSpPr>
            <a:stCxn id="313" idx="3"/>
            <a:endCxn id="318" idx="1"/>
          </p:cNvCxnSpPr>
          <p:nvPr/>
        </p:nvCxnSpPr>
        <p:spPr>
          <a:xfrm>
            <a:off x="5801075" y="293352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3"/>
          <p:cNvCxnSpPr>
            <a:stCxn id="316" idx="3"/>
            <a:endCxn id="318" idx="1"/>
          </p:cNvCxnSpPr>
          <p:nvPr/>
        </p:nvCxnSpPr>
        <p:spPr>
          <a:xfrm flipH="1" rot="10800000">
            <a:off x="5801075" y="3231225"/>
            <a:ext cx="1038600" cy="4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0" name="Google Shape;320;p33"/>
          <p:cNvSpPr/>
          <p:nvPr/>
        </p:nvSpPr>
        <p:spPr>
          <a:xfrm>
            <a:off x="6472950" y="3977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1" name="Google Shape;321;p33"/>
          <p:cNvCxnSpPr>
            <a:stCxn id="316" idx="3"/>
            <a:endCxn id="320" idx="1"/>
          </p:cNvCxnSpPr>
          <p:nvPr/>
        </p:nvCxnSpPr>
        <p:spPr>
          <a:xfrm>
            <a:off x="5801075" y="364582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3"/>
          <p:cNvSpPr/>
          <p:nvPr/>
        </p:nvSpPr>
        <p:spPr>
          <a:xfrm>
            <a:off x="5022825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3" name="Google Shape;323;p33"/>
          <p:cNvCxnSpPr>
            <a:stCxn id="322" idx="3"/>
            <a:endCxn id="320" idx="1"/>
          </p:cNvCxnSpPr>
          <p:nvPr/>
        </p:nvCxnSpPr>
        <p:spPr>
          <a:xfrm flipH="1" rot="10800000">
            <a:off x="5307825" y="412007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4" name="Google Shape;324;p33"/>
          <p:cNvSpPr/>
          <p:nvPr/>
        </p:nvSpPr>
        <p:spPr>
          <a:xfrm>
            <a:off x="4285013" y="4383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5" name="Google Shape;325;p33"/>
          <p:cNvCxnSpPr>
            <a:stCxn id="324" idx="6"/>
            <a:endCxn id="322" idx="1"/>
          </p:cNvCxnSpPr>
          <p:nvPr/>
        </p:nvCxnSpPr>
        <p:spPr>
          <a:xfrm flipH="1" rot="10800000">
            <a:off x="4570013" y="437535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6" name="Google Shape;326;p33"/>
          <p:cNvCxnSpPr>
            <a:stCxn id="320" idx="2"/>
            <a:endCxn id="327" idx="0"/>
          </p:cNvCxnSpPr>
          <p:nvPr/>
        </p:nvCxnSpPr>
        <p:spPr>
          <a:xfrm flipH="1">
            <a:off x="6235650" y="426250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7" name="Google Shape;327;p33"/>
          <p:cNvSpPr/>
          <p:nvPr/>
        </p:nvSpPr>
        <p:spPr>
          <a:xfrm>
            <a:off x="6093225" y="46211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8" name="Google Shape;328;p33"/>
          <p:cNvCxnSpPr>
            <a:stCxn id="329" idx="2"/>
            <a:endCxn id="327" idx="3"/>
          </p:cNvCxnSpPr>
          <p:nvPr/>
        </p:nvCxnSpPr>
        <p:spPr>
          <a:xfrm flipH="1">
            <a:off x="6378150" y="451787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33"/>
          <p:cNvCxnSpPr>
            <a:stCxn id="318" idx="2"/>
            <a:endCxn id="329" idx="0"/>
          </p:cNvCxnSpPr>
          <p:nvPr/>
        </p:nvCxnSpPr>
        <p:spPr>
          <a:xfrm>
            <a:off x="6982300" y="3373675"/>
            <a:ext cx="396000" cy="85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33"/>
          <p:cNvCxnSpPr>
            <a:stCxn id="332" idx="2"/>
            <a:endCxn id="329" idx="3"/>
          </p:cNvCxnSpPr>
          <p:nvPr/>
        </p:nvCxnSpPr>
        <p:spPr>
          <a:xfrm flipH="1">
            <a:off x="7520863" y="4196675"/>
            <a:ext cx="514200" cy="1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3" name="Google Shape;333;p33"/>
          <p:cNvSpPr/>
          <p:nvPr/>
        </p:nvSpPr>
        <p:spPr>
          <a:xfrm>
            <a:off x="7635463" y="3180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4" name="Google Shape;334;p33"/>
          <p:cNvCxnSpPr>
            <a:stCxn id="333" idx="2"/>
            <a:endCxn id="318" idx="3"/>
          </p:cNvCxnSpPr>
          <p:nvPr/>
        </p:nvCxnSpPr>
        <p:spPr>
          <a:xfrm rot="10800000">
            <a:off x="7124863" y="323115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2" name="Google Shape;312;p33"/>
          <p:cNvSpPr/>
          <p:nvPr/>
        </p:nvSpPr>
        <p:spPr>
          <a:xfrm>
            <a:off x="4417600" y="33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33"/>
          <p:cNvSpPr/>
          <p:nvPr/>
        </p:nvSpPr>
        <p:spPr>
          <a:xfrm>
            <a:off x="5516075" y="3503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3"/>
          <p:cNvSpPr/>
          <p:nvPr/>
        </p:nvSpPr>
        <p:spPr>
          <a:xfrm>
            <a:off x="6839800" y="3088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p33"/>
          <p:cNvSpPr/>
          <p:nvPr/>
        </p:nvSpPr>
        <p:spPr>
          <a:xfrm>
            <a:off x="7235850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8035063" y="4054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1114750" y="3441982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3"/>
          <p:cNvSpPr/>
          <p:nvPr/>
        </p:nvSpPr>
        <p:spPr>
          <a:xfrm>
            <a:off x="1114754" y="383482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7" name="Google Shape;337;p33"/>
          <p:cNvSpPr txBox="1"/>
          <p:nvPr>
            <p:ph idx="1" type="body"/>
          </p:nvPr>
        </p:nvSpPr>
        <p:spPr>
          <a:xfrm>
            <a:off x="1475950" y="3373675"/>
            <a:ext cx="1227600" cy="85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= End host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= Router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Modeling the Network – Packets</a:t>
            </a:r>
            <a:endParaRPr/>
          </a:p>
        </p:txBody>
      </p:sp>
      <p:sp>
        <p:nvSpPr>
          <p:cNvPr id="343" name="Google Shape;343;p34"/>
          <p:cNvSpPr txBox="1"/>
          <p:nvPr>
            <p:ph idx="1" type="body"/>
          </p:nvPr>
        </p:nvSpPr>
        <p:spPr>
          <a:xfrm>
            <a:off x="107050" y="402200"/>
            <a:ext cx="63615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Packets</a:t>
            </a:r>
            <a:r>
              <a:rPr lang="en"/>
              <a:t> are the b</a:t>
            </a:r>
            <a:r>
              <a:rPr lang="en"/>
              <a:t>asic unit of data sent across the network.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Packets have a header with metadata.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we only care about the source address and destination address fields.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Packets have a payload with the application data.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Website contents, image,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Routing isn't </a:t>
            </a:r>
            <a:r>
              <a:rPr lang="en"/>
              <a:t>concerned about the payload. It's just</a:t>
            </a:r>
            <a:r>
              <a:rPr lang="en"/>
              <a:t> some sequence of 1s and 0s we have to forward.</a:t>
            </a:r>
            <a:endParaRPr/>
          </a:p>
        </p:txBody>
      </p:sp>
      <p:sp>
        <p:nvSpPr>
          <p:cNvPr id="344" name="Google Shape;344;p34"/>
          <p:cNvSpPr/>
          <p:nvPr/>
        </p:nvSpPr>
        <p:spPr>
          <a:xfrm>
            <a:off x="6783550" y="1214500"/>
            <a:ext cx="19908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Source Address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6783550" y="1709000"/>
            <a:ext cx="1990800" cy="4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Destination Address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6783550" y="2203400"/>
            <a:ext cx="1990800" cy="1725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Makes Routing Hard?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52" name="Google Shape;352;p3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Routing Hard?</a:t>
            </a:r>
            <a:endParaRPr/>
          </a:p>
        </p:txBody>
      </p:sp>
      <p:sp>
        <p:nvSpPr>
          <p:cNvPr id="353" name="Google Shape;353;p3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Routing Hard? (</a:t>
            </a:r>
            <a:r>
              <a:rPr lang="en"/>
              <a:t>1/3</a:t>
            </a:r>
            <a:r>
              <a:rPr lang="en"/>
              <a:t>) – Changing Topologies</a:t>
            </a:r>
            <a:endParaRPr/>
          </a:p>
        </p:txBody>
      </p:sp>
      <p:sp>
        <p:nvSpPr>
          <p:cNvPr id="359" name="Google Shape;359;p36"/>
          <p:cNvSpPr txBox="1"/>
          <p:nvPr>
            <p:ph idx="1" type="body"/>
          </p:nvPr>
        </p:nvSpPr>
        <p:spPr>
          <a:xfrm>
            <a:off x="107050" y="402200"/>
            <a:ext cx="8909700" cy="23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network graph is constantly changing.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join and leave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Links can fail, and new links can be added.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routing protocol needs to be robust to changes.</a:t>
            </a:r>
            <a:endParaRPr/>
          </a:p>
        </p:txBody>
      </p:sp>
      <p:sp>
        <p:nvSpPr>
          <p:cNvPr id="360" name="Google Shape;360;p36"/>
          <p:cNvSpPr/>
          <p:nvPr/>
        </p:nvSpPr>
        <p:spPr>
          <a:xfrm>
            <a:off x="2424475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1" name="Google Shape;361;p36"/>
          <p:cNvSpPr/>
          <p:nvPr/>
        </p:nvSpPr>
        <p:spPr>
          <a:xfrm>
            <a:off x="2424488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19672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36"/>
          <p:cNvSpPr/>
          <p:nvPr/>
        </p:nvSpPr>
        <p:spPr>
          <a:xfrm>
            <a:off x="28816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36"/>
          <p:cNvCxnSpPr>
            <a:stCxn id="362" idx="0"/>
            <a:endCxn id="361" idx="2"/>
          </p:cNvCxnSpPr>
          <p:nvPr/>
        </p:nvCxnSpPr>
        <p:spPr>
          <a:xfrm flipH="1" rot="10800000">
            <a:off x="21097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36"/>
          <p:cNvCxnSpPr>
            <a:stCxn id="363" idx="0"/>
            <a:endCxn id="361" idx="2"/>
          </p:cNvCxnSpPr>
          <p:nvPr/>
        </p:nvCxnSpPr>
        <p:spPr>
          <a:xfrm rot="10800000">
            <a:off x="25669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6" name="Google Shape;366;p36"/>
          <p:cNvCxnSpPr>
            <a:stCxn id="363" idx="1"/>
            <a:endCxn id="362" idx="3"/>
          </p:cNvCxnSpPr>
          <p:nvPr/>
        </p:nvCxnSpPr>
        <p:spPr>
          <a:xfrm rot="10800000">
            <a:off x="2252288" y="4437425"/>
            <a:ext cx="6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36"/>
          <p:cNvCxnSpPr>
            <a:stCxn id="360" idx="4"/>
            <a:endCxn id="361" idx="0"/>
          </p:cNvCxnSpPr>
          <p:nvPr/>
        </p:nvCxnSpPr>
        <p:spPr>
          <a:xfrm>
            <a:off x="2566975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8" name="Google Shape;368;p36"/>
          <p:cNvCxnSpPr>
            <a:stCxn id="369" idx="2"/>
            <a:endCxn id="361" idx="3"/>
          </p:cNvCxnSpPr>
          <p:nvPr/>
        </p:nvCxnSpPr>
        <p:spPr>
          <a:xfrm rot="10800000">
            <a:off x="2709475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9" name="Google Shape;369;p36"/>
          <p:cNvSpPr/>
          <p:nvPr/>
        </p:nvSpPr>
        <p:spPr>
          <a:xfrm>
            <a:off x="36436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36436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1" name="Google Shape;371;p36"/>
          <p:cNvCxnSpPr>
            <a:stCxn id="370" idx="2"/>
            <a:endCxn id="363" idx="3"/>
          </p:cNvCxnSpPr>
          <p:nvPr/>
        </p:nvCxnSpPr>
        <p:spPr>
          <a:xfrm rot="10800000">
            <a:off x="3166675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2" name="Google Shape;372;p36"/>
          <p:cNvSpPr/>
          <p:nvPr/>
        </p:nvSpPr>
        <p:spPr>
          <a:xfrm>
            <a:off x="12052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12052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4" name="Google Shape;374;p36"/>
          <p:cNvCxnSpPr>
            <a:stCxn id="362" idx="1"/>
            <a:endCxn id="373" idx="6"/>
          </p:cNvCxnSpPr>
          <p:nvPr/>
        </p:nvCxnSpPr>
        <p:spPr>
          <a:xfrm rot="10800000">
            <a:off x="1490288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5" name="Google Shape;375;p36"/>
          <p:cNvCxnSpPr>
            <a:stCxn id="361" idx="1"/>
            <a:endCxn id="372" idx="6"/>
          </p:cNvCxnSpPr>
          <p:nvPr/>
        </p:nvCxnSpPr>
        <p:spPr>
          <a:xfrm rot="10800000">
            <a:off x="1490288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6" name="Google Shape;376;p36"/>
          <p:cNvSpPr/>
          <p:nvPr/>
        </p:nvSpPr>
        <p:spPr>
          <a:xfrm>
            <a:off x="6434500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36"/>
          <p:cNvSpPr/>
          <p:nvPr/>
        </p:nvSpPr>
        <p:spPr>
          <a:xfrm>
            <a:off x="6434513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8" name="Google Shape;378;p36"/>
          <p:cNvSpPr/>
          <p:nvPr/>
        </p:nvSpPr>
        <p:spPr>
          <a:xfrm>
            <a:off x="59773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36"/>
          <p:cNvSpPr/>
          <p:nvPr/>
        </p:nvSpPr>
        <p:spPr>
          <a:xfrm>
            <a:off x="68917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36"/>
          <p:cNvCxnSpPr>
            <a:stCxn id="378" idx="0"/>
            <a:endCxn id="377" idx="2"/>
          </p:cNvCxnSpPr>
          <p:nvPr/>
        </p:nvCxnSpPr>
        <p:spPr>
          <a:xfrm flipH="1" rot="10800000">
            <a:off x="61198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36"/>
          <p:cNvCxnSpPr>
            <a:stCxn id="379" idx="0"/>
            <a:endCxn id="377" idx="2"/>
          </p:cNvCxnSpPr>
          <p:nvPr/>
        </p:nvCxnSpPr>
        <p:spPr>
          <a:xfrm rot="10800000">
            <a:off x="65770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36"/>
          <p:cNvCxnSpPr>
            <a:stCxn id="379" idx="1"/>
            <a:endCxn id="378" idx="3"/>
          </p:cNvCxnSpPr>
          <p:nvPr/>
        </p:nvCxnSpPr>
        <p:spPr>
          <a:xfrm rot="10800000">
            <a:off x="6262313" y="443742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36"/>
          <p:cNvCxnSpPr>
            <a:stCxn id="376" idx="4"/>
            <a:endCxn id="377" idx="0"/>
          </p:cNvCxnSpPr>
          <p:nvPr/>
        </p:nvCxnSpPr>
        <p:spPr>
          <a:xfrm>
            <a:off x="6577000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36"/>
          <p:cNvCxnSpPr>
            <a:stCxn id="385" idx="2"/>
            <a:endCxn id="377" idx="3"/>
          </p:cNvCxnSpPr>
          <p:nvPr/>
        </p:nvCxnSpPr>
        <p:spPr>
          <a:xfrm rot="10800000">
            <a:off x="6719500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6"/>
          <p:cNvSpPr/>
          <p:nvPr/>
        </p:nvSpPr>
        <p:spPr>
          <a:xfrm>
            <a:off x="76537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6"/>
          <p:cNvSpPr/>
          <p:nvPr/>
        </p:nvSpPr>
        <p:spPr>
          <a:xfrm>
            <a:off x="76537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36"/>
          <p:cNvCxnSpPr>
            <a:stCxn id="386" idx="2"/>
            <a:endCxn id="379" idx="3"/>
          </p:cNvCxnSpPr>
          <p:nvPr/>
        </p:nvCxnSpPr>
        <p:spPr>
          <a:xfrm rot="10800000">
            <a:off x="7176700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8" name="Google Shape;388;p36"/>
          <p:cNvSpPr/>
          <p:nvPr/>
        </p:nvSpPr>
        <p:spPr>
          <a:xfrm>
            <a:off x="52153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6"/>
          <p:cNvSpPr/>
          <p:nvPr/>
        </p:nvSpPr>
        <p:spPr>
          <a:xfrm>
            <a:off x="52153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0" name="Google Shape;390;p36"/>
          <p:cNvCxnSpPr>
            <a:stCxn id="378" idx="1"/>
            <a:endCxn id="389" idx="6"/>
          </p:cNvCxnSpPr>
          <p:nvPr/>
        </p:nvCxnSpPr>
        <p:spPr>
          <a:xfrm rot="10800000">
            <a:off x="5500313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36"/>
          <p:cNvCxnSpPr>
            <a:stCxn id="377" idx="1"/>
            <a:endCxn id="388" idx="6"/>
          </p:cNvCxnSpPr>
          <p:nvPr/>
        </p:nvCxnSpPr>
        <p:spPr>
          <a:xfrm rot="10800000">
            <a:off x="5500313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36"/>
          <p:cNvSpPr txBox="1"/>
          <p:nvPr/>
        </p:nvSpPr>
        <p:spPr>
          <a:xfrm>
            <a:off x="5904125" y="4640350"/>
            <a:ext cx="134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Routing Hard? (2/3) – Distributed Protocols</a:t>
            </a:r>
            <a:endParaRPr/>
          </a:p>
        </p:txBody>
      </p:sp>
      <p:sp>
        <p:nvSpPr>
          <p:cNvPr id="398" name="Google Shape;398;p37"/>
          <p:cNvSpPr txBox="1"/>
          <p:nvPr>
            <p:ph idx="1" type="body"/>
          </p:nvPr>
        </p:nvSpPr>
        <p:spPr>
          <a:xfrm>
            <a:off x="107050" y="402200"/>
            <a:ext cx="8909700" cy="23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don't have a global, birds-eye view of the network.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link fails, routers don't automatically know about it.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 protocols </a:t>
            </a:r>
            <a:r>
              <a:rPr lang="en"/>
              <a:t>have to be </a:t>
            </a:r>
            <a:r>
              <a:rPr b="1" lang="en"/>
              <a:t>distributed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There's no central mastermind computing the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computes its own part of the answer.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must </a:t>
            </a:r>
            <a:r>
              <a:rPr lang="en"/>
              <a:t>coordinate</a:t>
            </a:r>
            <a:r>
              <a:rPr lang="en"/>
              <a:t> with each other in the protocol.</a:t>
            </a:r>
            <a:endParaRPr/>
          </a:p>
        </p:txBody>
      </p:sp>
      <p:sp>
        <p:nvSpPr>
          <p:cNvPr id="399" name="Google Shape;399;p37"/>
          <p:cNvSpPr/>
          <p:nvPr/>
        </p:nvSpPr>
        <p:spPr>
          <a:xfrm>
            <a:off x="3503188" y="3386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7"/>
          <p:cNvCxnSpPr>
            <a:stCxn id="399" idx="6"/>
            <a:endCxn id="401" idx="1"/>
          </p:cNvCxnSpPr>
          <p:nvPr/>
        </p:nvCxnSpPr>
        <p:spPr>
          <a:xfrm>
            <a:off x="3788188" y="352877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37"/>
          <p:cNvCxnSpPr>
            <a:stCxn id="401" idx="3"/>
            <a:endCxn id="403" idx="1"/>
          </p:cNvCxnSpPr>
          <p:nvPr/>
        </p:nvCxnSpPr>
        <p:spPr>
          <a:xfrm flipH="1" rot="10800000">
            <a:off x="4702600" y="293357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37"/>
          <p:cNvCxnSpPr>
            <a:stCxn id="401" idx="3"/>
            <a:endCxn id="405" idx="1"/>
          </p:cNvCxnSpPr>
          <p:nvPr/>
        </p:nvCxnSpPr>
        <p:spPr>
          <a:xfrm>
            <a:off x="4702600" y="3528775"/>
            <a:ext cx="813600" cy="11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p37"/>
          <p:cNvCxnSpPr>
            <a:stCxn id="403" idx="3"/>
            <a:endCxn id="407" idx="1"/>
          </p:cNvCxnSpPr>
          <p:nvPr/>
        </p:nvCxnSpPr>
        <p:spPr>
          <a:xfrm>
            <a:off x="5801075" y="293352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8" name="Google Shape;408;p37"/>
          <p:cNvCxnSpPr>
            <a:stCxn id="405" idx="3"/>
            <a:endCxn id="407" idx="1"/>
          </p:cNvCxnSpPr>
          <p:nvPr/>
        </p:nvCxnSpPr>
        <p:spPr>
          <a:xfrm flipH="1" rot="10800000">
            <a:off x="5801075" y="3231225"/>
            <a:ext cx="1038600" cy="414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9" name="Google Shape;409;p37"/>
          <p:cNvSpPr/>
          <p:nvPr/>
        </p:nvSpPr>
        <p:spPr>
          <a:xfrm>
            <a:off x="6472950" y="39775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0" name="Google Shape;410;p37"/>
          <p:cNvCxnSpPr>
            <a:stCxn id="405" idx="3"/>
            <a:endCxn id="409" idx="1"/>
          </p:cNvCxnSpPr>
          <p:nvPr/>
        </p:nvCxnSpPr>
        <p:spPr>
          <a:xfrm>
            <a:off x="5801075" y="364582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1" name="Google Shape;411;p37"/>
          <p:cNvSpPr/>
          <p:nvPr/>
        </p:nvSpPr>
        <p:spPr>
          <a:xfrm>
            <a:off x="5022825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2" name="Google Shape;412;p37"/>
          <p:cNvCxnSpPr>
            <a:stCxn id="411" idx="3"/>
            <a:endCxn id="409" idx="1"/>
          </p:cNvCxnSpPr>
          <p:nvPr/>
        </p:nvCxnSpPr>
        <p:spPr>
          <a:xfrm flipH="1" rot="10800000">
            <a:off x="5307825" y="412007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37"/>
          <p:cNvSpPr/>
          <p:nvPr/>
        </p:nvSpPr>
        <p:spPr>
          <a:xfrm>
            <a:off x="4285013" y="4383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37"/>
          <p:cNvCxnSpPr>
            <a:stCxn id="413" idx="6"/>
            <a:endCxn id="411" idx="1"/>
          </p:cNvCxnSpPr>
          <p:nvPr/>
        </p:nvCxnSpPr>
        <p:spPr>
          <a:xfrm flipH="1" rot="10800000">
            <a:off x="4570013" y="437535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37"/>
          <p:cNvCxnSpPr>
            <a:stCxn id="409" idx="2"/>
            <a:endCxn id="416" idx="0"/>
          </p:cNvCxnSpPr>
          <p:nvPr/>
        </p:nvCxnSpPr>
        <p:spPr>
          <a:xfrm flipH="1">
            <a:off x="6235650" y="426250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37"/>
          <p:cNvSpPr/>
          <p:nvPr/>
        </p:nvSpPr>
        <p:spPr>
          <a:xfrm>
            <a:off x="6093225" y="46211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7" name="Google Shape;417;p37"/>
          <p:cNvCxnSpPr>
            <a:stCxn id="418" idx="2"/>
            <a:endCxn id="416" idx="3"/>
          </p:cNvCxnSpPr>
          <p:nvPr/>
        </p:nvCxnSpPr>
        <p:spPr>
          <a:xfrm flipH="1">
            <a:off x="6378150" y="451787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37"/>
          <p:cNvCxnSpPr>
            <a:stCxn id="407" idx="2"/>
            <a:endCxn id="418" idx="0"/>
          </p:cNvCxnSpPr>
          <p:nvPr/>
        </p:nvCxnSpPr>
        <p:spPr>
          <a:xfrm>
            <a:off x="6982300" y="3373675"/>
            <a:ext cx="396000" cy="859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0" name="Google Shape;420;p37"/>
          <p:cNvCxnSpPr>
            <a:stCxn id="421" idx="2"/>
            <a:endCxn id="418" idx="3"/>
          </p:cNvCxnSpPr>
          <p:nvPr/>
        </p:nvCxnSpPr>
        <p:spPr>
          <a:xfrm flipH="1">
            <a:off x="7520863" y="4196675"/>
            <a:ext cx="514200" cy="178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2" name="Google Shape;422;p37"/>
          <p:cNvSpPr/>
          <p:nvPr/>
        </p:nvSpPr>
        <p:spPr>
          <a:xfrm>
            <a:off x="7635463" y="3180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3" name="Google Shape;423;p37"/>
          <p:cNvCxnSpPr>
            <a:stCxn id="422" idx="2"/>
            <a:endCxn id="407" idx="3"/>
          </p:cNvCxnSpPr>
          <p:nvPr/>
        </p:nvCxnSpPr>
        <p:spPr>
          <a:xfrm rot="10800000">
            <a:off x="7124863" y="323115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37"/>
          <p:cNvSpPr/>
          <p:nvPr/>
        </p:nvSpPr>
        <p:spPr>
          <a:xfrm>
            <a:off x="4417600" y="3386275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37"/>
          <p:cNvSpPr/>
          <p:nvPr/>
        </p:nvSpPr>
        <p:spPr>
          <a:xfrm>
            <a:off x="5516075" y="3503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7" name="Google Shape;407;p37"/>
          <p:cNvSpPr/>
          <p:nvPr/>
        </p:nvSpPr>
        <p:spPr>
          <a:xfrm>
            <a:off x="6839800" y="3088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37"/>
          <p:cNvSpPr/>
          <p:nvPr/>
        </p:nvSpPr>
        <p:spPr>
          <a:xfrm>
            <a:off x="7235850" y="423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37"/>
          <p:cNvSpPr/>
          <p:nvPr/>
        </p:nvSpPr>
        <p:spPr>
          <a:xfrm>
            <a:off x="8035063" y="40541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3" name="Google Shape;403;p37"/>
          <p:cNvSpPr/>
          <p:nvPr/>
        </p:nvSpPr>
        <p:spPr>
          <a:xfrm>
            <a:off x="5516075" y="2791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4" name="Google Shape;424;p37"/>
          <p:cNvSpPr txBox="1"/>
          <p:nvPr/>
        </p:nvSpPr>
        <p:spPr>
          <a:xfrm>
            <a:off x="613125" y="3415825"/>
            <a:ext cx="25536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R2 can't see the whole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R2 might only be able to know about its direct neighbors.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What Makes Routing Hard? (3/3) – Best-Effort</a:t>
            </a:r>
            <a:endParaRPr/>
          </a:p>
        </p:txBody>
      </p:sp>
      <p:sp>
        <p:nvSpPr>
          <p:cNvPr id="430" name="Google Shape;430;p3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At Layer 3, links are best-effort. Packets could get dropped.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summary, challenges of routing: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Topology changes over time.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Routers don't have a global view of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Links are best-effort.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Types of Routing Protocols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36" name="Google Shape;436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Routing Protocols</a:t>
            </a:r>
            <a:endParaRPr/>
          </a:p>
        </p:txBody>
      </p:sp>
      <p:sp>
        <p:nvSpPr>
          <p:cNvPr id="437" name="Google Shape;437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/>
          <p:nvPr/>
        </p:nvSpPr>
        <p:spPr>
          <a:xfrm>
            <a:off x="3514750" y="3680675"/>
            <a:ext cx="2141400" cy="130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4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Protocols – Disclaimer</a:t>
            </a:r>
            <a:endParaRPr/>
          </a:p>
        </p:txBody>
      </p:sp>
      <p:sp>
        <p:nvSpPr>
          <p:cNvPr id="444" name="Google Shape;444;p40"/>
          <p:cNvSpPr txBox="1"/>
          <p:nvPr>
            <p:ph idx="1" type="body"/>
          </p:nvPr>
        </p:nvSpPr>
        <p:spPr>
          <a:xfrm>
            <a:off x="107050" y="402200"/>
            <a:ext cx="8909700" cy="19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 are an endless number of possible routing protocols.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going to talk about the "archetypal Internet."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see some alternative approaches later.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The Internet is a network of networks.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does not have a single giant routing protocol.</a:t>
            </a:r>
            <a:endParaRPr/>
          </a:p>
        </p:txBody>
      </p:sp>
      <p:sp>
        <p:nvSpPr>
          <p:cNvPr id="445" name="Google Shape;445;p40"/>
          <p:cNvSpPr/>
          <p:nvPr/>
        </p:nvSpPr>
        <p:spPr>
          <a:xfrm>
            <a:off x="3351275" y="2546900"/>
            <a:ext cx="2890800" cy="101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40"/>
          <p:cNvSpPr/>
          <p:nvPr/>
        </p:nvSpPr>
        <p:spPr>
          <a:xfrm>
            <a:off x="6426350" y="2591175"/>
            <a:ext cx="2218800" cy="222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40"/>
          <p:cNvSpPr/>
          <p:nvPr/>
        </p:nvSpPr>
        <p:spPr>
          <a:xfrm>
            <a:off x="285750" y="2862825"/>
            <a:ext cx="2487600" cy="161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40"/>
          <p:cNvSpPr/>
          <p:nvPr/>
        </p:nvSpPr>
        <p:spPr>
          <a:xfrm>
            <a:off x="1415675" y="367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0"/>
          <p:cNvSpPr/>
          <p:nvPr/>
        </p:nvSpPr>
        <p:spPr>
          <a:xfrm>
            <a:off x="1415675" y="2972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40"/>
          <p:cNvSpPr/>
          <p:nvPr/>
        </p:nvSpPr>
        <p:spPr>
          <a:xfrm>
            <a:off x="2317763" y="3264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0"/>
          <p:cNvSpPr/>
          <p:nvPr/>
        </p:nvSpPr>
        <p:spPr>
          <a:xfrm>
            <a:off x="702163" y="3385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2" name="Google Shape;452;p40"/>
          <p:cNvSpPr/>
          <p:nvPr/>
        </p:nvSpPr>
        <p:spPr>
          <a:xfrm>
            <a:off x="702163" y="3973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3" name="Google Shape;453;p40"/>
          <p:cNvCxnSpPr>
            <a:stCxn id="448" idx="1"/>
            <a:endCxn id="451" idx="6"/>
          </p:cNvCxnSpPr>
          <p:nvPr/>
        </p:nvCxnSpPr>
        <p:spPr>
          <a:xfrm rot="10800000">
            <a:off x="987275" y="3528275"/>
            <a:ext cx="428400" cy="2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0"/>
          <p:cNvCxnSpPr>
            <a:stCxn id="448" idx="1"/>
            <a:endCxn id="452" idx="6"/>
          </p:cNvCxnSpPr>
          <p:nvPr/>
        </p:nvCxnSpPr>
        <p:spPr>
          <a:xfrm flipH="1">
            <a:off x="987275" y="3821975"/>
            <a:ext cx="428400" cy="29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0"/>
          <p:cNvCxnSpPr>
            <a:stCxn id="448" idx="3"/>
            <a:endCxn id="450" idx="1"/>
          </p:cNvCxnSpPr>
          <p:nvPr/>
        </p:nvCxnSpPr>
        <p:spPr>
          <a:xfrm flipH="1" rot="10800000">
            <a:off x="1700675" y="3407075"/>
            <a:ext cx="617100" cy="414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40"/>
          <p:cNvCxnSpPr>
            <a:stCxn id="449" idx="2"/>
            <a:endCxn id="448" idx="0"/>
          </p:cNvCxnSpPr>
          <p:nvPr/>
        </p:nvCxnSpPr>
        <p:spPr>
          <a:xfrm>
            <a:off x="1558175" y="3257150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7" name="Google Shape;457;p40"/>
          <p:cNvSpPr/>
          <p:nvPr/>
        </p:nvSpPr>
        <p:spPr>
          <a:xfrm>
            <a:off x="5818250" y="28504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0"/>
          <p:cNvSpPr/>
          <p:nvPr/>
        </p:nvSpPr>
        <p:spPr>
          <a:xfrm>
            <a:off x="5126075" y="32055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40"/>
          <p:cNvCxnSpPr>
            <a:stCxn id="457" idx="1"/>
            <a:endCxn id="458" idx="6"/>
          </p:cNvCxnSpPr>
          <p:nvPr/>
        </p:nvCxnSpPr>
        <p:spPr>
          <a:xfrm flipH="1">
            <a:off x="5411150" y="2992963"/>
            <a:ext cx="407100" cy="35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0" name="Google Shape;460;p40"/>
          <p:cNvSpPr/>
          <p:nvPr/>
        </p:nvSpPr>
        <p:spPr>
          <a:xfrm>
            <a:off x="3504288" y="2850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40"/>
          <p:cNvCxnSpPr>
            <a:stCxn id="457" idx="1"/>
            <a:endCxn id="460" idx="3"/>
          </p:cNvCxnSpPr>
          <p:nvPr/>
        </p:nvCxnSpPr>
        <p:spPr>
          <a:xfrm rot="10800000">
            <a:off x="3789350" y="2992963"/>
            <a:ext cx="202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2" name="Google Shape;462;p40"/>
          <p:cNvSpPr/>
          <p:nvPr/>
        </p:nvSpPr>
        <p:spPr>
          <a:xfrm>
            <a:off x="3778688" y="40180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0"/>
          <p:cNvSpPr/>
          <p:nvPr/>
        </p:nvSpPr>
        <p:spPr>
          <a:xfrm>
            <a:off x="5102525" y="40180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40"/>
          <p:cNvSpPr/>
          <p:nvPr/>
        </p:nvSpPr>
        <p:spPr>
          <a:xfrm>
            <a:off x="3778688" y="446788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5" name="Google Shape;465;p40"/>
          <p:cNvCxnSpPr>
            <a:stCxn id="464" idx="0"/>
            <a:endCxn id="462" idx="2"/>
          </p:cNvCxnSpPr>
          <p:nvPr/>
        </p:nvCxnSpPr>
        <p:spPr>
          <a:xfrm rot="10800000">
            <a:off x="3921188" y="4302886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0"/>
          <p:cNvCxnSpPr>
            <a:stCxn id="462" idx="3"/>
            <a:endCxn id="463" idx="1"/>
          </p:cNvCxnSpPr>
          <p:nvPr/>
        </p:nvCxnSpPr>
        <p:spPr>
          <a:xfrm>
            <a:off x="4063688" y="4160513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7" name="Google Shape;467;p40"/>
          <p:cNvSpPr/>
          <p:nvPr/>
        </p:nvSpPr>
        <p:spPr>
          <a:xfrm>
            <a:off x="5102525" y="44678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8" name="Google Shape;468;p40"/>
          <p:cNvCxnSpPr>
            <a:stCxn id="467" idx="0"/>
            <a:endCxn id="463" idx="2"/>
          </p:cNvCxnSpPr>
          <p:nvPr/>
        </p:nvCxnSpPr>
        <p:spPr>
          <a:xfrm rot="10800000">
            <a:off x="5245025" y="4303111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0"/>
          <p:cNvSpPr/>
          <p:nvPr/>
        </p:nvSpPr>
        <p:spPr>
          <a:xfrm>
            <a:off x="6473363" y="34720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0"/>
          <p:cNvSpPr/>
          <p:nvPr/>
        </p:nvSpPr>
        <p:spPr>
          <a:xfrm>
            <a:off x="6834563" y="28504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7433075" y="306307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7438875" y="3859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7067275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4" name="Google Shape;474;p40"/>
          <p:cNvSpPr/>
          <p:nvPr/>
        </p:nvSpPr>
        <p:spPr>
          <a:xfrm>
            <a:off x="7798850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5" name="Google Shape;475;p40"/>
          <p:cNvCxnSpPr>
            <a:stCxn id="474" idx="1"/>
            <a:endCxn id="472" idx="2"/>
          </p:cNvCxnSpPr>
          <p:nvPr/>
        </p:nvCxnSpPr>
        <p:spPr>
          <a:xfrm rot="10800000">
            <a:off x="7581387" y="4144851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p40"/>
          <p:cNvCxnSpPr>
            <a:stCxn id="473" idx="7"/>
            <a:endCxn id="472" idx="2"/>
          </p:cNvCxnSpPr>
          <p:nvPr/>
        </p:nvCxnSpPr>
        <p:spPr>
          <a:xfrm flipH="1" rot="10800000">
            <a:off x="7310538" y="4144851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40"/>
          <p:cNvCxnSpPr>
            <a:stCxn id="471" idx="1"/>
            <a:endCxn id="470" idx="3"/>
          </p:cNvCxnSpPr>
          <p:nvPr/>
        </p:nvCxnSpPr>
        <p:spPr>
          <a:xfrm rot="10800000">
            <a:off x="7119575" y="2992876"/>
            <a:ext cx="313500" cy="2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40"/>
          <p:cNvCxnSpPr>
            <a:stCxn id="471" idx="1"/>
            <a:endCxn id="469" idx="3"/>
          </p:cNvCxnSpPr>
          <p:nvPr/>
        </p:nvCxnSpPr>
        <p:spPr>
          <a:xfrm flipH="1">
            <a:off x="6758375" y="3205576"/>
            <a:ext cx="674700" cy="40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9" name="Google Shape;479;p40"/>
          <p:cNvCxnSpPr>
            <a:stCxn id="471" idx="2"/>
            <a:endCxn id="472" idx="0"/>
          </p:cNvCxnSpPr>
          <p:nvPr/>
        </p:nvCxnSpPr>
        <p:spPr>
          <a:xfrm>
            <a:off x="7575575" y="3348076"/>
            <a:ext cx="5700" cy="51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40"/>
          <p:cNvSpPr/>
          <p:nvPr/>
        </p:nvSpPr>
        <p:spPr>
          <a:xfrm>
            <a:off x="8154500" y="30630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1" name="Google Shape;481;p40"/>
          <p:cNvCxnSpPr>
            <a:stCxn id="471" idx="3"/>
            <a:endCxn id="480" idx="2"/>
          </p:cNvCxnSpPr>
          <p:nvPr/>
        </p:nvCxnSpPr>
        <p:spPr>
          <a:xfrm>
            <a:off x="7718075" y="3205576"/>
            <a:ext cx="43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40"/>
          <p:cNvCxnSpPr>
            <a:stCxn id="450" idx="3"/>
            <a:endCxn id="462" idx="1"/>
          </p:cNvCxnSpPr>
          <p:nvPr/>
        </p:nvCxnSpPr>
        <p:spPr>
          <a:xfrm>
            <a:off x="2602763" y="3407150"/>
            <a:ext cx="1176000" cy="75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40"/>
          <p:cNvCxnSpPr>
            <a:stCxn id="450" idx="3"/>
            <a:endCxn id="460" idx="1"/>
          </p:cNvCxnSpPr>
          <p:nvPr/>
        </p:nvCxnSpPr>
        <p:spPr>
          <a:xfrm flipH="1" rot="10800000">
            <a:off x="2602763" y="2992850"/>
            <a:ext cx="901500" cy="41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4" name="Google Shape;484;p40"/>
          <p:cNvCxnSpPr>
            <a:stCxn id="457" idx="3"/>
            <a:endCxn id="470" idx="1"/>
          </p:cNvCxnSpPr>
          <p:nvPr/>
        </p:nvCxnSpPr>
        <p:spPr>
          <a:xfrm>
            <a:off x="6103250" y="2992963"/>
            <a:ext cx="731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40"/>
          <p:cNvCxnSpPr>
            <a:stCxn id="463" idx="3"/>
            <a:endCxn id="469" idx="1"/>
          </p:cNvCxnSpPr>
          <p:nvPr/>
        </p:nvCxnSpPr>
        <p:spPr>
          <a:xfrm flipH="1" rot="10800000">
            <a:off x="5387525" y="3614588"/>
            <a:ext cx="1085700" cy="54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40"/>
          <p:cNvSpPr/>
          <p:nvPr/>
        </p:nvSpPr>
        <p:spPr>
          <a:xfrm>
            <a:off x="4244850" y="31943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7" name="Google Shape;487;p40"/>
          <p:cNvCxnSpPr>
            <a:stCxn id="460" idx="3"/>
            <a:endCxn id="486" idx="2"/>
          </p:cNvCxnSpPr>
          <p:nvPr/>
        </p:nvCxnSpPr>
        <p:spPr>
          <a:xfrm>
            <a:off x="3789288" y="2992975"/>
            <a:ext cx="455700" cy="34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Intra-Domain vs. Inter-Domain Routing</a:t>
            </a:r>
            <a:endParaRPr/>
          </a:p>
        </p:txBody>
      </p:sp>
      <p:sp>
        <p:nvSpPr>
          <p:cNvPr id="493" name="Google Shape;493;p41"/>
          <p:cNvSpPr txBox="1"/>
          <p:nvPr>
            <p:ph idx="1" type="body"/>
          </p:nvPr>
        </p:nvSpPr>
        <p:spPr>
          <a:xfrm>
            <a:off x="107050" y="402200"/>
            <a:ext cx="8909700" cy="20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Intra-domain</a:t>
            </a:r>
            <a:r>
              <a:rPr lang="en"/>
              <a:t> routing protocols compute routes </a:t>
            </a:r>
            <a:r>
              <a:rPr lang="en"/>
              <a:t>within a single network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called </a:t>
            </a:r>
            <a:r>
              <a:rPr b="1" lang="en"/>
              <a:t>Interior Gateway Protocols (IGPs)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network can choose their own intra-domain protocol based on their needs.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Networks differ in size (geographic, number of hosts), capacity (bandwidth, latency), support (</a:t>
            </a:r>
            <a:r>
              <a:rPr lang="en"/>
              <a:t>money, staff),</a:t>
            </a:r>
            <a:r>
              <a:rPr lang="en"/>
              <a:t> etc.</a:t>
            </a:r>
            <a:endParaRPr/>
          </a:p>
        </p:txBody>
      </p:sp>
      <p:sp>
        <p:nvSpPr>
          <p:cNvPr id="494" name="Google Shape;494;p41"/>
          <p:cNvSpPr/>
          <p:nvPr/>
        </p:nvSpPr>
        <p:spPr>
          <a:xfrm>
            <a:off x="3351275" y="2546900"/>
            <a:ext cx="2890800" cy="101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41"/>
          <p:cNvSpPr/>
          <p:nvPr/>
        </p:nvSpPr>
        <p:spPr>
          <a:xfrm>
            <a:off x="3514750" y="3680675"/>
            <a:ext cx="2141400" cy="130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41"/>
          <p:cNvSpPr/>
          <p:nvPr/>
        </p:nvSpPr>
        <p:spPr>
          <a:xfrm>
            <a:off x="6426350" y="2591175"/>
            <a:ext cx="2218800" cy="222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7" name="Google Shape;497;p41"/>
          <p:cNvSpPr/>
          <p:nvPr/>
        </p:nvSpPr>
        <p:spPr>
          <a:xfrm>
            <a:off x="285750" y="2862825"/>
            <a:ext cx="2487600" cy="161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8" name="Google Shape;498;p41"/>
          <p:cNvSpPr/>
          <p:nvPr/>
        </p:nvSpPr>
        <p:spPr>
          <a:xfrm>
            <a:off x="1415675" y="3679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41"/>
          <p:cNvSpPr/>
          <p:nvPr/>
        </p:nvSpPr>
        <p:spPr>
          <a:xfrm>
            <a:off x="1415675" y="29721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1"/>
          <p:cNvSpPr/>
          <p:nvPr/>
        </p:nvSpPr>
        <p:spPr>
          <a:xfrm>
            <a:off x="2317763" y="32646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1"/>
          <p:cNvSpPr/>
          <p:nvPr/>
        </p:nvSpPr>
        <p:spPr>
          <a:xfrm>
            <a:off x="702163" y="33856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41"/>
          <p:cNvSpPr/>
          <p:nvPr/>
        </p:nvSpPr>
        <p:spPr>
          <a:xfrm>
            <a:off x="702163" y="39732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3" name="Google Shape;503;p41"/>
          <p:cNvCxnSpPr>
            <a:stCxn id="498" idx="1"/>
            <a:endCxn id="501" idx="6"/>
          </p:cNvCxnSpPr>
          <p:nvPr/>
        </p:nvCxnSpPr>
        <p:spPr>
          <a:xfrm rot="10800000">
            <a:off x="987275" y="35282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1"/>
          <p:cNvCxnSpPr>
            <a:stCxn id="498" idx="1"/>
            <a:endCxn id="502" idx="6"/>
          </p:cNvCxnSpPr>
          <p:nvPr/>
        </p:nvCxnSpPr>
        <p:spPr>
          <a:xfrm flipH="1">
            <a:off x="987275" y="38219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1"/>
          <p:cNvCxnSpPr>
            <a:stCxn id="498" idx="3"/>
            <a:endCxn id="500" idx="1"/>
          </p:cNvCxnSpPr>
          <p:nvPr/>
        </p:nvCxnSpPr>
        <p:spPr>
          <a:xfrm flipH="1" rot="10800000">
            <a:off x="1700675" y="3407075"/>
            <a:ext cx="617100" cy="41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1"/>
          <p:cNvCxnSpPr>
            <a:stCxn id="499" idx="2"/>
            <a:endCxn id="498" idx="0"/>
          </p:cNvCxnSpPr>
          <p:nvPr/>
        </p:nvCxnSpPr>
        <p:spPr>
          <a:xfrm>
            <a:off x="1558175" y="3257150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p41"/>
          <p:cNvSpPr/>
          <p:nvPr/>
        </p:nvSpPr>
        <p:spPr>
          <a:xfrm>
            <a:off x="5818250" y="285046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1"/>
          <p:cNvSpPr/>
          <p:nvPr/>
        </p:nvSpPr>
        <p:spPr>
          <a:xfrm>
            <a:off x="5126075" y="32055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p41"/>
          <p:cNvCxnSpPr>
            <a:stCxn id="507" idx="1"/>
            <a:endCxn id="508" idx="6"/>
          </p:cNvCxnSpPr>
          <p:nvPr/>
        </p:nvCxnSpPr>
        <p:spPr>
          <a:xfrm flipH="1">
            <a:off x="5411150" y="2992963"/>
            <a:ext cx="407100" cy="355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41"/>
          <p:cNvSpPr/>
          <p:nvPr/>
        </p:nvSpPr>
        <p:spPr>
          <a:xfrm>
            <a:off x="3504288" y="2850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41"/>
          <p:cNvCxnSpPr>
            <a:stCxn id="507" idx="1"/>
            <a:endCxn id="510" idx="3"/>
          </p:cNvCxnSpPr>
          <p:nvPr/>
        </p:nvCxnSpPr>
        <p:spPr>
          <a:xfrm rot="10800000">
            <a:off x="3789350" y="2992963"/>
            <a:ext cx="202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41"/>
          <p:cNvSpPr/>
          <p:nvPr/>
        </p:nvSpPr>
        <p:spPr>
          <a:xfrm>
            <a:off x="3778688" y="40180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41"/>
          <p:cNvSpPr/>
          <p:nvPr/>
        </p:nvSpPr>
        <p:spPr>
          <a:xfrm>
            <a:off x="5102525" y="4018088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1"/>
          <p:cNvSpPr/>
          <p:nvPr/>
        </p:nvSpPr>
        <p:spPr>
          <a:xfrm>
            <a:off x="3778688" y="4467886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5" name="Google Shape;515;p41"/>
          <p:cNvCxnSpPr>
            <a:stCxn id="514" idx="0"/>
            <a:endCxn id="512" idx="2"/>
          </p:cNvCxnSpPr>
          <p:nvPr/>
        </p:nvCxnSpPr>
        <p:spPr>
          <a:xfrm rot="10800000">
            <a:off x="3921188" y="4302886"/>
            <a:ext cx="0" cy="16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41"/>
          <p:cNvCxnSpPr>
            <a:stCxn id="512" idx="3"/>
            <a:endCxn id="513" idx="1"/>
          </p:cNvCxnSpPr>
          <p:nvPr/>
        </p:nvCxnSpPr>
        <p:spPr>
          <a:xfrm>
            <a:off x="4063688" y="4160513"/>
            <a:ext cx="103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7" name="Google Shape;517;p41"/>
          <p:cNvSpPr/>
          <p:nvPr/>
        </p:nvSpPr>
        <p:spPr>
          <a:xfrm>
            <a:off x="5102525" y="4467811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1"/>
          <p:cNvCxnSpPr>
            <a:stCxn id="517" idx="0"/>
            <a:endCxn id="513" idx="2"/>
          </p:cNvCxnSpPr>
          <p:nvPr/>
        </p:nvCxnSpPr>
        <p:spPr>
          <a:xfrm rot="10800000">
            <a:off x="5245025" y="4303111"/>
            <a:ext cx="0" cy="164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1"/>
          <p:cNvSpPr/>
          <p:nvPr/>
        </p:nvSpPr>
        <p:spPr>
          <a:xfrm>
            <a:off x="6473363" y="347202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1"/>
          <p:cNvSpPr/>
          <p:nvPr/>
        </p:nvSpPr>
        <p:spPr>
          <a:xfrm>
            <a:off x="6834563" y="28504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41"/>
          <p:cNvSpPr/>
          <p:nvPr/>
        </p:nvSpPr>
        <p:spPr>
          <a:xfrm>
            <a:off x="7433075" y="3063076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41"/>
          <p:cNvSpPr/>
          <p:nvPr/>
        </p:nvSpPr>
        <p:spPr>
          <a:xfrm>
            <a:off x="7438875" y="385993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1"/>
          <p:cNvSpPr/>
          <p:nvPr/>
        </p:nvSpPr>
        <p:spPr>
          <a:xfrm>
            <a:off x="7067275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1"/>
          <p:cNvSpPr/>
          <p:nvPr/>
        </p:nvSpPr>
        <p:spPr>
          <a:xfrm>
            <a:off x="7798850" y="435571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5" name="Google Shape;525;p41"/>
          <p:cNvCxnSpPr>
            <a:stCxn id="524" idx="1"/>
            <a:endCxn id="522" idx="2"/>
          </p:cNvCxnSpPr>
          <p:nvPr/>
        </p:nvCxnSpPr>
        <p:spPr>
          <a:xfrm rot="10800000">
            <a:off x="7581387" y="4144851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41"/>
          <p:cNvCxnSpPr>
            <a:stCxn id="523" idx="7"/>
            <a:endCxn id="522" idx="2"/>
          </p:cNvCxnSpPr>
          <p:nvPr/>
        </p:nvCxnSpPr>
        <p:spPr>
          <a:xfrm flipH="1" rot="10800000">
            <a:off x="7310538" y="4144851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7" name="Google Shape;527;p41"/>
          <p:cNvCxnSpPr>
            <a:stCxn id="521" idx="1"/>
            <a:endCxn id="520" idx="3"/>
          </p:cNvCxnSpPr>
          <p:nvPr/>
        </p:nvCxnSpPr>
        <p:spPr>
          <a:xfrm rot="10800000">
            <a:off x="7119575" y="2992876"/>
            <a:ext cx="313500" cy="2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1"/>
          <p:cNvCxnSpPr>
            <a:stCxn id="521" idx="1"/>
            <a:endCxn id="519" idx="3"/>
          </p:cNvCxnSpPr>
          <p:nvPr/>
        </p:nvCxnSpPr>
        <p:spPr>
          <a:xfrm flipH="1">
            <a:off x="6758375" y="3205576"/>
            <a:ext cx="674700" cy="40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1"/>
          <p:cNvCxnSpPr>
            <a:stCxn id="521" idx="2"/>
            <a:endCxn id="522" idx="0"/>
          </p:cNvCxnSpPr>
          <p:nvPr/>
        </p:nvCxnSpPr>
        <p:spPr>
          <a:xfrm>
            <a:off x="7575575" y="3348076"/>
            <a:ext cx="5700" cy="51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0" name="Google Shape;530;p41"/>
          <p:cNvSpPr/>
          <p:nvPr/>
        </p:nvSpPr>
        <p:spPr>
          <a:xfrm>
            <a:off x="8154500" y="30630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1" name="Google Shape;531;p41"/>
          <p:cNvCxnSpPr>
            <a:stCxn id="521" idx="3"/>
            <a:endCxn id="530" idx="2"/>
          </p:cNvCxnSpPr>
          <p:nvPr/>
        </p:nvCxnSpPr>
        <p:spPr>
          <a:xfrm>
            <a:off x="7718075" y="3205576"/>
            <a:ext cx="4365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2" name="Google Shape;532;p41"/>
          <p:cNvCxnSpPr>
            <a:stCxn id="500" idx="3"/>
            <a:endCxn id="512" idx="1"/>
          </p:cNvCxnSpPr>
          <p:nvPr/>
        </p:nvCxnSpPr>
        <p:spPr>
          <a:xfrm>
            <a:off x="2602763" y="3407150"/>
            <a:ext cx="1176000" cy="753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3" name="Google Shape;533;p41"/>
          <p:cNvCxnSpPr>
            <a:stCxn id="500" idx="3"/>
            <a:endCxn id="510" idx="1"/>
          </p:cNvCxnSpPr>
          <p:nvPr/>
        </p:nvCxnSpPr>
        <p:spPr>
          <a:xfrm flipH="1" rot="10800000">
            <a:off x="2602763" y="2992850"/>
            <a:ext cx="901500" cy="4143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4" name="Google Shape;534;p41"/>
          <p:cNvCxnSpPr>
            <a:stCxn id="507" idx="3"/>
            <a:endCxn id="520" idx="1"/>
          </p:cNvCxnSpPr>
          <p:nvPr/>
        </p:nvCxnSpPr>
        <p:spPr>
          <a:xfrm>
            <a:off x="6103250" y="2992963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41"/>
          <p:cNvCxnSpPr>
            <a:stCxn id="513" idx="3"/>
            <a:endCxn id="519" idx="1"/>
          </p:cNvCxnSpPr>
          <p:nvPr/>
        </p:nvCxnSpPr>
        <p:spPr>
          <a:xfrm flipH="1" rot="10800000">
            <a:off x="5387525" y="3614588"/>
            <a:ext cx="1085700" cy="546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6" name="Google Shape;536;p41"/>
          <p:cNvSpPr/>
          <p:nvPr/>
        </p:nvSpPr>
        <p:spPr>
          <a:xfrm>
            <a:off x="4244850" y="3194313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7" name="Google Shape;537;p41"/>
          <p:cNvCxnSpPr>
            <a:stCxn id="510" idx="3"/>
            <a:endCxn id="536" idx="2"/>
          </p:cNvCxnSpPr>
          <p:nvPr/>
        </p:nvCxnSpPr>
        <p:spPr>
          <a:xfrm>
            <a:off x="3789288" y="2992975"/>
            <a:ext cx="455700" cy="343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Intra-Domain vs. Inter-Domain Routing</a:t>
            </a:r>
            <a:endParaRPr/>
          </a:p>
        </p:txBody>
      </p:sp>
      <p:sp>
        <p:nvSpPr>
          <p:cNvPr id="543" name="Google Shape;543;p42"/>
          <p:cNvSpPr txBox="1"/>
          <p:nvPr>
            <p:ph idx="1" type="body"/>
          </p:nvPr>
        </p:nvSpPr>
        <p:spPr>
          <a:xfrm>
            <a:off x="107050" y="402200"/>
            <a:ext cx="8909700" cy="20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Inter-domain</a:t>
            </a:r>
            <a:r>
              <a:rPr lang="en"/>
              <a:t> routing protocols compute routes between networks..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called </a:t>
            </a:r>
            <a:r>
              <a:rPr b="1" lang="en"/>
              <a:t>Exterior Gateway Protocols (EGPs)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Everybody has to agree on the same protocol.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has used BGP since the 1990s.</a:t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3351275" y="2546900"/>
            <a:ext cx="2890800" cy="101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2"/>
          <p:cNvSpPr/>
          <p:nvPr/>
        </p:nvSpPr>
        <p:spPr>
          <a:xfrm>
            <a:off x="3514750" y="3680675"/>
            <a:ext cx="2141400" cy="130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2"/>
          <p:cNvSpPr/>
          <p:nvPr/>
        </p:nvSpPr>
        <p:spPr>
          <a:xfrm>
            <a:off x="6426350" y="2591175"/>
            <a:ext cx="2218800" cy="222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2"/>
          <p:cNvSpPr/>
          <p:nvPr/>
        </p:nvSpPr>
        <p:spPr>
          <a:xfrm>
            <a:off x="285750" y="2862825"/>
            <a:ext cx="2487600" cy="1612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1415675" y="3679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2"/>
          <p:cNvSpPr/>
          <p:nvPr/>
        </p:nvSpPr>
        <p:spPr>
          <a:xfrm>
            <a:off x="1415675" y="29721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2"/>
          <p:cNvSpPr/>
          <p:nvPr/>
        </p:nvSpPr>
        <p:spPr>
          <a:xfrm>
            <a:off x="2317763" y="3264650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2"/>
          <p:cNvSpPr/>
          <p:nvPr/>
        </p:nvSpPr>
        <p:spPr>
          <a:xfrm>
            <a:off x="702163" y="33856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2" name="Google Shape;552;p42"/>
          <p:cNvSpPr/>
          <p:nvPr/>
        </p:nvSpPr>
        <p:spPr>
          <a:xfrm>
            <a:off x="702163" y="39732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3" name="Google Shape;553;p42"/>
          <p:cNvCxnSpPr>
            <a:stCxn id="548" idx="1"/>
            <a:endCxn id="551" idx="6"/>
          </p:cNvCxnSpPr>
          <p:nvPr/>
        </p:nvCxnSpPr>
        <p:spPr>
          <a:xfrm rot="10800000">
            <a:off x="987275" y="35282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2"/>
          <p:cNvCxnSpPr>
            <a:stCxn id="548" idx="1"/>
            <a:endCxn id="552" idx="6"/>
          </p:cNvCxnSpPr>
          <p:nvPr/>
        </p:nvCxnSpPr>
        <p:spPr>
          <a:xfrm flipH="1">
            <a:off x="987275" y="3821975"/>
            <a:ext cx="428400" cy="293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2"/>
          <p:cNvCxnSpPr>
            <a:stCxn id="548" idx="3"/>
            <a:endCxn id="550" idx="1"/>
          </p:cNvCxnSpPr>
          <p:nvPr/>
        </p:nvCxnSpPr>
        <p:spPr>
          <a:xfrm flipH="1" rot="10800000">
            <a:off x="1700675" y="3407075"/>
            <a:ext cx="617100" cy="414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2"/>
          <p:cNvCxnSpPr>
            <a:stCxn id="549" idx="2"/>
            <a:endCxn id="548" idx="0"/>
          </p:cNvCxnSpPr>
          <p:nvPr/>
        </p:nvCxnSpPr>
        <p:spPr>
          <a:xfrm>
            <a:off x="1558175" y="3257150"/>
            <a:ext cx="0" cy="4224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2"/>
          <p:cNvSpPr/>
          <p:nvPr/>
        </p:nvSpPr>
        <p:spPr>
          <a:xfrm>
            <a:off x="5818250" y="285046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2"/>
          <p:cNvSpPr/>
          <p:nvPr/>
        </p:nvSpPr>
        <p:spPr>
          <a:xfrm>
            <a:off x="5126075" y="3205575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9" name="Google Shape;559;p42"/>
          <p:cNvCxnSpPr>
            <a:stCxn id="557" idx="1"/>
            <a:endCxn id="558" idx="6"/>
          </p:cNvCxnSpPr>
          <p:nvPr/>
        </p:nvCxnSpPr>
        <p:spPr>
          <a:xfrm flipH="1">
            <a:off x="5411150" y="2992963"/>
            <a:ext cx="407100" cy="3552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0" name="Google Shape;560;p42"/>
          <p:cNvSpPr/>
          <p:nvPr/>
        </p:nvSpPr>
        <p:spPr>
          <a:xfrm>
            <a:off x="3504288" y="2850475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1" name="Google Shape;561;p42"/>
          <p:cNvCxnSpPr>
            <a:stCxn id="557" idx="1"/>
            <a:endCxn id="560" idx="3"/>
          </p:cNvCxnSpPr>
          <p:nvPr/>
        </p:nvCxnSpPr>
        <p:spPr>
          <a:xfrm rot="10800000">
            <a:off x="3789350" y="2992963"/>
            <a:ext cx="202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42"/>
          <p:cNvSpPr/>
          <p:nvPr/>
        </p:nvSpPr>
        <p:spPr>
          <a:xfrm>
            <a:off x="3778688" y="4018013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2"/>
          <p:cNvSpPr/>
          <p:nvPr/>
        </p:nvSpPr>
        <p:spPr>
          <a:xfrm>
            <a:off x="5102525" y="4018088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2"/>
          <p:cNvSpPr/>
          <p:nvPr/>
        </p:nvSpPr>
        <p:spPr>
          <a:xfrm>
            <a:off x="3778688" y="4467886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5" name="Google Shape;565;p42"/>
          <p:cNvCxnSpPr>
            <a:stCxn id="564" idx="0"/>
            <a:endCxn id="562" idx="2"/>
          </p:cNvCxnSpPr>
          <p:nvPr/>
        </p:nvCxnSpPr>
        <p:spPr>
          <a:xfrm rot="10800000">
            <a:off x="3921188" y="4302886"/>
            <a:ext cx="0" cy="1650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42"/>
          <p:cNvCxnSpPr>
            <a:stCxn id="562" idx="3"/>
            <a:endCxn id="563" idx="1"/>
          </p:cNvCxnSpPr>
          <p:nvPr/>
        </p:nvCxnSpPr>
        <p:spPr>
          <a:xfrm>
            <a:off x="4063688" y="4160513"/>
            <a:ext cx="10389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42"/>
          <p:cNvSpPr/>
          <p:nvPr/>
        </p:nvSpPr>
        <p:spPr>
          <a:xfrm>
            <a:off x="5102525" y="4467811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8" name="Google Shape;568;p42"/>
          <p:cNvCxnSpPr>
            <a:stCxn id="567" idx="0"/>
            <a:endCxn id="563" idx="2"/>
          </p:cNvCxnSpPr>
          <p:nvPr/>
        </p:nvCxnSpPr>
        <p:spPr>
          <a:xfrm rot="10800000">
            <a:off x="5245025" y="4303111"/>
            <a:ext cx="0" cy="164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42"/>
          <p:cNvSpPr/>
          <p:nvPr/>
        </p:nvSpPr>
        <p:spPr>
          <a:xfrm>
            <a:off x="6473363" y="347202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42"/>
          <p:cNvSpPr/>
          <p:nvPr/>
        </p:nvSpPr>
        <p:spPr>
          <a:xfrm>
            <a:off x="6834563" y="2850464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1" name="Google Shape;571;p42"/>
          <p:cNvSpPr/>
          <p:nvPr/>
        </p:nvSpPr>
        <p:spPr>
          <a:xfrm>
            <a:off x="7433075" y="3063076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2"/>
          <p:cNvSpPr/>
          <p:nvPr/>
        </p:nvSpPr>
        <p:spPr>
          <a:xfrm>
            <a:off x="7438875" y="3859939"/>
            <a:ext cx="285000" cy="2850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2"/>
          <p:cNvSpPr/>
          <p:nvPr/>
        </p:nvSpPr>
        <p:spPr>
          <a:xfrm>
            <a:off x="7067275" y="43557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2"/>
          <p:cNvSpPr/>
          <p:nvPr/>
        </p:nvSpPr>
        <p:spPr>
          <a:xfrm>
            <a:off x="7798850" y="435571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5" name="Google Shape;575;p42"/>
          <p:cNvCxnSpPr>
            <a:stCxn id="574" idx="1"/>
            <a:endCxn id="572" idx="2"/>
          </p:cNvCxnSpPr>
          <p:nvPr/>
        </p:nvCxnSpPr>
        <p:spPr>
          <a:xfrm rot="10800000">
            <a:off x="7581387" y="4144851"/>
            <a:ext cx="259200" cy="25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6" name="Google Shape;576;p42"/>
          <p:cNvCxnSpPr>
            <a:stCxn id="573" idx="7"/>
            <a:endCxn id="572" idx="2"/>
          </p:cNvCxnSpPr>
          <p:nvPr/>
        </p:nvCxnSpPr>
        <p:spPr>
          <a:xfrm flipH="1" rot="10800000">
            <a:off x="7310538" y="4144851"/>
            <a:ext cx="270900" cy="2526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7" name="Google Shape;577;p42"/>
          <p:cNvCxnSpPr>
            <a:stCxn id="571" idx="1"/>
            <a:endCxn id="570" idx="3"/>
          </p:cNvCxnSpPr>
          <p:nvPr/>
        </p:nvCxnSpPr>
        <p:spPr>
          <a:xfrm rot="10800000">
            <a:off x="7119575" y="2992876"/>
            <a:ext cx="313500" cy="2127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2"/>
          <p:cNvCxnSpPr>
            <a:stCxn id="571" idx="1"/>
            <a:endCxn id="569" idx="3"/>
          </p:cNvCxnSpPr>
          <p:nvPr/>
        </p:nvCxnSpPr>
        <p:spPr>
          <a:xfrm flipH="1">
            <a:off x="6758375" y="3205576"/>
            <a:ext cx="674700" cy="4089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9" name="Google Shape;579;p42"/>
          <p:cNvCxnSpPr>
            <a:stCxn id="571" idx="2"/>
            <a:endCxn id="572" idx="0"/>
          </p:cNvCxnSpPr>
          <p:nvPr/>
        </p:nvCxnSpPr>
        <p:spPr>
          <a:xfrm>
            <a:off x="7575575" y="3348076"/>
            <a:ext cx="5700" cy="511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p42"/>
          <p:cNvSpPr/>
          <p:nvPr/>
        </p:nvSpPr>
        <p:spPr>
          <a:xfrm>
            <a:off x="8154500" y="3063064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1" name="Google Shape;581;p42"/>
          <p:cNvCxnSpPr>
            <a:stCxn id="571" idx="3"/>
            <a:endCxn id="580" idx="2"/>
          </p:cNvCxnSpPr>
          <p:nvPr/>
        </p:nvCxnSpPr>
        <p:spPr>
          <a:xfrm>
            <a:off x="7718075" y="3205576"/>
            <a:ext cx="436500" cy="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2"/>
          <p:cNvCxnSpPr>
            <a:stCxn id="550" idx="3"/>
            <a:endCxn id="562" idx="1"/>
          </p:cNvCxnSpPr>
          <p:nvPr/>
        </p:nvCxnSpPr>
        <p:spPr>
          <a:xfrm>
            <a:off x="2602763" y="3407150"/>
            <a:ext cx="1176000" cy="75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2"/>
          <p:cNvCxnSpPr>
            <a:stCxn id="550" idx="3"/>
            <a:endCxn id="560" idx="1"/>
          </p:cNvCxnSpPr>
          <p:nvPr/>
        </p:nvCxnSpPr>
        <p:spPr>
          <a:xfrm flipH="1" rot="10800000">
            <a:off x="2602763" y="2992850"/>
            <a:ext cx="901500" cy="41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42"/>
          <p:cNvCxnSpPr>
            <a:stCxn id="557" idx="3"/>
            <a:endCxn id="570" idx="1"/>
          </p:cNvCxnSpPr>
          <p:nvPr/>
        </p:nvCxnSpPr>
        <p:spPr>
          <a:xfrm>
            <a:off x="6103250" y="2992963"/>
            <a:ext cx="731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42"/>
          <p:cNvCxnSpPr>
            <a:stCxn id="563" idx="3"/>
            <a:endCxn id="569" idx="1"/>
          </p:cNvCxnSpPr>
          <p:nvPr/>
        </p:nvCxnSpPr>
        <p:spPr>
          <a:xfrm flipH="1" rot="10800000">
            <a:off x="5387525" y="3614588"/>
            <a:ext cx="1085700" cy="54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p42"/>
          <p:cNvSpPr/>
          <p:nvPr/>
        </p:nvSpPr>
        <p:spPr>
          <a:xfrm>
            <a:off x="4244850" y="3194313"/>
            <a:ext cx="285000" cy="285000"/>
          </a:xfrm>
          <a:prstGeom prst="ellipse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7" name="Google Shape;587;p42"/>
          <p:cNvCxnSpPr>
            <a:stCxn id="560" idx="3"/>
            <a:endCxn id="586" idx="2"/>
          </p:cNvCxnSpPr>
          <p:nvPr/>
        </p:nvCxnSpPr>
        <p:spPr>
          <a:xfrm>
            <a:off x="3789288" y="2992975"/>
            <a:ext cx="455700" cy="343800"/>
          </a:xfrm>
          <a:prstGeom prst="straightConnector1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Why Do We Need Routing?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51" name="Google Shape;151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Routing?</a:t>
            </a:r>
            <a:endParaRPr/>
          </a:p>
        </p:txBody>
      </p:sp>
      <p:sp>
        <p:nvSpPr>
          <p:cNvPr id="152" name="Google Shape;152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Classifying Routing Protocols</a:t>
            </a:r>
            <a:endParaRPr/>
          </a:p>
        </p:txBody>
      </p:sp>
      <p:sp>
        <p:nvSpPr>
          <p:cNvPr id="593" name="Google Shape;593;p43"/>
          <p:cNvSpPr txBox="1"/>
          <p:nvPr>
            <p:ph idx="1" type="body"/>
          </p:nvPr>
        </p:nvSpPr>
        <p:spPr>
          <a:xfrm>
            <a:off x="107050" y="402200"/>
            <a:ext cx="89097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Classifying routing protocols by </a:t>
            </a:r>
            <a:r>
              <a:rPr i="1" lang="en"/>
              <a:t>where</a:t>
            </a:r>
            <a:r>
              <a:rPr lang="en"/>
              <a:t> they operate: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individual networks choose how to route </a:t>
            </a:r>
            <a:r>
              <a:rPr i="1" lang="en"/>
              <a:t>inside</a:t>
            </a:r>
            <a:r>
              <a:rPr lang="en"/>
              <a:t> their network. (Intra-domain.)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all networks agree on how to route </a:t>
            </a:r>
            <a:r>
              <a:rPr i="1" lang="en"/>
              <a:t>between</a:t>
            </a:r>
            <a:r>
              <a:rPr lang="en"/>
              <a:t> each other. (Inter-domain.)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practice, the lines between intra-domain and inter-domain routing are blurred.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BGP is sometimes used inside networks, as well as between networks.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also classify routing protocols by </a:t>
            </a:r>
            <a:r>
              <a:rPr i="1" lang="en"/>
              <a:t>how</a:t>
            </a:r>
            <a:r>
              <a:rPr lang="en"/>
              <a:t> they operate: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Distance-vector protocols.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Path-vector protocols. (An extension to the distance-vector idea.)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Link-state protocols.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4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Destination-Based Forwarding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</a:t>
            </a:r>
            <a:r>
              <a:rPr lang="en">
                <a:solidFill>
                  <a:srgbClr val="B7B7B7"/>
                </a:solidFill>
              </a:rPr>
              <a:t>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599" name="Google Shape;599;p4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Destination-Based Forwarding</a:t>
            </a:r>
            <a:endParaRPr/>
          </a:p>
        </p:txBody>
      </p:sp>
      <p:sp>
        <p:nvSpPr>
          <p:cNvPr id="600" name="Google Shape;600;p4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06" name="Google Shape;606;p45"/>
          <p:cNvSpPr txBox="1"/>
          <p:nvPr>
            <p:ph idx="1" type="body"/>
          </p:nvPr>
        </p:nvSpPr>
        <p:spPr>
          <a:xfrm>
            <a:off x="107050" y="402200"/>
            <a:ext cx="89097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basic challenge: When a packet arrives at a router, how does the router know where to send it next, such that it will eventually arrive at the desired destination?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b="1" lang="en"/>
              <a:t>next hop</a:t>
            </a:r>
            <a:r>
              <a:rPr lang="en"/>
              <a:t> is where to forward the packet next.</a:t>
            </a:r>
            <a:endParaRPr/>
          </a:p>
        </p:txBody>
      </p:sp>
      <p:sp>
        <p:nvSpPr>
          <p:cNvPr id="607" name="Google Shape;607;p45"/>
          <p:cNvSpPr/>
          <p:nvPr/>
        </p:nvSpPr>
        <p:spPr>
          <a:xfrm>
            <a:off x="3686388" y="3744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3686388" y="4029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45"/>
          <p:cNvSpPr/>
          <p:nvPr/>
        </p:nvSpPr>
        <p:spPr>
          <a:xfrm>
            <a:off x="3686388" y="4314943"/>
            <a:ext cx="933000" cy="50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45"/>
          <p:cNvSpPr/>
          <p:nvPr/>
        </p:nvSpPr>
        <p:spPr>
          <a:xfrm>
            <a:off x="2677988" y="2426325"/>
            <a:ext cx="1753200" cy="509700"/>
          </a:xfrm>
          <a:prstGeom prst="wedgeRoundRectCallout">
            <a:avLst>
              <a:gd fmla="val 34878" name="adj1"/>
              <a:gd fmla="val 10232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 do I 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forward</a:t>
            </a: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this packet?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1" name="Google Shape;611;p45"/>
          <p:cNvCxnSpPr>
            <a:endCxn id="612" idx="1"/>
          </p:cNvCxnSpPr>
          <p:nvPr/>
        </p:nvCxnSpPr>
        <p:spPr>
          <a:xfrm>
            <a:off x="3351300" y="3405550"/>
            <a:ext cx="6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45"/>
          <p:cNvCxnSpPr>
            <a:stCxn id="612" idx="3"/>
            <a:endCxn id="614" idx="1"/>
          </p:cNvCxnSpPr>
          <p:nvPr/>
        </p:nvCxnSpPr>
        <p:spPr>
          <a:xfrm flipH="1" rot="10800000">
            <a:off x="4295400" y="31007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5" name="Google Shape;615;p45"/>
          <p:cNvCxnSpPr>
            <a:stCxn id="612" idx="3"/>
            <a:endCxn id="616" idx="1"/>
          </p:cNvCxnSpPr>
          <p:nvPr/>
        </p:nvCxnSpPr>
        <p:spPr>
          <a:xfrm>
            <a:off x="4295400" y="34055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2" name="Google Shape;612;p45"/>
          <p:cNvSpPr/>
          <p:nvPr/>
        </p:nvSpPr>
        <p:spPr>
          <a:xfrm>
            <a:off x="4010400" y="3263050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45"/>
          <p:cNvSpPr txBox="1"/>
          <p:nvPr/>
        </p:nvSpPr>
        <p:spPr>
          <a:xfrm>
            <a:off x="5119563" y="3701875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45"/>
          <p:cNvSpPr txBox="1"/>
          <p:nvPr/>
        </p:nvSpPr>
        <p:spPr>
          <a:xfrm>
            <a:off x="5119563" y="2886743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45"/>
          <p:cNvCxnSpPr/>
          <p:nvPr/>
        </p:nvCxnSpPr>
        <p:spPr>
          <a:xfrm flipH="1" rot="10800000">
            <a:off x="4831488" y="30293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45"/>
          <p:cNvCxnSpPr/>
          <p:nvPr/>
        </p:nvCxnSpPr>
        <p:spPr>
          <a:xfrm>
            <a:off x="4831488" y="36389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1" name="Google Shape;621;p45"/>
          <p:cNvCxnSpPr/>
          <p:nvPr/>
        </p:nvCxnSpPr>
        <p:spPr>
          <a:xfrm>
            <a:off x="2945587" y="3405550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45"/>
          <p:cNvCxnSpPr/>
          <p:nvPr/>
        </p:nvCxnSpPr>
        <p:spPr>
          <a:xfrm flipH="1" rot="10800000">
            <a:off x="6336675" y="3042975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45"/>
          <p:cNvCxnSpPr/>
          <p:nvPr/>
        </p:nvCxnSpPr>
        <p:spPr>
          <a:xfrm>
            <a:off x="6336675" y="3716869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29" name="Google Shape;629;p46"/>
          <p:cNvSpPr txBox="1"/>
          <p:nvPr>
            <p:ph idx="1" type="body"/>
          </p:nvPr>
        </p:nvSpPr>
        <p:spPr>
          <a:xfrm>
            <a:off x="107050" y="402200"/>
            <a:ext cx="89097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bad strategies: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along a random link – bad because packet might not reach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 along every link – bad because wasting bandwidth.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Let's formalize what a solution looks like, and what makes it valid/good.</a:t>
            </a:r>
            <a:endParaRPr/>
          </a:p>
        </p:txBody>
      </p:sp>
      <p:sp>
        <p:nvSpPr>
          <p:cNvPr id="630" name="Google Shape;630;p46"/>
          <p:cNvSpPr/>
          <p:nvPr/>
        </p:nvSpPr>
        <p:spPr>
          <a:xfrm>
            <a:off x="3686388" y="3744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6"/>
          <p:cNvSpPr/>
          <p:nvPr/>
        </p:nvSpPr>
        <p:spPr>
          <a:xfrm>
            <a:off x="3686388" y="4029943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2" name="Google Shape;632;p46"/>
          <p:cNvSpPr/>
          <p:nvPr/>
        </p:nvSpPr>
        <p:spPr>
          <a:xfrm>
            <a:off x="3686388" y="4314943"/>
            <a:ext cx="933000" cy="50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3" name="Google Shape;633;p46"/>
          <p:cNvSpPr/>
          <p:nvPr/>
        </p:nvSpPr>
        <p:spPr>
          <a:xfrm>
            <a:off x="2677988" y="2426325"/>
            <a:ext cx="1753200" cy="509700"/>
          </a:xfrm>
          <a:prstGeom prst="wedgeRoundRectCallout">
            <a:avLst>
              <a:gd fmla="val 34878" name="adj1"/>
              <a:gd fmla="val 102320" name="adj2"/>
              <a:gd fmla="val 0" name="adj3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Which way do I forward this packet?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4" name="Google Shape;634;p46"/>
          <p:cNvCxnSpPr>
            <a:endCxn id="635" idx="1"/>
          </p:cNvCxnSpPr>
          <p:nvPr/>
        </p:nvCxnSpPr>
        <p:spPr>
          <a:xfrm>
            <a:off x="3351300" y="3405550"/>
            <a:ext cx="6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46"/>
          <p:cNvCxnSpPr>
            <a:stCxn id="635" idx="3"/>
          </p:cNvCxnSpPr>
          <p:nvPr/>
        </p:nvCxnSpPr>
        <p:spPr>
          <a:xfrm flipH="1" rot="10800000">
            <a:off x="4295400" y="31007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46"/>
          <p:cNvCxnSpPr>
            <a:stCxn id="635" idx="3"/>
          </p:cNvCxnSpPr>
          <p:nvPr/>
        </p:nvCxnSpPr>
        <p:spPr>
          <a:xfrm>
            <a:off x="4295400" y="3405550"/>
            <a:ext cx="20010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46"/>
          <p:cNvSpPr/>
          <p:nvPr/>
        </p:nvSpPr>
        <p:spPr>
          <a:xfrm>
            <a:off x="4010400" y="3263050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6"/>
          <p:cNvSpPr txBox="1"/>
          <p:nvPr/>
        </p:nvSpPr>
        <p:spPr>
          <a:xfrm>
            <a:off x="5119563" y="3701875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6"/>
          <p:cNvSpPr txBox="1"/>
          <p:nvPr/>
        </p:nvSpPr>
        <p:spPr>
          <a:xfrm>
            <a:off x="5119563" y="2886743"/>
            <a:ext cx="1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0" name="Google Shape;640;p46"/>
          <p:cNvCxnSpPr/>
          <p:nvPr/>
        </p:nvCxnSpPr>
        <p:spPr>
          <a:xfrm flipH="1" rot="10800000">
            <a:off x="4831488" y="30293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1" name="Google Shape;641;p46"/>
          <p:cNvCxnSpPr/>
          <p:nvPr/>
        </p:nvCxnSpPr>
        <p:spPr>
          <a:xfrm>
            <a:off x="4831488" y="3638988"/>
            <a:ext cx="929100" cy="14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2" name="Google Shape;642;p46"/>
          <p:cNvCxnSpPr/>
          <p:nvPr/>
        </p:nvCxnSpPr>
        <p:spPr>
          <a:xfrm>
            <a:off x="2945587" y="3405550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3" name="Google Shape;643;p46"/>
          <p:cNvCxnSpPr/>
          <p:nvPr/>
        </p:nvCxnSpPr>
        <p:spPr>
          <a:xfrm flipH="1" rot="10800000">
            <a:off x="6336675" y="3042975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44" name="Google Shape;644;p46"/>
          <p:cNvCxnSpPr/>
          <p:nvPr/>
        </p:nvCxnSpPr>
        <p:spPr>
          <a:xfrm>
            <a:off x="6336675" y="3716869"/>
            <a:ext cx="342600" cy="5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50" name="Google Shape;650;p47"/>
          <p:cNvSpPr txBox="1"/>
          <p:nvPr>
            <p:ph idx="1" type="body"/>
          </p:nvPr>
        </p:nvSpPr>
        <p:spPr>
          <a:xfrm>
            <a:off x="107050" y="402200"/>
            <a:ext cx="8909700" cy="12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uses </a:t>
            </a:r>
            <a:r>
              <a:rPr b="1" lang="en"/>
              <a:t>destination-based forwarding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keeps a table, mapping destinations to next hops.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decision only depends on the destination field of the packet.</a:t>
            </a:r>
            <a:endParaRPr/>
          </a:p>
        </p:txBody>
      </p:sp>
      <p:graphicFrame>
        <p:nvGraphicFramePr>
          <p:cNvPr id="651" name="Google Shape;651;p47"/>
          <p:cNvGraphicFramePr/>
          <p:nvPr/>
        </p:nvGraphicFramePr>
        <p:xfrm>
          <a:off x="5819407" y="348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652" name="Google Shape;652;p47"/>
          <p:cNvSpPr txBox="1"/>
          <p:nvPr/>
        </p:nvSpPr>
        <p:spPr>
          <a:xfrm>
            <a:off x="1414175" y="3816250"/>
            <a:ext cx="13563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When a packet arrives, l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ook up the destination...</a:t>
            </a:r>
            <a:endParaRPr/>
          </a:p>
        </p:txBody>
      </p:sp>
      <p:sp>
        <p:nvSpPr>
          <p:cNvPr id="653" name="Google Shape;653;p47"/>
          <p:cNvSpPr txBox="1"/>
          <p:nvPr/>
        </p:nvSpPr>
        <p:spPr>
          <a:xfrm>
            <a:off x="4181650" y="3848575"/>
            <a:ext cx="1439400" cy="7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...and send along the corresponding next hop.</a:t>
            </a:r>
            <a:endParaRPr/>
          </a:p>
        </p:txBody>
      </p:sp>
      <p:sp>
        <p:nvSpPr>
          <p:cNvPr id="654" name="Google Shape;654;p47"/>
          <p:cNvSpPr/>
          <p:nvPr/>
        </p:nvSpPr>
        <p:spPr>
          <a:xfrm>
            <a:off x="2946938" y="3664218"/>
            <a:ext cx="933000" cy="285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7"/>
          <p:cNvSpPr/>
          <p:nvPr/>
        </p:nvSpPr>
        <p:spPr>
          <a:xfrm>
            <a:off x="2946938" y="3949218"/>
            <a:ext cx="9330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p47"/>
          <p:cNvSpPr/>
          <p:nvPr/>
        </p:nvSpPr>
        <p:spPr>
          <a:xfrm>
            <a:off x="2946938" y="4234218"/>
            <a:ext cx="933000" cy="509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7" name="Google Shape;657;p47"/>
          <p:cNvSpPr/>
          <p:nvPr/>
        </p:nvSpPr>
        <p:spPr>
          <a:xfrm>
            <a:off x="4419400" y="2593075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8" name="Google Shape;658;p47"/>
          <p:cNvSpPr/>
          <p:nvPr/>
        </p:nvSpPr>
        <p:spPr>
          <a:xfrm>
            <a:off x="3581200" y="2593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9" name="Google Shape;659;p47"/>
          <p:cNvCxnSpPr>
            <a:stCxn id="658" idx="3"/>
            <a:endCxn id="657" idx="1"/>
          </p:cNvCxnSpPr>
          <p:nvPr/>
        </p:nvCxnSpPr>
        <p:spPr>
          <a:xfrm>
            <a:off x="3866200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0" name="Google Shape;660;p47"/>
          <p:cNvSpPr/>
          <p:nvPr/>
        </p:nvSpPr>
        <p:spPr>
          <a:xfrm>
            <a:off x="2742988" y="2593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47"/>
          <p:cNvCxnSpPr>
            <a:stCxn id="660" idx="6"/>
            <a:endCxn id="658" idx="1"/>
          </p:cNvCxnSpPr>
          <p:nvPr/>
        </p:nvCxnSpPr>
        <p:spPr>
          <a:xfrm>
            <a:off x="3027988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2" name="Google Shape;662;p47"/>
          <p:cNvSpPr/>
          <p:nvPr/>
        </p:nvSpPr>
        <p:spPr>
          <a:xfrm>
            <a:off x="5257600" y="2212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47"/>
          <p:cNvSpPr/>
          <p:nvPr/>
        </p:nvSpPr>
        <p:spPr>
          <a:xfrm>
            <a:off x="5257600" y="2974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4" name="Google Shape;664;p47"/>
          <p:cNvCxnSpPr>
            <a:stCxn id="657" idx="3"/>
            <a:endCxn id="662" idx="1"/>
          </p:cNvCxnSpPr>
          <p:nvPr/>
        </p:nvCxnSpPr>
        <p:spPr>
          <a:xfrm flipH="1" rot="10800000">
            <a:off x="4704400" y="2354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5" name="Google Shape;665;p47"/>
          <p:cNvCxnSpPr>
            <a:stCxn id="657" idx="3"/>
            <a:endCxn id="663" idx="1"/>
          </p:cNvCxnSpPr>
          <p:nvPr/>
        </p:nvCxnSpPr>
        <p:spPr>
          <a:xfrm>
            <a:off x="4704400" y="2735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47"/>
          <p:cNvSpPr/>
          <p:nvPr/>
        </p:nvSpPr>
        <p:spPr>
          <a:xfrm>
            <a:off x="6095788" y="198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7" name="Google Shape;667;p47"/>
          <p:cNvSpPr/>
          <p:nvPr/>
        </p:nvSpPr>
        <p:spPr>
          <a:xfrm>
            <a:off x="6095788" y="2437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8" name="Google Shape;668;p47"/>
          <p:cNvCxnSpPr>
            <a:stCxn id="662" idx="3"/>
            <a:endCxn id="666" idx="2"/>
          </p:cNvCxnSpPr>
          <p:nvPr/>
        </p:nvCxnSpPr>
        <p:spPr>
          <a:xfrm flipH="1" rot="10800000">
            <a:off x="5542600" y="2123275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47"/>
          <p:cNvCxnSpPr>
            <a:stCxn id="662" idx="3"/>
            <a:endCxn id="667" idx="2"/>
          </p:cNvCxnSpPr>
          <p:nvPr/>
        </p:nvCxnSpPr>
        <p:spPr>
          <a:xfrm>
            <a:off x="5542600" y="2354575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7"/>
          <p:cNvSpPr/>
          <p:nvPr/>
        </p:nvSpPr>
        <p:spPr>
          <a:xfrm>
            <a:off x="6095788" y="2971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47"/>
          <p:cNvCxnSpPr>
            <a:stCxn id="663" idx="3"/>
            <a:endCxn id="670" idx="2"/>
          </p:cNvCxnSpPr>
          <p:nvPr/>
        </p:nvCxnSpPr>
        <p:spPr>
          <a:xfrm flipH="1" rot="10800000">
            <a:off x="5542600" y="3113875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2" name="Google Shape;672;p47"/>
          <p:cNvCxnSpPr/>
          <p:nvPr/>
        </p:nvCxnSpPr>
        <p:spPr>
          <a:xfrm flipH="1" rot="10800000">
            <a:off x="4780600" y="2342875"/>
            <a:ext cx="348900" cy="240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Decisions</a:t>
            </a:r>
            <a:endParaRPr/>
          </a:p>
        </p:txBody>
      </p:sp>
      <p:sp>
        <p:nvSpPr>
          <p:cNvPr id="678" name="Google Shape;678;p48"/>
          <p:cNvSpPr txBox="1"/>
          <p:nvPr>
            <p:ph idx="1" type="body"/>
          </p:nvPr>
        </p:nvSpPr>
        <p:spPr>
          <a:xfrm>
            <a:off x="107050" y="402200"/>
            <a:ext cx="89097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real life, the table often uses physical ports </a:t>
            </a:r>
            <a:r>
              <a:rPr lang="en"/>
              <a:t>instead</a:t>
            </a:r>
            <a:r>
              <a:rPr lang="en"/>
              <a:t> of next hops.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Conceptual: "Send to next-hop of R3."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Reality: "Send out of physical port 1."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use the conceptual picture for simplicity.</a:t>
            </a:r>
            <a:endParaRPr/>
          </a:p>
        </p:txBody>
      </p:sp>
      <p:graphicFrame>
        <p:nvGraphicFramePr>
          <p:cNvPr id="679" name="Google Shape;679;p48"/>
          <p:cNvGraphicFramePr/>
          <p:nvPr/>
        </p:nvGraphicFramePr>
        <p:xfrm>
          <a:off x="253070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 (Conceptual)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680" name="Google Shape;680;p48"/>
          <p:cNvSpPr/>
          <p:nvPr/>
        </p:nvSpPr>
        <p:spPr>
          <a:xfrm>
            <a:off x="4419400" y="2593075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48"/>
          <p:cNvSpPr/>
          <p:nvPr/>
        </p:nvSpPr>
        <p:spPr>
          <a:xfrm>
            <a:off x="3581200" y="2593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48"/>
          <p:cNvCxnSpPr>
            <a:stCxn id="681" idx="3"/>
            <a:endCxn id="680" idx="1"/>
          </p:cNvCxnSpPr>
          <p:nvPr/>
        </p:nvCxnSpPr>
        <p:spPr>
          <a:xfrm>
            <a:off x="3866200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3" name="Google Shape;683;p48"/>
          <p:cNvSpPr/>
          <p:nvPr/>
        </p:nvSpPr>
        <p:spPr>
          <a:xfrm>
            <a:off x="2742988" y="25930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48"/>
          <p:cNvCxnSpPr>
            <a:stCxn id="683" idx="6"/>
            <a:endCxn id="681" idx="1"/>
          </p:cNvCxnSpPr>
          <p:nvPr/>
        </p:nvCxnSpPr>
        <p:spPr>
          <a:xfrm>
            <a:off x="3027988" y="27355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8"/>
          <p:cNvSpPr/>
          <p:nvPr/>
        </p:nvSpPr>
        <p:spPr>
          <a:xfrm>
            <a:off x="5257600" y="2212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48"/>
          <p:cNvSpPr/>
          <p:nvPr/>
        </p:nvSpPr>
        <p:spPr>
          <a:xfrm>
            <a:off x="5257600" y="29740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7" name="Google Shape;687;p48"/>
          <p:cNvCxnSpPr>
            <a:stCxn id="680" idx="3"/>
            <a:endCxn id="685" idx="1"/>
          </p:cNvCxnSpPr>
          <p:nvPr/>
        </p:nvCxnSpPr>
        <p:spPr>
          <a:xfrm flipH="1" rot="10800000">
            <a:off x="4704400" y="2354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48"/>
          <p:cNvCxnSpPr>
            <a:stCxn id="680" idx="3"/>
            <a:endCxn id="686" idx="1"/>
          </p:cNvCxnSpPr>
          <p:nvPr/>
        </p:nvCxnSpPr>
        <p:spPr>
          <a:xfrm>
            <a:off x="4704400" y="2735575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8"/>
          <p:cNvSpPr/>
          <p:nvPr/>
        </p:nvSpPr>
        <p:spPr>
          <a:xfrm>
            <a:off x="6095788" y="198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0" name="Google Shape;690;p48"/>
          <p:cNvSpPr/>
          <p:nvPr/>
        </p:nvSpPr>
        <p:spPr>
          <a:xfrm>
            <a:off x="6095788" y="2437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1" name="Google Shape;691;p48"/>
          <p:cNvCxnSpPr>
            <a:stCxn id="685" idx="3"/>
            <a:endCxn id="689" idx="2"/>
          </p:cNvCxnSpPr>
          <p:nvPr/>
        </p:nvCxnSpPr>
        <p:spPr>
          <a:xfrm flipH="1" rot="10800000">
            <a:off x="5542600" y="2123275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48"/>
          <p:cNvCxnSpPr>
            <a:stCxn id="685" idx="3"/>
            <a:endCxn id="690" idx="2"/>
          </p:cNvCxnSpPr>
          <p:nvPr/>
        </p:nvCxnSpPr>
        <p:spPr>
          <a:xfrm>
            <a:off x="5542600" y="2354575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48"/>
          <p:cNvSpPr/>
          <p:nvPr/>
        </p:nvSpPr>
        <p:spPr>
          <a:xfrm>
            <a:off x="6095788" y="2971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4" name="Google Shape;694;p48"/>
          <p:cNvCxnSpPr>
            <a:stCxn id="686" idx="3"/>
            <a:endCxn id="693" idx="2"/>
          </p:cNvCxnSpPr>
          <p:nvPr/>
        </p:nvCxnSpPr>
        <p:spPr>
          <a:xfrm flipH="1" rot="10800000">
            <a:off x="5542600" y="3113875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5" name="Google Shape;695;p48"/>
          <p:cNvSpPr txBox="1"/>
          <p:nvPr/>
        </p:nvSpPr>
        <p:spPr>
          <a:xfrm>
            <a:off x="4294275" y="2534075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696" name="Google Shape;696;p48"/>
          <p:cNvSpPr txBox="1"/>
          <p:nvPr/>
        </p:nvSpPr>
        <p:spPr>
          <a:xfrm>
            <a:off x="4719375" y="2452500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697" name="Google Shape;697;p48"/>
          <p:cNvSpPr txBox="1"/>
          <p:nvPr/>
        </p:nvSpPr>
        <p:spPr>
          <a:xfrm>
            <a:off x="4719375" y="2780350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graphicFrame>
        <p:nvGraphicFramePr>
          <p:cNvPr id="698" name="Google Shape;698;p48"/>
          <p:cNvGraphicFramePr/>
          <p:nvPr/>
        </p:nvGraphicFramePr>
        <p:xfrm>
          <a:off x="4572007" y="3500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 (Reality)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vs. Forwarding</a:t>
            </a:r>
            <a:endParaRPr/>
          </a:p>
        </p:txBody>
      </p:sp>
      <p:sp>
        <p:nvSpPr>
          <p:cNvPr id="704" name="Google Shape;704;p49"/>
          <p:cNvSpPr txBox="1"/>
          <p:nvPr>
            <p:ph idx="1" type="body"/>
          </p:nvPr>
        </p:nvSpPr>
        <p:spPr>
          <a:xfrm>
            <a:off x="107050" y="402200"/>
            <a:ext cx="44649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Forwarding: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up packet's destination in table, and send packet to neighbor.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Inherently </a:t>
            </a:r>
            <a:r>
              <a:rPr i="1" lang="en"/>
              <a:t>local</a:t>
            </a:r>
            <a:r>
              <a:rPr lang="en"/>
              <a:t>. Depends only on arriving packet and local table.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every time a packet arrives (nanoseconds).</a:t>
            </a:r>
            <a:endParaRPr/>
          </a:p>
        </p:txBody>
      </p:sp>
      <p:sp>
        <p:nvSpPr>
          <p:cNvPr id="705" name="Google Shape;705;p49"/>
          <p:cNvSpPr/>
          <p:nvPr/>
        </p:nvSpPr>
        <p:spPr>
          <a:xfrm>
            <a:off x="855099" y="3765763"/>
            <a:ext cx="576900" cy="285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6" name="Google Shape;706;p49"/>
          <p:cNvCxnSpPr>
            <a:endCxn id="707" idx="1"/>
          </p:cNvCxnSpPr>
          <p:nvPr/>
        </p:nvCxnSpPr>
        <p:spPr>
          <a:xfrm>
            <a:off x="855100" y="4128338"/>
            <a:ext cx="65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49"/>
          <p:cNvCxnSpPr>
            <a:stCxn id="707" idx="3"/>
          </p:cNvCxnSpPr>
          <p:nvPr/>
        </p:nvCxnSpPr>
        <p:spPr>
          <a:xfrm flipH="1" rot="10800000">
            <a:off x="1799200" y="3881438"/>
            <a:ext cx="921300" cy="24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" name="Google Shape;707;p49"/>
          <p:cNvSpPr/>
          <p:nvPr/>
        </p:nvSpPr>
        <p:spPr>
          <a:xfrm>
            <a:off x="1514200" y="3985838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9" name="Google Shape;709;p49"/>
          <p:cNvCxnSpPr/>
          <p:nvPr/>
        </p:nvCxnSpPr>
        <p:spPr>
          <a:xfrm flipH="1" rot="10800000">
            <a:off x="2136863" y="3851863"/>
            <a:ext cx="420600" cy="112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0" name="Google Shape;710;p49"/>
          <p:cNvCxnSpPr/>
          <p:nvPr/>
        </p:nvCxnSpPr>
        <p:spPr>
          <a:xfrm>
            <a:off x="449387" y="4128338"/>
            <a:ext cx="3465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49"/>
          <p:cNvCxnSpPr/>
          <p:nvPr/>
        </p:nvCxnSpPr>
        <p:spPr>
          <a:xfrm flipH="1" rot="10800000">
            <a:off x="2775175" y="3768863"/>
            <a:ext cx="365100" cy="9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49"/>
          <p:cNvCxnSpPr/>
          <p:nvPr/>
        </p:nvCxnSpPr>
        <p:spPr>
          <a:xfrm>
            <a:off x="2785575" y="4392638"/>
            <a:ext cx="324300" cy="8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13" name="Google Shape;713;p49"/>
          <p:cNvCxnSpPr>
            <a:stCxn id="707" idx="3"/>
          </p:cNvCxnSpPr>
          <p:nvPr/>
        </p:nvCxnSpPr>
        <p:spPr>
          <a:xfrm>
            <a:off x="1799200" y="4128338"/>
            <a:ext cx="921300" cy="24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14" name="Google Shape;714;p49"/>
          <p:cNvGraphicFramePr/>
          <p:nvPr/>
        </p:nvGraphicFramePr>
        <p:xfrm>
          <a:off x="3499307" y="336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Port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0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15" name="Google Shape;715;p49"/>
          <p:cNvSpPr txBox="1"/>
          <p:nvPr/>
        </p:nvSpPr>
        <p:spPr>
          <a:xfrm>
            <a:off x="1881400" y="3866663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16" name="Google Shape;716;p49"/>
          <p:cNvSpPr txBox="1"/>
          <p:nvPr/>
        </p:nvSpPr>
        <p:spPr>
          <a:xfrm>
            <a:off x="1881400" y="4194813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17" name="Google Shape;717;p49"/>
          <p:cNvSpPr txBox="1"/>
          <p:nvPr/>
        </p:nvSpPr>
        <p:spPr>
          <a:xfrm>
            <a:off x="1385925" y="4159838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718" name="Google Shape;718;p49"/>
          <p:cNvSpPr/>
          <p:nvPr/>
        </p:nvSpPr>
        <p:spPr>
          <a:xfrm>
            <a:off x="7197775" y="3980188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49"/>
          <p:cNvSpPr/>
          <p:nvPr/>
        </p:nvSpPr>
        <p:spPr>
          <a:xfrm>
            <a:off x="6511975" y="39801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0" name="Google Shape;720;p49"/>
          <p:cNvCxnSpPr>
            <a:stCxn id="719" idx="3"/>
            <a:endCxn id="718" idx="1"/>
          </p:cNvCxnSpPr>
          <p:nvPr/>
        </p:nvCxnSpPr>
        <p:spPr>
          <a:xfrm>
            <a:off x="6796975" y="4122688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1" name="Google Shape;721;p49"/>
          <p:cNvSpPr/>
          <p:nvPr/>
        </p:nvSpPr>
        <p:spPr>
          <a:xfrm>
            <a:off x="5826163" y="398018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2" name="Google Shape;722;p49"/>
          <p:cNvCxnSpPr>
            <a:stCxn id="721" idx="6"/>
            <a:endCxn id="719" idx="1"/>
          </p:cNvCxnSpPr>
          <p:nvPr/>
        </p:nvCxnSpPr>
        <p:spPr>
          <a:xfrm>
            <a:off x="6111163" y="4122688"/>
            <a:ext cx="4008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49"/>
          <p:cNvSpPr/>
          <p:nvPr/>
        </p:nvSpPr>
        <p:spPr>
          <a:xfrm>
            <a:off x="7883575" y="36753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4" name="Google Shape;724;p49"/>
          <p:cNvSpPr/>
          <p:nvPr/>
        </p:nvSpPr>
        <p:spPr>
          <a:xfrm>
            <a:off x="7883575" y="42849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5" name="Google Shape;725;p49"/>
          <p:cNvCxnSpPr>
            <a:stCxn id="718" idx="3"/>
            <a:endCxn id="723" idx="1"/>
          </p:cNvCxnSpPr>
          <p:nvPr/>
        </p:nvCxnSpPr>
        <p:spPr>
          <a:xfrm flipH="1" rot="10800000">
            <a:off x="7482775" y="3817888"/>
            <a:ext cx="4008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49"/>
          <p:cNvCxnSpPr>
            <a:stCxn id="718" idx="3"/>
            <a:endCxn id="724" idx="1"/>
          </p:cNvCxnSpPr>
          <p:nvPr/>
        </p:nvCxnSpPr>
        <p:spPr>
          <a:xfrm>
            <a:off x="7482775" y="4122688"/>
            <a:ext cx="40080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7" name="Google Shape;727;p49"/>
          <p:cNvSpPr/>
          <p:nvPr/>
        </p:nvSpPr>
        <p:spPr>
          <a:xfrm>
            <a:off x="8569363" y="350387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49"/>
          <p:cNvSpPr/>
          <p:nvPr/>
        </p:nvSpPr>
        <p:spPr>
          <a:xfrm>
            <a:off x="8569363" y="384125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49"/>
          <p:cNvCxnSpPr>
            <a:stCxn id="723" idx="3"/>
            <a:endCxn id="727" idx="2"/>
          </p:cNvCxnSpPr>
          <p:nvPr/>
        </p:nvCxnSpPr>
        <p:spPr>
          <a:xfrm flipH="1" rot="10800000">
            <a:off x="8168575" y="3646288"/>
            <a:ext cx="400800" cy="171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0" name="Google Shape;730;p49"/>
          <p:cNvCxnSpPr>
            <a:stCxn id="723" idx="3"/>
            <a:endCxn id="728" idx="2"/>
          </p:cNvCxnSpPr>
          <p:nvPr/>
        </p:nvCxnSpPr>
        <p:spPr>
          <a:xfrm>
            <a:off x="8168575" y="3817888"/>
            <a:ext cx="400800" cy="16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1" name="Google Shape;731;p49"/>
          <p:cNvSpPr/>
          <p:nvPr/>
        </p:nvSpPr>
        <p:spPr>
          <a:xfrm>
            <a:off x="8569363" y="42821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2" name="Google Shape;732;p49"/>
          <p:cNvCxnSpPr>
            <a:stCxn id="724" idx="3"/>
            <a:endCxn id="731" idx="2"/>
          </p:cNvCxnSpPr>
          <p:nvPr/>
        </p:nvCxnSpPr>
        <p:spPr>
          <a:xfrm flipH="1" rot="10800000">
            <a:off x="8168575" y="4424788"/>
            <a:ext cx="4008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49"/>
          <p:cNvSpPr txBox="1"/>
          <p:nvPr/>
        </p:nvSpPr>
        <p:spPr>
          <a:xfrm>
            <a:off x="7072650" y="3921188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/>
          </a:p>
        </p:txBody>
      </p:sp>
      <p:sp>
        <p:nvSpPr>
          <p:cNvPr id="734" name="Google Shape;734;p49"/>
          <p:cNvSpPr txBox="1"/>
          <p:nvPr/>
        </p:nvSpPr>
        <p:spPr>
          <a:xfrm>
            <a:off x="7515389" y="3792575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735" name="Google Shape;735;p49"/>
          <p:cNvSpPr txBox="1"/>
          <p:nvPr/>
        </p:nvSpPr>
        <p:spPr>
          <a:xfrm>
            <a:off x="7515389" y="4214500"/>
            <a:ext cx="95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736" name="Google Shape;736;p49"/>
          <p:cNvSpPr txBox="1"/>
          <p:nvPr/>
        </p:nvSpPr>
        <p:spPr>
          <a:xfrm>
            <a:off x="900700" y="4765400"/>
            <a:ext cx="17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Forwarding is local.</a:t>
            </a:r>
            <a:endParaRPr/>
          </a:p>
        </p:txBody>
      </p:sp>
      <p:sp>
        <p:nvSpPr>
          <p:cNvPr id="737" name="Google Shape;737;p49"/>
          <p:cNvSpPr txBox="1"/>
          <p:nvPr/>
        </p:nvSpPr>
        <p:spPr>
          <a:xfrm>
            <a:off x="6454975" y="4765400"/>
            <a:ext cx="1770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Routing is global.</a:t>
            </a:r>
            <a:endParaRPr/>
          </a:p>
        </p:txBody>
      </p:sp>
      <p:sp>
        <p:nvSpPr>
          <p:cNvPr id="738" name="Google Shape;738;p49"/>
          <p:cNvSpPr txBox="1"/>
          <p:nvPr>
            <p:ph idx="1" type="body"/>
          </p:nvPr>
        </p:nvSpPr>
        <p:spPr>
          <a:xfrm>
            <a:off x="4571950" y="400725"/>
            <a:ext cx="44649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Communicates with other routers to determine how to populate tables.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Inherently </a:t>
            </a:r>
            <a:r>
              <a:rPr i="1" lang="en"/>
              <a:t>global</a:t>
            </a:r>
            <a:r>
              <a:rPr lang="en"/>
              <a:t>. Must know about all destinations, not just local ones.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Occurs every time the network changes (e.g. a link fails).</a:t>
            </a:r>
            <a:endParaRPr/>
          </a:p>
        </p:txBody>
      </p:sp>
      <p:sp>
        <p:nvSpPr>
          <p:cNvPr id="739" name="Google Shape;739;p49"/>
          <p:cNvSpPr/>
          <p:nvPr/>
        </p:nvSpPr>
        <p:spPr>
          <a:xfrm>
            <a:off x="7324075" y="3318540"/>
            <a:ext cx="1303200" cy="572200"/>
          </a:xfrm>
          <a:custGeom>
            <a:rect b="b" l="l" r="r" t="t"/>
            <a:pathLst>
              <a:path extrusionOk="0" h="22888" w="52128">
                <a:moveTo>
                  <a:pt x="0" y="22888"/>
                </a:moveTo>
                <a:cubicBezTo>
                  <a:pt x="3060" y="19194"/>
                  <a:pt x="9669" y="3636"/>
                  <a:pt x="18357" y="721"/>
                </a:cubicBezTo>
                <a:cubicBezTo>
                  <a:pt x="27045" y="-2194"/>
                  <a:pt x="46500" y="4617"/>
                  <a:pt x="52128" y="5396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sp>
      <p:sp>
        <p:nvSpPr>
          <p:cNvPr id="740" name="Google Shape;740;p49"/>
          <p:cNvSpPr txBox="1"/>
          <p:nvPr/>
        </p:nvSpPr>
        <p:spPr>
          <a:xfrm>
            <a:off x="7337325" y="3059200"/>
            <a:ext cx="773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Not local!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5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 Validity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46" name="Google Shape;746;p5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State Validity</a:t>
            </a:r>
            <a:endParaRPr/>
          </a:p>
        </p:txBody>
      </p:sp>
      <p:sp>
        <p:nvSpPr>
          <p:cNvPr id="747" name="Google Shape;747;p5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State Validity is Global</a:t>
            </a:r>
            <a:endParaRPr/>
          </a:p>
        </p:txBody>
      </p:sp>
      <p:sp>
        <p:nvSpPr>
          <p:cNvPr id="753" name="Google Shape;753;p51"/>
          <p:cNvSpPr txBox="1"/>
          <p:nvPr>
            <p:ph idx="1" type="body"/>
          </p:nvPr>
        </p:nvSpPr>
        <p:spPr>
          <a:xfrm>
            <a:off x="107050" y="402200"/>
            <a:ext cx="89097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routing state is </a:t>
            </a:r>
            <a:r>
              <a:rPr b="1" lang="en"/>
              <a:t>valid</a:t>
            </a:r>
            <a:r>
              <a:rPr lang="en"/>
              <a:t> if packets actually reach their destinations.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local</a:t>
            </a:r>
            <a:r>
              <a:rPr lang="en"/>
              <a:t> routing state is a table in a single router.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itself, the state in a single router can't be evaluated for validity.</a:t>
            </a:r>
            <a:endParaRPr/>
          </a:p>
        </p:txBody>
      </p:sp>
      <p:sp>
        <p:nvSpPr>
          <p:cNvPr id="754" name="Google Shape;754;p51"/>
          <p:cNvSpPr/>
          <p:nvPr/>
        </p:nvSpPr>
        <p:spPr>
          <a:xfrm>
            <a:off x="4419400" y="2745475"/>
            <a:ext cx="285000" cy="28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5" name="Google Shape;755;p51"/>
          <p:cNvSpPr/>
          <p:nvPr/>
        </p:nvSpPr>
        <p:spPr>
          <a:xfrm>
            <a:off x="3581200" y="2745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6" name="Google Shape;756;p51"/>
          <p:cNvCxnSpPr>
            <a:stCxn id="755" idx="3"/>
            <a:endCxn id="754" idx="1"/>
          </p:cNvCxnSpPr>
          <p:nvPr/>
        </p:nvCxnSpPr>
        <p:spPr>
          <a:xfrm>
            <a:off x="3866200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7" name="Google Shape;757;p51"/>
          <p:cNvSpPr/>
          <p:nvPr/>
        </p:nvSpPr>
        <p:spPr>
          <a:xfrm>
            <a:off x="2742988" y="2745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8" name="Google Shape;758;p51"/>
          <p:cNvCxnSpPr>
            <a:stCxn id="757" idx="6"/>
            <a:endCxn id="755" idx="1"/>
          </p:cNvCxnSpPr>
          <p:nvPr/>
        </p:nvCxnSpPr>
        <p:spPr>
          <a:xfrm>
            <a:off x="3027988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51"/>
          <p:cNvSpPr/>
          <p:nvPr/>
        </p:nvSpPr>
        <p:spPr>
          <a:xfrm>
            <a:off x="5257600" y="24824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51"/>
          <p:cNvSpPr/>
          <p:nvPr/>
        </p:nvSpPr>
        <p:spPr>
          <a:xfrm>
            <a:off x="5257600" y="300849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1" name="Google Shape;761;p51"/>
          <p:cNvCxnSpPr>
            <a:stCxn id="754" idx="3"/>
            <a:endCxn id="759" idx="1"/>
          </p:cNvCxnSpPr>
          <p:nvPr/>
        </p:nvCxnSpPr>
        <p:spPr>
          <a:xfrm flipH="1" rot="10800000">
            <a:off x="4704400" y="26248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2" name="Google Shape;762;p51"/>
          <p:cNvCxnSpPr>
            <a:stCxn id="754" idx="3"/>
            <a:endCxn id="760" idx="1"/>
          </p:cNvCxnSpPr>
          <p:nvPr/>
        </p:nvCxnSpPr>
        <p:spPr>
          <a:xfrm>
            <a:off x="4704400" y="28879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3" name="Google Shape;763;p51"/>
          <p:cNvSpPr/>
          <p:nvPr/>
        </p:nvSpPr>
        <p:spPr>
          <a:xfrm>
            <a:off x="6095788" y="23095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4" name="Google Shape;764;p51"/>
          <p:cNvSpPr/>
          <p:nvPr/>
        </p:nvSpPr>
        <p:spPr>
          <a:xfrm>
            <a:off x="6095788" y="264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5" name="Google Shape;765;p51"/>
          <p:cNvCxnSpPr>
            <a:stCxn id="759" idx="3"/>
            <a:endCxn id="763" idx="2"/>
          </p:cNvCxnSpPr>
          <p:nvPr/>
        </p:nvCxnSpPr>
        <p:spPr>
          <a:xfrm flipH="1" rot="10800000">
            <a:off x="5542600" y="2452151"/>
            <a:ext cx="553200" cy="17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" name="Google Shape;766;p51"/>
          <p:cNvCxnSpPr>
            <a:stCxn id="759" idx="3"/>
            <a:endCxn id="764" idx="2"/>
          </p:cNvCxnSpPr>
          <p:nvPr/>
        </p:nvCxnSpPr>
        <p:spPr>
          <a:xfrm>
            <a:off x="5542600" y="2624951"/>
            <a:ext cx="553200" cy="16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7" name="Google Shape;767;p51"/>
          <p:cNvSpPr/>
          <p:nvPr/>
        </p:nvSpPr>
        <p:spPr>
          <a:xfrm>
            <a:off x="6095788" y="300567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8" name="Google Shape;768;p51"/>
          <p:cNvCxnSpPr>
            <a:stCxn id="760" idx="3"/>
            <a:endCxn id="767" idx="2"/>
          </p:cNvCxnSpPr>
          <p:nvPr/>
        </p:nvCxnSpPr>
        <p:spPr>
          <a:xfrm flipH="1" rot="10800000">
            <a:off x="5542600" y="3148299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769" name="Google Shape;769;p51"/>
          <p:cNvGraphicFramePr/>
          <p:nvPr/>
        </p:nvGraphicFramePr>
        <p:xfrm>
          <a:off x="2194532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70" name="Google Shape;770;p51"/>
          <p:cNvSpPr txBox="1"/>
          <p:nvPr/>
        </p:nvSpPr>
        <p:spPr>
          <a:xfrm>
            <a:off x="4704400" y="3801275"/>
            <a:ext cx="34239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 this local state valid?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Will it get my packets to their destinations?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 way to tell from just this info!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1" name="Google Shape;771;p51"/>
          <p:cNvSpPr txBox="1"/>
          <p:nvPr/>
        </p:nvSpPr>
        <p:spPr>
          <a:xfrm>
            <a:off x="3119900" y="3135650"/>
            <a:ext cx="112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2" name="Google Shape;772;p51"/>
          <p:cNvSpPr txBox="1"/>
          <p:nvPr/>
        </p:nvSpPr>
        <p:spPr>
          <a:xfrm rot="-2700000">
            <a:off x="2008233" y="3314481"/>
            <a:ext cx="112854" cy="27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3" name="Google Shape;773;p51"/>
          <p:cNvSpPr txBox="1"/>
          <p:nvPr/>
        </p:nvSpPr>
        <p:spPr>
          <a:xfrm rot="2700000">
            <a:off x="4182548" y="3314487"/>
            <a:ext cx="112854" cy="2770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sz="18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1"/>
          <p:cNvSpPr txBox="1"/>
          <p:nvPr/>
        </p:nvSpPr>
        <p:spPr>
          <a:xfrm>
            <a:off x="148825" y="4613475"/>
            <a:ext cx="131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term "routing state validity" might only be used at Berkeley.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Routing State Validity is Global</a:t>
            </a:r>
            <a:endParaRPr/>
          </a:p>
        </p:txBody>
      </p:sp>
      <p:sp>
        <p:nvSpPr>
          <p:cNvPr id="780" name="Google Shape;780;p52"/>
          <p:cNvSpPr txBox="1"/>
          <p:nvPr>
            <p:ph idx="1" type="body"/>
          </p:nvPr>
        </p:nvSpPr>
        <p:spPr>
          <a:xfrm>
            <a:off x="107050" y="402200"/>
            <a:ext cx="8909700" cy="18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global</a:t>
            </a:r>
            <a:r>
              <a:rPr lang="en"/>
              <a:t> routing state is a collection of tables in all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state determines the paths a packet takes.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Global state is valid if it produces forwarding decisions that deliver packets to their destinations.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Given a global state, how can you tell if it's valid?</a:t>
            </a:r>
            <a:endParaRPr/>
          </a:p>
        </p:txBody>
      </p:sp>
      <p:graphicFrame>
        <p:nvGraphicFramePr>
          <p:cNvPr id="781" name="Google Shape;781;p52"/>
          <p:cNvGraphicFramePr/>
          <p:nvPr/>
        </p:nvGraphicFramePr>
        <p:xfrm>
          <a:off x="5415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2" name="Google Shape;782;p52"/>
          <p:cNvGraphicFramePr/>
          <p:nvPr/>
        </p:nvGraphicFramePr>
        <p:xfrm>
          <a:off x="25989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3" name="Google Shape;783;p52"/>
          <p:cNvGraphicFramePr/>
          <p:nvPr/>
        </p:nvGraphicFramePr>
        <p:xfrm>
          <a:off x="46563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R3's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graphicFrame>
        <p:nvGraphicFramePr>
          <p:cNvPr id="784" name="Google Shape;784;p52"/>
          <p:cNvGraphicFramePr/>
          <p:nvPr/>
        </p:nvGraphicFramePr>
        <p:xfrm>
          <a:off x="6713757" y="3514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R4's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785" name="Google Shape;785;p52"/>
          <p:cNvSpPr/>
          <p:nvPr/>
        </p:nvSpPr>
        <p:spPr>
          <a:xfrm>
            <a:off x="4419400" y="2745475"/>
            <a:ext cx="285000" cy="285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6" name="Google Shape;786;p52"/>
          <p:cNvSpPr/>
          <p:nvPr/>
        </p:nvSpPr>
        <p:spPr>
          <a:xfrm>
            <a:off x="3581200" y="2745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7" name="Google Shape;787;p52"/>
          <p:cNvCxnSpPr>
            <a:stCxn id="786" idx="3"/>
            <a:endCxn id="785" idx="1"/>
          </p:cNvCxnSpPr>
          <p:nvPr/>
        </p:nvCxnSpPr>
        <p:spPr>
          <a:xfrm>
            <a:off x="3866200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2"/>
          <p:cNvSpPr/>
          <p:nvPr/>
        </p:nvSpPr>
        <p:spPr>
          <a:xfrm>
            <a:off x="2742988" y="27454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52"/>
          <p:cNvCxnSpPr>
            <a:stCxn id="788" idx="6"/>
            <a:endCxn id="786" idx="1"/>
          </p:cNvCxnSpPr>
          <p:nvPr/>
        </p:nvCxnSpPr>
        <p:spPr>
          <a:xfrm>
            <a:off x="3027988" y="2887975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0" name="Google Shape;790;p52"/>
          <p:cNvSpPr/>
          <p:nvPr/>
        </p:nvSpPr>
        <p:spPr>
          <a:xfrm>
            <a:off x="5257600" y="24824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52"/>
          <p:cNvSpPr/>
          <p:nvPr/>
        </p:nvSpPr>
        <p:spPr>
          <a:xfrm>
            <a:off x="5257600" y="3008499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2" name="Google Shape;792;p52"/>
          <p:cNvCxnSpPr>
            <a:stCxn id="785" idx="3"/>
            <a:endCxn id="790" idx="1"/>
          </p:cNvCxnSpPr>
          <p:nvPr/>
        </p:nvCxnSpPr>
        <p:spPr>
          <a:xfrm flipH="1" rot="10800000">
            <a:off x="4704400" y="26248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3" name="Google Shape;793;p52"/>
          <p:cNvCxnSpPr>
            <a:stCxn id="785" idx="3"/>
            <a:endCxn id="791" idx="1"/>
          </p:cNvCxnSpPr>
          <p:nvPr/>
        </p:nvCxnSpPr>
        <p:spPr>
          <a:xfrm>
            <a:off x="4704400" y="2887975"/>
            <a:ext cx="553200" cy="26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4" name="Google Shape;794;p52"/>
          <p:cNvSpPr/>
          <p:nvPr/>
        </p:nvSpPr>
        <p:spPr>
          <a:xfrm>
            <a:off x="6095788" y="230951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5" name="Google Shape;795;p52"/>
          <p:cNvSpPr/>
          <p:nvPr/>
        </p:nvSpPr>
        <p:spPr>
          <a:xfrm>
            <a:off x="6095788" y="26497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6" name="Google Shape;796;p52"/>
          <p:cNvCxnSpPr>
            <a:stCxn id="790" idx="3"/>
            <a:endCxn id="794" idx="2"/>
          </p:cNvCxnSpPr>
          <p:nvPr/>
        </p:nvCxnSpPr>
        <p:spPr>
          <a:xfrm flipH="1" rot="10800000">
            <a:off x="5542600" y="2452151"/>
            <a:ext cx="553200" cy="172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7" name="Google Shape;797;p52"/>
          <p:cNvCxnSpPr>
            <a:stCxn id="790" idx="3"/>
            <a:endCxn id="795" idx="2"/>
          </p:cNvCxnSpPr>
          <p:nvPr/>
        </p:nvCxnSpPr>
        <p:spPr>
          <a:xfrm>
            <a:off x="5542600" y="2624951"/>
            <a:ext cx="553200" cy="167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8" name="Google Shape;798;p52"/>
          <p:cNvSpPr/>
          <p:nvPr/>
        </p:nvSpPr>
        <p:spPr>
          <a:xfrm>
            <a:off x="6095788" y="300567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99" name="Google Shape;799;p52"/>
          <p:cNvCxnSpPr>
            <a:stCxn id="791" idx="3"/>
            <a:endCxn id="798" idx="2"/>
          </p:cNvCxnSpPr>
          <p:nvPr/>
        </p:nvCxnSpPr>
        <p:spPr>
          <a:xfrm flipH="1" rot="10800000">
            <a:off x="5542600" y="3148299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Today's Goal: Routing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Today's goal is </a:t>
            </a:r>
            <a:r>
              <a:rPr b="1" lang="en"/>
              <a:t>routing</a:t>
            </a:r>
            <a:r>
              <a:rPr lang="en"/>
              <a:t>: Finding paths through the network.</a:t>
            </a:r>
            <a:endParaRPr/>
          </a:p>
        </p:txBody>
      </p:sp>
      <p:cxnSp>
        <p:nvCxnSpPr>
          <p:cNvPr id="159" name="Google Shape;159;p26"/>
          <p:cNvCxnSpPr>
            <a:stCxn id="160" idx="6"/>
            <a:endCxn id="161" idx="1"/>
          </p:cNvCxnSpPr>
          <p:nvPr/>
        </p:nvCxnSpPr>
        <p:spPr>
          <a:xfrm>
            <a:off x="2164138" y="3553875"/>
            <a:ext cx="6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6"/>
          <p:cNvSpPr/>
          <p:nvPr/>
        </p:nvSpPr>
        <p:spPr>
          <a:xfrm>
            <a:off x="3892025" y="28161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6"/>
          <p:cNvCxnSpPr>
            <a:stCxn id="161" idx="3"/>
            <a:endCxn id="162" idx="1"/>
          </p:cNvCxnSpPr>
          <p:nvPr/>
        </p:nvCxnSpPr>
        <p:spPr>
          <a:xfrm flipH="1" rot="10800000">
            <a:off x="3078550" y="295867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6"/>
          <p:cNvCxnSpPr>
            <a:stCxn id="161" idx="3"/>
            <a:endCxn id="165" idx="1"/>
          </p:cNvCxnSpPr>
          <p:nvPr/>
        </p:nvCxnSpPr>
        <p:spPr>
          <a:xfrm>
            <a:off x="3078550" y="3553875"/>
            <a:ext cx="813600" cy="117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6"/>
          <p:cNvCxnSpPr>
            <a:stCxn id="162" idx="3"/>
            <a:endCxn id="167" idx="1"/>
          </p:cNvCxnSpPr>
          <p:nvPr/>
        </p:nvCxnSpPr>
        <p:spPr>
          <a:xfrm>
            <a:off x="4177025" y="295862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6"/>
          <p:cNvCxnSpPr>
            <a:stCxn id="165" idx="3"/>
            <a:endCxn id="167" idx="1"/>
          </p:cNvCxnSpPr>
          <p:nvPr/>
        </p:nvCxnSpPr>
        <p:spPr>
          <a:xfrm flipH="1" rot="10800000">
            <a:off x="4177025" y="3256325"/>
            <a:ext cx="1038600" cy="41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6"/>
          <p:cNvSpPr/>
          <p:nvPr/>
        </p:nvSpPr>
        <p:spPr>
          <a:xfrm>
            <a:off x="4848900" y="4002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0" name="Google Shape;170;p26"/>
          <p:cNvCxnSpPr>
            <a:stCxn id="165" idx="3"/>
            <a:endCxn id="169" idx="1"/>
          </p:cNvCxnSpPr>
          <p:nvPr/>
        </p:nvCxnSpPr>
        <p:spPr>
          <a:xfrm>
            <a:off x="4177025" y="367092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6"/>
          <p:cNvSpPr/>
          <p:nvPr/>
        </p:nvSpPr>
        <p:spPr>
          <a:xfrm>
            <a:off x="3398775" y="4257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2" name="Google Shape;172;p26"/>
          <p:cNvCxnSpPr>
            <a:stCxn id="171" idx="3"/>
            <a:endCxn id="169" idx="1"/>
          </p:cNvCxnSpPr>
          <p:nvPr/>
        </p:nvCxnSpPr>
        <p:spPr>
          <a:xfrm flipH="1" rot="10800000">
            <a:off x="3683775" y="414517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6"/>
          <p:cNvSpPr/>
          <p:nvPr/>
        </p:nvSpPr>
        <p:spPr>
          <a:xfrm>
            <a:off x="2660963" y="44088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26"/>
          <p:cNvCxnSpPr>
            <a:stCxn id="173" idx="6"/>
            <a:endCxn id="171" idx="1"/>
          </p:cNvCxnSpPr>
          <p:nvPr/>
        </p:nvCxnSpPr>
        <p:spPr>
          <a:xfrm flipH="1" rot="10800000">
            <a:off x="2945963" y="440045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6"/>
          <p:cNvCxnSpPr>
            <a:stCxn id="169" idx="2"/>
            <a:endCxn id="176" idx="0"/>
          </p:cNvCxnSpPr>
          <p:nvPr/>
        </p:nvCxnSpPr>
        <p:spPr>
          <a:xfrm flipH="1">
            <a:off x="4611600" y="428760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6"/>
          <p:cNvSpPr/>
          <p:nvPr/>
        </p:nvSpPr>
        <p:spPr>
          <a:xfrm>
            <a:off x="4469175" y="46462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6"/>
          <p:cNvCxnSpPr>
            <a:stCxn id="178" idx="2"/>
            <a:endCxn id="176" idx="3"/>
          </p:cNvCxnSpPr>
          <p:nvPr/>
        </p:nvCxnSpPr>
        <p:spPr>
          <a:xfrm flipH="1">
            <a:off x="4754100" y="454297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6"/>
          <p:cNvCxnSpPr>
            <a:stCxn id="167" idx="2"/>
            <a:endCxn id="178" idx="0"/>
          </p:cNvCxnSpPr>
          <p:nvPr/>
        </p:nvCxnSpPr>
        <p:spPr>
          <a:xfrm>
            <a:off x="5358250" y="3398775"/>
            <a:ext cx="396000" cy="859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81" idx="2"/>
            <a:endCxn id="178" idx="3"/>
          </p:cNvCxnSpPr>
          <p:nvPr/>
        </p:nvCxnSpPr>
        <p:spPr>
          <a:xfrm flipH="1">
            <a:off x="5896813" y="4221775"/>
            <a:ext cx="514200" cy="178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2" name="Google Shape;182;p26"/>
          <p:cNvSpPr/>
          <p:nvPr/>
        </p:nvSpPr>
        <p:spPr>
          <a:xfrm>
            <a:off x="6011413" y="320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3" name="Google Shape;183;p26"/>
          <p:cNvCxnSpPr>
            <a:stCxn id="182" idx="2"/>
            <a:endCxn id="167" idx="3"/>
          </p:cNvCxnSpPr>
          <p:nvPr/>
        </p:nvCxnSpPr>
        <p:spPr>
          <a:xfrm rot="10800000">
            <a:off x="5500813" y="325625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/>
          <p:nvPr/>
        </p:nvSpPr>
        <p:spPr>
          <a:xfrm>
            <a:off x="2793550" y="3411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6"/>
          <p:cNvSpPr/>
          <p:nvPr/>
        </p:nvSpPr>
        <p:spPr>
          <a:xfrm>
            <a:off x="3892025" y="3528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5215750" y="3113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>
            <a:off x="5611800" y="42579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6411013" y="4079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107050" y="893847"/>
            <a:ext cx="43083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We'll first formally define the problem.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is it needed?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Why is it a hard problem?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types of algorithms exist?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4450450" y="893847"/>
            <a:ext cx="43083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Then, we'll see how to assess a solution.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does a solution look like?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makes a solution valid?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makes a solution good?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26"/>
          <p:cNvSpPr/>
          <p:nvPr/>
        </p:nvSpPr>
        <p:spPr>
          <a:xfrm>
            <a:off x="1879138" y="3411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global routing state is valid </a:t>
            </a:r>
            <a:r>
              <a:rPr i="1" lang="en"/>
              <a:t>if and only if</a:t>
            </a:r>
            <a:r>
              <a:rPr lang="en"/>
              <a:t> there are no dead ends and no loops.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Dead end</a:t>
            </a:r>
            <a:r>
              <a:rPr lang="en"/>
              <a:t>: A packet arrives at a router, but there is no next hop to forward it.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 arriving at destination doesn't count as a dead end.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Loop</a:t>
            </a:r>
            <a:r>
              <a:rPr lang="en"/>
              <a:t>: A packet cycles around the same set of routers.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forwarding only depends on destination field, if a packet gets stuck in a loop, it can never escape.</a:t>
            </a:r>
            <a:endParaRPr/>
          </a:p>
        </p:txBody>
      </p:sp>
      <p:sp>
        <p:nvSpPr>
          <p:cNvPr id="805" name="Google Shape;805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Routing State Validity Conditions</a:t>
            </a:r>
            <a:endParaRPr/>
          </a:p>
        </p:txBody>
      </p:sp>
      <p:cxnSp>
        <p:nvCxnSpPr>
          <p:cNvPr id="806" name="Google Shape;806;p53"/>
          <p:cNvCxnSpPr>
            <a:stCxn id="807" idx="6"/>
            <a:endCxn id="808" idx="1"/>
          </p:cNvCxnSpPr>
          <p:nvPr/>
        </p:nvCxnSpPr>
        <p:spPr>
          <a:xfrm>
            <a:off x="850638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9" name="Google Shape;809;p53"/>
          <p:cNvCxnSpPr>
            <a:stCxn id="808" idx="3"/>
            <a:endCxn id="810" idx="1"/>
          </p:cNvCxnSpPr>
          <p:nvPr/>
        </p:nvCxnSpPr>
        <p:spPr>
          <a:xfrm>
            <a:off x="17650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1" name="Google Shape;811;p53"/>
          <p:cNvCxnSpPr>
            <a:stCxn id="810" idx="3"/>
            <a:endCxn id="812" idx="1"/>
          </p:cNvCxnSpPr>
          <p:nvPr/>
        </p:nvCxnSpPr>
        <p:spPr>
          <a:xfrm>
            <a:off x="26794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" name="Google Shape;813;p53"/>
          <p:cNvCxnSpPr>
            <a:stCxn id="812" idx="3"/>
            <a:endCxn id="814" idx="1"/>
          </p:cNvCxnSpPr>
          <p:nvPr/>
        </p:nvCxnSpPr>
        <p:spPr>
          <a:xfrm>
            <a:off x="35938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53"/>
          <p:cNvCxnSpPr>
            <a:stCxn id="814" idx="3"/>
            <a:endCxn id="816" idx="2"/>
          </p:cNvCxnSpPr>
          <p:nvPr/>
        </p:nvCxnSpPr>
        <p:spPr>
          <a:xfrm>
            <a:off x="4508250" y="2363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3"/>
          <p:cNvSpPr/>
          <p:nvPr/>
        </p:nvSpPr>
        <p:spPr>
          <a:xfrm>
            <a:off x="14800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7" name="Google Shape;807;p53"/>
          <p:cNvSpPr/>
          <p:nvPr/>
        </p:nvSpPr>
        <p:spPr>
          <a:xfrm>
            <a:off x="565638" y="222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0" name="Google Shape;810;p53"/>
          <p:cNvSpPr/>
          <p:nvPr/>
        </p:nvSpPr>
        <p:spPr>
          <a:xfrm>
            <a:off x="23944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2" name="Google Shape;812;p53"/>
          <p:cNvSpPr/>
          <p:nvPr/>
        </p:nvSpPr>
        <p:spPr>
          <a:xfrm>
            <a:off x="33088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3"/>
          <p:cNvSpPr/>
          <p:nvPr/>
        </p:nvSpPr>
        <p:spPr>
          <a:xfrm>
            <a:off x="4223250" y="2220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6" name="Google Shape;816;p53"/>
          <p:cNvSpPr/>
          <p:nvPr/>
        </p:nvSpPr>
        <p:spPr>
          <a:xfrm>
            <a:off x="5137638" y="2220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7" name="Google Shape;817;p53"/>
          <p:cNvSpPr txBox="1"/>
          <p:nvPr/>
        </p:nvSpPr>
        <p:spPr>
          <a:xfrm>
            <a:off x="5730050" y="2255450"/>
            <a:ext cx="2828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Uh oh. R3 didn't forward the packet.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8" name="Google Shape;818;p53"/>
          <p:cNvCxnSpPr>
            <a:stCxn id="819" idx="6"/>
            <a:endCxn id="820" idx="1"/>
          </p:cNvCxnSpPr>
          <p:nvPr/>
        </p:nvCxnSpPr>
        <p:spPr>
          <a:xfrm>
            <a:off x="850638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1" name="Google Shape;821;p53"/>
          <p:cNvCxnSpPr>
            <a:stCxn id="820" idx="3"/>
            <a:endCxn id="822" idx="1"/>
          </p:cNvCxnSpPr>
          <p:nvPr/>
        </p:nvCxnSpPr>
        <p:spPr>
          <a:xfrm>
            <a:off x="1765050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" name="Google Shape;823;p53"/>
          <p:cNvCxnSpPr>
            <a:stCxn id="824" idx="3"/>
            <a:endCxn id="825" idx="1"/>
          </p:cNvCxnSpPr>
          <p:nvPr/>
        </p:nvCxnSpPr>
        <p:spPr>
          <a:xfrm>
            <a:off x="3593850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" name="Google Shape;826;p53"/>
          <p:cNvCxnSpPr>
            <a:stCxn id="825" idx="3"/>
            <a:endCxn id="827" idx="2"/>
          </p:cNvCxnSpPr>
          <p:nvPr/>
        </p:nvCxnSpPr>
        <p:spPr>
          <a:xfrm>
            <a:off x="4508250" y="44205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" name="Google Shape;820;p53"/>
          <p:cNvSpPr/>
          <p:nvPr/>
        </p:nvSpPr>
        <p:spPr>
          <a:xfrm>
            <a:off x="14800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9" name="Google Shape;819;p53"/>
          <p:cNvSpPr/>
          <p:nvPr/>
        </p:nvSpPr>
        <p:spPr>
          <a:xfrm>
            <a:off x="565638" y="4278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5" name="Google Shape;825;p53"/>
          <p:cNvSpPr/>
          <p:nvPr/>
        </p:nvSpPr>
        <p:spPr>
          <a:xfrm>
            <a:off x="42232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53"/>
          <p:cNvSpPr/>
          <p:nvPr/>
        </p:nvSpPr>
        <p:spPr>
          <a:xfrm>
            <a:off x="5137638" y="42780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8" name="Google Shape;828;p53"/>
          <p:cNvSpPr txBox="1"/>
          <p:nvPr/>
        </p:nvSpPr>
        <p:spPr>
          <a:xfrm>
            <a:off x="5730050" y="4188950"/>
            <a:ext cx="24375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Uh oh. Packet is stuck looping between R2 and R3.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53"/>
          <p:cNvSpPr/>
          <p:nvPr/>
        </p:nvSpPr>
        <p:spPr>
          <a:xfrm>
            <a:off x="2678975" y="4202855"/>
            <a:ext cx="627550" cy="169950"/>
          </a:xfrm>
          <a:custGeom>
            <a:rect b="b" l="l" r="r" t="t"/>
            <a:pathLst>
              <a:path extrusionOk="0" h="6798" w="25102">
                <a:moveTo>
                  <a:pt x="0" y="6798"/>
                </a:moveTo>
                <a:cubicBezTo>
                  <a:pt x="2067" y="5665"/>
                  <a:pt x="8218" y="25"/>
                  <a:pt x="12402" y="0"/>
                </a:cubicBezTo>
                <a:cubicBezTo>
                  <a:pt x="16586" y="-25"/>
                  <a:pt x="22985" y="5541"/>
                  <a:pt x="25102" y="664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830" name="Google Shape;830;p53"/>
          <p:cNvSpPr/>
          <p:nvPr/>
        </p:nvSpPr>
        <p:spPr>
          <a:xfrm flipH="1" rot="10800000">
            <a:off x="2678975" y="4477773"/>
            <a:ext cx="627550" cy="169950"/>
          </a:xfrm>
          <a:custGeom>
            <a:rect b="b" l="l" r="r" t="t"/>
            <a:pathLst>
              <a:path extrusionOk="0" h="6798" w="25102">
                <a:moveTo>
                  <a:pt x="0" y="6798"/>
                </a:moveTo>
                <a:cubicBezTo>
                  <a:pt x="2067" y="5665"/>
                  <a:pt x="8218" y="25"/>
                  <a:pt x="12402" y="0"/>
                </a:cubicBezTo>
                <a:cubicBezTo>
                  <a:pt x="16586" y="-25"/>
                  <a:pt x="22985" y="5541"/>
                  <a:pt x="25102" y="6649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822" name="Google Shape;822;p53"/>
          <p:cNvSpPr/>
          <p:nvPr/>
        </p:nvSpPr>
        <p:spPr>
          <a:xfrm>
            <a:off x="23944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4" name="Google Shape;824;p53"/>
          <p:cNvSpPr/>
          <p:nvPr/>
        </p:nvSpPr>
        <p:spPr>
          <a:xfrm>
            <a:off x="3308850" y="42780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Routing State Validity Proof</a:t>
            </a:r>
            <a:endParaRPr/>
          </a:p>
        </p:txBody>
      </p:sp>
      <p:sp>
        <p:nvSpPr>
          <p:cNvPr id="836" name="Google Shape;836;p5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global routing state is valid (i.e. packets reach their destination)</a:t>
            </a:r>
            <a:br>
              <a:rPr lang="en"/>
            </a:br>
            <a:r>
              <a:rPr i="1" lang="en"/>
              <a:t>if and only if</a:t>
            </a:r>
            <a:r>
              <a:rPr lang="en"/>
              <a:t> there are no dead ends and no loops.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prove this, we to check both directions (necessary and sufficient).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Packets reach their destination </a:t>
            </a:r>
            <a:r>
              <a:rPr i="1" lang="en"/>
              <a:t>only if</a:t>
            </a:r>
            <a:r>
              <a:rPr lang="en"/>
              <a:t> there are no dead ends and loops.</a:t>
            </a:r>
            <a:r>
              <a:rPr lang="en"/>
              <a:t> (Necessary.)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hit a dead end, you'll never reach the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get stuck in a loop, you'll never reach the destination.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In </a:t>
            </a:r>
            <a:r>
              <a:rPr lang="en"/>
              <a:t>destination</a:t>
            </a:r>
            <a:r>
              <a:rPr lang="en"/>
              <a:t>-based forwarding, no way to escape the loop.</a:t>
            </a:r>
            <a:br>
              <a:rPr lang="en"/>
            </a:br>
            <a:r>
              <a:rPr lang="en"/>
              <a:t>Forwarding decision is the same every time the packet arrives at a router.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Destination isn't part of the loop. It wouldn't have forwarded the packet!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Routing State Validity Proof</a:t>
            </a:r>
            <a:endParaRPr/>
          </a:p>
        </p:txBody>
      </p:sp>
      <p:sp>
        <p:nvSpPr>
          <p:cNvPr id="842" name="Google Shape;842;p55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If</a:t>
            </a:r>
            <a:r>
              <a:rPr lang="en"/>
              <a:t> there are no dead ends and loops, packets will reach their destination. (Sufficient.)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Proof: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there are no loops and dead ends. Then: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won't visit the same router twice. (We said no loops.)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won't stop before hitting destination. (We said no dead ends.)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Therefore: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Packet must keep wandering the network, visiting different routers.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There are only a finite number of unique routers to visit.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 the packet must eventually hit the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We've proven both directions!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Routing State Validity</a:t>
            </a:r>
            <a:endParaRPr/>
          </a:p>
        </p:txBody>
      </p:sp>
      <p:sp>
        <p:nvSpPr>
          <p:cNvPr id="848" name="Google Shape;848;p56"/>
          <p:cNvSpPr txBox="1"/>
          <p:nvPr>
            <p:ph idx="1" type="body"/>
          </p:nvPr>
        </p:nvSpPr>
        <p:spPr>
          <a:xfrm>
            <a:off x="107050" y="402200"/>
            <a:ext cx="8909700" cy="23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global routing state is valid </a:t>
            </a:r>
            <a:r>
              <a:rPr i="1" lang="en"/>
              <a:t>if and only if</a:t>
            </a:r>
            <a:r>
              <a:rPr lang="en"/>
              <a:t> there are no dead ends and no loops.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 do we apply this condition to check if a global state is valid?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Strategy: Check each destination separately.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given destination: Use the tables to see how each router forwards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next-hop becomes an outgoing arrow.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 is a </a:t>
            </a:r>
            <a:r>
              <a:rPr b="1" lang="en"/>
              <a:t>directed delivery tree</a:t>
            </a:r>
            <a:r>
              <a:rPr lang="en"/>
              <a:t> for that destination.</a:t>
            </a:r>
            <a:endParaRPr/>
          </a:p>
        </p:txBody>
      </p:sp>
      <p:graphicFrame>
        <p:nvGraphicFramePr>
          <p:cNvPr id="849" name="Google Shape;849;p56"/>
          <p:cNvGraphicFramePr/>
          <p:nvPr/>
        </p:nvGraphicFramePr>
        <p:xfrm>
          <a:off x="635594" y="32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R2's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...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  <p:sp>
        <p:nvSpPr>
          <p:cNvPr id="850" name="Google Shape;850;p56"/>
          <p:cNvSpPr/>
          <p:nvPr/>
        </p:nvSpPr>
        <p:spPr>
          <a:xfrm>
            <a:off x="2807213" y="35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56"/>
          <p:cNvSpPr/>
          <p:nvPr/>
        </p:nvSpPr>
        <p:spPr>
          <a:xfrm>
            <a:off x="3679788" y="3111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56"/>
          <p:cNvSpPr/>
          <p:nvPr/>
        </p:nvSpPr>
        <p:spPr>
          <a:xfrm>
            <a:off x="3808963" y="3827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3" name="Google Shape;853;p56"/>
          <p:cNvSpPr/>
          <p:nvPr/>
        </p:nvSpPr>
        <p:spPr>
          <a:xfrm>
            <a:off x="4748438" y="3350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56"/>
          <p:cNvSpPr/>
          <p:nvPr/>
        </p:nvSpPr>
        <p:spPr>
          <a:xfrm>
            <a:off x="4253163" y="4443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56"/>
          <p:cNvSpPr/>
          <p:nvPr/>
        </p:nvSpPr>
        <p:spPr>
          <a:xfrm>
            <a:off x="5137363" y="4158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6" name="Google Shape;856;p56"/>
          <p:cNvSpPr/>
          <p:nvPr/>
        </p:nvSpPr>
        <p:spPr>
          <a:xfrm>
            <a:off x="6051775" y="4158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56"/>
          <p:cNvCxnSpPr>
            <a:stCxn id="850" idx="3"/>
            <a:endCxn id="851" idx="1"/>
          </p:cNvCxnSpPr>
          <p:nvPr/>
        </p:nvCxnSpPr>
        <p:spPr>
          <a:xfrm flipH="1" rot="10800000">
            <a:off x="3092213" y="3253875"/>
            <a:ext cx="5877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" name="Google Shape;858;p56"/>
          <p:cNvCxnSpPr>
            <a:stCxn id="851" idx="3"/>
            <a:endCxn id="853" idx="1"/>
          </p:cNvCxnSpPr>
          <p:nvPr/>
        </p:nvCxnSpPr>
        <p:spPr>
          <a:xfrm>
            <a:off x="3964788" y="3253925"/>
            <a:ext cx="783600" cy="2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9" name="Google Shape;859;p56"/>
          <p:cNvCxnSpPr>
            <a:stCxn id="853" idx="2"/>
            <a:endCxn id="855" idx="0"/>
          </p:cNvCxnSpPr>
          <p:nvPr/>
        </p:nvCxnSpPr>
        <p:spPr>
          <a:xfrm>
            <a:off x="4890938" y="3635375"/>
            <a:ext cx="3888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56"/>
          <p:cNvCxnSpPr>
            <a:stCxn id="855" idx="3"/>
            <a:endCxn id="856" idx="2"/>
          </p:cNvCxnSpPr>
          <p:nvPr/>
        </p:nvCxnSpPr>
        <p:spPr>
          <a:xfrm>
            <a:off x="5422363" y="4301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56"/>
          <p:cNvCxnSpPr>
            <a:stCxn id="854" idx="3"/>
            <a:endCxn id="855" idx="1"/>
          </p:cNvCxnSpPr>
          <p:nvPr/>
        </p:nvCxnSpPr>
        <p:spPr>
          <a:xfrm flipH="1" rot="10800000">
            <a:off x="4538163" y="4301150"/>
            <a:ext cx="5991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56"/>
          <p:cNvCxnSpPr>
            <a:stCxn id="854" idx="0"/>
            <a:endCxn id="853" idx="2"/>
          </p:cNvCxnSpPr>
          <p:nvPr/>
        </p:nvCxnSpPr>
        <p:spPr>
          <a:xfrm flipH="1" rot="10800000">
            <a:off x="4395663" y="3635450"/>
            <a:ext cx="495300" cy="80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56"/>
          <p:cNvCxnSpPr>
            <a:stCxn id="852" idx="2"/>
            <a:endCxn id="854" idx="0"/>
          </p:cNvCxnSpPr>
          <p:nvPr/>
        </p:nvCxnSpPr>
        <p:spPr>
          <a:xfrm>
            <a:off x="3951463" y="4112025"/>
            <a:ext cx="4443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56"/>
          <p:cNvCxnSpPr>
            <a:stCxn id="852" idx="3"/>
            <a:endCxn id="853" idx="1"/>
          </p:cNvCxnSpPr>
          <p:nvPr/>
        </p:nvCxnSpPr>
        <p:spPr>
          <a:xfrm flipH="1" rot="10800000">
            <a:off x="4093963" y="3492825"/>
            <a:ext cx="654600" cy="4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56"/>
          <p:cNvCxnSpPr>
            <a:stCxn id="850" idx="3"/>
            <a:endCxn id="852" idx="1"/>
          </p:cNvCxnSpPr>
          <p:nvPr/>
        </p:nvCxnSpPr>
        <p:spPr>
          <a:xfrm>
            <a:off x="3092213" y="3728775"/>
            <a:ext cx="716700" cy="2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56"/>
          <p:cNvCxnSpPr/>
          <p:nvPr/>
        </p:nvCxnSpPr>
        <p:spPr>
          <a:xfrm>
            <a:off x="3297963" y="3700700"/>
            <a:ext cx="408000" cy="13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7" name="Google Shape;867;p56"/>
          <p:cNvCxnSpPr/>
          <p:nvPr/>
        </p:nvCxnSpPr>
        <p:spPr>
          <a:xfrm>
            <a:off x="3934144" y="4211355"/>
            <a:ext cx="275400" cy="20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56"/>
          <p:cNvCxnSpPr/>
          <p:nvPr/>
        </p:nvCxnSpPr>
        <p:spPr>
          <a:xfrm>
            <a:off x="4184963" y="3211050"/>
            <a:ext cx="402900" cy="12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56"/>
          <p:cNvCxnSpPr/>
          <p:nvPr/>
        </p:nvCxnSpPr>
        <p:spPr>
          <a:xfrm flipH="1" rot="10800000">
            <a:off x="4384238" y="3766575"/>
            <a:ext cx="294600" cy="48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56"/>
          <p:cNvCxnSpPr/>
          <p:nvPr/>
        </p:nvCxnSpPr>
        <p:spPr>
          <a:xfrm>
            <a:off x="5105988" y="3711175"/>
            <a:ext cx="225000" cy="300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56"/>
          <p:cNvCxnSpPr/>
          <p:nvPr/>
        </p:nvCxnSpPr>
        <p:spPr>
          <a:xfrm>
            <a:off x="5574788" y="4389775"/>
            <a:ext cx="375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Routing State Validity</a:t>
            </a:r>
            <a:endParaRPr/>
          </a:p>
        </p:txBody>
      </p:sp>
      <p:sp>
        <p:nvSpPr>
          <p:cNvPr id="877" name="Google Shape;877;p57"/>
          <p:cNvSpPr txBox="1"/>
          <p:nvPr>
            <p:ph idx="1" type="body"/>
          </p:nvPr>
        </p:nvSpPr>
        <p:spPr>
          <a:xfrm>
            <a:off x="107050" y="402200"/>
            <a:ext cx="8909700" cy="16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directed delivery tree</a:t>
            </a:r>
            <a:r>
              <a:rPr lang="en"/>
              <a:t> shows how packets get forwarded toward one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each router, 1 next-hop per destination. 1 outgoing arrow per node!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paths meet, they never split. (Same destination = same next hop.)</a:t>
            </a:r>
            <a:endParaRPr/>
          </a:p>
        </p:txBody>
      </p:sp>
      <p:cxnSp>
        <p:nvCxnSpPr>
          <p:cNvPr id="878" name="Google Shape;878;p57"/>
          <p:cNvCxnSpPr/>
          <p:nvPr/>
        </p:nvCxnSpPr>
        <p:spPr>
          <a:xfrm flipH="1">
            <a:off x="2905725" y="1143000"/>
            <a:ext cx="336000" cy="1770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9" name="Google Shape;879;p57"/>
          <p:cNvSpPr txBox="1"/>
          <p:nvPr/>
        </p:nvSpPr>
        <p:spPr>
          <a:xfrm>
            <a:off x="3271895" y="1039400"/>
            <a:ext cx="2171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For now, ok to assume this.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0" name="Google Shape;880;p57"/>
          <p:cNvSpPr txBox="1"/>
          <p:nvPr/>
        </p:nvSpPr>
        <p:spPr>
          <a:xfrm>
            <a:off x="5520100" y="3119075"/>
            <a:ext cx="17463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Paths meet at R4 and never split again.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1" name="Google Shape;881;p57"/>
          <p:cNvSpPr/>
          <p:nvPr/>
        </p:nvSpPr>
        <p:spPr>
          <a:xfrm>
            <a:off x="2395788" y="2210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2" name="Google Shape;882;p57"/>
          <p:cNvCxnSpPr/>
          <p:nvPr/>
        </p:nvCxnSpPr>
        <p:spPr>
          <a:xfrm>
            <a:off x="1763275" y="21539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3" name="Google Shape;883;p57"/>
          <p:cNvCxnSpPr/>
          <p:nvPr/>
        </p:nvCxnSpPr>
        <p:spPr>
          <a:xfrm flipH="1" rot="10800000">
            <a:off x="1763275" y="23825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4" name="Google Shape;884;p57"/>
          <p:cNvCxnSpPr/>
          <p:nvPr/>
        </p:nvCxnSpPr>
        <p:spPr>
          <a:xfrm>
            <a:off x="2707738" y="2346288"/>
            <a:ext cx="4866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5" name="Google Shape;885;p57"/>
          <p:cNvSpPr txBox="1"/>
          <p:nvPr/>
        </p:nvSpPr>
        <p:spPr>
          <a:xfrm>
            <a:off x="719150" y="2207700"/>
            <a:ext cx="9159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Allowed: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57"/>
          <p:cNvSpPr/>
          <p:nvPr/>
        </p:nvSpPr>
        <p:spPr>
          <a:xfrm>
            <a:off x="6510588" y="22105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57"/>
          <p:cNvCxnSpPr/>
          <p:nvPr/>
        </p:nvCxnSpPr>
        <p:spPr>
          <a:xfrm>
            <a:off x="5878075" y="21539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8" name="Google Shape;888;p57"/>
          <p:cNvCxnSpPr/>
          <p:nvPr/>
        </p:nvCxnSpPr>
        <p:spPr>
          <a:xfrm flipH="1" rot="10800000">
            <a:off x="5878075" y="23825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57"/>
          <p:cNvSpPr txBox="1"/>
          <p:nvPr/>
        </p:nvSpPr>
        <p:spPr>
          <a:xfrm>
            <a:off x="4452325" y="2207700"/>
            <a:ext cx="1297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allowed: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0" name="Google Shape;890;p57"/>
          <p:cNvCxnSpPr/>
          <p:nvPr/>
        </p:nvCxnSpPr>
        <p:spPr>
          <a:xfrm flipH="1" rot="10800000">
            <a:off x="6868675" y="21539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1" name="Google Shape;891;p57"/>
          <p:cNvCxnSpPr/>
          <p:nvPr/>
        </p:nvCxnSpPr>
        <p:spPr>
          <a:xfrm>
            <a:off x="6868675" y="2382500"/>
            <a:ext cx="597300" cy="1602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57"/>
          <p:cNvSpPr/>
          <p:nvPr/>
        </p:nvSpPr>
        <p:spPr>
          <a:xfrm>
            <a:off x="2807213" y="35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" name="Google Shape;893;p57"/>
          <p:cNvSpPr/>
          <p:nvPr/>
        </p:nvSpPr>
        <p:spPr>
          <a:xfrm>
            <a:off x="3679788" y="3111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4" name="Google Shape;894;p57"/>
          <p:cNvSpPr/>
          <p:nvPr/>
        </p:nvSpPr>
        <p:spPr>
          <a:xfrm>
            <a:off x="3808963" y="3827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" name="Google Shape;895;p57"/>
          <p:cNvSpPr/>
          <p:nvPr/>
        </p:nvSpPr>
        <p:spPr>
          <a:xfrm>
            <a:off x="4748438" y="3350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" name="Google Shape;896;p57"/>
          <p:cNvSpPr/>
          <p:nvPr/>
        </p:nvSpPr>
        <p:spPr>
          <a:xfrm>
            <a:off x="4253163" y="4443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7" name="Google Shape;897;p57"/>
          <p:cNvSpPr/>
          <p:nvPr/>
        </p:nvSpPr>
        <p:spPr>
          <a:xfrm>
            <a:off x="5137363" y="4158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8" name="Google Shape;898;p57"/>
          <p:cNvSpPr/>
          <p:nvPr/>
        </p:nvSpPr>
        <p:spPr>
          <a:xfrm>
            <a:off x="6051775" y="4158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9" name="Google Shape;899;p57"/>
          <p:cNvCxnSpPr>
            <a:stCxn id="892" idx="3"/>
            <a:endCxn id="893" idx="1"/>
          </p:cNvCxnSpPr>
          <p:nvPr/>
        </p:nvCxnSpPr>
        <p:spPr>
          <a:xfrm flipH="1" rot="10800000">
            <a:off x="3092213" y="3253875"/>
            <a:ext cx="5877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" name="Google Shape;900;p57"/>
          <p:cNvCxnSpPr>
            <a:stCxn id="893" idx="3"/>
            <a:endCxn id="895" idx="1"/>
          </p:cNvCxnSpPr>
          <p:nvPr/>
        </p:nvCxnSpPr>
        <p:spPr>
          <a:xfrm>
            <a:off x="3964788" y="3253925"/>
            <a:ext cx="783600" cy="2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57"/>
          <p:cNvCxnSpPr>
            <a:stCxn id="895" idx="2"/>
            <a:endCxn id="897" idx="0"/>
          </p:cNvCxnSpPr>
          <p:nvPr/>
        </p:nvCxnSpPr>
        <p:spPr>
          <a:xfrm>
            <a:off x="4890938" y="3635375"/>
            <a:ext cx="3888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" name="Google Shape;902;p57"/>
          <p:cNvCxnSpPr>
            <a:stCxn id="897" idx="3"/>
            <a:endCxn id="898" idx="2"/>
          </p:cNvCxnSpPr>
          <p:nvPr/>
        </p:nvCxnSpPr>
        <p:spPr>
          <a:xfrm>
            <a:off x="5422363" y="4301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" name="Google Shape;903;p57"/>
          <p:cNvCxnSpPr>
            <a:stCxn id="896" idx="3"/>
            <a:endCxn id="897" idx="1"/>
          </p:cNvCxnSpPr>
          <p:nvPr/>
        </p:nvCxnSpPr>
        <p:spPr>
          <a:xfrm flipH="1" rot="10800000">
            <a:off x="4538163" y="4301150"/>
            <a:ext cx="5991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57"/>
          <p:cNvCxnSpPr>
            <a:stCxn id="896" idx="0"/>
            <a:endCxn id="895" idx="2"/>
          </p:cNvCxnSpPr>
          <p:nvPr/>
        </p:nvCxnSpPr>
        <p:spPr>
          <a:xfrm flipH="1" rot="10800000">
            <a:off x="4395663" y="3635450"/>
            <a:ext cx="495300" cy="80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57"/>
          <p:cNvCxnSpPr>
            <a:stCxn id="894" idx="2"/>
            <a:endCxn id="896" idx="0"/>
          </p:cNvCxnSpPr>
          <p:nvPr/>
        </p:nvCxnSpPr>
        <p:spPr>
          <a:xfrm>
            <a:off x="3951463" y="4112025"/>
            <a:ext cx="4443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57"/>
          <p:cNvCxnSpPr>
            <a:stCxn id="894" idx="3"/>
            <a:endCxn id="895" idx="1"/>
          </p:cNvCxnSpPr>
          <p:nvPr/>
        </p:nvCxnSpPr>
        <p:spPr>
          <a:xfrm flipH="1" rot="10800000">
            <a:off x="4093963" y="3492825"/>
            <a:ext cx="654600" cy="4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57"/>
          <p:cNvCxnSpPr>
            <a:stCxn id="892" idx="3"/>
            <a:endCxn id="894" idx="1"/>
          </p:cNvCxnSpPr>
          <p:nvPr/>
        </p:nvCxnSpPr>
        <p:spPr>
          <a:xfrm>
            <a:off x="3092213" y="3728775"/>
            <a:ext cx="716700" cy="2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57"/>
          <p:cNvCxnSpPr/>
          <p:nvPr/>
        </p:nvCxnSpPr>
        <p:spPr>
          <a:xfrm>
            <a:off x="3297963" y="3700700"/>
            <a:ext cx="408000" cy="1335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9" name="Google Shape;909;p57"/>
          <p:cNvCxnSpPr/>
          <p:nvPr/>
        </p:nvCxnSpPr>
        <p:spPr>
          <a:xfrm>
            <a:off x="3934144" y="4211355"/>
            <a:ext cx="275400" cy="207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0" name="Google Shape;910;p57"/>
          <p:cNvCxnSpPr/>
          <p:nvPr/>
        </p:nvCxnSpPr>
        <p:spPr>
          <a:xfrm>
            <a:off x="4184963" y="3211050"/>
            <a:ext cx="402900" cy="12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1" name="Google Shape;911;p57"/>
          <p:cNvCxnSpPr/>
          <p:nvPr/>
        </p:nvCxnSpPr>
        <p:spPr>
          <a:xfrm flipH="1" rot="10800000">
            <a:off x="4384238" y="3766575"/>
            <a:ext cx="294600" cy="4821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2" name="Google Shape;912;p57"/>
          <p:cNvCxnSpPr/>
          <p:nvPr/>
        </p:nvCxnSpPr>
        <p:spPr>
          <a:xfrm>
            <a:off x="5105988" y="3711175"/>
            <a:ext cx="225000" cy="30030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57"/>
          <p:cNvCxnSpPr/>
          <p:nvPr/>
        </p:nvCxnSpPr>
        <p:spPr>
          <a:xfrm>
            <a:off x="5574788" y="4389775"/>
            <a:ext cx="3753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Verifying Routing State Validity</a:t>
            </a:r>
            <a:endParaRPr/>
          </a:p>
        </p:txBody>
      </p:sp>
      <p:sp>
        <p:nvSpPr>
          <p:cNvPr id="919" name="Google Shape;919;p58"/>
          <p:cNvSpPr txBox="1"/>
          <p:nvPr>
            <p:ph idx="1" type="body"/>
          </p:nvPr>
        </p:nvSpPr>
        <p:spPr>
          <a:xfrm>
            <a:off x="107050" y="402200"/>
            <a:ext cx="89097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valid directed delivery tree is an </a:t>
            </a:r>
            <a:r>
              <a:rPr b="1" lang="en"/>
              <a:t>oriented spanning tree</a:t>
            </a:r>
            <a:r>
              <a:rPr lang="en"/>
              <a:t> rooted at the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Oriented = Edges have arrows.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Spanning = Tree touches every node.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= No cycles, no disconnected components.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edges point toward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Starting at any node and following edges will reach the destination.</a:t>
            </a:r>
            <a:endParaRPr/>
          </a:p>
        </p:txBody>
      </p:sp>
      <p:sp>
        <p:nvSpPr>
          <p:cNvPr id="920" name="Google Shape;920;p58"/>
          <p:cNvSpPr/>
          <p:nvPr/>
        </p:nvSpPr>
        <p:spPr>
          <a:xfrm>
            <a:off x="2807213" y="3586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1" name="Google Shape;921;p58"/>
          <p:cNvSpPr/>
          <p:nvPr/>
        </p:nvSpPr>
        <p:spPr>
          <a:xfrm>
            <a:off x="3679788" y="31114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2" name="Google Shape;922;p58"/>
          <p:cNvSpPr/>
          <p:nvPr/>
        </p:nvSpPr>
        <p:spPr>
          <a:xfrm>
            <a:off x="3808963" y="38270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58"/>
          <p:cNvSpPr/>
          <p:nvPr/>
        </p:nvSpPr>
        <p:spPr>
          <a:xfrm>
            <a:off x="4748438" y="3350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4" name="Google Shape;924;p58"/>
          <p:cNvSpPr/>
          <p:nvPr/>
        </p:nvSpPr>
        <p:spPr>
          <a:xfrm>
            <a:off x="4253163" y="4443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5" name="Google Shape;925;p58"/>
          <p:cNvSpPr/>
          <p:nvPr/>
        </p:nvSpPr>
        <p:spPr>
          <a:xfrm>
            <a:off x="5137363" y="41586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6" name="Google Shape;926;p58"/>
          <p:cNvSpPr/>
          <p:nvPr/>
        </p:nvSpPr>
        <p:spPr>
          <a:xfrm>
            <a:off x="6051775" y="41586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7" name="Google Shape;927;p58"/>
          <p:cNvCxnSpPr>
            <a:stCxn id="920" idx="3"/>
            <a:endCxn id="921" idx="1"/>
          </p:cNvCxnSpPr>
          <p:nvPr/>
        </p:nvCxnSpPr>
        <p:spPr>
          <a:xfrm flipH="1" rot="10800000">
            <a:off x="3092213" y="3253875"/>
            <a:ext cx="587700" cy="47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8" name="Google Shape;928;p58"/>
          <p:cNvCxnSpPr>
            <a:stCxn id="921" idx="3"/>
            <a:endCxn id="923" idx="1"/>
          </p:cNvCxnSpPr>
          <p:nvPr/>
        </p:nvCxnSpPr>
        <p:spPr>
          <a:xfrm>
            <a:off x="3964788" y="3253925"/>
            <a:ext cx="783600" cy="23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9" name="Google Shape;929;p58"/>
          <p:cNvCxnSpPr>
            <a:stCxn id="923" idx="2"/>
            <a:endCxn id="925" idx="0"/>
          </p:cNvCxnSpPr>
          <p:nvPr/>
        </p:nvCxnSpPr>
        <p:spPr>
          <a:xfrm>
            <a:off x="4890938" y="3635375"/>
            <a:ext cx="388800" cy="52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" name="Google Shape;930;p58"/>
          <p:cNvCxnSpPr>
            <a:stCxn id="925" idx="3"/>
            <a:endCxn id="926" idx="2"/>
          </p:cNvCxnSpPr>
          <p:nvPr/>
        </p:nvCxnSpPr>
        <p:spPr>
          <a:xfrm>
            <a:off x="5422363" y="4301150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1" name="Google Shape;931;p58"/>
          <p:cNvCxnSpPr>
            <a:stCxn id="924" idx="3"/>
            <a:endCxn id="925" idx="1"/>
          </p:cNvCxnSpPr>
          <p:nvPr/>
        </p:nvCxnSpPr>
        <p:spPr>
          <a:xfrm flipH="1" rot="10800000">
            <a:off x="4538163" y="4301150"/>
            <a:ext cx="599100" cy="285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58"/>
          <p:cNvCxnSpPr>
            <a:stCxn id="924" idx="0"/>
            <a:endCxn id="923" idx="2"/>
          </p:cNvCxnSpPr>
          <p:nvPr/>
        </p:nvCxnSpPr>
        <p:spPr>
          <a:xfrm flipH="1" rot="10800000">
            <a:off x="4395663" y="3635450"/>
            <a:ext cx="495300" cy="808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3" name="Google Shape;933;p58"/>
          <p:cNvCxnSpPr>
            <a:stCxn id="922" idx="2"/>
            <a:endCxn id="924" idx="0"/>
          </p:cNvCxnSpPr>
          <p:nvPr/>
        </p:nvCxnSpPr>
        <p:spPr>
          <a:xfrm>
            <a:off x="3951463" y="4112025"/>
            <a:ext cx="444300" cy="331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" name="Google Shape;934;p58"/>
          <p:cNvCxnSpPr>
            <a:stCxn id="922" idx="3"/>
            <a:endCxn id="923" idx="1"/>
          </p:cNvCxnSpPr>
          <p:nvPr/>
        </p:nvCxnSpPr>
        <p:spPr>
          <a:xfrm flipH="1" rot="10800000">
            <a:off x="4093963" y="3492825"/>
            <a:ext cx="654600" cy="476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5" name="Google Shape;935;p58"/>
          <p:cNvCxnSpPr>
            <a:stCxn id="920" idx="3"/>
            <a:endCxn id="922" idx="1"/>
          </p:cNvCxnSpPr>
          <p:nvPr/>
        </p:nvCxnSpPr>
        <p:spPr>
          <a:xfrm>
            <a:off x="3092213" y="3728775"/>
            <a:ext cx="716700" cy="2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6" name="Google Shape;936;p58"/>
          <p:cNvCxnSpPr/>
          <p:nvPr/>
        </p:nvCxnSpPr>
        <p:spPr>
          <a:xfrm>
            <a:off x="3297963" y="3700700"/>
            <a:ext cx="408000" cy="1335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" name="Google Shape;937;p58"/>
          <p:cNvCxnSpPr/>
          <p:nvPr/>
        </p:nvCxnSpPr>
        <p:spPr>
          <a:xfrm>
            <a:off x="3934144" y="4211355"/>
            <a:ext cx="275400" cy="207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8" name="Google Shape;938;p58"/>
          <p:cNvCxnSpPr/>
          <p:nvPr/>
        </p:nvCxnSpPr>
        <p:spPr>
          <a:xfrm>
            <a:off x="4184963" y="3211050"/>
            <a:ext cx="402900" cy="123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" name="Google Shape;939;p58"/>
          <p:cNvCxnSpPr/>
          <p:nvPr/>
        </p:nvCxnSpPr>
        <p:spPr>
          <a:xfrm flipH="1" rot="10800000">
            <a:off x="4384238" y="3766575"/>
            <a:ext cx="294600" cy="48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" name="Google Shape;940;p58"/>
          <p:cNvCxnSpPr/>
          <p:nvPr/>
        </p:nvCxnSpPr>
        <p:spPr>
          <a:xfrm>
            <a:off x="5105988" y="3711175"/>
            <a:ext cx="225000" cy="3003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" name="Google Shape;941;p58"/>
          <p:cNvCxnSpPr/>
          <p:nvPr/>
        </p:nvCxnSpPr>
        <p:spPr>
          <a:xfrm>
            <a:off x="5574788" y="4389775"/>
            <a:ext cx="3753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947" name="Google Shape;947;p59"/>
          <p:cNvSpPr txBox="1"/>
          <p:nvPr>
            <p:ph idx="1" type="body"/>
          </p:nvPr>
        </p:nvSpPr>
        <p:spPr>
          <a:xfrm>
            <a:off x="107050" y="402200"/>
            <a:ext cx="8909700" cy="33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Pick a single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 each router, draw an arrow to the next-hop.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Destination-based forwarding = there is only one outgoing arrow.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all links with no arrows.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State is valid if and only if the remaining graph is a valid directed delivery tree.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dead ends. (Node with no outgoing arrow.)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loops. (Cycles in the graph.)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directed spanning tree where all edges point toward the destination.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 for every destination!</a:t>
            </a:r>
            <a:endParaRPr/>
          </a:p>
        </p:txBody>
      </p:sp>
      <p:cxnSp>
        <p:nvCxnSpPr>
          <p:cNvPr id="948" name="Google Shape;948;p59"/>
          <p:cNvCxnSpPr/>
          <p:nvPr/>
        </p:nvCxnSpPr>
        <p:spPr>
          <a:xfrm flipH="1" rot="10800000">
            <a:off x="2512900" y="3010975"/>
            <a:ext cx="150900" cy="176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59"/>
          <p:cNvSpPr txBox="1"/>
          <p:nvPr/>
        </p:nvSpPr>
        <p:spPr>
          <a:xfrm>
            <a:off x="959724" y="3151525"/>
            <a:ext cx="1637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Touches every node.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0" name="Google Shape;950;p59"/>
          <p:cNvCxnSpPr/>
          <p:nvPr/>
        </p:nvCxnSpPr>
        <p:spPr>
          <a:xfrm rot="10800000">
            <a:off x="3378825" y="3022750"/>
            <a:ext cx="110400" cy="1587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1" name="Google Shape;951;p59"/>
          <p:cNvSpPr txBox="1"/>
          <p:nvPr/>
        </p:nvSpPr>
        <p:spPr>
          <a:xfrm>
            <a:off x="3318475" y="3151525"/>
            <a:ext cx="281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No cycles. No disconnected nodes.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957" name="Google Shape;957;p60"/>
          <p:cNvSpPr txBox="1"/>
          <p:nvPr>
            <p:ph idx="1" type="body"/>
          </p:nvPr>
        </p:nvSpPr>
        <p:spPr>
          <a:xfrm>
            <a:off x="107050" y="402200"/>
            <a:ext cx="89097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global routing state valid?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Global routing state = what's in all the forwarding tables.</a:t>
            </a:r>
            <a:endParaRPr/>
          </a:p>
        </p:txBody>
      </p:sp>
      <p:cxnSp>
        <p:nvCxnSpPr>
          <p:cNvPr id="958" name="Google Shape;958;p60"/>
          <p:cNvCxnSpPr>
            <a:stCxn id="959" idx="2"/>
            <a:endCxn id="960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1" name="Google Shape;961;p60"/>
          <p:cNvCxnSpPr>
            <a:stCxn id="959" idx="2"/>
            <a:endCxn id="962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3" name="Google Shape;963;p60"/>
          <p:cNvCxnSpPr>
            <a:stCxn id="962" idx="2"/>
            <a:endCxn id="964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5" name="Google Shape;965;p60"/>
          <p:cNvCxnSpPr>
            <a:stCxn id="966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7" name="Google Shape;967;p60"/>
          <p:cNvCxnSpPr>
            <a:stCxn id="968" idx="2"/>
            <a:endCxn id="966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9" name="Google Shape;969;p60"/>
          <p:cNvCxnSpPr>
            <a:stCxn id="968" idx="3"/>
            <a:endCxn id="970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1" name="Google Shape;971;p60"/>
          <p:cNvCxnSpPr>
            <a:stCxn id="964" idx="3"/>
            <a:endCxn id="972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3" name="Google Shape;973;p60"/>
          <p:cNvCxnSpPr>
            <a:stCxn id="974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60"/>
          <p:cNvCxnSpPr>
            <a:endCxn id="976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60"/>
          <p:cNvCxnSpPr>
            <a:stCxn id="974" idx="2"/>
            <a:endCxn id="972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60"/>
          <p:cNvCxnSpPr>
            <a:stCxn id="962" idx="3"/>
            <a:endCxn id="960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60"/>
          <p:cNvCxnSpPr>
            <a:stCxn id="964" idx="3"/>
            <a:endCxn id="974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0" name="Google Shape;980;p60"/>
          <p:cNvCxnSpPr>
            <a:stCxn id="972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1" name="Google Shape;981;p60"/>
          <p:cNvCxnSpPr>
            <a:stCxn id="964" idx="0"/>
            <a:endCxn id="960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2" name="Google Shape;982;p60"/>
          <p:cNvCxnSpPr>
            <a:stCxn id="974" idx="3"/>
            <a:endCxn id="966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3" name="Google Shape;983;p60"/>
          <p:cNvCxnSpPr>
            <a:stCxn id="959" idx="3"/>
            <a:endCxn id="968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4" name="Google Shape;984;p60"/>
          <p:cNvCxnSpPr>
            <a:stCxn id="960" idx="3"/>
            <a:endCxn id="968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5" name="Google Shape;985;p60"/>
          <p:cNvCxnSpPr>
            <a:stCxn id="966" idx="2"/>
            <a:endCxn id="976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6" name="Google Shape;986;p60"/>
          <p:cNvCxnSpPr>
            <a:stCxn id="960" idx="3"/>
            <a:endCxn id="974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7" name="Google Shape;987;p60"/>
          <p:cNvCxnSpPr>
            <a:stCxn id="970" idx="2"/>
            <a:endCxn id="988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9" name="Google Shape;989;p60"/>
          <p:cNvCxnSpPr>
            <a:stCxn id="970" idx="0"/>
            <a:endCxn id="990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" name="Google Shape;991;p60"/>
          <p:cNvCxnSpPr>
            <a:stCxn id="992" idx="6"/>
            <a:endCxn id="959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60"/>
          <p:cNvCxnSpPr>
            <a:stCxn id="994" idx="6"/>
            <a:endCxn id="962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60"/>
          <p:cNvCxnSpPr>
            <a:stCxn id="996" idx="2"/>
            <a:endCxn id="988" idx="3"/>
          </p:cNvCxnSpPr>
          <p:nvPr/>
        </p:nvCxnSpPr>
        <p:spPr>
          <a:xfrm rot="10800000">
            <a:off x="7064525" y="4043250"/>
            <a:ext cx="794100" cy="28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7" name="Google Shape;997;p60"/>
          <p:cNvCxnSpPr>
            <a:stCxn id="976" idx="2"/>
            <a:endCxn id="998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9" name="Google Shape;999;p60"/>
          <p:cNvCxnSpPr>
            <a:stCxn id="972" idx="3"/>
            <a:endCxn id="1000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" name="Google Shape;1001;p60"/>
          <p:cNvCxnSpPr>
            <a:stCxn id="960" idx="3"/>
            <a:endCxn id="966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6" name="Google Shape;996;p60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0" name="Google Shape;990;p60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8" name="Google Shape;998;p60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0" name="Google Shape;1000;p60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4" name="Google Shape;994;p60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2" name="Google Shape;992;p60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9" name="Google Shape;959;p60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2" name="Google Shape;962;p60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60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4" name="Google Shape;964;p60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4" name="Google Shape;974;p60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2" name="Google Shape;972;p60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8" name="Google Shape;968;p60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6" name="Google Shape;966;p60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0" name="Google Shape;970;p60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6" name="Google Shape;976;p60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8" name="Google Shape;988;p60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2" name="Google Shape;1002;p60"/>
          <p:cNvCxnSpPr>
            <a:stCxn id="966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6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1008" name="Google Shape;1008;p61"/>
          <p:cNvSpPr txBox="1"/>
          <p:nvPr>
            <p:ph idx="1" type="body"/>
          </p:nvPr>
        </p:nvSpPr>
        <p:spPr>
          <a:xfrm>
            <a:off x="107050" y="402200"/>
            <a:ext cx="89097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lang="en"/>
              <a:t>Pick a single destination. We'll pick A.</a:t>
            </a:r>
            <a:endParaRPr/>
          </a:p>
        </p:txBody>
      </p:sp>
      <p:cxnSp>
        <p:nvCxnSpPr>
          <p:cNvPr id="1009" name="Google Shape;1009;p61"/>
          <p:cNvCxnSpPr>
            <a:stCxn id="1010" idx="2"/>
            <a:endCxn id="1011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2" name="Google Shape;1012;p61"/>
          <p:cNvCxnSpPr>
            <a:stCxn id="1010" idx="2"/>
            <a:endCxn id="1013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4" name="Google Shape;1014;p61"/>
          <p:cNvCxnSpPr>
            <a:stCxn id="1013" idx="2"/>
            <a:endCxn id="1015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6" name="Google Shape;1016;p61"/>
          <p:cNvCxnSpPr>
            <a:stCxn id="1017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61"/>
          <p:cNvCxnSpPr>
            <a:stCxn id="1019" idx="2"/>
            <a:endCxn id="1017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0" name="Google Shape;1020;p61"/>
          <p:cNvCxnSpPr>
            <a:stCxn id="1019" idx="3"/>
            <a:endCxn id="1021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2" name="Google Shape;1022;p61"/>
          <p:cNvCxnSpPr>
            <a:stCxn id="1015" idx="3"/>
            <a:endCxn id="1023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61"/>
          <p:cNvCxnSpPr>
            <a:stCxn id="1025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61"/>
          <p:cNvCxnSpPr>
            <a:endCxn id="1027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8" name="Google Shape;1028;p61"/>
          <p:cNvCxnSpPr>
            <a:stCxn id="1025" idx="2"/>
            <a:endCxn id="1023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9" name="Google Shape;1029;p61"/>
          <p:cNvCxnSpPr>
            <a:stCxn id="1013" idx="3"/>
            <a:endCxn id="1011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0" name="Google Shape;1030;p61"/>
          <p:cNvCxnSpPr>
            <a:stCxn id="1015" idx="3"/>
            <a:endCxn id="1025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1" name="Google Shape;1031;p61"/>
          <p:cNvCxnSpPr>
            <a:stCxn id="1023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2" name="Google Shape;1032;p61"/>
          <p:cNvCxnSpPr>
            <a:stCxn id="1015" idx="0"/>
            <a:endCxn id="1011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3" name="Google Shape;1033;p61"/>
          <p:cNvCxnSpPr>
            <a:stCxn id="1025" idx="3"/>
            <a:endCxn id="1017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61"/>
          <p:cNvCxnSpPr>
            <a:stCxn id="1010" idx="3"/>
            <a:endCxn id="1019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61"/>
          <p:cNvCxnSpPr>
            <a:stCxn id="1011" idx="3"/>
            <a:endCxn id="1019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61"/>
          <p:cNvCxnSpPr>
            <a:stCxn id="1017" idx="2"/>
            <a:endCxn id="1027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7" name="Google Shape;1037;p61"/>
          <p:cNvCxnSpPr>
            <a:stCxn id="1011" idx="3"/>
            <a:endCxn id="1025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8" name="Google Shape;1038;p61"/>
          <p:cNvCxnSpPr>
            <a:stCxn id="1021" idx="2"/>
            <a:endCxn id="1039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61"/>
          <p:cNvCxnSpPr>
            <a:stCxn id="1021" idx="0"/>
            <a:endCxn id="1041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2" name="Google Shape;1042;p61"/>
          <p:cNvCxnSpPr>
            <a:stCxn id="1043" idx="6"/>
            <a:endCxn id="1010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4" name="Google Shape;1044;p61"/>
          <p:cNvCxnSpPr>
            <a:stCxn id="1045" idx="6"/>
            <a:endCxn id="1013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" name="Google Shape;1046;p61"/>
          <p:cNvCxnSpPr>
            <a:stCxn id="1047" idx="2"/>
            <a:endCxn id="1039" idx="3"/>
          </p:cNvCxnSpPr>
          <p:nvPr/>
        </p:nvCxnSpPr>
        <p:spPr>
          <a:xfrm rot="10800000">
            <a:off x="7064525" y="4043250"/>
            <a:ext cx="794100" cy="288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" name="Google Shape;1048;p61"/>
          <p:cNvCxnSpPr>
            <a:stCxn id="1027" idx="2"/>
            <a:endCxn id="1049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0" name="Google Shape;1050;p61"/>
          <p:cNvCxnSpPr>
            <a:stCxn id="1023" idx="3"/>
            <a:endCxn id="1051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" name="Google Shape;1052;p61"/>
          <p:cNvCxnSpPr>
            <a:stCxn id="1011" idx="3"/>
            <a:endCxn id="1017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7" name="Google Shape;1047;p61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61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9" name="Google Shape;1049;p61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61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5" name="Google Shape;1045;p61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1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1" name="Google Shape;1011;p61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61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5" name="Google Shape;1025;p61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9" name="Google Shape;1019;p61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61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61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0" name="Google Shape;1010;p61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3" name="Google Shape;1013;p61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3" name="Google Shape;1023;p61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1" name="Google Shape;1021;p61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7" name="Google Shape;1027;p61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3" name="Google Shape;1053;p61"/>
          <p:cNvCxnSpPr>
            <a:stCxn id="1017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1059" name="Google Shape;1059;p62"/>
          <p:cNvSpPr txBox="1"/>
          <p:nvPr>
            <p:ph idx="1" type="body"/>
          </p:nvPr>
        </p:nvSpPr>
        <p:spPr>
          <a:xfrm>
            <a:off x="107050" y="402200"/>
            <a:ext cx="8909700" cy="12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For each router, draw an arrow to the next-hop.</a:t>
            </a:r>
            <a:endParaRPr/>
          </a:p>
        </p:txBody>
      </p:sp>
      <p:cxnSp>
        <p:nvCxnSpPr>
          <p:cNvPr id="1060" name="Google Shape;1060;p62"/>
          <p:cNvCxnSpPr>
            <a:stCxn id="1061" idx="2"/>
            <a:endCxn id="1062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63" name="Google Shape;1063;p62"/>
          <p:cNvCxnSpPr>
            <a:stCxn id="1061" idx="2"/>
            <a:endCxn id="1064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62"/>
          <p:cNvCxnSpPr>
            <a:stCxn id="1064" idx="2"/>
            <a:endCxn id="1066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62"/>
          <p:cNvCxnSpPr>
            <a:stCxn id="1068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69" name="Google Shape;1069;p62"/>
          <p:cNvCxnSpPr>
            <a:stCxn id="1070" idx="2"/>
            <a:endCxn id="1068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1" name="Google Shape;1071;p62"/>
          <p:cNvCxnSpPr>
            <a:stCxn id="1070" idx="3"/>
            <a:endCxn id="1072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73" name="Google Shape;1073;p62"/>
          <p:cNvCxnSpPr>
            <a:stCxn id="1066" idx="3"/>
            <a:endCxn id="1074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75" name="Google Shape;1075;p62"/>
          <p:cNvCxnSpPr>
            <a:stCxn id="1076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77" name="Google Shape;1077;p62"/>
          <p:cNvCxnSpPr>
            <a:endCxn id="1078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079" name="Google Shape;1079;p62"/>
          <p:cNvCxnSpPr>
            <a:stCxn id="1076" idx="2"/>
            <a:endCxn id="1074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62"/>
          <p:cNvCxnSpPr>
            <a:stCxn id="1064" idx="3"/>
            <a:endCxn id="1062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81" name="Google Shape;1081;p62"/>
          <p:cNvCxnSpPr>
            <a:stCxn id="1066" idx="3"/>
            <a:endCxn id="1076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62"/>
          <p:cNvCxnSpPr>
            <a:stCxn id="1074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83" name="Google Shape;1083;p62"/>
          <p:cNvCxnSpPr>
            <a:stCxn id="1066" idx="0"/>
            <a:endCxn id="1062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4" name="Google Shape;1084;p62"/>
          <p:cNvCxnSpPr>
            <a:stCxn id="1076" idx="3"/>
            <a:endCxn id="1068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5" name="Google Shape;1085;p62"/>
          <p:cNvCxnSpPr>
            <a:stCxn id="1068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6" name="Google Shape;1086;p62"/>
          <p:cNvCxnSpPr>
            <a:stCxn id="1061" idx="3"/>
            <a:endCxn id="1070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7" name="Google Shape;1087;p62"/>
          <p:cNvCxnSpPr>
            <a:stCxn id="1062" idx="3"/>
            <a:endCxn id="1070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8" name="Google Shape;1088;p62"/>
          <p:cNvCxnSpPr>
            <a:stCxn id="1068" idx="2"/>
            <a:endCxn id="1078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62"/>
          <p:cNvCxnSpPr>
            <a:stCxn id="1062" idx="3"/>
            <a:endCxn id="1076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62"/>
          <p:cNvCxnSpPr>
            <a:stCxn id="1072" idx="2"/>
            <a:endCxn id="1091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092" name="Google Shape;1092;p62"/>
          <p:cNvCxnSpPr>
            <a:stCxn id="1072" idx="0"/>
            <a:endCxn id="1093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4" name="Google Shape;1094;p62"/>
          <p:cNvCxnSpPr>
            <a:stCxn id="1095" idx="6"/>
            <a:endCxn id="1061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6" name="Google Shape;1096;p62"/>
          <p:cNvCxnSpPr>
            <a:stCxn id="1097" idx="6"/>
            <a:endCxn id="1064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8" name="Google Shape;1098;p62"/>
          <p:cNvCxnSpPr>
            <a:stCxn id="1078" idx="2"/>
            <a:endCxn id="1099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0" name="Google Shape;1100;p62"/>
          <p:cNvCxnSpPr>
            <a:stCxn id="1074" idx="3"/>
            <a:endCxn id="1101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2" name="Google Shape;1102;p62"/>
          <p:cNvCxnSpPr>
            <a:stCxn id="1062" idx="3"/>
            <a:endCxn id="1068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093" name="Google Shape;1093;p62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62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62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62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62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62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6" name="Google Shape;1066;p62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62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62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62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1" name="Google Shape;1061;p62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4" name="Google Shape;1064;p62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4" name="Google Shape;1074;p62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62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8" name="Google Shape;1078;p62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3" name="Google Shape;1103;p62"/>
          <p:cNvCxnSpPr>
            <a:stCxn id="1091" idx="3"/>
            <a:endCxn id="1104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04" name="Google Shape;1104;p62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1" name="Google Shape;1091;p62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Routing? – Full Mesh Topology</a:t>
            </a:r>
            <a:endParaRPr/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107050" y="402200"/>
            <a:ext cx="8909700" cy="25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2 machines want to communicate, we can add a link between them.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if we had 5 machines?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could add a link between every pair of machines.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result is called a </a:t>
            </a:r>
            <a:r>
              <a:rPr b="1" lang="en"/>
              <a:t>full-mesh</a:t>
            </a:r>
            <a:r>
              <a:rPr lang="en"/>
              <a:t>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This doesn't scale well. Imagine adding a new machine.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benefits in limited settings.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Good if we need dedicated high bandwidth between every pair of machines.</a:t>
            </a:r>
            <a:endParaRPr/>
          </a:p>
        </p:txBody>
      </p:sp>
      <p:sp>
        <p:nvSpPr>
          <p:cNvPr id="192" name="Google Shape;192;p27"/>
          <p:cNvSpPr/>
          <p:nvPr/>
        </p:nvSpPr>
        <p:spPr>
          <a:xfrm>
            <a:off x="3526888" y="3936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27"/>
          <p:cNvCxnSpPr>
            <a:stCxn id="192" idx="6"/>
          </p:cNvCxnSpPr>
          <p:nvPr/>
        </p:nvCxnSpPr>
        <p:spPr>
          <a:xfrm>
            <a:off x="3811888" y="4078650"/>
            <a:ext cx="15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7"/>
          <p:cNvSpPr/>
          <p:nvPr/>
        </p:nvSpPr>
        <p:spPr>
          <a:xfrm>
            <a:off x="5311888" y="3936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3526888" y="46219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5311888" y="46219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4419388" y="32585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" name="Google Shape;198;p27"/>
          <p:cNvCxnSpPr>
            <a:stCxn id="195" idx="0"/>
            <a:endCxn id="197" idx="4"/>
          </p:cNvCxnSpPr>
          <p:nvPr/>
        </p:nvCxnSpPr>
        <p:spPr>
          <a:xfrm flipH="1" rot="10800000">
            <a:off x="3669388" y="3543450"/>
            <a:ext cx="892500" cy="10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27"/>
          <p:cNvCxnSpPr>
            <a:stCxn id="196" idx="0"/>
            <a:endCxn id="197" idx="4"/>
          </p:cNvCxnSpPr>
          <p:nvPr/>
        </p:nvCxnSpPr>
        <p:spPr>
          <a:xfrm rot="10800000">
            <a:off x="4561888" y="3543450"/>
            <a:ext cx="892500" cy="107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7"/>
          <p:cNvCxnSpPr>
            <a:stCxn id="192" idx="0"/>
            <a:endCxn id="197" idx="4"/>
          </p:cNvCxnSpPr>
          <p:nvPr/>
        </p:nvCxnSpPr>
        <p:spPr>
          <a:xfrm flipH="1" rot="10800000">
            <a:off x="3669388" y="3543450"/>
            <a:ext cx="8925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7"/>
          <p:cNvCxnSpPr>
            <a:stCxn id="194" idx="0"/>
            <a:endCxn id="197" idx="4"/>
          </p:cNvCxnSpPr>
          <p:nvPr/>
        </p:nvCxnSpPr>
        <p:spPr>
          <a:xfrm rot="10800000">
            <a:off x="4561888" y="3543450"/>
            <a:ext cx="892500" cy="39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7"/>
          <p:cNvCxnSpPr>
            <a:stCxn id="195" idx="0"/>
            <a:endCxn id="192" idx="4"/>
          </p:cNvCxnSpPr>
          <p:nvPr/>
        </p:nvCxnSpPr>
        <p:spPr>
          <a:xfrm rot="10800000">
            <a:off x="3669388" y="4221150"/>
            <a:ext cx="0" cy="4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7"/>
          <p:cNvCxnSpPr>
            <a:stCxn id="196" idx="0"/>
            <a:endCxn id="194" idx="4"/>
          </p:cNvCxnSpPr>
          <p:nvPr/>
        </p:nvCxnSpPr>
        <p:spPr>
          <a:xfrm rot="10800000">
            <a:off x="5454388" y="4221150"/>
            <a:ext cx="0" cy="40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>
            <a:stCxn id="195" idx="6"/>
            <a:endCxn id="194" idx="2"/>
          </p:cNvCxnSpPr>
          <p:nvPr/>
        </p:nvCxnSpPr>
        <p:spPr>
          <a:xfrm flipH="1" rot="10800000">
            <a:off x="3811888" y="4078650"/>
            <a:ext cx="1500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>
            <a:stCxn id="196" idx="2"/>
            <a:endCxn id="192" idx="6"/>
          </p:cNvCxnSpPr>
          <p:nvPr/>
        </p:nvCxnSpPr>
        <p:spPr>
          <a:xfrm rot="10800000">
            <a:off x="3811888" y="4078650"/>
            <a:ext cx="1500000" cy="68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>
            <a:stCxn id="196" idx="2"/>
            <a:endCxn id="195" idx="6"/>
          </p:cNvCxnSpPr>
          <p:nvPr/>
        </p:nvCxnSpPr>
        <p:spPr>
          <a:xfrm rot="10800000">
            <a:off x="3811888" y="4764450"/>
            <a:ext cx="1500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Steps</a:t>
            </a:r>
            <a:endParaRPr/>
          </a:p>
        </p:txBody>
      </p:sp>
      <p:sp>
        <p:nvSpPr>
          <p:cNvPr id="1110" name="Google Shape;1110;p63"/>
          <p:cNvSpPr txBox="1"/>
          <p:nvPr>
            <p:ph idx="1" type="body"/>
          </p:nvPr>
        </p:nvSpPr>
        <p:spPr>
          <a:xfrm>
            <a:off x="107050" y="402200"/>
            <a:ext cx="8909700" cy="1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Delete all links with no arrows.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4. State is valid for A! Spanning tree where all edges point toward the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5. Repeat for the other destinations.</a:t>
            </a:r>
            <a:endParaRPr/>
          </a:p>
        </p:txBody>
      </p:sp>
      <p:cxnSp>
        <p:nvCxnSpPr>
          <p:cNvPr id="1111" name="Google Shape;1111;p63"/>
          <p:cNvCxnSpPr>
            <a:stCxn id="1112" idx="2"/>
            <a:endCxn id="1113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14" name="Google Shape;1114;p63"/>
          <p:cNvCxnSpPr>
            <a:stCxn id="1112" idx="2"/>
            <a:endCxn id="1115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6" name="Google Shape;1116;p63"/>
          <p:cNvCxnSpPr>
            <a:stCxn id="1115" idx="2"/>
            <a:endCxn id="1117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18" name="Google Shape;1118;p63"/>
          <p:cNvCxnSpPr>
            <a:stCxn id="1119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0" name="Google Shape;1120;p63"/>
          <p:cNvCxnSpPr>
            <a:stCxn id="1121" idx="2"/>
            <a:endCxn id="1119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22" name="Google Shape;1122;p63"/>
          <p:cNvCxnSpPr>
            <a:stCxn id="1121" idx="3"/>
            <a:endCxn id="1123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4" name="Google Shape;1124;p63"/>
          <p:cNvCxnSpPr>
            <a:stCxn id="1117" idx="3"/>
            <a:endCxn id="1125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6" name="Google Shape;1126;p63"/>
          <p:cNvCxnSpPr>
            <a:stCxn id="1127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28" name="Google Shape;1128;p63"/>
          <p:cNvCxnSpPr>
            <a:endCxn id="1129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130" name="Google Shape;1130;p63"/>
          <p:cNvCxnSpPr>
            <a:stCxn id="1127" idx="2"/>
            <a:endCxn id="1125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1" name="Google Shape;1131;p63"/>
          <p:cNvCxnSpPr>
            <a:stCxn id="1115" idx="3"/>
            <a:endCxn id="1113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32" name="Google Shape;1132;p63"/>
          <p:cNvCxnSpPr>
            <a:stCxn id="1117" idx="3"/>
            <a:endCxn id="1127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3" name="Google Shape;1133;p63"/>
          <p:cNvCxnSpPr>
            <a:stCxn id="1125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34" name="Google Shape;1134;p63"/>
          <p:cNvCxnSpPr>
            <a:stCxn id="1117" idx="0"/>
            <a:endCxn id="1113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5" name="Google Shape;1135;p63"/>
          <p:cNvCxnSpPr>
            <a:stCxn id="1127" idx="3"/>
            <a:endCxn id="1119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6" name="Google Shape;1136;p63"/>
          <p:cNvCxnSpPr>
            <a:stCxn id="1119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7" name="Google Shape;1137;p63"/>
          <p:cNvCxnSpPr>
            <a:stCxn id="1112" idx="3"/>
            <a:endCxn id="1121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8" name="Google Shape;1138;p63"/>
          <p:cNvCxnSpPr>
            <a:stCxn id="1113" idx="3"/>
            <a:endCxn id="1121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39" name="Google Shape;1139;p63"/>
          <p:cNvCxnSpPr>
            <a:stCxn id="1119" idx="2"/>
            <a:endCxn id="1129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0" name="Google Shape;1140;p63"/>
          <p:cNvCxnSpPr>
            <a:stCxn id="1113" idx="3"/>
            <a:endCxn id="1127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41" name="Google Shape;1141;p63"/>
          <p:cNvCxnSpPr>
            <a:stCxn id="1123" idx="2"/>
            <a:endCxn id="1142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43" name="Google Shape;1143;p63"/>
          <p:cNvCxnSpPr>
            <a:stCxn id="1123" idx="0"/>
            <a:endCxn id="1144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5" name="Google Shape;1145;p63"/>
          <p:cNvCxnSpPr>
            <a:stCxn id="1146" idx="6"/>
            <a:endCxn id="1112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7" name="Google Shape;1147;p63"/>
          <p:cNvCxnSpPr>
            <a:stCxn id="1148" idx="6"/>
            <a:endCxn id="1115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9" name="Google Shape;1149;p63"/>
          <p:cNvCxnSpPr>
            <a:stCxn id="1129" idx="2"/>
            <a:endCxn id="1150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1" name="Google Shape;1151;p63"/>
          <p:cNvCxnSpPr>
            <a:stCxn id="1125" idx="3"/>
            <a:endCxn id="1152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63"/>
          <p:cNvCxnSpPr>
            <a:stCxn id="1113" idx="3"/>
            <a:endCxn id="1119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44" name="Google Shape;1144;p63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63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63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8" name="Google Shape;1148;p63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63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63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7" name="Google Shape;1117;p63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7" name="Google Shape;1127;p63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1" name="Google Shape;1121;p63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9" name="Google Shape;1119;p63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63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63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5" name="Google Shape;1125;p63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3" name="Google Shape;1123;p63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63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54" name="Google Shape;1154;p63"/>
          <p:cNvCxnSpPr>
            <a:stCxn id="1142" idx="3"/>
            <a:endCxn id="1155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155" name="Google Shape;1155;p63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63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Invalid State Example</a:t>
            </a:r>
            <a:endParaRPr/>
          </a:p>
        </p:txBody>
      </p:sp>
      <p:sp>
        <p:nvSpPr>
          <p:cNvPr id="1161" name="Google Shape;1161;p64"/>
          <p:cNvSpPr txBox="1"/>
          <p:nvPr>
            <p:ph idx="1" type="body"/>
          </p:nvPr>
        </p:nvSpPr>
        <p:spPr>
          <a:xfrm>
            <a:off x="107050" y="402200"/>
            <a:ext cx="8909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– Not a spanning tree, because there's a loop.</a:t>
            </a:r>
            <a:endParaRPr/>
          </a:p>
        </p:txBody>
      </p:sp>
      <p:cxnSp>
        <p:nvCxnSpPr>
          <p:cNvPr id="1162" name="Google Shape;1162;p64"/>
          <p:cNvCxnSpPr>
            <a:stCxn id="1163" idx="2"/>
            <a:endCxn id="1164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65" name="Google Shape;1165;p64"/>
          <p:cNvCxnSpPr>
            <a:stCxn id="1163" idx="2"/>
            <a:endCxn id="1166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67" name="Google Shape;1167;p64"/>
          <p:cNvCxnSpPr>
            <a:stCxn id="1166" idx="2"/>
            <a:endCxn id="1168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69" name="Google Shape;1169;p64"/>
          <p:cNvCxnSpPr>
            <a:stCxn id="1170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1" name="Google Shape;1171;p64"/>
          <p:cNvCxnSpPr>
            <a:stCxn id="1172" idx="2"/>
            <a:endCxn id="1170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3" name="Google Shape;1173;p64"/>
          <p:cNvCxnSpPr>
            <a:stCxn id="1172" idx="3"/>
            <a:endCxn id="1174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5" name="Google Shape;1175;p64"/>
          <p:cNvCxnSpPr>
            <a:stCxn id="1168" idx="3"/>
            <a:endCxn id="1176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7" name="Google Shape;1177;p64"/>
          <p:cNvCxnSpPr>
            <a:stCxn id="1178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79" name="Google Shape;1179;p64"/>
          <p:cNvCxnSpPr>
            <a:endCxn id="1180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181" name="Google Shape;1181;p64"/>
          <p:cNvCxnSpPr>
            <a:stCxn id="1178" idx="2"/>
            <a:endCxn id="1176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2" name="Google Shape;1182;p64"/>
          <p:cNvCxnSpPr>
            <a:stCxn id="1166" idx="3"/>
            <a:endCxn id="1164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3" name="Google Shape;1183;p64"/>
          <p:cNvCxnSpPr>
            <a:stCxn id="1168" idx="3"/>
            <a:endCxn id="1178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84" name="Google Shape;1184;p64"/>
          <p:cNvCxnSpPr>
            <a:stCxn id="1176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5" name="Google Shape;1185;p64"/>
          <p:cNvCxnSpPr>
            <a:stCxn id="1168" idx="0"/>
            <a:endCxn id="1164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6" name="Google Shape;1186;p64"/>
          <p:cNvCxnSpPr>
            <a:stCxn id="1178" idx="3"/>
            <a:endCxn id="1170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7" name="Google Shape;1187;p64"/>
          <p:cNvCxnSpPr>
            <a:stCxn id="1170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88" name="Google Shape;1188;p64"/>
          <p:cNvCxnSpPr>
            <a:stCxn id="1163" idx="3"/>
            <a:endCxn id="1172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189" name="Google Shape;1189;p64"/>
          <p:cNvCxnSpPr>
            <a:stCxn id="1164" idx="3"/>
            <a:endCxn id="1172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90" name="Google Shape;1190;p64"/>
          <p:cNvCxnSpPr>
            <a:stCxn id="1170" idx="2"/>
            <a:endCxn id="1180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91" name="Google Shape;1191;p64"/>
          <p:cNvCxnSpPr>
            <a:stCxn id="1164" idx="3"/>
            <a:endCxn id="1178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192" name="Google Shape;1192;p64"/>
          <p:cNvCxnSpPr>
            <a:stCxn id="1174" idx="2"/>
            <a:endCxn id="1193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194" name="Google Shape;1194;p64"/>
          <p:cNvCxnSpPr>
            <a:stCxn id="1174" idx="0"/>
            <a:endCxn id="1195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6" name="Google Shape;1196;p64"/>
          <p:cNvCxnSpPr>
            <a:stCxn id="1197" idx="6"/>
            <a:endCxn id="1163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64"/>
          <p:cNvCxnSpPr>
            <a:stCxn id="1199" idx="6"/>
            <a:endCxn id="1166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64"/>
          <p:cNvCxnSpPr>
            <a:stCxn id="1180" idx="2"/>
            <a:endCxn id="1201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2" name="Google Shape;1202;p64"/>
          <p:cNvCxnSpPr>
            <a:stCxn id="1176" idx="3"/>
            <a:endCxn id="1203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4" name="Google Shape;1204;p64"/>
          <p:cNvCxnSpPr>
            <a:stCxn id="1164" idx="3"/>
            <a:endCxn id="1170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95" name="Google Shape;1195;p64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64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64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64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64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4" name="Google Shape;1164;p64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64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8" name="Google Shape;1178;p64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64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64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3" name="Google Shape;1163;p64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64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64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64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0" name="Google Shape;1180;p64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5" name="Google Shape;1205;p64"/>
          <p:cNvCxnSpPr>
            <a:stCxn id="1193" idx="3"/>
            <a:endCxn id="1206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06" name="Google Shape;1206;p64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64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7" name="Google Shape;1207;p64"/>
          <p:cNvSpPr txBox="1"/>
          <p:nvPr/>
        </p:nvSpPr>
        <p:spPr>
          <a:xfrm>
            <a:off x="2588163" y="2506788"/>
            <a:ext cx="5196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Loop!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Verifying Routing State Validity – Invalid State Example</a:t>
            </a:r>
            <a:endParaRPr/>
          </a:p>
        </p:txBody>
      </p:sp>
      <p:sp>
        <p:nvSpPr>
          <p:cNvPr id="1213" name="Google Shape;1213;p65"/>
          <p:cNvSpPr txBox="1"/>
          <p:nvPr>
            <p:ph idx="1" type="body"/>
          </p:nvPr>
        </p:nvSpPr>
        <p:spPr>
          <a:xfrm>
            <a:off x="107050" y="402200"/>
            <a:ext cx="8909700" cy="10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this valid?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– Not a spanning tree, because there's a disconnected component (dead end).</a:t>
            </a:r>
            <a:endParaRPr/>
          </a:p>
        </p:txBody>
      </p:sp>
      <p:cxnSp>
        <p:nvCxnSpPr>
          <p:cNvPr id="1214" name="Google Shape;1214;p65"/>
          <p:cNvCxnSpPr>
            <a:stCxn id="1215" idx="2"/>
            <a:endCxn id="1216" idx="0"/>
          </p:cNvCxnSpPr>
          <p:nvPr/>
        </p:nvCxnSpPr>
        <p:spPr>
          <a:xfrm>
            <a:off x="2510113" y="2015250"/>
            <a:ext cx="846300" cy="700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17" name="Google Shape;1217;p65"/>
          <p:cNvCxnSpPr>
            <a:stCxn id="1215" idx="2"/>
            <a:endCxn id="1218" idx="0"/>
          </p:cNvCxnSpPr>
          <p:nvPr/>
        </p:nvCxnSpPr>
        <p:spPr>
          <a:xfrm flipH="1">
            <a:off x="1825213" y="2015250"/>
            <a:ext cx="684900" cy="547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19" name="Google Shape;1219;p65"/>
          <p:cNvCxnSpPr>
            <a:stCxn id="1218" idx="2"/>
            <a:endCxn id="1220" idx="0"/>
          </p:cNvCxnSpPr>
          <p:nvPr/>
        </p:nvCxnSpPr>
        <p:spPr>
          <a:xfrm>
            <a:off x="1825163" y="2848150"/>
            <a:ext cx="514200" cy="1261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1" name="Google Shape;1221;p65"/>
          <p:cNvCxnSpPr>
            <a:stCxn id="1222" idx="3"/>
          </p:cNvCxnSpPr>
          <p:nvPr/>
        </p:nvCxnSpPr>
        <p:spPr>
          <a:xfrm>
            <a:off x="5308688" y="3007175"/>
            <a:ext cx="1471500" cy="954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23" name="Google Shape;1223;p65"/>
          <p:cNvCxnSpPr>
            <a:stCxn id="1224" idx="2"/>
            <a:endCxn id="1222" idx="0"/>
          </p:cNvCxnSpPr>
          <p:nvPr/>
        </p:nvCxnSpPr>
        <p:spPr>
          <a:xfrm flipH="1">
            <a:off x="5166313" y="2184588"/>
            <a:ext cx="166200" cy="680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25" name="Google Shape;1225;p65"/>
          <p:cNvCxnSpPr>
            <a:stCxn id="1224" idx="3"/>
            <a:endCxn id="1226" idx="1"/>
          </p:cNvCxnSpPr>
          <p:nvPr/>
        </p:nvCxnSpPr>
        <p:spPr>
          <a:xfrm>
            <a:off x="5475013" y="2042088"/>
            <a:ext cx="202590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27" name="Google Shape;1227;p65"/>
          <p:cNvCxnSpPr>
            <a:stCxn id="1220" idx="3"/>
            <a:endCxn id="1228" idx="1"/>
          </p:cNvCxnSpPr>
          <p:nvPr/>
        </p:nvCxnSpPr>
        <p:spPr>
          <a:xfrm>
            <a:off x="2481963" y="4251975"/>
            <a:ext cx="927300" cy="4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29" name="Google Shape;1229;p65"/>
          <p:cNvCxnSpPr>
            <a:stCxn id="1230" idx="3"/>
          </p:cNvCxnSpPr>
          <p:nvPr/>
        </p:nvCxnSpPr>
        <p:spPr>
          <a:xfrm>
            <a:off x="4045113" y="3690175"/>
            <a:ext cx="1036800" cy="33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31" name="Google Shape;1231;p65"/>
          <p:cNvCxnSpPr>
            <a:endCxn id="1232" idx="3"/>
          </p:cNvCxnSpPr>
          <p:nvPr/>
        </p:nvCxnSpPr>
        <p:spPr>
          <a:xfrm rot="10800000">
            <a:off x="5366688" y="4105375"/>
            <a:ext cx="1414200" cy="6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triangle"/>
            <a:tailEnd len="sm" w="sm" type="none"/>
          </a:ln>
        </p:spPr>
      </p:cxnSp>
      <p:cxnSp>
        <p:nvCxnSpPr>
          <p:cNvPr id="1233" name="Google Shape;1233;p65"/>
          <p:cNvCxnSpPr>
            <a:stCxn id="1230" idx="2"/>
            <a:endCxn id="1228" idx="0"/>
          </p:cNvCxnSpPr>
          <p:nvPr/>
        </p:nvCxnSpPr>
        <p:spPr>
          <a:xfrm flipH="1">
            <a:off x="3551613" y="3832675"/>
            <a:ext cx="351000" cy="729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4" name="Google Shape;1234;p65"/>
          <p:cNvCxnSpPr>
            <a:stCxn id="1218" idx="3"/>
            <a:endCxn id="1216" idx="1"/>
          </p:cNvCxnSpPr>
          <p:nvPr/>
        </p:nvCxnSpPr>
        <p:spPr>
          <a:xfrm>
            <a:off x="1967663" y="2705650"/>
            <a:ext cx="1246200" cy="152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35" name="Google Shape;1235;p65"/>
          <p:cNvCxnSpPr>
            <a:stCxn id="1220" idx="3"/>
            <a:endCxn id="1230" idx="1"/>
          </p:cNvCxnSpPr>
          <p:nvPr/>
        </p:nvCxnSpPr>
        <p:spPr>
          <a:xfrm flipH="1" rot="10800000">
            <a:off x="2481963" y="3690075"/>
            <a:ext cx="1278300" cy="561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6" name="Google Shape;1236;p65"/>
          <p:cNvCxnSpPr>
            <a:stCxn id="1228" idx="3"/>
          </p:cNvCxnSpPr>
          <p:nvPr/>
        </p:nvCxnSpPr>
        <p:spPr>
          <a:xfrm flipH="1" rot="10800000">
            <a:off x="3694213" y="4183300"/>
            <a:ext cx="1388400" cy="520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cxnSp>
        <p:nvCxnSpPr>
          <p:cNvPr id="1237" name="Google Shape;1237;p65"/>
          <p:cNvCxnSpPr>
            <a:stCxn id="1220" idx="0"/>
            <a:endCxn id="1216" idx="2"/>
          </p:cNvCxnSpPr>
          <p:nvPr/>
        </p:nvCxnSpPr>
        <p:spPr>
          <a:xfrm flipH="1" rot="10800000">
            <a:off x="2339463" y="3000375"/>
            <a:ext cx="1017000" cy="110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8" name="Google Shape;1238;p65"/>
          <p:cNvCxnSpPr>
            <a:stCxn id="1230" idx="3"/>
            <a:endCxn id="1222" idx="1"/>
          </p:cNvCxnSpPr>
          <p:nvPr/>
        </p:nvCxnSpPr>
        <p:spPr>
          <a:xfrm flipH="1" rot="10800000">
            <a:off x="4045113" y="3007075"/>
            <a:ext cx="978600" cy="683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39" name="Google Shape;1239;p65"/>
          <p:cNvCxnSpPr>
            <a:stCxn id="1222" idx="3"/>
          </p:cNvCxnSpPr>
          <p:nvPr/>
        </p:nvCxnSpPr>
        <p:spPr>
          <a:xfrm flipH="1" rot="10800000">
            <a:off x="5308688" y="2792675"/>
            <a:ext cx="2192700" cy="214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0" name="Google Shape;1240;p65"/>
          <p:cNvCxnSpPr>
            <a:stCxn id="1215" idx="3"/>
            <a:endCxn id="1224" idx="1"/>
          </p:cNvCxnSpPr>
          <p:nvPr/>
        </p:nvCxnSpPr>
        <p:spPr>
          <a:xfrm>
            <a:off x="2652613" y="1872750"/>
            <a:ext cx="2537400" cy="169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1" name="Google Shape;1241;p65"/>
          <p:cNvCxnSpPr>
            <a:stCxn id="1216" idx="3"/>
            <a:endCxn id="1224" idx="1"/>
          </p:cNvCxnSpPr>
          <p:nvPr/>
        </p:nvCxnSpPr>
        <p:spPr>
          <a:xfrm flipH="1" rot="10800000">
            <a:off x="3498938" y="2042150"/>
            <a:ext cx="1691100" cy="815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2" name="Google Shape;1242;p65"/>
          <p:cNvCxnSpPr>
            <a:stCxn id="1222" idx="2"/>
            <a:endCxn id="1232" idx="0"/>
          </p:cNvCxnSpPr>
          <p:nvPr/>
        </p:nvCxnSpPr>
        <p:spPr>
          <a:xfrm>
            <a:off x="5166188" y="3149675"/>
            <a:ext cx="57900" cy="813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3" name="Google Shape;1243;p65"/>
          <p:cNvCxnSpPr>
            <a:stCxn id="1216" idx="3"/>
            <a:endCxn id="1230" idx="0"/>
          </p:cNvCxnSpPr>
          <p:nvPr/>
        </p:nvCxnSpPr>
        <p:spPr>
          <a:xfrm>
            <a:off x="3498938" y="2857850"/>
            <a:ext cx="403800" cy="689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4" name="Google Shape;1244;p65"/>
          <p:cNvCxnSpPr>
            <a:stCxn id="1226" idx="2"/>
            <a:endCxn id="1245" idx="0"/>
          </p:cNvCxnSpPr>
          <p:nvPr/>
        </p:nvCxnSpPr>
        <p:spPr>
          <a:xfrm flipH="1">
            <a:off x="6922188" y="2864675"/>
            <a:ext cx="721200" cy="1036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246" name="Google Shape;1246;p65"/>
          <p:cNvCxnSpPr>
            <a:stCxn id="1226" idx="0"/>
            <a:endCxn id="1247" idx="4"/>
          </p:cNvCxnSpPr>
          <p:nvPr/>
        </p:nvCxnSpPr>
        <p:spPr>
          <a:xfrm rot="10800000">
            <a:off x="7643388" y="2177675"/>
            <a:ext cx="0" cy="40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8" name="Google Shape;1248;p65"/>
          <p:cNvCxnSpPr>
            <a:stCxn id="1249" idx="6"/>
            <a:endCxn id="1215" idx="1"/>
          </p:cNvCxnSpPr>
          <p:nvPr/>
        </p:nvCxnSpPr>
        <p:spPr>
          <a:xfrm>
            <a:off x="1819575" y="1872750"/>
            <a:ext cx="548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65"/>
          <p:cNvCxnSpPr>
            <a:stCxn id="1251" idx="6"/>
            <a:endCxn id="1218" idx="1"/>
          </p:cNvCxnSpPr>
          <p:nvPr/>
        </p:nvCxnSpPr>
        <p:spPr>
          <a:xfrm>
            <a:off x="1293650" y="2705650"/>
            <a:ext cx="3891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2" name="Google Shape;1252;p65"/>
          <p:cNvCxnSpPr>
            <a:stCxn id="1232" idx="2"/>
            <a:endCxn id="1253" idx="0"/>
          </p:cNvCxnSpPr>
          <p:nvPr/>
        </p:nvCxnSpPr>
        <p:spPr>
          <a:xfrm>
            <a:off x="5224188" y="4247875"/>
            <a:ext cx="0" cy="299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4" name="Google Shape;1254;p65"/>
          <p:cNvCxnSpPr>
            <a:stCxn id="1228" idx="3"/>
            <a:endCxn id="1255" idx="2"/>
          </p:cNvCxnSpPr>
          <p:nvPr/>
        </p:nvCxnSpPr>
        <p:spPr>
          <a:xfrm>
            <a:off x="3694213" y="4704100"/>
            <a:ext cx="519600" cy="117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6" name="Google Shape;1256;p65"/>
          <p:cNvCxnSpPr>
            <a:stCxn id="1216" idx="3"/>
            <a:endCxn id="1222" idx="1"/>
          </p:cNvCxnSpPr>
          <p:nvPr/>
        </p:nvCxnSpPr>
        <p:spPr>
          <a:xfrm>
            <a:off x="3498938" y="2857850"/>
            <a:ext cx="1524900" cy="149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47" name="Google Shape;1247;p65"/>
          <p:cNvSpPr/>
          <p:nvPr/>
        </p:nvSpPr>
        <p:spPr>
          <a:xfrm>
            <a:off x="7500900" y="18927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F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3" name="Google Shape;1253;p65"/>
          <p:cNvSpPr/>
          <p:nvPr/>
        </p:nvSpPr>
        <p:spPr>
          <a:xfrm>
            <a:off x="5081700" y="45469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65"/>
          <p:cNvSpPr/>
          <p:nvPr/>
        </p:nvSpPr>
        <p:spPr>
          <a:xfrm>
            <a:off x="4213725" y="46795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1" name="Google Shape;1251;p65"/>
          <p:cNvSpPr/>
          <p:nvPr/>
        </p:nvSpPr>
        <p:spPr>
          <a:xfrm>
            <a:off x="1008650" y="256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65"/>
          <p:cNvSpPr/>
          <p:nvPr/>
        </p:nvSpPr>
        <p:spPr>
          <a:xfrm>
            <a:off x="1534575" y="1730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6" name="Google Shape;1216;p65"/>
          <p:cNvSpPr/>
          <p:nvPr/>
        </p:nvSpPr>
        <p:spPr>
          <a:xfrm>
            <a:off x="3213938" y="27153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65"/>
          <p:cNvSpPr/>
          <p:nvPr/>
        </p:nvSpPr>
        <p:spPr>
          <a:xfrm>
            <a:off x="2196963" y="410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65"/>
          <p:cNvSpPr/>
          <p:nvPr/>
        </p:nvSpPr>
        <p:spPr>
          <a:xfrm>
            <a:off x="3760113" y="3547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65"/>
          <p:cNvSpPr/>
          <p:nvPr/>
        </p:nvSpPr>
        <p:spPr>
          <a:xfrm>
            <a:off x="5190013" y="18995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65"/>
          <p:cNvSpPr/>
          <p:nvPr/>
        </p:nvSpPr>
        <p:spPr>
          <a:xfrm>
            <a:off x="5023688" y="2864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5" name="Google Shape;1215;p65"/>
          <p:cNvSpPr/>
          <p:nvPr/>
        </p:nvSpPr>
        <p:spPr>
          <a:xfrm>
            <a:off x="2367613" y="1730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8" name="Google Shape;1218;p65"/>
          <p:cNvSpPr/>
          <p:nvPr/>
        </p:nvSpPr>
        <p:spPr>
          <a:xfrm>
            <a:off x="1682663" y="2563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8" name="Google Shape;1228;p65"/>
          <p:cNvSpPr/>
          <p:nvPr/>
        </p:nvSpPr>
        <p:spPr>
          <a:xfrm>
            <a:off x="3409213" y="45616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6" name="Google Shape;1226;p65"/>
          <p:cNvSpPr/>
          <p:nvPr/>
        </p:nvSpPr>
        <p:spPr>
          <a:xfrm>
            <a:off x="7500888" y="25796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65"/>
          <p:cNvSpPr/>
          <p:nvPr/>
        </p:nvSpPr>
        <p:spPr>
          <a:xfrm>
            <a:off x="5081688" y="3962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7" name="Google Shape;1257;p65"/>
          <p:cNvCxnSpPr>
            <a:stCxn id="1245" idx="3"/>
            <a:endCxn id="1258" idx="2"/>
          </p:cNvCxnSpPr>
          <p:nvPr/>
        </p:nvCxnSpPr>
        <p:spPr>
          <a:xfrm>
            <a:off x="7064563" y="4043250"/>
            <a:ext cx="794100" cy="288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triangle"/>
          </a:ln>
        </p:spPr>
      </p:cxnSp>
      <p:sp>
        <p:nvSpPr>
          <p:cNvPr id="1258" name="Google Shape;1258;p65"/>
          <p:cNvSpPr/>
          <p:nvPr/>
        </p:nvSpPr>
        <p:spPr>
          <a:xfrm>
            <a:off x="7858625" y="41893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5" name="Google Shape;1245;p65"/>
          <p:cNvSpPr/>
          <p:nvPr/>
        </p:nvSpPr>
        <p:spPr>
          <a:xfrm>
            <a:off x="6779563" y="39007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9" name="Google Shape;1259;p65"/>
          <p:cNvSpPr txBox="1"/>
          <p:nvPr/>
        </p:nvSpPr>
        <p:spPr>
          <a:xfrm>
            <a:off x="7858675" y="2594725"/>
            <a:ext cx="846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Dead end!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66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Routing States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Least-Cost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66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</a:t>
            </a:r>
            <a:endParaRPr/>
          </a:p>
        </p:txBody>
      </p:sp>
      <p:sp>
        <p:nvSpPr>
          <p:cNvPr id="1266" name="Google Shape;1266;p66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</a:t>
            </a:r>
            <a:endParaRPr/>
          </a:p>
        </p:txBody>
      </p:sp>
      <p:sp>
        <p:nvSpPr>
          <p:cNvPr id="1272" name="Google Shape;1272;p6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now know what a </a:t>
            </a:r>
            <a:r>
              <a:rPr i="1" lang="en"/>
              <a:t>valid</a:t>
            </a:r>
            <a:r>
              <a:rPr lang="en"/>
              <a:t> solution looks like (no loops, no dead ends).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makes a solution </a:t>
            </a:r>
            <a:r>
              <a:rPr i="1" lang="en"/>
              <a:t>good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Many different ways to define good, including: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Propagation delay.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Unreliability.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Bandwidth constraints.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 – Definition</a:t>
            </a:r>
            <a:endParaRPr/>
          </a:p>
        </p:txBody>
      </p:sp>
      <p:sp>
        <p:nvSpPr>
          <p:cNvPr id="1278" name="Google Shape;1278;p68"/>
          <p:cNvSpPr txBox="1"/>
          <p:nvPr>
            <p:ph idx="1" type="body"/>
          </p:nvPr>
        </p:nvSpPr>
        <p:spPr>
          <a:xfrm>
            <a:off x="107050" y="402200"/>
            <a:ext cx="8909700" cy="2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Least-cost routing</a:t>
            </a:r>
            <a:r>
              <a:rPr lang="en"/>
              <a:t>: </a:t>
            </a:r>
            <a:r>
              <a:rPr lang="en"/>
              <a:t>Assign</a:t>
            </a:r>
            <a:r>
              <a:rPr lang="en"/>
              <a:t> costs to every edge, and find paths with lowest cost.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 depends on the metric the operator wants to minimize.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can be arbitrary. Routing protocols don't care where the costs come from.</a:t>
            </a:r>
            <a:endParaRPr/>
          </a:p>
        </p:txBody>
      </p:sp>
      <p:sp>
        <p:nvSpPr>
          <p:cNvPr id="1279" name="Google Shape;1279;p68"/>
          <p:cNvSpPr/>
          <p:nvPr/>
        </p:nvSpPr>
        <p:spPr>
          <a:xfrm>
            <a:off x="2153450" y="3414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0" name="Google Shape;1280;p68"/>
          <p:cNvCxnSpPr>
            <a:stCxn id="1279" idx="6"/>
            <a:endCxn id="1281" idx="1"/>
          </p:cNvCxnSpPr>
          <p:nvPr/>
        </p:nvCxnSpPr>
        <p:spPr>
          <a:xfrm>
            <a:off x="2438450" y="355722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68"/>
          <p:cNvSpPr/>
          <p:nvPr/>
        </p:nvSpPr>
        <p:spPr>
          <a:xfrm>
            <a:off x="4166338" y="28194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3" name="Google Shape;1283;p68"/>
          <p:cNvCxnSpPr>
            <a:stCxn id="1281" idx="3"/>
            <a:endCxn id="1282" idx="1"/>
          </p:cNvCxnSpPr>
          <p:nvPr/>
        </p:nvCxnSpPr>
        <p:spPr>
          <a:xfrm flipH="1" rot="10800000">
            <a:off x="3352863" y="2962025"/>
            <a:ext cx="813600" cy="595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4" name="Google Shape;1284;p68"/>
          <p:cNvCxnSpPr>
            <a:stCxn id="1281" idx="3"/>
            <a:endCxn id="1285" idx="1"/>
          </p:cNvCxnSpPr>
          <p:nvPr/>
        </p:nvCxnSpPr>
        <p:spPr>
          <a:xfrm>
            <a:off x="3352863" y="3557225"/>
            <a:ext cx="813600" cy="117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6" name="Google Shape;1286;p68"/>
          <p:cNvCxnSpPr>
            <a:stCxn id="1282" idx="3"/>
            <a:endCxn id="1287" idx="1"/>
          </p:cNvCxnSpPr>
          <p:nvPr/>
        </p:nvCxnSpPr>
        <p:spPr>
          <a:xfrm>
            <a:off x="4451338" y="2961975"/>
            <a:ext cx="1038600" cy="29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8" name="Google Shape;1288;p68"/>
          <p:cNvCxnSpPr>
            <a:stCxn id="1285" idx="3"/>
            <a:endCxn id="1287" idx="1"/>
          </p:cNvCxnSpPr>
          <p:nvPr/>
        </p:nvCxnSpPr>
        <p:spPr>
          <a:xfrm flipH="1" rot="10800000">
            <a:off x="4451338" y="3259675"/>
            <a:ext cx="1038600" cy="414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9" name="Google Shape;1289;p68"/>
          <p:cNvSpPr/>
          <p:nvPr/>
        </p:nvSpPr>
        <p:spPr>
          <a:xfrm>
            <a:off x="5123213" y="40059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0" name="Google Shape;1290;p68"/>
          <p:cNvCxnSpPr>
            <a:stCxn id="1285" idx="3"/>
            <a:endCxn id="1289" idx="1"/>
          </p:cNvCxnSpPr>
          <p:nvPr/>
        </p:nvCxnSpPr>
        <p:spPr>
          <a:xfrm>
            <a:off x="4451338" y="3674275"/>
            <a:ext cx="672000" cy="47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1" name="Google Shape;1291;p68"/>
          <p:cNvSpPr/>
          <p:nvPr/>
        </p:nvSpPr>
        <p:spPr>
          <a:xfrm>
            <a:off x="3673088" y="4261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2" name="Google Shape;1292;p68"/>
          <p:cNvCxnSpPr>
            <a:stCxn id="1291" idx="3"/>
            <a:endCxn id="1289" idx="1"/>
          </p:cNvCxnSpPr>
          <p:nvPr/>
        </p:nvCxnSpPr>
        <p:spPr>
          <a:xfrm flipH="1" rot="10800000">
            <a:off x="3958088" y="4148525"/>
            <a:ext cx="1165200" cy="25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68"/>
          <p:cNvSpPr/>
          <p:nvPr/>
        </p:nvSpPr>
        <p:spPr>
          <a:xfrm>
            <a:off x="2935275" y="44122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4" name="Google Shape;1294;p68"/>
          <p:cNvCxnSpPr>
            <a:stCxn id="1293" idx="6"/>
            <a:endCxn id="1291" idx="1"/>
          </p:cNvCxnSpPr>
          <p:nvPr/>
        </p:nvCxnSpPr>
        <p:spPr>
          <a:xfrm flipH="1" rot="10800000">
            <a:off x="3220275" y="4403800"/>
            <a:ext cx="452700" cy="15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68"/>
          <p:cNvCxnSpPr>
            <a:stCxn id="1289" idx="2"/>
            <a:endCxn id="1296" idx="0"/>
          </p:cNvCxnSpPr>
          <p:nvPr/>
        </p:nvCxnSpPr>
        <p:spPr>
          <a:xfrm flipH="1">
            <a:off x="4885913" y="4290950"/>
            <a:ext cx="379800" cy="358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68"/>
          <p:cNvSpPr/>
          <p:nvPr/>
        </p:nvSpPr>
        <p:spPr>
          <a:xfrm>
            <a:off x="4743488" y="4649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7" name="Google Shape;1297;p68"/>
          <p:cNvCxnSpPr>
            <a:stCxn id="1298" idx="2"/>
            <a:endCxn id="1296" idx="3"/>
          </p:cNvCxnSpPr>
          <p:nvPr/>
        </p:nvCxnSpPr>
        <p:spPr>
          <a:xfrm flipH="1">
            <a:off x="5028413" y="4546325"/>
            <a:ext cx="1000200" cy="24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9" name="Google Shape;1299;p68"/>
          <p:cNvCxnSpPr>
            <a:stCxn id="1287" idx="2"/>
            <a:endCxn id="1298" idx="0"/>
          </p:cNvCxnSpPr>
          <p:nvPr/>
        </p:nvCxnSpPr>
        <p:spPr>
          <a:xfrm>
            <a:off x="5632563" y="3402125"/>
            <a:ext cx="396000" cy="859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0" name="Google Shape;1300;p68"/>
          <p:cNvCxnSpPr>
            <a:stCxn id="1301" idx="2"/>
            <a:endCxn id="1298" idx="3"/>
          </p:cNvCxnSpPr>
          <p:nvPr/>
        </p:nvCxnSpPr>
        <p:spPr>
          <a:xfrm flipH="1">
            <a:off x="6171125" y="4225125"/>
            <a:ext cx="514200" cy="17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2" name="Google Shape;1302;p68"/>
          <p:cNvSpPr/>
          <p:nvPr/>
        </p:nvSpPr>
        <p:spPr>
          <a:xfrm>
            <a:off x="6285725" y="32086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3" name="Google Shape;1303;p68"/>
          <p:cNvCxnSpPr>
            <a:stCxn id="1302" idx="2"/>
            <a:endCxn id="1287" idx="3"/>
          </p:cNvCxnSpPr>
          <p:nvPr/>
        </p:nvCxnSpPr>
        <p:spPr>
          <a:xfrm rot="10800000">
            <a:off x="5775125" y="3259600"/>
            <a:ext cx="510600" cy="9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1" name="Google Shape;1281;p68"/>
          <p:cNvSpPr/>
          <p:nvPr/>
        </p:nvSpPr>
        <p:spPr>
          <a:xfrm>
            <a:off x="3067863" y="34147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5" name="Google Shape;1285;p68"/>
          <p:cNvSpPr/>
          <p:nvPr/>
        </p:nvSpPr>
        <p:spPr>
          <a:xfrm>
            <a:off x="4166338" y="35317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7" name="Google Shape;1287;p68"/>
          <p:cNvSpPr/>
          <p:nvPr/>
        </p:nvSpPr>
        <p:spPr>
          <a:xfrm>
            <a:off x="5490063" y="31171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8" name="Google Shape;1298;p68"/>
          <p:cNvSpPr/>
          <p:nvPr/>
        </p:nvSpPr>
        <p:spPr>
          <a:xfrm>
            <a:off x="5886113" y="4261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R8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1" name="Google Shape;1301;p68"/>
          <p:cNvSpPr/>
          <p:nvPr/>
        </p:nvSpPr>
        <p:spPr>
          <a:xfrm>
            <a:off x="6685325" y="40826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4" name="Google Shape;1304;p68"/>
          <p:cNvSpPr txBox="1"/>
          <p:nvPr/>
        </p:nvSpPr>
        <p:spPr>
          <a:xfrm>
            <a:off x="2684013" y="3351100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05" name="Google Shape;1305;p68"/>
          <p:cNvSpPr txBox="1"/>
          <p:nvPr/>
        </p:nvSpPr>
        <p:spPr>
          <a:xfrm>
            <a:off x="3668002" y="3044530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06" name="Google Shape;1306;p68"/>
          <p:cNvSpPr txBox="1"/>
          <p:nvPr/>
        </p:nvSpPr>
        <p:spPr>
          <a:xfrm>
            <a:off x="4885913" y="285426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07" name="Google Shape;1307;p68"/>
          <p:cNvSpPr txBox="1"/>
          <p:nvPr/>
        </p:nvSpPr>
        <p:spPr>
          <a:xfrm>
            <a:off x="5833175" y="3698500"/>
            <a:ext cx="220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1308" name="Google Shape;1308;p68"/>
          <p:cNvSpPr txBox="1"/>
          <p:nvPr/>
        </p:nvSpPr>
        <p:spPr>
          <a:xfrm>
            <a:off x="3377525" y="426132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09" name="Google Shape;1309;p68"/>
          <p:cNvSpPr txBox="1"/>
          <p:nvPr/>
        </p:nvSpPr>
        <p:spPr>
          <a:xfrm>
            <a:off x="3746438" y="360137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0" name="Google Shape;1310;p68"/>
          <p:cNvSpPr txBox="1"/>
          <p:nvPr/>
        </p:nvSpPr>
        <p:spPr>
          <a:xfrm>
            <a:off x="4816838" y="37519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1" name="Google Shape;1311;p68"/>
          <p:cNvSpPr txBox="1"/>
          <p:nvPr/>
        </p:nvSpPr>
        <p:spPr>
          <a:xfrm>
            <a:off x="4972800" y="34495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12" name="Google Shape;1312;p68"/>
          <p:cNvSpPr txBox="1"/>
          <p:nvPr/>
        </p:nvSpPr>
        <p:spPr>
          <a:xfrm>
            <a:off x="5522075" y="4684338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13" name="Google Shape;1313;p68"/>
          <p:cNvSpPr txBox="1"/>
          <p:nvPr/>
        </p:nvSpPr>
        <p:spPr>
          <a:xfrm>
            <a:off x="4484050" y="42961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14" name="Google Shape;1314;p68"/>
          <p:cNvSpPr txBox="1"/>
          <p:nvPr/>
        </p:nvSpPr>
        <p:spPr>
          <a:xfrm>
            <a:off x="6028563" y="306966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5" name="Google Shape;1315;p68"/>
          <p:cNvSpPr txBox="1"/>
          <p:nvPr/>
        </p:nvSpPr>
        <p:spPr>
          <a:xfrm>
            <a:off x="6406538" y="4330913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16" name="Google Shape;1316;p68"/>
          <p:cNvSpPr txBox="1"/>
          <p:nvPr/>
        </p:nvSpPr>
        <p:spPr>
          <a:xfrm>
            <a:off x="5090463" y="4446988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Least-Cost Routing – Definition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22" name="Google Shape;1322;p69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least-cost routing, routers should forward packets such that they take the lowest-cost path to the destination.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Example: If all costs are 1, the protocol finds paths with the fewest hops.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Usually, if edges are unlabeled, assume they have cost 1.</a:t>
            </a:r>
            <a:endParaRPr/>
          </a:p>
        </p:txBody>
      </p:sp>
      <p:sp>
        <p:nvSpPr>
          <p:cNvPr id="1323" name="Google Shape;1323;p69"/>
          <p:cNvSpPr/>
          <p:nvPr/>
        </p:nvSpPr>
        <p:spPr>
          <a:xfrm>
            <a:off x="2239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24" name="Google Shape;1324;p69"/>
          <p:cNvCxnSpPr>
            <a:stCxn id="1323" idx="6"/>
            <a:endCxn id="1325" idx="1"/>
          </p:cNvCxnSpPr>
          <p:nvPr/>
        </p:nvCxnSpPr>
        <p:spPr>
          <a:xfrm>
            <a:off x="508925" y="3742063"/>
            <a:ext cx="324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6" name="Google Shape;1326;p69"/>
          <p:cNvSpPr txBox="1"/>
          <p:nvPr/>
        </p:nvSpPr>
        <p:spPr>
          <a:xfrm>
            <a:off x="602038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25" name="Google Shape;1325;p69"/>
          <p:cNvSpPr/>
          <p:nvPr/>
        </p:nvSpPr>
        <p:spPr>
          <a:xfrm>
            <a:off x="8334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69"/>
          <p:cNvSpPr/>
          <p:nvPr/>
        </p:nvSpPr>
        <p:spPr>
          <a:xfrm>
            <a:off x="1595463" y="321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69"/>
          <p:cNvSpPr/>
          <p:nvPr/>
        </p:nvSpPr>
        <p:spPr>
          <a:xfrm>
            <a:off x="2357463" y="2837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69"/>
          <p:cNvSpPr/>
          <p:nvPr/>
        </p:nvSpPr>
        <p:spPr>
          <a:xfrm>
            <a:off x="2357463" y="436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69"/>
          <p:cNvSpPr/>
          <p:nvPr/>
        </p:nvSpPr>
        <p:spPr>
          <a:xfrm>
            <a:off x="32718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1" name="Google Shape;1331;p69"/>
          <p:cNvCxnSpPr>
            <a:endCxn id="1328" idx="1"/>
          </p:cNvCxnSpPr>
          <p:nvPr/>
        </p:nvCxnSpPr>
        <p:spPr>
          <a:xfrm flipH="1" rot="10800000">
            <a:off x="1883763" y="2980075"/>
            <a:ext cx="473700" cy="2925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2" name="Google Shape;1332;p69"/>
          <p:cNvCxnSpPr>
            <a:stCxn id="1325" idx="3"/>
            <a:endCxn id="1329" idx="1"/>
          </p:cNvCxnSpPr>
          <p:nvPr/>
        </p:nvCxnSpPr>
        <p:spPr>
          <a:xfrm>
            <a:off x="1118463" y="3742075"/>
            <a:ext cx="1239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3" name="Google Shape;1333;p69"/>
          <p:cNvCxnSpPr>
            <a:stCxn id="1329" idx="0"/>
            <a:endCxn id="1328" idx="2"/>
          </p:cNvCxnSpPr>
          <p:nvPr/>
        </p:nvCxnSpPr>
        <p:spPr>
          <a:xfrm rot="10800000">
            <a:off x="2499963" y="3122575"/>
            <a:ext cx="0" cy="1239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4" name="Google Shape;1334;p69"/>
          <p:cNvCxnSpPr>
            <a:stCxn id="1330" idx="1"/>
            <a:endCxn id="1328" idx="3"/>
          </p:cNvCxnSpPr>
          <p:nvPr/>
        </p:nvCxnSpPr>
        <p:spPr>
          <a:xfrm rot="10800000">
            <a:off x="2642463" y="2980075"/>
            <a:ext cx="6294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5" name="Google Shape;1335;p69"/>
          <p:cNvCxnSpPr>
            <a:stCxn id="1329" idx="3"/>
            <a:endCxn id="1330" idx="1"/>
          </p:cNvCxnSpPr>
          <p:nvPr/>
        </p:nvCxnSpPr>
        <p:spPr>
          <a:xfrm flipH="1" rot="10800000">
            <a:off x="2642463" y="3742075"/>
            <a:ext cx="629400" cy="762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6" name="Google Shape;1336;p69"/>
          <p:cNvCxnSpPr>
            <a:stCxn id="1325" idx="3"/>
          </p:cNvCxnSpPr>
          <p:nvPr/>
        </p:nvCxnSpPr>
        <p:spPr>
          <a:xfrm flipH="1" rot="10800000">
            <a:off x="1118463" y="3448075"/>
            <a:ext cx="478800" cy="294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69"/>
          <p:cNvCxnSpPr>
            <a:stCxn id="1330" idx="3"/>
            <a:endCxn id="1338" idx="2"/>
          </p:cNvCxnSpPr>
          <p:nvPr/>
        </p:nvCxnSpPr>
        <p:spPr>
          <a:xfrm>
            <a:off x="3556863" y="3742075"/>
            <a:ext cx="4770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9" name="Google Shape;1339;p69"/>
          <p:cNvSpPr txBox="1"/>
          <p:nvPr/>
        </p:nvSpPr>
        <p:spPr>
          <a:xfrm>
            <a:off x="3682832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0" name="Google Shape;1340;p69"/>
          <p:cNvSpPr txBox="1"/>
          <p:nvPr/>
        </p:nvSpPr>
        <p:spPr>
          <a:xfrm>
            <a:off x="1288713" y="335173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1" name="Google Shape;1341;p69"/>
          <p:cNvSpPr txBox="1"/>
          <p:nvPr/>
        </p:nvSpPr>
        <p:spPr>
          <a:xfrm>
            <a:off x="1981338" y="2907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2" name="Google Shape;1342;p69"/>
          <p:cNvSpPr txBox="1"/>
          <p:nvPr/>
        </p:nvSpPr>
        <p:spPr>
          <a:xfrm>
            <a:off x="16176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343" name="Google Shape;1343;p69"/>
          <p:cNvSpPr txBox="1"/>
          <p:nvPr/>
        </p:nvSpPr>
        <p:spPr>
          <a:xfrm>
            <a:off x="2555420" y="35995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4" name="Google Shape;1344;p69"/>
          <p:cNvSpPr txBox="1"/>
          <p:nvPr/>
        </p:nvSpPr>
        <p:spPr>
          <a:xfrm>
            <a:off x="29689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45" name="Google Shape;1345;p69"/>
          <p:cNvSpPr txBox="1"/>
          <p:nvPr/>
        </p:nvSpPr>
        <p:spPr>
          <a:xfrm>
            <a:off x="2968925" y="3122575"/>
            <a:ext cx="23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/>
          </a:p>
        </p:txBody>
      </p:sp>
      <p:sp>
        <p:nvSpPr>
          <p:cNvPr id="1346" name="Google Shape;1346;p69"/>
          <p:cNvSpPr/>
          <p:nvPr/>
        </p:nvSpPr>
        <p:spPr>
          <a:xfrm>
            <a:off x="48581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7" name="Google Shape;1347;p69"/>
          <p:cNvCxnSpPr>
            <a:stCxn id="1346" idx="6"/>
            <a:endCxn id="1348" idx="1"/>
          </p:cNvCxnSpPr>
          <p:nvPr/>
        </p:nvCxnSpPr>
        <p:spPr>
          <a:xfrm>
            <a:off x="5143125" y="3742063"/>
            <a:ext cx="3246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9" name="Google Shape;1349;p69"/>
          <p:cNvSpPr txBox="1"/>
          <p:nvPr/>
        </p:nvSpPr>
        <p:spPr>
          <a:xfrm>
            <a:off x="5236238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48" name="Google Shape;1348;p69"/>
          <p:cNvSpPr/>
          <p:nvPr/>
        </p:nvSpPr>
        <p:spPr>
          <a:xfrm>
            <a:off x="54676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0" name="Google Shape;1350;p69"/>
          <p:cNvSpPr/>
          <p:nvPr/>
        </p:nvSpPr>
        <p:spPr>
          <a:xfrm>
            <a:off x="6229663" y="3218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1" name="Google Shape;1351;p69"/>
          <p:cNvSpPr/>
          <p:nvPr/>
        </p:nvSpPr>
        <p:spPr>
          <a:xfrm>
            <a:off x="6991663" y="2837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2" name="Google Shape;1352;p69"/>
          <p:cNvSpPr/>
          <p:nvPr/>
        </p:nvSpPr>
        <p:spPr>
          <a:xfrm>
            <a:off x="6991663" y="4361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3" name="Google Shape;1353;p69"/>
          <p:cNvSpPr/>
          <p:nvPr/>
        </p:nvSpPr>
        <p:spPr>
          <a:xfrm>
            <a:off x="7906063" y="35995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54" name="Google Shape;1354;p69"/>
          <p:cNvCxnSpPr>
            <a:endCxn id="1351" idx="1"/>
          </p:cNvCxnSpPr>
          <p:nvPr/>
        </p:nvCxnSpPr>
        <p:spPr>
          <a:xfrm flipH="1" rot="10800000">
            <a:off x="6517963" y="2980075"/>
            <a:ext cx="473700" cy="292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5" name="Google Shape;1355;p69"/>
          <p:cNvCxnSpPr>
            <a:stCxn id="1348" idx="3"/>
            <a:endCxn id="1352" idx="1"/>
          </p:cNvCxnSpPr>
          <p:nvPr/>
        </p:nvCxnSpPr>
        <p:spPr>
          <a:xfrm>
            <a:off x="5752663" y="3742075"/>
            <a:ext cx="12390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6" name="Google Shape;1356;p69"/>
          <p:cNvCxnSpPr>
            <a:stCxn id="1352" idx="0"/>
            <a:endCxn id="1351" idx="2"/>
          </p:cNvCxnSpPr>
          <p:nvPr/>
        </p:nvCxnSpPr>
        <p:spPr>
          <a:xfrm rot="10800000">
            <a:off x="7134163" y="3122575"/>
            <a:ext cx="0" cy="1239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7" name="Google Shape;1357;p69"/>
          <p:cNvCxnSpPr>
            <a:stCxn id="1353" idx="1"/>
            <a:endCxn id="1351" idx="3"/>
          </p:cNvCxnSpPr>
          <p:nvPr/>
        </p:nvCxnSpPr>
        <p:spPr>
          <a:xfrm rot="10800000">
            <a:off x="7276663" y="2980075"/>
            <a:ext cx="629400" cy="762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69"/>
          <p:cNvCxnSpPr>
            <a:stCxn id="1352" idx="3"/>
            <a:endCxn id="1353" idx="1"/>
          </p:cNvCxnSpPr>
          <p:nvPr/>
        </p:nvCxnSpPr>
        <p:spPr>
          <a:xfrm flipH="1" rot="10800000">
            <a:off x="7276663" y="3742075"/>
            <a:ext cx="629400" cy="76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69"/>
          <p:cNvCxnSpPr>
            <a:stCxn id="1348" idx="3"/>
          </p:cNvCxnSpPr>
          <p:nvPr/>
        </p:nvCxnSpPr>
        <p:spPr>
          <a:xfrm flipH="1" rot="10800000">
            <a:off x="5752663" y="3448075"/>
            <a:ext cx="478800" cy="2940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60" name="Google Shape;1360;p69"/>
          <p:cNvSpPr/>
          <p:nvPr/>
        </p:nvSpPr>
        <p:spPr>
          <a:xfrm>
            <a:off x="86680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1" name="Google Shape;1361;p69"/>
          <p:cNvCxnSpPr>
            <a:stCxn id="1353" idx="3"/>
            <a:endCxn id="1360" idx="2"/>
          </p:cNvCxnSpPr>
          <p:nvPr/>
        </p:nvCxnSpPr>
        <p:spPr>
          <a:xfrm>
            <a:off x="8191063" y="374207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2" name="Google Shape;1362;p69"/>
          <p:cNvSpPr txBox="1"/>
          <p:nvPr/>
        </p:nvSpPr>
        <p:spPr>
          <a:xfrm>
            <a:off x="8317032" y="35324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3" name="Google Shape;1363;p69"/>
          <p:cNvSpPr txBox="1"/>
          <p:nvPr/>
        </p:nvSpPr>
        <p:spPr>
          <a:xfrm>
            <a:off x="5922913" y="335173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4" name="Google Shape;1364;p69"/>
          <p:cNvSpPr txBox="1"/>
          <p:nvPr/>
        </p:nvSpPr>
        <p:spPr>
          <a:xfrm>
            <a:off x="6615538" y="2907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65" name="Google Shape;1365;p69"/>
          <p:cNvSpPr txBox="1"/>
          <p:nvPr/>
        </p:nvSpPr>
        <p:spPr>
          <a:xfrm>
            <a:off x="62518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/>
          </a:p>
        </p:txBody>
      </p:sp>
      <p:sp>
        <p:nvSpPr>
          <p:cNvPr id="1366" name="Google Shape;1366;p69"/>
          <p:cNvSpPr txBox="1"/>
          <p:nvPr/>
        </p:nvSpPr>
        <p:spPr>
          <a:xfrm>
            <a:off x="7189620" y="35995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367" name="Google Shape;1367;p69"/>
          <p:cNvSpPr txBox="1"/>
          <p:nvPr/>
        </p:nvSpPr>
        <p:spPr>
          <a:xfrm>
            <a:off x="7603113" y="4146185"/>
            <a:ext cx="138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368" name="Google Shape;1368;p69"/>
          <p:cNvSpPr txBox="1"/>
          <p:nvPr/>
        </p:nvSpPr>
        <p:spPr>
          <a:xfrm>
            <a:off x="7603125" y="3122575"/>
            <a:ext cx="23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338" name="Google Shape;1338;p69"/>
          <p:cNvSpPr/>
          <p:nvPr/>
        </p:nvSpPr>
        <p:spPr>
          <a:xfrm>
            <a:off x="4033825" y="35995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9" name="Google Shape;1369;p69"/>
          <p:cNvSpPr txBox="1"/>
          <p:nvPr/>
        </p:nvSpPr>
        <p:spPr>
          <a:xfrm>
            <a:off x="1597276" y="4800663"/>
            <a:ext cx="141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A → B Cost = 7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370" name="Google Shape;1370;p69"/>
          <p:cNvSpPr txBox="1"/>
          <p:nvPr/>
        </p:nvSpPr>
        <p:spPr>
          <a:xfrm>
            <a:off x="6331126" y="4800663"/>
            <a:ext cx="141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 → B Cost = 14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 – Properties</a:t>
            </a:r>
            <a:endParaRPr/>
          </a:p>
        </p:txBody>
      </p:sp>
      <p:sp>
        <p:nvSpPr>
          <p:cNvPr id="1376" name="Google Shape;1376;p7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Where do costs come from?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local to a router. Each router knows the cost of its own links.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generally configured by an operator.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Some protocols allow for auto-configuration.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Properties of costs: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always positive integers.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Can't traverse an edge and make a path cheaper.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Consistent with almost any practical metric you'd use.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always symmetrical.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 → B costs the same as B → A.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Exceptions possible in theory (e.g. different upload/download bandwidth).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two assumptions will simplify our protocols.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Least-Cost Routing — Good Paths</a:t>
            </a:r>
            <a:endParaRPr/>
          </a:p>
        </p:txBody>
      </p:sp>
      <p:sp>
        <p:nvSpPr>
          <p:cNvPr id="1382" name="Google Shape;1382;p7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Good</a:t>
            </a:r>
            <a:r>
              <a:rPr lang="en"/>
              <a:t> paths (least-cost) also </a:t>
            </a:r>
            <a:r>
              <a:rPr i="1" lang="en"/>
              <a:t>valid</a:t>
            </a:r>
            <a:r>
              <a:rPr lang="en"/>
              <a:t> paths (no loops, no dead ends).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Costs are positive, so there are no loops. They'd only increase the cost.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are still destination-based.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Routes still form a spanning tree.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2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Defining the Routing Problem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Modeling the Network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Static Routing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72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Routing</a:t>
            </a:r>
            <a:endParaRPr/>
          </a:p>
        </p:txBody>
      </p:sp>
      <p:sp>
        <p:nvSpPr>
          <p:cNvPr id="1389" name="Google Shape;1389;p72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Why Do We Need Routing? – Single-Link Topology</a:t>
            </a:r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107050" y="402200"/>
            <a:ext cx="8909700" cy="3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approach: Use a single link (wire) to connect all 5 machines.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Scales better than the full-mesh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Less bandwidth available. Everyone has to share the link.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2102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38198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44294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50390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/>
          <p:nvPr/>
        </p:nvSpPr>
        <p:spPr>
          <a:xfrm>
            <a:off x="5648688" y="44690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8"/>
          <p:cNvCxnSpPr/>
          <p:nvPr/>
        </p:nvCxnSpPr>
        <p:spPr>
          <a:xfrm rot="10800000">
            <a:off x="33528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8"/>
          <p:cNvCxnSpPr/>
          <p:nvPr/>
        </p:nvCxnSpPr>
        <p:spPr>
          <a:xfrm rot="10800000">
            <a:off x="39624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8"/>
          <p:cNvCxnSpPr/>
          <p:nvPr/>
        </p:nvCxnSpPr>
        <p:spPr>
          <a:xfrm rot="10800000">
            <a:off x="45720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8"/>
          <p:cNvCxnSpPr/>
          <p:nvPr/>
        </p:nvCxnSpPr>
        <p:spPr>
          <a:xfrm rot="10800000">
            <a:off x="51816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8"/>
          <p:cNvCxnSpPr/>
          <p:nvPr/>
        </p:nvCxnSpPr>
        <p:spPr>
          <a:xfrm rot="10800000">
            <a:off x="5791200" y="4164200"/>
            <a:ext cx="0" cy="304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8"/>
          <p:cNvCxnSpPr/>
          <p:nvPr/>
        </p:nvCxnSpPr>
        <p:spPr>
          <a:xfrm>
            <a:off x="3343250" y="4164200"/>
            <a:ext cx="2457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Route Types</a:t>
            </a:r>
            <a:endParaRPr/>
          </a:p>
        </p:txBody>
      </p:sp>
      <p:sp>
        <p:nvSpPr>
          <p:cNvPr id="1395" name="Google Shape;1395;p73"/>
          <p:cNvSpPr txBox="1"/>
          <p:nvPr>
            <p:ph idx="1" type="body"/>
          </p:nvPr>
        </p:nvSpPr>
        <p:spPr>
          <a:xfrm>
            <a:off x="107050" y="402200"/>
            <a:ext cx="8909700" cy="27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In a routing protocol, routers talk to each other to populate forwarding tables and learn paths to destinations.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table entries can be manually hard-coded.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Connected/Direct</a:t>
            </a:r>
            <a:r>
              <a:rPr lang="en"/>
              <a:t> routes let us forward to </a:t>
            </a:r>
            <a:r>
              <a:rPr lang="en"/>
              <a:t>things</a:t>
            </a:r>
            <a:r>
              <a:rPr lang="en"/>
              <a:t> we're connected to directly.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routes are created when the operator configures the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routing protocol needed for these entries.</a:t>
            </a:r>
            <a:endParaRPr/>
          </a:p>
        </p:txBody>
      </p:sp>
      <p:sp>
        <p:nvSpPr>
          <p:cNvPr id="1396" name="Google Shape;1396;p73"/>
          <p:cNvSpPr/>
          <p:nvPr/>
        </p:nvSpPr>
        <p:spPr>
          <a:xfrm>
            <a:off x="5561175" y="40710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73"/>
          <p:cNvSpPr/>
          <p:nvPr/>
        </p:nvSpPr>
        <p:spPr>
          <a:xfrm>
            <a:off x="4722975" y="4071063"/>
            <a:ext cx="285000" cy="285000"/>
          </a:xfrm>
          <a:prstGeom prst="rect">
            <a:avLst/>
          </a:prstGeom>
          <a:solidFill>
            <a:srgbClr val="F4CCCC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98" name="Google Shape;1398;p73"/>
          <p:cNvCxnSpPr>
            <a:stCxn id="1397" idx="3"/>
            <a:endCxn id="1396" idx="1"/>
          </p:cNvCxnSpPr>
          <p:nvPr/>
        </p:nvCxnSpPr>
        <p:spPr>
          <a:xfrm>
            <a:off x="5007975" y="4213563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9" name="Google Shape;1399;p73"/>
          <p:cNvSpPr/>
          <p:nvPr/>
        </p:nvSpPr>
        <p:spPr>
          <a:xfrm>
            <a:off x="3884763" y="40710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0" name="Google Shape;1400;p73"/>
          <p:cNvCxnSpPr>
            <a:stCxn id="1399" idx="6"/>
            <a:endCxn id="1397" idx="1"/>
          </p:cNvCxnSpPr>
          <p:nvPr/>
        </p:nvCxnSpPr>
        <p:spPr>
          <a:xfrm>
            <a:off x="4169763" y="4213563"/>
            <a:ext cx="5532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1" name="Google Shape;1401;p73"/>
          <p:cNvSpPr/>
          <p:nvPr/>
        </p:nvSpPr>
        <p:spPr>
          <a:xfrm>
            <a:off x="6399375" y="36900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2" name="Google Shape;1402;p73"/>
          <p:cNvSpPr/>
          <p:nvPr/>
        </p:nvSpPr>
        <p:spPr>
          <a:xfrm>
            <a:off x="6399375" y="445206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R4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3" name="Google Shape;1403;p73"/>
          <p:cNvCxnSpPr>
            <a:stCxn id="1396" idx="3"/>
            <a:endCxn id="1401" idx="1"/>
          </p:cNvCxnSpPr>
          <p:nvPr/>
        </p:nvCxnSpPr>
        <p:spPr>
          <a:xfrm flipH="1" rot="10800000">
            <a:off x="5846175" y="3832563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4" name="Google Shape;1404;p73"/>
          <p:cNvCxnSpPr>
            <a:stCxn id="1396" idx="3"/>
            <a:endCxn id="1402" idx="1"/>
          </p:cNvCxnSpPr>
          <p:nvPr/>
        </p:nvCxnSpPr>
        <p:spPr>
          <a:xfrm>
            <a:off x="5846175" y="4213563"/>
            <a:ext cx="553200" cy="38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5" name="Google Shape;1405;p73"/>
          <p:cNvSpPr/>
          <p:nvPr/>
        </p:nvSpPr>
        <p:spPr>
          <a:xfrm>
            <a:off x="7237563" y="34586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73"/>
          <p:cNvSpPr/>
          <p:nvPr/>
        </p:nvSpPr>
        <p:spPr>
          <a:xfrm>
            <a:off x="7237563" y="39158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7" name="Google Shape;1407;p73"/>
          <p:cNvCxnSpPr>
            <a:stCxn id="1401" idx="3"/>
            <a:endCxn id="1405" idx="2"/>
          </p:cNvCxnSpPr>
          <p:nvPr/>
        </p:nvCxnSpPr>
        <p:spPr>
          <a:xfrm flipH="1" rot="10800000">
            <a:off x="6684375" y="3601263"/>
            <a:ext cx="553200" cy="231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8" name="Google Shape;1408;p73"/>
          <p:cNvCxnSpPr>
            <a:stCxn id="1401" idx="3"/>
            <a:endCxn id="1406" idx="2"/>
          </p:cNvCxnSpPr>
          <p:nvPr/>
        </p:nvCxnSpPr>
        <p:spPr>
          <a:xfrm>
            <a:off x="6684375" y="3832563"/>
            <a:ext cx="553200" cy="225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73"/>
          <p:cNvSpPr/>
          <p:nvPr/>
        </p:nvSpPr>
        <p:spPr>
          <a:xfrm>
            <a:off x="7237563" y="44492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0" name="Google Shape;1410;p73"/>
          <p:cNvCxnSpPr>
            <a:stCxn id="1402" idx="3"/>
            <a:endCxn id="1409" idx="2"/>
          </p:cNvCxnSpPr>
          <p:nvPr/>
        </p:nvCxnSpPr>
        <p:spPr>
          <a:xfrm flipH="1" rot="10800000">
            <a:off x="6684375" y="4591863"/>
            <a:ext cx="553200" cy="27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411" name="Google Shape;1411;p73"/>
          <p:cNvGraphicFramePr/>
          <p:nvPr/>
        </p:nvGraphicFramePr>
        <p:xfrm>
          <a:off x="1601232" y="3494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{4D79F384-DFEC-42BB-8C55-856C657E4CD0}</a:tableStyleId>
              </a:tblPr>
              <a:tblGrid>
                <a:gridCol w="987600"/>
                <a:gridCol w="901100"/>
              </a:tblGrid>
              <a:tr h="12192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R1's Table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 hMerge="1"/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Destination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Next Hop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Direct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>
                    <a:solidFill>
                      <a:srgbClr val="F4CCCC"/>
                    </a:solidFill>
                  </a:tcPr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B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C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  <a:tr h="12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Roboto"/>
                          <a:ea typeface="Roboto"/>
                          <a:cs typeface="Roboto"/>
                          <a:sym typeface="Roboto"/>
                        </a:rPr>
                        <a:t>R2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18275" marB="18275" marR="0" marL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7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Route Types</a:t>
            </a:r>
            <a:endParaRPr/>
          </a:p>
        </p:txBody>
      </p:sp>
      <p:sp>
        <p:nvSpPr>
          <p:cNvPr id="1417" name="Google Shape;1417;p7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Some table entries can be manually hard-coded.</a:t>
            </a:r>
            <a:endParaRPr b="1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Static</a:t>
            </a:r>
            <a:r>
              <a:rPr lang="en"/>
              <a:t> routes are hard-coded entries that we always want to be there.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 isn't necessarily directly connected to the destination.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 is static because: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It never changes.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routing protocol used to discover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Again, often manually created by an operator.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Why Do We Need Routing? – Introducing Routers</a:t>
            </a:r>
            <a:endParaRPr/>
          </a:p>
        </p:txBody>
      </p:sp>
      <p:sp>
        <p:nvSpPr>
          <p:cNvPr id="229" name="Google Shape;229;p29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use more sophisticated topologies, we need to introduce a </a:t>
            </a:r>
            <a:r>
              <a:rPr b="1" lang="en"/>
              <a:t>router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Router: An intermediate machine that can forward data.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use routers to connect the machines: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fewer links than the full-mesh topology.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more capacity than just a single link.</a:t>
            </a:r>
            <a:endParaRPr/>
          </a:p>
        </p:txBody>
      </p:sp>
      <p:sp>
        <p:nvSpPr>
          <p:cNvPr id="230" name="Google Shape;230;p29"/>
          <p:cNvSpPr/>
          <p:nvPr/>
        </p:nvSpPr>
        <p:spPr>
          <a:xfrm>
            <a:off x="4429488" y="33676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4429500" y="39772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3972300" y="4586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4886700" y="4586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4" name="Google Shape;234;p29"/>
          <p:cNvCxnSpPr>
            <a:stCxn id="232" idx="0"/>
            <a:endCxn id="231" idx="2"/>
          </p:cNvCxnSpPr>
          <p:nvPr/>
        </p:nvCxnSpPr>
        <p:spPr>
          <a:xfrm flipH="1" rot="10800000">
            <a:off x="4114800" y="426227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9"/>
          <p:cNvCxnSpPr>
            <a:stCxn id="233" idx="0"/>
            <a:endCxn id="231" idx="2"/>
          </p:cNvCxnSpPr>
          <p:nvPr/>
        </p:nvCxnSpPr>
        <p:spPr>
          <a:xfrm rot="10800000">
            <a:off x="4572000" y="426227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9"/>
          <p:cNvCxnSpPr>
            <a:stCxn id="233" idx="1"/>
            <a:endCxn id="232" idx="3"/>
          </p:cNvCxnSpPr>
          <p:nvPr/>
        </p:nvCxnSpPr>
        <p:spPr>
          <a:xfrm rot="10800000">
            <a:off x="4257300" y="4729375"/>
            <a:ext cx="6294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9"/>
          <p:cNvCxnSpPr>
            <a:stCxn id="230" idx="4"/>
            <a:endCxn id="231" idx="0"/>
          </p:cNvCxnSpPr>
          <p:nvPr/>
        </p:nvCxnSpPr>
        <p:spPr>
          <a:xfrm>
            <a:off x="4571988" y="365267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9"/>
          <p:cNvCxnSpPr>
            <a:stCxn id="239" idx="2"/>
            <a:endCxn id="231" idx="3"/>
          </p:cNvCxnSpPr>
          <p:nvPr/>
        </p:nvCxnSpPr>
        <p:spPr>
          <a:xfrm rot="10800000">
            <a:off x="4714488" y="411977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9" name="Google Shape;239;p29"/>
          <p:cNvSpPr/>
          <p:nvPr/>
        </p:nvSpPr>
        <p:spPr>
          <a:xfrm>
            <a:off x="5648688" y="3977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5648688" y="4586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9"/>
          <p:cNvCxnSpPr>
            <a:stCxn id="240" idx="2"/>
            <a:endCxn id="233" idx="3"/>
          </p:cNvCxnSpPr>
          <p:nvPr/>
        </p:nvCxnSpPr>
        <p:spPr>
          <a:xfrm rot="10800000">
            <a:off x="5171688" y="4729375"/>
            <a:ext cx="47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9"/>
          <p:cNvSpPr/>
          <p:nvPr/>
        </p:nvSpPr>
        <p:spPr>
          <a:xfrm>
            <a:off x="3210288" y="39772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3210288" y="45868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29"/>
          <p:cNvCxnSpPr>
            <a:stCxn id="232" idx="1"/>
            <a:endCxn id="243" idx="6"/>
          </p:cNvCxnSpPr>
          <p:nvPr/>
        </p:nvCxnSpPr>
        <p:spPr>
          <a:xfrm rot="10800000">
            <a:off x="3495300" y="4729375"/>
            <a:ext cx="477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9"/>
          <p:cNvCxnSpPr>
            <a:stCxn id="231" idx="1"/>
            <a:endCxn id="242" idx="6"/>
          </p:cNvCxnSpPr>
          <p:nvPr/>
        </p:nvCxnSpPr>
        <p:spPr>
          <a:xfrm rot="10800000">
            <a:off x="3495300" y="411977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Why Do We Need Routing? – Introducing Routers</a:t>
            </a:r>
            <a:endParaRPr/>
          </a:p>
        </p:txBody>
      </p:sp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107050" y="402200"/>
            <a:ext cx="89097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benefit: If a link goes down, traffic could use another path.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now need some way to compute paths through the network: Routing protocols!</a:t>
            </a:r>
            <a:endParaRPr/>
          </a:p>
        </p:txBody>
      </p:sp>
      <p:sp>
        <p:nvSpPr>
          <p:cNvPr id="252" name="Google Shape;252;p30"/>
          <p:cNvSpPr/>
          <p:nvPr/>
        </p:nvSpPr>
        <p:spPr>
          <a:xfrm>
            <a:off x="2424475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2424488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0"/>
          <p:cNvSpPr/>
          <p:nvPr/>
        </p:nvSpPr>
        <p:spPr>
          <a:xfrm>
            <a:off x="19672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0"/>
          <p:cNvSpPr/>
          <p:nvPr/>
        </p:nvSpPr>
        <p:spPr>
          <a:xfrm>
            <a:off x="2881688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6" name="Google Shape;256;p30"/>
          <p:cNvCxnSpPr>
            <a:stCxn id="254" idx="0"/>
            <a:endCxn id="253" idx="2"/>
          </p:cNvCxnSpPr>
          <p:nvPr/>
        </p:nvCxnSpPr>
        <p:spPr>
          <a:xfrm flipH="1" rot="10800000">
            <a:off x="21097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30"/>
          <p:cNvCxnSpPr>
            <a:stCxn id="255" idx="0"/>
            <a:endCxn id="253" idx="2"/>
          </p:cNvCxnSpPr>
          <p:nvPr/>
        </p:nvCxnSpPr>
        <p:spPr>
          <a:xfrm rot="10800000">
            <a:off x="2566988" y="3970325"/>
            <a:ext cx="45720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8" name="Google Shape;258;p30"/>
          <p:cNvCxnSpPr>
            <a:stCxn id="255" idx="1"/>
            <a:endCxn id="254" idx="3"/>
          </p:cNvCxnSpPr>
          <p:nvPr/>
        </p:nvCxnSpPr>
        <p:spPr>
          <a:xfrm rot="10800000">
            <a:off x="2252288" y="4437425"/>
            <a:ext cx="6294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30"/>
          <p:cNvCxnSpPr>
            <a:stCxn id="252" idx="4"/>
            <a:endCxn id="253" idx="0"/>
          </p:cNvCxnSpPr>
          <p:nvPr/>
        </p:nvCxnSpPr>
        <p:spPr>
          <a:xfrm>
            <a:off x="2566975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30"/>
          <p:cNvCxnSpPr>
            <a:stCxn id="261" idx="2"/>
            <a:endCxn id="253" idx="3"/>
          </p:cNvCxnSpPr>
          <p:nvPr/>
        </p:nvCxnSpPr>
        <p:spPr>
          <a:xfrm rot="10800000">
            <a:off x="2709475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1" name="Google Shape;261;p30"/>
          <p:cNvSpPr/>
          <p:nvPr/>
        </p:nvSpPr>
        <p:spPr>
          <a:xfrm>
            <a:off x="36436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30"/>
          <p:cNvSpPr/>
          <p:nvPr/>
        </p:nvSpPr>
        <p:spPr>
          <a:xfrm>
            <a:off x="36436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3" name="Google Shape;263;p30"/>
          <p:cNvCxnSpPr>
            <a:stCxn id="262" idx="2"/>
            <a:endCxn id="255" idx="3"/>
          </p:cNvCxnSpPr>
          <p:nvPr/>
        </p:nvCxnSpPr>
        <p:spPr>
          <a:xfrm rot="10800000">
            <a:off x="3166675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" name="Google Shape;264;p30"/>
          <p:cNvSpPr/>
          <p:nvPr/>
        </p:nvSpPr>
        <p:spPr>
          <a:xfrm>
            <a:off x="1205275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1205275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6" name="Google Shape;266;p30"/>
          <p:cNvCxnSpPr>
            <a:stCxn id="254" idx="1"/>
            <a:endCxn id="265" idx="6"/>
          </p:cNvCxnSpPr>
          <p:nvPr/>
        </p:nvCxnSpPr>
        <p:spPr>
          <a:xfrm rot="10800000">
            <a:off x="1490288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0"/>
          <p:cNvCxnSpPr>
            <a:stCxn id="253" idx="1"/>
            <a:endCxn id="264" idx="6"/>
          </p:cNvCxnSpPr>
          <p:nvPr/>
        </p:nvCxnSpPr>
        <p:spPr>
          <a:xfrm rot="10800000">
            <a:off x="1490288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8" name="Google Shape;268;p30"/>
          <p:cNvSpPr/>
          <p:nvPr/>
        </p:nvSpPr>
        <p:spPr>
          <a:xfrm>
            <a:off x="6434500" y="30757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6434513" y="36853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59773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p30"/>
          <p:cNvSpPr/>
          <p:nvPr/>
        </p:nvSpPr>
        <p:spPr>
          <a:xfrm>
            <a:off x="6891713" y="42949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2" name="Google Shape;272;p30"/>
          <p:cNvCxnSpPr>
            <a:stCxn id="270" idx="0"/>
            <a:endCxn id="269" idx="2"/>
          </p:cNvCxnSpPr>
          <p:nvPr/>
        </p:nvCxnSpPr>
        <p:spPr>
          <a:xfrm flipH="1" rot="10800000">
            <a:off x="61198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30"/>
          <p:cNvCxnSpPr>
            <a:stCxn id="271" idx="0"/>
            <a:endCxn id="269" idx="2"/>
          </p:cNvCxnSpPr>
          <p:nvPr/>
        </p:nvCxnSpPr>
        <p:spPr>
          <a:xfrm rot="10800000">
            <a:off x="6577013" y="3970325"/>
            <a:ext cx="457200" cy="324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30"/>
          <p:cNvCxnSpPr>
            <a:stCxn id="271" idx="1"/>
            <a:endCxn id="270" idx="3"/>
          </p:cNvCxnSpPr>
          <p:nvPr/>
        </p:nvCxnSpPr>
        <p:spPr>
          <a:xfrm rot="10800000">
            <a:off x="6262313" y="4437425"/>
            <a:ext cx="629400" cy="0"/>
          </a:xfrm>
          <a:prstGeom prst="straightConnector1">
            <a:avLst/>
          </a:prstGeom>
          <a:noFill/>
          <a:ln cap="flat" cmpd="sng" w="19050">
            <a:solidFill>
              <a:srgbClr val="B7B7B7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30"/>
          <p:cNvCxnSpPr>
            <a:stCxn id="268" idx="4"/>
            <a:endCxn id="269" idx="0"/>
          </p:cNvCxnSpPr>
          <p:nvPr/>
        </p:nvCxnSpPr>
        <p:spPr>
          <a:xfrm>
            <a:off x="6577000" y="3360725"/>
            <a:ext cx="0" cy="324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6" name="Google Shape;276;p30"/>
          <p:cNvCxnSpPr>
            <a:stCxn id="277" idx="2"/>
            <a:endCxn id="269" idx="3"/>
          </p:cNvCxnSpPr>
          <p:nvPr/>
        </p:nvCxnSpPr>
        <p:spPr>
          <a:xfrm rot="10800000">
            <a:off x="6719500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7" name="Google Shape;277;p30"/>
          <p:cNvSpPr/>
          <p:nvPr/>
        </p:nvSpPr>
        <p:spPr>
          <a:xfrm>
            <a:off x="76537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76537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9" name="Google Shape;279;p30"/>
          <p:cNvCxnSpPr>
            <a:stCxn id="278" idx="2"/>
            <a:endCxn id="271" idx="3"/>
          </p:cNvCxnSpPr>
          <p:nvPr/>
        </p:nvCxnSpPr>
        <p:spPr>
          <a:xfrm rot="10800000">
            <a:off x="7176700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30"/>
          <p:cNvSpPr/>
          <p:nvPr/>
        </p:nvSpPr>
        <p:spPr>
          <a:xfrm>
            <a:off x="5215300" y="36853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0"/>
          <p:cNvSpPr/>
          <p:nvPr/>
        </p:nvSpPr>
        <p:spPr>
          <a:xfrm>
            <a:off x="5215300" y="42949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30"/>
          <p:cNvCxnSpPr>
            <a:stCxn id="270" idx="1"/>
            <a:endCxn id="281" idx="6"/>
          </p:cNvCxnSpPr>
          <p:nvPr/>
        </p:nvCxnSpPr>
        <p:spPr>
          <a:xfrm rot="10800000">
            <a:off x="5500313" y="4437425"/>
            <a:ext cx="477000" cy="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0"/>
          <p:cNvCxnSpPr>
            <a:stCxn id="269" idx="1"/>
            <a:endCxn id="280" idx="6"/>
          </p:cNvCxnSpPr>
          <p:nvPr/>
        </p:nvCxnSpPr>
        <p:spPr>
          <a:xfrm rot="10800000">
            <a:off x="5500313" y="3827825"/>
            <a:ext cx="934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30"/>
          <p:cNvSpPr txBox="1"/>
          <p:nvPr/>
        </p:nvSpPr>
        <p:spPr>
          <a:xfrm>
            <a:off x="5904125" y="4640350"/>
            <a:ext cx="13458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Link goes down!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Defining the Routing Problem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Why Do We Need Routing?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Modeling the Network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What Makes Routing Hard?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Types of Routing Protocols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Routing States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Destination-Based Forwarding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Routing State Validity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Least-Cost Routing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Static Routing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90" name="Google Shape;290;p3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Network</a:t>
            </a:r>
            <a:endParaRPr/>
          </a:p>
        </p:txBody>
      </p:sp>
      <p:sp>
        <p:nvSpPr>
          <p:cNvPr id="291" name="Google Shape;291;p3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r>
              <a:rPr lang="en"/>
              <a:t>, 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the Network – Routers vs. Hosts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107050" y="402200"/>
            <a:ext cx="8909700" cy="28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assume every machine on the network is one of two types.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End hosts</a:t>
            </a:r>
            <a:r>
              <a:rPr lang="en"/>
              <a:t> send and receive packets, to and from other end hosts.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Your personal computer.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 hosts don't forward intermediate packets.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Routers</a:t>
            </a:r>
            <a:r>
              <a:rPr lang="en"/>
              <a:t> forward intermediate packets.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Your home router, heavy-duty router in a datacenter.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now, assume routers don't send and receive packets of their own.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4550" y="4153915"/>
            <a:ext cx="1038725" cy="70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2"/>
          <p:cNvPicPr preferRelativeResize="0"/>
          <p:nvPr/>
        </p:nvPicPr>
        <p:blipFill rotWithShape="1">
          <a:blip r:embed="rId4">
            <a:alphaModFix/>
          </a:blip>
          <a:srcRect b="15756" l="0" r="0" t="16561"/>
          <a:stretch/>
        </p:blipFill>
        <p:spPr>
          <a:xfrm>
            <a:off x="4274013" y="3543375"/>
            <a:ext cx="2083175" cy="14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2"/>
          <p:cNvPicPr preferRelativeResize="0"/>
          <p:nvPr/>
        </p:nvPicPr>
        <p:blipFill rotWithShape="1">
          <a:blip r:embed="rId5">
            <a:alphaModFix/>
          </a:blip>
          <a:srcRect b="4126" l="4765" r="5152" t="5978"/>
          <a:stretch/>
        </p:blipFill>
        <p:spPr>
          <a:xfrm>
            <a:off x="603250" y="3233800"/>
            <a:ext cx="2898751" cy="171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 txBox="1"/>
          <p:nvPr/>
        </p:nvSpPr>
        <p:spPr>
          <a:xfrm>
            <a:off x="686900" y="3325900"/>
            <a:ext cx="1866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Industrial-sized routers.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4730900" y="3327975"/>
            <a:ext cx="1169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Home router.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7129200" y="3327963"/>
            <a:ext cx="1169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 symbol in diagrams.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