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5143500" cx="9144000"/>
  <p:notesSz cx="6858000" cy="9144000"/>
  <p:embeddedFontLst>
    <p:embeddedFont>
      <p:font typeface="Roboto Medium"/>
      <p:regular r:id="rId73"/>
      <p:bold r:id="rId74"/>
      <p:italic r:id="rId75"/>
      <p:boldItalic r:id="rId76"/>
    </p:embeddedFont>
    <p:embeddedFont>
      <p:font typeface="Roboto"/>
      <p:regular r:id="rId77"/>
      <p:bold r:id="rId78"/>
      <p:italic r:id="rId79"/>
      <p:boldItalic r:id="rId80"/>
    </p:embeddedFont>
    <p:embeddedFont>
      <p:font typeface="Roboto Light"/>
      <p:regular r:id="rId81"/>
      <p:bold r:id="rId82"/>
      <p:italic r:id="rId83"/>
      <p:boldItalic r:id="rId8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font" Target="fonts/RobotoLight-boldItalic.fntdata"/><Relationship Id="rId83" Type="http://schemas.openxmlformats.org/officeDocument/2006/relationships/font" Target="fonts/RobotoLight-italic.fntdata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font" Target="fonts/Roboto-boldItalic.fntdata"/><Relationship Id="rId82" Type="http://schemas.openxmlformats.org/officeDocument/2006/relationships/font" Target="fonts/RobotoLight-bold.fntdata"/><Relationship Id="rId81" Type="http://schemas.openxmlformats.org/officeDocument/2006/relationships/font" Target="fonts/RobotoLigh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font" Target="fonts/RobotoMedium-regular.fntdata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RobotoMedium-italic.fntdata"/><Relationship Id="rId30" Type="http://schemas.openxmlformats.org/officeDocument/2006/relationships/slide" Target="slides/slide25.xml"/><Relationship Id="rId74" Type="http://schemas.openxmlformats.org/officeDocument/2006/relationships/font" Target="fonts/RobotoMedium-bold.fntdata"/><Relationship Id="rId33" Type="http://schemas.openxmlformats.org/officeDocument/2006/relationships/slide" Target="slides/slide28.xml"/><Relationship Id="rId77" Type="http://schemas.openxmlformats.org/officeDocument/2006/relationships/font" Target="fonts/Roboto-regular.fntdata"/><Relationship Id="rId32" Type="http://schemas.openxmlformats.org/officeDocument/2006/relationships/slide" Target="slides/slide27.xml"/><Relationship Id="rId76" Type="http://schemas.openxmlformats.org/officeDocument/2006/relationships/font" Target="fonts/RobotoMedium-boldItalic.fntdata"/><Relationship Id="rId35" Type="http://schemas.openxmlformats.org/officeDocument/2006/relationships/slide" Target="slides/slide30.xml"/><Relationship Id="rId79" Type="http://schemas.openxmlformats.org/officeDocument/2006/relationships/font" Target="fonts/Roboto-italic.fntdata"/><Relationship Id="rId34" Type="http://schemas.openxmlformats.org/officeDocument/2006/relationships/slide" Target="slides/slide29.xml"/><Relationship Id="rId78" Type="http://schemas.openxmlformats.org/officeDocument/2006/relationships/font" Target="fonts/Roboto-bold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ons.wikimedia.org/wiki/File:PNGedUSoutline.png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f7e107ab8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f7e107ab8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template credit: Josh Hug, Lisa Yan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f7e107ab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f7e107ab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ef7e107ab8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ef7e107ab8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ef7e107ab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ef7e107ab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https://commons.wikimedia.org/wiki/File:PNGedUSoutline.png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ef7e107ab8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ef7e107ab8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ef7e107ab8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ef7e107ab8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ef7e107ab8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ef7e107ab8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f7e107ab8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ef7e107ab8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ef7e107ab8_0_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ef7e107ab8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ef7e107ab8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ef7e107ab8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ef7e107ab8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ef7e107ab8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f7e107ab8_0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ef7e107ab8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ef7e107ab8_0_7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ef7e107ab8_0_7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f7e107ab8_0_8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ef7e107ab8_0_8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ef7e107ab8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ef7e107ab8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ef7e107ab8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ef7e107ab8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ef7e107ab8_0_11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ef7e107ab8_0_1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ef7e107ab8_0_5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ef7e107ab8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ef7e107ab8_0_1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2ef7e107ab8_0_1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2ef7e107ab8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2ef7e107ab8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ef7e107ab8_0_1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2ef7e107ab8_0_1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ef7e107ab8_0_1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ef7e107ab8_0_1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e04751782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e04751782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ef7e107ab8_0_1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ef7e107ab8_0_1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ef7e107ab8_0_137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ef7e107ab8_0_1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ef7e107ab8_0_1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ef7e107ab8_0_1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2ef7e107ab8_0_14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2ef7e107ab8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ef7e107ab8_0_142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ef7e107ab8_0_14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2ef7e107ab8_0_1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2ef7e107ab8_0_1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g2ef7e107ab8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4" name="Google Shape;824;g2ef7e107ab8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ef7e107ab8_0_1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ef7e107ab8_0_1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ef7e107ab8_0_153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ef7e107ab8_0_1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2ef7e107ab8_0_15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2ef7e107ab8_0_15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e04751782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e0475178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2ef7e107ab8_0_15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2ef7e107ab8_0_15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2ef7e107ab8_0_15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2ef7e107ab8_0_15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g2ef7e107ab8_0_1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" name="Google Shape;935;g2ef7e107ab8_0_1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2ef7e107ab8_0_1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2ef7e107ab8_0_1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2ef7e107ab8_0_1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2ef7e107ab8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g2ef7e107ab8_0_1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" name="Google Shape;989;g2ef7e107ab8_0_1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ef7e107ab8_0_1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ef7e107ab8_0_1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ef7e107ab8_0_1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ef7e107ab8_0_1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2ef7e107ab8_0_18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2ef7e107ab8_0_18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2ef7e107ab8_0_18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2ef7e107ab8_0_18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28139e5e31_2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28139e5e31_2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g2ef7e107ab8_0_19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5" name="Google Shape;1125;g2ef7e107ab8_0_19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2ef7e107ab8_0_19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2ef7e107ab8_0_19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g2ef7e107ab8_0_1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3" name="Google Shape;1163;g2ef7e107ab8_0_1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7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2ef7e107ab8_0_20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2ef7e107ab8_0_20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2ef7e107ab8_0_20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2ef7e107ab8_0_20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g2ef7e107ab8_0_2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3" name="Google Shape;1243;g2ef7e107ab8_0_2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7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g2ef7e107ab8_0_2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9" name="Google Shape;1269;g2ef7e107ab8_0_2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8" name="Shape 1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" name="Google Shape;1299;g2ef7e107ab8_0_2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0" name="Google Shape;1300;g2ef7e107ab8_0_2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g2ef7e107ab8_0_2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3" name="Google Shape;1313;g2ef7e107ab8_0_2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5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2ef7e107ab8_0_2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2ef7e107ab8_0_2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2e04751782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2e047517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2ef7e107ab8_0_2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2ef7e107ab8_0_2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g2ef7e107ab8_0_2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2" name="Google Shape;1452;g2ef7e107ab8_0_2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2ef7e107ab8_0_2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2ef7e107ab8_0_2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g2ef7e107ab8_0_2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7" name="Google Shape;1567;g2ef7e107ab8_0_2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g2ef7e107ab8_0_26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3" name="Google Shape;1603;g2ef7e107ab8_0_26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g2ef7e107ab8_0_26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6" name="Google Shape;1616;g2ef7e107ab8_0_26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6" name="Shape 1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7" name="Google Shape;1637;g2ef7e107ab8_0_2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8" name="Google Shape;1638;g2ef7e107ab8_0_2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5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327c0fdd1ed_1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327c0fdd1ed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f7e107ab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ef7e107ab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ef7e107ab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ef7e107ab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f7e107ab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f7e107ab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" name="Google Shape;78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0" name="Google Shape;9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" name="Google Shape;91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5"/>
          <p:cNvSpPr txBox="1"/>
          <p:nvPr>
            <p:ph type="title"/>
          </p:nvPr>
        </p:nvSpPr>
        <p:spPr>
          <a:xfrm>
            <a:off x="95425" y="4288400"/>
            <a:ext cx="8658900" cy="76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Roboto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cxnSp>
        <p:nvCxnSpPr>
          <p:cNvPr id="95" name="Google Shape;95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4" name="Google Shape;10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6" name="Google Shape;106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0" name="Google Shape;12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7" name="Google Shape;127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28" name="Google Shape;12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1" name="Google Shape;1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1" name="Google Shape;21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800"/>
              <a:buFont typeface="Roboto Light"/>
              <a:buChar char="•"/>
              <a:defRPr>
                <a:solidFill>
                  <a:srgbClr val="CCCCCC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7" name="Google Shape;27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" name="Google Shape;28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6" name="Google Shape;36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3" name="Google Shape;43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1" name="Google Shape;51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2" name="Google Shape;5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8" name="Google Shape;58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1" name="Google Shape;61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2" name="Google Shape;62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7" name="Google Shape;67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0" name="Google Shape;70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1" name="Google Shape;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sp25.cs168.io" TargetMode="External"/><Relationship Id="rId4" Type="http://schemas.openxmlformats.org/officeDocument/2006/relationships/hyperlink" Target="https://sp25.cs168.io/policies/" TargetMode="External"/><Relationship Id="rId5" Type="http://schemas.openxmlformats.org/officeDocument/2006/relationships/hyperlink" Target="https://fa24.cs168.io/sp25-faqs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5.jpg"/><Relationship Id="rId10" Type="http://schemas.openxmlformats.org/officeDocument/2006/relationships/image" Target="../media/image16.jp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9.jpg"/><Relationship Id="rId5" Type="http://schemas.openxmlformats.org/officeDocument/2006/relationships/image" Target="../media/image14.jpg"/><Relationship Id="rId6" Type="http://schemas.openxmlformats.org/officeDocument/2006/relationships/image" Target="../media/image7.jpg"/><Relationship Id="rId7" Type="http://schemas.openxmlformats.org/officeDocument/2006/relationships/image" Target="../media/image17.jpg"/><Relationship Id="rId8" Type="http://schemas.openxmlformats.org/officeDocument/2006/relationships/image" Target="../media/image15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311700" y="3701950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 168, 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Spring 2025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 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Sylvia Ratnasamy, Rob Shakir, Peyrin Kao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template credit: Josh Hug, Lisa Yan</a:t>
            </a:r>
            <a:endParaRPr sz="16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311700" y="1658975"/>
            <a:ext cx="8709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rPr>
              <a:t>Introduction, Layers of the Internet</a:t>
            </a:r>
            <a:endParaRPr sz="3600">
              <a:solidFill>
                <a:srgbClr val="0B5394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 (Intro 1)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5100537" y="681188"/>
            <a:ext cx="1114500" cy="911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6930739" y="893835"/>
            <a:ext cx="1470600" cy="1196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24"/>
          <p:cNvSpPr/>
          <p:nvPr/>
        </p:nvSpPr>
        <p:spPr>
          <a:xfrm>
            <a:off x="3158800" y="790002"/>
            <a:ext cx="1160700" cy="1213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3646952" y="1196085"/>
            <a:ext cx="202200" cy="2022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4"/>
          <p:cNvSpPr/>
          <p:nvPr/>
        </p:nvSpPr>
        <p:spPr>
          <a:xfrm>
            <a:off x="3495598" y="853724"/>
            <a:ext cx="202200" cy="202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3798306" y="853724"/>
            <a:ext cx="202200" cy="202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" name="Google Shape;152;p24"/>
          <p:cNvCxnSpPr>
            <a:stCxn id="150" idx="5"/>
            <a:endCxn id="149" idx="0"/>
          </p:cNvCxnSpPr>
          <p:nvPr/>
        </p:nvCxnSpPr>
        <p:spPr>
          <a:xfrm>
            <a:off x="3668186" y="1026313"/>
            <a:ext cx="79800" cy="1698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4"/>
          <p:cNvCxnSpPr>
            <a:stCxn id="149" idx="0"/>
            <a:endCxn id="151" idx="3"/>
          </p:cNvCxnSpPr>
          <p:nvPr/>
        </p:nvCxnSpPr>
        <p:spPr>
          <a:xfrm flipH="1" rot="10800000">
            <a:off x="3748052" y="1026285"/>
            <a:ext cx="79800" cy="1698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>
            <a:stCxn id="149" idx="2"/>
            <a:endCxn id="155" idx="0"/>
          </p:cNvCxnSpPr>
          <p:nvPr/>
        </p:nvCxnSpPr>
        <p:spPr>
          <a:xfrm>
            <a:off x="3748052" y="1398285"/>
            <a:ext cx="0" cy="29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4"/>
          <p:cNvSpPr/>
          <p:nvPr/>
        </p:nvSpPr>
        <p:spPr>
          <a:xfrm>
            <a:off x="5470646" y="1008094"/>
            <a:ext cx="202200" cy="202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5539748" y="721272"/>
            <a:ext cx="202200" cy="202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24"/>
          <p:cNvCxnSpPr>
            <a:stCxn id="159" idx="1"/>
            <a:endCxn id="157" idx="5"/>
          </p:cNvCxnSpPr>
          <p:nvPr/>
        </p:nvCxnSpPr>
        <p:spPr>
          <a:xfrm rot="10800000">
            <a:off x="5712462" y="893794"/>
            <a:ext cx="279300" cy="215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0" name="Google Shape;160;p24"/>
          <p:cNvCxnSpPr>
            <a:stCxn id="159" idx="1"/>
            <a:endCxn id="156" idx="6"/>
          </p:cNvCxnSpPr>
          <p:nvPr/>
        </p:nvCxnSpPr>
        <p:spPr>
          <a:xfrm rot="10800000">
            <a:off x="5672862" y="1109194"/>
            <a:ext cx="3189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4"/>
          <p:cNvSpPr/>
          <p:nvPr/>
        </p:nvSpPr>
        <p:spPr>
          <a:xfrm>
            <a:off x="7126228" y="1550646"/>
            <a:ext cx="202200" cy="2022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4"/>
          <p:cNvSpPr/>
          <p:nvPr/>
        </p:nvSpPr>
        <p:spPr>
          <a:xfrm>
            <a:off x="7648914" y="986266"/>
            <a:ext cx="202200" cy="202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24"/>
          <p:cNvCxnSpPr>
            <a:stCxn id="164" idx="3"/>
            <a:endCxn id="162" idx="2"/>
          </p:cNvCxnSpPr>
          <p:nvPr/>
        </p:nvCxnSpPr>
        <p:spPr>
          <a:xfrm flipH="1" rot="10800000">
            <a:off x="7272208" y="1087512"/>
            <a:ext cx="376800" cy="162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4"/>
          <p:cNvSpPr/>
          <p:nvPr/>
        </p:nvSpPr>
        <p:spPr>
          <a:xfrm>
            <a:off x="7644800" y="1801055"/>
            <a:ext cx="202200" cy="2022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24"/>
          <p:cNvCxnSpPr>
            <a:stCxn id="167" idx="1"/>
            <a:endCxn id="161" idx="3"/>
          </p:cNvCxnSpPr>
          <p:nvPr/>
        </p:nvCxnSpPr>
        <p:spPr>
          <a:xfrm flipH="1">
            <a:off x="7328300" y="1523824"/>
            <a:ext cx="316500" cy="1278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24"/>
          <p:cNvCxnSpPr>
            <a:stCxn id="167" idx="2"/>
            <a:endCxn id="165" idx="0"/>
          </p:cNvCxnSpPr>
          <p:nvPr/>
        </p:nvCxnSpPr>
        <p:spPr>
          <a:xfrm>
            <a:off x="7745900" y="1624924"/>
            <a:ext cx="0" cy="1761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4"/>
          <p:cNvCxnSpPr>
            <a:stCxn id="155" idx="1"/>
            <a:endCxn id="170" idx="5"/>
          </p:cNvCxnSpPr>
          <p:nvPr/>
        </p:nvCxnSpPr>
        <p:spPr>
          <a:xfrm rot="10800000">
            <a:off x="3407552" y="1542089"/>
            <a:ext cx="239400" cy="256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4"/>
          <p:cNvCxnSpPr>
            <a:stCxn id="155" idx="3"/>
            <a:endCxn id="172" idx="1"/>
          </p:cNvCxnSpPr>
          <p:nvPr/>
        </p:nvCxnSpPr>
        <p:spPr>
          <a:xfrm flipH="1" rot="10800000">
            <a:off x="3849152" y="1504589"/>
            <a:ext cx="221400" cy="294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4"/>
          <p:cNvCxnSpPr>
            <a:stCxn id="159" idx="1"/>
            <a:endCxn id="174" idx="3"/>
          </p:cNvCxnSpPr>
          <p:nvPr/>
        </p:nvCxnSpPr>
        <p:spPr>
          <a:xfrm flipH="1">
            <a:off x="5571762" y="1109194"/>
            <a:ext cx="420000" cy="2724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4"/>
          <p:cNvCxnSpPr>
            <a:stCxn id="167" idx="1"/>
            <a:endCxn id="164" idx="3"/>
          </p:cNvCxnSpPr>
          <p:nvPr/>
        </p:nvCxnSpPr>
        <p:spPr>
          <a:xfrm rot="10800000">
            <a:off x="7272200" y="1249624"/>
            <a:ext cx="372600" cy="2742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4"/>
          <p:cNvCxnSpPr>
            <a:stCxn id="167" idx="3"/>
            <a:endCxn id="177" idx="2"/>
          </p:cNvCxnSpPr>
          <p:nvPr/>
        </p:nvCxnSpPr>
        <p:spPr>
          <a:xfrm>
            <a:off x="7847000" y="1523824"/>
            <a:ext cx="2556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4"/>
          <p:cNvCxnSpPr>
            <a:stCxn id="172" idx="3"/>
            <a:endCxn id="174" idx="1"/>
          </p:cNvCxnSpPr>
          <p:nvPr/>
        </p:nvCxnSpPr>
        <p:spPr>
          <a:xfrm flipH="1" rot="10800000">
            <a:off x="4272802" y="1381654"/>
            <a:ext cx="1096800" cy="1230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4"/>
          <p:cNvCxnSpPr>
            <a:stCxn id="159" idx="3"/>
            <a:endCxn id="164" idx="1"/>
          </p:cNvCxnSpPr>
          <p:nvPr/>
        </p:nvCxnSpPr>
        <p:spPr>
          <a:xfrm>
            <a:off x="6193962" y="1109194"/>
            <a:ext cx="876000" cy="140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24"/>
          <p:cNvSpPr/>
          <p:nvPr/>
        </p:nvSpPr>
        <p:spPr>
          <a:xfrm>
            <a:off x="3646952" y="1697789"/>
            <a:ext cx="202200" cy="20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4070602" y="1403554"/>
            <a:ext cx="202200" cy="20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3234958" y="1369508"/>
            <a:ext cx="202200" cy="202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5369501" y="1280615"/>
            <a:ext cx="202200" cy="20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" name="Google Shape;159;p24"/>
          <p:cNvSpPr/>
          <p:nvPr/>
        </p:nvSpPr>
        <p:spPr>
          <a:xfrm>
            <a:off x="5991762" y="1008094"/>
            <a:ext cx="202200" cy="20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4"/>
          <p:cNvSpPr/>
          <p:nvPr/>
        </p:nvSpPr>
        <p:spPr>
          <a:xfrm>
            <a:off x="7070008" y="1148412"/>
            <a:ext cx="202200" cy="20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7644800" y="1422724"/>
            <a:ext cx="202200" cy="202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8102452" y="1422715"/>
            <a:ext cx="202200" cy="2022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Design Challenges – Federation</a:t>
            </a:r>
            <a:endParaRPr/>
          </a:p>
        </p:txBody>
      </p:sp>
      <p:sp>
        <p:nvSpPr>
          <p:cNvPr id="254" name="Google Shape;254;p3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is </a:t>
            </a:r>
            <a:r>
              <a:rPr b="1" lang="en"/>
              <a:t>federated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single operator. Over 100,000 different network operators!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UC Berkeley, AT&amp;T, China Telecom,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Operators most </a:t>
            </a:r>
            <a:r>
              <a:rPr i="1" lang="en"/>
              <a:t>cooperate</a:t>
            </a:r>
            <a:r>
              <a:rPr lang="en"/>
              <a:t> to form a global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consider business incentives.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Rivals might not want to share private information.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Complicates innovation.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Operators have to run the same software to talk to each other.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 have a brand-new feature, but nobody else has it, it's useless.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Internet Design Challenges – Scale, Evolution, and Diversity</a:t>
            </a:r>
            <a:endParaRPr/>
          </a:p>
        </p:txBody>
      </p:sp>
      <p:sp>
        <p:nvSpPr>
          <p:cNvPr id="260" name="Google Shape;260;p34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is </a:t>
            </a:r>
            <a:r>
              <a:rPr b="1" lang="en"/>
              <a:t>scalable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Billions of users, accessing trillions of web pages.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is </a:t>
            </a:r>
            <a:r>
              <a:rPr b="1" lang="en"/>
              <a:t>constantly evolving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Demand is constantly increasing!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is </a:t>
            </a:r>
            <a:r>
              <a:rPr b="1" lang="en"/>
              <a:t>diverse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users download more data than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devices are higher-capacity than others.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884" y="2213700"/>
            <a:ext cx="4847626" cy="2696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Internet Design Challenges – Asynchrony</a:t>
            </a:r>
            <a:endParaRPr/>
          </a:p>
        </p:txBody>
      </p:sp>
      <p:sp>
        <p:nvSpPr>
          <p:cNvPr id="267" name="Google Shape;267;p35"/>
          <p:cNvSpPr txBox="1"/>
          <p:nvPr>
            <p:ph idx="1" type="body"/>
          </p:nvPr>
        </p:nvSpPr>
        <p:spPr>
          <a:xfrm>
            <a:off x="107050" y="402200"/>
            <a:ext cx="8909700" cy="14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is </a:t>
            </a:r>
            <a:r>
              <a:rPr b="1" lang="en"/>
              <a:t>asynchronous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We're constrained by the speed of light.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 data we receive is already dated.</a:t>
            </a:r>
            <a:endParaRPr/>
          </a:p>
        </p:txBody>
      </p:sp>
      <p:cxnSp>
        <p:nvCxnSpPr>
          <p:cNvPr id="268" name="Google Shape;268;p35"/>
          <p:cNvCxnSpPr>
            <a:stCxn id="269" idx="6"/>
            <a:endCxn id="270" idx="2"/>
          </p:cNvCxnSpPr>
          <p:nvPr/>
        </p:nvCxnSpPr>
        <p:spPr>
          <a:xfrm flipH="1" rot="10800000">
            <a:off x="4135295" y="3152375"/>
            <a:ext cx="3347700" cy="222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5"/>
          <p:cNvSpPr/>
          <p:nvPr/>
        </p:nvSpPr>
        <p:spPr>
          <a:xfrm>
            <a:off x="3958295" y="3286775"/>
            <a:ext cx="177000" cy="17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p35"/>
          <p:cNvSpPr/>
          <p:nvPr/>
        </p:nvSpPr>
        <p:spPr>
          <a:xfrm>
            <a:off x="7482920" y="3063950"/>
            <a:ext cx="177000" cy="177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" name="Google Shape;271;p35"/>
          <p:cNvCxnSpPr/>
          <p:nvPr/>
        </p:nvCxnSpPr>
        <p:spPr>
          <a:xfrm flipH="1" rot="10800000">
            <a:off x="4378359" y="3292353"/>
            <a:ext cx="2919300" cy="1944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35"/>
          <p:cNvSpPr txBox="1"/>
          <p:nvPr/>
        </p:nvSpPr>
        <p:spPr>
          <a:xfrm rot="-222646">
            <a:off x="4581710" y="3392427"/>
            <a:ext cx="2512367" cy="701963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4,125 km distance.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Speed of light is 300,000 km/s.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Trip takes 13.75 ms.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 rot="-1946">
            <a:off x="1107562" y="3219899"/>
            <a:ext cx="26496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By the time the message is sent, our 3 GHz CPU has executed 42,000,000 more cycles!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Internet Design Challenges – Fault Tolerance</a:t>
            </a:r>
            <a:endParaRPr/>
          </a:p>
        </p:txBody>
      </p:sp>
      <p:sp>
        <p:nvSpPr>
          <p:cNvPr id="279" name="Google Shape;279;p36"/>
          <p:cNvSpPr txBox="1"/>
          <p:nvPr>
            <p:ph idx="1" type="body"/>
          </p:nvPr>
        </p:nvSpPr>
        <p:spPr>
          <a:xfrm>
            <a:off x="107050" y="402200"/>
            <a:ext cx="8909700" cy="24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Challenge: The Internet must </a:t>
            </a:r>
            <a:r>
              <a:rPr b="1" lang="en"/>
              <a:t>handle failures at scale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Sending a message requires many components (wires, network devices, software).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Asynchrony: Might take a long time to hear the bad news.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was the first system that had to handle failure at scale!</a:t>
            </a:r>
            <a:endParaRPr/>
          </a:p>
        </p:txBody>
      </p:sp>
      <p:sp>
        <p:nvSpPr>
          <p:cNvPr id="280" name="Google Shape;280;p36"/>
          <p:cNvSpPr/>
          <p:nvPr/>
        </p:nvSpPr>
        <p:spPr>
          <a:xfrm>
            <a:off x="1371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36"/>
          <p:cNvSpPr/>
          <p:nvPr/>
        </p:nvSpPr>
        <p:spPr>
          <a:xfrm>
            <a:off x="609388" y="3835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2" name="Google Shape;282;p36"/>
          <p:cNvCxnSpPr>
            <a:stCxn id="281" idx="6"/>
            <a:endCxn id="280" idx="1"/>
          </p:cNvCxnSpPr>
          <p:nvPr/>
        </p:nvCxnSpPr>
        <p:spPr>
          <a:xfrm>
            <a:off x="894388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6"/>
          <p:cNvSpPr txBox="1"/>
          <p:nvPr/>
        </p:nvSpPr>
        <p:spPr>
          <a:xfrm>
            <a:off x="2247400" y="4307750"/>
            <a:ext cx="46290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If we had 50 components, each working 99% of the time,</a:t>
            </a:r>
            <a:b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there's a 39.5% chance that at least one of them fails!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4" name="Google Shape;284;p36"/>
          <p:cNvSpPr/>
          <p:nvPr/>
        </p:nvSpPr>
        <p:spPr>
          <a:xfrm>
            <a:off x="2133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5" name="Google Shape;285;p36"/>
          <p:cNvCxnSpPr>
            <a:stCxn id="280" idx="3"/>
            <a:endCxn id="284" idx="1"/>
          </p:cNvCxnSpPr>
          <p:nvPr/>
        </p:nvCxnSpPr>
        <p:spPr>
          <a:xfrm>
            <a:off x="1656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36"/>
          <p:cNvSpPr/>
          <p:nvPr/>
        </p:nvSpPr>
        <p:spPr>
          <a:xfrm>
            <a:off x="2895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7" name="Google Shape;287;p36"/>
          <p:cNvCxnSpPr>
            <a:stCxn id="284" idx="3"/>
            <a:endCxn id="286" idx="1"/>
          </p:cNvCxnSpPr>
          <p:nvPr/>
        </p:nvCxnSpPr>
        <p:spPr>
          <a:xfrm>
            <a:off x="2418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8" name="Google Shape;288;p36"/>
          <p:cNvSpPr/>
          <p:nvPr/>
        </p:nvSpPr>
        <p:spPr>
          <a:xfrm>
            <a:off x="3657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9" name="Google Shape;289;p36"/>
          <p:cNvCxnSpPr>
            <a:stCxn id="286" idx="3"/>
            <a:endCxn id="288" idx="1"/>
          </p:cNvCxnSpPr>
          <p:nvPr/>
        </p:nvCxnSpPr>
        <p:spPr>
          <a:xfrm>
            <a:off x="3180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6"/>
          <p:cNvSpPr/>
          <p:nvPr/>
        </p:nvSpPr>
        <p:spPr>
          <a:xfrm>
            <a:off x="4419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1" name="Google Shape;291;p36"/>
          <p:cNvCxnSpPr>
            <a:stCxn id="288" idx="3"/>
            <a:endCxn id="290" idx="1"/>
          </p:cNvCxnSpPr>
          <p:nvPr/>
        </p:nvCxnSpPr>
        <p:spPr>
          <a:xfrm>
            <a:off x="3942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2" name="Google Shape;292;p36"/>
          <p:cNvSpPr/>
          <p:nvPr/>
        </p:nvSpPr>
        <p:spPr>
          <a:xfrm>
            <a:off x="5181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36"/>
          <p:cNvCxnSpPr>
            <a:stCxn id="290" idx="3"/>
            <a:endCxn id="292" idx="1"/>
          </p:cNvCxnSpPr>
          <p:nvPr/>
        </p:nvCxnSpPr>
        <p:spPr>
          <a:xfrm>
            <a:off x="4704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4" name="Google Shape;294;p36"/>
          <p:cNvSpPr/>
          <p:nvPr/>
        </p:nvSpPr>
        <p:spPr>
          <a:xfrm>
            <a:off x="5943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5" name="Google Shape;295;p36"/>
          <p:cNvCxnSpPr>
            <a:stCxn id="292" idx="3"/>
            <a:endCxn id="294" idx="1"/>
          </p:cNvCxnSpPr>
          <p:nvPr/>
        </p:nvCxnSpPr>
        <p:spPr>
          <a:xfrm>
            <a:off x="5466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6"/>
          <p:cNvSpPr/>
          <p:nvPr/>
        </p:nvSpPr>
        <p:spPr>
          <a:xfrm>
            <a:off x="6705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7" name="Google Shape;297;p36"/>
          <p:cNvCxnSpPr>
            <a:stCxn id="294" idx="3"/>
            <a:endCxn id="296" idx="1"/>
          </p:cNvCxnSpPr>
          <p:nvPr/>
        </p:nvCxnSpPr>
        <p:spPr>
          <a:xfrm>
            <a:off x="6228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36"/>
          <p:cNvSpPr/>
          <p:nvPr/>
        </p:nvSpPr>
        <p:spPr>
          <a:xfrm>
            <a:off x="7467400" y="383522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36"/>
          <p:cNvCxnSpPr>
            <a:stCxn id="296" idx="3"/>
            <a:endCxn id="298" idx="1"/>
          </p:cNvCxnSpPr>
          <p:nvPr/>
        </p:nvCxnSpPr>
        <p:spPr>
          <a:xfrm>
            <a:off x="6990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0" name="Google Shape;300;p36"/>
          <p:cNvCxnSpPr>
            <a:stCxn id="298" idx="3"/>
            <a:endCxn id="301" idx="2"/>
          </p:cNvCxnSpPr>
          <p:nvPr/>
        </p:nvCxnSpPr>
        <p:spPr>
          <a:xfrm>
            <a:off x="7752400" y="3977725"/>
            <a:ext cx="4770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1" name="Google Shape;301;p36"/>
          <p:cNvSpPr/>
          <p:nvPr/>
        </p:nvSpPr>
        <p:spPr>
          <a:xfrm>
            <a:off x="8229388" y="38352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2" name="Google Shape;302;p36"/>
          <p:cNvCxnSpPr>
            <a:stCxn id="303" idx="2"/>
          </p:cNvCxnSpPr>
          <p:nvPr/>
        </p:nvCxnSpPr>
        <p:spPr>
          <a:xfrm flipH="1">
            <a:off x="828100" y="3214775"/>
            <a:ext cx="304800" cy="5442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36"/>
          <p:cNvSpPr txBox="1"/>
          <p:nvPr/>
        </p:nvSpPr>
        <p:spPr>
          <a:xfrm>
            <a:off x="814000" y="294387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Sender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304" name="Google Shape;304;p36"/>
          <p:cNvCxnSpPr>
            <a:stCxn id="305" idx="2"/>
          </p:cNvCxnSpPr>
          <p:nvPr/>
        </p:nvCxnSpPr>
        <p:spPr>
          <a:xfrm>
            <a:off x="8004700" y="3238050"/>
            <a:ext cx="295800" cy="512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36"/>
          <p:cNvSpPr txBox="1"/>
          <p:nvPr/>
        </p:nvSpPr>
        <p:spPr>
          <a:xfrm>
            <a:off x="7571200" y="2967150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Recipient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the Internet – Recap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a federated system.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Operates at enormous scale.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constantly evolving.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a tremendous range and diversity of users and devices.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Operates asynchronously.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handle failures at scale.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Internet Interesting?</a:t>
            </a:r>
            <a:endParaRPr/>
          </a:p>
        </p:txBody>
      </p:sp>
      <p:sp>
        <p:nvSpPr>
          <p:cNvPr id="317" name="Google Shape;317;p38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Designing the Internet required new ways of thinking.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design of the Internet influenced how we design modern systems!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have no theoretical model or performance benchmark.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is not "optimal" according to any metric.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it balances lots of different goals very well.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 to think about practical trade-offs.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Writing code that works is not enough.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must respect companies' business incentives.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Federation.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must run at enormous scale.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Scale, fault-tolerance.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Protocols</a:t>
            </a:r>
            <a:endParaRPr/>
          </a:p>
        </p:txBody>
      </p:sp>
      <p:sp>
        <p:nvSpPr>
          <p:cNvPr id="323" name="Google Shape;323;p39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is all about designing </a:t>
            </a:r>
            <a:r>
              <a:rPr b="1" lang="en"/>
              <a:t>protocols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Protocol: A specification on how to communicate.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Syntax: Format of messages. What do the 1s and 0s mean?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Semantics: What actions should I take in response to certain messages?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Protocol for asking a question in lecture?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Raise your hand.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Wait for speaker to call on you.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Ask your question after speaker calls on you.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speaker doesn't see you after some time, say "Excuse me!"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Designing a good protocol is harder than it first seems!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The IETF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Internet Engineering Task Force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 standardizes and publishes protocols in RFC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Request For Comments</a:t>
            </a:r>
            <a:r>
              <a:rPr lang="en" sz="1400">
                <a:solidFill>
                  <a:schemeClr val="accent3"/>
                </a:solidFill>
              </a:rPr>
              <a:t>)</a:t>
            </a:r>
            <a:r>
              <a:rPr lang="en"/>
              <a:t> documents.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0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Course Logistics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Layers of the Internet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Layers 1–3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</a:t>
            </a:r>
            <a:r>
              <a:rPr lang="en">
                <a:solidFill>
                  <a:srgbClr val="B7B7B7"/>
                </a:solidFill>
              </a:rPr>
              <a:t>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Headers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329" name="Google Shape;329;p4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Layers of the Internet: Building Layers 1–3</a:t>
            </a:r>
            <a:endParaRPr sz="3000"/>
          </a:p>
        </p:txBody>
      </p:sp>
      <p:sp>
        <p:nvSpPr>
          <p:cNvPr id="330" name="Google Shape;330;p4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1, </a:t>
            </a:r>
            <a:r>
              <a:rPr lang="en"/>
              <a:t>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1 – Moving Bits Across Space</a:t>
            </a:r>
            <a:endParaRPr/>
          </a:p>
        </p:txBody>
      </p:sp>
      <p:sp>
        <p:nvSpPr>
          <p:cNvPr id="336" name="Google Shape;336;p41"/>
          <p:cNvSpPr txBox="1"/>
          <p:nvPr>
            <p:ph idx="1" type="body"/>
          </p:nvPr>
        </p:nvSpPr>
        <p:spPr>
          <a:xfrm>
            <a:off x="107050" y="402200"/>
            <a:ext cx="8909700" cy="10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some </a:t>
            </a:r>
            <a:r>
              <a:rPr b="1" lang="en"/>
              <a:t>physical</a:t>
            </a:r>
            <a:r>
              <a:rPr lang="en"/>
              <a:t> technology to move data across space.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Postal analogy: Mailman, Pony Express, carrier pigeon, etc.</a:t>
            </a:r>
            <a:endParaRPr/>
          </a:p>
        </p:txBody>
      </p:sp>
      <p:pic>
        <p:nvPicPr>
          <p:cNvPr id="337" name="Google Shape;33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089" y="1828475"/>
            <a:ext cx="7247426" cy="3034025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1"/>
          <p:cNvSpPr/>
          <p:nvPr/>
        </p:nvSpPr>
        <p:spPr>
          <a:xfrm>
            <a:off x="795725" y="4254900"/>
            <a:ext cx="5473546" cy="527561"/>
          </a:xfrm>
          <a:custGeom>
            <a:rect b="b" l="l" r="r" t="t"/>
            <a:pathLst>
              <a:path extrusionOk="0" h="1087754" w="11964035">
                <a:moveTo>
                  <a:pt x="0" y="0"/>
                </a:moveTo>
                <a:lnTo>
                  <a:pt x="11963692" y="0"/>
                </a:lnTo>
                <a:lnTo>
                  <a:pt x="11963692" y="1087360"/>
                </a:lnTo>
                <a:lnTo>
                  <a:pt x="0" y="108736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39" name="Google Shape;339;p41"/>
          <p:cNvSpPr txBox="1"/>
          <p:nvPr/>
        </p:nvSpPr>
        <p:spPr>
          <a:xfrm>
            <a:off x="941159" y="4786303"/>
            <a:ext cx="47727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Are pigeons faster than the Internet?</a:t>
            </a:r>
            <a:endParaRPr sz="1200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Layer</a:t>
            </a:r>
            <a:r>
              <a:rPr lang="en">
                <a:solidFill>
                  <a:schemeClr val="accent3"/>
                </a:solidFill>
              </a:rPr>
              <a:t> 1 – Moving Bits Across Space</a:t>
            </a:r>
            <a:endParaRPr/>
          </a:p>
        </p:txBody>
      </p:sp>
      <p:sp>
        <p:nvSpPr>
          <p:cNvPr id="345" name="Google Shape;345;p42"/>
          <p:cNvSpPr txBox="1"/>
          <p:nvPr>
            <p:ph idx="1" type="body"/>
          </p:nvPr>
        </p:nvSpPr>
        <p:spPr>
          <a:xfrm>
            <a:off x="107050" y="402200"/>
            <a:ext cx="8909700" cy="23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need some </a:t>
            </a:r>
            <a:r>
              <a:rPr b="1" lang="en"/>
              <a:t>physical </a:t>
            </a:r>
            <a:r>
              <a:rPr lang="en"/>
              <a:t>technology to move bits across space.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Voltages on electrical wire.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Light signals on optical fiber.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Wireless radio waves.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Won't go into detail in this class.</a:t>
            </a:r>
            <a:endParaRPr/>
          </a:p>
        </p:txBody>
      </p:sp>
      <p:pic>
        <p:nvPicPr>
          <p:cNvPr id="346" name="Google Shape;34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4545" y="3947387"/>
            <a:ext cx="546057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6050" y="3599850"/>
            <a:ext cx="703400" cy="126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5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Course Logistics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Layers of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</a:t>
            </a:r>
            <a:r>
              <a:rPr lang="en">
                <a:solidFill>
                  <a:srgbClr val="B7B7B7"/>
                </a:solidFill>
              </a:rPr>
              <a:t>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</a:t>
            </a:r>
            <a:r>
              <a:rPr lang="en">
                <a:solidFill>
                  <a:srgbClr val="B7B7B7"/>
                </a:solidFill>
              </a:rPr>
              <a:t>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Headers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185" name="Google Shape;185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Logistics</a:t>
            </a:r>
            <a:endParaRPr/>
          </a:p>
        </p:txBody>
      </p:sp>
      <p:sp>
        <p:nvSpPr>
          <p:cNvPr id="186" name="Google Shape;186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1, </a:t>
            </a:r>
            <a:r>
              <a:rPr lang="en"/>
              <a:t>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"/>
          <p:cNvSpPr/>
          <p:nvPr/>
        </p:nvSpPr>
        <p:spPr>
          <a:xfrm>
            <a:off x="2605900" y="2880375"/>
            <a:ext cx="1321200" cy="1892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4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Layer</a:t>
            </a:r>
            <a:r>
              <a:rPr lang="en">
                <a:solidFill>
                  <a:schemeClr val="accent3"/>
                </a:solidFill>
              </a:rPr>
              <a:t> </a:t>
            </a:r>
            <a:r>
              <a:rPr lang="en"/>
              <a:t>2 – Local Networks</a:t>
            </a:r>
            <a:endParaRPr/>
          </a:p>
        </p:txBody>
      </p:sp>
      <p:sp>
        <p:nvSpPr>
          <p:cNvPr id="354" name="Google Shape;354;p43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Postal analogy: Use our physical technology to connect everybody in the local town.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Forming a local network: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physical technology to create a </a:t>
            </a:r>
            <a:r>
              <a:rPr b="1" lang="en"/>
              <a:t>link</a:t>
            </a:r>
            <a:r>
              <a:rPr lang="en"/>
              <a:t> between machines.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links to connect all machines in a local area.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 can exchange </a:t>
            </a:r>
            <a:r>
              <a:rPr b="1" lang="en"/>
              <a:t>packets</a:t>
            </a:r>
            <a:r>
              <a:rPr lang="en"/>
              <a:t>: A </a:t>
            </a:r>
            <a:r>
              <a:rPr lang="en"/>
              <a:t>group</a:t>
            </a:r>
            <a:r>
              <a:rPr lang="en"/>
              <a:t> of bits representing a message.</a:t>
            </a:r>
            <a:endParaRPr/>
          </a:p>
        </p:txBody>
      </p:sp>
      <p:cxnSp>
        <p:nvCxnSpPr>
          <p:cNvPr id="355" name="Google Shape;355;p43"/>
          <p:cNvCxnSpPr>
            <a:stCxn id="356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6" name="Google Shape;356;p43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43"/>
          <p:cNvCxnSpPr>
            <a:stCxn id="358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3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" name="Google Shape;359;p43"/>
          <p:cNvCxnSpPr>
            <a:stCxn id="360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43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" name="Google Shape;361;p43"/>
          <p:cNvCxnSpPr>
            <a:stCxn id="362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2" name="Google Shape;362;p43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3" name="Google Shape;363;p43"/>
          <p:cNvCxnSpPr/>
          <p:nvPr/>
        </p:nvCxnSpPr>
        <p:spPr>
          <a:xfrm rot="10800000">
            <a:off x="2882650" y="3245200"/>
            <a:ext cx="0" cy="116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Layer</a:t>
            </a:r>
            <a:r>
              <a:rPr lang="en">
                <a:solidFill>
                  <a:schemeClr val="accent3"/>
                </a:solidFill>
              </a:rPr>
              <a:t> 3 – Connecting Local Networks</a:t>
            </a:r>
            <a:endParaRPr/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107050" y="402200"/>
            <a:ext cx="89097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Postal analogy: How do we connect houses from different towns?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new links between every pair of houses is inefficient.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44"/>
          <p:cNvSpPr/>
          <p:nvPr/>
        </p:nvSpPr>
        <p:spPr>
          <a:xfrm>
            <a:off x="5196700" y="2880375"/>
            <a:ext cx="1321200" cy="1892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44"/>
          <p:cNvSpPr/>
          <p:nvPr/>
        </p:nvSpPr>
        <p:spPr>
          <a:xfrm>
            <a:off x="2605900" y="2880375"/>
            <a:ext cx="1321200" cy="18921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" name="Google Shape;372;p44"/>
          <p:cNvCxnSpPr>
            <a:stCxn id="373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4" name="Google Shape;374;p44"/>
          <p:cNvCxnSpPr>
            <a:stCxn id="375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44"/>
          <p:cNvCxnSpPr>
            <a:stCxn id="377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44"/>
          <p:cNvCxnSpPr>
            <a:stCxn id="379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44"/>
          <p:cNvCxnSpPr/>
          <p:nvPr/>
        </p:nvCxnSpPr>
        <p:spPr>
          <a:xfrm rot="10800000">
            <a:off x="2882650" y="3245200"/>
            <a:ext cx="0" cy="116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44"/>
          <p:cNvCxnSpPr>
            <a:stCxn id="382" idx="2"/>
          </p:cNvCxnSpPr>
          <p:nvPr/>
        </p:nvCxnSpPr>
        <p:spPr>
          <a:xfrm>
            <a:off x="5871925" y="3254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44"/>
          <p:cNvCxnSpPr>
            <a:stCxn id="384" idx="2"/>
          </p:cNvCxnSpPr>
          <p:nvPr/>
        </p:nvCxnSpPr>
        <p:spPr>
          <a:xfrm>
            <a:off x="5871925" y="3635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44"/>
          <p:cNvCxnSpPr>
            <a:stCxn id="386" idx="2"/>
          </p:cNvCxnSpPr>
          <p:nvPr/>
        </p:nvCxnSpPr>
        <p:spPr>
          <a:xfrm>
            <a:off x="5871925" y="4016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44"/>
          <p:cNvCxnSpPr>
            <a:stCxn id="388" idx="2"/>
          </p:cNvCxnSpPr>
          <p:nvPr/>
        </p:nvCxnSpPr>
        <p:spPr>
          <a:xfrm>
            <a:off x="5871925" y="4397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4"/>
          <p:cNvCxnSpPr/>
          <p:nvPr/>
        </p:nvCxnSpPr>
        <p:spPr>
          <a:xfrm rot="10800000">
            <a:off x="6261013" y="3245100"/>
            <a:ext cx="0" cy="1161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90" name="Google Shape;390;p44"/>
          <p:cNvGrpSpPr/>
          <p:nvPr/>
        </p:nvGrpSpPr>
        <p:grpSpPr>
          <a:xfrm>
            <a:off x="3556738" y="3254750"/>
            <a:ext cx="2030100" cy="1143000"/>
            <a:chOff x="3556738" y="3254750"/>
            <a:chExt cx="2030100" cy="1143000"/>
          </a:xfrm>
        </p:grpSpPr>
        <p:cxnSp>
          <p:nvCxnSpPr>
            <p:cNvPr id="391" name="Google Shape;391;p44"/>
            <p:cNvCxnSpPr>
              <a:stCxn id="373" idx="6"/>
              <a:endCxn id="382" idx="6"/>
            </p:cNvCxnSpPr>
            <p:nvPr/>
          </p:nvCxnSpPr>
          <p:spPr>
            <a:xfrm>
              <a:off x="3556738" y="3254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2" name="Google Shape;392;p44"/>
            <p:cNvCxnSpPr>
              <a:stCxn id="375" idx="6"/>
              <a:endCxn id="384" idx="6"/>
            </p:cNvCxnSpPr>
            <p:nvPr/>
          </p:nvCxnSpPr>
          <p:spPr>
            <a:xfrm>
              <a:off x="3556738" y="3635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3" name="Google Shape;393;p44"/>
            <p:cNvCxnSpPr>
              <a:stCxn id="377" idx="6"/>
              <a:endCxn id="386" idx="6"/>
            </p:cNvCxnSpPr>
            <p:nvPr/>
          </p:nvCxnSpPr>
          <p:spPr>
            <a:xfrm>
              <a:off x="3556738" y="4016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44"/>
            <p:cNvCxnSpPr>
              <a:stCxn id="379" idx="6"/>
              <a:endCxn id="388" idx="6"/>
            </p:cNvCxnSpPr>
            <p:nvPr/>
          </p:nvCxnSpPr>
          <p:spPr>
            <a:xfrm>
              <a:off x="3556738" y="4397750"/>
              <a:ext cx="2030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44"/>
            <p:cNvCxnSpPr>
              <a:stCxn id="373" idx="6"/>
              <a:endCxn id="384" idx="6"/>
            </p:cNvCxnSpPr>
            <p:nvPr/>
          </p:nvCxnSpPr>
          <p:spPr>
            <a:xfrm>
              <a:off x="3556738" y="3254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44"/>
            <p:cNvCxnSpPr>
              <a:stCxn id="373" idx="6"/>
              <a:endCxn id="386" idx="6"/>
            </p:cNvCxnSpPr>
            <p:nvPr/>
          </p:nvCxnSpPr>
          <p:spPr>
            <a:xfrm>
              <a:off x="3556738" y="3254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44"/>
            <p:cNvCxnSpPr>
              <a:stCxn id="373" idx="6"/>
              <a:endCxn id="388" idx="6"/>
            </p:cNvCxnSpPr>
            <p:nvPr/>
          </p:nvCxnSpPr>
          <p:spPr>
            <a:xfrm>
              <a:off x="3556738" y="3254750"/>
              <a:ext cx="2030100" cy="1143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44"/>
            <p:cNvCxnSpPr>
              <a:stCxn id="375" idx="6"/>
              <a:endCxn id="382" idx="6"/>
            </p:cNvCxnSpPr>
            <p:nvPr/>
          </p:nvCxnSpPr>
          <p:spPr>
            <a:xfrm flipH="1" rot="10800000">
              <a:off x="3556738" y="3254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44"/>
            <p:cNvCxnSpPr>
              <a:stCxn id="375" idx="6"/>
              <a:endCxn id="386" idx="6"/>
            </p:cNvCxnSpPr>
            <p:nvPr/>
          </p:nvCxnSpPr>
          <p:spPr>
            <a:xfrm>
              <a:off x="3556738" y="3635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44"/>
            <p:cNvCxnSpPr>
              <a:stCxn id="375" idx="6"/>
              <a:endCxn id="388" idx="6"/>
            </p:cNvCxnSpPr>
            <p:nvPr/>
          </p:nvCxnSpPr>
          <p:spPr>
            <a:xfrm>
              <a:off x="3556738" y="3635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44"/>
            <p:cNvCxnSpPr>
              <a:stCxn id="377" idx="6"/>
              <a:endCxn id="382" idx="6"/>
            </p:cNvCxnSpPr>
            <p:nvPr/>
          </p:nvCxnSpPr>
          <p:spPr>
            <a:xfrm flipH="1" rot="10800000">
              <a:off x="3556738" y="3254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44"/>
            <p:cNvCxnSpPr>
              <a:stCxn id="377" idx="6"/>
              <a:endCxn id="384" idx="6"/>
            </p:cNvCxnSpPr>
            <p:nvPr/>
          </p:nvCxnSpPr>
          <p:spPr>
            <a:xfrm flipH="1" rot="10800000">
              <a:off x="3556738" y="3635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44"/>
            <p:cNvCxnSpPr>
              <a:stCxn id="377" idx="6"/>
              <a:endCxn id="388" idx="6"/>
            </p:cNvCxnSpPr>
            <p:nvPr/>
          </p:nvCxnSpPr>
          <p:spPr>
            <a:xfrm>
              <a:off x="3556738" y="4016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44"/>
            <p:cNvCxnSpPr>
              <a:stCxn id="379" idx="6"/>
              <a:endCxn id="382" idx="6"/>
            </p:cNvCxnSpPr>
            <p:nvPr/>
          </p:nvCxnSpPr>
          <p:spPr>
            <a:xfrm flipH="1" rot="10800000">
              <a:off x="3556738" y="3254750"/>
              <a:ext cx="2030100" cy="1143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44"/>
            <p:cNvCxnSpPr>
              <a:stCxn id="379" idx="6"/>
              <a:endCxn id="384" idx="6"/>
            </p:cNvCxnSpPr>
            <p:nvPr/>
          </p:nvCxnSpPr>
          <p:spPr>
            <a:xfrm flipH="1" rot="10800000">
              <a:off x="3556738" y="3635750"/>
              <a:ext cx="2030100" cy="762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44"/>
            <p:cNvCxnSpPr>
              <a:stCxn id="379" idx="6"/>
              <a:endCxn id="386" idx="6"/>
            </p:cNvCxnSpPr>
            <p:nvPr/>
          </p:nvCxnSpPr>
          <p:spPr>
            <a:xfrm flipH="1" rot="10800000">
              <a:off x="3556738" y="4016750"/>
              <a:ext cx="2030100" cy="381000"/>
            </a:xfrm>
            <a:prstGeom prst="straightConnector1">
              <a:avLst/>
            </a:prstGeom>
            <a:noFill/>
            <a:ln cap="flat" cmpd="sng" w="9525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3" name="Google Shape;373;p44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44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" name="Google Shape;377;p44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2" name="Google Shape;382;p44"/>
          <p:cNvSpPr/>
          <p:nvPr/>
        </p:nvSpPr>
        <p:spPr>
          <a:xfrm flipH="1">
            <a:off x="5586925" y="3112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4" name="Google Shape;384;p44"/>
          <p:cNvSpPr/>
          <p:nvPr/>
        </p:nvSpPr>
        <p:spPr>
          <a:xfrm flipH="1">
            <a:off x="5586925" y="349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44"/>
          <p:cNvSpPr/>
          <p:nvPr/>
        </p:nvSpPr>
        <p:spPr>
          <a:xfrm flipH="1">
            <a:off x="5586925" y="3874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44"/>
          <p:cNvSpPr/>
          <p:nvPr/>
        </p:nvSpPr>
        <p:spPr>
          <a:xfrm flipH="1">
            <a:off x="5586925" y="4255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Layer</a:t>
            </a:r>
            <a:r>
              <a:rPr lang="en">
                <a:solidFill>
                  <a:schemeClr val="accent3"/>
                </a:solidFill>
              </a:rPr>
              <a:t> 3 – Connecting Local Networks</a:t>
            </a:r>
            <a:endParaRPr/>
          </a:p>
        </p:txBody>
      </p:sp>
      <p:sp>
        <p:nvSpPr>
          <p:cNvPr id="412" name="Google Shape;412;p45"/>
          <p:cNvSpPr txBox="1"/>
          <p:nvPr>
            <p:ph idx="1" type="body"/>
          </p:nvPr>
        </p:nvSpPr>
        <p:spPr>
          <a:xfrm>
            <a:off x="107050" y="402200"/>
            <a:ext cx="8909700" cy="13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Postal analogy: How do we connect houses from different towns?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Introduce a </a:t>
            </a:r>
            <a:r>
              <a:rPr i="1" lang="en"/>
              <a:t>post office</a:t>
            </a:r>
            <a:r>
              <a:rPr lang="en"/>
              <a:t> in each town.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connect the two post offices.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5"/>
          <p:cNvSpPr/>
          <p:nvPr/>
        </p:nvSpPr>
        <p:spPr>
          <a:xfrm>
            <a:off x="51967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26059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5" name="Google Shape;415;p45"/>
          <p:cNvCxnSpPr>
            <a:stCxn id="416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5"/>
          <p:cNvCxnSpPr>
            <a:stCxn id="418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45"/>
          <p:cNvCxnSpPr>
            <a:stCxn id="420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5"/>
          <p:cNvCxnSpPr>
            <a:stCxn id="422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" name="Google Shape;423;p45"/>
          <p:cNvCxnSpPr/>
          <p:nvPr/>
        </p:nvCxnSpPr>
        <p:spPr>
          <a:xfrm rot="10800000">
            <a:off x="2882650" y="2864200"/>
            <a:ext cx="0" cy="15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" name="Google Shape;424;p45"/>
          <p:cNvCxnSpPr>
            <a:stCxn id="425" idx="2"/>
          </p:cNvCxnSpPr>
          <p:nvPr/>
        </p:nvCxnSpPr>
        <p:spPr>
          <a:xfrm>
            <a:off x="5871925" y="3254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6" name="Google Shape;426;p45"/>
          <p:cNvCxnSpPr>
            <a:stCxn id="427" idx="2"/>
          </p:cNvCxnSpPr>
          <p:nvPr/>
        </p:nvCxnSpPr>
        <p:spPr>
          <a:xfrm>
            <a:off x="5871925" y="3635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5"/>
          <p:cNvCxnSpPr>
            <a:stCxn id="429" idx="2"/>
          </p:cNvCxnSpPr>
          <p:nvPr/>
        </p:nvCxnSpPr>
        <p:spPr>
          <a:xfrm>
            <a:off x="5871925" y="4016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0" name="Google Shape;430;p45"/>
          <p:cNvCxnSpPr>
            <a:stCxn id="431" idx="2"/>
          </p:cNvCxnSpPr>
          <p:nvPr/>
        </p:nvCxnSpPr>
        <p:spPr>
          <a:xfrm>
            <a:off x="5871925" y="4397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2" name="Google Shape;432;p45"/>
          <p:cNvCxnSpPr/>
          <p:nvPr/>
        </p:nvCxnSpPr>
        <p:spPr>
          <a:xfrm rot="10800000">
            <a:off x="6261025" y="2864066"/>
            <a:ext cx="0" cy="154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45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45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45"/>
          <p:cNvSpPr/>
          <p:nvPr/>
        </p:nvSpPr>
        <p:spPr>
          <a:xfrm flipH="1">
            <a:off x="5586925" y="3112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7" name="Google Shape;427;p45"/>
          <p:cNvSpPr/>
          <p:nvPr/>
        </p:nvSpPr>
        <p:spPr>
          <a:xfrm flipH="1">
            <a:off x="5586925" y="349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45"/>
          <p:cNvSpPr/>
          <p:nvPr/>
        </p:nvSpPr>
        <p:spPr>
          <a:xfrm flipH="1">
            <a:off x="5586925" y="3874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1" name="Google Shape;431;p45"/>
          <p:cNvSpPr/>
          <p:nvPr/>
        </p:nvSpPr>
        <p:spPr>
          <a:xfrm flipH="1">
            <a:off x="5586925" y="4255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3" name="Google Shape;433;p45"/>
          <p:cNvCxnSpPr>
            <a:stCxn id="434" idx="1"/>
          </p:cNvCxnSpPr>
          <p:nvPr/>
        </p:nvCxnSpPr>
        <p:spPr>
          <a:xfrm rot="10800000">
            <a:off x="2887738" y="28737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45"/>
          <p:cNvCxnSpPr>
            <a:stCxn id="436" idx="3"/>
          </p:cNvCxnSpPr>
          <p:nvPr/>
        </p:nvCxnSpPr>
        <p:spPr>
          <a:xfrm>
            <a:off x="5871913" y="2873650"/>
            <a:ext cx="3840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7" name="Google Shape;437;p45"/>
          <p:cNvCxnSpPr>
            <a:endCxn id="436" idx="1"/>
          </p:cNvCxnSpPr>
          <p:nvPr/>
        </p:nvCxnSpPr>
        <p:spPr>
          <a:xfrm>
            <a:off x="3556813" y="2873650"/>
            <a:ext cx="20301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4" name="Google Shape;434;p45"/>
          <p:cNvSpPr/>
          <p:nvPr/>
        </p:nvSpPr>
        <p:spPr>
          <a:xfrm>
            <a:off x="3271738" y="2731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6" name="Google Shape;436;p45"/>
          <p:cNvSpPr/>
          <p:nvPr/>
        </p:nvSpPr>
        <p:spPr>
          <a:xfrm>
            <a:off x="5586913" y="2731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Layer</a:t>
            </a:r>
            <a:r>
              <a:rPr lang="en">
                <a:solidFill>
                  <a:schemeClr val="accent3"/>
                </a:solidFill>
              </a:rPr>
              <a:t> 3 – Connecting Local Networks</a:t>
            </a:r>
            <a:endParaRPr/>
          </a:p>
        </p:txBody>
      </p:sp>
      <p:sp>
        <p:nvSpPr>
          <p:cNvPr id="443" name="Google Shape;443;p46"/>
          <p:cNvSpPr txBox="1"/>
          <p:nvPr>
            <p:ph idx="1" type="body"/>
          </p:nvPr>
        </p:nvSpPr>
        <p:spPr>
          <a:xfrm>
            <a:off x="107050" y="402200"/>
            <a:ext cx="8909700" cy="19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send a letter to the other town: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send the packet to...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local post office, which sends the packet to...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other town's post office, which sends the packet to...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final destination.</a:t>
            </a:r>
            <a:endParaRPr/>
          </a:p>
        </p:txBody>
      </p:sp>
      <p:sp>
        <p:nvSpPr>
          <p:cNvPr id="444" name="Google Shape;444;p46"/>
          <p:cNvSpPr/>
          <p:nvPr/>
        </p:nvSpPr>
        <p:spPr>
          <a:xfrm>
            <a:off x="51967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46"/>
          <p:cNvSpPr/>
          <p:nvPr/>
        </p:nvSpPr>
        <p:spPr>
          <a:xfrm>
            <a:off x="2605900" y="2402950"/>
            <a:ext cx="1321200" cy="2369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6" name="Google Shape;446;p46"/>
          <p:cNvCxnSpPr>
            <a:stCxn id="447" idx="2"/>
          </p:cNvCxnSpPr>
          <p:nvPr/>
        </p:nvCxnSpPr>
        <p:spPr>
          <a:xfrm rot="10800000">
            <a:off x="2887738" y="3254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6"/>
          <p:cNvCxnSpPr>
            <a:stCxn id="449" idx="2"/>
          </p:cNvCxnSpPr>
          <p:nvPr/>
        </p:nvCxnSpPr>
        <p:spPr>
          <a:xfrm rot="10800000">
            <a:off x="2887738" y="3635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0" name="Google Shape;450;p46"/>
          <p:cNvCxnSpPr>
            <a:stCxn id="451" idx="2"/>
          </p:cNvCxnSpPr>
          <p:nvPr/>
        </p:nvCxnSpPr>
        <p:spPr>
          <a:xfrm rot="10800000">
            <a:off x="2887738" y="4016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2" name="Google Shape;452;p46"/>
          <p:cNvCxnSpPr>
            <a:stCxn id="453" idx="2"/>
          </p:cNvCxnSpPr>
          <p:nvPr/>
        </p:nvCxnSpPr>
        <p:spPr>
          <a:xfrm rot="10800000">
            <a:off x="2887738" y="4397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46"/>
          <p:cNvCxnSpPr/>
          <p:nvPr/>
        </p:nvCxnSpPr>
        <p:spPr>
          <a:xfrm rot="10800000">
            <a:off x="2882650" y="2864200"/>
            <a:ext cx="0" cy="154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46"/>
          <p:cNvCxnSpPr>
            <a:stCxn id="456" idx="2"/>
          </p:cNvCxnSpPr>
          <p:nvPr/>
        </p:nvCxnSpPr>
        <p:spPr>
          <a:xfrm>
            <a:off x="5871925" y="3254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7" name="Google Shape;457;p46"/>
          <p:cNvCxnSpPr>
            <a:stCxn id="458" idx="2"/>
          </p:cNvCxnSpPr>
          <p:nvPr/>
        </p:nvCxnSpPr>
        <p:spPr>
          <a:xfrm>
            <a:off x="5871925" y="3635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46"/>
          <p:cNvCxnSpPr>
            <a:stCxn id="460" idx="2"/>
          </p:cNvCxnSpPr>
          <p:nvPr/>
        </p:nvCxnSpPr>
        <p:spPr>
          <a:xfrm>
            <a:off x="5871925" y="4016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1" name="Google Shape;461;p46"/>
          <p:cNvCxnSpPr>
            <a:stCxn id="462" idx="2"/>
          </p:cNvCxnSpPr>
          <p:nvPr/>
        </p:nvCxnSpPr>
        <p:spPr>
          <a:xfrm>
            <a:off x="5871925" y="4397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46"/>
          <p:cNvCxnSpPr/>
          <p:nvPr/>
        </p:nvCxnSpPr>
        <p:spPr>
          <a:xfrm rot="10800000">
            <a:off x="6261025" y="2864066"/>
            <a:ext cx="0" cy="15429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7" name="Google Shape;447;p46"/>
          <p:cNvSpPr/>
          <p:nvPr/>
        </p:nvSpPr>
        <p:spPr>
          <a:xfrm>
            <a:off x="3271738" y="3112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46"/>
          <p:cNvSpPr/>
          <p:nvPr/>
        </p:nvSpPr>
        <p:spPr>
          <a:xfrm>
            <a:off x="3271738" y="3493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46"/>
          <p:cNvSpPr/>
          <p:nvPr/>
        </p:nvSpPr>
        <p:spPr>
          <a:xfrm>
            <a:off x="3271738" y="4255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46"/>
          <p:cNvSpPr/>
          <p:nvPr/>
        </p:nvSpPr>
        <p:spPr>
          <a:xfrm flipH="1">
            <a:off x="5586925" y="3493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46"/>
          <p:cNvSpPr/>
          <p:nvPr/>
        </p:nvSpPr>
        <p:spPr>
          <a:xfrm flipH="1">
            <a:off x="5586925" y="3874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2" name="Google Shape;462;p46"/>
          <p:cNvSpPr/>
          <p:nvPr/>
        </p:nvSpPr>
        <p:spPr>
          <a:xfrm flipH="1">
            <a:off x="5586925" y="4255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4" name="Google Shape;464;p46"/>
          <p:cNvCxnSpPr>
            <a:stCxn id="465" idx="1"/>
          </p:cNvCxnSpPr>
          <p:nvPr/>
        </p:nvCxnSpPr>
        <p:spPr>
          <a:xfrm rot="10800000">
            <a:off x="2887738" y="28737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46"/>
          <p:cNvCxnSpPr>
            <a:stCxn id="467" idx="3"/>
          </p:cNvCxnSpPr>
          <p:nvPr/>
        </p:nvCxnSpPr>
        <p:spPr>
          <a:xfrm>
            <a:off x="5871913" y="2873650"/>
            <a:ext cx="3840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46"/>
          <p:cNvCxnSpPr>
            <a:endCxn id="467" idx="1"/>
          </p:cNvCxnSpPr>
          <p:nvPr/>
        </p:nvCxnSpPr>
        <p:spPr>
          <a:xfrm>
            <a:off x="3556813" y="2873650"/>
            <a:ext cx="2030100" cy="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9" name="Google Shape;469;p46"/>
          <p:cNvSpPr/>
          <p:nvPr/>
        </p:nvSpPr>
        <p:spPr>
          <a:xfrm>
            <a:off x="2882650" y="2871400"/>
            <a:ext cx="3378374" cy="1143575"/>
          </a:xfrm>
          <a:custGeom>
            <a:rect b="b" l="l" r="r" t="t"/>
            <a:pathLst>
              <a:path extrusionOk="0" h="45743" w="135528">
                <a:moveTo>
                  <a:pt x="15285" y="45743"/>
                </a:moveTo>
                <a:lnTo>
                  <a:pt x="0" y="45743"/>
                </a:lnTo>
                <a:lnTo>
                  <a:pt x="0" y="0"/>
                </a:lnTo>
                <a:lnTo>
                  <a:pt x="135528" y="0"/>
                </a:lnTo>
                <a:lnTo>
                  <a:pt x="135528" y="15285"/>
                </a:lnTo>
                <a:lnTo>
                  <a:pt x="119569" y="15285"/>
                </a:lnTo>
              </a:path>
            </a:pathLst>
          </a:cu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5" name="Google Shape;465;p46"/>
          <p:cNvSpPr/>
          <p:nvPr/>
        </p:nvSpPr>
        <p:spPr>
          <a:xfrm>
            <a:off x="3271738" y="27312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7" name="Google Shape;467;p46"/>
          <p:cNvSpPr/>
          <p:nvPr/>
        </p:nvSpPr>
        <p:spPr>
          <a:xfrm>
            <a:off x="5586913" y="27311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46"/>
          <p:cNvSpPr/>
          <p:nvPr/>
        </p:nvSpPr>
        <p:spPr>
          <a:xfrm flipH="1">
            <a:off x="5586925" y="31121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46"/>
          <p:cNvSpPr/>
          <p:nvPr/>
        </p:nvSpPr>
        <p:spPr>
          <a:xfrm>
            <a:off x="3271738" y="387425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Course Logistics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Layers of the Internet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 3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Characteristics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Headers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475" name="Google Shape;475;p4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 </a:t>
            </a:r>
            <a:r>
              <a:rPr lang="en"/>
              <a:t>Characteristics</a:t>
            </a:r>
            <a:endParaRPr/>
          </a:p>
        </p:txBody>
      </p:sp>
      <p:sp>
        <p:nvSpPr>
          <p:cNvPr id="476" name="Google Shape;476;p4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1, </a:t>
            </a:r>
            <a:r>
              <a:rPr lang="en"/>
              <a:t>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8"/>
          <p:cNvSpPr/>
          <p:nvPr/>
        </p:nvSpPr>
        <p:spPr>
          <a:xfrm>
            <a:off x="3531125" y="2516450"/>
            <a:ext cx="1571400" cy="128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48"/>
          <p:cNvSpPr/>
          <p:nvPr/>
        </p:nvSpPr>
        <p:spPr>
          <a:xfrm>
            <a:off x="3199850" y="3874700"/>
            <a:ext cx="2141400" cy="1208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6111450" y="2406275"/>
            <a:ext cx="2218800" cy="267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4" name="Google Shape;484;p48"/>
          <p:cNvSpPr/>
          <p:nvPr/>
        </p:nvSpPr>
        <p:spPr>
          <a:xfrm>
            <a:off x="793550" y="2669875"/>
            <a:ext cx="1636200" cy="207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5" name="Google Shape;485;p4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Network of Networks</a:t>
            </a:r>
            <a:endParaRPr/>
          </a:p>
        </p:txBody>
      </p:sp>
      <p:sp>
        <p:nvSpPr>
          <p:cNvPr id="486" name="Google Shape;486;p48"/>
          <p:cNvSpPr/>
          <p:nvPr/>
        </p:nvSpPr>
        <p:spPr>
          <a:xfrm>
            <a:off x="1481775" y="3949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1481775" y="3242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2079063" y="3534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8"/>
          <p:cNvSpPr/>
          <p:nvPr/>
        </p:nvSpPr>
        <p:spPr>
          <a:xfrm>
            <a:off x="1268388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48"/>
          <p:cNvSpPr/>
          <p:nvPr/>
        </p:nvSpPr>
        <p:spPr>
          <a:xfrm>
            <a:off x="1695163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8"/>
          <p:cNvSpPr/>
          <p:nvPr/>
        </p:nvSpPr>
        <p:spPr>
          <a:xfrm>
            <a:off x="996863" y="37321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48"/>
          <p:cNvSpPr/>
          <p:nvPr/>
        </p:nvSpPr>
        <p:spPr>
          <a:xfrm>
            <a:off x="996863" y="41673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3" name="Google Shape;493;p48"/>
          <p:cNvCxnSpPr>
            <a:stCxn id="489" idx="5"/>
            <a:endCxn id="487" idx="0"/>
          </p:cNvCxnSpPr>
          <p:nvPr/>
        </p:nvCxnSpPr>
        <p:spPr>
          <a:xfrm>
            <a:off x="1511650" y="3002963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8"/>
          <p:cNvCxnSpPr>
            <a:stCxn id="487" idx="0"/>
            <a:endCxn id="490" idx="3"/>
          </p:cNvCxnSpPr>
          <p:nvPr/>
        </p:nvCxnSpPr>
        <p:spPr>
          <a:xfrm flipH="1" rot="10800000">
            <a:off x="1624275" y="3002975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8"/>
          <p:cNvCxnSpPr>
            <a:stCxn id="486" idx="1"/>
            <a:endCxn id="491" idx="6"/>
          </p:cNvCxnSpPr>
          <p:nvPr/>
        </p:nvCxnSpPr>
        <p:spPr>
          <a:xfrm rot="10800000">
            <a:off x="1281975" y="38747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6" name="Google Shape;496;p48"/>
          <p:cNvCxnSpPr>
            <a:stCxn id="486" idx="1"/>
            <a:endCxn id="492" idx="6"/>
          </p:cNvCxnSpPr>
          <p:nvPr/>
        </p:nvCxnSpPr>
        <p:spPr>
          <a:xfrm flipH="1">
            <a:off x="1281975" y="40922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7" name="Google Shape;497;p48"/>
          <p:cNvCxnSpPr>
            <a:stCxn id="486" idx="0"/>
            <a:endCxn id="488" idx="1"/>
          </p:cNvCxnSpPr>
          <p:nvPr/>
        </p:nvCxnSpPr>
        <p:spPr>
          <a:xfrm flipH="1" rot="10800000">
            <a:off x="1624275" y="3677300"/>
            <a:ext cx="454800" cy="2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8" name="Google Shape;498;p48"/>
          <p:cNvCxnSpPr>
            <a:stCxn id="487" idx="2"/>
            <a:endCxn id="486" idx="0"/>
          </p:cNvCxnSpPr>
          <p:nvPr/>
        </p:nvCxnSpPr>
        <p:spPr>
          <a:xfrm>
            <a:off x="1624275" y="3527375"/>
            <a:ext cx="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48"/>
          <p:cNvSpPr/>
          <p:nvPr/>
        </p:nvSpPr>
        <p:spPr>
          <a:xfrm>
            <a:off x="4787625" y="29773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48"/>
          <p:cNvSpPr/>
          <p:nvPr/>
        </p:nvSpPr>
        <p:spPr>
          <a:xfrm>
            <a:off x="4052925" y="29773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48"/>
          <p:cNvSpPr/>
          <p:nvPr/>
        </p:nvSpPr>
        <p:spPr>
          <a:xfrm>
            <a:off x="4150350" y="25729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2" name="Google Shape;502;p48"/>
          <p:cNvCxnSpPr>
            <a:stCxn id="499" idx="1"/>
            <a:endCxn id="501" idx="5"/>
          </p:cNvCxnSpPr>
          <p:nvPr/>
        </p:nvCxnSpPr>
        <p:spPr>
          <a:xfrm rot="10800000">
            <a:off x="4393725" y="2816238"/>
            <a:ext cx="393900" cy="30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8"/>
          <p:cNvCxnSpPr>
            <a:stCxn id="499" idx="1"/>
            <a:endCxn id="500" idx="6"/>
          </p:cNvCxnSpPr>
          <p:nvPr/>
        </p:nvCxnSpPr>
        <p:spPr>
          <a:xfrm rot="10800000">
            <a:off x="4337925" y="3119838"/>
            <a:ext cx="44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" name="Google Shape;504;p48"/>
          <p:cNvSpPr/>
          <p:nvPr/>
        </p:nvSpPr>
        <p:spPr>
          <a:xfrm>
            <a:off x="3910325" y="3361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5" name="Google Shape;505;p48"/>
          <p:cNvCxnSpPr>
            <a:stCxn id="499" idx="1"/>
            <a:endCxn id="504" idx="3"/>
          </p:cNvCxnSpPr>
          <p:nvPr/>
        </p:nvCxnSpPr>
        <p:spPr>
          <a:xfrm flipH="1">
            <a:off x="4195425" y="3119838"/>
            <a:ext cx="592200" cy="38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6" name="Google Shape;506;p48"/>
          <p:cNvSpPr/>
          <p:nvPr/>
        </p:nvSpPr>
        <p:spPr>
          <a:xfrm>
            <a:off x="3463788" y="41358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8"/>
          <p:cNvSpPr/>
          <p:nvPr/>
        </p:nvSpPr>
        <p:spPr>
          <a:xfrm>
            <a:off x="4787625" y="413591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8"/>
          <p:cNvSpPr/>
          <p:nvPr/>
        </p:nvSpPr>
        <p:spPr>
          <a:xfrm>
            <a:off x="3463788" y="458571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9" name="Google Shape;509;p48"/>
          <p:cNvCxnSpPr>
            <a:stCxn id="508" idx="0"/>
            <a:endCxn id="506" idx="2"/>
          </p:cNvCxnSpPr>
          <p:nvPr/>
        </p:nvCxnSpPr>
        <p:spPr>
          <a:xfrm rot="10800000">
            <a:off x="3606288" y="4420711"/>
            <a:ext cx="0" cy="16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0" name="Google Shape;510;p48"/>
          <p:cNvCxnSpPr>
            <a:stCxn id="506" idx="3"/>
            <a:endCxn id="507" idx="1"/>
          </p:cNvCxnSpPr>
          <p:nvPr/>
        </p:nvCxnSpPr>
        <p:spPr>
          <a:xfrm>
            <a:off x="3748788" y="4278338"/>
            <a:ext cx="103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p48"/>
          <p:cNvSpPr/>
          <p:nvPr/>
        </p:nvSpPr>
        <p:spPr>
          <a:xfrm>
            <a:off x="4787625" y="458563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2" name="Google Shape;512;p48"/>
          <p:cNvCxnSpPr>
            <a:stCxn id="511" idx="0"/>
            <a:endCxn id="507" idx="2"/>
          </p:cNvCxnSpPr>
          <p:nvPr/>
        </p:nvCxnSpPr>
        <p:spPr>
          <a:xfrm rot="10800000">
            <a:off x="4930125" y="4420936"/>
            <a:ext cx="0" cy="1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48"/>
          <p:cNvSpPr/>
          <p:nvPr/>
        </p:nvSpPr>
        <p:spPr>
          <a:xfrm>
            <a:off x="6158463" y="37422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4" name="Google Shape;514;p48"/>
          <p:cNvSpPr/>
          <p:nvPr/>
        </p:nvSpPr>
        <p:spPr>
          <a:xfrm>
            <a:off x="6307800" y="30227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5" name="Google Shape;515;p48"/>
          <p:cNvSpPr/>
          <p:nvPr/>
        </p:nvSpPr>
        <p:spPr>
          <a:xfrm>
            <a:off x="7118175" y="356190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6" name="Google Shape;516;p48"/>
          <p:cNvSpPr/>
          <p:nvPr/>
        </p:nvSpPr>
        <p:spPr>
          <a:xfrm>
            <a:off x="7123975" y="41301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48"/>
          <p:cNvSpPr/>
          <p:nvPr/>
        </p:nvSpPr>
        <p:spPr>
          <a:xfrm>
            <a:off x="7123975" y="30227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8" name="Google Shape;518;p48"/>
          <p:cNvCxnSpPr>
            <a:stCxn id="514" idx="3"/>
            <a:endCxn id="517" idx="2"/>
          </p:cNvCxnSpPr>
          <p:nvPr/>
        </p:nvCxnSpPr>
        <p:spPr>
          <a:xfrm>
            <a:off x="6592800" y="3165264"/>
            <a:ext cx="53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48"/>
          <p:cNvSpPr/>
          <p:nvPr/>
        </p:nvSpPr>
        <p:spPr>
          <a:xfrm>
            <a:off x="6752375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0" name="Google Shape;520;p48"/>
          <p:cNvSpPr/>
          <p:nvPr/>
        </p:nvSpPr>
        <p:spPr>
          <a:xfrm>
            <a:off x="7483950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1" name="Google Shape;521;p48"/>
          <p:cNvCxnSpPr>
            <a:stCxn id="520" idx="1"/>
            <a:endCxn id="516" idx="2"/>
          </p:cNvCxnSpPr>
          <p:nvPr/>
        </p:nvCxnSpPr>
        <p:spPr>
          <a:xfrm rot="10800000">
            <a:off x="7266487" y="4415076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2" name="Google Shape;522;p48"/>
          <p:cNvCxnSpPr>
            <a:stCxn id="519" idx="7"/>
            <a:endCxn id="516" idx="2"/>
          </p:cNvCxnSpPr>
          <p:nvPr/>
        </p:nvCxnSpPr>
        <p:spPr>
          <a:xfrm flipH="1" rot="10800000">
            <a:off x="6995638" y="4415076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48"/>
          <p:cNvCxnSpPr>
            <a:stCxn id="515" idx="0"/>
            <a:endCxn id="514" idx="3"/>
          </p:cNvCxnSpPr>
          <p:nvPr/>
        </p:nvCxnSpPr>
        <p:spPr>
          <a:xfrm rot="10800000">
            <a:off x="6592875" y="3165301"/>
            <a:ext cx="667800" cy="39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4" name="Google Shape;524;p48"/>
          <p:cNvCxnSpPr>
            <a:stCxn id="515" idx="1"/>
            <a:endCxn id="513" idx="3"/>
          </p:cNvCxnSpPr>
          <p:nvPr/>
        </p:nvCxnSpPr>
        <p:spPr>
          <a:xfrm flipH="1">
            <a:off x="6443475" y="3704401"/>
            <a:ext cx="674700" cy="18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48"/>
          <p:cNvCxnSpPr>
            <a:stCxn id="515" idx="2"/>
            <a:endCxn id="516" idx="0"/>
          </p:cNvCxnSpPr>
          <p:nvPr/>
        </p:nvCxnSpPr>
        <p:spPr>
          <a:xfrm>
            <a:off x="7260675" y="3846901"/>
            <a:ext cx="5700" cy="28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6" name="Google Shape;526;p48"/>
          <p:cNvSpPr/>
          <p:nvPr/>
        </p:nvSpPr>
        <p:spPr>
          <a:xfrm>
            <a:off x="7763400" y="35618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7" name="Google Shape;527;p48"/>
          <p:cNvCxnSpPr>
            <a:stCxn id="515" idx="3"/>
            <a:endCxn id="526" idx="2"/>
          </p:cNvCxnSpPr>
          <p:nvPr/>
        </p:nvCxnSpPr>
        <p:spPr>
          <a:xfrm>
            <a:off x="7403175" y="3704401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8" name="Google Shape;528;p48"/>
          <p:cNvCxnSpPr>
            <a:stCxn id="488" idx="3"/>
            <a:endCxn id="506" idx="1"/>
          </p:cNvCxnSpPr>
          <p:nvPr/>
        </p:nvCxnSpPr>
        <p:spPr>
          <a:xfrm>
            <a:off x="2364063" y="3677375"/>
            <a:ext cx="1099800" cy="60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48"/>
          <p:cNvCxnSpPr>
            <a:stCxn id="488" idx="3"/>
            <a:endCxn id="504" idx="1"/>
          </p:cNvCxnSpPr>
          <p:nvPr/>
        </p:nvCxnSpPr>
        <p:spPr>
          <a:xfrm flipH="1" rot="10800000">
            <a:off x="2364063" y="3503975"/>
            <a:ext cx="1546200" cy="17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0" name="Google Shape;530;p48"/>
          <p:cNvCxnSpPr>
            <a:stCxn id="499" idx="3"/>
            <a:endCxn id="514" idx="1"/>
          </p:cNvCxnSpPr>
          <p:nvPr/>
        </p:nvCxnSpPr>
        <p:spPr>
          <a:xfrm>
            <a:off x="5072625" y="3119838"/>
            <a:ext cx="1235100" cy="4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1" name="Google Shape;531;p48"/>
          <p:cNvCxnSpPr>
            <a:stCxn id="507" idx="3"/>
            <a:endCxn id="513" idx="1"/>
          </p:cNvCxnSpPr>
          <p:nvPr/>
        </p:nvCxnSpPr>
        <p:spPr>
          <a:xfrm flipH="1" rot="10800000">
            <a:off x="5072625" y="3884813"/>
            <a:ext cx="1085700" cy="39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2" name="Google Shape;532;p48"/>
          <p:cNvSpPr/>
          <p:nvPr/>
        </p:nvSpPr>
        <p:spPr>
          <a:xfrm>
            <a:off x="7123975" y="25655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3" name="Google Shape;533;p48"/>
          <p:cNvCxnSpPr>
            <a:stCxn id="514" idx="3"/>
            <a:endCxn id="532" idx="3"/>
          </p:cNvCxnSpPr>
          <p:nvPr/>
        </p:nvCxnSpPr>
        <p:spPr>
          <a:xfrm flipH="1" rot="10800000">
            <a:off x="6592800" y="2808864"/>
            <a:ext cx="573000" cy="35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4" name="Google Shape;534;p48"/>
          <p:cNvSpPr txBox="1"/>
          <p:nvPr>
            <p:ph idx="1" type="body"/>
          </p:nvPr>
        </p:nvSpPr>
        <p:spPr>
          <a:xfrm>
            <a:off x="107050" y="402200"/>
            <a:ext cx="8909700" cy="17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With enough post offices, we can connect all the towns in the world!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is a </a:t>
            </a:r>
            <a:r>
              <a:rPr b="1" lang="en"/>
              <a:t>network of networks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operator runs its own local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local networks connect to each other to form the Internet.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9"/>
          <p:cNvSpPr/>
          <p:nvPr/>
        </p:nvSpPr>
        <p:spPr>
          <a:xfrm>
            <a:off x="3531125" y="2516450"/>
            <a:ext cx="1571400" cy="128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0" name="Google Shape;540;p49"/>
          <p:cNvSpPr/>
          <p:nvPr/>
        </p:nvSpPr>
        <p:spPr>
          <a:xfrm>
            <a:off x="3199850" y="3874700"/>
            <a:ext cx="2141400" cy="1208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1" name="Google Shape;541;p49"/>
          <p:cNvSpPr/>
          <p:nvPr/>
        </p:nvSpPr>
        <p:spPr>
          <a:xfrm>
            <a:off x="6111450" y="2406275"/>
            <a:ext cx="2218800" cy="267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2" name="Google Shape;542;p49"/>
          <p:cNvSpPr/>
          <p:nvPr/>
        </p:nvSpPr>
        <p:spPr>
          <a:xfrm>
            <a:off x="793550" y="2669875"/>
            <a:ext cx="1636200" cy="207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4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Hosts vs. Switches</a:t>
            </a:r>
            <a:endParaRPr/>
          </a:p>
        </p:txBody>
      </p:sp>
      <p:sp>
        <p:nvSpPr>
          <p:cNvPr id="544" name="Google Shape;544;p49"/>
          <p:cNvSpPr/>
          <p:nvPr/>
        </p:nvSpPr>
        <p:spPr>
          <a:xfrm>
            <a:off x="1481775" y="3949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49"/>
          <p:cNvSpPr/>
          <p:nvPr/>
        </p:nvSpPr>
        <p:spPr>
          <a:xfrm>
            <a:off x="1481775" y="3242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49"/>
          <p:cNvSpPr/>
          <p:nvPr/>
        </p:nvSpPr>
        <p:spPr>
          <a:xfrm>
            <a:off x="2079063" y="3534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49"/>
          <p:cNvSpPr/>
          <p:nvPr/>
        </p:nvSpPr>
        <p:spPr>
          <a:xfrm>
            <a:off x="1268388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8" name="Google Shape;548;p49"/>
          <p:cNvSpPr/>
          <p:nvPr/>
        </p:nvSpPr>
        <p:spPr>
          <a:xfrm>
            <a:off x="1695163" y="27597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9" name="Google Shape;549;p49"/>
          <p:cNvSpPr/>
          <p:nvPr/>
        </p:nvSpPr>
        <p:spPr>
          <a:xfrm>
            <a:off x="996863" y="37321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0" name="Google Shape;550;p49"/>
          <p:cNvSpPr/>
          <p:nvPr/>
        </p:nvSpPr>
        <p:spPr>
          <a:xfrm>
            <a:off x="996863" y="41673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51" name="Google Shape;551;p49"/>
          <p:cNvCxnSpPr>
            <a:stCxn id="547" idx="5"/>
            <a:endCxn id="545" idx="0"/>
          </p:cNvCxnSpPr>
          <p:nvPr/>
        </p:nvCxnSpPr>
        <p:spPr>
          <a:xfrm>
            <a:off x="1511650" y="3002963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49"/>
          <p:cNvCxnSpPr>
            <a:stCxn id="545" idx="0"/>
            <a:endCxn id="548" idx="3"/>
          </p:cNvCxnSpPr>
          <p:nvPr/>
        </p:nvCxnSpPr>
        <p:spPr>
          <a:xfrm flipH="1" rot="10800000">
            <a:off x="1624275" y="3002975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49"/>
          <p:cNvCxnSpPr>
            <a:stCxn id="544" idx="1"/>
            <a:endCxn id="549" idx="6"/>
          </p:cNvCxnSpPr>
          <p:nvPr/>
        </p:nvCxnSpPr>
        <p:spPr>
          <a:xfrm rot="10800000">
            <a:off x="1281975" y="38747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49"/>
          <p:cNvCxnSpPr>
            <a:stCxn id="544" idx="1"/>
            <a:endCxn id="550" idx="6"/>
          </p:cNvCxnSpPr>
          <p:nvPr/>
        </p:nvCxnSpPr>
        <p:spPr>
          <a:xfrm flipH="1">
            <a:off x="1281975" y="40922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" name="Google Shape;555;p49"/>
          <p:cNvCxnSpPr>
            <a:stCxn id="544" idx="0"/>
            <a:endCxn id="546" idx="1"/>
          </p:cNvCxnSpPr>
          <p:nvPr/>
        </p:nvCxnSpPr>
        <p:spPr>
          <a:xfrm flipH="1" rot="10800000">
            <a:off x="1624275" y="3677300"/>
            <a:ext cx="454800" cy="27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49"/>
          <p:cNvCxnSpPr>
            <a:stCxn id="545" idx="2"/>
            <a:endCxn id="544" idx="0"/>
          </p:cNvCxnSpPr>
          <p:nvPr/>
        </p:nvCxnSpPr>
        <p:spPr>
          <a:xfrm>
            <a:off x="1624275" y="3527375"/>
            <a:ext cx="0" cy="42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49"/>
          <p:cNvSpPr/>
          <p:nvPr/>
        </p:nvSpPr>
        <p:spPr>
          <a:xfrm>
            <a:off x="4787625" y="29773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9"/>
          <p:cNvSpPr/>
          <p:nvPr/>
        </p:nvSpPr>
        <p:spPr>
          <a:xfrm>
            <a:off x="4052925" y="2977338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9"/>
          <p:cNvSpPr/>
          <p:nvPr/>
        </p:nvSpPr>
        <p:spPr>
          <a:xfrm>
            <a:off x="4150350" y="2572963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0" name="Google Shape;560;p49"/>
          <p:cNvCxnSpPr>
            <a:stCxn id="557" idx="1"/>
            <a:endCxn id="559" idx="5"/>
          </p:cNvCxnSpPr>
          <p:nvPr/>
        </p:nvCxnSpPr>
        <p:spPr>
          <a:xfrm rot="10800000">
            <a:off x="4393725" y="2816238"/>
            <a:ext cx="393900" cy="30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1" name="Google Shape;561;p49"/>
          <p:cNvCxnSpPr>
            <a:stCxn id="557" idx="1"/>
            <a:endCxn id="558" idx="6"/>
          </p:cNvCxnSpPr>
          <p:nvPr/>
        </p:nvCxnSpPr>
        <p:spPr>
          <a:xfrm rot="10800000">
            <a:off x="4337925" y="3119838"/>
            <a:ext cx="44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2" name="Google Shape;562;p49"/>
          <p:cNvSpPr/>
          <p:nvPr/>
        </p:nvSpPr>
        <p:spPr>
          <a:xfrm>
            <a:off x="3910325" y="3361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3" name="Google Shape;563;p49"/>
          <p:cNvCxnSpPr>
            <a:stCxn id="557" idx="1"/>
            <a:endCxn id="562" idx="3"/>
          </p:cNvCxnSpPr>
          <p:nvPr/>
        </p:nvCxnSpPr>
        <p:spPr>
          <a:xfrm flipH="1">
            <a:off x="4195425" y="3119838"/>
            <a:ext cx="592200" cy="384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4" name="Google Shape;564;p49"/>
          <p:cNvSpPr/>
          <p:nvPr/>
        </p:nvSpPr>
        <p:spPr>
          <a:xfrm>
            <a:off x="3463788" y="41358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49"/>
          <p:cNvSpPr/>
          <p:nvPr/>
        </p:nvSpPr>
        <p:spPr>
          <a:xfrm>
            <a:off x="4787625" y="4135913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49"/>
          <p:cNvSpPr/>
          <p:nvPr/>
        </p:nvSpPr>
        <p:spPr>
          <a:xfrm>
            <a:off x="3463788" y="4585711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67" name="Google Shape;567;p49"/>
          <p:cNvCxnSpPr>
            <a:stCxn id="566" idx="0"/>
            <a:endCxn id="564" idx="2"/>
          </p:cNvCxnSpPr>
          <p:nvPr/>
        </p:nvCxnSpPr>
        <p:spPr>
          <a:xfrm rot="10800000">
            <a:off x="3606288" y="4420711"/>
            <a:ext cx="0" cy="16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8" name="Google Shape;568;p49"/>
          <p:cNvCxnSpPr>
            <a:stCxn id="564" idx="3"/>
            <a:endCxn id="565" idx="1"/>
          </p:cNvCxnSpPr>
          <p:nvPr/>
        </p:nvCxnSpPr>
        <p:spPr>
          <a:xfrm>
            <a:off x="3748788" y="4278338"/>
            <a:ext cx="10389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9" name="Google Shape;569;p49"/>
          <p:cNvSpPr/>
          <p:nvPr/>
        </p:nvSpPr>
        <p:spPr>
          <a:xfrm>
            <a:off x="4787625" y="4585636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0" name="Google Shape;570;p49"/>
          <p:cNvCxnSpPr>
            <a:stCxn id="569" idx="0"/>
            <a:endCxn id="565" idx="2"/>
          </p:cNvCxnSpPr>
          <p:nvPr/>
        </p:nvCxnSpPr>
        <p:spPr>
          <a:xfrm rot="10800000">
            <a:off x="4930125" y="4420936"/>
            <a:ext cx="0" cy="16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1" name="Google Shape;571;p49"/>
          <p:cNvSpPr/>
          <p:nvPr/>
        </p:nvSpPr>
        <p:spPr>
          <a:xfrm>
            <a:off x="6158463" y="374225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2" name="Google Shape;572;p49"/>
          <p:cNvSpPr/>
          <p:nvPr/>
        </p:nvSpPr>
        <p:spPr>
          <a:xfrm>
            <a:off x="6307800" y="30227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3" name="Google Shape;573;p49"/>
          <p:cNvSpPr/>
          <p:nvPr/>
        </p:nvSpPr>
        <p:spPr>
          <a:xfrm>
            <a:off x="7118175" y="356190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4" name="Google Shape;574;p49"/>
          <p:cNvSpPr/>
          <p:nvPr/>
        </p:nvSpPr>
        <p:spPr>
          <a:xfrm>
            <a:off x="7123975" y="41301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5" name="Google Shape;575;p49"/>
          <p:cNvSpPr/>
          <p:nvPr/>
        </p:nvSpPr>
        <p:spPr>
          <a:xfrm>
            <a:off x="7123975" y="30227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6" name="Google Shape;576;p49"/>
          <p:cNvCxnSpPr>
            <a:stCxn id="572" idx="3"/>
            <a:endCxn id="575" idx="2"/>
          </p:cNvCxnSpPr>
          <p:nvPr/>
        </p:nvCxnSpPr>
        <p:spPr>
          <a:xfrm>
            <a:off x="6592800" y="3165264"/>
            <a:ext cx="531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7" name="Google Shape;577;p49"/>
          <p:cNvSpPr/>
          <p:nvPr/>
        </p:nvSpPr>
        <p:spPr>
          <a:xfrm>
            <a:off x="6752375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8" name="Google Shape;578;p49"/>
          <p:cNvSpPr/>
          <p:nvPr/>
        </p:nvSpPr>
        <p:spPr>
          <a:xfrm>
            <a:off x="7483950" y="462593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9" name="Google Shape;579;p49"/>
          <p:cNvCxnSpPr>
            <a:stCxn id="578" idx="1"/>
            <a:endCxn id="574" idx="2"/>
          </p:cNvCxnSpPr>
          <p:nvPr/>
        </p:nvCxnSpPr>
        <p:spPr>
          <a:xfrm rot="10800000">
            <a:off x="7266487" y="4415076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0" name="Google Shape;580;p49"/>
          <p:cNvCxnSpPr>
            <a:stCxn id="577" idx="7"/>
            <a:endCxn id="574" idx="2"/>
          </p:cNvCxnSpPr>
          <p:nvPr/>
        </p:nvCxnSpPr>
        <p:spPr>
          <a:xfrm flipH="1" rot="10800000">
            <a:off x="6995638" y="4415076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1" name="Google Shape;581;p49"/>
          <p:cNvCxnSpPr>
            <a:stCxn id="573" idx="0"/>
            <a:endCxn id="572" idx="3"/>
          </p:cNvCxnSpPr>
          <p:nvPr/>
        </p:nvCxnSpPr>
        <p:spPr>
          <a:xfrm rot="10800000">
            <a:off x="6592875" y="3165301"/>
            <a:ext cx="667800" cy="396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2" name="Google Shape;582;p49"/>
          <p:cNvCxnSpPr>
            <a:stCxn id="573" idx="1"/>
            <a:endCxn id="571" idx="3"/>
          </p:cNvCxnSpPr>
          <p:nvPr/>
        </p:nvCxnSpPr>
        <p:spPr>
          <a:xfrm flipH="1">
            <a:off x="6443475" y="3704401"/>
            <a:ext cx="674700" cy="180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3" name="Google Shape;583;p49"/>
          <p:cNvCxnSpPr>
            <a:stCxn id="573" idx="2"/>
            <a:endCxn id="574" idx="0"/>
          </p:cNvCxnSpPr>
          <p:nvPr/>
        </p:nvCxnSpPr>
        <p:spPr>
          <a:xfrm>
            <a:off x="7260675" y="3846901"/>
            <a:ext cx="5700" cy="283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49"/>
          <p:cNvSpPr/>
          <p:nvPr/>
        </p:nvSpPr>
        <p:spPr>
          <a:xfrm>
            <a:off x="7763400" y="35618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5" name="Google Shape;585;p49"/>
          <p:cNvCxnSpPr>
            <a:stCxn id="573" idx="3"/>
            <a:endCxn id="584" idx="2"/>
          </p:cNvCxnSpPr>
          <p:nvPr/>
        </p:nvCxnSpPr>
        <p:spPr>
          <a:xfrm>
            <a:off x="7403175" y="3704401"/>
            <a:ext cx="3603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49"/>
          <p:cNvCxnSpPr>
            <a:stCxn id="546" idx="3"/>
            <a:endCxn id="564" idx="1"/>
          </p:cNvCxnSpPr>
          <p:nvPr/>
        </p:nvCxnSpPr>
        <p:spPr>
          <a:xfrm>
            <a:off x="2364063" y="3677375"/>
            <a:ext cx="1099800" cy="60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7" name="Google Shape;587;p49"/>
          <p:cNvCxnSpPr>
            <a:stCxn id="546" idx="3"/>
            <a:endCxn id="562" idx="1"/>
          </p:cNvCxnSpPr>
          <p:nvPr/>
        </p:nvCxnSpPr>
        <p:spPr>
          <a:xfrm flipH="1" rot="10800000">
            <a:off x="2364063" y="3503975"/>
            <a:ext cx="1546200" cy="173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8" name="Google Shape;588;p49"/>
          <p:cNvCxnSpPr>
            <a:stCxn id="557" idx="3"/>
            <a:endCxn id="572" idx="1"/>
          </p:cNvCxnSpPr>
          <p:nvPr/>
        </p:nvCxnSpPr>
        <p:spPr>
          <a:xfrm>
            <a:off x="5072625" y="3119838"/>
            <a:ext cx="1235100" cy="4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9" name="Google Shape;589;p49"/>
          <p:cNvCxnSpPr>
            <a:stCxn id="565" idx="3"/>
            <a:endCxn id="571" idx="1"/>
          </p:cNvCxnSpPr>
          <p:nvPr/>
        </p:nvCxnSpPr>
        <p:spPr>
          <a:xfrm flipH="1" rot="10800000">
            <a:off x="5072625" y="3884813"/>
            <a:ext cx="1085700" cy="393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0" name="Google Shape;590;p49"/>
          <p:cNvSpPr/>
          <p:nvPr/>
        </p:nvSpPr>
        <p:spPr>
          <a:xfrm>
            <a:off x="7123975" y="2565564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91" name="Google Shape;591;p49"/>
          <p:cNvCxnSpPr>
            <a:stCxn id="572" idx="3"/>
            <a:endCxn id="590" idx="3"/>
          </p:cNvCxnSpPr>
          <p:nvPr/>
        </p:nvCxnSpPr>
        <p:spPr>
          <a:xfrm flipH="1" rot="10800000">
            <a:off x="6592800" y="2808864"/>
            <a:ext cx="573000" cy="356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49"/>
          <p:cNvSpPr txBox="1"/>
          <p:nvPr>
            <p:ph idx="1" type="body"/>
          </p:nvPr>
        </p:nvSpPr>
        <p:spPr>
          <a:xfrm>
            <a:off x="107050" y="402200"/>
            <a:ext cx="89097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    End hosts </a:t>
            </a:r>
            <a:r>
              <a:rPr lang="en"/>
              <a:t>are the </a:t>
            </a:r>
            <a:r>
              <a:rPr lang="en"/>
              <a:t>machines</a:t>
            </a:r>
            <a:r>
              <a:rPr lang="en"/>
              <a:t> communicating over the Internet.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Houses.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Examples: Your laptop, your phone, Google's </a:t>
            </a:r>
            <a:r>
              <a:rPr lang="en"/>
              <a:t>server.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     Switches</a:t>
            </a:r>
            <a:r>
              <a:rPr lang="en"/>
              <a:t> (aka </a:t>
            </a:r>
            <a:r>
              <a:rPr b="1" lang="en"/>
              <a:t>routers</a:t>
            </a:r>
            <a:r>
              <a:rPr lang="en"/>
              <a:t>) receive packets and forward them toward their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Post offices.</a:t>
            </a:r>
            <a:endParaRPr/>
          </a:p>
        </p:txBody>
      </p:sp>
      <p:sp>
        <p:nvSpPr>
          <p:cNvPr id="593" name="Google Shape;593;p49"/>
          <p:cNvSpPr/>
          <p:nvPr/>
        </p:nvSpPr>
        <p:spPr>
          <a:xfrm>
            <a:off x="107038" y="55702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4" name="Google Shape;594;p49"/>
          <p:cNvSpPr/>
          <p:nvPr/>
        </p:nvSpPr>
        <p:spPr>
          <a:xfrm>
            <a:off x="107050" y="165388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5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Layers of Abstraction</a:t>
            </a:r>
            <a:endParaRPr/>
          </a:p>
        </p:txBody>
      </p:sp>
      <p:sp>
        <p:nvSpPr>
          <p:cNvPr id="600" name="Google Shape;600;p50"/>
          <p:cNvSpPr txBox="1"/>
          <p:nvPr>
            <p:ph idx="1" type="body"/>
          </p:nvPr>
        </p:nvSpPr>
        <p:spPr>
          <a:xfrm>
            <a:off x="107050" y="402200"/>
            <a:ext cx="8909700" cy="23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Modularity</a:t>
            </a:r>
            <a:r>
              <a:rPr lang="en"/>
              <a:t>: </a:t>
            </a:r>
            <a:r>
              <a:rPr lang="en"/>
              <a:t>In our design, we decomposed the system into layers of abstraction.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relies on services from the layer below.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layer provides services to the layer above.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Abstraction is very powerful.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Layer 3 designer doesn't have to think about voltages on the wire.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change in Layer 2 protocols doesn't affect the other layers.</a:t>
            </a:r>
            <a:endParaRPr/>
          </a:p>
        </p:txBody>
      </p:sp>
      <p:sp>
        <p:nvSpPr>
          <p:cNvPr id="601" name="Google Shape;601;p50"/>
          <p:cNvSpPr/>
          <p:nvPr/>
        </p:nvSpPr>
        <p:spPr>
          <a:xfrm>
            <a:off x="2050950" y="4508225"/>
            <a:ext cx="1622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50"/>
          <p:cNvSpPr/>
          <p:nvPr/>
        </p:nvSpPr>
        <p:spPr>
          <a:xfrm>
            <a:off x="2050950" y="3828413"/>
            <a:ext cx="1622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50"/>
          <p:cNvSpPr/>
          <p:nvPr/>
        </p:nvSpPr>
        <p:spPr>
          <a:xfrm>
            <a:off x="2050950" y="3148601"/>
            <a:ext cx="1622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4" name="Google Shape;604;p50"/>
          <p:cNvCxnSpPr>
            <a:stCxn id="602" idx="2"/>
            <a:endCxn id="601" idx="0"/>
          </p:cNvCxnSpPr>
          <p:nvPr/>
        </p:nvCxnSpPr>
        <p:spPr>
          <a:xfrm>
            <a:off x="2862150" y="4199513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605" name="Google Shape;605;p50"/>
          <p:cNvCxnSpPr>
            <a:stCxn id="603" idx="2"/>
            <a:endCxn id="602" idx="0"/>
          </p:cNvCxnSpPr>
          <p:nvPr/>
        </p:nvCxnSpPr>
        <p:spPr>
          <a:xfrm>
            <a:off x="2862150" y="3519701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606" name="Google Shape;606;p50"/>
          <p:cNvSpPr txBox="1"/>
          <p:nvPr/>
        </p:nvSpPr>
        <p:spPr>
          <a:xfrm>
            <a:off x="1232850" y="45583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50"/>
          <p:cNvSpPr txBox="1"/>
          <p:nvPr/>
        </p:nvSpPr>
        <p:spPr>
          <a:xfrm>
            <a:off x="1232850" y="38785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50"/>
          <p:cNvSpPr txBox="1"/>
          <p:nvPr/>
        </p:nvSpPr>
        <p:spPr>
          <a:xfrm>
            <a:off x="1232850" y="31987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9" name="Google Shape;609;p50"/>
          <p:cNvSpPr txBox="1"/>
          <p:nvPr/>
        </p:nvSpPr>
        <p:spPr>
          <a:xfrm>
            <a:off x="3825750" y="4558325"/>
            <a:ext cx="203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 bits across space.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0" name="Google Shape;610;p50"/>
          <p:cNvSpPr txBox="1"/>
          <p:nvPr/>
        </p:nvSpPr>
        <p:spPr>
          <a:xfrm>
            <a:off x="3825750" y="3872525"/>
            <a:ext cx="2520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links in a local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1" name="Google Shape;611;p50"/>
          <p:cNvSpPr txBox="1"/>
          <p:nvPr/>
        </p:nvSpPr>
        <p:spPr>
          <a:xfrm>
            <a:off x="3825750" y="31867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 many local networks to form the Internet.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1"/>
          <p:cNvSpPr/>
          <p:nvPr/>
        </p:nvSpPr>
        <p:spPr>
          <a:xfrm>
            <a:off x="3531125" y="2516450"/>
            <a:ext cx="1571400" cy="128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51"/>
          <p:cNvSpPr/>
          <p:nvPr/>
        </p:nvSpPr>
        <p:spPr>
          <a:xfrm>
            <a:off x="3199850" y="3874700"/>
            <a:ext cx="2141400" cy="1208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51"/>
          <p:cNvSpPr/>
          <p:nvPr/>
        </p:nvSpPr>
        <p:spPr>
          <a:xfrm>
            <a:off x="6111450" y="2406275"/>
            <a:ext cx="2218800" cy="267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9" name="Google Shape;619;p51"/>
          <p:cNvSpPr/>
          <p:nvPr/>
        </p:nvSpPr>
        <p:spPr>
          <a:xfrm>
            <a:off x="793550" y="2669875"/>
            <a:ext cx="1636200" cy="207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0" name="Google Shape;620;p5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Delivery at Layer 3</a:t>
            </a:r>
            <a:endParaRPr/>
          </a:p>
        </p:txBody>
      </p:sp>
      <p:sp>
        <p:nvSpPr>
          <p:cNvPr id="621" name="Google Shape;621;p51"/>
          <p:cNvSpPr/>
          <p:nvPr/>
        </p:nvSpPr>
        <p:spPr>
          <a:xfrm>
            <a:off x="1481775" y="3242375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2" name="Google Shape;622;p51"/>
          <p:cNvSpPr/>
          <p:nvPr/>
        </p:nvSpPr>
        <p:spPr>
          <a:xfrm>
            <a:off x="1268388" y="27597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3" name="Google Shape;623;p51"/>
          <p:cNvSpPr/>
          <p:nvPr/>
        </p:nvSpPr>
        <p:spPr>
          <a:xfrm>
            <a:off x="1695163" y="27597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4" name="Google Shape;624;p51"/>
          <p:cNvSpPr/>
          <p:nvPr/>
        </p:nvSpPr>
        <p:spPr>
          <a:xfrm>
            <a:off x="996863" y="41673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5" name="Google Shape;625;p51"/>
          <p:cNvCxnSpPr>
            <a:stCxn id="622" idx="5"/>
            <a:endCxn id="621" idx="0"/>
          </p:cNvCxnSpPr>
          <p:nvPr/>
        </p:nvCxnSpPr>
        <p:spPr>
          <a:xfrm>
            <a:off x="1511650" y="3002963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6" name="Google Shape;626;p51"/>
          <p:cNvCxnSpPr>
            <a:stCxn id="621" idx="0"/>
            <a:endCxn id="623" idx="3"/>
          </p:cNvCxnSpPr>
          <p:nvPr/>
        </p:nvCxnSpPr>
        <p:spPr>
          <a:xfrm flipH="1" rot="10800000">
            <a:off x="1624275" y="3002975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51"/>
          <p:cNvCxnSpPr>
            <a:stCxn id="628" idx="1"/>
            <a:endCxn id="624" idx="6"/>
          </p:cNvCxnSpPr>
          <p:nvPr/>
        </p:nvCxnSpPr>
        <p:spPr>
          <a:xfrm flipH="1">
            <a:off x="1281975" y="40922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9" name="Google Shape;629;p51"/>
          <p:cNvCxnSpPr>
            <a:stCxn id="621" idx="2"/>
            <a:endCxn id="628" idx="0"/>
          </p:cNvCxnSpPr>
          <p:nvPr/>
        </p:nvCxnSpPr>
        <p:spPr>
          <a:xfrm>
            <a:off x="1624275" y="3527375"/>
            <a:ext cx="0" cy="422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0" name="Google Shape;630;p51"/>
          <p:cNvSpPr/>
          <p:nvPr/>
        </p:nvSpPr>
        <p:spPr>
          <a:xfrm>
            <a:off x="4052925" y="2977338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51"/>
          <p:cNvSpPr/>
          <p:nvPr/>
        </p:nvSpPr>
        <p:spPr>
          <a:xfrm>
            <a:off x="4150350" y="2572963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2" name="Google Shape;632;p51"/>
          <p:cNvCxnSpPr>
            <a:stCxn id="633" idx="1"/>
            <a:endCxn id="631" idx="5"/>
          </p:cNvCxnSpPr>
          <p:nvPr/>
        </p:nvCxnSpPr>
        <p:spPr>
          <a:xfrm rot="10800000">
            <a:off x="4393725" y="2816238"/>
            <a:ext cx="393900" cy="303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4" name="Google Shape;634;p51"/>
          <p:cNvCxnSpPr>
            <a:stCxn id="633" idx="1"/>
            <a:endCxn id="630" idx="6"/>
          </p:cNvCxnSpPr>
          <p:nvPr/>
        </p:nvCxnSpPr>
        <p:spPr>
          <a:xfrm rot="10800000">
            <a:off x="4337925" y="3119838"/>
            <a:ext cx="4497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5" name="Google Shape;635;p51"/>
          <p:cNvSpPr/>
          <p:nvPr/>
        </p:nvSpPr>
        <p:spPr>
          <a:xfrm>
            <a:off x="3463788" y="4135838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51"/>
          <p:cNvSpPr/>
          <p:nvPr/>
        </p:nvSpPr>
        <p:spPr>
          <a:xfrm>
            <a:off x="4787625" y="4135913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7" name="Google Shape;637;p51"/>
          <p:cNvSpPr/>
          <p:nvPr/>
        </p:nvSpPr>
        <p:spPr>
          <a:xfrm>
            <a:off x="3463788" y="4585711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8" name="Google Shape;638;p51"/>
          <p:cNvCxnSpPr>
            <a:stCxn id="637" idx="0"/>
            <a:endCxn id="635" idx="2"/>
          </p:cNvCxnSpPr>
          <p:nvPr/>
        </p:nvCxnSpPr>
        <p:spPr>
          <a:xfrm rot="10800000">
            <a:off x="3606288" y="4420711"/>
            <a:ext cx="0" cy="16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9" name="Google Shape;639;p51"/>
          <p:cNvCxnSpPr>
            <a:stCxn id="635" idx="3"/>
            <a:endCxn id="636" idx="1"/>
          </p:cNvCxnSpPr>
          <p:nvPr/>
        </p:nvCxnSpPr>
        <p:spPr>
          <a:xfrm>
            <a:off x="3748788" y="4278338"/>
            <a:ext cx="10389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51"/>
          <p:cNvSpPr/>
          <p:nvPr/>
        </p:nvSpPr>
        <p:spPr>
          <a:xfrm>
            <a:off x="4787625" y="4585636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1" name="Google Shape;641;p51"/>
          <p:cNvCxnSpPr>
            <a:stCxn id="640" idx="0"/>
            <a:endCxn id="636" idx="2"/>
          </p:cNvCxnSpPr>
          <p:nvPr/>
        </p:nvCxnSpPr>
        <p:spPr>
          <a:xfrm rot="10800000">
            <a:off x="4930125" y="4420936"/>
            <a:ext cx="0" cy="16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51"/>
          <p:cNvSpPr/>
          <p:nvPr/>
        </p:nvSpPr>
        <p:spPr>
          <a:xfrm>
            <a:off x="6158463" y="3742251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3" name="Google Shape;643;p51"/>
          <p:cNvSpPr/>
          <p:nvPr/>
        </p:nvSpPr>
        <p:spPr>
          <a:xfrm>
            <a:off x="7123975" y="4130164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4" name="Google Shape;644;p51"/>
          <p:cNvSpPr/>
          <p:nvPr/>
        </p:nvSpPr>
        <p:spPr>
          <a:xfrm>
            <a:off x="7123975" y="3022764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5" name="Google Shape;645;p51"/>
          <p:cNvCxnSpPr>
            <a:stCxn id="646" idx="3"/>
            <a:endCxn id="644" idx="2"/>
          </p:cNvCxnSpPr>
          <p:nvPr/>
        </p:nvCxnSpPr>
        <p:spPr>
          <a:xfrm>
            <a:off x="6592800" y="3165264"/>
            <a:ext cx="531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7" name="Google Shape;647;p51"/>
          <p:cNvSpPr/>
          <p:nvPr/>
        </p:nvSpPr>
        <p:spPr>
          <a:xfrm>
            <a:off x="6752375" y="4625939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8" name="Google Shape;648;p51"/>
          <p:cNvSpPr/>
          <p:nvPr/>
        </p:nvSpPr>
        <p:spPr>
          <a:xfrm>
            <a:off x="7483950" y="4625939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9" name="Google Shape;649;p51"/>
          <p:cNvCxnSpPr>
            <a:stCxn id="648" idx="1"/>
            <a:endCxn id="643" idx="2"/>
          </p:cNvCxnSpPr>
          <p:nvPr/>
        </p:nvCxnSpPr>
        <p:spPr>
          <a:xfrm rot="10800000">
            <a:off x="7266487" y="4415076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0" name="Google Shape;650;p51"/>
          <p:cNvCxnSpPr>
            <a:stCxn id="647" idx="7"/>
            <a:endCxn id="643" idx="2"/>
          </p:cNvCxnSpPr>
          <p:nvPr/>
        </p:nvCxnSpPr>
        <p:spPr>
          <a:xfrm flipH="1" rot="10800000">
            <a:off x="6995638" y="4415076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1" name="Google Shape;651;p51"/>
          <p:cNvCxnSpPr>
            <a:stCxn id="652" idx="1"/>
            <a:endCxn id="642" idx="3"/>
          </p:cNvCxnSpPr>
          <p:nvPr/>
        </p:nvCxnSpPr>
        <p:spPr>
          <a:xfrm flipH="1">
            <a:off x="6443475" y="3704401"/>
            <a:ext cx="674700" cy="180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51"/>
          <p:cNvCxnSpPr>
            <a:stCxn id="652" idx="2"/>
            <a:endCxn id="643" idx="0"/>
          </p:cNvCxnSpPr>
          <p:nvPr/>
        </p:nvCxnSpPr>
        <p:spPr>
          <a:xfrm>
            <a:off x="7260675" y="3846901"/>
            <a:ext cx="5700" cy="283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4" name="Google Shape;654;p51"/>
          <p:cNvCxnSpPr>
            <a:stCxn id="655" idx="3"/>
            <a:endCxn id="635" idx="1"/>
          </p:cNvCxnSpPr>
          <p:nvPr/>
        </p:nvCxnSpPr>
        <p:spPr>
          <a:xfrm>
            <a:off x="2364063" y="3677375"/>
            <a:ext cx="1099800" cy="600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6" name="Google Shape;656;p51"/>
          <p:cNvCxnSpPr>
            <a:stCxn id="636" idx="3"/>
            <a:endCxn id="642" idx="1"/>
          </p:cNvCxnSpPr>
          <p:nvPr/>
        </p:nvCxnSpPr>
        <p:spPr>
          <a:xfrm flipH="1" rot="10800000">
            <a:off x="5072625" y="3884813"/>
            <a:ext cx="1085700" cy="393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7" name="Google Shape;657;p51"/>
          <p:cNvSpPr/>
          <p:nvPr/>
        </p:nvSpPr>
        <p:spPr>
          <a:xfrm>
            <a:off x="7123975" y="2565564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8" name="Google Shape;658;p51"/>
          <p:cNvCxnSpPr>
            <a:stCxn id="646" idx="3"/>
            <a:endCxn id="657" idx="3"/>
          </p:cNvCxnSpPr>
          <p:nvPr/>
        </p:nvCxnSpPr>
        <p:spPr>
          <a:xfrm flipH="1" rot="10800000">
            <a:off x="6592800" y="2808864"/>
            <a:ext cx="573000" cy="356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51"/>
          <p:cNvSpPr txBox="1"/>
          <p:nvPr>
            <p:ph idx="1" type="body"/>
          </p:nvPr>
        </p:nvSpPr>
        <p:spPr>
          <a:xfrm>
            <a:off x="107050" y="402200"/>
            <a:ext cx="89097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packet can take multiple </a:t>
            </a:r>
            <a:r>
              <a:rPr b="1" lang="en"/>
              <a:t>hops</a:t>
            </a:r>
            <a:r>
              <a:rPr lang="en"/>
              <a:t> to reach its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router needs to </a:t>
            </a:r>
            <a:r>
              <a:rPr b="1" lang="en"/>
              <a:t>forward</a:t>
            </a:r>
            <a:r>
              <a:rPr lang="en"/>
              <a:t> the packet closer to its destination.</a:t>
            </a:r>
            <a:endParaRPr/>
          </a:p>
        </p:txBody>
      </p:sp>
      <p:sp>
        <p:nvSpPr>
          <p:cNvPr id="628" name="Google Shape;628;p51"/>
          <p:cNvSpPr/>
          <p:nvPr/>
        </p:nvSpPr>
        <p:spPr>
          <a:xfrm>
            <a:off x="1481775" y="3949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51"/>
          <p:cNvSpPr/>
          <p:nvPr/>
        </p:nvSpPr>
        <p:spPr>
          <a:xfrm>
            <a:off x="2079063" y="3534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0" name="Google Shape;660;p51"/>
          <p:cNvSpPr/>
          <p:nvPr/>
        </p:nvSpPr>
        <p:spPr>
          <a:xfrm>
            <a:off x="996863" y="37321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1" name="Google Shape;661;p51"/>
          <p:cNvCxnSpPr>
            <a:stCxn id="628" idx="1"/>
            <a:endCxn id="660" idx="6"/>
          </p:cNvCxnSpPr>
          <p:nvPr/>
        </p:nvCxnSpPr>
        <p:spPr>
          <a:xfrm rot="10800000">
            <a:off x="1281975" y="38747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2" name="Google Shape;662;p51"/>
          <p:cNvCxnSpPr>
            <a:stCxn id="628" idx="0"/>
            <a:endCxn id="655" idx="1"/>
          </p:cNvCxnSpPr>
          <p:nvPr/>
        </p:nvCxnSpPr>
        <p:spPr>
          <a:xfrm flipH="1" rot="10800000">
            <a:off x="1624275" y="3677300"/>
            <a:ext cx="454800" cy="272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3" name="Google Shape;633;p51"/>
          <p:cNvSpPr/>
          <p:nvPr/>
        </p:nvSpPr>
        <p:spPr>
          <a:xfrm>
            <a:off x="4787625" y="29773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3" name="Google Shape;663;p51"/>
          <p:cNvSpPr/>
          <p:nvPr/>
        </p:nvSpPr>
        <p:spPr>
          <a:xfrm>
            <a:off x="3910325" y="3361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4" name="Google Shape;664;p51"/>
          <p:cNvCxnSpPr>
            <a:stCxn id="633" idx="1"/>
            <a:endCxn id="663" idx="3"/>
          </p:cNvCxnSpPr>
          <p:nvPr/>
        </p:nvCxnSpPr>
        <p:spPr>
          <a:xfrm flipH="1">
            <a:off x="4195425" y="3119838"/>
            <a:ext cx="592200" cy="384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51"/>
          <p:cNvSpPr/>
          <p:nvPr/>
        </p:nvSpPr>
        <p:spPr>
          <a:xfrm>
            <a:off x="6307800" y="30227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2" name="Google Shape;652;p51"/>
          <p:cNvSpPr/>
          <p:nvPr/>
        </p:nvSpPr>
        <p:spPr>
          <a:xfrm>
            <a:off x="7118175" y="356190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5" name="Google Shape;665;p51"/>
          <p:cNvCxnSpPr>
            <a:stCxn id="652" idx="0"/>
            <a:endCxn id="646" idx="3"/>
          </p:cNvCxnSpPr>
          <p:nvPr/>
        </p:nvCxnSpPr>
        <p:spPr>
          <a:xfrm rot="10800000">
            <a:off x="6592875" y="3165301"/>
            <a:ext cx="667800" cy="3966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6" name="Google Shape;666;p51"/>
          <p:cNvSpPr/>
          <p:nvPr/>
        </p:nvSpPr>
        <p:spPr>
          <a:xfrm>
            <a:off x="7763400" y="35618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7" name="Google Shape;667;p51"/>
          <p:cNvCxnSpPr>
            <a:stCxn id="652" idx="3"/>
            <a:endCxn id="666" idx="2"/>
          </p:cNvCxnSpPr>
          <p:nvPr/>
        </p:nvCxnSpPr>
        <p:spPr>
          <a:xfrm>
            <a:off x="7403175" y="3704401"/>
            <a:ext cx="360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8" name="Google Shape;668;p51"/>
          <p:cNvCxnSpPr>
            <a:stCxn id="655" idx="3"/>
            <a:endCxn id="663" idx="1"/>
          </p:cNvCxnSpPr>
          <p:nvPr/>
        </p:nvCxnSpPr>
        <p:spPr>
          <a:xfrm flipH="1" rot="10800000">
            <a:off x="2364063" y="3503975"/>
            <a:ext cx="1546200" cy="173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9" name="Google Shape;669;p51"/>
          <p:cNvCxnSpPr>
            <a:stCxn id="633" idx="3"/>
            <a:endCxn id="646" idx="1"/>
          </p:cNvCxnSpPr>
          <p:nvPr/>
        </p:nvCxnSpPr>
        <p:spPr>
          <a:xfrm>
            <a:off x="5072625" y="3119838"/>
            <a:ext cx="1235100" cy="45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52"/>
          <p:cNvSpPr/>
          <p:nvPr/>
        </p:nvSpPr>
        <p:spPr>
          <a:xfrm>
            <a:off x="3531125" y="2516450"/>
            <a:ext cx="1571400" cy="12849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5" name="Google Shape;675;p52"/>
          <p:cNvSpPr/>
          <p:nvPr/>
        </p:nvSpPr>
        <p:spPr>
          <a:xfrm>
            <a:off x="3199850" y="3874700"/>
            <a:ext cx="2141400" cy="12087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6" name="Google Shape;676;p52"/>
          <p:cNvSpPr/>
          <p:nvPr/>
        </p:nvSpPr>
        <p:spPr>
          <a:xfrm>
            <a:off x="6111450" y="2406275"/>
            <a:ext cx="2218800" cy="26772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7" name="Google Shape;677;p52"/>
          <p:cNvSpPr/>
          <p:nvPr/>
        </p:nvSpPr>
        <p:spPr>
          <a:xfrm>
            <a:off x="793550" y="2669875"/>
            <a:ext cx="1636200" cy="2072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8" name="Google Shape;678;p5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Delivery at Layer 3</a:t>
            </a:r>
            <a:endParaRPr/>
          </a:p>
        </p:txBody>
      </p:sp>
      <p:sp>
        <p:nvSpPr>
          <p:cNvPr id="679" name="Google Shape;679;p52"/>
          <p:cNvSpPr/>
          <p:nvPr/>
        </p:nvSpPr>
        <p:spPr>
          <a:xfrm>
            <a:off x="1481775" y="3242375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0" name="Google Shape;680;p52"/>
          <p:cNvSpPr/>
          <p:nvPr/>
        </p:nvSpPr>
        <p:spPr>
          <a:xfrm>
            <a:off x="1268388" y="27597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1" name="Google Shape;681;p52"/>
          <p:cNvSpPr/>
          <p:nvPr/>
        </p:nvSpPr>
        <p:spPr>
          <a:xfrm>
            <a:off x="1695163" y="27597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2" name="Google Shape;682;p52"/>
          <p:cNvSpPr/>
          <p:nvPr/>
        </p:nvSpPr>
        <p:spPr>
          <a:xfrm>
            <a:off x="996863" y="4167300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3" name="Google Shape;683;p52"/>
          <p:cNvCxnSpPr>
            <a:stCxn id="680" idx="5"/>
            <a:endCxn id="679" idx="0"/>
          </p:cNvCxnSpPr>
          <p:nvPr/>
        </p:nvCxnSpPr>
        <p:spPr>
          <a:xfrm>
            <a:off x="1511650" y="3002963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4" name="Google Shape;684;p52"/>
          <p:cNvCxnSpPr>
            <a:stCxn id="679" idx="0"/>
            <a:endCxn id="681" idx="3"/>
          </p:cNvCxnSpPr>
          <p:nvPr/>
        </p:nvCxnSpPr>
        <p:spPr>
          <a:xfrm flipH="1" rot="10800000">
            <a:off x="1624275" y="3002975"/>
            <a:ext cx="112500" cy="239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5" name="Google Shape;685;p52"/>
          <p:cNvCxnSpPr>
            <a:stCxn id="686" idx="1"/>
            <a:endCxn id="682" idx="6"/>
          </p:cNvCxnSpPr>
          <p:nvPr/>
        </p:nvCxnSpPr>
        <p:spPr>
          <a:xfrm flipH="1">
            <a:off x="1281975" y="4092200"/>
            <a:ext cx="199800" cy="2175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7" name="Google Shape;687;p52"/>
          <p:cNvCxnSpPr>
            <a:stCxn id="679" idx="2"/>
            <a:endCxn id="686" idx="0"/>
          </p:cNvCxnSpPr>
          <p:nvPr/>
        </p:nvCxnSpPr>
        <p:spPr>
          <a:xfrm>
            <a:off x="1624275" y="3527375"/>
            <a:ext cx="0" cy="422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52"/>
          <p:cNvSpPr/>
          <p:nvPr/>
        </p:nvSpPr>
        <p:spPr>
          <a:xfrm>
            <a:off x="4052925" y="2977338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9" name="Google Shape;689;p52"/>
          <p:cNvSpPr/>
          <p:nvPr/>
        </p:nvSpPr>
        <p:spPr>
          <a:xfrm>
            <a:off x="4150350" y="2572963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0" name="Google Shape;690;p52"/>
          <p:cNvCxnSpPr>
            <a:stCxn id="691" idx="1"/>
            <a:endCxn id="689" idx="5"/>
          </p:cNvCxnSpPr>
          <p:nvPr/>
        </p:nvCxnSpPr>
        <p:spPr>
          <a:xfrm rot="10800000">
            <a:off x="4393725" y="2816238"/>
            <a:ext cx="393900" cy="303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2" name="Google Shape;692;p52"/>
          <p:cNvCxnSpPr>
            <a:stCxn id="691" idx="1"/>
            <a:endCxn id="688" idx="6"/>
          </p:cNvCxnSpPr>
          <p:nvPr/>
        </p:nvCxnSpPr>
        <p:spPr>
          <a:xfrm rot="10800000">
            <a:off x="4337925" y="3119838"/>
            <a:ext cx="4497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3" name="Google Shape;693;p52"/>
          <p:cNvSpPr/>
          <p:nvPr/>
        </p:nvSpPr>
        <p:spPr>
          <a:xfrm>
            <a:off x="3463788" y="4135838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4" name="Google Shape;694;p52"/>
          <p:cNvSpPr/>
          <p:nvPr/>
        </p:nvSpPr>
        <p:spPr>
          <a:xfrm>
            <a:off x="4787625" y="4135913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5" name="Google Shape;695;p52"/>
          <p:cNvSpPr/>
          <p:nvPr/>
        </p:nvSpPr>
        <p:spPr>
          <a:xfrm>
            <a:off x="3463788" y="4585711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6" name="Google Shape;696;p52"/>
          <p:cNvCxnSpPr>
            <a:stCxn id="695" idx="0"/>
            <a:endCxn id="693" idx="2"/>
          </p:cNvCxnSpPr>
          <p:nvPr/>
        </p:nvCxnSpPr>
        <p:spPr>
          <a:xfrm rot="10800000">
            <a:off x="3606288" y="4420711"/>
            <a:ext cx="0" cy="1650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" name="Google Shape;697;p52"/>
          <p:cNvCxnSpPr>
            <a:stCxn id="693" idx="3"/>
            <a:endCxn id="694" idx="1"/>
          </p:cNvCxnSpPr>
          <p:nvPr/>
        </p:nvCxnSpPr>
        <p:spPr>
          <a:xfrm>
            <a:off x="3748788" y="4278338"/>
            <a:ext cx="10389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8" name="Google Shape;698;p52"/>
          <p:cNvSpPr/>
          <p:nvPr/>
        </p:nvSpPr>
        <p:spPr>
          <a:xfrm>
            <a:off x="4787625" y="4585636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99" name="Google Shape;699;p52"/>
          <p:cNvCxnSpPr>
            <a:stCxn id="698" idx="0"/>
            <a:endCxn id="694" idx="2"/>
          </p:cNvCxnSpPr>
          <p:nvPr/>
        </p:nvCxnSpPr>
        <p:spPr>
          <a:xfrm rot="10800000">
            <a:off x="4930125" y="4420936"/>
            <a:ext cx="0" cy="16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0" name="Google Shape;700;p52"/>
          <p:cNvSpPr/>
          <p:nvPr/>
        </p:nvSpPr>
        <p:spPr>
          <a:xfrm>
            <a:off x="6158463" y="3742251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52"/>
          <p:cNvSpPr/>
          <p:nvPr/>
        </p:nvSpPr>
        <p:spPr>
          <a:xfrm>
            <a:off x="7123975" y="4130164"/>
            <a:ext cx="285000" cy="285000"/>
          </a:xfrm>
          <a:prstGeom prst="rect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52"/>
          <p:cNvSpPr/>
          <p:nvPr/>
        </p:nvSpPr>
        <p:spPr>
          <a:xfrm>
            <a:off x="7123975" y="3022764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3" name="Google Shape;703;p52"/>
          <p:cNvCxnSpPr>
            <a:stCxn id="704" idx="3"/>
            <a:endCxn id="702" idx="2"/>
          </p:cNvCxnSpPr>
          <p:nvPr/>
        </p:nvCxnSpPr>
        <p:spPr>
          <a:xfrm>
            <a:off x="6592800" y="3165264"/>
            <a:ext cx="5313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5" name="Google Shape;705;p52"/>
          <p:cNvSpPr/>
          <p:nvPr/>
        </p:nvSpPr>
        <p:spPr>
          <a:xfrm>
            <a:off x="6752375" y="4625939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52"/>
          <p:cNvSpPr/>
          <p:nvPr/>
        </p:nvSpPr>
        <p:spPr>
          <a:xfrm>
            <a:off x="7483950" y="4625939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7" name="Google Shape;707;p52"/>
          <p:cNvCxnSpPr>
            <a:stCxn id="706" idx="1"/>
            <a:endCxn id="701" idx="2"/>
          </p:cNvCxnSpPr>
          <p:nvPr/>
        </p:nvCxnSpPr>
        <p:spPr>
          <a:xfrm rot="10800000">
            <a:off x="7266487" y="4415076"/>
            <a:ext cx="259200" cy="252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52"/>
          <p:cNvCxnSpPr>
            <a:stCxn id="705" idx="7"/>
            <a:endCxn id="701" idx="2"/>
          </p:cNvCxnSpPr>
          <p:nvPr/>
        </p:nvCxnSpPr>
        <p:spPr>
          <a:xfrm flipH="1" rot="10800000">
            <a:off x="6995638" y="4415076"/>
            <a:ext cx="270900" cy="252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52"/>
          <p:cNvCxnSpPr>
            <a:stCxn id="710" idx="1"/>
            <a:endCxn id="700" idx="3"/>
          </p:cNvCxnSpPr>
          <p:nvPr/>
        </p:nvCxnSpPr>
        <p:spPr>
          <a:xfrm flipH="1">
            <a:off x="6443475" y="3704401"/>
            <a:ext cx="674700" cy="1803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52"/>
          <p:cNvCxnSpPr>
            <a:stCxn id="710" idx="2"/>
            <a:endCxn id="701" idx="0"/>
          </p:cNvCxnSpPr>
          <p:nvPr/>
        </p:nvCxnSpPr>
        <p:spPr>
          <a:xfrm>
            <a:off x="7260675" y="3846901"/>
            <a:ext cx="5700" cy="2832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2" name="Google Shape;712;p52"/>
          <p:cNvCxnSpPr>
            <a:stCxn id="713" idx="3"/>
            <a:endCxn id="693" idx="1"/>
          </p:cNvCxnSpPr>
          <p:nvPr/>
        </p:nvCxnSpPr>
        <p:spPr>
          <a:xfrm>
            <a:off x="2364063" y="3677375"/>
            <a:ext cx="1099800" cy="6009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4" name="Google Shape;714;p52"/>
          <p:cNvCxnSpPr>
            <a:stCxn id="694" idx="3"/>
            <a:endCxn id="700" idx="1"/>
          </p:cNvCxnSpPr>
          <p:nvPr/>
        </p:nvCxnSpPr>
        <p:spPr>
          <a:xfrm flipH="1" rot="10800000">
            <a:off x="5072625" y="3884813"/>
            <a:ext cx="1085700" cy="3936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5" name="Google Shape;715;p52"/>
          <p:cNvSpPr/>
          <p:nvPr/>
        </p:nvSpPr>
        <p:spPr>
          <a:xfrm>
            <a:off x="7123975" y="2565564"/>
            <a:ext cx="285000" cy="285000"/>
          </a:xfrm>
          <a:prstGeom prst="ellipse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16" name="Google Shape;716;p52"/>
          <p:cNvCxnSpPr>
            <a:stCxn id="704" idx="3"/>
            <a:endCxn id="715" idx="3"/>
          </p:cNvCxnSpPr>
          <p:nvPr/>
        </p:nvCxnSpPr>
        <p:spPr>
          <a:xfrm flipH="1" rot="10800000">
            <a:off x="6592800" y="2808864"/>
            <a:ext cx="573000" cy="3564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52"/>
          <p:cNvSpPr txBox="1"/>
          <p:nvPr>
            <p:ph idx="1" type="body"/>
          </p:nvPr>
        </p:nvSpPr>
        <p:spPr>
          <a:xfrm>
            <a:off x="107050" y="402200"/>
            <a:ext cx="8909700" cy="20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packet can travel across multiple networks to reach its destination.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local network along the way could use a different Layer 2 protocol.</a:t>
            </a:r>
            <a:endParaRPr/>
          </a:p>
        </p:txBody>
      </p:sp>
      <p:cxnSp>
        <p:nvCxnSpPr>
          <p:cNvPr id="718" name="Google Shape;718;p52"/>
          <p:cNvCxnSpPr>
            <a:stCxn id="686" idx="1"/>
            <a:endCxn id="719" idx="6"/>
          </p:cNvCxnSpPr>
          <p:nvPr/>
        </p:nvCxnSpPr>
        <p:spPr>
          <a:xfrm rot="10800000">
            <a:off x="1281975" y="3874700"/>
            <a:ext cx="199800" cy="217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0" name="Google Shape;720;p52"/>
          <p:cNvCxnSpPr>
            <a:stCxn id="686" idx="0"/>
            <a:endCxn id="713" idx="1"/>
          </p:cNvCxnSpPr>
          <p:nvPr/>
        </p:nvCxnSpPr>
        <p:spPr>
          <a:xfrm flipH="1" rot="10800000">
            <a:off x="1624275" y="3677300"/>
            <a:ext cx="454800" cy="272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1" name="Google Shape;721;p52"/>
          <p:cNvCxnSpPr>
            <a:stCxn id="691" idx="1"/>
            <a:endCxn id="722" idx="3"/>
          </p:cNvCxnSpPr>
          <p:nvPr/>
        </p:nvCxnSpPr>
        <p:spPr>
          <a:xfrm flipH="1">
            <a:off x="4195425" y="3119838"/>
            <a:ext cx="592200" cy="384300"/>
          </a:xfrm>
          <a:prstGeom prst="straightConnector1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3" name="Google Shape;723;p52"/>
          <p:cNvCxnSpPr>
            <a:stCxn id="710" idx="0"/>
            <a:endCxn id="704" idx="3"/>
          </p:cNvCxnSpPr>
          <p:nvPr/>
        </p:nvCxnSpPr>
        <p:spPr>
          <a:xfrm rot="10800000">
            <a:off x="6592875" y="3165301"/>
            <a:ext cx="667800" cy="396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4" name="Google Shape;724;p52"/>
          <p:cNvCxnSpPr>
            <a:stCxn id="710" idx="3"/>
            <a:endCxn id="725" idx="2"/>
          </p:cNvCxnSpPr>
          <p:nvPr/>
        </p:nvCxnSpPr>
        <p:spPr>
          <a:xfrm>
            <a:off x="7403175" y="3704401"/>
            <a:ext cx="3603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6" name="Google Shape;726;p52"/>
          <p:cNvCxnSpPr>
            <a:stCxn id="713" idx="3"/>
            <a:endCxn id="722" idx="1"/>
          </p:cNvCxnSpPr>
          <p:nvPr/>
        </p:nvCxnSpPr>
        <p:spPr>
          <a:xfrm flipH="1" rot="10800000">
            <a:off x="2364063" y="3503975"/>
            <a:ext cx="1546200" cy="1734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7" name="Google Shape;727;p52"/>
          <p:cNvCxnSpPr>
            <a:stCxn id="691" idx="3"/>
            <a:endCxn id="704" idx="1"/>
          </p:cNvCxnSpPr>
          <p:nvPr/>
        </p:nvCxnSpPr>
        <p:spPr>
          <a:xfrm>
            <a:off x="5072625" y="3119838"/>
            <a:ext cx="1235100" cy="45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8" name="Google Shape;728;p52"/>
          <p:cNvSpPr/>
          <p:nvPr/>
        </p:nvSpPr>
        <p:spPr>
          <a:xfrm>
            <a:off x="1219800" y="4351475"/>
            <a:ext cx="1099800" cy="30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Wired links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9" name="Google Shape;729;p52"/>
          <p:cNvSpPr/>
          <p:nvPr/>
        </p:nvSpPr>
        <p:spPr>
          <a:xfrm>
            <a:off x="2587275" y="3754813"/>
            <a:ext cx="1099800" cy="30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Optical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6" name="Google Shape;686;p52"/>
          <p:cNvSpPr/>
          <p:nvPr/>
        </p:nvSpPr>
        <p:spPr>
          <a:xfrm>
            <a:off x="1481775" y="394970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3" name="Google Shape;713;p52"/>
          <p:cNvSpPr/>
          <p:nvPr/>
        </p:nvSpPr>
        <p:spPr>
          <a:xfrm>
            <a:off x="2079063" y="35348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9" name="Google Shape;719;p52"/>
          <p:cNvSpPr/>
          <p:nvPr/>
        </p:nvSpPr>
        <p:spPr>
          <a:xfrm>
            <a:off x="996863" y="3732100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2"/>
          <p:cNvSpPr/>
          <p:nvPr/>
        </p:nvSpPr>
        <p:spPr>
          <a:xfrm>
            <a:off x="3910325" y="3361550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1" name="Google Shape;691;p52"/>
          <p:cNvSpPr/>
          <p:nvPr/>
        </p:nvSpPr>
        <p:spPr>
          <a:xfrm>
            <a:off x="4787625" y="2977338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52"/>
          <p:cNvSpPr/>
          <p:nvPr/>
        </p:nvSpPr>
        <p:spPr>
          <a:xfrm>
            <a:off x="6307800" y="3022764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0" name="Google Shape;710;p52"/>
          <p:cNvSpPr/>
          <p:nvPr/>
        </p:nvSpPr>
        <p:spPr>
          <a:xfrm>
            <a:off x="7118175" y="3561901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5" name="Google Shape;725;p52"/>
          <p:cNvSpPr/>
          <p:nvPr/>
        </p:nvSpPr>
        <p:spPr>
          <a:xfrm>
            <a:off x="7763400" y="3561889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0" name="Google Shape;730;p52"/>
          <p:cNvSpPr/>
          <p:nvPr/>
        </p:nvSpPr>
        <p:spPr>
          <a:xfrm>
            <a:off x="4048725" y="3739425"/>
            <a:ext cx="1099800" cy="3036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Wireless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1" name="Google Shape;731;p52"/>
          <p:cNvSpPr/>
          <p:nvPr/>
        </p:nvSpPr>
        <p:spPr>
          <a:xfrm>
            <a:off x="5250213" y="3301900"/>
            <a:ext cx="909900" cy="3036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Wired 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2" name="Google Shape;732;p52"/>
          <p:cNvSpPr/>
          <p:nvPr/>
        </p:nvSpPr>
        <p:spPr>
          <a:xfrm>
            <a:off x="6670950" y="3942113"/>
            <a:ext cx="1099800" cy="303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Optical links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All </a:t>
            </a:r>
            <a:r>
              <a:rPr lang="en"/>
              <a:t>course logistics are available on our website: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https://sp25.cs168.io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Policies page: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https://sp25.cs168.io/policies/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FAQs page: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https://fa24.cs168.io/sp25-faqs/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Won't cover logistics live during lecture, so please read those pages!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We'll just do some quick reminders (copied from the pages above).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Joining Ed, bCourses, and Gradescope: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do not email us if you are a concurrent enrollment student with a pending application; you will be added automatically within 3–4 days of submitting your application.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just enrolled in the class, please don't email us about being added; we will sync the roster and add you within 3–4 days.</a:t>
            </a:r>
            <a:endParaRPr/>
          </a:p>
        </p:txBody>
      </p:sp>
      <p:sp>
        <p:nvSpPr>
          <p:cNvPr id="192" name="Google Shape;192;p2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Logistics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5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3 is Best-Effort</a:t>
            </a:r>
            <a:endParaRPr/>
          </a:p>
        </p:txBody>
      </p:sp>
      <p:sp>
        <p:nvSpPr>
          <p:cNvPr id="738" name="Google Shape;738;p53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Layer 3 offers a </a:t>
            </a:r>
            <a:r>
              <a:rPr b="1" lang="en"/>
              <a:t>best-effort</a:t>
            </a:r>
            <a:r>
              <a:rPr lang="en"/>
              <a:t> </a:t>
            </a:r>
            <a:r>
              <a:rPr lang="en"/>
              <a:t>service</a:t>
            </a:r>
            <a:r>
              <a:rPr lang="en"/>
              <a:t> model.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are limited in size.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Packets could get lost, reordered, corrupted,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network will try its best to deliver your packet, but no guarantee.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network won't tell you if the delivery failed.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need to build more layers if we want to guarantee packet delivery.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Course Logistics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Layers of the Internet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</a:t>
            </a:r>
            <a:r>
              <a:rPr lang="en">
                <a:solidFill>
                  <a:srgbClr val="B7B7B7"/>
                </a:solidFill>
              </a:rPr>
              <a:t>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Layers 4–7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Headers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44" name="Google Shape;744;p5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accent3"/>
                </a:solidFill>
              </a:rPr>
              <a:t>Layers of the Internet: Building Layers 4–7</a:t>
            </a:r>
            <a:endParaRPr/>
          </a:p>
        </p:txBody>
      </p:sp>
      <p:sp>
        <p:nvSpPr>
          <p:cNvPr id="745" name="Google Shape;745;p5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1, </a:t>
            </a:r>
            <a:r>
              <a:rPr lang="en"/>
              <a:t>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5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4 – Reliability</a:t>
            </a:r>
            <a:endParaRPr/>
          </a:p>
        </p:txBody>
      </p:sp>
      <p:sp>
        <p:nvSpPr>
          <p:cNvPr id="751" name="Google Shape;751;p55"/>
          <p:cNvSpPr txBox="1"/>
          <p:nvPr>
            <p:ph idx="1" type="body"/>
          </p:nvPr>
        </p:nvSpPr>
        <p:spPr>
          <a:xfrm>
            <a:off x="107050" y="402200"/>
            <a:ext cx="8909700" cy="19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Transport</a:t>
            </a:r>
            <a:r>
              <a:rPr lang="en"/>
              <a:t> layer builds on top of Layer 3 (global packet delivery).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Adds extra mechanisms (e.g. re-sending lost packets) for reliable packet delivery.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Splits up large data into packets to send them. Reassembles received packets.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 of individual packets, can think about </a:t>
            </a:r>
            <a:r>
              <a:rPr b="1" lang="en"/>
              <a:t>flows</a:t>
            </a:r>
            <a:r>
              <a:rPr lang="en"/>
              <a:t> (aka </a:t>
            </a:r>
            <a:r>
              <a:rPr b="1" lang="en"/>
              <a:t>connections</a:t>
            </a:r>
            <a:r>
              <a:rPr lang="en"/>
              <a:t>): A stream of packets exchanged between two endpoints.</a:t>
            </a:r>
            <a:endParaRPr/>
          </a:p>
        </p:txBody>
      </p:sp>
      <p:sp>
        <p:nvSpPr>
          <p:cNvPr id="752" name="Google Shape;752;p55"/>
          <p:cNvSpPr/>
          <p:nvPr/>
        </p:nvSpPr>
        <p:spPr>
          <a:xfrm>
            <a:off x="2050950" y="4508225"/>
            <a:ext cx="1622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3" name="Google Shape;753;p55"/>
          <p:cNvSpPr/>
          <p:nvPr/>
        </p:nvSpPr>
        <p:spPr>
          <a:xfrm>
            <a:off x="2050950" y="3828413"/>
            <a:ext cx="1622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4" name="Google Shape;754;p55"/>
          <p:cNvSpPr/>
          <p:nvPr/>
        </p:nvSpPr>
        <p:spPr>
          <a:xfrm>
            <a:off x="2050950" y="3148601"/>
            <a:ext cx="1622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55" name="Google Shape;755;p55"/>
          <p:cNvCxnSpPr>
            <a:stCxn id="753" idx="2"/>
            <a:endCxn id="752" idx="0"/>
          </p:cNvCxnSpPr>
          <p:nvPr/>
        </p:nvCxnSpPr>
        <p:spPr>
          <a:xfrm>
            <a:off x="2862150" y="4199513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56" name="Google Shape;756;p55"/>
          <p:cNvCxnSpPr>
            <a:stCxn id="754" idx="2"/>
            <a:endCxn id="753" idx="0"/>
          </p:cNvCxnSpPr>
          <p:nvPr/>
        </p:nvCxnSpPr>
        <p:spPr>
          <a:xfrm>
            <a:off x="2862150" y="3519701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57" name="Google Shape;757;p55"/>
          <p:cNvSpPr txBox="1"/>
          <p:nvPr/>
        </p:nvSpPr>
        <p:spPr>
          <a:xfrm>
            <a:off x="1232850" y="45583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8" name="Google Shape;758;p55"/>
          <p:cNvSpPr txBox="1"/>
          <p:nvPr/>
        </p:nvSpPr>
        <p:spPr>
          <a:xfrm>
            <a:off x="1232850" y="38785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9" name="Google Shape;759;p55"/>
          <p:cNvSpPr txBox="1"/>
          <p:nvPr/>
        </p:nvSpPr>
        <p:spPr>
          <a:xfrm>
            <a:off x="1232850" y="31987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0" name="Google Shape;760;p55"/>
          <p:cNvSpPr txBox="1"/>
          <p:nvPr/>
        </p:nvSpPr>
        <p:spPr>
          <a:xfrm>
            <a:off x="3825750" y="4558325"/>
            <a:ext cx="203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 bits across space.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1" name="Google Shape;761;p55"/>
          <p:cNvSpPr txBox="1"/>
          <p:nvPr/>
        </p:nvSpPr>
        <p:spPr>
          <a:xfrm>
            <a:off x="3825750" y="3872525"/>
            <a:ext cx="2520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links in a local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2" name="Google Shape;762;p55"/>
          <p:cNvSpPr txBox="1"/>
          <p:nvPr/>
        </p:nvSpPr>
        <p:spPr>
          <a:xfrm>
            <a:off x="3825750" y="31867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 many local networks to form the Internet.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3" name="Google Shape;763;p55"/>
          <p:cNvSpPr/>
          <p:nvPr/>
        </p:nvSpPr>
        <p:spPr>
          <a:xfrm>
            <a:off x="2050950" y="2462801"/>
            <a:ext cx="1622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64" name="Google Shape;764;p55"/>
          <p:cNvCxnSpPr>
            <a:stCxn id="763" idx="2"/>
            <a:endCxn id="754" idx="0"/>
          </p:cNvCxnSpPr>
          <p:nvPr/>
        </p:nvCxnSpPr>
        <p:spPr>
          <a:xfrm>
            <a:off x="2862150" y="2833901"/>
            <a:ext cx="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65" name="Google Shape;765;p55"/>
          <p:cNvSpPr txBox="1"/>
          <p:nvPr/>
        </p:nvSpPr>
        <p:spPr>
          <a:xfrm>
            <a:off x="1232850" y="25129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6" name="Google Shape;766;p55"/>
          <p:cNvSpPr txBox="1"/>
          <p:nvPr/>
        </p:nvSpPr>
        <p:spPr>
          <a:xfrm>
            <a:off x="3825750" y="25009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Reliably deliver packets, forming connections.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5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Layer 7 – Application</a:t>
            </a:r>
            <a:endParaRPr/>
          </a:p>
        </p:txBody>
      </p:sp>
      <p:sp>
        <p:nvSpPr>
          <p:cNvPr id="772" name="Google Shape;772;p56"/>
          <p:cNvSpPr txBox="1"/>
          <p:nvPr>
            <p:ph idx="1" type="body"/>
          </p:nvPr>
        </p:nvSpPr>
        <p:spPr>
          <a:xfrm>
            <a:off x="107050" y="402200"/>
            <a:ext cx="8909700" cy="1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Application </a:t>
            </a:r>
            <a:r>
              <a:rPr lang="en"/>
              <a:t>layer builds services (e.g. websites, video streaming) on top of Layer 4.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design lets us build different services, all on the same </a:t>
            </a:r>
            <a:r>
              <a:rPr lang="en"/>
              <a:t>infrastructure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Layers 5 and 6 are now obsolete.</a:t>
            </a:r>
            <a:endParaRPr/>
          </a:p>
        </p:txBody>
      </p:sp>
      <p:sp>
        <p:nvSpPr>
          <p:cNvPr id="773" name="Google Shape;773;p56"/>
          <p:cNvSpPr/>
          <p:nvPr/>
        </p:nvSpPr>
        <p:spPr>
          <a:xfrm>
            <a:off x="2050950" y="4508225"/>
            <a:ext cx="16224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4" name="Google Shape;774;p56"/>
          <p:cNvSpPr/>
          <p:nvPr/>
        </p:nvSpPr>
        <p:spPr>
          <a:xfrm>
            <a:off x="2050950" y="3828413"/>
            <a:ext cx="1622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5" name="Google Shape;775;p56"/>
          <p:cNvSpPr/>
          <p:nvPr/>
        </p:nvSpPr>
        <p:spPr>
          <a:xfrm>
            <a:off x="2050950" y="3148601"/>
            <a:ext cx="1622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76" name="Google Shape;776;p56"/>
          <p:cNvCxnSpPr>
            <a:stCxn id="774" idx="2"/>
            <a:endCxn id="773" idx="0"/>
          </p:cNvCxnSpPr>
          <p:nvPr/>
        </p:nvCxnSpPr>
        <p:spPr>
          <a:xfrm>
            <a:off x="2862150" y="4199513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777" name="Google Shape;777;p56"/>
          <p:cNvCxnSpPr>
            <a:stCxn id="775" idx="2"/>
            <a:endCxn id="774" idx="0"/>
          </p:cNvCxnSpPr>
          <p:nvPr/>
        </p:nvCxnSpPr>
        <p:spPr>
          <a:xfrm>
            <a:off x="2862150" y="3519701"/>
            <a:ext cx="0" cy="30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78" name="Google Shape;778;p56"/>
          <p:cNvSpPr txBox="1"/>
          <p:nvPr/>
        </p:nvSpPr>
        <p:spPr>
          <a:xfrm>
            <a:off x="1232850" y="45583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9" name="Google Shape;779;p56"/>
          <p:cNvSpPr txBox="1"/>
          <p:nvPr/>
        </p:nvSpPr>
        <p:spPr>
          <a:xfrm>
            <a:off x="1232850" y="38785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0" name="Google Shape;780;p56"/>
          <p:cNvSpPr txBox="1"/>
          <p:nvPr/>
        </p:nvSpPr>
        <p:spPr>
          <a:xfrm>
            <a:off x="1232850" y="31987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1" name="Google Shape;781;p56"/>
          <p:cNvSpPr txBox="1"/>
          <p:nvPr/>
        </p:nvSpPr>
        <p:spPr>
          <a:xfrm>
            <a:off x="3825750" y="4558325"/>
            <a:ext cx="2038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Move bits across space.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56"/>
          <p:cNvSpPr txBox="1"/>
          <p:nvPr/>
        </p:nvSpPr>
        <p:spPr>
          <a:xfrm>
            <a:off x="3825750" y="3872525"/>
            <a:ext cx="2520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Create links in a local network.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56"/>
          <p:cNvSpPr txBox="1"/>
          <p:nvPr/>
        </p:nvSpPr>
        <p:spPr>
          <a:xfrm>
            <a:off x="3825750" y="31867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 many local networks to form the Internet.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56"/>
          <p:cNvSpPr/>
          <p:nvPr/>
        </p:nvSpPr>
        <p:spPr>
          <a:xfrm>
            <a:off x="2050950" y="2462801"/>
            <a:ext cx="1622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5" name="Google Shape;785;p56"/>
          <p:cNvCxnSpPr>
            <a:stCxn id="784" idx="2"/>
            <a:endCxn id="775" idx="0"/>
          </p:cNvCxnSpPr>
          <p:nvPr/>
        </p:nvCxnSpPr>
        <p:spPr>
          <a:xfrm>
            <a:off x="2862150" y="2833901"/>
            <a:ext cx="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86" name="Google Shape;786;p56"/>
          <p:cNvSpPr txBox="1"/>
          <p:nvPr/>
        </p:nvSpPr>
        <p:spPr>
          <a:xfrm>
            <a:off x="1232850" y="25129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7" name="Google Shape;787;p56"/>
          <p:cNvSpPr txBox="1"/>
          <p:nvPr/>
        </p:nvSpPr>
        <p:spPr>
          <a:xfrm>
            <a:off x="3825750" y="2500925"/>
            <a:ext cx="40854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Reliably deliver packets, forming connections.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8" name="Google Shape;788;p56"/>
          <p:cNvSpPr/>
          <p:nvPr/>
        </p:nvSpPr>
        <p:spPr>
          <a:xfrm>
            <a:off x="2050950" y="1777001"/>
            <a:ext cx="1622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9" name="Google Shape;789;p56"/>
          <p:cNvCxnSpPr>
            <a:stCxn id="788" idx="2"/>
            <a:endCxn id="784" idx="0"/>
          </p:cNvCxnSpPr>
          <p:nvPr/>
        </p:nvCxnSpPr>
        <p:spPr>
          <a:xfrm>
            <a:off x="2862150" y="2148101"/>
            <a:ext cx="0" cy="31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790" name="Google Shape;790;p56"/>
          <p:cNvSpPr txBox="1"/>
          <p:nvPr/>
        </p:nvSpPr>
        <p:spPr>
          <a:xfrm>
            <a:off x="1232850" y="1827125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1" name="Google Shape;791;p56"/>
          <p:cNvSpPr txBox="1"/>
          <p:nvPr/>
        </p:nvSpPr>
        <p:spPr>
          <a:xfrm>
            <a:off x="3825750" y="1815125"/>
            <a:ext cx="4497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Implement</a:t>
            </a: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services on top of the Internet infrastructure.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57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Course Logistics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Layers of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Header Fields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797" name="Google Shape;797;p5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Header Fields</a:t>
            </a:r>
            <a:endParaRPr/>
          </a:p>
        </p:txBody>
      </p:sp>
      <p:sp>
        <p:nvSpPr>
          <p:cNvPr id="798" name="Google Shape;798;p5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1, </a:t>
            </a:r>
            <a:r>
              <a:rPr lang="en"/>
              <a:t>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Headers?</a:t>
            </a:r>
            <a:endParaRPr/>
          </a:p>
        </p:txBody>
      </p:sp>
      <p:sp>
        <p:nvSpPr>
          <p:cNvPr id="804" name="Google Shape;804;p58"/>
          <p:cNvSpPr txBox="1"/>
          <p:nvPr>
            <p:ph idx="1" type="body"/>
          </p:nvPr>
        </p:nvSpPr>
        <p:spPr>
          <a:xfrm>
            <a:off x="107050" y="402200"/>
            <a:ext cx="8909700" cy="270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A wants to send an image to B.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forms a </a:t>
            </a:r>
            <a:r>
              <a:rPr lang="en"/>
              <a:t>packet with the bits of the image.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May need to split image into multiple packets.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sends the packet to the next router.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router has no idea what these bits are for!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packet needs some extra </a:t>
            </a:r>
            <a:r>
              <a:rPr b="1" lang="en"/>
              <a:t>metadata</a:t>
            </a:r>
            <a:r>
              <a:rPr lang="en"/>
              <a:t>, to tell us what to do with the packet.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Analogy: Letter needs to be put in an envelope.</a:t>
            </a:r>
            <a:br>
              <a:rPr lang="en"/>
            </a:br>
            <a:r>
              <a:rPr lang="en"/>
              <a:t>Envelope describes what to do with the letter.</a:t>
            </a:r>
            <a:endParaRPr/>
          </a:p>
        </p:txBody>
      </p:sp>
      <p:sp>
        <p:nvSpPr>
          <p:cNvPr id="805" name="Google Shape;805;p58"/>
          <p:cNvSpPr/>
          <p:nvPr/>
        </p:nvSpPr>
        <p:spPr>
          <a:xfrm>
            <a:off x="30387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6" name="Google Shape;806;p58"/>
          <p:cNvSpPr/>
          <p:nvPr/>
        </p:nvSpPr>
        <p:spPr>
          <a:xfrm>
            <a:off x="16670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7" name="Google Shape;807;p58"/>
          <p:cNvCxnSpPr>
            <a:stCxn id="806" idx="6"/>
            <a:endCxn id="805" idx="1"/>
          </p:cNvCxnSpPr>
          <p:nvPr/>
        </p:nvCxnSpPr>
        <p:spPr>
          <a:xfrm>
            <a:off x="1952088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8" name="Google Shape;808;p58"/>
          <p:cNvSpPr/>
          <p:nvPr/>
        </p:nvSpPr>
        <p:spPr>
          <a:xfrm>
            <a:off x="44103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9" name="Google Shape;809;p58"/>
          <p:cNvCxnSpPr>
            <a:stCxn id="805" idx="3"/>
            <a:endCxn id="808" idx="1"/>
          </p:cNvCxnSpPr>
          <p:nvPr/>
        </p:nvCxnSpPr>
        <p:spPr>
          <a:xfrm>
            <a:off x="33237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0" name="Google Shape;810;p58"/>
          <p:cNvSpPr/>
          <p:nvPr/>
        </p:nvSpPr>
        <p:spPr>
          <a:xfrm>
            <a:off x="57819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11" name="Google Shape;811;p58"/>
          <p:cNvCxnSpPr>
            <a:stCxn id="808" idx="3"/>
            <a:endCxn id="810" idx="1"/>
          </p:cNvCxnSpPr>
          <p:nvPr/>
        </p:nvCxnSpPr>
        <p:spPr>
          <a:xfrm>
            <a:off x="46953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2" name="Google Shape;812;p58"/>
          <p:cNvCxnSpPr>
            <a:stCxn id="810" idx="3"/>
            <a:endCxn id="813" idx="2"/>
          </p:cNvCxnSpPr>
          <p:nvPr/>
        </p:nvCxnSpPr>
        <p:spPr>
          <a:xfrm>
            <a:off x="6066900" y="440787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3" name="Google Shape;813;p58"/>
          <p:cNvSpPr/>
          <p:nvPr/>
        </p:nvSpPr>
        <p:spPr>
          <a:xfrm>
            <a:off x="70772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4" name="Google Shape;814;p58"/>
          <p:cNvSpPr txBox="1"/>
          <p:nvPr/>
        </p:nvSpPr>
        <p:spPr>
          <a:xfrm>
            <a:off x="14907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815" name="Google Shape;815;p58"/>
          <p:cNvSpPr txBox="1"/>
          <p:nvPr/>
        </p:nvSpPr>
        <p:spPr>
          <a:xfrm>
            <a:off x="6786300" y="459962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816" name="Google Shape;816;p58"/>
          <p:cNvSpPr txBox="1"/>
          <p:nvPr/>
        </p:nvSpPr>
        <p:spPr>
          <a:xfrm>
            <a:off x="28623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817" name="Google Shape;817;p58"/>
          <p:cNvSpPr txBox="1"/>
          <p:nvPr/>
        </p:nvSpPr>
        <p:spPr>
          <a:xfrm>
            <a:off x="42339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818" name="Google Shape;818;p58"/>
          <p:cNvSpPr txBox="1"/>
          <p:nvPr/>
        </p:nvSpPr>
        <p:spPr>
          <a:xfrm>
            <a:off x="56055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819" name="Google Shape;819;p58"/>
          <p:cNvSpPr/>
          <p:nvPr/>
        </p:nvSpPr>
        <p:spPr>
          <a:xfrm>
            <a:off x="1855800" y="3363325"/>
            <a:ext cx="1279200" cy="520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01000111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100010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101001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0" name="Google Shape;820;p58"/>
          <p:cNvCxnSpPr/>
          <p:nvPr/>
        </p:nvCxnSpPr>
        <p:spPr>
          <a:xfrm>
            <a:off x="1970875" y="4065075"/>
            <a:ext cx="103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1" name="Google Shape;821;p58"/>
          <p:cNvSpPr/>
          <p:nvPr/>
        </p:nvSpPr>
        <p:spPr>
          <a:xfrm>
            <a:off x="3365750" y="3856725"/>
            <a:ext cx="505500" cy="359400"/>
          </a:xfrm>
          <a:prstGeom prst="wedgeRoundRectCallout">
            <a:avLst>
              <a:gd fmla="val -74639" name="adj1"/>
              <a:gd fmla="val 49889" name="adj2"/>
              <a:gd fmla="val 0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???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Header Fields</a:t>
            </a:r>
            <a:endParaRPr/>
          </a:p>
        </p:txBody>
      </p:sp>
      <p:sp>
        <p:nvSpPr>
          <p:cNvPr id="827" name="Google Shape;827;p59"/>
          <p:cNvSpPr txBox="1"/>
          <p:nvPr>
            <p:ph idx="1" type="body"/>
          </p:nvPr>
        </p:nvSpPr>
        <p:spPr>
          <a:xfrm>
            <a:off x="107050" y="402200"/>
            <a:ext cx="8909700" cy="2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lang="en"/>
              <a:t>packet </a:t>
            </a:r>
            <a:r>
              <a:rPr b="1" lang="en"/>
              <a:t>header</a:t>
            </a:r>
            <a:r>
              <a:rPr lang="en"/>
              <a:t> </a:t>
            </a:r>
            <a:r>
              <a:rPr lang="en"/>
              <a:t>contains </a:t>
            </a:r>
            <a:r>
              <a:rPr lang="en"/>
              <a:t>metadata describing how the data should be sent.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common fields in a header: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Destination address: Required to deliver the packet.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 address: Useful if the recipient wants to send replies back.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actual data in the packet is called the </a:t>
            </a:r>
            <a:r>
              <a:rPr b="1" lang="en"/>
              <a:t>payload</a:t>
            </a:r>
            <a:r>
              <a:rPr lang="en"/>
              <a:t>.</a:t>
            </a:r>
            <a:endParaRPr/>
          </a:p>
        </p:txBody>
      </p:sp>
      <p:sp>
        <p:nvSpPr>
          <p:cNvPr id="828" name="Google Shape;828;p59"/>
          <p:cNvSpPr/>
          <p:nvPr/>
        </p:nvSpPr>
        <p:spPr>
          <a:xfrm>
            <a:off x="30387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9" name="Google Shape;829;p59"/>
          <p:cNvSpPr/>
          <p:nvPr/>
        </p:nvSpPr>
        <p:spPr>
          <a:xfrm>
            <a:off x="16670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0" name="Google Shape;830;p59"/>
          <p:cNvCxnSpPr>
            <a:stCxn id="829" idx="6"/>
            <a:endCxn id="828" idx="1"/>
          </p:cNvCxnSpPr>
          <p:nvPr/>
        </p:nvCxnSpPr>
        <p:spPr>
          <a:xfrm>
            <a:off x="1952088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" name="Google Shape;831;p59"/>
          <p:cNvSpPr/>
          <p:nvPr/>
        </p:nvSpPr>
        <p:spPr>
          <a:xfrm>
            <a:off x="44103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2" name="Google Shape;832;p59"/>
          <p:cNvCxnSpPr>
            <a:stCxn id="828" idx="3"/>
            <a:endCxn id="831" idx="1"/>
          </p:cNvCxnSpPr>
          <p:nvPr/>
        </p:nvCxnSpPr>
        <p:spPr>
          <a:xfrm>
            <a:off x="33237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3" name="Google Shape;833;p59"/>
          <p:cNvSpPr/>
          <p:nvPr/>
        </p:nvSpPr>
        <p:spPr>
          <a:xfrm>
            <a:off x="57819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34" name="Google Shape;834;p59"/>
          <p:cNvCxnSpPr>
            <a:stCxn id="831" idx="3"/>
            <a:endCxn id="833" idx="1"/>
          </p:cNvCxnSpPr>
          <p:nvPr/>
        </p:nvCxnSpPr>
        <p:spPr>
          <a:xfrm>
            <a:off x="46953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5" name="Google Shape;835;p59"/>
          <p:cNvCxnSpPr>
            <a:stCxn id="833" idx="3"/>
            <a:endCxn id="836" idx="2"/>
          </p:cNvCxnSpPr>
          <p:nvPr/>
        </p:nvCxnSpPr>
        <p:spPr>
          <a:xfrm>
            <a:off x="6066900" y="440787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6" name="Google Shape;836;p59"/>
          <p:cNvSpPr/>
          <p:nvPr/>
        </p:nvSpPr>
        <p:spPr>
          <a:xfrm>
            <a:off x="70772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7" name="Google Shape;837;p59"/>
          <p:cNvSpPr txBox="1"/>
          <p:nvPr/>
        </p:nvSpPr>
        <p:spPr>
          <a:xfrm>
            <a:off x="14907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838" name="Google Shape;838;p59"/>
          <p:cNvSpPr txBox="1"/>
          <p:nvPr/>
        </p:nvSpPr>
        <p:spPr>
          <a:xfrm>
            <a:off x="6786300" y="459962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839" name="Google Shape;839;p59"/>
          <p:cNvSpPr txBox="1"/>
          <p:nvPr/>
        </p:nvSpPr>
        <p:spPr>
          <a:xfrm>
            <a:off x="28623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840" name="Google Shape;840;p59"/>
          <p:cNvSpPr txBox="1"/>
          <p:nvPr/>
        </p:nvSpPr>
        <p:spPr>
          <a:xfrm>
            <a:off x="42339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841" name="Google Shape;841;p59"/>
          <p:cNvSpPr txBox="1"/>
          <p:nvPr/>
        </p:nvSpPr>
        <p:spPr>
          <a:xfrm>
            <a:off x="56055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842" name="Google Shape;842;p59"/>
          <p:cNvSpPr/>
          <p:nvPr/>
        </p:nvSpPr>
        <p:spPr>
          <a:xfrm>
            <a:off x="1855800" y="2795600"/>
            <a:ext cx="1279200" cy="1088700"/>
          </a:xfrm>
          <a:prstGeom prst="roundRect">
            <a:avLst>
              <a:gd fmla="val 11165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01000111100010101001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3" name="Google Shape;843;p59"/>
          <p:cNvCxnSpPr/>
          <p:nvPr/>
        </p:nvCxnSpPr>
        <p:spPr>
          <a:xfrm>
            <a:off x="1970875" y="4065075"/>
            <a:ext cx="103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59"/>
          <p:cNvCxnSpPr>
            <a:stCxn id="842" idx="1"/>
          </p:cNvCxnSpPr>
          <p:nvPr/>
        </p:nvCxnSpPr>
        <p:spPr>
          <a:xfrm>
            <a:off x="1855800" y="333995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" name="Google Shape;845;p59"/>
          <p:cNvSpPr txBox="1"/>
          <p:nvPr/>
        </p:nvSpPr>
        <p:spPr>
          <a:xfrm>
            <a:off x="1059100" y="2940013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6" name="Google Shape;846;p59"/>
          <p:cNvSpPr txBox="1"/>
          <p:nvPr/>
        </p:nvSpPr>
        <p:spPr>
          <a:xfrm>
            <a:off x="1059100" y="3468988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6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Headers are Standardized</a:t>
            </a:r>
            <a:endParaRPr/>
          </a:p>
        </p:txBody>
      </p:sp>
      <p:sp>
        <p:nvSpPr>
          <p:cNvPr id="852" name="Google Shape;852;p60"/>
          <p:cNvSpPr txBox="1"/>
          <p:nvPr>
            <p:ph idx="1" type="body"/>
          </p:nvPr>
        </p:nvSpPr>
        <p:spPr>
          <a:xfrm>
            <a:off x="107050" y="402200"/>
            <a:ext cx="8909700" cy="14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Everybody needs to agree on the format of the header.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"First 8 bits are the source, next 8 bits are the destination..."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we use a different format, others won't understand the header.</a:t>
            </a:r>
            <a:endParaRPr/>
          </a:p>
        </p:txBody>
      </p:sp>
      <p:sp>
        <p:nvSpPr>
          <p:cNvPr id="853" name="Google Shape;853;p60"/>
          <p:cNvSpPr/>
          <p:nvPr/>
        </p:nvSpPr>
        <p:spPr>
          <a:xfrm>
            <a:off x="30387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4" name="Google Shape;854;p60"/>
          <p:cNvSpPr/>
          <p:nvPr/>
        </p:nvSpPr>
        <p:spPr>
          <a:xfrm>
            <a:off x="16670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5" name="Google Shape;855;p60"/>
          <p:cNvCxnSpPr>
            <a:stCxn id="854" idx="6"/>
            <a:endCxn id="853" idx="1"/>
          </p:cNvCxnSpPr>
          <p:nvPr/>
        </p:nvCxnSpPr>
        <p:spPr>
          <a:xfrm>
            <a:off x="1952088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" name="Google Shape;856;p60"/>
          <p:cNvSpPr/>
          <p:nvPr/>
        </p:nvSpPr>
        <p:spPr>
          <a:xfrm>
            <a:off x="44103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7" name="Google Shape;857;p60"/>
          <p:cNvCxnSpPr>
            <a:stCxn id="853" idx="3"/>
            <a:endCxn id="856" idx="1"/>
          </p:cNvCxnSpPr>
          <p:nvPr/>
        </p:nvCxnSpPr>
        <p:spPr>
          <a:xfrm>
            <a:off x="33237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" name="Google Shape;858;p60"/>
          <p:cNvSpPr/>
          <p:nvPr/>
        </p:nvSpPr>
        <p:spPr>
          <a:xfrm>
            <a:off x="5781900" y="4265375"/>
            <a:ext cx="285000" cy="2850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R3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59" name="Google Shape;859;p60"/>
          <p:cNvCxnSpPr>
            <a:stCxn id="856" idx="3"/>
            <a:endCxn id="858" idx="1"/>
          </p:cNvCxnSpPr>
          <p:nvPr/>
        </p:nvCxnSpPr>
        <p:spPr>
          <a:xfrm>
            <a:off x="4695300" y="4407875"/>
            <a:ext cx="10866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" name="Google Shape;860;p60"/>
          <p:cNvCxnSpPr>
            <a:stCxn id="858" idx="3"/>
            <a:endCxn id="861" idx="2"/>
          </p:cNvCxnSpPr>
          <p:nvPr/>
        </p:nvCxnSpPr>
        <p:spPr>
          <a:xfrm>
            <a:off x="6066900" y="4407875"/>
            <a:ext cx="10104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1" name="Google Shape;861;p60"/>
          <p:cNvSpPr/>
          <p:nvPr/>
        </p:nvSpPr>
        <p:spPr>
          <a:xfrm>
            <a:off x="7077288" y="4265375"/>
            <a:ext cx="285000" cy="2850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2" name="Google Shape;862;p60"/>
          <p:cNvSpPr txBox="1"/>
          <p:nvPr/>
        </p:nvSpPr>
        <p:spPr>
          <a:xfrm>
            <a:off x="14907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Sender</a:t>
            </a:r>
            <a:endParaRPr/>
          </a:p>
        </p:txBody>
      </p:sp>
      <p:sp>
        <p:nvSpPr>
          <p:cNvPr id="863" name="Google Shape;863;p60"/>
          <p:cNvSpPr txBox="1"/>
          <p:nvPr/>
        </p:nvSpPr>
        <p:spPr>
          <a:xfrm>
            <a:off x="6786300" y="4599625"/>
            <a:ext cx="867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Recipient</a:t>
            </a:r>
            <a:endParaRPr/>
          </a:p>
        </p:txBody>
      </p:sp>
      <p:sp>
        <p:nvSpPr>
          <p:cNvPr id="864" name="Google Shape;864;p60"/>
          <p:cNvSpPr txBox="1"/>
          <p:nvPr/>
        </p:nvSpPr>
        <p:spPr>
          <a:xfrm>
            <a:off x="28623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865" name="Google Shape;865;p60"/>
          <p:cNvSpPr txBox="1"/>
          <p:nvPr/>
        </p:nvSpPr>
        <p:spPr>
          <a:xfrm>
            <a:off x="42339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866" name="Google Shape;866;p60"/>
          <p:cNvSpPr txBox="1"/>
          <p:nvPr/>
        </p:nvSpPr>
        <p:spPr>
          <a:xfrm>
            <a:off x="5605500" y="4599625"/>
            <a:ext cx="637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Router</a:t>
            </a:r>
            <a:endParaRPr/>
          </a:p>
        </p:txBody>
      </p:sp>
      <p:sp>
        <p:nvSpPr>
          <p:cNvPr id="867" name="Google Shape;867;p60"/>
          <p:cNvSpPr/>
          <p:nvPr/>
        </p:nvSpPr>
        <p:spPr>
          <a:xfrm>
            <a:off x="1855800" y="2795600"/>
            <a:ext cx="1279200" cy="1088700"/>
          </a:xfrm>
          <a:prstGeom prst="roundRect">
            <a:avLst>
              <a:gd fmla="val 11165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From: A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To: 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01000111100010101001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68" name="Google Shape;868;p60"/>
          <p:cNvCxnSpPr/>
          <p:nvPr/>
        </p:nvCxnSpPr>
        <p:spPr>
          <a:xfrm>
            <a:off x="1970875" y="4065075"/>
            <a:ext cx="10377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60"/>
          <p:cNvCxnSpPr>
            <a:stCxn id="867" idx="1"/>
          </p:cNvCxnSpPr>
          <p:nvPr/>
        </p:nvCxnSpPr>
        <p:spPr>
          <a:xfrm>
            <a:off x="1855800" y="3339950"/>
            <a:ext cx="127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0" name="Google Shape;870;p60"/>
          <p:cNvSpPr txBox="1"/>
          <p:nvPr/>
        </p:nvSpPr>
        <p:spPr>
          <a:xfrm>
            <a:off x="1059100" y="2940013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60"/>
          <p:cNvSpPr txBox="1"/>
          <p:nvPr/>
        </p:nvSpPr>
        <p:spPr>
          <a:xfrm>
            <a:off x="1059100" y="3468988"/>
            <a:ext cx="7530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Payload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1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Course Logistics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Layers of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Multiple Headers (Endpoints)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7" name="Google Shape;877;p61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(Endpoints Only)</a:t>
            </a:r>
            <a:endParaRPr/>
          </a:p>
        </p:txBody>
      </p:sp>
      <p:sp>
        <p:nvSpPr>
          <p:cNvPr id="878" name="Google Shape;878;p61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1, </a:t>
            </a:r>
            <a:r>
              <a:rPr lang="en"/>
              <a:t>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6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884" name="Google Shape;884;p62"/>
          <p:cNvSpPr txBox="1"/>
          <p:nvPr>
            <p:ph idx="1" type="body"/>
          </p:nvPr>
        </p:nvSpPr>
        <p:spPr>
          <a:xfrm>
            <a:off x="107050" y="402200"/>
            <a:ext cx="8909700" cy="10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CEO Alice wants to send a message to CEO Bob.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writes a letter.</a:t>
            </a:r>
            <a:endParaRPr/>
          </a:p>
        </p:txBody>
      </p:sp>
      <p:sp>
        <p:nvSpPr>
          <p:cNvPr id="885" name="Google Shape;885;p62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6" name="Google Shape;886;p62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7" name="Google Shape;887;p62"/>
          <p:cNvCxnSpPr>
            <a:stCxn id="886" idx="2"/>
            <a:endCxn id="885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88" name="Google Shape;888;p62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89" name="Google Shape;889;p62"/>
          <p:cNvCxnSpPr>
            <a:stCxn id="888" idx="2"/>
            <a:endCxn id="886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90" name="Google Shape;890;p62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" name="Google Shape;891;p62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2" name="Google Shape;892;p62"/>
          <p:cNvCxnSpPr>
            <a:stCxn id="891" idx="2"/>
            <a:endCxn id="890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93" name="Google Shape;893;p62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94" name="Google Shape;894;p62"/>
          <p:cNvCxnSpPr>
            <a:stCxn id="893" idx="2"/>
            <a:endCxn id="891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95" name="Google Shape;895;p62"/>
          <p:cNvSpPr/>
          <p:nvPr/>
        </p:nvSpPr>
        <p:spPr>
          <a:xfrm>
            <a:off x="2977650" y="1724475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Logistics</a:t>
            </a:r>
            <a:endParaRPr/>
          </a:p>
        </p:txBody>
      </p:sp>
      <p:sp>
        <p:nvSpPr>
          <p:cNvPr id="198" name="Google Shape;198;p27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Discussions and office hours start next week (January 27).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attend any discussion section you want. Attendance is not taken.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 dates are on the website.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one alternate exam, in-person only, immediately after main exam.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Stress management and accommodations: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are registered with the Disabled Students' Program (DSP), please send us your letter of accommodations through the DSP portal as soon as possible.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well-being is more important than this class. The website has a link to a form to request extensions.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3"/>
          <p:cNvSpPr/>
          <p:nvPr/>
        </p:nvSpPr>
        <p:spPr>
          <a:xfrm>
            <a:off x="2849100" y="244222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" name="Google Shape;901;p6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902" name="Google Shape;902;p63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Alice passes the letter down to her secretary.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 secretary puts the letter in an envelope.</a:t>
            </a:r>
            <a:endParaRPr/>
          </a:p>
        </p:txBody>
      </p:sp>
      <p:sp>
        <p:nvSpPr>
          <p:cNvPr id="903" name="Google Shape;903;p63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4" name="Google Shape;904;p63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5" name="Google Shape;905;p63"/>
          <p:cNvCxnSpPr>
            <a:stCxn id="904" idx="2"/>
            <a:endCxn id="903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6" name="Google Shape;906;p63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07" name="Google Shape;907;p63"/>
          <p:cNvCxnSpPr>
            <a:stCxn id="906" idx="2"/>
            <a:endCxn id="904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08" name="Google Shape;908;p63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9" name="Google Shape;909;p63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0" name="Google Shape;910;p63"/>
          <p:cNvCxnSpPr>
            <a:stCxn id="909" idx="2"/>
            <a:endCxn id="908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11" name="Google Shape;911;p63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12" name="Google Shape;912;p63"/>
          <p:cNvCxnSpPr>
            <a:stCxn id="911" idx="2"/>
            <a:endCxn id="909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13" name="Google Shape;913;p63"/>
          <p:cNvSpPr/>
          <p:nvPr/>
        </p:nvSpPr>
        <p:spPr>
          <a:xfrm>
            <a:off x="2985450" y="286420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64"/>
          <p:cNvSpPr/>
          <p:nvPr/>
        </p:nvSpPr>
        <p:spPr>
          <a:xfrm>
            <a:off x="2849100" y="3075075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9" name="Google Shape;919;p64"/>
          <p:cNvSpPr/>
          <p:nvPr/>
        </p:nvSpPr>
        <p:spPr>
          <a:xfrm>
            <a:off x="2973900" y="36568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0" name="Google Shape;920;p6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921" name="Google Shape;921;p64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Her secretary passes the letter down to the mailman.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mailman puts the envelope in a box.</a:t>
            </a:r>
            <a:endParaRPr/>
          </a:p>
        </p:txBody>
      </p:sp>
      <p:sp>
        <p:nvSpPr>
          <p:cNvPr id="922" name="Google Shape;922;p64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3" name="Google Shape;923;p64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4" name="Google Shape;924;p64"/>
          <p:cNvCxnSpPr>
            <a:stCxn id="923" idx="2"/>
            <a:endCxn id="922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5" name="Google Shape;925;p64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6" name="Google Shape;926;p64"/>
          <p:cNvCxnSpPr>
            <a:stCxn id="925" idx="2"/>
            <a:endCxn id="923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27" name="Google Shape;927;p64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8" name="Google Shape;928;p64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29" name="Google Shape;929;p64"/>
          <p:cNvCxnSpPr>
            <a:stCxn id="928" idx="2"/>
            <a:endCxn id="927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30" name="Google Shape;930;p64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31" name="Google Shape;931;p64"/>
          <p:cNvCxnSpPr>
            <a:stCxn id="930" idx="2"/>
            <a:endCxn id="928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32" name="Google Shape;932;p64"/>
          <p:cNvSpPr/>
          <p:nvPr/>
        </p:nvSpPr>
        <p:spPr>
          <a:xfrm>
            <a:off x="3110250" y="40788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65"/>
          <p:cNvSpPr/>
          <p:nvPr/>
        </p:nvSpPr>
        <p:spPr>
          <a:xfrm>
            <a:off x="4296900" y="3075075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8" name="Google Shape;938;p65"/>
          <p:cNvSpPr/>
          <p:nvPr/>
        </p:nvSpPr>
        <p:spPr>
          <a:xfrm>
            <a:off x="4421700" y="36568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9" name="Google Shape;939;p6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940" name="Google Shape;940;p65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packet travels through the postal system, to Bob's building.</a:t>
            </a:r>
            <a:endParaRPr/>
          </a:p>
        </p:txBody>
      </p:sp>
      <p:sp>
        <p:nvSpPr>
          <p:cNvPr id="941" name="Google Shape;941;p65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2" name="Google Shape;942;p65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3" name="Google Shape;943;p65"/>
          <p:cNvCxnSpPr>
            <a:stCxn id="942" idx="2"/>
            <a:endCxn id="941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4" name="Google Shape;944;p65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5" name="Google Shape;945;p65"/>
          <p:cNvCxnSpPr>
            <a:stCxn id="944" idx="2"/>
            <a:endCxn id="942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6" name="Google Shape;946;p65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7" name="Google Shape;947;p65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48" name="Google Shape;948;p65"/>
          <p:cNvCxnSpPr>
            <a:stCxn id="947" idx="2"/>
            <a:endCxn id="946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49" name="Google Shape;949;p65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50" name="Google Shape;950;p65"/>
          <p:cNvCxnSpPr>
            <a:stCxn id="949" idx="2"/>
            <a:endCxn id="947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51" name="Google Shape;951;p65"/>
          <p:cNvSpPr/>
          <p:nvPr/>
        </p:nvSpPr>
        <p:spPr>
          <a:xfrm>
            <a:off x="4558050" y="40788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66"/>
          <p:cNvSpPr/>
          <p:nvPr/>
        </p:nvSpPr>
        <p:spPr>
          <a:xfrm>
            <a:off x="4421700" y="24376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7" name="Google Shape;957;p6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958" name="Google Shape;958;p66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mailman </a:t>
            </a:r>
            <a:r>
              <a:rPr i="1" lang="en"/>
              <a:t>unwraps</a:t>
            </a:r>
            <a:r>
              <a:rPr lang="en"/>
              <a:t> the box, revealing the envelope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mailman passes the envelope up to the secretary.</a:t>
            </a:r>
            <a:endParaRPr/>
          </a:p>
        </p:txBody>
      </p:sp>
      <p:sp>
        <p:nvSpPr>
          <p:cNvPr id="959" name="Google Shape;959;p66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0" name="Google Shape;960;p66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1" name="Google Shape;961;p66"/>
          <p:cNvCxnSpPr>
            <a:stCxn id="960" idx="2"/>
            <a:endCxn id="959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2" name="Google Shape;962;p66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3" name="Google Shape;963;p66"/>
          <p:cNvCxnSpPr>
            <a:stCxn id="962" idx="2"/>
            <a:endCxn id="960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4" name="Google Shape;964;p66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5" name="Google Shape;965;p66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6" name="Google Shape;966;p66"/>
          <p:cNvCxnSpPr>
            <a:stCxn id="965" idx="2"/>
            <a:endCxn id="964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7" name="Google Shape;967;p66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68" name="Google Shape;968;p66"/>
          <p:cNvCxnSpPr>
            <a:stCxn id="967" idx="2"/>
            <a:endCxn id="965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69" name="Google Shape;969;p66"/>
          <p:cNvSpPr/>
          <p:nvPr/>
        </p:nvSpPr>
        <p:spPr>
          <a:xfrm>
            <a:off x="4558050" y="28596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6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975" name="Google Shape;975;p67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secretary </a:t>
            </a:r>
            <a:r>
              <a:rPr i="1" lang="en"/>
              <a:t>unwraps</a:t>
            </a:r>
            <a:r>
              <a:rPr lang="en"/>
              <a:t> the envelope, revealing the letter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secretary passes the letter up to Bob.</a:t>
            </a:r>
            <a:endParaRPr/>
          </a:p>
        </p:txBody>
      </p:sp>
      <p:sp>
        <p:nvSpPr>
          <p:cNvPr id="976" name="Google Shape;976;p67"/>
          <p:cNvSpPr/>
          <p:nvPr/>
        </p:nvSpPr>
        <p:spPr>
          <a:xfrm>
            <a:off x="1319475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7" name="Google Shape;977;p67"/>
          <p:cNvSpPr/>
          <p:nvPr/>
        </p:nvSpPr>
        <p:spPr>
          <a:xfrm>
            <a:off x="1319475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8" name="Google Shape;978;p67"/>
          <p:cNvCxnSpPr>
            <a:stCxn id="977" idx="2"/>
            <a:endCxn id="976" idx="0"/>
          </p:cNvCxnSpPr>
          <p:nvPr/>
        </p:nvCxnSpPr>
        <p:spPr>
          <a:xfrm>
            <a:off x="1976475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79" name="Google Shape;979;p67"/>
          <p:cNvSpPr/>
          <p:nvPr/>
        </p:nvSpPr>
        <p:spPr>
          <a:xfrm>
            <a:off x="1319475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0" name="Google Shape;980;p67"/>
          <p:cNvCxnSpPr>
            <a:stCxn id="979" idx="2"/>
            <a:endCxn id="977" idx="0"/>
          </p:cNvCxnSpPr>
          <p:nvPr/>
        </p:nvCxnSpPr>
        <p:spPr>
          <a:xfrm>
            <a:off x="1976475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81" name="Google Shape;981;p67"/>
          <p:cNvSpPr/>
          <p:nvPr/>
        </p:nvSpPr>
        <p:spPr>
          <a:xfrm>
            <a:off x="6490300" y="37587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2" name="Google Shape;982;p67"/>
          <p:cNvSpPr/>
          <p:nvPr/>
        </p:nvSpPr>
        <p:spPr>
          <a:xfrm>
            <a:off x="6490300" y="27681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3" name="Google Shape;983;p67"/>
          <p:cNvCxnSpPr>
            <a:stCxn id="982" idx="2"/>
            <a:endCxn id="981" idx="0"/>
          </p:cNvCxnSpPr>
          <p:nvPr/>
        </p:nvCxnSpPr>
        <p:spPr>
          <a:xfrm>
            <a:off x="7147300" y="31392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84" name="Google Shape;984;p67"/>
          <p:cNvSpPr/>
          <p:nvPr/>
        </p:nvSpPr>
        <p:spPr>
          <a:xfrm>
            <a:off x="6490300" y="1777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5" name="Google Shape;985;p67"/>
          <p:cNvCxnSpPr>
            <a:stCxn id="984" idx="2"/>
            <a:endCxn id="982" idx="0"/>
          </p:cNvCxnSpPr>
          <p:nvPr/>
        </p:nvCxnSpPr>
        <p:spPr>
          <a:xfrm>
            <a:off x="7147300" y="2148675"/>
            <a:ext cx="0" cy="6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986" name="Google Shape;986;p67"/>
          <p:cNvSpPr/>
          <p:nvPr/>
        </p:nvSpPr>
        <p:spPr>
          <a:xfrm>
            <a:off x="4558050" y="17166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1" name="Google Shape;991;p68"/>
          <p:cNvCxnSpPr/>
          <p:nvPr/>
        </p:nvCxnSpPr>
        <p:spPr>
          <a:xfrm>
            <a:off x="2547250" y="4451665"/>
            <a:ext cx="11532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2" name="Google Shape;992;p68"/>
          <p:cNvCxnSpPr/>
          <p:nvPr/>
        </p:nvCxnSpPr>
        <p:spPr>
          <a:xfrm>
            <a:off x="5423350" y="4451665"/>
            <a:ext cx="11346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3" name="Google Shape;993;p68"/>
          <p:cNvCxnSpPr/>
          <p:nvPr/>
        </p:nvCxnSpPr>
        <p:spPr>
          <a:xfrm>
            <a:off x="2547250" y="4680265"/>
            <a:ext cx="11532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94" name="Google Shape;994;p68"/>
          <p:cNvCxnSpPr/>
          <p:nvPr/>
        </p:nvCxnSpPr>
        <p:spPr>
          <a:xfrm>
            <a:off x="5423350" y="4680265"/>
            <a:ext cx="11346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95" name="Google Shape;995;p68"/>
          <p:cNvCxnSpPr/>
          <p:nvPr/>
        </p:nvCxnSpPr>
        <p:spPr>
          <a:xfrm>
            <a:off x="4005088" y="2962400"/>
            <a:ext cx="1113600" cy="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6" name="Google Shape;996;p68"/>
          <p:cNvCxnSpPr/>
          <p:nvPr/>
        </p:nvCxnSpPr>
        <p:spPr>
          <a:xfrm>
            <a:off x="5775713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97" name="Google Shape;997;p68"/>
          <p:cNvCxnSpPr/>
          <p:nvPr/>
        </p:nvCxnSpPr>
        <p:spPr>
          <a:xfrm>
            <a:off x="5775713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998" name="Google Shape;998;p68"/>
          <p:cNvCxnSpPr/>
          <p:nvPr/>
        </p:nvCxnSpPr>
        <p:spPr>
          <a:xfrm>
            <a:off x="3348088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9" name="Google Shape;999;p68"/>
          <p:cNvCxnSpPr/>
          <p:nvPr/>
        </p:nvCxnSpPr>
        <p:spPr>
          <a:xfrm>
            <a:off x="3348088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rgbClr val="D9D9D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0" name="Google Shape;1000;p6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001" name="Google Shape;1001;p68"/>
          <p:cNvSpPr txBox="1"/>
          <p:nvPr>
            <p:ph idx="1" type="body"/>
          </p:nvPr>
        </p:nvSpPr>
        <p:spPr>
          <a:xfrm>
            <a:off x="107050" y="402200"/>
            <a:ext cx="89097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move to lower layers, we wrap additional headers around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As we move to higher layers, we peel off headers, revealing the inner headers.</a:t>
            </a:r>
            <a:endParaRPr/>
          </a:p>
        </p:txBody>
      </p:sp>
      <p:sp>
        <p:nvSpPr>
          <p:cNvPr id="1002" name="Google Shape;1002;p68"/>
          <p:cNvSpPr/>
          <p:nvPr/>
        </p:nvSpPr>
        <p:spPr>
          <a:xfrm>
            <a:off x="2691088" y="2776850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3" name="Google Shape;1003;p68"/>
          <p:cNvSpPr/>
          <p:nvPr/>
        </p:nvSpPr>
        <p:spPr>
          <a:xfrm>
            <a:off x="2691088" y="2091050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4" name="Google Shape;1004;p68"/>
          <p:cNvCxnSpPr>
            <a:stCxn id="1003" idx="2"/>
            <a:endCxn id="1002" idx="0"/>
          </p:cNvCxnSpPr>
          <p:nvPr/>
        </p:nvCxnSpPr>
        <p:spPr>
          <a:xfrm>
            <a:off x="3348088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5" name="Google Shape;1005;p68"/>
          <p:cNvSpPr/>
          <p:nvPr/>
        </p:nvSpPr>
        <p:spPr>
          <a:xfrm>
            <a:off x="2691088" y="1405250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6" name="Google Shape;1006;p68"/>
          <p:cNvCxnSpPr>
            <a:stCxn id="1005" idx="2"/>
            <a:endCxn id="1003" idx="0"/>
          </p:cNvCxnSpPr>
          <p:nvPr/>
        </p:nvCxnSpPr>
        <p:spPr>
          <a:xfrm>
            <a:off x="3348088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7" name="Google Shape;1007;p68"/>
          <p:cNvSpPr/>
          <p:nvPr/>
        </p:nvSpPr>
        <p:spPr>
          <a:xfrm>
            <a:off x="5118713" y="2776850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8" name="Google Shape;1008;p68"/>
          <p:cNvSpPr/>
          <p:nvPr/>
        </p:nvSpPr>
        <p:spPr>
          <a:xfrm>
            <a:off x="5118713" y="2091050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9" name="Google Shape;1009;p68"/>
          <p:cNvCxnSpPr>
            <a:stCxn id="1008" idx="2"/>
            <a:endCxn id="1007" idx="0"/>
          </p:cNvCxnSpPr>
          <p:nvPr/>
        </p:nvCxnSpPr>
        <p:spPr>
          <a:xfrm>
            <a:off x="5775713" y="24621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10" name="Google Shape;1010;p68"/>
          <p:cNvSpPr/>
          <p:nvPr/>
        </p:nvSpPr>
        <p:spPr>
          <a:xfrm>
            <a:off x="5118713" y="1405250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1" name="Google Shape;1011;p68"/>
          <p:cNvCxnSpPr>
            <a:stCxn id="1010" idx="2"/>
            <a:endCxn id="1008" idx="0"/>
          </p:cNvCxnSpPr>
          <p:nvPr/>
        </p:nvCxnSpPr>
        <p:spPr>
          <a:xfrm>
            <a:off x="5775713" y="1776350"/>
            <a:ext cx="0" cy="3147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12" name="Google Shape;1012;p68"/>
          <p:cNvCxnSpPr>
            <a:stCxn id="1002" idx="3"/>
            <a:endCxn id="1007" idx="1"/>
          </p:cNvCxnSpPr>
          <p:nvPr/>
        </p:nvCxnSpPr>
        <p:spPr>
          <a:xfrm>
            <a:off x="4005088" y="2962400"/>
            <a:ext cx="1113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3" name="Google Shape;1013;p68"/>
          <p:cNvSpPr/>
          <p:nvPr/>
        </p:nvSpPr>
        <p:spPr>
          <a:xfrm>
            <a:off x="6550850" y="3462650"/>
            <a:ext cx="1972500" cy="15063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4" name="Google Shape;1014;p68"/>
          <p:cNvSpPr/>
          <p:nvPr/>
        </p:nvSpPr>
        <p:spPr>
          <a:xfrm>
            <a:off x="6675650" y="4011415"/>
            <a:ext cx="1722900" cy="8805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5" name="Google Shape;1015;p68"/>
          <p:cNvSpPr/>
          <p:nvPr/>
        </p:nvSpPr>
        <p:spPr>
          <a:xfrm>
            <a:off x="6812000" y="433516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6" name="Google Shape;1016;p68"/>
          <p:cNvSpPr/>
          <p:nvPr/>
        </p:nvSpPr>
        <p:spPr>
          <a:xfrm>
            <a:off x="3700450" y="4011415"/>
            <a:ext cx="1722900" cy="8805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7" name="Google Shape;1017;p68"/>
          <p:cNvSpPr/>
          <p:nvPr/>
        </p:nvSpPr>
        <p:spPr>
          <a:xfrm>
            <a:off x="3836800" y="433516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8" name="Google Shape;1018;p68"/>
          <p:cNvSpPr/>
          <p:nvPr/>
        </p:nvSpPr>
        <p:spPr>
          <a:xfrm>
            <a:off x="1097000" y="433516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19" name="Google Shape;1019;p68"/>
          <p:cNvCxnSpPr>
            <a:endCxn id="1016" idx="1"/>
          </p:cNvCxnSpPr>
          <p:nvPr/>
        </p:nvCxnSpPr>
        <p:spPr>
          <a:xfrm>
            <a:off x="2547250" y="4451665"/>
            <a:ext cx="1153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0" name="Google Shape;1020;p68"/>
          <p:cNvCxnSpPr>
            <a:stCxn id="1016" idx="3"/>
          </p:cNvCxnSpPr>
          <p:nvPr/>
        </p:nvCxnSpPr>
        <p:spPr>
          <a:xfrm>
            <a:off x="5423350" y="4451665"/>
            <a:ext cx="1134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1" name="Google Shape;1021;p68"/>
          <p:cNvCxnSpPr/>
          <p:nvPr/>
        </p:nvCxnSpPr>
        <p:spPr>
          <a:xfrm>
            <a:off x="2547250" y="4680265"/>
            <a:ext cx="1153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22" name="Google Shape;1022;p68"/>
          <p:cNvCxnSpPr/>
          <p:nvPr/>
        </p:nvCxnSpPr>
        <p:spPr>
          <a:xfrm>
            <a:off x="5423350" y="4680265"/>
            <a:ext cx="11346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6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028" name="Google Shape;1028;p69"/>
          <p:cNvSpPr txBox="1"/>
          <p:nvPr>
            <p:ph idx="1" type="body"/>
          </p:nvPr>
        </p:nvSpPr>
        <p:spPr>
          <a:xfrm>
            <a:off x="107050" y="402200"/>
            <a:ext cx="8909700" cy="21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person only cares about the headers at their layer.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Mailman reads the green header, ignores all the </a:t>
            </a:r>
            <a:r>
              <a:rPr lang="en"/>
              <a:t>payload</a:t>
            </a:r>
            <a:r>
              <a:rPr lang="en"/>
              <a:t> inside.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person communicates with its peers at the same layer.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Alice's secretary writes the blue header, for Bob's secretary to read.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protocol at a specific layer only makes sense to people at that layer.</a:t>
            </a:r>
            <a:endParaRPr/>
          </a:p>
        </p:txBody>
      </p:sp>
      <p:sp>
        <p:nvSpPr>
          <p:cNvPr id="1029" name="Google Shape;1029;p69"/>
          <p:cNvSpPr/>
          <p:nvPr/>
        </p:nvSpPr>
        <p:spPr>
          <a:xfrm>
            <a:off x="405075" y="44445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69"/>
          <p:cNvSpPr/>
          <p:nvPr/>
        </p:nvSpPr>
        <p:spPr>
          <a:xfrm>
            <a:off x="405075" y="36825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69"/>
          <p:cNvSpPr/>
          <p:nvPr/>
        </p:nvSpPr>
        <p:spPr>
          <a:xfrm>
            <a:off x="405075" y="2920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69"/>
          <p:cNvSpPr/>
          <p:nvPr/>
        </p:nvSpPr>
        <p:spPr>
          <a:xfrm>
            <a:off x="2451700" y="4444575"/>
            <a:ext cx="13140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3" name="Google Shape;1033;p69"/>
          <p:cNvSpPr/>
          <p:nvPr/>
        </p:nvSpPr>
        <p:spPr>
          <a:xfrm>
            <a:off x="2451700" y="3682575"/>
            <a:ext cx="13140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4" name="Google Shape;1034;p69"/>
          <p:cNvSpPr/>
          <p:nvPr/>
        </p:nvSpPr>
        <p:spPr>
          <a:xfrm>
            <a:off x="2451700" y="2920575"/>
            <a:ext cx="13140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5" name="Google Shape;1035;p69"/>
          <p:cNvCxnSpPr>
            <a:stCxn id="1031" idx="3"/>
            <a:endCxn id="1034" idx="1"/>
          </p:cNvCxnSpPr>
          <p:nvPr/>
        </p:nvCxnSpPr>
        <p:spPr>
          <a:xfrm>
            <a:off x="1719075" y="3106125"/>
            <a:ext cx="73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6" name="Google Shape;1036;p69"/>
          <p:cNvCxnSpPr>
            <a:stCxn id="1030" idx="3"/>
            <a:endCxn id="1033" idx="1"/>
          </p:cNvCxnSpPr>
          <p:nvPr/>
        </p:nvCxnSpPr>
        <p:spPr>
          <a:xfrm>
            <a:off x="1719075" y="3868125"/>
            <a:ext cx="73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037" name="Google Shape;1037;p69"/>
          <p:cNvCxnSpPr>
            <a:stCxn id="1029" idx="3"/>
            <a:endCxn id="1032" idx="1"/>
          </p:cNvCxnSpPr>
          <p:nvPr/>
        </p:nvCxnSpPr>
        <p:spPr>
          <a:xfrm>
            <a:off x="1719075" y="4630125"/>
            <a:ext cx="7326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038" name="Google Shape;1038;p69"/>
          <p:cNvSpPr/>
          <p:nvPr/>
        </p:nvSpPr>
        <p:spPr>
          <a:xfrm>
            <a:off x="4286950" y="2998875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9" name="Google Shape;1039;p69"/>
          <p:cNvSpPr/>
          <p:nvPr/>
        </p:nvSpPr>
        <p:spPr>
          <a:xfrm>
            <a:off x="4411750" y="3580675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0" name="Google Shape;1040;p69"/>
          <p:cNvSpPr/>
          <p:nvPr/>
        </p:nvSpPr>
        <p:spPr>
          <a:xfrm>
            <a:off x="4548100" y="4002650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1" name="Google Shape;1041;p69"/>
          <p:cNvSpPr txBox="1"/>
          <p:nvPr/>
        </p:nvSpPr>
        <p:spPr>
          <a:xfrm>
            <a:off x="6369400" y="3106125"/>
            <a:ext cx="2532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Mailman only cares about this.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2" name="Google Shape;1042;p69"/>
          <p:cNvSpPr txBox="1"/>
          <p:nvPr/>
        </p:nvSpPr>
        <p:spPr>
          <a:xfrm>
            <a:off x="6369400" y="3586608"/>
            <a:ext cx="2532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Secretary </a:t>
            </a: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only cares about this.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3" name="Google Shape;1043;p69"/>
          <p:cNvSpPr txBox="1"/>
          <p:nvPr/>
        </p:nvSpPr>
        <p:spPr>
          <a:xfrm>
            <a:off x="6369400" y="4105858"/>
            <a:ext cx="2532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CEO </a:t>
            </a:r>
            <a:r>
              <a:rPr lang="en">
                <a:solidFill>
                  <a:srgbClr val="9900FF"/>
                </a:solidFill>
                <a:latin typeface="Roboto"/>
                <a:ea typeface="Roboto"/>
                <a:cs typeface="Roboto"/>
                <a:sym typeface="Roboto"/>
              </a:rPr>
              <a:t>only cares about this.</a:t>
            </a:r>
            <a:endParaRPr>
              <a:solidFill>
                <a:srgbClr val="9900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7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Addressing at Different Layers</a:t>
            </a:r>
            <a:endParaRPr/>
          </a:p>
        </p:txBody>
      </p:sp>
      <p:sp>
        <p:nvSpPr>
          <p:cNvPr id="1049" name="Google Shape;1049;p70"/>
          <p:cNvSpPr txBox="1"/>
          <p:nvPr>
            <p:ph idx="1" type="body"/>
          </p:nvPr>
        </p:nvSpPr>
        <p:spPr>
          <a:xfrm>
            <a:off x="107050" y="402200"/>
            <a:ext cx="8909700" cy="20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Notice: Different layers use different addressing schemes.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Inside a building: "413 Soda Hall."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postal system: "2551 Hearst Ave, Berkeley, CA."</a:t>
            </a:r>
            <a:endParaRPr/>
          </a:p>
        </p:txBody>
      </p:sp>
      <p:sp>
        <p:nvSpPr>
          <p:cNvPr id="1050" name="Google Shape;1050;p70"/>
          <p:cNvSpPr/>
          <p:nvPr/>
        </p:nvSpPr>
        <p:spPr>
          <a:xfrm>
            <a:off x="1641825" y="3125100"/>
            <a:ext cx="1972500" cy="1738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1" name="Google Shape;1051;p70"/>
          <p:cNvSpPr/>
          <p:nvPr/>
        </p:nvSpPr>
        <p:spPr>
          <a:xfrm>
            <a:off x="1766625" y="3706900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Alice, To: Bob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2" name="Google Shape;1052;p70"/>
          <p:cNvSpPr/>
          <p:nvPr/>
        </p:nvSpPr>
        <p:spPr>
          <a:xfrm>
            <a:off x="1902975" y="4128875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3" name="Google Shape;1053;p70"/>
          <p:cNvSpPr txBox="1"/>
          <p:nvPr/>
        </p:nvSpPr>
        <p:spPr>
          <a:xfrm>
            <a:off x="3724275" y="3232350"/>
            <a:ext cx="3777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These addresses make sense to the mailman.</a:t>
            </a:r>
            <a:endParaRPr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4" name="Google Shape;1054;p70"/>
          <p:cNvSpPr txBox="1"/>
          <p:nvPr/>
        </p:nvSpPr>
        <p:spPr>
          <a:xfrm>
            <a:off x="3724275" y="3712825"/>
            <a:ext cx="3491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These names make sense to the secretary.</a:t>
            </a:r>
            <a:endParaRPr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71"/>
          <p:cNvSpPr/>
          <p:nvPr/>
        </p:nvSpPr>
        <p:spPr>
          <a:xfrm>
            <a:off x="3036775" y="2190750"/>
            <a:ext cx="2169000" cy="22044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0" name="Google Shape;1060;p7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Headers</a:t>
            </a:r>
            <a:endParaRPr/>
          </a:p>
        </p:txBody>
      </p:sp>
      <p:sp>
        <p:nvSpPr>
          <p:cNvPr id="1061" name="Google Shape;1061;p71"/>
          <p:cNvSpPr/>
          <p:nvPr/>
        </p:nvSpPr>
        <p:spPr>
          <a:xfrm>
            <a:off x="13165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2" name="Google Shape;1062;p71"/>
          <p:cNvSpPr/>
          <p:nvPr/>
        </p:nvSpPr>
        <p:spPr>
          <a:xfrm>
            <a:off x="13165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3" name="Google Shape;1063;p71"/>
          <p:cNvSpPr/>
          <p:nvPr/>
        </p:nvSpPr>
        <p:spPr>
          <a:xfrm>
            <a:off x="13165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64" name="Google Shape;1064;p71"/>
          <p:cNvCxnSpPr>
            <a:stCxn id="1062" idx="2"/>
            <a:endCxn id="1061" idx="0"/>
          </p:cNvCxnSpPr>
          <p:nvPr/>
        </p:nvCxnSpPr>
        <p:spPr>
          <a:xfrm>
            <a:off x="18695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5" name="Google Shape;1065;p71"/>
          <p:cNvCxnSpPr>
            <a:stCxn id="1063" idx="2"/>
            <a:endCxn id="1062" idx="0"/>
          </p:cNvCxnSpPr>
          <p:nvPr/>
        </p:nvCxnSpPr>
        <p:spPr>
          <a:xfrm>
            <a:off x="18695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6" name="Google Shape;1066;p71"/>
          <p:cNvSpPr txBox="1"/>
          <p:nvPr/>
        </p:nvSpPr>
        <p:spPr>
          <a:xfrm>
            <a:off x="498400" y="4455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7" name="Google Shape;1067;p71"/>
          <p:cNvSpPr txBox="1"/>
          <p:nvPr/>
        </p:nvSpPr>
        <p:spPr>
          <a:xfrm>
            <a:off x="498400" y="369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8" name="Google Shape;1068;p71"/>
          <p:cNvSpPr txBox="1"/>
          <p:nvPr/>
        </p:nvSpPr>
        <p:spPr>
          <a:xfrm>
            <a:off x="498400" y="2943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71"/>
          <p:cNvSpPr/>
          <p:nvPr/>
        </p:nvSpPr>
        <p:spPr>
          <a:xfrm>
            <a:off x="13165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0" name="Google Shape;1070;p71"/>
          <p:cNvCxnSpPr>
            <a:stCxn id="1069" idx="2"/>
            <a:endCxn id="1063" idx="0"/>
          </p:cNvCxnSpPr>
          <p:nvPr/>
        </p:nvCxnSpPr>
        <p:spPr>
          <a:xfrm>
            <a:off x="18695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" name="Google Shape;1071;p71"/>
          <p:cNvSpPr txBox="1"/>
          <p:nvPr/>
        </p:nvSpPr>
        <p:spPr>
          <a:xfrm>
            <a:off x="498400" y="2181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2" name="Google Shape;1072;p71"/>
          <p:cNvSpPr/>
          <p:nvPr/>
        </p:nvSpPr>
        <p:spPr>
          <a:xfrm>
            <a:off x="13165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3" name="Google Shape;1073;p71"/>
          <p:cNvCxnSpPr>
            <a:stCxn id="1072" idx="2"/>
            <a:endCxn id="1069" idx="0"/>
          </p:cNvCxnSpPr>
          <p:nvPr/>
        </p:nvCxnSpPr>
        <p:spPr>
          <a:xfrm>
            <a:off x="18695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4" name="Google Shape;1074;p71"/>
          <p:cNvSpPr txBox="1"/>
          <p:nvPr/>
        </p:nvSpPr>
        <p:spPr>
          <a:xfrm>
            <a:off x="498400" y="141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5" name="Google Shape;1075;p71"/>
          <p:cNvSpPr/>
          <p:nvPr/>
        </p:nvSpPr>
        <p:spPr>
          <a:xfrm>
            <a:off x="74887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6" name="Google Shape;1076;p71"/>
          <p:cNvSpPr/>
          <p:nvPr/>
        </p:nvSpPr>
        <p:spPr>
          <a:xfrm>
            <a:off x="74887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7" name="Google Shape;1077;p71"/>
          <p:cNvSpPr/>
          <p:nvPr/>
        </p:nvSpPr>
        <p:spPr>
          <a:xfrm>
            <a:off x="74887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8" name="Google Shape;1078;p71"/>
          <p:cNvCxnSpPr>
            <a:stCxn id="1076" idx="2"/>
            <a:endCxn id="1075" idx="0"/>
          </p:cNvCxnSpPr>
          <p:nvPr/>
        </p:nvCxnSpPr>
        <p:spPr>
          <a:xfrm>
            <a:off x="80417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079" name="Google Shape;1079;p71"/>
          <p:cNvCxnSpPr>
            <a:stCxn id="1077" idx="2"/>
            <a:endCxn id="1076" idx="0"/>
          </p:cNvCxnSpPr>
          <p:nvPr/>
        </p:nvCxnSpPr>
        <p:spPr>
          <a:xfrm>
            <a:off x="80417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80" name="Google Shape;1080;p71"/>
          <p:cNvSpPr/>
          <p:nvPr/>
        </p:nvSpPr>
        <p:spPr>
          <a:xfrm>
            <a:off x="74887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1" name="Google Shape;1081;p71"/>
          <p:cNvCxnSpPr>
            <a:stCxn id="1080" idx="2"/>
            <a:endCxn id="1077" idx="0"/>
          </p:cNvCxnSpPr>
          <p:nvPr/>
        </p:nvCxnSpPr>
        <p:spPr>
          <a:xfrm>
            <a:off x="80417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82" name="Google Shape;1082;p71"/>
          <p:cNvSpPr/>
          <p:nvPr/>
        </p:nvSpPr>
        <p:spPr>
          <a:xfrm>
            <a:off x="74887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3" name="Google Shape;1083;p71"/>
          <p:cNvCxnSpPr>
            <a:stCxn id="1082" idx="2"/>
            <a:endCxn id="1080" idx="0"/>
          </p:cNvCxnSpPr>
          <p:nvPr/>
        </p:nvCxnSpPr>
        <p:spPr>
          <a:xfrm>
            <a:off x="80417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84" name="Google Shape;1084;p71"/>
          <p:cNvSpPr/>
          <p:nvPr/>
        </p:nvSpPr>
        <p:spPr>
          <a:xfrm>
            <a:off x="3135025" y="2775899"/>
            <a:ext cx="1972500" cy="1523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5" name="Google Shape;1085;p71"/>
          <p:cNvSpPr/>
          <p:nvPr/>
        </p:nvSpPr>
        <p:spPr>
          <a:xfrm>
            <a:off x="3259825" y="3142342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6" name="Google Shape;1086;p71"/>
          <p:cNvSpPr/>
          <p:nvPr/>
        </p:nvSpPr>
        <p:spPr>
          <a:xfrm>
            <a:off x="3396175" y="356431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7" name="Google Shape;1087;p71"/>
          <p:cNvSpPr/>
          <p:nvPr/>
        </p:nvSpPr>
        <p:spPr>
          <a:xfrm>
            <a:off x="2641675" y="2070950"/>
            <a:ext cx="2959200" cy="3348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Converted to bits and transmitted.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8" name="Google Shape;1088;p71"/>
          <p:cNvSpPr txBox="1"/>
          <p:nvPr>
            <p:ph idx="1" type="body"/>
          </p:nvPr>
        </p:nvSpPr>
        <p:spPr>
          <a:xfrm>
            <a:off x="107050" y="402200"/>
            <a:ext cx="89097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we move to lower layers, we wrap additional headers around the packet.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72"/>
          <p:cNvSpPr/>
          <p:nvPr/>
        </p:nvSpPr>
        <p:spPr>
          <a:xfrm>
            <a:off x="4713175" y="2190750"/>
            <a:ext cx="2169000" cy="22044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4" name="Google Shape;1094;p7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Headers</a:t>
            </a:r>
            <a:endParaRPr/>
          </a:p>
        </p:txBody>
      </p:sp>
      <p:sp>
        <p:nvSpPr>
          <p:cNvPr id="1095" name="Google Shape;1095;p72"/>
          <p:cNvSpPr/>
          <p:nvPr/>
        </p:nvSpPr>
        <p:spPr>
          <a:xfrm>
            <a:off x="4811425" y="2775899"/>
            <a:ext cx="1972500" cy="15231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72"/>
          <p:cNvSpPr/>
          <p:nvPr/>
        </p:nvSpPr>
        <p:spPr>
          <a:xfrm>
            <a:off x="4936225" y="3142342"/>
            <a:ext cx="1722900" cy="10230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72"/>
          <p:cNvSpPr/>
          <p:nvPr/>
        </p:nvSpPr>
        <p:spPr>
          <a:xfrm>
            <a:off x="5072575" y="3564317"/>
            <a:ext cx="14502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8" name="Google Shape;1098;p72"/>
          <p:cNvSpPr/>
          <p:nvPr/>
        </p:nvSpPr>
        <p:spPr>
          <a:xfrm>
            <a:off x="4318075" y="2070950"/>
            <a:ext cx="2959200" cy="3348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Bits received over wire.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9" name="Google Shape;1099;p72"/>
          <p:cNvSpPr/>
          <p:nvPr/>
        </p:nvSpPr>
        <p:spPr>
          <a:xfrm>
            <a:off x="13165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0" name="Google Shape;1100;p72"/>
          <p:cNvSpPr/>
          <p:nvPr/>
        </p:nvSpPr>
        <p:spPr>
          <a:xfrm>
            <a:off x="13165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1" name="Google Shape;1101;p72"/>
          <p:cNvSpPr/>
          <p:nvPr/>
        </p:nvSpPr>
        <p:spPr>
          <a:xfrm>
            <a:off x="13165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2" name="Google Shape;1102;p72"/>
          <p:cNvCxnSpPr>
            <a:stCxn id="1100" idx="2"/>
            <a:endCxn id="1099" idx="0"/>
          </p:cNvCxnSpPr>
          <p:nvPr/>
        </p:nvCxnSpPr>
        <p:spPr>
          <a:xfrm>
            <a:off x="18695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3" name="Google Shape;1103;p72"/>
          <p:cNvCxnSpPr>
            <a:stCxn id="1101" idx="2"/>
            <a:endCxn id="1100" idx="0"/>
          </p:cNvCxnSpPr>
          <p:nvPr/>
        </p:nvCxnSpPr>
        <p:spPr>
          <a:xfrm>
            <a:off x="18695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4" name="Google Shape;1104;p72"/>
          <p:cNvSpPr txBox="1"/>
          <p:nvPr/>
        </p:nvSpPr>
        <p:spPr>
          <a:xfrm>
            <a:off x="498400" y="4455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72"/>
          <p:cNvSpPr txBox="1"/>
          <p:nvPr/>
        </p:nvSpPr>
        <p:spPr>
          <a:xfrm>
            <a:off x="498400" y="369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72"/>
          <p:cNvSpPr txBox="1"/>
          <p:nvPr/>
        </p:nvSpPr>
        <p:spPr>
          <a:xfrm>
            <a:off x="498400" y="2943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7" name="Google Shape;1107;p72"/>
          <p:cNvSpPr/>
          <p:nvPr/>
        </p:nvSpPr>
        <p:spPr>
          <a:xfrm>
            <a:off x="13165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08" name="Google Shape;1108;p72"/>
          <p:cNvCxnSpPr>
            <a:stCxn id="1107" idx="2"/>
            <a:endCxn id="1101" idx="0"/>
          </p:cNvCxnSpPr>
          <p:nvPr/>
        </p:nvCxnSpPr>
        <p:spPr>
          <a:xfrm>
            <a:off x="18695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9" name="Google Shape;1109;p72"/>
          <p:cNvSpPr txBox="1"/>
          <p:nvPr/>
        </p:nvSpPr>
        <p:spPr>
          <a:xfrm>
            <a:off x="498400" y="2181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0" name="Google Shape;1110;p72"/>
          <p:cNvSpPr/>
          <p:nvPr/>
        </p:nvSpPr>
        <p:spPr>
          <a:xfrm>
            <a:off x="13165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1" name="Google Shape;1111;p72"/>
          <p:cNvCxnSpPr>
            <a:stCxn id="1110" idx="2"/>
            <a:endCxn id="1107" idx="0"/>
          </p:cNvCxnSpPr>
          <p:nvPr/>
        </p:nvCxnSpPr>
        <p:spPr>
          <a:xfrm>
            <a:off x="18695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2" name="Google Shape;1112;p72"/>
          <p:cNvSpPr txBox="1"/>
          <p:nvPr/>
        </p:nvSpPr>
        <p:spPr>
          <a:xfrm>
            <a:off x="498400" y="141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3" name="Google Shape;1113;p72"/>
          <p:cNvSpPr/>
          <p:nvPr/>
        </p:nvSpPr>
        <p:spPr>
          <a:xfrm>
            <a:off x="74887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4" name="Google Shape;1114;p72"/>
          <p:cNvSpPr/>
          <p:nvPr/>
        </p:nvSpPr>
        <p:spPr>
          <a:xfrm>
            <a:off x="74887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5" name="Google Shape;1115;p72"/>
          <p:cNvSpPr/>
          <p:nvPr/>
        </p:nvSpPr>
        <p:spPr>
          <a:xfrm>
            <a:off x="74887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6" name="Google Shape;1116;p72"/>
          <p:cNvCxnSpPr>
            <a:stCxn id="1114" idx="2"/>
            <a:endCxn id="1113" idx="0"/>
          </p:cNvCxnSpPr>
          <p:nvPr/>
        </p:nvCxnSpPr>
        <p:spPr>
          <a:xfrm>
            <a:off x="8041750" y="40200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117" name="Google Shape;1117;p72"/>
          <p:cNvCxnSpPr>
            <a:stCxn id="1115" idx="2"/>
            <a:endCxn id="1114" idx="0"/>
          </p:cNvCxnSpPr>
          <p:nvPr/>
        </p:nvCxnSpPr>
        <p:spPr>
          <a:xfrm>
            <a:off x="8041750" y="32640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8" name="Google Shape;1118;p72"/>
          <p:cNvSpPr/>
          <p:nvPr/>
        </p:nvSpPr>
        <p:spPr>
          <a:xfrm>
            <a:off x="74887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19" name="Google Shape;1119;p72"/>
          <p:cNvCxnSpPr>
            <a:stCxn id="1118" idx="2"/>
            <a:endCxn id="1115" idx="0"/>
          </p:cNvCxnSpPr>
          <p:nvPr/>
        </p:nvCxnSpPr>
        <p:spPr>
          <a:xfrm>
            <a:off x="8041750" y="2502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0" name="Google Shape;1120;p72"/>
          <p:cNvSpPr/>
          <p:nvPr/>
        </p:nvSpPr>
        <p:spPr>
          <a:xfrm>
            <a:off x="74887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21" name="Google Shape;1121;p72"/>
          <p:cNvCxnSpPr>
            <a:stCxn id="1120" idx="2"/>
            <a:endCxn id="1118" idx="0"/>
          </p:cNvCxnSpPr>
          <p:nvPr/>
        </p:nvCxnSpPr>
        <p:spPr>
          <a:xfrm>
            <a:off x="8041750" y="17400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22" name="Google Shape;1122;p72"/>
          <p:cNvSpPr txBox="1"/>
          <p:nvPr>
            <p:ph idx="1" type="body"/>
          </p:nvPr>
        </p:nvSpPr>
        <p:spPr>
          <a:xfrm>
            <a:off x="107050" y="402200"/>
            <a:ext cx="89097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we move to higher layers, we peel off headers, revealing the inner headers.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Talented Course Staff!</a:t>
            </a:r>
            <a:endParaRPr/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7388" y="861738"/>
            <a:ext cx="1052400" cy="131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91750" y="864413"/>
            <a:ext cx="1308876" cy="130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72588" y="861325"/>
            <a:ext cx="1052405" cy="131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3950" y="2998013"/>
            <a:ext cx="1308874" cy="130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86549" y="2994913"/>
            <a:ext cx="1308874" cy="131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39150" y="2998000"/>
            <a:ext cx="1308876" cy="130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691750" y="2998000"/>
            <a:ext cx="1308876" cy="1308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164938" y="864425"/>
            <a:ext cx="1308875" cy="13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487581" y="2998006"/>
            <a:ext cx="1222410" cy="130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2350" y="864425"/>
            <a:ext cx="1308876" cy="130887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8"/>
          <p:cNvSpPr txBox="1"/>
          <p:nvPr/>
        </p:nvSpPr>
        <p:spPr>
          <a:xfrm>
            <a:off x="412350" y="2176375"/>
            <a:ext cx="130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Peyrin Kao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he/him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2164950" y="2176375"/>
            <a:ext cx="1308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Sylvia Ratnasamy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she/her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3917550" y="2176375"/>
            <a:ext cx="130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Aditya Tummala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he/him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412350" y="4309975"/>
            <a:ext cx="130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David Li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he/him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2164950" y="4309975"/>
            <a:ext cx="130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Hongbo Wei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he/him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3917550" y="4309975"/>
            <a:ext cx="130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Ian Dong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he/him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5670150" y="2176375"/>
            <a:ext cx="130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Anita Ding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she/her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7422750" y="2176375"/>
            <a:ext cx="130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Arjun Damerla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he/him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7422750" y="4309975"/>
            <a:ext cx="130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Ziming Mao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he/him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28"/>
          <p:cNvSpPr txBox="1"/>
          <p:nvPr/>
        </p:nvSpPr>
        <p:spPr>
          <a:xfrm>
            <a:off x="5670150" y="4309975"/>
            <a:ext cx="1308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Jaewon Lee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he/him</a:t>
            </a:r>
            <a:endParaRPr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7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 Headers</a:t>
            </a:r>
            <a:endParaRPr/>
          </a:p>
        </p:txBody>
      </p:sp>
      <p:sp>
        <p:nvSpPr>
          <p:cNvPr id="1128" name="Google Shape;1128;p73"/>
          <p:cNvSpPr/>
          <p:nvPr/>
        </p:nvSpPr>
        <p:spPr>
          <a:xfrm>
            <a:off x="13165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9" name="Google Shape;1129;p73"/>
          <p:cNvSpPr/>
          <p:nvPr/>
        </p:nvSpPr>
        <p:spPr>
          <a:xfrm>
            <a:off x="13165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0" name="Google Shape;1130;p73"/>
          <p:cNvSpPr/>
          <p:nvPr/>
        </p:nvSpPr>
        <p:spPr>
          <a:xfrm>
            <a:off x="13165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1" name="Google Shape;1131;p73"/>
          <p:cNvSpPr txBox="1"/>
          <p:nvPr/>
        </p:nvSpPr>
        <p:spPr>
          <a:xfrm>
            <a:off x="498400" y="4455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2" name="Google Shape;1132;p73"/>
          <p:cNvSpPr txBox="1"/>
          <p:nvPr/>
        </p:nvSpPr>
        <p:spPr>
          <a:xfrm>
            <a:off x="498400" y="369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3" name="Google Shape;1133;p73"/>
          <p:cNvSpPr txBox="1"/>
          <p:nvPr/>
        </p:nvSpPr>
        <p:spPr>
          <a:xfrm>
            <a:off x="498400" y="2943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73"/>
          <p:cNvSpPr/>
          <p:nvPr/>
        </p:nvSpPr>
        <p:spPr>
          <a:xfrm>
            <a:off x="13165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73"/>
          <p:cNvSpPr txBox="1"/>
          <p:nvPr/>
        </p:nvSpPr>
        <p:spPr>
          <a:xfrm>
            <a:off x="498400" y="2181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73"/>
          <p:cNvSpPr/>
          <p:nvPr/>
        </p:nvSpPr>
        <p:spPr>
          <a:xfrm>
            <a:off x="13165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7" name="Google Shape;1137;p73"/>
          <p:cNvSpPr txBox="1"/>
          <p:nvPr/>
        </p:nvSpPr>
        <p:spPr>
          <a:xfrm>
            <a:off x="498400" y="1419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8" name="Google Shape;1138;p73"/>
          <p:cNvSpPr/>
          <p:nvPr/>
        </p:nvSpPr>
        <p:spPr>
          <a:xfrm>
            <a:off x="7488700" y="44049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9" name="Google Shape;1139;p73"/>
          <p:cNvSpPr/>
          <p:nvPr/>
        </p:nvSpPr>
        <p:spPr>
          <a:xfrm>
            <a:off x="7488700" y="36489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0" name="Google Shape;1140;p73"/>
          <p:cNvSpPr/>
          <p:nvPr/>
        </p:nvSpPr>
        <p:spPr>
          <a:xfrm>
            <a:off x="7488700" y="28929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1" name="Google Shape;1141;p73"/>
          <p:cNvSpPr/>
          <p:nvPr/>
        </p:nvSpPr>
        <p:spPr>
          <a:xfrm>
            <a:off x="7488700" y="21309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2" name="Google Shape;1142;p73"/>
          <p:cNvSpPr/>
          <p:nvPr/>
        </p:nvSpPr>
        <p:spPr>
          <a:xfrm>
            <a:off x="7488700" y="1368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3" name="Google Shape;1143;p73"/>
          <p:cNvCxnSpPr>
            <a:stCxn id="1142" idx="1"/>
            <a:endCxn id="1136" idx="3"/>
          </p:cNvCxnSpPr>
          <p:nvPr/>
        </p:nvCxnSpPr>
        <p:spPr>
          <a:xfrm rot="10800000">
            <a:off x="2422600" y="1554475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44" name="Google Shape;1144;p73"/>
          <p:cNvCxnSpPr>
            <a:stCxn id="1141" idx="1"/>
            <a:endCxn id="1134" idx="3"/>
          </p:cNvCxnSpPr>
          <p:nvPr/>
        </p:nvCxnSpPr>
        <p:spPr>
          <a:xfrm rot="10800000">
            <a:off x="2422600" y="2316475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45" name="Google Shape;1145;p73"/>
          <p:cNvCxnSpPr>
            <a:stCxn id="1140" idx="1"/>
            <a:endCxn id="1130" idx="3"/>
          </p:cNvCxnSpPr>
          <p:nvPr/>
        </p:nvCxnSpPr>
        <p:spPr>
          <a:xfrm rot="10800000">
            <a:off x="2422600" y="3078475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46" name="Google Shape;1146;p73"/>
          <p:cNvCxnSpPr>
            <a:stCxn id="1139" idx="1"/>
            <a:endCxn id="1129" idx="3"/>
          </p:cNvCxnSpPr>
          <p:nvPr/>
        </p:nvCxnSpPr>
        <p:spPr>
          <a:xfrm rot="10800000">
            <a:off x="2422600" y="3834488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147" name="Google Shape;1147;p73"/>
          <p:cNvCxnSpPr>
            <a:stCxn id="1138" idx="1"/>
            <a:endCxn id="1128" idx="3"/>
          </p:cNvCxnSpPr>
          <p:nvPr/>
        </p:nvCxnSpPr>
        <p:spPr>
          <a:xfrm rot="10800000">
            <a:off x="2422600" y="4590500"/>
            <a:ext cx="5066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148" name="Google Shape;1148;p73"/>
          <p:cNvSpPr txBox="1"/>
          <p:nvPr>
            <p:ph idx="1" type="body"/>
          </p:nvPr>
        </p:nvSpPr>
        <p:spPr>
          <a:xfrm>
            <a:off x="107050" y="402200"/>
            <a:ext cx="8909700" cy="5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</a:t>
            </a:r>
            <a:r>
              <a:rPr lang="en"/>
              <a:t>eers at the same layer communicate with each other using the header at that layer.</a:t>
            </a:r>
            <a:endParaRPr/>
          </a:p>
        </p:txBody>
      </p:sp>
      <p:sp>
        <p:nvSpPr>
          <p:cNvPr id="1149" name="Google Shape;1149;p73"/>
          <p:cNvSpPr txBox="1"/>
          <p:nvPr/>
        </p:nvSpPr>
        <p:spPr>
          <a:xfrm>
            <a:off x="3918250" y="1283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HTTP, DNS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0" name="Google Shape;1150;p73"/>
          <p:cNvSpPr txBox="1"/>
          <p:nvPr/>
        </p:nvSpPr>
        <p:spPr>
          <a:xfrm>
            <a:off x="3918250" y="2045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TCP, UDP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1" name="Google Shape;1151;p73"/>
          <p:cNvSpPr txBox="1"/>
          <p:nvPr/>
        </p:nvSpPr>
        <p:spPr>
          <a:xfrm>
            <a:off x="3918250" y="2807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IP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2" name="Google Shape;1152;p73"/>
          <p:cNvSpPr txBox="1"/>
          <p:nvPr/>
        </p:nvSpPr>
        <p:spPr>
          <a:xfrm>
            <a:off x="3918250" y="3569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Ethernet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3" name="Google Shape;1153;p73"/>
          <p:cNvSpPr txBox="1"/>
          <p:nvPr/>
        </p:nvSpPr>
        <p:spPr>
          <a:xfrm>
            <a:off x="3918250" y="4331575"/>
            <a:ext cx="20748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Physical wire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74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B7B7B7"/>
                </a:solidFill>
              </a:rPr>
              <a:t>Course Logistics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What is the Internet?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Layers of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Headers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Multiple Headers (Routers)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7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(With Routers)</a:t>
            </a:r>
            <a:endParaRPr/>
          </a:p>
        </p:txBody>
      </p:sp>
      <p:sp>
        <p:nvSpPr>
          <p:cNvPr id="1160" name="Google Shape;1160;p7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1, </a:t>
            </a:r>
            <a:r>
              <a:rPr lang="en"/>
              <a:t>CS 168, </a:t>
            </a:r>
            <a:r>
              <a:rPr lang="en"/>
              <a:t>Spring 2025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75"/>
          <p:cNvSpPr/>
          <p:nvPr/>
        </p:nvSpPr>
        <p:spPr>
          <a:xfrm>
            <a:off x="1592675" y="19680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6" name="Google Shape;1166;p75"/>
          <p:cNvSpPr/>
          <p:nvPr/>
        </p:nvSpPr>
        <p:spPr>
          <a:xfrm>
            <a:off x="27586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7" name="Google Shape;1167;p7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168" name="Google Shape;1168;p75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letter might hop across multiple post offices.</a:t>
            </a:r>
            <a:br>
              <a:rPr lang="en"/>
            </a:br>
            <a:r>
              <a:rPr lang="en"/>
              <a:t>Each post office unwraps the box, revealing the envelope inside.</a:t>
            </a:r>
            <a:br>
              <a:rPr lang="en"/>
            </a:br>
            <a:r>
              <a:rPr lang="en"/>
              <a:t>Then, it puts the letter in a new box, destined for the next post office.</a:t>
            </a:r>
            <a:endParaRPr/>
          </a:p>
        </p:txBody>
      </p:sp>
      <p:sp>
        <p:nvSpPr>
          <p:cNvPr id="1169" name="Google Shape;1169;p75"/>
          <p:cNvSpPr/>
          <p:nvPr/>
        </p:nvSpPr>
        <p:spPr>
          <a:xfrm>
            <a:off x="2440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75"/>
          <p:cNvSpPr/>
          <p:nvPr/>
        </p:nvSpPr>
        <p:spPr>
          <a:xfrm>
            <a:off x="2440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1" name="Google Shape;1171;p75"/>
          <p:cNvCxnSpPr>
            <a:stCxn id="1170" idx="2"/>
            <a:endCxn id="1169" idx="0"/>
          </p:cNvCxnSpPr>
          <p:nvPr/>
        </p:nvCxnSpPr>
        <p:spPr>
          <a:xfrm>
            <a:off x="8242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2" name="Google Shape;1172;p75"/>
          <p:cNvSpPr/>
          <p:nvPr/>
        </p:nvSpPr>
        <p:spPr>
          <a:xfrm>
            <a:off x="2440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3" name="Google Shape;1173;p75"/>
          <p:cNvCxnSpPr>
            <a:stCxn id="1172" idx="2"/>
            <a:endCxn id="1170" idx="0"/>
          </p:cNvCxnSpPr>
          <p:nvPr/>
        </p:nvCxnSpPr>
        <p:spPr>
          <a:xfrm>
            <a:off x="8242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4" name="Google Shape;1174;p75"/>
          <p:cNvSpPr/>
          <p:nvPr/>
        </p:nvSpPr>
        <p:spPr>
          <a:xfrm>
            <a:off x="52732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5" name="Google Shape;1175;p75"/>
          <p:cNvSpPr/>
          <p:nvPr/>
        </p:nvSpPr>
        <p:spPr>
          <a:xfrm>
            <a:off x="77878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6" name="Google Shape;1176;p75"/>
          <p:cNvSpPr/>
          <p:nvPr/>
        </p:nvSpPr>
        <p:spPr>
          <a:xfrm>
            <a:off x="77878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7" name="Google Shape;1177;p75"/>
          <p:cNvCxnSpPr>
            <a:stCxn id="1176" idx="2"/>
            <a:endCxn id="1175" idx="0"/>
          </p:cNvCxnSpPr>
          <p:nvPr/>
        </p:nvCxnSpPr>
        <p:spPr>
          <a:xfrm>
            <a:off x="83680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78" name="Google Shape;1178;p75"/>
          <p:cNvSpPr/>
          <p:nvPr/>
        </p:nvSpPr>
        <p:spPr>
          <a:xfrm>
            <a:off x="77878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79" name="Google Shape;1179;p75"/>
          <p:cNvCxnSpPr>
            <a:stCxn id="1178" idx="2"/>
            <a:endCxn id="1176" idx="0"/>
          </p:cNvCxnSpPr>
          <p:nvPr/>
        </p:nvCxnSpPr>
        <p:spPr>
          <a:xfrm>
            <a:off x="83680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80" name="Google Shape;1180;p75"/>
          <p:cNvSpPr/>
          <p:nvPr/>
        </p:nvSpPr>
        <p:spPr>
          <a:xfrm>
            <a:off x="2440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1" name="Google Shape;1181;p75"/>
          <p:cNvCxnSpPr>
            <a:stCxn id="1169" idx="2"/>
            <a:endCxn id="1180" idx="0"/>
          </p:cNvCxnSpPr>
          <p:nvPr/>
        </p:nvCxnSpPr>
        <p:spPr>
          <a:xfrm>
            <a:off x="8242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2" name="Google Shape;1182;p75"/>
          <p:cNvSpPr/>
          <p:nvPr/>
        </p:nvSpPr>
        <p:spPr>
          <a:xfrm>
            <a:off x="77878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83" name="Google Shape;1183;p75"/>
          <p:cNvCxnSpPr>
            <a:stCxn id="1175" idx="2"/>
            <a:endCxn id="1182" idx="0"/>
          </p:cNvCxnSpPr>
          <p:nvPr/>
        </p:nvCxnSpPr>
        <p:spPr>
          <a:xfrm>
            <a:off x="83680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84" name="Google Shape;1184;p75"/>
          <p:cNvSpPr/>
          <p:nvPr/>
        </p:nvSpPr>
        <p:spPr>
          <a:xfrm>
            <a:off x="1687175" y="2468400"/>
            <a:ext cx="1369500" cy="1358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5" name="Google Shape;1185;p75"/>
          <p:cNvSpPr/>
          <p:nvPr/>
        </p:nvSpPr>
        <p:spPr>
          <a:xfrm>
            <a:off x="1758125" y="2972625"/>
            <a:ext cx="1227600" cy="8019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6" name="Google Shape;1186;p75"/>
          <p:cNvSpPr/>
          <p:nvPr/>
        </p:nvSpPr>
        <p:spPr>
          <a:xfrm>
            <a:off x="1825475" y="3242399"/>
            <a:ext cx="10929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0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76"/>
          <p:cNvSpPr/>
          <p:nvPr/>
        </p:nvSpPr>
        <p:spPr>
          <a:xfrm>
            <a:off x="2565025" y="23391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2" name="Google Shape;1192;p76"/>
          <p:cNvSpPr/>
          <p:nvPr/>
        </p:nvSpPr>
        <p:spPr>
          <a:xfrm>
            <a:off x="2565025" y="23391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3" name="Google Shape;1193;p76"/>
          <p:cNvSpPr/>
          <p:nvPr/>
        </p:nvSpPr>
        <p:spPr>
          <a:xfrm>
            <a:off x="27586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4" name="Google Shape;1194;p7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195" name="Google Shape;1195;p76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letter might hop across multiple post offices.</a:t>
            </a:r>
            <a:br>
              <a:rPr lang="en"/>
            </a:br>
            <a:r>
              <a:rPr lang="en"/>
              <a:t>Each post office unwraps the box, revealing the envelope inside.</a:t>
            </a:r>
            <a:br>
              <a:rPr lang="en"/>
            </a:br>
            <a:r>
              <a:rPr lang="en"/>
              <a:t>Then, it puts the letter in a new box, destined for the next post office.</a:t>
            </a:r>
            <a:endParaRPr/>
          </a:p>
        </p:txBody>
      </p:sp>
      <p:sp>
        <p:nvSpPr>
          <p:cNvPr id="1196" name="Google Shape;1196;p76"/>
          <p:cNvSpPr/>
          <p:nvPr/>
        </p:nvSpPr>
        <p:spPr>
          <a:xfrm>
            <a:off x="2440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76"/>
          <p:cNvSpPr/>
          <p:nvPr/>
        </p:nvSpPr>
        <p:spPr>
          <a:xfrm>
            <a:off x="2440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98" name="Google Shape;1198;p76"/>
          <p:cNvCxnSpPr>
            <a:stCxn id="1197" idx="2"/>
            <a:endCxn id="1196" idx="0"/>
          </p:cNvCxnSpPr>
          <p:nvPr/>
        </p:nvCxnSpPr>
        <p:spPr>
          <a:xfrm>
            <a:off x="8242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9" name="Google Shape;1199;p76"/>
          <p:cNvSpPr/>
          <p:nvPr/>
        </p:nvSpPr>
        <p:spPr>
          <a:xfrm>
            <a:off x="2440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0" name="Google Shape;1200;p76"/>
          <p:cNvCxnSpPr>
            <a:stCxn id="1199" idx="2"/>
            <a:endCxn id="1197" idx="0"/>
          </p:cNvCxnSpPr>
          <p:nvPr/>
        </p:nvCxnSpPr>
        <p:spPr>
          <a:xfrm>
            <a:off x="8242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1" name="Google Shape;1201;p76"/>
          <p:cNvSpPr/>
          <p:nvPr/>
        </p:nvSpPr>
        <p:spPr>
          <a:xfrm>
            <a:off x="52732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76"/>
          <p:cNvSpPr/>
          <p:nvPr/>
        </p:nvSpPr>
        <p:spPr>
          <a:xfrm>
            <a:off x="77878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3" name="Google Shape;1203;p76"/>
          <p:cNvSpPr/>
          <p:nvPr/>
        </p:nvSpPr>
        <p:spPr>
          <a:xfrm>
            <a:off x="77878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4" name="Google Shape;1204;p76"/>
          <p:cNvCxnSpPr>
            <a:stCxn id="1203" idx="2"/>
            <a:endCxn id="1202" idx="0"/>
          </p:cNvCxnSpPr>
          <p:nvPr/>
        </p:nvCxnSpPr>
        <p:spPr>
          <a:xfrm>
            <a:off x="83680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05" name="Google Shape;1205;p76"/>
          <p:cNvSpPr/>
          <p:nvPr/>
        </p:nvSpPr>
        <p:spPr>
          <a:xfrm>
            <a:off x="77878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6" name="Google Shape;1206;p76"/>
          <p:cNvCxnSpPr>
            <a:stCxn id="1205" idx="2"/>
            <a:endCxn id="1203" idx="0"/>
          </p:cNvCxnSpPr>
          <p:nvPr/>
        </p:nvCxnSpPr>
        <p:spPr>
          <a:xfrm>
            <a:off x="83680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07" name="Google Shape;1207;p76"/>
          <p:cNvSpPr/>
          <p:nvPr/>
        </p:nvSpPr>
        <p:spPr>
          <a:xfrm>
            <a:off x="2440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8" name="Google Shape;1208;p76"/>
          <p:cNvCxnSpPr>
            <a:stCxn id="1196" idx="2"/>
            <a:endCxn id="1207" idx="0"/>
          </p:cNvCxnSpPr>
          <p:nvPr/>
        </p:nvCxnSpPr>
        <p:spPr>
          <a:xfrm>
            <a:off x="8242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9" name="Google Shape;1209;p76"/>
          <p:cNvSpPr/>
          <p:nvPr/>
        </p:nvSpPr>
        <p:spPr>
          <a:xfrm>
            <a:off x="77878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0" name="Google Shape;1210;p76"/>
          <p:cNvCxnSpPr>
            <a:stCxn id="1202" idx="2"/>
            <a:endCxn id="1209" idx="0"/>
          </p:cNvCxnSpPr>
          <p:nvPr/>
        </p:nvCxnSpPr>
        <p:spPr>
          <a:xfrm>
            <a:off x="83680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11" name="Google Shape;1211;p76"/>
          <p:cNvSpPr/>
          <p:nvPr/>
        </p:nvSpPr>
        <p:spPr>
          <a:xfrm>
            <a:off x="2659525" y="2839500"/>
            <a:ext cx="1369500" cy="1358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2" name="Google Shape;1212;p76"/>
          <p:cNvSpPr/>
          <p:nvPr/>
        </p:nvSpPr>
        <p:spPr>
          <a:xfrm>
            <a:off x="2730475" y="3343725"/>
            <a:ext cx="1227600" cy="8019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3" name="Google Shape;1213;p76"/>
          <p:cNvSpPr/>
          <p:nvPr/>
        </p:nvSpPr>
        <p:spPr>
          <a:xfrm>
            <a:off x="2797825" y="3613499"/>
            <a:ext cx="10929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77"/>
          <p:cNvSpPr/>
          <p:nvPr/>
        </p:nvSpPr>
        <p:spPr>
          <a:xfrm>
            <a:off x="5079625" y="23391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9" name="Google Shape;1219;p77"/>
          <p:cNvSpPr/>
          <p:nvPr/>
        </p:nvSpPr>
        <p:spPr>
          <a:xfrm>
            <a:off x="5079625" y="23391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0" name="Google Shape;1220;p77"/>
          <p:cNvSpPr/>
          <p:nvPr/>
        </p:nvSpPr>
        <p:spPr>
          <a:xfrm>
            <a:off x="27586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7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222" name="Google Shape;1222;p77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letter might hop across multiple post offices.</a:t>
            </a:r>
            <a:br>
              <a:rPr lang="en"/>
            </a:br>
            <a:r>
              <a:rPr lang="en"/>
              <a:t>Each post office unwraps the box, revealing the envelope inside.</a:t>
            </a:r>
            <a:br>
              <a:rPr lang="en"/>
            </a:br>
            <a:r>
              <a:rPr lang="en"/>
              <a:t>Then, it puts the letter in a new box, destined for the next post office.</a:t>
            </a:r>
            <a:endParaRPr/>
          </a:p>
        </p:txBody>
      </p:sp>
      <p:sp>
        <p:nvSpPr>
          <p:cNvPr id="1223" name="Google Shape;1223;p77"/>
          <p:cNvSpPr/>
          <p:nvPr/>
        </p:nvSpPr>
        <p:spPr>
          <a:xfrm>
            <a:off x="2440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4" name="Google Shape;1224;p77"/>
          <p:cNvSpPr/>
          <p:nvPr/>
        </p:nvSpPr>
        <p:spPr>
          <a:xfrm>
            <a:off x="2440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5" name="Google Shape;1225;p77"/>
          <p:cNvCxnSpPr>
            <a:stCxn id="1224" idx="2"/>
            <a:endCxn id="1223" idx="0"/>
          </p:cNvCxnSpPr>
          <p:nvPr/>
        </p:nvCxnSpPr>
        <p:spPr>
          <a:xfrm>
            <a:off x="8242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6" name="Google Shape;1226;p77"/>
          <p:cNvSpPr/>
          <p:nvPr/>
        </p:nvSpPr>
        <p:spPr>
          <a:xfrm>
            <a:off x="2440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27" name="Google Shape;1227;p77"/>
          <p:cNvCxnSpPr>
            <a:stCxn id="1226" idx="2"/>
            <a:endCxn id="1224" idx="0"/>
          </p:cNvCxnSpPr>
          <p:nvPr/>
        </p:nvCxnSpPr>
        <p:spPr>
          <a:xfrm>
            <a:off x="8242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8" name="Google Shape;1228;p77"/>
          <p:cNvSpPr/>
          <p:nvPr/>
        </p:nvSpPr>
        <p:spPr>
          <a:xfrm>
            <a:off x="52732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9" name="Google Shape;1229;p77"/>
          <p:cNvSpPr/>
          <p:nvPr/>
        </p:nvSpPr>
        <p:spPr>
          <a:xfrm>
            <a:off x="77878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77"/>
          <p:cNvSpPr/>
          <p:nvPr/>
        </p:nvSpPr>
        <p:spPr>
          <a:xfrm>
            <a:off x="77878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1" name="Google Shape;1231;p77"/>
          <p:cNvCxnSpPr>
            <a:stCxn id="1230" idx="2"/>
            <a:endCxn id="1229" idx="0"/>
          </p:cNvCxnSpPr>
          <p:nvPr/>
        </p:nvCxnSpPr>
        <p:spPr>
          <a:xfrm>
            <a:off x="83680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32" name="Google Shape;1232;p77"/>
          <p:cNvSpPr/>
          <p:nvPr/>
        </p:nvSpPr>
        <p:spPr>
          <a:xfrm>
            <a:off x="77878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3" name="Google Shape;1233;p77"/>
          <p:cNvCxnSpPr>
            <a:stCxn id="1232" idx="2"/>
            <a:endCxn id="1230" idx="0"/>
          </p:cNvCxnSpPr>
          <p:nvPr/>
        </p:nvCxnSpPr>
        <p:spPr>
          <a:xfrm>
            <a:off x="83680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34" name="Google Shape;1234;p77"/>
          <p:cNvSpPr/>
          <p:nvPr/>
        </p:nvSpPr>
        <p:spPr>
          <a:xfrm>
            <a:off x="2440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5" name="Google Shape;1235;p77"/>
          <p:cNvCxnSpPr>
            <a:stCxn id="1223" idx="2"/>
            <a:endCxn id="1234" idx="0"/>
          </p:cNvCxnSpPr>
          <p:nvPr/>
        </p:nvCxnSpPr>
        <p:spPr>
          <a:xfrm>
            <a:off x="8242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6" name="Google Shape;1236;p77"/>
          <p:cNvSpPr/>
          <p:nvPr/>
        </p:nvSpPr>
        <p:spPr>
          <a:xfrm>
            <a:off x="77878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37" name="Google Shape;1237;p77"/>
          <p:cNvCxnSpPr>
            <a:stCxn id="1229" idx="2"/>
            <a:endCxn id="1236" idx="0"/>
          </p:cNvCxnSpPr>
          <p:nvPr/>
        </p:nvCxnSpPr>
        <p:spPr>
          <a:xfrm>
            <a:off x="83680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38" name="Google Shape;1238;p77"/>
          <p:cNvSpPr/>
          <p:nvPr/>
        </p:nvSpPr>
        <p:spPr>
          <a:xfrm>
            <a:off x="5174125" y="2839500"/>
            <a:ext cx="1369500" cy="1358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9" name="Google Shape;1239;p77"/>
          <p:cNvSpPr/>
          <p:nvPr/>
        </p:nvSpPr>
        <p:spPr>
          <a:xfrm>
            <a:off x="5245075" y="3343725"/>
            <a:ext cx="1227600" cy="8019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0" name="Google Shape;1240;p77"/>
          <p:cNvSpPr/>
          <p:nvPr/>
        </p:nvSpPr>
        <p:spPr>
          <a:xfrm>
            <a:off x="5312425" y="3613499"/>
            <a:ext cx="10929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4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78"/>
          <p:cNvSpPr/>
          <p:nvPr/>
        </p:nvSpPr>
        <p:spPr>
          <a:xfrm>
            <a:off x="27586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6" name="Google Shape;1246;p7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247" name="Google Shape;1247;p78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letter might hop across multiple post offices.</a:t>
            </a:r>
            <a:br>
              <a:rPr lang="en"/>
            </a:br>
            <a:r>
              <a:rPr lang="en"/>
              <a:t>Each post office unwraps the box, revealing the envelope inside.</a:t>
            </a:r>
            <a:br>
              <a:rPr lang="en"/>
            </a:br>
            <a:r>
              <a:rPr lang="en"/>
              <a:t>Then, it puts the letter in a new box, destined for the next post office.</a:t>
            </a:r>
            <a:endParaRPr/>
          </a:p>
        </p:txBody>
      </p:sp>
      <p:sp>
        <p:nvSpPr>
          <p:cNvPr id="1248" name="Google Shape;1248;p78"/>
          <p:cNvSpPr/>
          <p:nvPr/>
        </p:nvSpPr>
        <p:spPr>
          <a:xfrm>
            <a:off x="2440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9" name="Google Shape;1249;p78"/>
          <p:cNvSpPr/>
          <p:nvPr/>
        </p:nvSpPr>
        <p:spPr>
          <a:xfrm>
            <a:off x="2440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0" name="Google Shape;1250;p78"/>
          <p:cNvCxnSpPr>
            <a:stCxn id="1249" idx="2"/>
            <a:endCxn id="1248" idx="0"/>
          </p:cNvCxnSpPr>
          <p:nvPr/>
        </p:nvCxnSpPr>
        <p:spPr>
          <a:xfrm>
            <a:off x="8242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1" name="Google Shape;1251;p78"/>
          <p:cNvSpPr/>
          <p:nvPr/>
        </p:nvSpPr>
        <p:spPr>
          <a:xfrm>
            <a:off x="2440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2" name="Google Shape;1252;p78"/>
          <p:cNvCxnSpPr>
            <a:stCxn id="1251" idx="2"/>
            <a:endCxn id="1249" idx="0"/>
          </p:cNvCxnSpPr>
          <p:nvPr/>
        </p:nvCxnSpPr>
        <p:spPr>
          <a:xfrm>
            <a:off x="8242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3" name="Google Shape;1253;p78"/>
          <p:cNvSpPr/>
          <p:nvPr/>
        </p:nvSpPr>
        <p:spPr>
          <a:xfrm>
            <a:off x="52732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4" name="Google Shape;1254;p78"/>
          <p:cNvSpPr/>
          <p:nvPr/>
        </p:nvSpPr>
        <p:spPr>
          <a:xfrm>
            <a:off x="77878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5" name="Google Shape;1255;p78"/>
          <p:cNvSpPr/>
          <p:nvPr/>
        </p:nvSpPr>
        <p:spPr>
          <a:xfrm>
            <a:off x="77878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6" name="Google Shape;1256;p78"/>
          <p:cNvCxnSpPr>
            <a:stCxn id="1255" idx="2"/>
            <a:endCxn id="1254" idx="0"/>
          </p:cNvCxnSpPr>
          <p:nvPr/>
        </p:nvCxnSpPr>
        <p:spPr>
          <a:xfrm>
            <a:off x="8368075" y="31773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57" name="Google Shape;1257;p78"/>
          <p:cNvSpPr/>
          <p:nvPr/>
        </p:nvSpPr>
        <p:spPr>
          <a:xfrm>
            <a:off x="77878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58" name="Google Shape;1258;p78"/>
          <p:cNvCxnSpPr>
            <a:stCxn id="1257" idx="2"/>
            <a:endCxn id="1255" idx="0"/>
          </p:cNvCxnSpPr>
          <p:nvPr/>
        </p:nvCxnSpPr>
        <p:spPr>
          <a:xfrm>
            <a:off x="8368075" y="23391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59" name="Google Shape;1259;p78"/>
          <p:cNvSpPr/>
          <p:nvPr/>
        </p:nvSpPr>
        <p:spPr>
          <a:xfrm>
            <a:off x="2440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0" name="Google Shape;1260;p78"/>
          <p:cNvCxnSpPr>
            <a:stCxn id="1248" idx="2"/>
            <a:endCxn id="1259" idx="0"/>
          </p:cNvCxnSpPr>
          <p:nvPr/>
        </p:nvCxnSpPr>
        <p:spPr>
          <a:xfrm>
            <a:off x="8242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61" name="Google Shape;1261;p78"/>
          <p:cNvSpPr/>
          <p:nvPr/>
        </p:nvSpPr>
        <p:spPr>
          <a:xfrm>
            <a:off x="77878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62" name="Google Shape;1262;p78"/>
          <p:cNvCxnSpPr>
            <a:stCxn id="1254" idx="2"/>
            <a:endCxn id="1261" idx="0"/>
          </p:cNvCxnSpPr>
          <p:nvPr/>
        </p:nvCxnSpPr>
        <p:spPr>
          <a:xfrm>
            <a:off x="8368075" y="4015575"/>
            <a:ext cx="0" cy="4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63" name="Google Shape;1263;p78"/>
          <p:cNvSpPr/>
          <p:nvPr/>
        </p:nvSpPr>
        <p:spPr>
          <a:xfrm>
            <a:off x="6052521" y="19680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9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4" name="Google Shape;1264;p78"/>
          <p:cNvSpPr/>
          <p:nvPr/>
        </p:nvSpPr>
        <p:spPr>
          <a:xfrm>
            <a:off x="6147021" y="2468400"/>
            <a:ext cx="1369500" cy="1358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5" name="Google Shape;1265;p78"/>
          <p:cNvSpPr/>
          <p:nvPr/>
        </p:nvSpPr>
        <p:spPr>
          <a:xfrm>
            <a:off x="6217972" y="2972625"/>
            <a:ext cx="1227600" cy="8019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6" name="Google Shape;1266;p78"/>
          <p:cNvSpPr/>
          <p:nvPr/>
        </p:nvSpPr>
        <p:spPr>
          <a:xfrm>
            <a:off x="6285321" y="3242399"/>
            <a:ext cx="10929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0" name="Shape 1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1" name="Google Shape;1271;p79"/>
          <p:cNvSpPr/>
          <p:nvPr/>
        </p:nvSpPr>
        <p:spPr>
          <a:xfrm>
            <a:off x="27586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2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2" name="Google Shape;1272;p7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273" name="Google Shape;1273;p79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letter might hop across multiple post offices.</a:t>
            </a:r>
            <a:br>
              <a:rPr lang="en"/>
            </a:br>
            <a:r>
              <a:rPr lang="en"/>
              <a:t>Each post office unwraps the box, revealing the envelope inside.</a:t>
            </a:r>
            <a:br>
              <a:rPr lang="en"/>
            </a:br>
            <a:r>
              <a:rPr lang="en"/>
              <a:t>Then, it puts the letter in a new box, destined for the next post office.</a:t>
            </a:r>
            <a:endParaRPr/>
          </a:p>
        </p:txBody>
      </p:sp>
      <p:sp>
        <p:nvSpPr>
          <p:cNvPr id="1274" name="Google Shape;1274;p79"/>
          <p:cNvSpPr/>
          <p:nvPr/>
        </p:nvSpPr>
        <p:spPr>
          <a:xfrm>
            <a:off x="2440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5" name="Google Shape;1275;p79"/>
          <p:cNvSpPr/>
          <p:nvPr/>
        </p:nvSpPr>
        <p:spPr>
          <a:xfrm>
            <a:off x="2440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6" name="Google Shape;1276;p79"/>
          <p:cNvCxnSpPr>
            <a:stCxn id="1275" idx="2"/>
            <a:endCxn id="1274" idx="0"/>
          </p:cNvCxnSpPr>
          <p:nvPr/>
        </p:nvCxnSpPr>
        <p:spPr>
          <a:xfrm>
            <a:off x="824275" y="31773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7" name="Google Shape;1277;p79"/>
          <p:cNvSpPr/>
          <p:nvPr/>
        </p:nvSpPr>
        <p:spPr>
          <a:xfrm>
            <a:off x="2440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78" name="Google Shape;1278;p79"/>
          <p:cNvCxnSpPr>
            <a:stCxn id="1277" idx="2"/>
            <a:endCxn id="1275" idx="0"/>
          </p:cNvCxnSpPr>
          <p:nvPr/>
        </p:nvCxnSpPr>
        <p:spPr>
          <a:xfrm>
            <a:off x="824275" y="23391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9" name="Google Shape;1279;p79"/>
          <p:cNvSpPr/>
          <p:nvPr/>
        </p:nvSpPr>
        <p:spPr>
          <a:xfrm>
            <a:off x="52732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0" name="Google Shape;1280;p79"/>
          <p:cNvSpPr/>
          <p:nvPr/>
        </p:nvSpPr>
        <p:spPr>
          <a:xfrm>
            <a:off x="7787875" y="3644475"/>
            <a:ext cx="11604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Mail Room B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1" name="Google Shape;1281;p79"/>
          <p:cNvSpPr/>
          <p:nvPr/>
        </p:nvSpPr>
        <p:spPr>
          <a:xfrm>
            <a:off x="7787875" y="2806275"/>
            <a:ext cx="11604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Secretary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2" name="Google Shape;1282;p79"/>
          <p:cNvCxnSpPr>
            <a:stCxn id="1281" idx="2"/>
            <a:endCxn id="1280" idx="0"/>
          </p:cNvCxnSpPr>
          <p:nvPr/>
        </p:nvCxnSpPr>
        <p:spPr>
          <a:xfrm>
            <a:off x="8368075" y="31773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83" name="Google Shape;1283;p79"/>
          <p:cNvSpPr/>
          <p:nvPr/>
        </p:nvSpPr>
        <p:spPr>
          <a:xfrm>
            <a:off x="7787875" y="1968075"/>
            <a:ext cx="11604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CEO 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4" name="Google Shape;1284;p79"/>
          <p:cNvCxnSpPr>
            <a:stCxn id="1283" idx="2"/>
            <a:endCxn id="1281" idx="0"/>
          </p:cNvCxnSpPr>
          <p:nvPr/>
        </p:nvCxnSpPr>
        <p:spPr>
          <a:xfrm>
            <a:off x="8368075" y="23391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85" name="Google Shape;1285;p79"/>
          <p:cNvSpPr/>
          <p:nvPr/>
        </p:nvSpPr>
        <p:spPr>
          <a:xfrm>
            <a:off x="2440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7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6" name="Google Shape;1286;p79"/>
          <p:cNvCxnSpPr>
            <a:stCxn id="1274" idx="2"/>
            <a:endCxn id="1285" idx="0"/>
          </p:cNvCxnSpPr>
          <p:nvPr/>
        </p:nvCxnSpPr>
        <p:spPr>
          <a:xfrm>
            <a:off x="824275" y="40155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87" name="Google Shape;1287;p79"/>
          <p:cNvSpPr/>
          <p:nvPr/>
        </p:nvSpPr>
        <p:spPr>
          <a:xfrm>
            <a:off x="7787875" y="4482675"/>
            <a:ext cx="11604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Post Office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88" name="Google Shape;1288;p79"/>
          <p:cNvCxnSpPr>
            <a:stCxn id="1280" idx="2"/>
            <a:endCxn id="1287" idx="0"/>
          </p:cNvCxnSpPr>
          <p:nvPr/>
        </p:nvCxnSpPr>
        <p:spPr>
          <a:xfrm>
            <a:off x="8368075" y="4015575"/>
            <a:ext cx="0" cy="4671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289" name="Google Shape;1289;p79"/>
          <p:cNvSpPr/>
          <p:nvPr/>
        </p:nvSpPr>
        <p:spPr>
          <a:xfrm>
            <a:off x="2565021" y="1968075"/>
            <a:ext cx="1547700" cy="19068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Post Office 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Post Office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0" name="Google Shape;1290;p79"/>
          <p:cNvSpPr/>
          <p:nvPr/>
        </p:nvSpPr>
        <p:spPr>
          <a:xfrm>
            <a:off x="2659521" y="2468400"/>
            <a:ext cx="1369500" cy="1358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1" name="Google Shape;1291;p79"/>
          <p:cNvSpPr/>
          <p:nvPr/>
        </p:nvSpPr>
        <p:spPr>
          <a:xfrm>
            <a:off x="2730472" y="2972625"/>
            <a:ext cx="1227600" cy="8019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2" name="Google Shape;1292;p79"/>
          <p:cNvSpPr/>
          <p:nvPr/>
        </p:nvSpPr>
        <p:spPr>
          <a:xfrm>
            <a:off x="2797821" y="3242399"/>
            <a:ext cx="1092900" cy="4773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93" name="Google Shape;1293;p79"/>
          <p:cNvCxnSpPr>
            <a:stCxn id="1285" idx="3"/>
            <a:endCxn id="1271" idx="1"/>
          </p:cNvCxnSpPr>
          <p:nvPr/>
        </p:nvCxnSpPr>
        <p:spPr>
          <a:xfrm>
            <a:off x="1404475" y="4668225"/>
            <a:ext cx="1354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4" name="Google Shape;1294;p79"/>
          <p:cNvCxnSpPr>
            <a:stCxn id="1271" idx="3"/>
            <a:endCxn id="1279" idx="1"/>
          </p:cNvCxnSpPr>
          <p:nvPr/>
        </p:nvCxnSpPr>
        <p:spPr>
          <a:xfrm>
            <a:off x="3919075" y="4668225"/>
            <a:ext cx="1354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5" name="Google Shape;1295;p79"/>
          <p:cNvCxnSpPr>
            <a:stCxn id="1279" idx="3"/>
            <a:endCxn id="1287" idx="1"/>
          </p:cNvCxnSpPr>
          <p:nvPr/>
        </p:nvCxnSpPr>
        <p:spPr>
          <a:xfrm>
            <a:off x="6433675" y="4668225"/>
            <a:ext cx="13542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6" name="Google Shape;1296;p79"/>
          <p:cNvSpPr txBox="1"/>
          <p:nvPr/>
        </p:nvSpPr>
        <p:spPr>
          <a:xfrm>
            <a:off x="4175700" y="1989350"/>
            <a:ext cx="23526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Intermediate post offices remove and add this header.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7" name="Google Shape;1297;p79"/>
          <p:cNvSpPr txBox="1"/>
          <p:nvPr/>
        </p:nvSpPr>
        <p:spPr>
          <a:xfrm>
            <a:off x="4175700" y="2596275"/>
            <a:ext cx="24915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But only the endpoints care about the higher-layer headers.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8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303" name="Google Shape;1303;p80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Different layers use different addressing schemes.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addressing scheme only makes </a:t>
            </a:r>
            <a:r>
              <a:rPr lang="en"/>
              <a:t>sense</a:t>
            </a:r>
            <a:r>
              <a:rPr lang="en"/>
              <a:t> to the protocol at that layer.</a:t>
            </a:r>
            <a:endParaRPr/>
          </a:p>
        </p:txBody>
      </p:sp>
      <p:sp>
        <p:nvSpPr>
          <p:cNvPr id="1304" name="Google Shape;1304;p80"/>
          <p:cNvSpPr/>
          <p:nvPr/>
        </p:nvSpPr>
        <p:spPr>
          <a:xfrm>
            <a:off x="717902" y="1937975"/>
            <a:ext cx="2250300" cy="27723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Post Office 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To: Post Office 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5" name="Google Shape;1305;p80"/>
          <p:cNvSpPr/>
          <p:nvPr/>
        </p:nvSpPr>
        <p:spPr>
          <a:xfrm>
            <a:off x="855294" y="2665385"/>
            <a:ext cx="1991100" cy="1975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123 Alice 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To: 456 Bob St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6" name="Google Shape;1306;p80"/>
          <p:cNvSpPr/>
          <p:nvPr/>
        </p:nvSpPr>
        <p:spPr>
          <a:xfrm>
            <a:off x="958447" y="3398466"/>
            <a:ext cx="1784700" cy="11658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A, To: B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80"/>
          <p:cNvSpPr/>
          <p:nvPr/>
        </p:nvSpPr>
        <p:spPr>
          <a:xfrm>
            <a:off x="1056366" y="3790684"/>
            <a:ext cx="1588800" cy="69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"Your days are numbered."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8" name="Google Shape;1308;p80"/>
          <p:cNvSpPr txBox="1"/>
          <p:nvPr/>
        </p:nvSpPr>
        <p:spPr>
          <a:xfrm>
            <a:off x="3097687" y="1977517"/>
            <a:ext cx="36138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Layer 2 header: Destination is the next intermediate post office.</a:t>
            </a:r>
            <a:endParaRPr sz="16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9" name="Google Shape;1309;p80"/>
          <p:cNvSpPr txBox="1"/>
          <p:nvPr/>
        </p:nvSpPr>
        <p:spPr>
          <a:xfrm>
            <a:off x="3097687" y="2799675"/>
            <a:ext cx="5308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Layer 3 header: Destination is always the actual endpoint.</a:t>
            </a:r>
            <a:endParaRPr sz="1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0" name="Google Shape;1310;p80"/>
          <p:cNvSpPr txBox="1"/>
          <p:nvPr/>
        </p:nvSpPr>
        <p:spPr>
          <a:xfrm>
            <a:off x="3097675" y="3409275"/>
            <a:ext cx="4772400" cy="5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 4 header: A and B identify specific people in the endpoint (inside the building).</a:t>
            </a:r>
            <a:endParaRPr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8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Layers at Routers and End Hosts</a:t>
            </a:r>
            <a:endParaRPr/>
          </a:p>
        </p:txBody>
      </p:sp>
      <p:sp>
        <p:nvSpPr>
          <p:cNvPr id="1316" name="Google Shape;1316;p81"/>
          <p:cNvSpPr txBox="1"/>
          <p:nvPr>
            <p:ph idx="1" type="body"/>
          </p:nvPr>
        </p:nvSpPr>
        <p:spPr>
          <a:xfrm>
            <a:off x="107050" y="402200"/>
            <a:ext cx="8909700" cy="23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End hosts implement all the layers.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take message, and wrap headers all the way down to bits on the wire.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only implement Layers 1–3.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Must parse the packet (1, 2) and forward to the next router for global delivery (3).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don't support reliable delivery (4).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Routers don't care about the application data (7).</a:t>
            </a:r>
            <a:endParaRPr/>
          </a:p>
        </p:txBody>
      </p:sp>
      <p:sp>
        <p:nvSpPr>
          <p:cNvPr id="1317" name="Google Shape;1317;p81"/>
          <p:cNvSpPr/>
          <p:nvPr/>
        </p:nvSpPr>
        <p:spPr>
          <a:xfrm>
            <a:off x="457200" y="3839642"/>
            <a:ext cx="1325700" cy="31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8" name="Google Shape;1318;p81"/>
          <p:cNvSpPr/>
          <p:nvPr/>
        </p:nvSpPr>
        <p:spPr>
          <a:xfrm>
            <a:off x="457200" y="3527990"/>
            <a:ext cx="1325700" cy="31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81"/>
          <p:cNvSpPr/>
          <p:nvPr/>
        </p:nvSpPr>
        <p:spPr>
          <a:xfrm>
            <a:off x="457200" y="4151294"/>
            <a:ext cx="1325700" cy="31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0" name="Google Shape;1320;p81"/>
          <p:cNvSpPr/>
          <p:nvPr/>
        </p:nvSpPr>
        <p:spPr>
          <a:xfrm>
            <a:off x="457200" y="3216338"/>
            <a:ext cx="13257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4. Transport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1" name="Google Shape;1321;p81"/>
          <p:cNvSpPr/>
          <p:nvPr/>
        </p:nvSpPr>
        <p:spPr>
          <a:xfrm>
            <a:off x="457200" y="2904686"/>
            <a:ext cx="1325700" cy="312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7. Application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2" name="Google Shape;1322;p81"/>
          <p:cNvSpPr txBox="1"/>
          <p:nvPr/>
        </p:nvSpPr>
        <p:spPr>
          <a:xfrm>
            <a:off x="457200" y="4462850"/>
            <a:ext cx="1325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3" name="Google Shape;1323;p81"/>
          <p:cNvSpPr/>
          <p:nvPr/>
        </p:nvSpPr>
        <p:spPr>
          <a:xfrm>
            <a:off x="7365350" y="3839642"/>
            <a:ext cx="1325700" cy="31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4" name="Google Shape;1324;p81"/>
          <p:cNvSpPr/>
          <p:nvPr/>
        </p:nvSpPr>
        <p:spPr>
          <a:xfrm>
            <a:off x="7365350" y="3527990"/>
            <a:ext cx="1325700" cy="31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5" name="Google Shape;1325;p81"/>
          <p:cNvSpPr/>
          <p:nvPr/>
        </p:nvSpPr>
        <p:spPr>
          <a:xfrm>
            <a:off x="7365350" y="4151294"/>
            <a:ext cx="1325700" cy="31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6" name="Google Shape;1326;p81"/>
          <p:cNvSpPr/>
          <p:nvPr/>
        </p:nvSpPr>
        <p:spPr>
          <a:xfrm>
            <a:off x="7365350" y="3216338"/>
            <a:ext cx="1325700" cy="312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4. Transport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7" name="Google Shape;1327;p81"/>
          <p:cNvSpPr/>
          <p:nvPr/>
        </p:nvSpPr>
        <p:spPr>
          <a:xfrm>
            <a:off x="7365350" y="2904686"/>
            <a:ext cx="1325700" cy="3120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7. Application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81"/>
          <p:cNvSpPr txBox="1"/>
          <p:nvPr/>
        </p:nvSpPr>
        <p:spPr>
          <a:xfrm>
            <a:off x="7365349" y="4462850"/>
            <a:ext cx="13257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9" name="Google Shape;1329;p81"/>
          <p:cNvSpPr/>
          <p:nvPr/>
        </p:nvSpPr>
        <p:spPr>
          <a:xfrm>
            <a:off x="2217092" y="3839971"/>
            <a:ext cx="1325700" cy="31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0" name="Google Shape;1330;p81"/>
          <p:cNvSpPr/>
          <p:nvPr/>
        </p:nvSpPr>
        <p:spPr>
          <a:xfrm>
            <a:off x="2217092" y="3528319"/>
            <a:ext cx="1325700" cy="31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1" name="Google Shape;1331;p81"/>
          <p:cNvSpPr/>
          <p:nvPr/>
        </p:nvSpPr>
        <p:spPr>
          <a:xfrm>
            <a:off x="2217092" y="4151623"/>
            <a:ext cx="1325700" cy="31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2" name="Google Shape;1332;p81"/>
          <p:cNvSpPr txBox="1"/>
          <p:nvPr/>
        </p:nvSpPr>
        <p:spPr>
          <a:xfrm>
            <a:off x="2217091" y="4463225"/>
            <a:ext cx="132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3" name="Google Shape;1333;p81"/>
          <p:cNvSpPr/>
          <p:nvPr/>
        </p:nvSpPr>
        <p:spPr>
          <a:xfrm>
            <a:off x="3934267" y="3839971"/>
            <a:ext cx="1325700" cy="31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4" name="Google Shape;1334;p81"/>
          <p:cNvSpPr/>
          <p:nvPr/>
        </p:nvSpPr>
        <p:spPr>
          <a:xfrm>
            <a:off x="3934267" y="3528319"/>
            <a:ext cx="1325700" cy="31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81"/>
          <p:cNvSpPr/>
          <p:nvPr/>
        </p:nvSpPr>
        <p:spPr>
          <a:xfrm>
            <a:off x="3934267" y="4151623"/>
            <a:ext cx="1325700" cy="31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81"/>
          <p:cNvSpPr txBox="1"/>
          <p:nvPr/>
        </p:nvSpPr>
        <p:spPr>
          <a:xfrm>
            <a:off x="3934266" y="4463225"/>
            <a:ext cx="132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7" name="Google Shape;1337;p81"/>
          <p:cNvSpPr/>
          <p:nvPr/>
        </p:nvSpPr>
        <p:spPr>
          <a:xfrm>
            <a:off x="5605442" y="3839971"/>
            <a:ext cx="1325700" cy="3120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2. Link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8" name="Google Shape;1338;p81"/>
          <p:cNvSpPr/>
          <p:nvPr/>
        </p:nvSpPr>
        <p:spPr>
          <a:xfrm>
            <a:off x="5605442" y="3528319"/>
            <a:ext cx="1325700" cy="3120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3. IP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9" name="Google Shape;1339;p81"/>
          <p:cNvSpPr/>
          <p:nvPr/>
        </p:nvSpPr>
        <p:spPr>
          <a:xfrm>
            <a:off x="5605442" y="4151623"/>
            <a:ext cx="1325700" cy="3120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1. Physical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0" name="Google Shape;1340;p81"/>
          <p:cNvSpPr txBox="1"/>
          <p:nvPr/>
        </p:nvSpPr>
        <p:spPr>
          <a:xfrm>
            <a:off x="5605441" y="4463225"/>
            <a:ext cx="13257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41" name="Google Shape;1341;p81"/>
          <p:cNvCxnSpPr>
            <a:stCxn id="1319" idx="3"/>
            <a:endCxn id="1331" idx="1"/>
          </p:cNvCxnSpPr>
          <p:nvPr/>
        </p:nvCxnSpPr>
        <p:spPr>
          <a:xfrm>
            <a:off x="1782900" y="4307294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2" name="Google Shape;1342;p81"/>
          <p:cNvCxnSpPr>
            <a:stCxn id="1331" idx="3"/>
            <a:endCxn id="1335" idx="1"/>
          </p:cNvCxnSpPr>
          <p:nvPr/>
        </p:nvCxnSpPr>
        <p:spPr>
          <a:xfrm>
            <a:off x="3542792" y="4307623"/>
            <a:ext cx="39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3" name="Google Shape;1343;p81"/>
          <p:cNvCxnSpPr>
            <a:stCxn id="1335" idx="3"/>
            <a:endCxn id="1339" idx="1"/>
          </p:cNvCxnSpPr>
          <p:nvPr/>
        </p:nvCxnSpPr>
        <p:spPr>
          <a:xfrm>
            <a:off x="5259967" y="4307623"/>
            <a:ext cx="345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4" name="Google Shape;1344;p81"/>
          <p:cNvCxnSpPr>
            <a:stCxn id="1339" idx="3"/>
            <a:endCxn id="1325" idx="1"/>
          </p:cNvCxnSpPr>
          <p:nvPr/>
        </p:nvCxnSpPr>
        <p:spPr>
          <a:xfrm flipH="1" rot="10800000">
            <a:off x="6931142" y="4307323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5" name="Google Shape;1345;p81"/>
          <p:cNvCxnSpPr>
            <a:stCxn id="1337" idx="3"/>
            <a:endCxn id="1323" idx="1"/>
          </p:cNvCxnSpPr>
          <p:nvPr/>
        </p:nvCxnSpPr>
        <p:spPr>
          <a:xfrm flipH="1" rot="10800000">
            <a:off x="6931142" y="3995671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6" name="Google Shape;1346;p81"/>
          <p:cNvCxnSpPr>
            <a:stCxn id="1333" idx="3"/>
            <a:endCxn id="1337" idx="1"/>
          </p:cNvCxnSpPr>
          <p:nvPr/>
        </p:nvCxnSpPr>
        <p:spPr>
          <a:xfrm>
            <a:off x="5259967" y="3995971"/>
            <a:ext cx="345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7" name="Google Shape;1347;p81"/>
          <p:cNvCxnSpPr>
            <a:stCxn id="1329" idx="3"/>
            <a:endCxn id="1333" idx="1"/>
          </p:cNvCxnSpPr>
          <p:nvPr/>
        </p:nvCxnSpPr>
        <p:spPr>
          <a:xfrm>
            <a:off x="3542792" y="3995971"/>
            <a:ext cx="39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8" name="Google Shape;1348;p81"/>
          <p:cNvCxnSpPr>
            <a:stCxn id="1317" idx="3"/>
            <a:endCxn id="1329" idx="1"/>
          </p:cNvCxnSpPr>
          <p:nvPr/>
        </p:nvCxnSpPr>
        <p:spPr>
          <a:xfrm>
            <a:off x="1782900" y="3995642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49" name="Google Shape;1349;p81"/>
          <p:cNvCxnSpPr>
            <a:stCxn id="1318" idx="3"/>
            <a:endCxn id="1330" idx="1"/>
          </p:cNvCxnSpPr>
          <p:nvPr/>
        </p:nvCxnSpPr>
        <p:spPr>
          <a:xfrm>
            <a:off x="1782900" y="3683990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50" name="Google Shape;1350;p81"/>
          <p:cNvCxnSpPr>
            <a:stCxn id="1330" idx="3"/>
            <a:endCxn id="1334" idx="1"/>
          </p:cNvCxnSpPr>
          <p:nvPr/>
        </p:nvCxnSpPr>
        <p:spPr>
          <a:xfrm>
            <a:off x="3542792" y="3684319"/>
            <a:ext cx="3915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51" name="Google Shape;1351;p81"/>
          <p:cNvCxnSpPr>
            <a:stCxn id="1334" idx="3"/>
            <a:endCxn id="1338" idx="1"/>
          </p:cNvCxnSpPr>
          <p:nvPr/>
        </p:nvCxnSpPr>
        <p:spPr>
          <a:xfrm>
            <a:off x="5259967" y="3684319"/>
            <a:ext cx="3456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52" name="Google Shape;1352;p81"/>
          <p:cNvCxnSpPr>
            <a:stCxn id="1338" idx="3"/>
            <a:endCxn id="1324" idx="1"/>
          </p:cNvCxnSpPr>
          <p:nvPr/>
        </p:nvCxnSpPr>
        <p:spPr>
          <a:xfrm flipH="1" rot="10800000">
            <a:off x="6931142" y="3684019"/>
            <a:ext cx="434100" cy="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53" name="Google Shape;1353;p81"/>
          <p:cNvCxnSpPr>
            <a:stCxn id="1320" idx="3"/>
            <a:endCxn id="1326" idx="1"/>
          </p:cNvCxnSpPr>
          <p:nvPr/>
        </p:nvCxnSpPr>
        <p:spPr>
          <a:xfrm>
            <a:off x="1782900" y="3372338"/>
            <a:ext cx="5582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354" name="Google Shape;1354;p81"/>
          <p:cNvCxnSpPr>
            <a:stCxn id="1321" idx="3"/>
            <a:endCxn id="1327" idx="1"/>
          </p:cNvCxnSpPr>
          <p:nvPr/>
        </p:nvCxnSpPr>
        <p:spPr>
          <a:xfrm>
            <a:off x="1782900" y="3060686"/>
            <a:ext cx="5582400" cy="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8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82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0" name="Google Shape;1360;p82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1" name="Google Shape;1361;p82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2" name="Google Shape;1362;p82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3" name="Google Shape;1363;p8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364" name="Google Shape;1364;p82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unwrap the Layer 2 header, and add a new Layer 2 header for the next hop.</a:t>
            </a:r>
            <a:endParaRPr/>
          </a:p>
        </p:txBody>
      </p:sp>
      <p:sp>
        <p:nvSpPr>
          <p:cNvPr id="1365" name="Google Shape;1365;p82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6" name="Google Shape;1366;p82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7" name="Google Shape;1367;p82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8" name="Google Shape;1368;p82"/>
          <p:cNvCxnSpPr>
            <a:stCxn id="1366" idx="2"/>
            <a:endCxn id="1365" idx="0"/>
          </p:cNvCxnSpPr>
          <p:nvPr/>
        </p:nvCxnSpPr>
        <p:spPr>
          <a:xfrm>
            <a:off x="1564750" y="38676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9" name="Google Shape;1369;p82"/>
          <p:cNvCxnSpPr>
            <a:stCxn id="1367" idx="2"/>
            <a:endCxn id="1366" idx="0"/>
          </p:cNvCxnSpPr>
          <p:nvPr/>
        </p:nvCxnSpPr>
        <p:spPr>
          <a:xfrm>
            <a:off x="156475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0" name="Google Shape;1370;p82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1" name="Google Shape;1371;p82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2" name="Google Shape;1372;p82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3" name="Google Shape;1373;p82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4" name="Google Shape;1374;p82"/>
          <p:cNvCxnSpPr>
            <a:stCxn id="1373" idx="2"/>
            <a:endCxn id="1367" idx="0"/>
          </p:cNvCxnSpPr>
          <p:nvPr/>
        </p:nvCxnSpPr>
        <p:spPr>
          <a:xfrm>
            <a:off x="1564750" y="2349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82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6" name="Google Shape;1376;p82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77" name="Google Shape;1377;p82"/>
          <p:cNvCxnSpPr>
            <a:stCxn id="1376" idx="2"/>
            <a:endCxn id="1373" idx="0"/>
          </p:cNvCxnSpPr>
          <p:nvPr/>
        </p:nvCxnSpPr>
        <p:spPr>
          <a:xfrm>
            <a:off x="1564750" y="1587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8" name="Google Shape;1378;p82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9" name="Google Shape;1379;p82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0" name="Google Shape;1380;p82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1" name="Google Shape;1381;p82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2" name="Google Shape;1382;p82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3" name="Google Shape;1383;p82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4" name="Google Shape;1384;p82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5" name="Google Shape;1385;p82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6" name="Google Shape;1386;p82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7" name="Google Shape;1387;p82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8" name="Google Shape;1388;p82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89" name="Google Shape;1389;p82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0" name="Google Shape;1390;p82"/>
          <p:cNvSpPr/>
          <p:nvPr/>
        </p:nvSpPr>
        <p:spPr>
          <a:xfrm>
            <a:off x="2388950" y="1096150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1" name="Google Shape;1391;p82"/>
          <p:cNvSpPr/>
          <p:nvPr/>
        </p:nvSpPr>
        <p:spPr>
          <a:xfrm>
            <a:off x="2472350" y="1507575"/>
            <a:ext cx="1353900" cy="905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2" name="Google Shape;1392;p82"/>
          <p:cNvSpPr/>
          <p:nvPr/>
        </p:nvSpPr>
        <p:spPr>
          <a:xfrm>
            <a:off x="2546150" y="1782550"/>
            <a:ext cx="1206300" cy="5853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3" name="Google Shape;1393;p82"/>
          <p:cNvSpPr/>
          <p:nvPr/>
        </p:nvSpPr>
        <p:spPr>
          <a:xfrm>
            <a:off x="2736043" y="2055283"/>
            <a:ext cx="826500" cy="270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"Potato."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4" name="Google Shape;1394;p82"/>
          <p:cNvSpPr/>
          <p:nvPr/>
        </p:nvSpPr>
        <p:spPr>
          <a:xfrm>
            <a:off x="2293550" y="999550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sent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5" name="Google Shape;1395;p82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6" name="Google Shape;1396;p82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7" name="Google Shape;1397;p82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8" name="Google Shape;1398;p82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4812375" y="402200"/>
            <a:ext cx="40380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Course </a:t>
            </a:r>
            <a:r>
              <a:rPr lang="en">
                <a:solidFill>
                  <a:srgbClr val="B7B7B7"/>
                </a:solidFill>
              </a:rPr>
              <a:t>Logistics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What is the Internet?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Layers of the Internet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1–3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Layer 3 Characteristics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Building Layers 4–7</a:t>
            </a:r>
            <a:endParaRPr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Headers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Header Fields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(Endpoints)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Char char="•"/>
            </a:pPr>
            <a:r>
              <a:rPr lang="en">
                <a:solidFill>
                  <a:srgbClr val="B7B7B7"/>
                </a:solidFill>
              </a:rPr>
              <a:t>Multiple Headers (Routers)</a:t>
            </a:r>
            <a:endParaRPr>
              <a:solidFill>
                <a:srgbClr val="B7B7B7"/>
              </a:solidFill>
            </a:endParaRPr>
          </a:p>
        </p:txBody>
      </p:sp>
      <p:sp>
        <p:nvSpPr>
          <p:cNvPr id="229" name="Google Shape;229;p2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Internet?</a:t>
            </a:r>
            <a:endParaRPr/>
          </a:p>
        </p:txBody>
      </p:sp>
      <p:sp>
        <p:nvSpPr>
          <p:cNvPr id="230" name="Google Shape;230;p2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1, CS 168, Spring 2025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2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83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4" name="Google Shape;1404;p83"/>
          <p:cNvSpPr/>
          <p:nvPr/>
        </p:nvSpPr>
        <p:spPr>
          <a:xfrm>
            <a:off x="2992425" y="1147375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5" name="Google Shape;1405;p83"/>
          <p:cNvSpPr/>
          <p:nvPr/>
        </p:nvSpPr>
        <p:spPr>
          <a:xfrm>
            <a:off x="2897025" y="1050775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received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6" name="Google Shape;1406;p83"/>
          <p:cNvSpPr/>
          <p:nvPr/>
        </p:nvSpPr>
        <p:spPr>
          <a:xfrm>
            <a:off x="2992425" y="1147375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New </a:t>
            </a: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7" name="Google Shape;1407;p83"/>
          <p:cNvSpPr/>
          <p:nvPr/>
        </p:nvSpPr>
        <p:spPr>
          <a:xfrm>
            <a:off x="2897025" y="1050775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sent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8" name="Google Shape;1408;p83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9" name="Google Shape;1409;p83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0" name="Google Shape;1410;p83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1" name="Google Shape;1411;p83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412" name="Google Shape;1412;p83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unwrap the Layer 2 header, and add a new Layer 2 header for the next hop.</a:t>
            </a:r>
            <a:endParaRPr/>
          </a:p>
        </p:txBody>
      </p:sp>
      <p:sp>
        <p:nvSpPr>
          <p:cNvPr id="1413" name="Google Shape;1413;p83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4" name="Google Shape;1414;p83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5" name="Google Shape;1415;p83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16" name="Google Shape;1416;p83"/>
          <p:cNvCxnSpPr>
            <a:stCxn id="1414" idx="2"/>
            <a:endCxn id="1413" idx="0"/>
          </p:cNvCxnSpPr>
          <p:nvPr/>
        </p:nvCxnSpPr>
        <p:spPr>
          <a:xfrm>
            <a:off x="1564750" y="38676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7" name="Google Shape;1417;p83"/>
          <p:cNvCxnSpPr>
            <a:stCxn id="1415" idx="2"/>
            <a:endCxn id="1414" idx="0"/>
          </p:cNvCxnSpPr>
          <p:nvPr/>
        </p:nvCxnSpPr>
        <p:spPr>
          <a:xfrm>
            <a:off x="156475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8" name="Google Shape;1418;p83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9" name="Google Shape;1419;p83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0" name="Google Shape;1420;p83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1" name="Google Shape;1421;p83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2" name="Google Shape;1422;p83"/>
          <p:cNvCxnSpPr>
            <a:stCxn id="1421" idx="2"/>
            <a:endCxn id="1415" idx="0"/>
          </p:cNvCxnSpPr>
          <p:nvPr/>
        </p:nvCxnSpPr>
        <p:spPr>
          <a:xfrm>
            <a:off x="1564750" y="2349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3" name="Google Shape;1423;p83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4" name="Google Shape;1424;p83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25" name="Google Shape;1425;p83"/>
          <p:cNvCxnSpPr>
            <a:stCxn id="1424" idx="2"/>
            <a:endCxn id="1421" idx="0"/>
          </p:cNvCxnSpPr>
          <p:nvPr/>
        </p:nvCxnSpPr>
        <p:spPr>
          <a:xfrm>
            <a:off x="1564750" y="1587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6" name="Google Shape;1426;p83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7" name="Google Shape;1427;p83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8" name="Google Shape;1428;p83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9" name="Google Shape;1429;p83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0" name="Google Shape;1430;p83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1" name="Google Shape;1431;p83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2" name="Google Shape;1432;p83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3" name="Google Shape;1433;p83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4" name="Google Shape;1434;p83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5" name="Google Shape;1435;p83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6" name="Google Shape;1436;p83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7" name="Google Shape;1437;p83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8" name="Google Shape;1438;p83"/>
          <p:cNvSpPr/>
          <p:nvPr/>
        </p:nvSpPr>
        <p:spPr>
          <a:xfrm>
            <a:off x="3075825" y="1558800"/>
            <a:ext cx="1353900" cy="905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9" name="Google Shape;1439;p83"/>
          <p:cNvSpPr/>
          <p:nvPr/>
        </p:nvSpPr>
        <p:spPr>
          <a:xfrm>
            <a:off x="3149625" y="1833775"/>
            <a:ext cx="1206300" cy="5853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0" name="Google Shape;1440;p83"/>
          <p:cNvSpPr/>
          <p:nvPr/>
        </p:nvSpPr>
        <p:spPr>
          <a:xfrm>
            <a:off x="3339518" y="2106508"/>
            <a:ext cx="826500" cy="270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"Potato."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1" name="Google Shape;1441;p83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2" name="Google Shape;1442;p83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43" name="Google Shape;1443;p83"/>
          <p:cNvCxnSpPr/>
          <p:nvPr/>
        </p:nvCxnSpPr>
        <p:spPr>
          <a:xfrm>
            <a:off x="35989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44" name="Google Shape;1444;p83"/>
          <p:cNvCxnSpPr/>
          <p:nvPr/>
        </p:nvCxnSpPr>
        <p:spPr>
          <a:xfrm>
            <a:off x="39037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83"/>
          <p:cNvCxnSpPr/>
          <p:nvPr/>
        </p:nvCxnSpPr>
        <p:spPr>
          <a:xfrm>
            <a:off x="35989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46" name="Google Shape;1446;p83"/>
          <p:cNvCxnSpPr/>
          <p:nvPr/>
        </p:nvCxnSpPr>
        <p:spPr>
          <a:xfrm>
            <a:off x="39037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7" name="Google Shape;1447;p83"/>
          <p:cNvCxnSpPr>
            <a:stCxn id="1427" idx="1"/>
            <a:endCxn id="1413" idx="3"/>
          </p:cNvCxnSpPr>
          <p:nvPr/>
        </p:nvCxnSpPr>
        <p:spPr>
          <a:xfrm rot="10800000">
            <a:off x="2117800" y="4438100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48" name="Google Shape;1448;p83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9" name="Google Shape;1449;p83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4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5" name="Google Shape;1455;p84"/>
          <p:cNvSpPr/>
          <p:nvPr/>
        </p:nvSpPr>
        <p:spPr>
          <a:xfrm>
            <a:off x="5037175" y="1154225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6" name="Google Shape;1456;p84"/>
          <p:cNvSpPr/>
          <p:nvPr/>
        </p:nvSpPr>
        <p:spPr>
          <a:xfrm>
            <a:off x="4941775" y="1057625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received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7" name="Google Shape;1457;p84"/>
          <p:cNvSpPr/>
          <p:nvPr/>
        </p:nvSpPr>
        <p:spPr>
          <a:xfrm>
            <a:off x="5037175" y="1154225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New 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8" name="Google Shape;1458;p84"/>
          <p:cNvSpPr/>
          <p:nvPr/>
        </p:nvSpPr>
        <p:spPr>
          <a:xfrm>
            <a:off x="4941775" y="1057625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sent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9" name="Google Shape;1459;p84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0" name="Google Shape;1460;p84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1" name="Google Shape;1461;p84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2" name="Google Shape;1462;p84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463" name="Google Shape;1463;p84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unwrap the Layer 2 header, and add a new Layer 2 header for the next hop.</a:t>
            </a:r>
            <a:endParaRPr/>
          </a:p>
        </p:txBody>
      </p:sp>
      <p:sp>
        <p:nvSpPr>
          <p:cNvPr id="1464" name="Google Shape;1464;p84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5" name="Google Shape;1465;p84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6" name="Google Shape;1466;p84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67" name="Google Shape;1467;p84"/>
          <p:cNvCxnSpPr>
            <a:stCxn id="1465" idx="2"/>
            <a:endCxn id="1464" idx="0"/>
          </p:cNvCxnSpPr>
          <p:nvPr/>
        </p:nvCxnSpPr>
        <p:spPr>
          <a:xfrm>
            <a:off x="1564750" y="38676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8" name="Google Shape;1468;p84"/>
          <p:cNvCxnSpPr>
            <a:stCxn id="1466" idx="2"/>
            <a:endCxn id="1465" idx="0"/>
          </p:cNvCxnSpPr>
          <p:nvPr/>
        </p:nvCxnSpPr>
        <p:spPr>
          <a:xfrm>
            <a:off x="156475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69" name="Google Shape;1469;p84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0" name="Google Shape;1470;p84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1" name="Google Shape;1471;p84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2" name="Google Shape;1472;p84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3" name="Google Shape;1473;p84"/>
          <p:cNvCxnSpPr>
            <a:stCxn id="1472" idx="2"/>
            <a:endCxn id="1466" idx="0"/>
          </p:cNvCxnSpPr>
          <p:nvPr/>
        </p:nvCxnSpPr>
        <p:spPr>
          <a:xfrm>
            <a:off x="1564750" y="2349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4" name="Google Shape;1474;p84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5" name="Google Shape;1475;p84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76" name="Google Shape;1476;p84"/>
          <p:cNvCxnSpPr>
            <a:stCxn id="1475" idx="2"/>
            <a:endCxn id="1472" idx="0"/>
          </p:cNvCxnSpPr>
          <p:nvPr/>
        </p:nvCxnSpPr>
        <p:spPr>
          <a:xfrm>
            <a:off x="1564750" y="1587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77" name="Google Shape;1477;p84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84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9" name="Google Shape;1479;p84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0" name="Google Shape;1480;p84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1" name="Google Shape;1481;p84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2" name="Google Shape;1482;p84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3" name="Google Shape;1483;p84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4" name="Google Shape;1484;p84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5" name="Google Shape;1485;p84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6" name="Google Shape;1486;p84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7" name="Google Shape;1487;p84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8" name="Google Shape;1488;p84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9" name="Google Shape;1489;p84"/>
          <p:cNvSpPr/>
          <p:nvPr/>
        </p:nvSpPr>
        <p:spPr>
          <a:xfrm>
            <a:off x="5120575" y="1565650"/>
            <a:ext cx="1353900" cy="905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84"/>
          <p:cNvSpPr/>
          <p:nvPr/>
        </p:nvSpPr>
        <p:spPr>
          <a:xfrm>
            <a:off x="5194375" y="1840625"/>
            <a:ext cx="1206300" cy="5853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1" name="Google Shape;1491;p84"/>
          <p:cNvSpPr/>
          <p:nvPr/>
        </p:nvSpPr>
        <p:spPr>
          <a:xfrm>
            <a:off x="5384268" y="2113358"/>
            <a:ext cx="826500" cy="270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"Potato."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2" name="Google Shape;1492;p84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3" name="Google Shape;1493;p84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94" name="Google Shape;1494;p84"/>
          <p:cNvCxnSpPr/>
          <p:nvPr/>
        </p:nvCxnSpPr>
        <p:spPr>
          <a:xfrm>
            <a:off x="56866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5" name="Google Shape;1495;p84"/>
          <p:cNvCxnSpPr/>
          <p:nvPr/>
        </p:nvCxnSpPr>
        <p:spPr>
          <a:xfrm>
            <a:off x="59914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6" name="Google Shape;1496;p84"/>
          <p:cNvCxnSpPr/>
          <p:nvPr/>
        </p:nvCxnSpPr>
        <p:spPr>
          <a:xfrm>
            <a:off x="56866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497" name="Google Shape;1497;p84"/>
          <p:cNvCxnSpPr/>
          <p:nvPr/>
        </p:nvCxnSpPr>
        <p:spPr>
          <a:xfrm>
            <a:off x="59914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8" name="Google Shape;1498;p84"/>
          <p:cNvCxnSpPr>
            <a:stCxn id="1478" idx="1"/>
            <a:endCxn id="1464" idx="3"/>
          </p:cNvCxnSpPr>
          <p:nvPr/>
        </p:nvCxnSpPr>
        <p:spPr>
          <a:xfrm rot="10800000">
            <a:off x="2117800" y="4438100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499" name="Google Shape;1499;p84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0" name="Google Shape;1500;p84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01" name="Google Shape;1501;p84"/>
          <p:cNvCxnSpPr>
            <a:stCxn id="1481" idx="1"/>
            <a:endCxn id="1478" idx="3"/>
          </p:cNvCxnSpPr>
          <p:nvPr/>
        </p:nvCxnSpPr>
        <p:spPr>
          <a:xfrm rot="10800000">
            <a:off x="4204900" y="4438112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2" name="Google Shape;1502;p84"/>
          <p:cNvCxnSpPr/>
          <p:nvPr/>
        </p:nvCxnSpPr>
        <p:spPr>
          <a:xfrm>
            <a:off x="35989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3" name="Google Shape;1503;p84"/>
          <p:cNvCxnSpPr/>
          <p:nvPr/>
        </p:nvCxnSpPr>
        <p:spPr>
          <a:xfrm>
            <a:off x="39037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4" name="Google Shape;1504;p84"/>
          <p:cNvCxnSpPr/>
          <p:nvPr/>
        </p:nvCxnSpPr>
        <p:spPr>
          <a:xfrm>
            <a:off x="35989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05" name="Google Shape;1505;p84"/>
          <p:cNvCxnSpPr/>
          <p:nvPr/>
        </p:nvCxnSpPr>
        <p:spPr>
          <a:xfrm>
            <a:off x="39037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85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1" name="Google Shape;1511;p85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2" name="Google Shape;1512;p85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3" name="Google Shape;1513;p85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4" name="Google Shape;1514;p85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515" name="Google Shape;1515;p85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unwrap the Layer 2 header, and add a new Layer 2 header for the next hop.</a:t>
            </a:r>
            <a:endParaRPr/>
          </a:p>
        </p:txBody>
      </p:sp>
      <p:sp>
        <p:nvSpPr>
          <p:cNvPr id="1516" name="Google Shape;1516;p85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85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85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19" name="Google Shape;1519;p85"/>
          <p:cNvCxnSpPr>
            <a:stCxn id="1517" idx="2"/>
            <a:endCxn id="1516" idx="0"/>
          </p:cNvCxnSpPr>
          <p:nvPr/>
        </p:nvCxnSpPr>
        <p:spPr>
          <a:xfrm>
            <a:off x="1564750" y="38676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0" name="Google Shape;1520;p85"/>
          <p:cNvCxnSpPr>
            <a:stCxn id="1518" idx="2"/>
            <a:endCxn id="1517" idx="0"/>
          </p:cNvCxnSpPr>
          <p:nvPr/>
        </p:nvCxnSpPr>
        <p:spPr>
          <a:xfrm>
            <a:off x="156475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1" name="Google Shape;1521;p85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2" name="Google Shape;1522;p85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3" name="Google Shape;1523;p85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4" name="Google Shape;1524;p85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5" name="Google Shape;1525;p85"/>
          <p:cNvCxnSpPr>
            <a:stCxn id="1524" idx="2"/>
            <a:endCxn id="1518" idx="0"/>
          </p:cNvCxnSpPr>
          <p:nvPr/>
        </p:nvCxnSpPr>
        <p:spPr>
          <a:xfrm>
            <a:off x="1564750" y="2349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6" name="Google Shape;1526;p85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85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28" name="Google Shape;1528;p85"/>
          <p:cNvCxnSpPr>
            <a:stCxn id="1527" idx="2"/>
            <a:endCxn id="1524" idx="0"/>
          </p:cNvCxnSpPr>
          <p:nvPr/>
        </p:nvCxnSpPr>
        <p:spPr>
          <a:xfrm>
            <a:off x="1564750" y="1587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9" name="Google Shape;1529;p85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0" name="Google Shape;1530;p85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1" name="Google Shape;1531;p85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2" name="Google Shape;1532;p85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3" name="Google Shape;1533;p85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4" name="Google Shape;1534;p85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5" name="Google Shape;1535;p85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6" name="Google Shape;1536;p85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7" name="Google Shape;1537;p85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8" name="Google Shape;1538;p85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9" name="Google Shape;1539;p85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0" name="Google Shape;1540;p85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1" name="Google Shape;1541;p85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85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43" name="Google Shape;1543;p85"/>
          <p:cNvCxnSpPr/>
          <p:nvPr/>
        </p:nvCxnSpPr>
        <p:spPr>
          <a:xfrm>
            <a:off x="56866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44" name="Google Shape;1544;p85"/>
          <p:cNvCxnSpPr/>
          <p:nvPr/>
        </p:nvCxnSpPr>
        <p:spPr>
          <a:xfrm>
            <a:off x="59914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5" name="Google Shape;1545;p85"/>
          <p:cNvCxnSpPr/>
          <p:nvPr/>
        </p:nvCxnSpPr>
        <p:spPr>
          <a:xfrm>
            <a:off x="56866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46" name="Google Shape;1546;p85"/>
          <p:cNvCxnSpPr/>
          <p:nvPr/>
        </p:nvCxnSpPr>
        <p:spPr>
          <a:xfrm>
            <a:off x="59914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7" name="Google Shape;1547;p85"/>
          <p:cNvCxnSpPr>
            <a:stCxn id="1530" idx="1"/>
            <a:endCxn id="1516" idx="3"/>
          </p:cNvCxnSpPr>
          <p:nvPr/>
        </p:nvCxnSpPr>
        <p:spPr>
          <a:xfrm rot="10800000">
            <a:off x="2117800" y="4438100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8" name="Google Shape;1548;p85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9" name="Google Shape;1549;p85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50" name="Google Shape;1550;p85"/>
          <p:cNvCxnSpPr>
            <a:stCxn id="1533" idx="1"/>
            <a:endCxn id="1530" idx="3"/>
          </p:cNvCxnSpPr>
          <p:nvPr/>
        </p:nvCxnSpPr>
        <p:spPr>
          <a:xfrm rot="10800000">
            <a:off x="4204900" y="4438112"/>
            <a:ext cx="1179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1" name="Google Shape;1551;p85"/>
          <p:cNvCxnSpPr/>
          <p:nvPr/>
        </p:nvCxnSpPr>
        <p:spPr>
          <a:xfrm>
            <a:off x="35989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2" name="Google Shape;1552;p85"/>
          <p:cNvCxnSpPr/>
          <p:nvPr/>
        </p:nvCxnSpPr>
        <p:spPr>
          <a:xfrm>
            <a:off x="39037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3" name="Google Shape;1553;p85"/>
          <p:cNvCxnSpPr/>
          <p:nvPr/>
        </p:nvCxnSpPr>
        <p:spPr>
          <a:xfrm>
            <a:off x="35989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54" name="Google Shape;1554;p85"/>
          <p:cNvCxnSpPr/>
          <p:nvPr/>
        </p:nvCxnSpPr>
        <p:spPr>
          <a:xfrm>
            <a:off x="39037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5" name="Google Shape;1555;p85"/>
          <p:cNvCxnSpPr>
            <a:stCxn id="1536" idx="1"/>
            <a:endCxn id="1533" idx="3"/>
          </p:cNvCxnSpPr>
          <p:nvPr/>
        </p:nvCxnSpPr>
        <p:spPr>
          <a:xfrm rot="10800000">
            <a:off x="6292000" y="4438088"/>
            <a:ext cx="11799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56" name="Google Shape;1556;p85"/>
          <p:cNvSpPr/>
          <p:nvPr/>
        </p:nvSpPr>
        <p:spPr>
          <a:xfrm>
            <a:off x="5589350" y="1096150"/>
            <a:ext cx="1520700" cy="1368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2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7" name="Google Shape;1557;p85"/>
          <p:cNvSpPr/>
          <p:nvPr/>
        </p:nvSpPr>
        <p:spPr>
          <a:xfrm>
            <a:off x="5672750" y="1507575"/>
            <a:ext cx="1353900" cy="9057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3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8" name="Google Shape;1558;p85"/>
          <p:cNvSpPr/>
          <p:nvPr/>
        </p:nvSpPr>
        <p:spPr>
          <a:xfrm>
            <a:off x="5746550" y="1782550"/>
            <a:ext cx="1206300" cy="5853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Layer 4 Header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9" name="Google Shape;1559;p85"/>
          <p:cNvSpPr/>
          <p:nvPr/>
        </p:nvSpPr>
        <p:spPr>
          <a:xfrm>
            <a:off x="5936443" y="2055283"/>
            <a:ext cx="826500" cy="270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"Potato."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85"/>
          <p:cNvSpPr/>
          <p:nvPr/>
        </p:nvSpPr>
        <p:spPr>
          <a:xfrm>
            <a:off x="5493950" y="999550"/>
            <a:ext cx="1711500" cy="249000"/>
          </a:xfrm>
          <a:prstGeom prst="roundRect">
            <a:avLst>
              <a:gd fmla="val 20978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Bits received over wire.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61" name="Google Shape;1561;p85"/>
          <p:cNvCxnSpPr>
            <a:stCxn id="1537" idx="2"/>
            <a:endCxn id="1536" idx="0"/>
          </p:cNvCxnSpPr>
          <p:nvPr/>
        </p:nvCxnSpPr>
        <p:spPr>
          <a:xfrm>
            <a:off x="802495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62" name="Google Shape;1562;p85"/>
          <p:cNvCxnSpPr>
            <a:stCxn id="1538" idx="2"/>
            <a:endCxn id="1537" idx="0"/>
          </p:cNvCxnSpPr>
          <p:nvPr/>
        </p:nvCxnSpPr>
        <p:spPr>
          <a:xfrm>
            <a:off x="8024950" y="3117613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63" name="Google Shape;1563;p85"/>
          <p:cNvCxnSpPr>
            <a:stCxn id="1539" idx="2"/>
            <a:endCxn id="1538" idx="0"/>
          </p:cNvCxnSpPr>
          <p:nvPr/>
        </p:nvCxnSpPr>
        <p:spPr>
          <a:xfrm>
            <a:off x="8024950" y="2355613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564" name="Google Shape;1564;p85"/>
          <p:cNvCxnSpPr>
            <a:stCxn id="1540" idx="2"/>
            <a:endCxn id="1539" idx="0"/>
          </p:cNvCxnSpPr>
          <p:nvPr/>
        </p:nvCxnSpPr>
        <p:spPr>
          <a:xfrm>
            <a:off x="8024950" y="1593613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86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86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1" name="Google Shape;1571;p86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2" name="Google Shape;1572;p86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3" name="Google Shape;1573;p86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574" name="Google Shape;1574;p86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unwrap the Layer 2 header, and add a new Layer 2 header for the next hop.</a:t>
            </a:r>
            <a:endParaRPr/>
          </a:p>
        </p:txBody>
      </p:sp>
      <p:sp>
        <p:nvSpPr>
          <p:cNvPr id="1575" name="Google Shape;1575;p86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6" name="Google Shape;1576;p86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7" name="Google Shape;1577;p86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8" name="Google Shape;1578;p86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9" name="Google Shape;1579;p86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0" name="Google Shape;1580;p86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1" name="Google Shape;1581;p86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2" name="Google Shape;1582;p86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3" name="Google Shape;1583;p86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4" name="Google Shape;1584;p86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5" name="Google Shape;1585;p86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6" name="Google Shape;1586;p86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7" name="Google Shape;1587;p86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8" name="Google Shape;1588;p86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9" name="Google Shape;1589;p86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0" name="Google Shape;1590;p86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1" name="Google Shape;1591;p86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86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86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86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5" name="Google Shape;1595;p86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6" name="Google Shape;1596;p86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7" name="Google Shape;1597;p86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8" name="Google Shape;1598;p86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9" name="Google Shape;1599;p86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0" name="Google Shape;1600;p86"/>
          <p:cNvSpPr/>
          <p:nvPr/>
        </p:nvSpPr>
        <p:spPr>
          <a:xfrm>
            <a:off x="1557650" y="1514600"/>
            <a:ext cx="6472975" cy="2857375"/>
          </a:xfrm>
          <a:custGeom>
            <a:rect b="b" l="l" r="r" t="t"/>
            <a:pathLst>
              <a:path extrusionOk="0" h="114295" w="258919">
                <a:moveTo>
                  <a:pt x="0" y="0"/>
                </a:moveTo>
                <a:lnTo>
                  <a:pt x="0" y="113227"/>
                </a:lnTo>
                <a:lnTo>
                  <a:pt x="74858" y="113227"/>
                </a:lnTo>
                <a:lnTo>
                  <a:pt x="89019" y="60379"/>
                </a:lnTo>
                <a:lnTo>
                  <a:pt x="103466" y="114295"/>
                </a:lnTo>
                <a:lnTo>
                  <a:pt x="158303" y="114295"/>
                </a:lnTo>
                <a:lnTo>
                  <a:pt x="172646" y="60768"/>
                </a:lnTo>
                <a:lnTo>
                  <a:pt x="186784" y="113532"/>
                </a:lnTo>
                <a:lnTo>
                  <a:pt x="258919" y="113532"/>
                </a:lnTo>
                <a:lnTo>
                  <a:pt x="258919" y="0"/>
                </a:lnTo>
              </a:path>
            </a:pathLst>
          </a:cu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4" name="Shape 1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5" name="Google Shape;1605;p87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606" name="Google Shape;1606;p87"/>
          <p:cNvSpPr txBox="1"/>
          <p:nvPr>
            <p:ph idx="1" type="body"/>
          </p:nvPr>
        </p:nvSpPr>
        <p:spPr>
          <a:xfrm>
            <a:off x="107050" y="402200"/>
            <a:ext cx="89097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Recall: Different layers use different addressing schemes.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addressing scheme only makes sense to the protocol at that layer.</a:t>
            </a:r>
            <a:endParaRPr/>
          </a:p>
        </p:txBody>
      </p:sp>
      <p:sp>
        <p:nvSpPr>
          <p:cNvPr id="1607" name="Google Shape;1607;p87"/>
          <p:cNvSpPr/>
          <p:nvPr/>
        </p:nvSpPr>
        <p:spPr>
          <a:xfrm>
            <a:off x="355700" y="1937975"/>
            <a:ext cx="2612400" cy="27723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Router 2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To: 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Router</a:t>
            </a:r>
            <a:r>
              <a:rPr lang="en" sz="1600">
                <a:latin typeface="Roboto"/>
                <a:ea typeface="Roboto"/>
                <a:cs typeface="Roboto"/>
                <a:sym typeface="Roboto"/>
              </a:rPr>
              <a:t> 5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8" name="Google Shape;1608;p87"/>
          <p:cNvSpPr/>
          <p:nvPr/>
        </p:nvSpPr>
        <p:spPr>
          <a:xfrm>
            <a:off x="515206" y="2665385"/>
            <a:ext cx="2311500" cy="19755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9" name="Google Shape;1609;p87"/>
          <p:cNvSpPr/>
          <p:nvPr/>
        </p:nvSpPr>
        <p:spPr>
          <a:xfrm>
            <a:off x="634962" y="3398466"/>
            <a:ext cx="2072100" cy="11658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From: Alice's Firefox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To: Bob's Chrome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0" name="Google Shape;1610;p87"/>
          <p:cNvSpPr/>
          <p:nvPr/>
        </p:nvSpPr>
        <p:spPr>
          <a:xfrm>
            <a:off x="748650" y="4129850"/>
            <a:ext cx="18444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"Potato."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87"/>
          <p:cNvSpPr txBox="1"/>
          <p:nvPr/>
        </p:nvSpPr>
        <p:spPr>
          <a:xfrm>
            <a:off x="3097675" y="2091448"/>
            <a:ext cx="53589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Layer 2 header: Destination is the next intermediate router.</a:t>
            </a:r>
            <a:endParaRPr sz="16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2" name="Google Shape;1612;p87"/>
          <p:cNvSpPr txBox="1"/>
          <p:nvPr/>
        </p:nvSpPr>
        <p:spPr>
          <a:xfrm>
            <a:off x="3097687" y="2799675"/>
            <a:ext cx="53082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Layer 3 header: Destination is always the end host.</a:t>
            </a:r>
            <a:endParaRPr sz="16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3" name="Google Shape;1613;p87"/>
          <p:cNvSpPr txBox="1"/>
          <p:nvPr/>
        </p:nvSpPr>
        <p:spPr>
          <a:xfrm>
            <a:off x="3097675" y="3561675"/>
            <a:ext cx="5660700" cy="3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Layer 4 header: Identifies specific application on the end host.</a:t>
            </a:r>
            <a:endParaRPr sz="16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7" name="Shape 1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1618;p88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Postal Analogy</a:t>
            </a:r>
            <a:endParaRPr/>
          </a:p>
        </p:txBody>
      </p:sp>
      <p:sp>
        <p:nvSpPr>
          <p:cNvPr id="1619" name="Google Shape;1619;p88"/>
          <p:cNvSpPr txBox="1"/>
          <p:nvPr>
            <p:ph idx="1" type="body"/>
          </p:nvPr>
        </p:nvSpPr>
        <p:spPr>
          <a:xfrm>
            <a:off x="107050" y="402200"/>
            <a:ext cx="89097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Routers don't care about Layer 4 and Layer 7.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</a:t>
            </a:r>
            <a:r>
              <a:rPr lang="en"/>
              <a:t> parses Layers 1–3 to determine where to forward the packet.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Router unwraps Layer 2 header, and adds a new Layer 2 header for the next hop.</a:t>
            </a:r>
            <a:endParaRPr/>
          </a:p>
        </p:txBody>
      </p:sp>
      <p:sp>
        <p:nvSpPr>
          <p:cNvPr id="1620" name="Google Shape;1620;p88"/>
          <p:cNvSpPr/>
          <p:nvPr/>
        </p:nvSpPr>
        <p:spPr>
          <a:xfrm>
            <a:off x="228600" y="2385175"/>
            <a:ext cx="2329500" cy="2325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Router 2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Router 5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1" name="Google Shape;1621;p88"/>
          <p:cNvSpPr/>
          <p:nvPr/>
        </p:nvSpPr>
        <p:spPr>
          <a:xfrm>
            <a:off x="370825" y="2951025"/>
            <a:ext cx="2061000" cy="1689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2" name="Google Shape;1622;p88"/>
          <p:cNvSpPr/>
          <p:nvPr/>
        </p:nvSpPr>
        <p:spPr>
          <a:xfrm>
            <a:off x="477600" y="3554574"/>
            <a:ext cx="1847700" cy="10098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From: Alice's Firefox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To: Bob's Chrome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3" name="Google Shape;1623;p88"/>
          <p:cNvSpPr/>
          <p:nvPr/>
        </p:nvSpPr>
        <p:spPr>
          <a:xfrm>
            <a:off x="578982" y="4129850"/>
            <a:ext cx="164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4" name="Google Shape;1624;p88"/>
          <p:cNvSpPr/>
          <p:nvPr/>
        </p:nvSpPr>
        <p:spPr>
          <a:xfrm>
            <a:off x="3541500" y="2951025"/>
            <a:ext cx="2061000" cy="1689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5" name="Google Shape;1625;p88"/>
          <p:cNvSpPr/>
          <p:nvPr/>
        </p:nvSpPr>
        <p:spPr>
          <a:xfrm>
            <a:off x="3648275" y="3554574"/>
            <a:ext cx="1847700" cy="10098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From: Alice's Firefox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To: Bob's Chrome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6" name="Google Shape;1626;p88"/>
          <p:cNvSpPr/>
          <p:nvPr/>
        </p:nvSpPr>
        <p:spPr>
          <a:xfrm>
            <a:off x="3749657" y="4129850"/>
            <a:ext cx="164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7" name="Google Shape;1627;p88"/>
          <p:cNvSpPr/>
          <p:nvPr/>
        </p:nvSpPr>
        <p:spPr>
          <a:xfrm>
            <a:off x="6585900" y="2385175"/>
            <a:ext cx="2329500" cy="2325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Router 5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Router 9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8" name="Google Shape;1628;p88"/>
          <p:cNvSpPr/>
          <p:nvPr/>
        </p:nvSpPr>
        <p:spPr>
          <a:xfrm>
            <a:off x="6728125" y="2951025"/>
            <a:ext cx="2061000" cy="16899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9" name="Google Shape;1629;p88"/>
          <p:cNvSpPr/>
          <p:nvPr/>
        </p:nvSpPr>
        <p:spPr>
          <a:xfrm>
            <a:off x="6834900" y="3554574"/>
            <a:ext cx="1847700" cy="10098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From: Alice's Firefox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To: Bob's Chrome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0" name="Google Shape;1630;p88"/>
          <p:cNvSpPr/>
          <p:nvPr/>
        </p:nvSpPr>
        <p:spPr>
          <a:xfrm>
            <a:off x="6936282" y="4129850"/>
            <a:ext cx="16446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"Potato."</a:t>
            </a:r>
            <a:endParaRPr>
              <a:solidFill>
                <a:srgbClr val="B7B7B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1" name="Google Shape;1631;p88"/>
          <p:cNvCxnSpPr/>
          <p:nvPr/>
        </p:nvCxnSpPr>
        <p:spPr>
          <a:xfrm>
            <a:off x="2633850" y="3491175"/>
            <a:ext cx="83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2" name="Google Shape;1632;p88"/>
          <p:cNvSpPr txBox="1"/>
          <p:nvPr/>
        </p:nvSpPr>
        <p:spPr>
          <a:xfrm>
            <a:off x="2633850" y="3585025"/>
            <a:ext cx="744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Unwrap Layer 2 header.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3" name="Google Shape;1633;p88"/>
          <p:cNvCxnSpPr/>
          <p:nvPr/>
        </p:nvCxnSpPr>
        <p:spPr>
          <a:xfrm>
            <a:off x="5681850" y="3491175"/>
            <a:ext cx="831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4" name="Google Shape;1634;p88"/>
          <p:cNvSpPr txBox="1"/>
          <p:nvPr/>
        </p:nvSpPr>
        <p:spPr>
          <a:xfrm>
            <a:off x="5681850" y="3585025"/>
            <a:ext cx="744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Add new Layer 2 header.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5" name="Google Shape;1635;p88"/>
          <p:cNvSpPr txBox="1"/>
          <p:nvPr/>
        </p:nvSpPr>
        <p:spPr>
          <a:xfrm>
            <a:off x="3584650" y="2076700"/>
            <a:ext cx="1954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Parse Layer 3 header to figure out where to forward the packet.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9" name="Shape 1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" name="Google Shape;1640;p89"/>
          <p:cNvSpPr/>
          <p:nvPr/>
        </p:nvSpPr>
        <p:spPr>
          <a:xfrm>
            <a:off x="51688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1" name="Google Shape;1641;p89"/>
          <p:cNvSpPr/>
          <p:nvPr/>
        </p:nvSpPr>
        <p:spPr>
          <a:xfrm>
            <a:off x="3111469" y="2645150"/>
            <a:ext cx="1257300" cy="20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2" name="Google Shape;1642;p89"/>
          <p:cNvSpPr/>
          <p:nvPr/>
        </p:nvSpPr>
        <p:spPr>
          <a:xfrm>
            <a:off x="7308025" y="1133725"/>
            <a:ext cx="13455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3" name="Google Shape;1643;p89"/>
          <p:cNvSpPr/>
          <p:nvPr/>
        </p:nvSpPr>
        <p:spPr>
          <a:xfrm>
            <a:off x="936100" y="1133725"/>
            <a:ext cx="1257300" cy="3584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4" name="Google Shape;1644;p89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Multiple Headers with Routers</a:t>
            </a:r>
            <a:endParaRPr/>
          </a:p>
        </p:txBody>
      </p:sp>
      <p:sp>
        <p:nvSpPr>
          <p:cNvPr id="1645" name="Google Shape;1645;p89"/>
          <p:cNvSpPr txBox="1"/>
          <p:nvPr>
            <p:ph idx="1" type="body"/>
          </p:nvPr>
        </p:nvSpPr>
        <p:spPr>
          <a:xfrm>
            <a:off x="107050" y="402200"/>
            <a:ext cx="8909700" cy="5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Each hop could use a different Layer 2 protocol.</a:t>
            </a:r>
            <a:endParaRPr/>
          </a:p>
        </p:txBody>
      </p:sp>
      <p:sp>
        <p:nvSpPr>
          <p:cNvPr id="1646" name="Google Shape;1646;p89"/>
          <p:cNvSpPr/>
          <p:nvPr/>
        </p:nvSpPr>
        <p:spPr>
          <a:xfrm>
            <a:off x="1011700" y="42525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7" name="Google Shape;1647;p89"/>
          <p:cNvSpPr/>
          <p:nvPr/>
        </p:nvSpPr>
        <p:spPr>
          <a:xfrm>
            <a:off x="1011700" y="3496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8" name="Google Shape;1648;p89"/>
          <p:cNvSpPr/>
          <p:nvPr/>
        </p:nvSpPr>
        <p:spPr>
          <a:xfrm>
            <a:off x="1011700" y="27405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49" name="Google Shape;1649;p89"/>
          <p:cNvCxnSpPr>
            <a:stCxn id="1647" idx="2"/>
            <a:endCxn id="1646" idx="0"/>
          </p:cNvCxnSpPr>
          <p:nvPr/>
        </p:nvCxnSpPr>
        <p:spPr>
          <a:xfrm>
            <a:off x="1564750" y="3867638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0" name="Google Shape;1650;p89"/>
          <p:cNvCxnSpPr>
            <a:stCxn id="1648" idx="2"/>
            <a:endCxn id="1647" idx="0"/>
          </p:cNvCxnSpPr>
          <p:nvPr/>
        </p:nvCxnSpPr>
        <p:spPr>
          <a:xfrm>
            <a:off x="156475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1" name="Google Shape;1651;p89"/>
          <p:cNvSpPr txBox="1"/>
          <p:nvPr/>
        </p:nvSpPr>
        <p:spPr>
          <a:xfrm>
            <a:off x="193600" y="4302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2" name="Google Shape;1652;p89"/>
          <p:cNvSpPr txBox="1"/>
          <p:nvPr/>
        </p:nvSpPr>
        <p:spPr>
          <a:xfrm>
            <a:off x="193600" y="354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3" name="Google Shape;1653;p89"/>
          <p:cNvSpPr txBox="1"/>
          <p:nvPr/>
        </p:nvSpPr>
        <p:spPr>
          <a:xfrm>
            <a:off x="193600" y="2790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4" name="Google Shape;1654;p89"/>
          <p:cNvSpPr/>
          <p:nvPr/>
        </p:nvSpPr>
        <p:spPr>
          <a:xfrm>
            <a:off x="1011700" y="19785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5" name="Google Shape;1655;p89"/>
          <p:cNvCxnSpPr>
            <a:stCxn id="1654" idx="2"/>
            <a:endCxn id="1648" idx="0"/>
          </p:cNvCxnSpPr>
          <p:nvPr/>
        </p:nvCxnSpPr>
        <p:spPr>
          <a:xfrm>
            <a:off x="1564750" y="2349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6" name="Google Shape;1656;p89"/>
          <p:cNvSpPr txBox="1"/>
          <p:nvPr/>
        </p:nvSpPr>
        <p:spPr>
          <a:xfrm>
            <a:off x="193600" y="202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7" name="Google Shape;1657;p89"/>
          <p:cNvSpPr/>
          <p:nvPr/>
        </p:nvSpPr>
        <p:spPr>
          <a:xfrm>
            <a:off x="1011700" y="12165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8" name="Google Shape;1658;p89"/>
          <p:cNvCxnSpPr>
            <a:stCxn id="1657" idx="2"/>
            <a:endCxn id="1654" idx="0"/>
          </p:cNvCxnSpPr>
          <p:nvPr/>
        </p:nvCxnSpPr>
        <p:spPr>
          <a:xfrm>
            <a:off x="1564750" y="1587625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9" name="Google Shape;1659;p89"/>
          <p:cNvSpPr txBox="1"/>
          <p:nvPr/>
        </p:nvSpPr>
        <p:spPr>
          <a:xfrm>
            <a:off x="193600" y="1266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0" name="Google Shape;1660;p89"/>
          <p:cNvSpPr/>
          <p:nvPr/>
        </p:nvSpPr>
        <p:spPr>
          <a:xfrm>
            <a:off x="3297700" y="4252550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1" name="Google Shape;1661;p89"/>
          <p:cNvSpPr/>
          <p:nvPr/>
        </p:nvSpPr>
        <p:spPr>
          <a:xfrm>
            <a:off x="3297700" y="3496538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2" name="Google Shape;1662;p89"/>
          <p:cNvSpPr/>
          <p:nvPr/>
        </p:nvSpPr>
        <p:spPr>
          <a:xfrm>
            <a:off x="3297700" y="2740525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3" name="Google Shape;1663;p89"/>
          <p:cNvSpPr/>
          <p:nvPr/>
        </p:nvSpPr>
        <p:spPr>
          <a:xfrm>
            <a:off x="5384800" y="4252562"/>
            <a:ext cx="9072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4" name="Google Shape;1664;p89"/>
          <p:cNvSpPr/>
          <p:nvPr/>
        </p:nvSpPr>
        <p:spPr>
          <a:xfrm>
            <a:off x="5384800" y="3496550"/>
            <a:ext cx="9072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5" name="Google Shape;1665;p89"/>
          <p:cNvSpPr/>
          <p:nvPr/>
        </p:nvSpPr>
        <p:spPr>
          <a:xfrm>
            <a:off x="5384800" y="2740538"/>
            <a:ext cx="9072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6" name="Google Shape;1666;p89"/>
          <p:cNvSpPr/>
          <p:nvPr/>
        </p:nvSpPr>
        <p:spPr>
          <a:xfrm>
            <a:off x="7471900" y="4258538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7" name="Google Shape;1667;p89"/>
          <p:cNvSpPr/>
          <p:nvPr/>
        </p:nvSpPr>
        <p:spPr>
          <a:xfrm>
            <a:off x="7471900" y="3502525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8" name="Google Shape;1668;p89"/>
          <p:cNvSpPr/>
          <p:nvPr/>
        </p:nvSpPr>
        <p:spPr>
          <a:xfrm>
            <a:off x="7471900" y="2746513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9" name="Google Shape;1669;p89"/>
          <p:cNvSpPr/>
          <p:nvPr/>
        </p:nvSpPr>
        <p:spPr>
          <a:xfrm>
            <a:off x="7471900" y="1984513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0" name="Google Shape;1670;p89"/>
          <p:cNvSpPr/>
          <p:nvPr/>
        </p:nvSpPr>
        <p:spPr>
          <a:xfrm>
            <a:off x="7471900" y="1222513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1" name="Google Shape;1671;p89"/>
          <p:cNvSpPr txBox="1"/>
          <p:nvPr/>
        </p:nvSpPr>
        <p:spPr>
          <a:xfrm>
            <a:off x="730450" y="4763979"/>
            <a:ext cx="16686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(Sender)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2" name="Google Shape;1672;p89"/>
          <p:cNvSpPr txBox="1"/>
          <p:nvPr/>
        </p:nvSpPr>
        <p:spPr>
          <a:xfrm>
            <a:off x="7135900" y="4763979"/>
            <a:ext cx="17781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End Host (Recipient)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73" name="Google Shape;1673;p89"/>
          <p:cNvCxnSpPr/>
          <p:nvPr/>
        </p:nvCxnSpPr>
        <p:spPr>
          <a:xfrm>
            <a:off x="56866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74" name="Google Shape;1674;p89"/>
          <p:cNvCxnSpPr/>
          <p:nvPr/>
        </p:nvCxnSpPr>
        <p:spPr>
          <a:xfrm>
            <a:off x="5991434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5" name="Google Shape;1675;p89"/>
          <p:cNvCxnSpPr/>
          <p:nvPr/>
        </p:nvCxnSpPr>
        <p:spPr>
          <a:xfrm>
            <a:off x="56866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76" name="Google Shape;1676;p89"/>
          <p:cNvCxnSpPr/>
          <p:nvPr/>
        </p:nvCxnSpPr>
        <p:spPr>
          <a:xfrm>
            <a:off x="5991434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7" name="Google Shape;1677;p89"/>
          <p:cNvCxnSpPr>
            <a:stCxn id="1660" idx="1"/>
            <a:endCxn id="1646" idx="3"/>
          </p:cNvCxnSpPr>
          <p:nvPr/>
        </p:nvCxnSpPr>
        <p:spPr>
          <a:xfrm rot="10800000">
            <a:off x="2117800" y="4438100"/>
            <a:ext cx="1179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78" name="Google Shape;1678;p89"/>
          <p:cNvSpPr txBox="1"/>
          <p:nvPr/>
        </p:nvSpPr>
        <p:spPr>
          <a:xfrm>
            <a:off x="54251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89"/>
          <p:cNvSpPr txBox="1"/>
          <p:nvPr/>
        </p:nvSpPr>
        <p:spPr>
          <a:xfrm>
            <a:off x="3338050" y="4763979"/>
            <a:ext cx="8265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0" name="Google Shape;1680;p89"/>
          <p:cNvCxnSpPr>
            <a:stCxn id="1663" idx="1"/>
            <a:endCxn id="1660" idx="3"/>
          </p:cNvCxnSpPr>
          <p:nvPr/>
        </p:nvCxnSpPr>
        <p:spPr>
          <a:xfrm rot="10800000">
            <a:off x="4204900" y="4438112"/>
            <a:ext cx="11799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1" name="Google Shape;1681;p89"/>
          <p:cNvCxnSpPr/>
          <p:nvPr/>
        </p:nvCxnSpPr>
        <p:spPr>
          <a:xfrm>
            <a:off x="35989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2" name="Google Shape;1682;p89"/>
          <p:cNvCxnSpPr/>
          <p:nvPr/>
        </p:nvCxnSpPr>
        <p:spPr>
          <a:xfrm>
            <a:off x="3903700" y="3111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3" name="Google Shape;1683;p89"/>
          <p:cNvCxnSpPr/>
          <p:nvPr/>
        </p:nvCxnSpPr>
        <p:spPr>
          <a:xfrm>
            <a:off x="35989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4" name="Google Shape;1684;p89"/>
          <p:cNvCxnSpPr/>
          <p:nvPr/>
        </p:nvCxnSpPr>
        <p:spPr>
          <a:xfrm>
            <a:off x="390370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5" name="Google Shape;1685;p89"/>
          <p:cNvCxnSpPr>
            <a:stCxn id="1666" idx="1"/>
            <a:endCxn id="1663" idx="3"/>
          </p:cNvCxnSpPr>
          <p:nvPr/>
        </p:nvCxnSpPr>
        <p:spPr>
          <a:xfrm rot="10800000">
            <a:off x="6292000" y="4438088"/>
            <a:ext cx="1179900" cy="60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6" name="Google Shape;1686;p89"/>
          <p:cNvCxnSpPr>
            <a:stCxn id="1667" idx="2"/>
            <a:endCxn id="1666" idx="0"/>
          </p:cNvCxnSpPr>
          <p:nvPr/>
        </p:nvCxnSpPr>
        <p:spPr>
          <a:xfrm>
            <a:off x="8024950" y="3873625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7" name="Google Shape;1687;p89"/>
          <p:cNvCxnSpPr>
            <a:stCxn id="1668" idx="2"/>
            <a:endCxn id="1667" idx="0"/>
          </p:cNvCxnSpPr>
          <p:nvPr/>
        </p:nvCxnSpPr>
        <p:spPr>
          <a:xfrm>
            <a:off x="8024950" y="3117613"/>
            <a:ext cx="0" cy="3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8" name="Google Shape;1688;p89"/>
          <p:cNvCxnSpPr>
            <a:stCxn id="1669" idx="2"/>
            <a:endCxn id="1668" idx="0"/>
          </p:cNvCxnSpPr>
          <p:nvPr/>
        </p:nvCxnSpPr>
        <p:spPr>
          <a:xfrm>
            <a:off x="8024950" y="2355613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9" name="Google Shape;1689;p89"/>
          <p:cNvCxnSpPr>
            <a:stCxn id="1670" idx="2"/>
            <a:endCxn id="1669" idx="0"/>
          </p:cNvCxnSpPr>
          <p:nvPr/>
        </p:nvCxnSpPr>
        <p:spPr>
          <a:xfrm>
            <a:off x="8024950" y="1593613"/>
            <a:ext cx="0" cy="39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690" name="Google Shape;1690;p89"/>
          <p:cNvSpPr txBox="1"/>
          <p:nvPr/>
        </p:nvSpPr>
        <p:spPr>
          <a:xfrm>
            <a:off x="2279988" y="3664950"/>
            <a:ext cx="744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link could be wired.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1" name="Google Shape;1691;p89"/>
          <p:cNvSpPr txBox="1"/>
          <p:nvPr/>
        </p:nvSpPr>
        <p:spPr>
          <a:xfrm>
            <a:off x="4396363" y="3664950"/>
            <a:ext cx="7449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link could be optical.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2" name="Google Shape;1692;p89"/>
          <p:cNvSpPr txBox="1"/>
          <p:nvPr/>
        </p:nvSpPr>
        <p:spPr>
          <a:xfrm>
            <a:off x="6471701" y="3664950"/>
            <a:ext cx="7908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link could be wireless.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3" name="Google Shape;1693;p89"/>
          <p:cNvSpPr txBox="1"/>
          <p:nvPr/>
        </p:nvSpPr>
        <p:spPr>
          <a:xfrm>
            <a:off x="2851073" y="1570575"/>
            <a:ext cx="17781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router unwraps wired Layer 2 header, and adds an optical Layer 2 header.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4" name="Google Shape;1694;p89"/>
          <p:cNvSpPr txBox="1"/>
          <p:nvPr/>
        </p:nvSpPr>
        <p:spPr>
          <a:xfrm>
            <a:off x="4866250" y="1564463"/>
            <a:ext cx="1944300" cy="9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This router unwraps optical Layer 2 header, and adds a wireless Layer 2 header.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9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Summary: Layers of the Internet</a:t>
            </a:r>
            <a:endParaRPr/>
          </a:p>
        </p:txBody>
      </p:sp>
      <p:sp>
        <p:nvSpPr>
          <p:cNvPr id="1700" name="Google Shape;1700;p90"/>
          <p:cNvSpPr txBox="1"/>
          <p:nvPr>
            <p:ph idx="1" type="body"/>
          </p:nvPr>
        </p:nvSpPr>
        <p:spPr>
          <a:xfrm>
            <a:off x="107050" y="402200"/>
            <a:ext cx="6383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Internet is built with layers of abstraction.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Headers are added as the packet moves down the stack, and unwrapped as the packet moves up the stack.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Hosts parse headers for Layers 1–7.</a:t>
            </a:r>
            <a:br>
              <a:rPr lang="en"/>
            </a:br>
            <a:r>
              <a:rPr lang="en"/>
              <a:t>Routers parse headers for Layers 1–3.</a:t>
            </a:r>
            <a:endParaRPr/>
          </a:p>
        </p:txBody>
      </p:sp>
      <p:sp>
        <p:nvSpPr>
          <p:cNvPr id="1701" name="Google Shape;1701;p90"/>
          <p:cNvSpPr/>
          <p:nvPr/>
        </p:nvSpPr>
        <p:spPr>
          <a:xfrm>
            <a:off x="7823100" y="2399750"/>
            <a:ext cx="1106100" cy="371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Physical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2" name="Google Shape;1702;p90"/>
          <p:cNvSpPr/>
          <p:nvPr/>
        </p:nvSpPr>
        <p:spPr>
          <a:xfrm>
            <a:off x="7823100" y="1948538"/>
            <a:ext cx="1106100" cy="371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3" name="Google Shape;1703;p90"/>
          <p:cNvSpPr/>
          <p:nvPr/>
        </p:nvSpPr>
        <p:spPr>
          <a:xfrm>
            <a:off x="7823100" y="1497325"/>
            <a:ext cx="1106100" cy="371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Internet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4" name="Google Shape;1704;p90"/>
          <p:cNvSpPr txBox="1"/>
          <p:nvPr/>
        </p:nvSpPr>
        <p:spPr>
          <a:xfrm>
            <a:off x="7005000" y="24498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1: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5" name="Google Shape;1705;p90"/>
          <p:cNvSpPr txBox="1"/>
          <p:nvPr/>
        </p:nvSpPr>
        <p:spPr>
          <a:xfrm>
            <a:off x="7005000" y="19986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2: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6" name="Google Shape;1706;p90"/>
          <p:cNvSpPr txBox="1"/>
          <p:nvPr/>
        </p:nvSpPr>
        <p:spPr>
          <a:xfrm>
            <a:off x="7005000" y="15474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3: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7" name="Google Shape;1707;p90"/>
          <p:cNvSpPr/>
          <p:nvPr/>
        </p:nvSpPr>
        <p:spPr>
          <a:xfrm>
            <a:off x="7823100" y="1040125"/>
            <a:ext cx="1106100" cy="37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Transport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8" name="Google Shape;1708;p90"/>
          <p:cNvSpPr txBox="1"/>
          <p:nvPr/>
        </p:nvSpPr>
        <p:spPr>
          <a:xfrm>
            <a:off x="7005000" y="10902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4: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9" name="Google Shape;1709;p90"/>
          <p:cNvSpPr/>
          <p:nvPr/>
        </p:nvSpPr>
        <p:spPr>
          <a:xfrm>
            <a:off x="7823100" y="582925"/>
            <a:ext cx="1106100" cy="371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Application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0" name="Google Shape;1710;p90"/>
          <p:cNvSpPr txBox="1"/>
          <p:nvPr/>
        </p:nvSpPr>
        <p:spPr>
          <a:xfrm>
            <a:off x="7005000" y="633050"/>
            <a:ext cx="7419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Layer 7: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1" name="Google Shape;1711;p90"/>
          <p:cNvSpPr/>
          <p:nvPr/>
        </p:nvSpPr>
        <p:spPr>
          <a:xfrm>
            <a:off x="455925" y="3111700"/>
            <a:ext cx="542400" cy="155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2" name="Google Shape;1712;p90"/>
          <p:cNvSpPr/>
          <p:nvPr/>
        </p:nvSpPr>
        <p:spPr>
          <a:xfrm>
            <a:off x="534973" y="4377399"/>
            <a:ext cx="384300" cy="242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3" name="Google Shape;1713;p90"/>
          <p:cNvSpPr/>
          <p:nvPr/>
        </p:nvSpPr>
        <p:spPr>
          <a:xfrm>
            <a:off x="534973" y="4072591"/>
            <a:ext cx="384300" cy="242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4" name="Google Shape;1714;p90"/>
          <p:cNvSpPr/>
          <p:nvPr/>
        </p:nvSpPr>
        <p:spPr>
          <a:xfrm>
            <a:off x="534973" y="3767808"/>
            <a:ext cx="384300" cy="24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5" name="Google Shape;1715;p90"/>
          <p:cNvSpPr/>
          <p:nvPr/>
        </p:nvSpPr>
        <p:spPr>
          <a:xfrm>
            <a:off x="534973" y="3462991"/>
            <a:ext cx="384300" cy="2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6" name="Google Shape;1716;p90"/>
          <p:cNvSpPr/>
          <p:nvPr/>
        </p:nvSpPr>
        <p:spPr>
          <a:xfrm>
            <a:off x="534973" y="3158200"/>
            <a:ext cx="384300" cy="242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7" name="Google Shape;1717;p90"/>
          <p:cNvSpPr txBox="1"/>
          <p:nvPr/>
        </p:nvSpPr>
        <p:spPr>
          <a:xfrm>
            <a:off x="455925" y="4666025"/>
            <a:ext cx="542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8" name="Google Shape;1718;p90"/>
          <p:cNvSpPr/>
          <p:nvPr/>
        </p:nvSpPr>
        <p:spPr>
          <a:xfrm>
            <a:off x="1370325" y="3705100"/>
            <a:ext cx="542400" cy="96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9" name="Google Shape;1719;p90"/>
          <p:cNvSpPr/>
          <p:nvPr/>
        </p:nvSpPr>
        <p:spPr>
          <a:xfrm>
            <a:off x="1449373" y="4377399"/>
            <a:ext cx="384300" cy="242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0" name="Google Shape;1720;p90"/>
          <p:cNvSpPr/>
          <p:nvPr/>
        </p:nvSpPr>
        <p:spPr>
          <a:xfrm>
            <a:off x="1449373" y="4072591"/>
            <a:ext cx="384300" cy="242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1" name="Google Shape;1721;p90"/>
          <p:cNvSpPr/>
          <p:nvPr/>
        </p:nvSpPr>
        <p:spPr>
          <a:xfrm>
            <a:off x="1449373" y="3767808"/>
            <a:ext cx="384300" cy="24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2" name="Google Shape;1722;p90"/>
          <p:cNvSpPr txBox="1"/>
          <p:nvPr/>
        </p:nvSpPr>
        <p:spPr>
          <a:xfrm>
            <a:off x="1370325" y="4666025"/>
            <a:ext cx="542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3" name="Google Shape;1723;p90"/>
          <p:cNvSpPr/>
          <p:nvPr/>
        </p:nvSpPr>
        <p:spPr>
          <a:xfrm>
            <a:off x="2284725" y="3705100"/>
            <a:ext cx="542400" cy="960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4" name="Google Shape;1724;p90"/>
          <p:cNvSpPr/>
          <p:nvPr/>
        </p:nvSpPr>
        <p:spPr>
          <a:xfrm>
            <a:off x="2363773" y="4377399"/>
            <a:ext cx="384300" cy="242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5" name="Google Shape;1725;p90"/>
          <p:cNvSpPr/>
          <p:nvPr/>
        </p:nvSpPr>
        <p:spPr>
          <a:xfrm>
            <a:off x="2363773" y="4072591"/>
            <a:ext cx="384300" cy="242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6" name="Google Shape;1726;p90"/>
          <p:cNvSpPr/>
          <p:nvPr/>
        </p:nvSpPr>
        <p:spPr>
          <a:xfrm>
            <a:off x="2363773" y="3767808"/>
            <a:ext cx="384300" cy="24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7" name="Google Shape;1727;p90"/>
          <p:cNvSpPr txBox="1"/>
          <p:nvPr/>
        </p:nvSpPr>
        <p:spPr>
          <a:xfrm>
            <a:off x="2284725" y="4666025"/>
            <a:ext cx="542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Router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8" name="Google Shape;1728;p90"/>
          <p:cNvSpPr/>
          <p:nvPr/>
        </p:nvSpPr>
        <p:spPr>
          <a:xfrm>
            <a:off x="3199125" y="3111700"/>
            <a:ext cx="542400" cy="1554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9" name="Google Shape;1729;p90"/>
          <p:cNvSpPr/>
          <p:nvPr/>
        </p:nvSpPr>
        <p:spPr>
          <a:xfrm>
            <a:off x="3278173" y="4377399"/>
            <a:ext cx="384300" cy="2421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0" name="Google Shape;1730;p90"/>
          <p:cNvSpPr/>
          <p:nvPr/>
        </p:nvSpPr>
        <p:spPr>
          <a:xfrm>
            <a:off x="3278173" y="4072591"/>
            <a:ext cx="384300" cy="242100"/>
          </a:xfrm>
          <a:prstGeom prst="rect">
            <a:avLst/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1" name="Google Shape;1731;p90"/>
          <p:cNvSpPr/>
          <p:nvPr/>
        </p:nvSpPr>
        <p:spPr>
          <a:xfrm>
            <a:off x="3278173" y="3767808"/>
            <a:ext cx="384300" cy="242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L3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90"/>
          <p:cNvSpPr/>
          <p:nvPr/>
        </p:nvSpPr>
        <p:spPr>
          <a:xfrm>
            <a:off x="3278173" y="3462991"/>
            <a:ext cx="384300" cy="242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L4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90"/>
          <p:cNvSpPr/>
          <p:nvPr/>
        </p:nvSpPr>
        <p:spPr>
          <a:xfrm>
            <a:off x="3278173" y="3158200"/>
            <a:ext cx="384300" cy="2421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L7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4" name="Google Shape;1734;p90"/>
          <p:cNvSpPr txBox="1"/>
          <p:nvPr/>
        </p:nvSpPr>
        <p:spPr>
          <a:xfrm>
            <a:off x="3199125" y="4666025"/>
            <a:ext cx="542400" cy="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Host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5" name="Google Shape;1735;p90"/>
          <p:cNvSpPr/>
          <p:nvPr/>
        </p:nvSpPr>
        <p:spPr>
          <a:xfrm>
            <a:off x="4445100" y="3082000"/>
            <a:ext cx="2124300" cy="1872000"/>
          </a:xfrm>
          <a:prstGeom prst="roundRect">
            <a:avLst>
              <a:gd fmla="val 8208" name="adj"/>
            </a:avLst>
          </a:prstGeom>
          <a:solidFill>
            <a:srgbClr val="FCE5C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Router 2, To: Router 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6" name="Google Shape;1736;p90"/>
          <p:cNvSpPr/>
          <p:nvPr/>
        </p:nvSpPr>
        <p:spPr>
          <a:xfrm>
            <a:off x="4574793" y="3417675"/>
            <a:ext cx="1879500" cy="1467000"/>
          </a:xfrm>
          <a:prstGeom prst="roundRect">
            <a:avLst>
              <a:gd fmla="val 8208" name="adj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Alice's computer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Bob's computer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7" name="Google Shape;1737;p90"/>
          <p:cNvSpPr/>
          <p:nvPr/>
        </p:nvSpPr>
        <p:spPr>
          <a:xfrm>
            <a:off x="4672164" y="3913523"/>
            <a:ext cx="1684800" cy="894600"/>
          </a:xfrm>
          <a:prstGeom prst="roundRect">
            <a:avLst>
              <a:gd fmla="val 104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7425" lIns="27425" spcFirstLastPara="1" rIns="27425" wrap="square" tIns="27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From: Alice's Firefox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To: Bob's Chrome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8" name="Google Shape;1738;p90"/>
          <p:cNvSpPr/>
          <p:nvPr/>
        </p:nvSpPr>
        <p:spPr>
          <a:xfrm>
            <a:off x="4764615" y="4373825"/>
            <a:ext cx="1499700" cy="3546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"Potato."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9" name="Google Shape;1739;p90"/>
          <p:cNvSpPr txBox="1"/>
          <p:nvPr/>
        </p:nvSpPr>
        <p:spPr>
          <a:xfrm>
            <a:off x="6704375" y="3032000"/>
            <a:ext cx="2044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L2</a:t>
            </a:r>
            <a:r>
              <a:rPr lang="en" sz="12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 header</a:t>
            </a:r>
            <a:r>
              <a:rPr lang="en" sz="1200">
                <a:solidFill>
                  <a:srgbClr val="B45F06"/>
                </a:solidFill>
                <a:latin typeface="Roboto"/>
                <a:ea typeface="Roboto"/>
                <a:cs typeface="Roboto"/>
                <a:sym typeface="Roboto"/>
              </a:rPr>
              <a:t>: Destination is the next intermediate router.</a:t>
            </a:r>
            <a:endParaRPr sz="1200">
              <a:solidFill>
                <a:srgbClr val="B45F0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0" name="Google Shape;1740;p90"/>
          <p:cNvSpPr txBox="1"/>
          <p:nvPr/>
        </p:nvSpPr>
        <p:spPr>
          <a:xfrm>
            <a:off x="6704383" y="3592750"/>
            <a:ext cx="20445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200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3 header: Destination is always the end host.</a:t>
            </a:r>
            <a:endParaRPr sz="1200">
              <a:solidFill>
                <a:srgbClr val="38761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1" name="Google Shape;1741;p90"/>
          <p:cNvSpPr txBox="1"/>
          <p:nvPr/>
        </p:nvSpPr>
        <p:spPr>
          <a:xfrm>
            <a:off x="6704375" y="4107375"/>
            <a:ext cx="20445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25" lIns="27425" spcFirstLastPara="1" rIns="27425" wrap="square" tIns="27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L4 header (port)</a:t>
            </a:r>
            <a:r>
              <a:rPr lang="en" sz="12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: Identifies specific application on the end host.</a:t>
            </a:r>
            <a:endParaRPr sz="12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2" name="Google Shape;1742;p90"/>
          <p:cNvSpPr/>
          <p:nvPr/>
        </p:nvSpPr>
        <p:spPr>
          <a:xfrm>
            <a:off x="719450" y="3267800"/>
            <a:ext cx="2758135" cy="1280104"/>
          </a:xfrm>
          <a:custGeom>
            <a:rect b="b" l="l" r="r" t="t"/>
            <a:pathLst>
              <a:path extrusionOk="0" h="114295" w="258919">
                <a:moveTo>
                  <a:pt x="0" y="0"/>
                </a:moveTo>
                <a:lnTo>
                  <a:pt x="0" y="113227"/>
                </a:lnTo>
                <a:lnTo>
                  <a:pt x="74858" y="113227"/>
                </a:lnTo>
                <a:lnTo>
                  <a:pt x="89019" y="60379"/>
                </a:lnTo>
                <a:lnTo>
                  <a:pt x="103466" y="114295"/>
                </a:lnTo>
                <a:lnTo>
                  <a:pt x="158303" y="114295"/>
                </a:lnTo>
                <a:lnTo>
                  <a:pt x="172646" y="60768"/>
                </a:lnTo>
                <a:lnTo>
                  <a:pt x="186784" y="113532"/>
                </a:lnTo>
                <a:lnTo>
                  <a:pt x="258919" y="113532"/>
                </a:lnTo>
                <a:lnTo>
                  <a:pt x="258919" y="0"/>
                </a:lnTo>
              </a:path>
            </a:pathLst>
          </a:custGeom>
          <a:noFill/>
          <a:ln cap="flat" cmpd="sng" w="19050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Internet?</a:t>
            </a:r>
            <a:endParaRPr/>
          </a:p>
        </p:txBody>
      </p:sp>
      <p:sp>
        <p:nvSpPr>
          <p:cNvPr id="236" name="Google Shape;236;p30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transfers data between computers.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Laptops, phones, tablets, car navigators, pacemakers, etc.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We'll focus on the </a:t>
            </a:r>
            <a:r>
              <a:rPr i="1" lang="en"/>
              <a:t>infrastructure</a:t>
            </a:r>
            <a:r>
              <a:rPr lang="en"/>
              <a:t> that ties these devices together.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focus on the applications that rely on the Internet (e.g. Google, Facebook).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Our running analogy: Postal system.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the infrastructure for sending mail.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Less focus on what's inside the letters.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Study the Internet?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Internet has and is transforming everything!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we do business</a:t>
            </a:r>
            <a:r>
              <a:rPr lang="en"/>
              <a:t>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Retail, advertising, cloud computing.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we have relationships</a:t>
            </a:r>
            <a:r>
              <a:rPr lang="en"/>
              <a:t>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Twitter, chat.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we learn.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Wikipedia, ChatGPT, AR/VR.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we govern.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E-voting, censorship, cyber-warfare.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way we cure diseases. </a:t>
            </a:r>
            <a:r>
              <a:rPr lang="en" sz="1400">
                <a:solidFill>
                  <a:schemeClr val="accent3"/>
                </a:solidFill>
              </a:rPr>
              <a:t>(</a:t>
            </a:r>
            <a:r>
              <a:rPr i="1" lang="en" sz="1400">
                <a:solidFill>
                  <a:schemeClr val="accent3"/>
                </a:solidFill>
              </a:rPr>
              <a:t>Digital health, remote surgery.</a:t>
            </a:r>
            <a:r>
              <a:rPr lang="en" sz="1400">
                <a:solidFill>
                  <a:schemeClr val="accent3"/>
                </a:solidFill>
              </a:rPr>
              <a:t>)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>
            <p:ph type="title"/>
          </p:nvPr>
        </p:nvSpPr>
        <p:spPr>
          <a:xfrm>
            <a:off x="0" y="0"/>
            <a:ext cx="9144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Internet Interesting?</a:t>
            </a:r>
            <a:endParaRPr/>
          </a:p>
        </p:txBody>
      </p:sp>
      <p:sp>
        <p:nvSpPr>
          <p:cNvPr id="248" name="Google Shape;248;p32"/>
          <p:cNvSpPr txBox="1"/>
          <p:nvPr>
            <p:ph idx="1" type="body"/>
          </p:nvPr>
        </p:nvSpPr>
        <p:spPr>
          <a:xfrm>
            <a:off x="107050" y="402200"/>
            <a:ext cx="8909700" cy="4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Networking is different from many traditional computer science fields.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Theorists: "What's your formal model of the Internet?"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Hardware engineers: "You don't have performance benchmarks?"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My parents: "Doesn't the Internet already work?"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