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5143500" cx="9144000"/>
  <p:notesSz cx="6858000" cy="9144000"/>
  <p:embeddedFontLst>
    <p:embeddedFont>
      <p:font typeface="Roboto Medium"/>
      <p:regular r:id="rId70"/>
      <p:bold r:id="rId71"/>
      <p:italic r:id="rId72"/>
      <p:boldItalic r:id="rId73"/>
    </p:embeddedFont>
    <p:embeddedFont>
      <p:font typeface="Roboto"/>
      <p:regular r:id="rId74"/>
      <p:bold r:id="rId75"/>
      <p:italic r:id="rId76"/>
      <p:boldItalic r:id="rId77"/>
    </p:embeddedFont>
    <p:embeddedFont>
      <p:font typeface="Roboto Light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Light-italic.fntdata"/><Relationship Id="rId81" Type="http://schemas.openxmlformats.org/officeDocument/2006/relationships/font" Target="fonts/Robo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edium-boldItalic.fntdata"/><Relationship Id="rId72" Type="http://schemas.openxmlformats.org/officeDocument/2006/relationships/font" Target="fonts/RobotoMedium-italic.fntdata"/><Relationship Id="rId31" Type="http://schemas.openxmlformats.org/officeDocument/2006/relationships/slide" Target="slides/slide26.xml"/><Relationship Id="rId75" Type="http://schemas.openxmlformats.org/officeDocument/2006/relationships/font" Target="fonts/Roboto-bold.fntdata"/><Relationship Id="rId30" Type="http://schemas.openxmlformats.org/officeDocument/2006/relationships/slide" Target="slides/slide25.xml"/><Relationship Id="rId74" Type="http://schemas.openxmlformats.org/officeDocument/2006/relationships/font" Target="fonts/Roboto-regular.fntdata"/><Relationship Id="rId33" Type="http://schemas.openxmlformats.org/officeDocument/2006/relationships/slide" Target="slides/slide28.xml"/><Relationship Id="rId77" Type="http://schemas.openxmlformats.org/officeDocument/2006/relationships/font" Target="fonts/Roboto-boldItalic.fntdata"/><Relationship Id="rId32" Type="http://schemas.openxmlformats.org/officeDocument/2006/relationships/slide" Target="slides/slide27.xml"/><Relationship Id="rId76" Type="http://schemas.openxmlformats.org/officeDocument/2006/relationships/font" Target="fonts/Roboto-italic.fntdata"/><Relationship Id="rId35" Type="http://schemas.openxmlformats.org/officeDocument/2006/relationships/slide" Target="slides/slide30.xml"/><Relationship Id="rId79" Type="http://schemas.openxmlformats.org/officeDocument/2006/relationships/font" Target="fonts/RobotoLight-bold.fntdata"/><Relationship Id="rId34" Type="http://schemas.openxmlformats.org/officeDocument/2006/relationships/slide" Target="slides/slide29.xml"/><Relationship Id="rId78" Type="http://schemas.openxmlformats.org/officeDocument/2006/relationships/font" Target="fonts/RobotoLight-regular.fntdata"/><Relationship Id="rId71" Type="http://schemas.openxmlformats.org/officeDocument/2006/relationships/font" Target="fonts/RobotoMedium-bold.fntdata"/><Relationship Id="rId70" Type="http://schemas.openxmlformats.org/officeDocument/2006/relationships/font" Target="fonts/RobotoMedium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Adsl_connections.jpg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ws.mit.edu/2011/clark-lifetime-achievement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f9f5a549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f9f5a549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ef9f5a5496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ef9f5a5496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2025 - Layer 7 box said UDP instead of NTP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e1deb57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e1deb57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2025 - Layer 7 box said UDP instead of NTP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f9f5a5496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ef9f5a5496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2025 - Layer 7 box said UDP instead of NTP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f9f5a549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ef9f5a549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2025 - Layer 7 box said UDP instead of NTP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ef9f5a5496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ef9f5a5496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ef9f5a5496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ef9f5a5496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ef9f5a5496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ef9f5a5496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ef9f5a5496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ef9f5a5496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ef9f5a5496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ef9f5a5496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https://commons.wikimedia.org/wiki/File:Adsl_connections.jpg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ef9f5a5496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ef9f5a5496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don't have a better place to put this slide, so I guess here is okay.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f9f5a5496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f9f5a549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ef9f5a5496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ef9f5a5496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don't have a better place to put this slide, so I guess here is okay.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ef9f5a5496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ef9f5a5496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don't have a better place to put this slide, so I guess here is okay.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ef9f5a5496_0_10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ef9f5a5496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ef9f5a5496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ef9f5a5496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ef9f5a5496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ef9f5a5496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ef9f5a5496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ef9f5a5496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ef9f5a5496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ef9f5a5496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ef9f5a5496_0_1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ef9f5a5496_0_1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ef9f5a5496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ef9f5a5496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ef9f5a5496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2ef9f5a5496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f9f5a549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f9f5a549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efdb474fb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efdb474fb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efdb474f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2efdb474f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https://news.mit.edu/2011/clark-lifetime-achievement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efdb474fbe_0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efdb474fb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efdb474fb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efdb474fb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efdb474fb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efdb474fb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efdb474fb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efdb474fb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efdb474fb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efdb474fb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efdb474fb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efdb474fb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efdb474fbe_0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2efdb474fb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efdb474fb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efdb474fb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f9f5a549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f9f5a549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efdb474fbe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efdb474fb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efdb474fb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efdb474fb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efdb474fbe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efdb474fbe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efdb474fb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2efdb474fb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efdb474fbe_0_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efdb474fbe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efdb474fb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efdb474fb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efdb474fbe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efdb474fbe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efdb474fbe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efdb474fbe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2efdb474fbe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2efdb474fbe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efdb474fbe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efdb474fbe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f9f5a549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f9f5a549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efdb474fbe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efdb474fbe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2efdb474fbe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2efdb474fbe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2efdb474fbe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2efdb474fbe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efdb474fb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efdb474fb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efdb474fbe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efdb474fbe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efdb474fbe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2efdb474fbe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efdb474fbe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efdb474fbe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efdb474fbe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efdb474fbe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2efdb474fbe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2efdb474fbe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efdb474fbe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efdb474fbe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f9f5a549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f9f5a549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2efdb474fbe_0_12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2efdb474fbe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efdb474fbe_0_1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2efdb474fbe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2efdb474fbe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2efdb474fbe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32e1deb575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32e1deb575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32e1deb5751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32e1deb5751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f9f5a549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f9f5a549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f9f5a549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f9f5a549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f9f5a5496_0_3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f9f5a549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2025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Internet Design Principles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2 (Intro 2)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p33"/>
          <p:cNvCxnSpPr>
            <a:stCxn id="201" idx="2"/>
            <a:endCxn id="202" idx="0"/>
          </p:cNvCxnSpPr>
          <p:nvPr/>
        </p:nvCxnSpPr>
        <p:spPr>
          <a:xfrm>
            <a:off x="6221425" y="4269575"/>
            <a:ext cx="0" cy="30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3"/>
          <p:cNvCxnSpPr>
            <a:stCxn id="201" idx="0"/>
            <a:endCxn id="204" idx="2"/>
          </p:cNvCxnSpPr>
          <p:nvPr/>
        </p:nvCxnSpPr>
        <p:spPr>
          <a:xfrm rot="10800000">
            <a:off x="5577925" y="3586775"/>
            <a:ext cx="643500" cy="311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3"/>
          <p:cNvCxnSpPr>
            <a:stCxn id="206" idx="0"/>
            <a:endCxn id="207" idx="2"/>
          </p:cNvCxnSpPr>
          <p:nvPr/>
        </p:nvCxnSpPr>
        <p:spPr>
          <a:xfrm flipH="1" rot="10800000">
            <a:off x="6720975" y="2218163"/>
            <a:ext cx="457200" cy="314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3"/>
          <p:cNvCxnSpPr>
            <a:stCxn id="204" idx="0"/>
            <a:endCxn id="206" idx="2"/>
          </p:cNvCxnSpPr>
          <p:nvPr/>
        </p:nvCxnSpPr>
        <p:spPr>
          <a:xfrm flipH="1" rot="10800000">
            <a:off x="5577975" y="2903963"/>
            <a:ext cx="1143000" cy="311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 at Different Internet Layers</a:t>
            </a:r>
            <a:endParaRPr/>
          </a:p>
        </p:txBody>
      </p:sp>
      <p:sp>
        <p:nvSpPr>
          <p:cNvPr id="210" name="Google Shape;210;p33"/>
          <p:cNvSpPr/>
          <p:nvPr/>
        </p:nvSpPr>
        <p:spPr>
          <a:xfrm>
            <a:off x="1562575" y="4578275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1562575" y="3898463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3"/>
          <p:cNvSpPr/>
          <p:nvPr/>
        </p:nvSpPr>
        <p:spPr>
          <a:xfrm>
            <a:off x="1562575" y="3218650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33"/>
          <p:cNvCxnSpPr>
            <a:stCxn id="211" idx="2"/>
            <a:endCxn id="210" idx="0"/>
          </p:cNvCxnSpPr>
          <p:nvPr/>
        </p:nvCxnSpPr>
        <p:spPr>
          <a:xfrm>
            <a:off x="2115625" y="4269563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3"/>
          <p:cNvCxnSpPr>
            <a:stCxn id="212" idx="2"/>
            <a:endCxn id="211" idx="0"/>
          </p:cNvCxnSpPr>
          <p:nvPr/>
        </p:nvCxnSpPr>
        <p:spPr>
          <a:xfrm>
            <a:off x="2115625" y="3589750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3"/>
          <p:cNvSpPr txBox="1"/>
          <p:nvPr/>
        </p:nvSpPr>
        <p:spPr>
          <a:xfrm>
            <a:off x="744475" y="46283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744475" y="39485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744475" y="32687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1562575" y="2532850"/>
            <a:ext cx="1106100" cy="37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33"/>
          <p:cNvCxnSpPr>
            <a:stCxn id="218" idx="2"/>
            <a:endCxn id="212" idx="0"/>
          </p:cNvCxnSpPr>
          <p:nvPr/>
        </p:nvCxnSpPr>
        <p:spPr>
          <a:xfrm>
            <a:off x="2115625" y="29039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3"/>
          <p:cNvSpPr txBox="1"/>
          <p:nvPr/>
        </p:nvSpPr>
        <p:spPr>
          <a:xfrm>
            <a:off x="744475" y="25829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562575" y="1847050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p33"/>
          <p:cNvCxnSpPr>
            <a:stCxn id="221" idx="2"/>
            <a:endCxn id="218" idx="0"/>
          </p:cNvCxnSpPr>
          <p:nvPr/>
        </p:nvCxnSpPr>
        <p:spPr>
          <a:xfrm>
            <a:off x="2115625" y="22181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3"/>
          <p:cNvSpPr txBox="1"/>
          <p:nvPr/>
        </p:nvSpPr>
        <p:spPr>
          <a:xfrm>
            <a:off x="744475" y="18971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107050" y="402200"/>
            <a:ext cx="89097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Multiple protocols exist at each layer.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can agree on the L4 and L7 protocols they want to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on each link can agree on the L1 and L2 protocols they want to use.</a:t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3273025" y="4578275"/>
            <a:ext cx="7923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Optical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4217725" y="4578275"/>
            <a:ext cx="12342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Copper Wire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56043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Radio Waves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6990925" y="4578275"/>
            <a:ext cx="13884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Telephone Line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5888125" y="3898475"/>
            <a:ext cx="6666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Wi-Fi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7049275" y="3898475"/>
            <a:ext cx="12717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Point-to-Point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33"/>
          <p:cNvCxnSpPr>
            <a:stCxn id="228" idx="2"/>
            <a:endCxn id="227" idx="0"/>
          </p:cNvCxnSpPr>
          <p:nvPr/>
        </p:nvCxnSpPr>
        <p:spPr>
          <a:xfrm>
            <a:off x="76851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33"/>
          <p:cNvSpPr/>
          <p:nvPr/>
        </p:nvSpPr>
        <p:spPr>
          <a:xfrm>
            <a:off x="4393975" y="3898475"/>
            <a:ext cx="8817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Ethernet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33"/>
          <p:cNvCxnSpPr>
            <a:stCxn id="230" idx="2"/>
            <a:endCxn id="226" idx="0"/>
          </p:cNvCxnSpPr>
          <p:nvPr/>
        </p:nvCxnSpPr>
        <p:spPr>
          <a:xfrm>
            <a:off x="48348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3"/>
          <p:cNvSpPr/>
          <p:nvPr/>
        </p:nvSpPr>
        <p:spPr>
          <a:xfrm>
            <a:off x="3385825" y="3898475"/>
            <a:ext cx="5667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FDDI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3" name="Google Shape;233;p33"/>
          <p:cNvCxnSpPr>
            <a:stCxn id="232" idx="2"/>
            <a:endCxn id="225" idx="0"/>
          </p:cNvCxnSpPr>
          <p:nvPr/>
        </p:nvCxnSpPr>
        <p:spPr>
          <a:xfrm>
            <a:off x="366917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3"/>
          <p:cNvSpPr/>
          <p:nvPr/>
        </p:nvSpPr>
        <p:spPr>
          <a:xfrm>
            <a:off x="5244675" y="3215663"/>
            <a:ext cx="6666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33"/>
          <p:cNvCxnSpPr>
            <a:stCxn id="232" idx="0"/>
            <a:endCxn id="204" idx="2"/>
          </p:cNvCxnSpPr>
          <p:nvPr/>
        </p:nvCxnSpPr>
        <p:spPr>
          <a:xfrm flipH="1" rot="10800000">
            <a:off x="3669175" y="3586775"/>
            <a:ext cx="19089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3"/>
          <p:cNvCxnSpPr>
            <a:stCxn id="230" idx="0"/>
            <a:endCxn id="204" idx="2"/>
          </p:cNvCxnSpPr>
          <p:nvPr/>
        </p:nvCxnSpPr>
        <p:spPr>
          <a:xfrm flipH="1" rot="10800000">
            <a:off x="4834825" y="3586775"/>
            <a:ext cx="7431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3"/>
          <p:cNvCxnSpPr>
            <a:stCxn id="228" idx="0"/>
            <a:endCxn id="204" idx="2"/>
          </p:cNvCxnSpPr>
          <p:nvPr/>
        </p:nvCxnSpPr>
        <p:spPr>
          <a:xfrm rot="10800000">
            <a:off x="5577925" y="3586775"/>
            <a:ext cx="2107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33"/>
          <p:cNvSpPr/>
          <p:nvPr/>
        </p:nvSpPr>
        <p:spPr>
          <a:xfrm>
            <a:off x="4101675" y="2532863"/>
            <a:ext cx="6666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6387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8" name="Google Shape;238;p33"/>
          <p:cNvCxnSpPr>
            <a:stCxn id="239" idx="2"/>
            <a:endCxn id="237" idx="0"/>
          </p:cNvCxnSpPr>
          <p:nvPr/>
        </p:nvCxnSpPr>
        <p:spPr>
          <a:xfrm>
            <a:off x="3977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>
            <a:stCxn id="237" idx="0"/>
            <a:endCxn id="241" idx="2"/>
          </p:cNvCxnSpPr>
          <p:nvPr/>
        </p:nvCxnSpPr>
        <p:spPr>
          <a:xfrm flipH="1" rot="10800000">
            <a:off x="4434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3"/>
          <p:cNvCxnSpPr>
            <a:stCxn id="206" idx="0"/>
            <a:endCxn id="243" idx="2"/>
          </p:cNvCxnSpPr>
          <p:nvPr/>
        </p:nvCxnSpPr>
        <p:spPr>
          <a:xfrm rot="10800000">
            <a:off x="6263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33"/>
          <p:cNvCxnSpPr>
            <a:stCxn id="204" idx="0"/>
            <a:endCxn id="237" idx="2"/>
          </p:cNvCxnSpPr>
          <p:nvPr/>
        </p:nvCxnSpPr>
        <p:spPr>
          <a:xfrm rot="10800000">
            <a:off x="4434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3"/>
          <p:cNvSpPr/>
          <p:nvPr/>
        </p:nvSpPr>
        <p:spPr>
          <a:xfrm>
            <a:off x="3644475" y="1847063"/>
            <a:ext cx="6666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SMTP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5930475" y="1847063"/>
            <a:ext cx="6666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4558875" y="1847063"/>
            <a:ext cx="6666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6844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 at Different Internet Layers</a:t>
            </a: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1562575" y="4578275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1562575" y="3898463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1562575" y="3218650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" name="Google Shape;253;p34"/>
          <p:cNvCxnSpPr>
            <a:stCxn id="251" idx="2"/>
            <a:endCxn id="250" idx="0"/>
          </p:cNvCxnSpPr>
          <p:nvPr/>
        </p:nvCxnSpPr>
        <p:spPr>
          <a:xfrm>
            <a:off x="2115625" y="4269563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4"/>
          <p:cNvCxnSpPr>
            <a:stCxn id="252" idx="2"/>
            <a:endCxn id="251" idx="0"/>
          </p:cNvCxnSpPr>
          <p:nvPr/>
        </p:nvCxnSpPr>
        <p:spPr>
          <a:xfrm>
            <a:off x="2115625" y="3589750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4"/>
          <p:cNvSpPr txBox="1"/>
          <p:nvPr/>
        </p:nvSpPr>
        <p:spPr>
          <a:xfrm>
            <a:off x="744475" y="46283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744475" y="39485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744475" y="32687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1562575" y="2532850"/>
            <a:ext cx="1106100" cy="37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4"/>
          <p:cNvCxnSpPr>
            <a:stCxn id="258" idx="2"/>
            <a:endCxn id="252" idx="0"/>
          </p:cNvCxnSpPr>
          <p:nvPr/>
        </p:nvCxnSpPr>
        <p:spPr>
          <a:xfrm>
            <a:off x="2115625" y="29039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4"/>
          <p:cNvSpPr txBox="1"/>
          <p:nvPr/>
        </p:nvSpPr>
        <p:spPr>
          <a:xfrm>
            <a:off x="744475" y="25829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1562575" y="1847050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2" name="Google Shape;262;p34"/>
          <p:cNvCxnSpPr>
            <a:stCxn id="261" idx="2"/>
            <a:endCxn id="258" idx="0"/>
          </p:cNvCxnSpPr>
          <p:nvPr/>
        </p:nvCxnSpPr>
        <p:spPr>
          <a:xfrm>
            <a:off x="2115625" y="22181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4"/>
          <p:cNvSpPr txBox="1"/>
          <p:nvPr/>
        </p:nvSpPr>
        <p:spPr>
          <a:xfrm>
            <a:off x="744475" y="18971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07050" y="402200"/>
            <a:ext cx="89097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Multiple protocols exist at each layer.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can agree on the L4 and L7 protocols they want to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on each link can agree on the L1 and L2 protocols they want to use.</a:t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3273025" y="4578275"/>
            <a:ext cx="7923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Optical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5604325" y="4578275"/>
            <a:ext cx="12342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Radio Waves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6990925" y="4578275"/>
            <a:ext cx="13884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Telephone Line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5888125" y="3898475"/>
            <a:ext cx="6666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Wi-Fi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9" name="Google Shape;269;p34"/>
          <p:cNvCxnSpPr>
            <a:stCxn id="268" idx="2"/>
            <a:endCxn id="266" idx="0"/>
          </p:cNvCxnSpPr>
          <p:nvPr/>
        </p:nvCxnSpPr>
        <p:spPr>
          <a:xfrm>
            <a:off x="62214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4"/>
          <p:cNvSpPr/>
          <p:nvPr/>
        </p:nvSpPr>
        <p:spPr>
          <a:xfrm>
            <a:off x="7049275" y="3898475"/>
            <a:ext cx="12717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Point-to-Point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" name="Google Shape;271;p34"/>
          <p:cNvCxnSpPr>
            <a:stCxn id="270" idx="2"/>
            <a:endCxn id="267" idx="0"/>
          </p:cNvCxnSpPr>
          <p:nvPr/>
        </p:nvCxnSpPr>
        <p:spPr>
          <a:xfrm>
            <a:off x="76851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34"/>
          <p:cNvCxnSpPr>
            <a:stCxn id="273" idx="2"/>
            <a:endCxn id="274" idx="0"/>
          </p:cNvCxnSpPr>
          <p:nvPr/>
        </p:nvCxnSpPr>
        <p:spPr>
          <a:xfrm>
            <a:off x="4834825" y="4269575"/>
            <a:ext cx="0" cy="308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4"/>
          <p:cNvSpPr/>
          <p:nvPr/>
        </p:nvSpPr>
        <p:spPr>
          <a:xfrm>
            <a:off x="3385825" y="3898475"/>
            <a:ext cx="5667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FDDI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" name="Google Shape;276;p34"/>
          <p:cNvCxnSpPr>
            <a:stCxn id="275" idx="2"/>
            <a:endCxn id="265" idx="0"/>
          </p:cNvCxnSpPr>
          <p:nvPr/>
        </p:nvCxnSpPr>
        <p:spPr>
          <a:xfrm>
            <a:off x="366917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4"/>
          <p:cNvCxnSpPr>
            <a:stCxn id="275" idx="0"/>
            <a:endCxn id="278" idx="2"/>
          </p:cNvCxnSpPr>
          <p:nvPr/>
        </p:nvCxnSpPr>
        <p:spPr>
          <a:xfrm flipH="1" rot="10800000">
            <a:off x="3669175" y="3586775"/>
            <a:ext cx="19089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4"/>
          <p:cNvCxnSpPr>
            <a:stCxn id="273" idx="0"/>
            <a:endCxn id="278" idx="2"/>
          </p:cNvCxnSpPr>
          <p:nvPr/>
        </p:nvCxnSpPr>
        <p:spPr>
          <a:xfrm flipH="1" rot="10800000">
            <a:off x="4834825" y="3586775"/>
            <a:ext cx="743100" cy="311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4"/>
          <p:cNvCxnSpPr>
            <a:stCxn id="268" idx="0"/>
            <a:endCxn id="278" idx="2"/>
          </p:cNvCxnSpPr>
          <p:nvPr/>
        </p:nvCxnSpPr>
        <p:spPr>
          <a:xfrm rot="10800000">
            <a:off x="5577925" y="3586775"/>
            <a:ext cx="6435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4"/>
          <p:cNvCxnSpPr>
            <a:stCxn id="270" idx="0"/>
            <a:endCxn id="278" idx="2"/>
          </p:cNvCxnSpPr>
          <p:nvPr/>
        </p:nvCxnSpPr>
        <p:spPr>
          <a:xfrm rot="10800000">
            <a:off x="5577925" y="3586775"/>
            <a:ext cx="2107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4"/>
          <p:cNvSpPr/>
          <p:nvPr/>
        </p:nvSpPr>
        <p:spPr>
          <a:xfrm>
            <a:off x="6387675" y="2532863"/>
            <a:ext cx="6666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3" name="Google Shape;283;p34"/>
          <p:cNvCxnSpPr>
            <a:stCxn id="284" idx="2"/>
            <a:endCxn id="285" idx="0"/>
          </p:cNvCxnSpPr>
          <p:nvPr/>
        </p:nvCxnSpPr>
        <p:spPr>
          <a:xfrm>
            <a:off x="3977775" y="2218163"/>
            <a:ext cx="457200" cy="314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4"/>
          <p:cNvCxnSpPr>
            <a:stCxn id="285" idx="0"/>
            <a:endCxn id="287" idx="2"/>
          </p:cNvCxnSpPr>
          <p:nvPr/>
        </p:nvCxnSpPr>
        <p:spPr>
          <a:xfrm flipH="1" rot="10800000">
            <a:off x="4434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>
            <a:stCxn id="282" idx="0"/>
            <a:endCxn id="289" idx="2"/>
          </p:cNvCxnSpPr>
          <p:nvPr/>
        </p:nvCxnSpPr>
        <p:spPr>
          <a:xfrm rot="10800000">
            <a:off x="6263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>
            <a:stCxn id="282" idx="0"/>
            <a:endCxn id="291" idx="2"/>
          </p:cNvCxnSpPr>
          <p:nvPr/>
        </p:nvCxnSpPr>
        <p:spPr>
          <a:xfrm flipH="1" rot="10800000">
            <a:off x="6720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4"/>
          <p:cNvCxnSpPr>
            <a:stCxn id="278" idx="0"/>
            <a:endCxn id="285" idx="2"/>
          </p:cNvCxnSpPr>
          <p:nvPr/>
        </p:nvCxnSpPr>
        <p:spPr>
          <a:xfrm rot="10800000">
            <a:off x="4434975" y="2903963"/>
            <a:ext cx="1143000" cy="311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4"/>
          <p:cNvCxnSpPr>
            <a:stCxn id="278" idx="0"/>
            <a:endCxn id="282" idx="2"/>
          </p:cNvCxnSpPr>
          <p:nvPr/>
        </p:nvCxnSpPr>
        <p:spPr>
          <a:xfrm flipH="1" rot="10800000">
            <a:off x="5577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4"/>
          <p:cNvSpPr/>
          <p:nvPr/>
        </p:nvSpPr>
        <p:spPr>
          <a:xfrm>
            <a:off x="5930475" y="1847063"/>
            <a:ext cx="6666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4558875" y="1847063"/>
            <a:ext cx="6666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HTTP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6844875" y="1847063"/>
            <a:ext cx="666600" cy="371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NTP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42177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Copper Wire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4393975" y="3898475"/>
            <a:ext cx="88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Ethernet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4"/>
          <p:cNvSpPr/>
          <p:nvPr/>
        </p:nvSpPr>
        <p:spPr>
          <a:xfrm>
            <a:off x="5244675" y="3215663"/>
            <a:ext cx="6666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4101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3644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 at Different Internet Layers</a:t>
            </a: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1562575" y="4578275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1562575" y="3898463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5"/>
          <p:cNvSpPr/>
          <p:nvPr/>
        </p:nvSpPr>
        <p:spPr>
          <a:xfrm>
            <a:off x="1562575" y="3218650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35"/>
          <p:cNvCxnSpPr>
            <a:stCxn id="300" idx="2"/>
            <a:endCxn id="299" idx="0"/>
          </p:cNvCxnSpPr>
          <p:nvPr/>
        </p:nvCxnSpPr>
        <p:spPr>
          <a:xfrm>
            <a:off x="2115625" y="4269563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>
            <a:stCxn id="301" idx="2"/>
            <a:endCxn id="300" idx="0"/>
          </p:cNvCxnSpPr>
          <p:nvPr/>
        </p:nvCxnSpPr>
        <p:spPr>
          <a:xfrm>
            <a:off x="2115625" y="3589750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5"/>
          <p:cNvSpPr txBox="1"/>
          <p:nvPr/>
        </p:nvSpPr>
        <p:spPr>
          <a:xfrm>
            <a:off x="744475" y="46283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5"/>
          <p:cNvSpPr txBox="1"/>
          <p:nvPr/>
        </p:nvSpPr>
        <p:spPr>
          <a:xfrm>
            <a:off x="744475" y="39485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5"/>
          <p:cNvSpPr txBox="1"/>
          <p:nvPr/>
        </p:nvSpPr>
        <p:spPr>
          <a:xfrm>
            <a:off x="744475" y="32687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1562575" y="2532850"/>
            <a:ext cx="1106100" cy="37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" name="Google Shape;308;p35"/>
          <p:cNvCxnSpPr>
            <a:stCxn id="307" idx="2"/>
            <a:endCxn id="301" idx="0"/>
          </p:cNvCxnSpPr>
          <p:nvPr/>
        </p:nvCxnSpPr>
        <p:spPr>
          <a:xfrm>
            <a:off x="2115625" y="29039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35"/>
          <p:cNvSpPr txBox="1"/>
          <p:nvPr/>
        </p:nvSpPr>
        <p:spPr>
          <a:xfrm>
            <a:off x="744475" y="25829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1562575" y="1847050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35"/>
          <p:cNvCxnSpPr>
            <a:stCxn id="310" idx="2"/>
            <a:endCxn id="307" idx="0"/>
          </p:cNvCxnSpPr>
          <p:nvPr/>
        </p:nvCxnSpPr>
        <p:spPr>
          <a:xfrm>
            <a:off x="2115625" y="22181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5"/>
          <p:cNvSpPr txBox="1"/>
          <p:nvPr/>
        </p:nvSpPr>
        <p:spPr>
          <a:xfrm>
            <a:off x="744475" y="18971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107050" y="402200"/>
            <a:ext cx="89097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narrow waist: IP (Internet Protocol) is the only protocol at Layer 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hosts and routers understand 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unifies the Internet and enables federation.</a:t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>
            <a:off x="3273025" y="4578275"/>
            <a:ext cx="7923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42177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Copper Wire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56043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Radio Waves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6990925" y="4578275"/>
            <a:ext cx="1388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Telephone 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5888125" y="3898475"/>
            <a:ext cx="6666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Wi-Fi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" name="Google Shape;319;p35"/>
          <p:cNvCxnSpPr>
            <a:stCxn id="318" idx="2"/>
            <a:endCxn id="316" idx="0"/>
          </p:cNvCxnSpPr>
          <p:nvPr/>
        </p:nvCxnSpPr>
        <p:spPr>
          <a:xfrm>
            <a:off x="62214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5"/>
          <p:cNvSpPr/>
          <p:nvPr/>
        </p:nvSpPr>
        <p:spPr>
          <a:xfrm>
            <a:off x="7049275" y="3898475"/>
            <a:ext cx="127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Point-to-Point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35"/>
          <p:cNvCxnSpPr>
            <a:stCxn id="320" idx="2"/>
            <a:endCxn id="317" idx="0"/>
          </p:cNvCxnSpPr>
          <p:nvPr/>
        </p:nvCxnSpPr>
        <p:spPr>
          <a:xfrm>
            <a:off x="76851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5"/>
          <p:cNvSpPr/>
          <p:nvPr/>
        </p:nvSpPr>
        <p:spPr>
          <a:xfrm>
            <a:off x="4393975" y="3898475"/>
            <a:ext cx="88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Ethernet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" name="Google Shape;323;p35"/>
          <p:cNvCxnSpPr>
            <a:stCxn id="322" idx="2"/>
            <a:endCxn id="315" idx="0"/>
          </p:cNvCxnSpPr>
          <p:nvPr/>
        </p:nvCxnSpPr>
        <p:spPr>
          <a:xfrm>
            <a:off x="48348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5"/>
          <p:cNvSpPr/>
          <p:nvPr/>
        </p:nvSpPr>
        <p:spPr>
          <a:xfrm>
            <a:off x="3385825" y="3898475"/>
            <a:ext cx="566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FDDI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5" name="Google Shape;325;p35"/>
          <p:cNvCxnSpPr>
            <a:stCxn id="324" idx="2"/>
            <a:endCxn id="314" idx="0"/>
          </p:cNvCxnSpPr>
          <p:nvPr/>
        </p:nvCxnSpPr>
        <p:spPr>
          <a:xfrm>
            <a:off x="366917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35"/>
          <p:cNvSpPr/>
          <p:nvPr/>
        </p:nvSpPr>
        <p:spPr>
          <a:xfrm>
            <a:off x="5244675" y="3215663"/>
            <a:ext cx="6666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" name="Google Shape;327;p35"/>
          <p:cNvCxnSpPr>
            <a:stCxn id="324" idx="0"/>
            <a:endCxn id="326" idx="2"/>
          </p:cNvCxnSpPr>
          <p:nvPr/>
        </p:nvCxnSpPr>
        <p:spPr>
          <a:xfrm flipH="1" rot="10800000">
            <a:off x="3669175" y="3586775"/>
            <a:ext cx="19089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5"/>
          <p:cNvCxnSpPr>
            <a:stCxn id="322" idx="0"/>
            <a:endCxn id="326" idx="2"/>
          </p:cNvCxnSpPr>
          <p:nvPr/>
        </p:nvCxnSpPr>
        <p:spPr>
          <a:xfrm flipH="1" rot="10800000">
            <a:off x="4834825" y="3586775"/>
            <a:ext cx="7431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5"/>
          <p:cNvCxnSpPr>
            <a:stCxn id="318" idx="0"/>
            <a:endCxn id="326" idx="2"/>
          </p:cNvCxnSpPr>
          <p:nvPr/>
        </p:nvCxnSpPr>
        <p:spPr>
          <a:xfrm rot="10800000">
            <a:off x="5577925" y="3586775"/>
            <a:ext cx="6435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5"/>
          <p:cNvCxnSpPr>
            <a:stCxn id="320" idx="0"/>
            <a:endCxn id="326" idx="2"/>
          </p:cNvCxnSpPr>
          <p:nvPr/>
        </p:nvCxnSpPr>
        <p:spPr>
          <a:xfrm rot="10800000">
            <a:off x="5577925" y="3586775"/>
            <a:ext cx="2107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35"/>
          <p:cNvSpPr/>
          <p:nvPr/>
        </p:nvSpPr>
        <p:spPr>
          <a:xfrm>
            <a:off x="4101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5"/>
          <p:cNvSpPr/>
          <p:nvPr/>
        </p:nvSpPr>
        <p:spPr>
          <a:xfrm>
            <a:off x="6387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3" name="Google Shape;333;p35"/>
          <p:cNvCxnSpPr>
            <a:stCxn id="334" idx="2"/>
            <a:endCxn id="331" idx="0"/>
          </p:cNvCxnSpPr>
          <p:nvPr/>
        </p:nvCxnSpPr>
        <p:spPr>
          <a:xfrm>
            <a:off x="3977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35"/>
          <p:cNvCxnSpPr>
            <a:stCxn id="331" idx="0"/>
            <a:endCxn id="336" idx="2"/>
          </p:cNvCxnSpPr>
          <p:nvPr/>
        </p:nvCxnSpPr>
        <p:spPr>
          <a:xfrm flipH="1" rot="10800000">
            <a:off x="4434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5"/>
          <p:cNvCxnSpPr>
            <a:stCxn id="332" idx="0"/>
            <a:endCxn id="338" idx="2"/>
          </p:cNvCxnSpPr>
          <p:nvPr/>
        </p:nvCxnSpPr>
        <p:spPr>
          <a:xfrm rot="10800000">
            <a:off x="6263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5"/>
          <p:cNvCxnSpPr>
            <a:stCxn id="332" idx="0"/>
            <a:endCxn id="340" idx="2"/>
          </p:cNvCxnSpPr>
          <p:nvPr/>
        </p:nvCxnSpPr>
        <p:spPr>
          <a:xfrm flipH="1" rot="10800000">
            <a:off x="6720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5"/>
          <p:cNvCxnSpPr>
            <a:stCxn id="326" idx="0"/>
            <a:endCxn id="331" idx="2"/>
          </p:cNvCxnSpPr>
          <p:nvPr/>
        </p:nvCxnSpPr>
        <p:spPr>
          <a:xfrm rot="10800000">
            <a:off x="4434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5"/>
          <p:cNvCxnSpPr>
            <a:stCxn id="326" idx="0"/>
            <a:endCxn id="332" idx="2"/>
          </p:cNvCxnSpPr>
          <p:nvPr/>
        </p:nvCxnSpPr>
        <p:spPr>
          <a:xfrm flipH="1" rot="10800000">
            <a:off x="5577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5"/>
          <p:cNvSpPr/>
          <p:nvPr/>
        </p:nvSpPr>
        <p:spPr>
          <a:xfrm>
            <a:off x="3644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5930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4558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6844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Demultiplexing</a:t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>
            <a:off x="1562575" y="4578275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1562575" y="3898463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1562575" y="3218650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1" name="Google Shape;351;p36"/>
          <p:cNvCxnSpPr>
            <a:stCxn id="349" idx="2"/>
            <a:endCxn id="348" idx="0"/>
          </p:cNvCxnSpPr>
          <p:nvPr/>
        </p:nvCxnSpPr>
        <p:spPr>
          <a:xfrm>
            <a:off x="2115625" y="4269563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6"/>
          <p:cNvCxnSpPr>
            <a:stCxn id="350" idx="2"/>
            <a:endCxn id="349" idx="0"/>
          </p:cNvCxnSpPr>
          <p:nvPr/>
        </p:nvCxnSpPr>
        <p:spPr>
          <a:xfrm>
            <a:off x="2115625" y="3589750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36"/>
          <p:cNvSpPr txBox="1"/>
          <p:nvPr/>
        </p:nvSpPr>
        <p:spPr>
          <a:xfrm>
            <a:off x="744475" y="46283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6"/>
          <p:cNvSpPr txBox="1"/>
          <p:nvPr/>
        </p:nvSpPr>
        <p:spPr>
          <a:xfrm>
            <a:off x="744475" y="39485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6"/>
          <p:cNvSpPr txBox="1"/>
          <p:nvPr/>
        </p:nvSpPr>
        <p:spPr>
          <a:xfrm>
            <a:off x="744475" y="32687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6"/>
          <p:cNvSpPr/>
          <p:nvPr/>
        </p:nvSpPr>
        <p:spPr>
          <a:xfrm>
            <a:off x="1562575" y="2532850"/>
            <a:ext cx="1106100" cy="37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36"/>
          <p:cNvCxnSpPr>
            <a:stCxn id="356" idx="2"/>
            <a:endCxn id="350" idx="0"/>
          </p:cNvCxnSpPr>
          <p:nvPr/>
        </p:nvCxnSpPr>
        <p:spPr>
          <a:xfrm>
            <a:off x="2115625" y="29039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36"/>
          <p:cNvSpPr txBox="1"/>
          <p:nvPr/>
        </p:nvSpPr>
        <p:spPr>
          <a:xfrm>
            <a:off x="744475" y="25829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6"/>
          <p:cNvSpPr/>
          <p:nvPr/>
        </p:nvSpPr>
        <p:spPr>
          <a:xfrm>
            <a:off x="1562575" y="1847050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0" name="Google Shape;360;p36"/>
          <p:cNvCxnSpPr>
            <a:stCxn id="359" idx="2"/>
            <a:endCxn id="356" idx="0"/>
          </p:cNvCxnSpPr>
          <p:nvPr/>
        </p:nvCxnSpPr>
        <p:spPr>
          <a:xfrm>
            <a:off x="2115625" y="22181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6"/>
          <p:cNvSpPr txBox="1"/>
          <p:nvPr/>
        </p:nvSpPr>
        <p:spPr>
          <a:xfrm>
            <a:off x="744475" y="18971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6"/>
          <p:cNvSpPr txBox="1"/>
          <p:nvPr>
            <p:ph idx="1" type="body"/>
          </p:nvPr>
        </p:nvSpPr>
        <p:spPr>
          <a:xfrm>
            <a:off x="107050" y="402200"/>
            <a:ext cx="89097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receive a packet, you pass it up the stack, to higher-layer protocols.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IP know to pass up to TCP, not UDP?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TCP know to pass up to HTTP, not SMTP?</a:t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3273025" y="4578275"/>
            <a:ext cx="7923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6"/>
          <p:cNvSpPr/>
          <p:nvPr/>
        </p:nvSpPr>
        <p:spPr>
          <a:xfrm>
            <a:off x="42177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Copper Wire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56043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Radio Waves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6"/>
          <p:cNvSpPr/>
          <p:nvPr/>
        </p:nvSpPr>
        <p:spPr>
          <a:xfrm>
            <a:off x="6990925" y="4578275"/>
            <a:ext cx="1388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Telephone 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6"/>
          <p:cNvSpPr/>
          <p:nvPr/>
        </p:nvSpPr>
        <p:spPr>
          <a:xfrm>
            <a:off x="5888125" y="3898475"/>
            <a:ext cx="6666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Wi-Fi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" name="Google Shape;368;p36"/>
          <p:cNvCxnSpPr>
            <a:stCxn id="367" idx="2"/>
            <a:endCxn id="365" idx="0"/>
          </p:cNvCxnSpPr>
          <p:nvPr/>
        </p:nvCxnSpPr>
        <p:spPr>
          <a:xfrm>
            <a:off x="62214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36"/>
          <p:cNvSpPr/>
          <p:nvPr/>
        </p:nvSpPr>
        <p:spPr>
          <a:xfrm>
            <a:off x="7049275" y="3898475"/>
            <a:ext cx="127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Point-to-Point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" name="Google Shape;370;p36"/>
          <p:cNvCxnSpPr>
            <a:stCxn id="369" idx="2"/>
            <a:endCxn id="366" idx="0"/>
          </p:cNvCxnSpPr>
          <p:nvPr/>
        </p:nvCxnSpPr>
        <p:spPr>
          <a:xfrm>
            <a:off x="76851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36"/>
          <p:cNvSpPr/>
          <p:nvPr/>
        </p:nvSpPr>
        <p:spPr>
          <a:xfrm>
            <a:off x="4393975" y="3898475"/>
            <a:ext cx="88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Ethernet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2" name="Google Shape;372;p36"/>
          <p:cNvCxnSpPr>
            <a:stCxn id="371" idx="2"/>
            <a:endCxn id="364" idx="0"/>
          </p:cNvCxnSpPr>
          <p:nvPr/>
        </p:nvCxnSpPr>
        <p:spPr>
          <a:xfrm>
            <a:off x="48348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3" name="Google Shape;373;p36"/>
          <p:cNvSpPr/>
          <p:nvPr/>
        </p:nvSpPr>
        <p:spPr>
          <a:xfrm>
            <a:off x="3385825" y="3898475"/>
            <a:ext cx="566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FDDI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36"/>
          <p:cNvCxnSpPr>
            <a:stCxn id="373" idx="2"/>
            <a:endCxn id="363" idx="0"/>
          </p:cNvCxnSpPr>
          <p:nvPr/>
        </p:nvCxnSpPr>
        <p:spPr>
          <a:xfrm>
            <a:off x="366917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36"/>
          <p:cNvSpPr/>
          <p:nvPr/>
        </p:nvSpPr>
        <p:spPr>
          <a:xfrm>
            <a:off x="5244675" y="3215663"/>
            <a:ext cx="6666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6" name="Google Shape;376;p36"/>
          <p:cNvCxnSpPr>
            <a:stCxn id="373" idx="0"/>
            <a:endCxn id="375" idx="2"/>
          </p:cNvCxnSpPr>
          <p:nvPr/>
        </p:nvCxnSpPr>
        <p:spPr>
          <a:xfrm flipH="1" rot="10800000">
            <a:off x="3669175" y="3586775"/>
            <a:ext cx="19089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36"/>
          <p:cNvCxnSpPr>
            <a:stCxn id="371" idx="0"/>
            <a:endCxn id="375" idx="2"/>
          </p:cNvCxnSpPr>
          <p:nvPr/>
        </p:nvCxnSpPr>
        <p:spPr>
          <a:xfrm flipH="1" rot="10800000">
            <a:off x="4834825" y="3586775"/>
            <a:ext cx="7431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36"/>
          <p:cNvCxnSpPr>
            <a:stCxn id="367" idx="0"/>
            <a:endCxn id="375" idx="2"/>
          </p:cNvCxnSpPr>
          <p:nvPr/>
        </p:nvCxnSpPr>
        <p:spPr>
          <a:xfrm rot="10800000">
            <a:off x="5577925" y="3586775"/>
            <a:ext cx="6435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36"/>
          <p:cNvCxnSpPr>
            <a:stCxn id="369" idx="0"/>
            <a:endCxn id="375" idx="2"/>
          </p:cNvCxnSpPr>
          <p:nvPr/>
        </p:nvCxnSpPr>
        <p:spPr>
          <a:xfrm rot="10800000">
            <a:off x="5577925" y="3586775"/>
            <a:ext cx="2107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36"/>
          <p:cNvSpPr/>
          <p:nvPr/>
        </p:nvSpPr>
        <p:spPr>
          <a:xfrm>
            <a:off x="4101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6"/>
          <p:cNvSpPr/>
          <p:nvPr/>
        </p:nvSpPr>
        <p:spPr>
          <a:xfrm>
            <a:off x="6387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" name="Google Shape;382;p36"/>
          <p:cNvCxnSpPr>
            <a:stCxn id="383" idx="2"/>
            <a:endCxn id="380" idx="0"/>
          </p:cNvCxnSpPr>
          <p:nvPr/>
        </p:nvCxnSpPr>
        <p:spPr>
          <a:xfrm>
            <a:off x="3977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6"/>
          <p:cNvCxnSpPr>
            <a:stCxn id="380" idx="0"/>
            <a:endCxn id="385" idx="2"/>
          </p:cNvCxnSpPr>
          <p:nvPr/>
        </p:nvCxnSpPr>
        <p:spPr>
          <a:xfrm flipH="1" rot="10800000">
            <a:off x="4434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6"/>
          <p:cNvCxnSpPr>
            <a:stCxn id="381" idx="0"/>
            <a:endCxn id="387" idx="2"/>
          </p:cNvCxnSpPr>
          <p:nvPr/>
        </p:nvCxnSpPr>
        <p:spPr>
          <a:xfrm rot="10800000">
            <a:off x="6263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6"/>
          <p:cNvCxnSpPr>
            <a:stCxn id="381" idx="0"/>
            <a:endCxn id="389" idx="2"/>
          </p:cNvCxnSpPr>
          <p:nvPr/>
        </p:nvCxnSpPr>
        <p:spPr>
          <a:xfrm flipH="1" rot="10800000">
            <a:off x="6720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6"/>
          <p:cNvCxnSpPr>
            <a:stCxn id="375" idx="0"/>
            <a:endCxn id="380" idx="2"/>
          </p:cNvCxnSpPr>
          <p:nvPr/>
        </p:nvCxnSpPr>
        <p:spPr>
          <a:xfrm rot="10800000">
            <a:off x="4434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6"/>
          <p:cNvCxnSpPr>
            <a:stCxn id="375" idx="0"/>
            <a:endCxn id="381" idx="2"/>
          </p:cNvCxnSpPr>
          <p:nvPr/>
        </p:nvCxnSpPr>
        <p:spPr>
          <a:xfrm flipH="1" rot="10800000">
            <a:off x="5577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36"/>
          <p:cNvSpPr/>
          <p:nvPr/>
        </p:nvSpPr>
        <p:spPr>
          <a:xfrm>
            <a:off x="3644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6"/>
          <p:cNvSpPr/>
          <p:nvPr/>
        </p:nvSpPr>
        <p:spPr>
          <a:xfrm>
            <a:off x="5930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4558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6844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4643184" y="2124150"/>
            <a:ext cx="1202650" cy="2559400"/>
          </a:xfrm>
          <a:custGeom>
            <a:rect b="b" l="l" r="r" t="t"/>
            <a:pathLst>
              <a:path extrusionOk="0" h="102376" w="48106">
                <a:moveTo>
                  <a:pt x="19657" y="0"/>
                </a:moveTo>
                <a:cubicBezTo>
                  <a:pt x="16496" y="4275"/>
                  <a:pt x="-3990" y="17597"/>
                  <a:pt x="693" y="25648"/>
                </a:cubicBezTo>
                <a:cubicBezTo>
                  <a:pt x="5377" y="33699"/>
                  <a:pt x="44281" y="40448"/>
                  <a:pt x="47758" y="48304"/>
                </a:cubicBezTo>
                <a:cubicBezTo>
                  <a:pt x="51235" y="56160"/>
                  <a:pt x="27673" y="63772"/>
                  <a:pt x="21553" y="72784"/>
                </a:cubicBezTo>
                <a:cubicBezTo>
                  <a:pt x="15433" y="81796"/>
                  <a:pt x="12790" y="97444"/>
                  <a:pt x="11037" y="102376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triangle"/>
            <a:tailEnd len="med" w="med" type="none"/>
          </a:ln>
        </p:spPr>
      </p:sp>
      <p:cxnSp>
        <p:nvCxnSpPr>
          <p:cNvPr id="393" name="Google Shape;393;p36"/>
          <p:cNvCxnSpPr/>
          <p:nvPr/>
        </p:nvCxnSpPr>
        <p:spPr>
          <a:xfrm rot="10800000">
            <a:off x="5178675" y="2928125"/>
            <a:ext cx="4017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4" name="Google Shape;394;p36"/>
          <p:cNvCxnSpPr/>
          <p:nvPr/>
        </p:nvCxnSpPr>
        <p:spPr>
          <a:xfrm flipH="1" rot="10800000">
            <a:off x="5573028" y="2928125"/>
            <a:ext cx="4017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36"/>
          <p:cNvSpPr txBox="1"/>
          <p:nvPr/>
        </p:nvSpPr>
        <p:spPr>
          <a:xfrm>
            <a:off x="5063025" y="2640988"/>
            <a:ext cx="102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6" name="Google Shape;396;p36"/>
          <p:cNvCxnSpPr/>
          <p:nvPr/>
        </p:nvCxnSpPr>
        <p:spPr>
          <a:xfrm rot="10800000">
            <a:off x="4176057" y="2273660"/>
            <a:ext cx="2640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6"/>
          <p:cNvCxnSpPr/>
          <p:nvPr/>
        </p:nvCxnSpPr>
        <p:spPr>
          <a:xfrm flipH="1" rot="10800000">
            <a:off x="4429892" y="2273660"/>
            <a:ext cx="2640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6"/>
          <p:cNvSpPr txBox="1"/>
          <p:nvPr/>
        </p:nvSpPr>
        <p:spPr>
          <a:xfrm>
            <a:off x="3158025" y="2284613"/>
            <a:ext cx="102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Demultiplexing at Layer 3</a:t>
            </a:r>
            <a:endParaRPr/>
          </a:p>
        </p:txBody>
      </p:sp>
      <p:sp>
        <p:nvSpPr>
          <p:cNvPr id="404" name="Google Shape;404;p37"/>
          <p:cNvSpPr txBox="1"/>
          <p:nvPr>
            <p:ph idx="1" type="body"/>
          </p:nvPr>
        </p:nvSpPr>
        <p:spPr>
          <a:xfrm>
            <a:off x="107050" y="402200"/>
            <a:ext cx="8909700" cy="1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Demultiplexing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new header field that tells us what the next (higher) layer protocol 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IP code to pass the rest of the packet to the appropriate L4 code.</a:t>
            </a:r>
            <a:endParaRPr/>
          </a:p>
        </p:txBody>
      </p:sp>
      <p:sp>
        <p:nvSpPr>
          <p:cNvPr id="405" name="Google Shape;405;p37"/>
          <p:cNvSpPr/>
          <p:nvPr/>
        </p:nvSpPr>
        <p:spPr>
          <a:xfrm>
            <a:off x="4228600" y="4561688"/>
            <a:ext cx="6666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3085600" y="3878888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5371600" y="3878888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8" name="Google Shape;408;p37"/>
          <p:cNvCxnSpPr>
            <a:stCxn id="405" idx="0"/>
            <a:endCxn id="406" idx="2"/>
          </p:cNvCxnSpPr>
          <p:nvPr/>
        </p:nvCxnSpPr>
        <p:spPr>
          <a:xfrm rot="10800000">
            <a:off x="3418900" y="4249988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37"/>
          <p:cNvCxnSpPr>
            <a:stCxn id="405" idx="0"/>
            <a:endCxn id="407" idx="2"/>
          </p:cNvCxnSpPr>
          <p:nvPr/>
        </p:nvCxnSpPr>
        <p:spPr>
          <a:xfrm flipH="1" rot="10800000">
            <a:off x="4561900" y="4249988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7"/>
          <p:cNvCxnSpPr/>
          <p:nvPr/>
        </p:nvCxnSpPr>
        <p:spPr>
          <a:xfrm rot="10800000">
            <a:off x="4162600" y="4274150"/>
            <a:ext cx="4017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7"/>
          <p:cNvCxnSpPr/>
          <p:nvPr/>
        </p:nvCxnSpPr>
        <p:spPr>
          <a:xfrm flipH="1" rot="10800000">
            <a:off x="4556953" y="4274150"/>
            <a:ext cx="4017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37"/>
          <p:cNvSpPr txBox="1"/>
          <p:nvPr/>
        </p:nvSpPr>
        <p:spPr>
          <a:xfrm>
            <a:off x="4046950" y="3987013"/>
            <a:ext cx="102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2407150" y="2006475"/>
            <a:ext cx="2023500" cy="17061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Next layer is TCP.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2511980" y="2807625"/>
            <a:ext cx="1813800" cy="8283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Layer 4 headers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2611513" y="3201475"/>
            <a:ext cx="16146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"Potato."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4693150" y="2006475"/>
            <a:ext cx="2023500" cy="17061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Next layer is UDP.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4797980" y="2807625"/>
            <a:ext cx="1813800" cy="8283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Layer 4 headers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4897513" y="3201475"/>
            <a:ext cx="16146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"Potato."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p38"/>
          <p:cNvCxnSpPr>
            <a:stCxn id="424" idx="0"/>
            <a:endCxn id="425" idx="2"/>
          </p:cNvCxnSpPr>
          <p:nvPr/>
        </p:nvCxnSpPr>
        <p:spPr>
          <a:xfrm rot="10800000">
            <a:off x="2234800" y="4006938"/>
            <a:ext cx="22860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38"/>
          <p:cNvCxnSpPr>
            <a:stCxn id="424" idx="0"/>
            <a:endCxn id="427" idx="2"/>
          </p:cNvCxnSpPr>
          <p:nvPr/>
        </p:nvCxnSpPr>
        <p:spPr>
          <a:xfrm flipH="1" rot="10800000">
            <a:off x="4520800" y="4006938"/>
            <a:ext cx="23271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38"/>
          <p:cNvSpPr/>
          <p:nvPr/>
        </p:nvSpPr>
        <p:spPr>
          <a:xfrm>
            <a:off x="1860350" y="3635850"/>
            <a:ext cx="7488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Demultiplexing at Layer 4</a:t>
            </a:r>
            <a:endParaRPr/>
          </a:p>
        </p:txBody>
      </p:sp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107050" y="402200"/>
            <a:ext cx="8909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Demultiplexing also works at Layer 4.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running application on your computer is associated with a </a:t>
            </a:r>
            <a:r>
              <a:rPr b="1" lang="en"/>
              <a:t>port number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L4 receives a packet, it uses the port number to pass the packet to the corresponding application.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4187500" y="4397838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8"/>
          <p:cNvSpPr/>
          <p:nvPr/>
        </p:nvSpPr>
        <p:spPr>
          <a:xfrm>
            <a:off x="4187500" y="3635838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1" name="Google Shape;431;p38"/>
          <p:cNvCxnSpPr>
            <a:stCxn id="424" idx="0"/>
            <a:endCxn id="430" idx="2"/>
          </p:cNvCxnSpPr>
          <p:nvPr/>
        </p:nvCxnSpPr>
        <p:spPr>
          <a:xfrm rot="10800000">
            <a:off x="4520800" y="4006938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8"/>
          <p:cNvCxnSpPr/>
          <p:nvPr/>
        </p:nvCxnSpPr>
        <p:spPr>
          <a:xfrm flipH="1" rot="10800000">
            <a:off x="4846200" y="4268524"/>
            <a:ext cx="420600" cy="7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8"/>
          <p:cNvSpPr txBox="1"/>
          <p:nvPr/>
        </p:nvSpPr>
        <p:spPr>
          <a:xfrm>
            <a:off x="4005850" y="4768938"/>
            <a:ext cx="102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8"/>
          <p:cNvSpPr/>
          <p:nvPr/>
        </p:nvSpPr>
        <p:spPr>
          <a:xfrm>
            <a:off x="3613900" y="2430813"/>
            <a:ext cx="1813800" cy="9879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Port 587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Port 50000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3713450" y="2945323"/>
            <a:ext cx="16146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Stop watching YouTube and answer your email.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6" name="Google Shape;436;p38"/>
          <p:cNvCxnSpPr/>
          <p:nvPr/>
        </p:nvCxnSpPr>
        <p:spPr>
          <a:xfrm rot="10800000">
            <a:off x="3759324" y="4268524"/>
            <a:ext cx="420600" cy="7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38"/>
          <p:cNvCxnSpPr/>
          <p:nvPr/>
        </p:nvCxnSpPr>
        <p:spPr>
          <a:xfrm rot="10800000">
            <a:off x="4520809" y="4057725"/>
            <a:ext cx="0" cy="297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8"/>
          <p:cNvSpPr/>
          <p:nvPr/>
        </p:nvSpPr>
        <p:spPr>
          <a:xfrm>
            <a:off x="5941000" y="2430813"/>
            <a:ext cx="1813800" cy="9879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Port 194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Port 60000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8"/>
          <p:cNvSpPr/>
          <p:nvPr/>
        </p:nvSpPr>
        <p:spPr>
          <a:xfrm>
            <a:off x="6040550" y="2945323"/>
            <a:ext cx="16146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you're fired!!!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8"/>
          <p:cNvSpPr/>
          <p:nvPr/>
        </p:nvSpPr>
        <p:spPr>
          <a:xfrm>
            <a:off x="1327900" y="2430813"/>
            <a:ext cx="1813800" cy="9879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Port 80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Port 40000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8"/>
          <p:cNvSpPr/>
          <p:nvPr/>
        </p:nvSpPr>
        <p:spPr>
          <a:xfrm>
            <a:off x="1427450" y="2945323"/>
            <a:ext cx="16146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Here's that YouTube video you asked for.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8"/>
          <p:cNvSpPr/>
          <p:nvPr/>
        </p:nvSpPr>
        <p:spPr>
          <a:xfrm>
            <a:off x="6514600" y="3635838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2" name="Google Shape;442;p38"/>
          <p:cNvCxnSpPr/>
          <p:nvPr/>
        </p:nvCxnSpPr>
        <p:spPr>
          <a:xfrm flipH="1">
            <a:off x="4797575" y="594600"/>
            <a:ext cx="347100" cy="36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38"/>
          <p:cNvSpPr txBox="1"/>
          <p:nvPr/>
        </p:nvSpPr>
        <p:spPr>
          <a:xfrm>
            <a:off x="5137100" y="466725"/>
            <a:ext cx="2559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More specifically, each open connection on your computer.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2685350" y="3685950"/>
            <a:ext cx="70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(40000)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4930300" y="3685950"/>
            <a:ext cx="70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(50000)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7257400" y="3685950"/>
            <a:ext cx="70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(60000)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at Layer 4</a:t>
            </a:r>
            <a:endParaRPr/>
          </a:p>
        </p:txBody>
      </p:sp>
      <p:sp>
        <p:nvSpPr>
          <p:cNvPr id="452" name="Google Shape;452;p39"/>
          <p:cNvSpPr txBox="1"/>
          <p:nvPr>
            <p:ph idx="1" type="body"/>
          </p:nvPr>
        </p:nvSpPr>
        <p:spPr>
          <a:xfrm>
            <a:off x="107050" y="402200"/>
            <a:ext cx="8909700" cy="27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 numbers help us distinguish between applications on the same computer.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address (Layer 3) for all the applications is the same.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each connection is </a:t>
            </a:r>
            <a:r>
              <a:rPr lang="en"/>
              <a:t>associated</a:t>
            </a:r>
            <a:r>
              <a:rPr lang="en"/>
              <a:t> with a different port number.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Analogy: Room numbers.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and your housemate both have the same street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someone sends a letter to your house, who is it for?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Distinguish by assigning room numbers to each housemate.</a:t>
            </a:r>
            <a:endParaRPr i="1"/>
          </a:p>
        </p:txBody>
      </p:sp>
      <p:sp>
        <p:nvSpPr>
          <p:cNvPr id="453" name="Google Shape;453;p39"/>
          <p:cNvSpPr/>
          <p:nvPr/>
        </p:nvSpPr>
        <p:spPr>
          <a:xfrm>
            <a:off x="2290350" y="3142300"/>
            <a:ext cx="2023500" cy="1710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YouTube server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Next layer is TCP.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39"/>
          <p:cNvSpPr/>
          <p:nvPr/>
        </p:nvSpPr>
        <p:spPr>
          <a:xfrm>
            <a:off x="2395175" y="3921350"/>
            <a:ext cx="1813800" cy="8625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Port 80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Port 40000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2494725" y="4458900"/>
            <a:ext cx="1614600" cy="25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[cat video]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6" name="Google Shape;456;p39"/>
          <p:cNvCxnSpPr>
            <a:stCxn id="457" idx="1"/>
          </p:cNvCxnSpPr>
          <p:nvPr/>
        </p:nvCxnSpPr>
        <p:spPr>
          <a:xfrm rot="10800000">
            <a:off x="4410800" y="3727775"/>
            <a:ext cx="9147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39"/>
          <p:cNvSpPr txBox="1"/>
          <p:nvPr/>
        </p:nvSpPr>
        <p:spPr>
          <a:xfrm>
            <a:off x="5325500" y="3592325"/>
            <a:ext cx="2715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Demultiplex: Which L4 protocol?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8" name="Google Shape;458;p39"/>
          <p:cNvCxnSpPr>
            <a:stCxn id="459" idx="1"/>
          </p:cNvCxnSpPr>
          <p:nvPr/>
        </p:nvCxnSpPr>
        <p:spPr>
          <a:xfrm rot="10800000">
            <a:off x="4410800" y="4275325"/>
            <a:ext cx="9147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9"/>
          <p:cNvSpPr txBox="1"/>
          <p:nvPr/>
        </p:nvSpPr>
        <p:spPr>
          <a:xfrm>
            <a:off x="5325500" y="4139875"/>
            <a:ext cx="2869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Demultiplex: Which L7 application?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at Layer 4</a:t>
            </a:r>
            <a:endParaRPr/>
          </a:p>
        </p:txBody>
      </p:sp>
      <p:sp>
        <p:nvSpPr>
          <p:cNvPr id="465" name="Google Shape;465;p40"/>
          <p:cNvSpPr txBox="1"/>
          <p:nvPr>
            <p:ph idx="1" type="body"/>
          </p:nvPr>
        </p:nvSpPr>
        <p:spPr>
          <a:xfrm>
            <a:off x="107050" y="402200"/>
            <a:ext cx="8909700" cy="24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Both end hosts in a connection have a port number.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private client (e.g. your computer) can use a randomly-generated port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public server </a:t>
            </a:r>
            <a:r>
              <a:rPr lang="en"/>
              <a:t>(e.g. YouTube) must use a fixed, well-known port number.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Analogy: Room numbers.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any number for your bedroom. No one cares.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room numbers (e.g. in Soda Hall) must be fixed and well-known.</a:t>
            </a:r>
            <a:endParaRPr i="1"/>
          </a:p>
        </p:txBody>
      </p:sp>
      <p:sp>
        <p:nvSpPr>
          <p:cNvPr id="466" name="Google Shape;466;p40"/>
          <p:cNvSpPr/>
          <p:nvPr/>
        </p:nvSpPr>
        <p:spPr>
          <a:xfrm>
            <a:off x="2029900" y="3001450"/>
            <a:ext cx="2023500" cy="1710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Bob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YouTube server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layer is TCP.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0"/>
          <p:cNvSpPr/>
          <p:nvPr/>
        </p:nvSpPr>
        <p:spPr>
          <a:xfrm>
            <a:off x="2134725" y="3780500"/>
            <a:ext cx="1813800" cy="8625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Port 40000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Port 80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0"/>
          <p:cNvSpPr/>
          <p:nvPr/>
        </p:nvSpPr>
        <p:spPr>
          <a:xfrm>
            <a:off x="2234275" y="4318050"/>
            <a:ext cx="1614600" cy="25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give me cat video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40"/>
          <p:cNvSpPr/>
          <p:nvPr/>
        </p:nvSpPr>
        <p:spPr>
          <a:xfrm>
            <a:off x="4633400" y="3001450"/>
            <a:ext cx="2023500" cy="1710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YouTube server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layer is TCP.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4738225" y="3780500"/>
            <a:ext cx="1813800" cy="8625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Port 80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Port 40000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4837775" y="4318050"/>
            <a:ext cx="1614600" cy="25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[cat video]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40"/>
          <p:cNvSpPr txBox="1"/>
          <p:nvPr/>
        </p:nvSpPr>
        <p:spPr>
          <a:xfrm>
            <a:off x="251400" y="3290506"/>
            <a:ext cx="17013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Outgoing packet: Bob picks a random port number, but sends to YouTube's fixed port, 80.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0"/>
          <p:cNvSpPr txBox="1"/>
          <p:nvPr/>
        </p:nvSpPr>
        <p:spPr>
          <a:xfrm>
            <a:off x="6885500" y="3182650"/>
            <a:ext cx="2023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Incoming reply: YouTube replies to Bob's chosen port. Bob's computer passes the packet to the correct application (Firefox, not Slack).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Caution – Terminology Conflict</a:t>
            </a:r>
            <a:endParaRPr/>
          </a:p>
        </p:txBody>
      </p:sp>
      <p:sp>
        <p:nvSpPr>
          <p:cNvPr id="479" name="Google Shape;479;p41"/>
          <p:cNvSpPr txBox="1"/>
          <p:nvPr>
            <p:ph idx="1" type="body"/>
          </p:nvPr>
        </p:nvSpPr>
        <p:spPr>
          <a:xfrm>
            <a:off x="107050" y="402200"/>
            <a:ext cx="89097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networking, there are two different things, both called "ports."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it's unclear, we will specify "logical port" or "physical port."</a:t>
            </a:r>
            <a:endParaRPr/>
          </a:p>
        </p:txBody>
      </p:sp>
      <p:pic>
        <p:nvPicPr>
          <p:cNvPr id="480" name="Google Shape;480;p41"/>
          <p:cNvPicPr preferRelativeResize="0"/>
          <p:nvPr/>
        </p:nvPicPr>
        <p:blipFill rotWithShape="1">
          <a:blip r:embed="rId3">
            <a:alphaModFix/>
          </a:blip>
          <a:srcRect b="10153" l="0" r="0" t="21098"/>
          <a:stretch/>
        </p:blipFill>
        <p:spPr>
          <a:xfrm>
            <a:off x="5167600" y="2475000"/>
            <a:ext cx="2620149" cy="12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1"/>
          <p:cNvSpPr/>
          <p:nvPr/>
        </p:nvSpPr>
        <p:spPr>
          <a:xfrm>
            <a:off x="1369750" y="2644675"/>
            <a:ext cx="1813800" cy="8625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Port 80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Port 40000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41"/>
          <p:cNvSpPr/>
          <p:nvPr/>
        </p:nvSpPr>
        <p:spPr>
          <a:xfrm>
            <a:off x="1469300" y="3182225"/>
            <a:ext cx="1614600" cy="25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[cat video]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41"/>
          <p:cNvSpPr txBox="1"/>
          <p:nvPr/>
        </p:nvSpPr>
        <p:spPr>
          <a:xfrm>
            <a:off x="460900" y="3830425"/>
            <a:ext cx="36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Logical port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 number identifying an application. Exists in software.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41"/>
          <p:cNvSpPr txBox="1"/>
          <p:nvPr/>
        </p:nvSpPr>
        <p:spPr>
          <a:xfrm>
            <a:off x="4661925" y="3830425"/>
            <a:ext cx="36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Physical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The hole you plug a cable into. Exists in hardware.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/>
          <p:nvPr/>
        </p:nvSpPr>
        <p:spPr>
          <a:xfrm>
            <a:off x="1551000" y="1997150"/>
            <a:ext cx="6833700" cy="2428800"/>
          </a:xfrm>
          <a:prstGeom prst="roundRect">
            <a:avLst>
              <a:gd fmla="val 6849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2827650" y="2929400"/>
            <a:ext cx="3779700" cy="1326000"/>
          </a:xfrm>
          <a:prstGeom prst="roundRect">
            <a:avLst>
              <a:gd fmla="val 10598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Layers in the End Host</a:t>
            </a:r>
            <a:endParaRPr/>
          </a:p>
        </p:txBody>
      </p:sp>
      <p:sp>
        <p:nvSpPr>
          <p:cNvPr id="492" name="Google Shape;492;p42"/>
          <p:cNvSpPr txBox="1"/>
          <p:nvPr>
            <p:ph idx="1" type="body"/>
          </p:nvPr>
        </p:nvSpPr>
        <p:spPr>
          <a:xfrm>
            <a:off x="107050" y="402200"/>
            <a:ext cx="89097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Layers 1 and 2 are implemented in hardware, on the network interface card (NIC).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Layers 3 and 4 are implemented in software, in the operating system.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 7 is the applications running in software.</a:t>
            </a:r>
            <a:endParaRPr/>
          </a:p>
        </p:txBody>
      </p:sp>
      <p:sp>
        <p:nvSpPr>
          <p:cNvPr id="493" name="Google Shape;493;p42"/>
          <p:cNvSpPr/>
          <p:nvPr/>
        </p:nvSpPr>
        <p:spPr>
          <a:xfrm>
            <a:off x="3217650" y="4585400"/>
            <a:ext cx="2999700" cy="393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Interface Card (Hardware)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42"/>
          <p:cNvSpPr/>
          <p:nvPr/>
        </p:nvSpPr>
        <p:spPr>
          <a:xfrm>
            <a:off x="4331850" y="37778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42"/>
          <p:cNvSpPr/>
          <p:nvPr/>
        </p:nvSpPr>
        <p:spPr>
          <a:xfrm>
            <a:off x="37456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49180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2"/>
          <p:cNvSpPr/>
          <p:nvPr/>
        </p:nvSpPr>
        <p:spPr>
          <a:xfrm>
            <a:off x="43318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42"/>
          <p:cNvSpPr/>
          <p:nvPr/>
        </p:nvSpPr>
        <p:spPr>
          <a:xfrm>
            <a:off x="52756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42"/>
          <p:cNvSpPr/>
          <p:nvPr/>
        </p:nvSpPr>
        <p:spPr>
          <a:xfrm>
            <a:off x="33880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42"/>
          <p:cNvSpPr/>
          <p:nvPr/>
        </p:nvSpPr>
        <p:spPr>
          <a:xfrm>
            <a:off x="24442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42"/>
          <p:cNvSpPr/>
          <p:nvPr/>
        </p:nvSpPr>
        <p:spPr>
          <a:xfrm>
            <a:off x="62194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2"/>
          <p:cNvSpPr txBox="1"/>
          <p:nvPr/>
        </p:nvSpPr>
        <p:spPr>
          <a:xfrm>
            <a:off x="297450" y="45821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Layers 1–2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42"/>
          <p:cNvSpPr txBox="1"/>
          <p:nvPr/>
        </p:nvSpPr>
        <p:spPr>
          <a:xfrm>
            <a:off x="297450" y="37745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297450" y="3099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2"/>
          <p:cNvSpPr txBox="1"/>
          <p:nvPr/>
        </p:nvSpPr>
        <p:spPr>
          <a:xfrm>
            <a:off x="297450" y="21353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6" name="Google Shape;506;p42"/>
          <p:cNvCxnSpPr>
            <a:stCxn id="493" idx="0"/>
            <a:endCxn id="494" idx="2"/>
          </p:cNvCxnSpPr>
          <p:nvPr/>
        </p:nvCxnSpPr>
        <p:spPr>
          <a:xfrm rot="10800000">
            <a:off x="4717500" y="4171400"/>
            <a:ext cx="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2"/>
          <p:cNvCxnSpPr>
            <a:stCxn id="494" idx="0"/>
            <a:endCxn id="495" idx="2"/>
          </p:cNvCxnSpPr>
          <p:nvPr/>
        </p:nvCxnSpPr>
        <p:spPr>
          <a:xfrm rot="10800000">
            <a:off x="4131300" y="3498200"/>
            <a:ext cx="5862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2"/>
          <p:cNvCxnSpPr>
            <a:stCxn id="494" idx="0"/>
            <a:endCxn id="496" idx="2"/>
          </p:cNvCxnSpPr>
          <p:nvPr/>
        </p:nvCxnSpPr>
        <p:spPr>
          <a:xfrm flipH="1" rot="10800000">
            <a:off x="4717500" y="3498200"/>
            <a:ext cx="586200" cy="2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42"/>
          <p:cNvCxnSpPr>
            <a:stCxn id="495" idx="0"/>
            <a:endCxn id="500" idx="2"/>
          </p:cNvCxnSpPr>
          <p:nvPr/>
        </p:nvCxnSpPr>
        <p:spPr>
          <a:xfrm rot="10800000">
            <a:off x="2829900" y="2517800"/>
            <a:ext cx="13014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42"/>
          <p:cNvCxnSpPr>
            <a:stCxn id="495" idx="0"/>
            <a:endCxn id="499" idx="2"/>
          </p:cNvCxnSpPr>
          <p:nvPr/>
        </p:nvCxnSpPr>
        <p:spPr>
          <a:xfrm rot="10800000">
            <a:off x="3773700" y="2517800"/>
            <a:ext cx="3576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42"/>
          <p:cNvCxnSpPr>
            <a:stCxn id="495" idx="0"/>
            <a:endCxn id="497" idx="2"/>
          </p:cNvCxnSpPr>
          <p:nvPr/>
        </p:nvCxnSpPr>
        <p:spPr>
          <a:xfrm flipH="1" rot="10800000">
            <a:off x="4131300" y="2517800"/>
            <a:ext cx="5862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42"/>
          <p:cNvCxnSpPr>
            <a:stCxn id="496" idx="0"/>
            <a:endCxn id="501" idx="2"/>
          </p:cNvCxnSpPr>
          <p:nvPr/>
        </p:nvCxnSpPr>
        <p:spPr>
          <a:xfrm flipH="1" rot="10800000">
            <a:off x="5303700" y="2517800"/>
            <a:ext cx="13014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2"/>
          <p:cNvCxnSpPr>
            <a:stCxn id="496" idx="0"/>
            <a:endCxn id="498" idx="2"/>
          </p:cNvCxnSpPr>
          <p:nvPr/>
        </p:nvCxnSpPr>
        <p:spPr>
          <a:xfrm flipH="1" rot="10800000">
            <a:off x="5303700" y="2517800"/>
            <a:ext cx="357600" cy="58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42"/>
          <p:cNvSpPr txBox="1"/>
          <p:nvPr/>
        </p:nvSpPr>
        <p:spPr>
          <a:xfrm>
            <a:off x="6390575" y="4646750"/>
            <a:ext cx="1812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Thinks about packets.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2"/>
          <p:cNvSpPr txBox="1"/>
          <p:nvPr/>
        </p:nvSpPr>
        <p:spPr>
          <a:xfrm>
            <a:off x="6738900" y="3287000"/>
            <a:ext cx="15273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ridges the packet and connection abstractions.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2"/>
          <p:cNvSpPr txBox="1"/>
          <p:nvPr/>
        </p:nvSpPr>
        <p:spPr>
          <a:xfrm>
            <a:off x="7163250" y="2077850"/>
            <a:ext cx="1156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Thinks about connections.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Internet Design Principles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Architecting the Internet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Narrow Waist, Demultiplexing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End-to-End Principle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Designing Resource Sharing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Statistical 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Circuit vs. Packet Switching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Architecting the Internet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/>
          <p:nvPr/>
        </p:nvSpPr>
        <p:spPr>
          <a:xfrm>
            <a:off x="1551000" y="1997150"/>
            <a:ext cx="6833700" cy="2428800"/>
          </a:xfrm>
          <a:prstGeom prst="roundRect">
            <a:avLst>
              <a:gd fmla="val 6849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43"/>
          <p:cNvSpPr/>
          <p:nvPr/>
        </p:nvSpPr>
        <p:spPr>
          <a:xfrm>
            <a:off x="2827650" y="2929400"/>
            <a:ext cx="3779700" cy="1326000"/>
          </a:xfrm>
          <a:prstGeom prst="roundRect">
            <a:avLst>
              <a:gd fmla="val 10598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Layers in the End Host</a:t>
            </a:r>
            <a:endParaRPr/>
          </a:p>
        </p:txBody>
      </p:sp>
      <p:sp>
        <p:nvSpPr>
          <p:cNvPr id="524" name="Google Shape;524;p43"/>
          <p:cNvSpPr txBox="1"/>
          <p:nvPr>
            <p:ph idx="1" type="body"/>
          </p:nvPr>
        </p:nvSpPr>
        <p:spPr>
          <a:xfrm>
            <a:off x="107050" y="402200"/>
            <a:ext cx="89097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Demultiplexing helps the operating system pass packets to the correct application.</a:t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>
            <a:off x="3217650" y="4585400"/>
            <a:ext cx="2999700" cy="393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Interface Card (Hardware)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43"/>
          <p:cNvSpPr/>
          <p:nvPr/>
        </p:nvSpPr>
        <p:spPr>
          <a:xfrm>
            <a:off x="4331850" y="37778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43"/>
          <p:cNvSpPr/>
          <p:nvPr/>
        </p:nvSpPr>
        <p:spPr>
          <a:xfrm>
            <a:off x="37456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43"/>
          <p:cNvSpPr/>
          <p:nvPr/>
        </p:nvSpPr>
        <p:spPr>
          <a:xfrm>
            <a:off x="49180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3"/>
          <p:cNvSpPr/>
          <p:nvPr/>
        </p:nvSpPr>
        <p:spPr>
          <a:xfrm>
            <a:off x="43318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3"/>
          <p:cNvSpPr/>
          <p:nvPr/>
        </p:nvSpPr>
        <p:spPr>
          <a:xfrm>
            <a:off x="52756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43"/>
          <p:cNvSpPr/>
          <p:nvPr/>
        </p:nvSpPr>
        <p:spPr>
          <a:xfrm>
            <a:off x="33880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43"/>
          <p:cNvSpPr/>
          <p:nvPr/>
        </p:nvSpPr>
        <p:spPr>
          <a:xfrm>
            <a:off x="24442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43"/>
          <p:cNvSpPr/>
          <p:nvPr/>
        </p:nvSpPr>
        <p:spPr>
          <a:xfrm>
            <a:off x="62194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297450" y="45821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Layers 1–2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43"/>
          <p:cNvSpPr txBox="1"/>
          <p:nvPr/>
        </p:nvSpPr>
        <p:spPr>
          <a:xfrm>
            <a:off x="297450" y="37745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43"/>
          <p:cNvSpPr txBox="1"/>
          <p:nvPr/>
        </p:nvSpPr>
        <p:spPr>
          <a:xfrm>
            <a:off x="297450" y="3099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43"/>
          <p:cNvSpPr txBox="1"/>
          <p:nvPr/>
        </p:nvSpPr>
        <p:spPr>
          <a:xfrm>
            <a:off x="297450" y="21353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43"/>
          <p:cNvSpPr/>
          <p:nvPr/>
        </p:nvSpPr>
        <p:spPr>
          <a:xfrm>
            <a:off x="2751375" y="2517800"/>
            <a:ext cx="1713170" cy="2183525"/>
          </a:xfrm>
          <a:custGeom>
            <a:rect b="b" l="l" r="r" t="t"/>
            <a:pathLst>
              <a:path extrusionOk="0" h="87341" w="75172">
                <a:moveTo>
                  <a:pt x="75166" y="87341"/>
                </a:moveTo>
                <a:cubicBezTo>
                  <a:pt x="74739" y="81685"/>
                  <a:pt x="76394" y="62315"/>
                  <a:pt x="72605" y="53404"/>
                </a:cubicBezTo>
                <a:cubicBezTo>
                  <a:pt x="68816" y="44493"/>
                  <a:pt x="63037" y="40279"/>
                  <a:pt x="52434" y="33873"/>
                </a:cubicBezTo>
                <a:cubicBezTo>
                  <a:pt x="41831" y="27467"/>
                  <a:pt x="17725" y="20614"/>
                  <a:pt x="8986" y="14968"/>
                </a:cubicBezTo>
                <a:cubicBezTo>
                  <a:pt x="247" y="9323"/>
                  <a:pt x="1498" y="2495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39" name="Google Shape;539;p43"/>
          <p:cNvSpPr/>
          <p:nvPr/>
        </p:nvSpPr>
        <p:spPr>
          <a:xfrm>
            <a:off x="3680000" y="2521725"/>
            <a:ext cx="979473" cy="2174150"/>
          </a:xfrm>
          <a:custGeom>
            <a:rect b="b" l="l" r="r" t="t"/>
            <a:pathLst>
              <a:path extrusionOk="0" h="86966" w="47289">
                <a:moveTo>
                  <a:pt x="47289" y="86966"/>
                </a:moveTo>
                <a:cubicBezTo>
                  <a:pt x="46862" y="81496"/>
                  <a:pt x="48142" y="65575"/>
                  <a:pt x="44727" y="54148"/>
                </a:cubicBezTo>
                <a:cubicBezTo>
                  <a:pt x="41312" y="42721"/>
                  <a:pt x="33684" y="25838"/>
                  <a:pt x="26798" y="18404"/>
                </a:cubicBezTo>
                <a:cubicBezTo>
                  <a:pt x="19912" y="10970"/>
                  <a:pt x="7876" y="12612"/>
                  <a:pt x="3410" y="9545"/>
                </a:cubicBezTo>
                <a:cubicBezTo>
                  <a:pt x="-1056" y="6478"/>
                  <a:pt x="568" y="1591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40" name="Google Shape;540;p43"/>
          <p:cNvSpPr/>
          <p:nvPr/>
        </p:nvSpPr>
        <p:spPr>
          <a:xfrm>
            <a:off x="4891182" y="2526450"/>
            <a:ext cx="856900" cy="2153400"/>
          </a:xfrm>
          <a:custGeom>
            <a:rect b="b" l="l" r="r" t="t"/>
            <a:pathLst>
              <a:path extrusionOk="0" h="86136" w="34276">
                <a:moveTo>
                  <a:pt x="178" y="86136"/>
                </a:moveTo>
                <a:cubicBezTo>
                  <a:pt x="315" y="80976"/>
                  <a:pt x="-701" y="66163"/>
                  <a:pt x="1000" y="55173"/>
                </a:cubicBezTo>
                <a:cubicBezTo>
                  <a:pt x="2701" y="44183"/>
                  <a:pt x="5476" y="27354"/>
                  <a:pt x="10385" y="20195"/>
                </a:cubicBezTo>
                <a:cubicBezTo>
                  <a:pt x="15294" y="13036"/>
                  <a:pt x="26473" y="15587"/>
                  <a:pt x="30455" y="12221"/>
                </a:cubicBezTo>
                <a:cubicBezTo>
                  <a:pt x="34437" y="8855"/>
                  <a:pt x="33639" y="2037"/>
                  <a:pt x="3427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/>
          <p:nvPr/>
        </p:nvSpPr>
        <p:spPr>
          <a:xfrm>
            <a:off x="1551000" y="1997150"/>
            <a:ext cx="6833700" cy="2428800"/>
          </a:xfrm>
          <a:prstGeom prst="roundRect">
            <a:avLst>
              <a:gd fmla="val 6849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Software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2827650" y="2929400"/>
            <a:ext cx="3779700" cy="1326000"/>
          </a:xfrm>
          <a:prstGeom prst="roundRect">
            <a:avLst>
              <a:gd fmla="val 10598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Operating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System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Layers in the End Host</a:t>
            </a:r>
            <a:endParaRPr/>
          </a:p>
        </p:txBody>
      </p:sp>
      <p:sp>
        <p:nvSpPr>
          <p:cNvPr id="548" name="Google Shape;548;p44"/>
          <p:cNvSpPr txBox="1"/>
          <p:nvPr>
            <p:ph idx="1" type="body"/>
          </p:nvPr>
        </p:nvSpPr>
        <p:spPr>
          <a:xfrm>
            <a:off x="107050" y="402200"/>
            <a:ext cx="8909700" cy="13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Logical p</a:t>
            </a:r>
            <a:r>
              <a:rPr lang="en"/>
              <a:t>orts identify the attachment point between the application and the OS.</a:t>
            </a:r>
            <a:endParaRPr/>
          </a:p>
        </p:txBody>
      </p:sp>
      <p:sp>
        <p:nvSpPr>
          <p:cNvPr id="549" name="Google Shape;549;p44"/>
          <p:cNvSpPr/>
          <p:nvPr/>
        </p:nvSpPr>
        <p:spPr>
          <a:xfrm>
            <a:off x="3217650" y="4585400"/>
            <a:ext cx="2999700" cy="393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Network Interface Card (Hardware)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44"/>
          <p:cNvSpPr/>
          <p:nvPr/>
        </p:nvSpPr>
        <p:spPr>
          <a:xfrm>
            <a:off x="4331850" y="37778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37456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4"/>
          <p:cNvSpPr/>
          <p:nvPr/>
        </p:nvSpPr>
        <p:spPr>
          <a:xfrm>
            <a:off x="4918050" y="3104600"/>
            <a:ext cx="771300" cy="3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43318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4"/>
          <p:cNvSpPr/>
          <p:nvPr/>
        </p:nvSpPr>
        <p:spPr>
          <a:xfrm>
            <a:off x="52756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33880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44"/>
          <p:cNvSpPr/>
          <p:nvPr/>
        </p:nvSpPr>
        <p:spPr>
          <a:xfrm>
            <a:off x="24442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44"/>
          <p:cNvSpPr/>
          <p:nvPr/>
        </p:nvSpPr>
        <p:spPr>
          <a:xfrm>
            <a:off x="6219450" y="2124200"/>
            <a:ext cx="7713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4"/>
          <p:cNvSpPr txBox="1"/>
          <p:nvPr/>
        </p:nvSpPr>
        <p:spPr>
          <a:xfrm>
            <a:off x="297450" y="45821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Layers 1–2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4"/>
          <p:cNvSpPr txBox="1"/>
          <p:nvPr/>
        </p:nvSpPr>
        <p:spPr>
          <a:xfrm>
            <a:off x="297450" y="377450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44"/>
          <p:cNvSpPr txBox="1"/>
          <p:nvPr/>
        </p:nvSpPr>
        <p:spPr>
          <a:xfrm>
            <a:off x="297450" y="30996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44"/>
          <p:cNvSpPr txBox="1"/>
          <p:nvPr/>
        </p:nvSpPr>
        <p:spPr>
          <a:xfrm>
            <a:off x="297450" y="2135350"/>
            <a:ext cx="108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2" name="Google Shape;562;p44"/>
          <p:cNvCxnSpPr/>
          <p:nvPr/>
        </p:nvCxnSpPr>
        <p:spPr>
          <a:xfrm>
            <a:off x="5661300" y="2515550"/>
            <a:ext cx="0" cy="4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3" name="Google Shape;563;p44"/>
          <p:cNvCxnSpPr>
            <a:stCxn id="557" idx="2"/>
          </p:cNvCxnSpPr>
          <p:nvPr/>
        </p:nvCxnSpPr>
        <p:spPr>
          <a:xfrm flipH="1">
            <a:off x="6366000" y="2517800"/>
            <a:ext cx="239100" cy="414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4" name="Google Shape;564;p44"/>
          <p:cNvCxnSpPr/>
          <p:nvPr/>
        </p:nvCxnSpPr>
        <p:spPr>
          <a:xfrm>
            <a:off x="4717500" y="2515550"/>
            <a:ext cx="0" cy="4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5" name="Google Shape;565;p44"/>
          <p:cNvCxnSpPr/>
          <p:nvPr/>
        </p:nvCxnSpPr>
        <p:spPr>
          <a:xfrm>
            <a:off x="3773700" y="2515550"/>
            <a:ext cx="0" cy="41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6" name="Google Shape;566;p44"/>
          <p:cNvCxnSpPr>
            <a:stCxn id="556" idx="2"/>
          </p:cNvCxnSpPr>
          <p:nvPr/>
        </p:nvCxnSpPr>
        <p:spPr>
          <a:xfrm>
            <a:off x="2829900" y="2517800"/>
            <a:ext cx="239400" cy="41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Internet Design Principles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Architecting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Narrow Waist, Demultiplexing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End-to-End Principle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Designing Resource Sharing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Statistical 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Circuit vs. Packet Switching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72" name="Google Shape;572;p4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Principle</a:t>
            </a:r>
            <a:endParaRPr/>
          </a:p>
        </p:txBody>
      </p:sp>
      <p:sp>
        <p:nvSpPr>
          <p:cNvPr id="573" name="Google Shape;573;p4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End-to-End Question</a:t>
            </a:r>
            <a:endParaRPr/>
          </a:p>
        </p:txBody>
      </p:sp>
      <p:sp>
        <p:nvSpPr>
          <p:cNvPr id="579" name="Google Shape;579;p4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Layer 3 (Internet) is best-effort.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implement Layers 1–3 only.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end hosts implement Layer 4 (reliability).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did we choose this design?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Should we implement reliability in the network?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end-to-end principle will help us answer these questions.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Guides the debate about what functionality the network does or doesn't implement.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Example – Simple Reliability Protocol</a:t>
            </a:r>
            <a:endParaRPr/>
          </a:p>
        </p:txBody>
      </p:sp>
      <p:sp>
        <p:nvSpPr>
          <p:cNvPr id="585" name="Google Shape;585;p47"/>
          <p:cNvSpPr txBox="1"/>
          <p:nvPr>
            <p:ph idx="1" type="body"/>
          </p:nvPr>
        </p:nvSpPr>
        <p:spPr>
          <a:xfrm>
            <a:off x="107050" y="402200"/>
            <a:ext cx="8909700" cy="25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haven't discussed Layer 4 protocols yet, so let's use a super-simple protocol.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wants to send 10 packets to Bob (in any order).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numbers the packets 1 through 10 and sends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can either: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Receive all 10 packets and declare success, or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Detect that some packets were lost, and declare failure.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Bob cannot declare success when packets are lost.</a:t>
            </a:r>
            <a:endParaRPr/>
          </a:p>
        </p:txBody>
      </p:sp>
      <p:sp>
        <p:nvSpPr>
          <p:cNvPr id="586" name="Google Shape;586;p47"/>
          <p:cNvSpPr/>
          <p:nvPr/>
        </p:nvSpPr>
        <p:spPr>
          <a:xfrm>
            <a:off x="2876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47"/>
          <p:cNvSpPr/>
          <p:nvPr/>
        </p:nvSpPr>
        <p:spPr>
          <a:xfrm>
            <a:off x="13521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8" name="Google Shape;588;p47"/>
          <p:cNvCxnSpPr>
            <a:stCxn id="587" idx="6"/>
            <a:endCxn id="586" idx="1"/>
          </p:cNvCxnSpPr>
          <p:nvPr/>
        </p:nvCxnSpPr>
        <p:spPr>
          <a:xfrm>
            <a:off x="1637188" y="4351525"/>
            <a:ext cx="123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47"/>
          <p:cNvSpPr/>
          <p:nvPr/>
        </p:nvSpPr>
        <p:spPr>
          <a:xfrm>
            <a:off x="43240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0" name="Google Shape;590;p47"/>
          <p:cNvCxnSpPr>
            <a:stCxn id="586" idx="3"/>
            <a:endCxn id="589" idx="1"/>
          </p:cNvCxnSpPr>
          <p:nvPr/>
        </p:nvCxnSpPr>
        <p:spPr>
          <a:xfrm>
            <a:off x="3161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47"/>
          <p:cNvSpPr/>
          <p:nvPr/>
        </p:nvSpPr>
        <p:spPr>
          <a:xfrm>
            <a:off x="5924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2" name="Google Shape;592;p47"/>
          <p:cNvCxnSpPr>
            <a:stCxn id="589" idx="3"/>
            <a:endCxn id="591" idx="1"/>
          </p:cNvCxnSpPr>
          <p:nvPr/>
        </p:nvCxnSpPr>
        <p:spPr>
          <a:xfrm>
            <a:off x="4609000" y="4351525"/>
            <a:ext cx="131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47"/>
          <p:cNvCxnSpPr>
            <a:stCxn id="591" idx="3"/>
            <a:endCxn id="594" idx="2"/>
          </p:cNvCxnSpPr>
          <p:nvPr/>
        </p:nvCxnSpPr>
        <p:spPr>
          <a:xfrm>
            <a:off x="6209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47"/>
          <p:cNvSpPr/>
          <p:nvPr/>
        </p:nvSpPr>
        <p:spPr>
          <a:xfrm>
            <a:off x="73719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47"/>
          <p:cNvSpPr txBox="1"/>
          <p:nvPr/>
        </p:nvSpPr>
        <p:spPr>
          <a:xfrm>
            <a:off x="1175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596" name="Google Shape;596;p47"/>
          <p:cNvSpPr txBox="1"/>
          <p:nvPr/>
        </p:nvSpPr>
        <p:spPr>
          <a:xfrm>
            <a:off x="7081000" y="454327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597" name="Google Shape;597;p47"/>
          <p:cNvSpPr txBox="1"/>
          <p:nvPr/>
        </p:nvSpPr>
        <p:spPr>
          <a:xfrm>
            <a:off x="2699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598" name="Google Shape;598;p47"/>
          <p:cNvSpPr txBox="1"/>
          <p:nvPr/>
        </p:nvSpPr>
        <p:spPr>
          <a:xfrm>
            <a:off x="41476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599" name="Google Shape;599;p47"/>
          <p:cNvSpPr txBox="1"/>
          <p:nvPr/>
        </p:nvSpPr>
        <p:spPr>
          <a:xfrm>
            <a:off x="5747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– Reliability in the Network</a:t>
            </a:r>
            <a:endParaRPr/>
          </a:p>
        </p:txBody>
      </p:sp>
      <p:sp>
        <p:nvSpPr>
          <p:cNvPr id="605" name="Google Shape;605;p48"/>
          <p:cNvSpPr txBox="1"/>
          <p:nvPr>
            <p:ph idx="1" type="body"/>
          </p:nvPr>
        </p:nvSpPr>
        <p:spPr>
          <a:xfrm>
            <a:off x="107050" y="402200"/>
            <a:ext cx="8909700" cy="23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1 – Reliability in the network: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router checks if it got all 10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success, send the 10 packets to the next hop.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failure, report the failure to the next hop.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Bob trusts whatever the last packet says. He doesn't count the packets himself.</a:t>
            </a:r>
            <a:endParaRPr/>
          </a:p>
        </p:txBody>
      </p:sp>
      <p:sp>
        <p:nvSpPr>
          <p:cNvPr id="606" name="Google Shape;606;p48"/>
          <p:cNvSpPr/>
          <p:nvPr/>
        </p:nvSpPr>
        <p:spPr>
          <a:xfrm>
            <a:off x="2876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48"/>
          <p:cNvSpPr/>
          <p:nvPr/>
        </p:nvSpPr>
        <p:spPr>
          <a:xfrm>
            <a:off x="13521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8" name="Google Shape;608;p48"/>
          <p:cNvCxnSpPr>
            <a:stCxn id="607" idx="6"/>
            <a:endCxn id="606" idx="1"/>
          </p:cNvCxnSpPr>
          <p:nvPr/>
        </p:nvCxnSpPr>
        <p:spPr>
          <a:xfrm>
            <a:off x="1637188" y="4351525"/>
            <a:ext cx="123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8"/>
          <p:cNvSpPr/>
          <p:nvPr/>
        </p:nvSpPr>
        <p:spPr>
          <a:xfrm>
            <a:off x="43240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0" name="Google Shape;610;p48"/>
          <p:cNvCxnSpPr>
            <a:stCxn id="606" idx="3"/>
            <a:endCxn id="609" idx="1"/>
          </p:cNvCxnSpPr>
          <p:nvPr/>
        </p:nvCxnSpPr>
        <p:spPr>
          <a:xfrm>
            <a:off x="3161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48"/>
          <p:cNvSpPr/>
          <p:nvPr/>
        </p:nvSpPr>
        <p:spPr>
          <a:xfrm>
            <a:off x="5924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2" name="Google Shape;612;p48"/>
          <p:cNvCxnSpPr>
            <a:stCxn id="609" idx="3"/>
            <a:endCxn id="611" idx="1"/>
          </p:cNvCxnSpPr>
          <p:nvPr/>
        </p:nvCxnSpPr>
        <p:spPr>
          <a:xfrm>
            <a:off x="4609000" y="4351525"/>
            <a:ext cx="131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48"/>
          <p:cNvCxnSpPr>
            <a:stCxn id="611" idx="3"/>
            <a:endCxn id="614" idx="2"/>
          </p:cNvCxnSpPr>
          <p:nvPr/>
        </p:nvCxnSpPr>
        <p:spPr>
          <a:xfrm>
            <a:off x="6209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48"/>
          <p:cNvSpPr/>
          <p:nvPr/>
        </p:nvSpPr>
        <p:spPr>
          <a:xfrm>
            <a:off x="73719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8"/>
          <p:cNvSpPr txBox="1"/>
          <p:nvPr/>
        </p:nvSpPr>
        <p:spPr>
          <a:xfrm>
            <a:off x="1175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616" name="Google Shape;616;p48"/>
          <p:cNvSpPr txBox="1"/>
          <p:nvPr/>
        </p:nvSpPr>
        <p:spPr>
          <a:xfrm>
            <a:off x="7081000" y="454327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617" name="Google Shape;617;p48"/>
          <p:cNvSpPr txBox="1"/>
          <p:nvPr/>
        </p:nvSpPr>
        <p:spPr>
          <a:xfrm>
            <a:off x="2699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18" name="Google Shape;618;p48"/>
          <p:cNvSpPr txBox="1"/>
          <p:nvPr/>
        </p:nvSpPr>
        <p:spPr>
          <a:xfrm>
            <a:off x="41476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19" name="Google Shape;619;p48"/>
          <p:cNvSpPr txBox="1"/>
          <p:nvPr/>
        </p:nvSpPr>
        <p:spPr>
          <a:xfrm>
            <a:off x="5747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20" name="Google Shape;620;p48"/>
          <p:cNvSpPr/>
          <p:nvPr/>
        </p:nvSpPr>
        <p:spPr>
          <a:xfrm>
            <a:off x="3161200" y="3538800"/>
            <a:ext cx="977100" cy="5130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Got all 10 packets!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48"/>
          <p:cNvSpPr/>
          <p:nvPr/>
        </p:nvSpPr>
        <p:spPr>
          <a:xfrm>
            <a:off x="4685200" y="3538800"/>
            <a:ext cx="1054500" cy="5130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Missed a packet. Fail.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48"/>
          <p:cNvSpPr/>
          <p:nvPr/>
        </p:nvSpPr>
        <p:spPr>
          <a:xfrm>
            <a:off x="6361600" y="3658200"/>
            <a:ext cx="513900" cy="393600"/>
          </a:xfrm>
          <a:prstGeom prst="wedgeRoundRectCallout">
            <a:avLst>
              <a:gd fmla="val -93637" name="adj1"/>
              <a:gd fmla="val 6513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Fail.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48"/>
          <p:cNvSpPr/>
          <p:nvPr/>
        </p:nvSpPr>
        <p:spPr>
          <a:xfrm>
            <a:off x="7809400" y="3658200"/>
            <a:ext cx="513900" cy="393600"/>
          </a:xfrm>
          <a:prstGeom prst="wedgeRoundRectCallout">
            <a:avLst>
              <a:gd fmla="val -93637" name="adj1"/>
              <a:gd fmla="val 65136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Fail.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– Reliability in the Network</a:t>
            </a:r>
            <a:endParaRPr/>
          </a:p>
        </p:txBody>
      </p:sp>
      <p:sp>
        <p:nvSpPr>
          <p:cNvPr id="629" name="Google Shape;629;p49"/>
          <p:cNvSpPr txBox="1"/>
          <p:nvPr>
            <p:ph idx="1" type="body"/>
          </p:nvPr>
        </p:nvSpPr>
        <p:spPr>
          <a:xfrm>
            <a:off x="107050" y="402200"/>
            <a:ext cx="8909700" cy="23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Surprising fact: Solution 1 cannot guarantee correctness.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R3 is buggy and always reports success.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doesn't check, so he trusts R3's report...even if it's wrong.</a:t>
            </a:r>
            <a:endParaRPr/>
          </a:p>
        </p:txBody>
      </p:sp>
      <p:sp>
        <p:nvSpPr>
          <p:cNvPr id="630" name="Google Shape;630;p49"/>
          <p:cNvSpPr/>
          <p:nvPr/>
        </p:nvSpPr>
        <p:spPr>
          <a:xfrm>
            <a:off x="2876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9"/>
          <p:cNvSpPr/>
          <p:nvPr/>
        </p:nvSpPr>
        <p:spPr>
          <a:xfrm>
            <a:off x="13521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2" name="Google Shape;632;p49"/>
          <p:cNvCxnSpPr>
            <a:stCxn id="631" idx="6"/>
            <a:endCxn id="630" idx="1"/>
          </p:cNvCxnSpPr>
          <p:nvPr/>
        </p:nvCxnSpPr>
        <p:spPr>
          <a:xfrm>
            <a:off x="1637188" y="4351525"/>
            <a:ext cx="123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49"/>
          <p:cNvSpPr/>
          <p:nvPr/>
        </p:nvSpPr>
        <p:spPr>
          <a:xfrm>
            <a:off x="43240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4" name="Google Shape;634;p49"/>
          <p:cNvCxnSpPr>
            <a:stCxn id="630" idx="3"/>
            <a:endCxn id="633" idx="1"/>
          </p:cNvCxnSpPr>
          <p:nvPr/>
        </p:nvCxnSpPr>
        <p:spPr>
          <a:xfrm>
            <a:off x="3161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49"/>
          <p:cNvSpPr/>
          <p:nvPr/>
        </p:nvSpPr>
        <p:spPr>
          <a:xfrm>
            <a:off x="5924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6" name="Google Shape;636;p49"/>
          <p:cNvCxnSpPr>
            <a:stCxn id="633" idx="3"/>
            <a:endCxn id="635" idx="1"/>
          </p:cNvCxnSpPr>
          <p:nvPr/>
        </p:nvCxnSpPr>
        <p:spPr>
          <a:xfrm>
            <a:off x="4609000" y="4351525"/>
            <a:ext cx="131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49"/>
          <p:cNvCxnSpPr>
            <a:stCxn id="635" idx="3"/>
            <a:endCxn id="638" idx="2"/>
          </p:cNvCxnSpPr>
          <p:nvPr/>
        </p:nvCxnSpPr>
        <p:spPr>
          <a:xfrm>
            <a:off x="6209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49"/>
          <p:cNvSpPr/>
          <p:nvPr/>
        </p:nvSpPr>
        <p:spPr>
          <a:xfrm>
            <a:off x="73719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9"/>
          <p:cNvSpPr txBox="1"/>
          <p:nvPr/>
        </p:nvSpPr>
        <p:spPr>
          <a:xfrm>
            <a:off x="1175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640" name="Google Shape;640;p49"/>
          <p:cNvSpPr txBox="1"/>
          <p:nvPr/>
        </p:nvSpPr>
        <p:spPr>
          <a:xfrm>
            <a:off x="7081000" y="454327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641" name="Google Shape;641;p49"/>
          <p:cNvSpPr txBox="1"/>
          <p:nvPr/>
        </p:nvSpPr>
        <p:spPr>
          <a:xfrm>
            <a:off x="2699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42" name="Google Shape;642;p49"/>
          <p:cNvSpPr txBox="1"/>
          <p:nvPr/>
        </p:nvSpPr>
        <p:spPr>
          <a:xfrm>
            <a:off x="41476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43" name="Google Shape;643;p49"/>
          <p:cNvSpPr txBox="1"/>
          <p:nvPr/>
        </p:nvSpPr>
        <p:spPr>
          <a:xfrm>
            <a:off x="5747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44" name="Google Shape;644;p49"/>
          <p:cNvSpPr/>
          <p:nvPr/>
        </p:nvSpPr>
        <p:spPr>
          <a:xfrm>
            <a:off x="3161200" y="3538800"/>
            <a:ext cx="977100" cy="5130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Got all 10 packets!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49"/>
          <p:cNvSpPr/>
          <p:nvPr/>
        </p:nvSpPr>
        <p:spPr>
          <a:xfrm>
            <a:off x="4609000" y="3538800"/>
            <a:ext cx="977100" cy="5130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Got all 10 packets!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49"/>
          <p:cNvSpPr/>
          <p:nvPr/>
        </p:nvSpPr>
        <p:spPr>
          <a:xfrm>
            <a:off x="6209200" y="3538800"/>
            <a:ext cx="977100" cy="5130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Got all 10 packets!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49"/>
          <p:cNvSpPr txBox="1"/>
          <p:nvPr/>
        </p:nvSpPr>
        <p:spPr>
          <a:xfrm>
            <a:off x="5985000" y="2953450"/>
            <a:ext cx="1881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R3 is buggy! It actually only got 9 packets.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49"/>
          <p:cNvSpPr/>
          <p:nvPr/>
        </p:nvSpPr>
        <p:spPr>
          <a:xfrm>
            <a:off x="7719900" y="3831850"/>
            <a:ext cx="912000" cy="2709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Success!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 – Reliability at End Hosts</a:t>
            </a:r>
            <a:endParaRPr/>
          </a:p>
        </p:txBody>
      </p:sp>
      <p:sp>
        <p:nvSpPr>
          <p:cNvPr id="654" name="Google Shape;654;p50"/>
          <p:cNvSpPr txBox="1"/>
          <p:nvPr>
            <p:ph idx="1" type="body"/>
          </p:nvPr>
        </p:nvSpPr>
        <p:spPr>
          <a:xfrm>
            <a:off x="107050" y="402200"/>
            <a:ext cx="8909700" cy="23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2 – Reliability at end hosts: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are best-effort. They might drop packets (and not report it).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checks if he got all 10 packets.</a:t>
            </a:r>
            <a:endParaRPr/>
          </a:p>
        </p:txBody>
      </p:sp>
      <p:sp>
        <p:nvSpPr>
          <p:cNvPr id="655" name="Google Shape;655;p50"/>
          <p:cNvSpPr/>
          <p:nvPr/>
        </p:nvSpPr>
        <p:spPr>
          <a:xfrm>
            <a:off x="2876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50"/>
          <p:cNvSpPr/>
          <p:nvPr/>
        </p:nvSpPr>
        <p:spPr>
          <a:xfrm>
            <a:off x="13521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7" name="Google Shape;657;p50"/>
          <p:cNvCxnSpPr>
            <a:stCxn id="656" idx="6"/>
            <a:endCxn id="655" idx="1"/>
          </p:cNvCxnSpPr>
          <p:nvPr/>
        </p:nvCxnSpPr>
        <p:spPr>
          <a:xfrm>
            <a:off x="1637188" y="4351525"/>
            <a:ext cx="1239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8" name="Google Shape;658;p50"/>
          <p:cNvSpPr/>
          <p:nvPr/>
        </p:nvSpPr>
        <p:spPr>
          <a:xfrm>
            <a:off x="43240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9" name="Google Shape;659;p50"/>
          <p:cNvCxnSpPr>
            <a:stCxn id="655" idx="3"/>
            <a:endCxn id="658" idx="1"/>
          </p:cNvCxnSpPr>
          <p:nvPr/>
        </p:nvCxnSpPr>
        <p:spPr>
          <a:xfrm>
            <a:off x="3161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50"/>
          <p:cNvSpPr/>
          <p:nvPr/>
        </p:nvSpPr>
        <p:spPr>
          <a:xfrm>
            <a:off x="5924200" y="4209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1" name="Google Shape;661;p50"/>
          <p:cNvCxnSpPr>
            <a:stCxn id="658" idx="3"/>
            <a:endCxn id="660" idx="1"/>
          </p:cNvCxnSpPr>
          <p:nvPr/>
        </p:nvCxnSpPr>
        <p:spPr>
          <a:xfrm>
            <a:off x="4609000" y="4351525"/>
            <a:ext cx="1315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50"/>
          <p:cNvCxnSpPr>
            <a:stCxn id="660" idx="3"/>
            <a:endCxn id="663" idx="2"/>
          </p:cNvCxnSpPr>
          <p:nvPr/>
        </p:nvCxnSpPr>
        <p:spPr>
          <a:xfrm>
            <a:off x="6209200" y="4351525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3" name="Google Shape;663;p50"/>
          <p:cNvSpPr/>
          <p:nvPr/>
        </p:nvSpPr>
        <p:spPr>
          <a:xfrm>
            <a:off x="7371988" y="4209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50"/>
          <p:cNvSpPr txBox="1"/>
          <p:nvPr/>
        </p:nvSpPr>
        <p:spPr>
          <a:xfrm>
            <a:off x="1175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665" name="Google Shape;665;p50"/>
          <p:cNvSpPr txBox="1"/>
          <p:nvPr/>
        </p:nvSpPr>
        <p:spPr>
          <a:xfrm>
            <a:off x="7081000" y="454327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666" name="Google Shape;666;p50"/>
          <p:cNvSpPr txBox="1"/>
          <p:nvPr/>
        </p:nvSpPr>
        <p:spPr>
          <a:xfrm>
            <a:off x="2699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67" name="Google Shape;667;p50"/>
          <p:cNvSpPr txBox="1"/>
          <p:nvPr/>
        </p:nvSpPr>
        <p:spPr>
          <a:xfrm>
            <a:off x="41476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68" name="Google Shape;668;p50"/>
          <p:cNvSpPr txBox="1"/>
          <p:nvPr/>
        </p:nvSpPr>
        <p:spPr>
          <a:xfrm>
            <a:off x="5747800" y="45432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69" name="Google Shape;669;p50"/>
          <p:cNvSpPr/>
          <p:nvPr/>
        </p:nvSpPr>
        <p:spPr>
          <a:xfrm>
            <a:off x="7733200" y="3538800"/>
            <a:ext cx="977100" cy="513000"/>
          </a:xfrm>
          <a:prstGeom prst="wedgeRoundRectCallout">
            <a:avLst>
              <a:gd fmla="val -66934" name="adj1"/>
              <a:gd fmla="val 62187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Got all 10 packets!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Solution is Better?</a:t>
            </a:r>
            <a:endParaRPr/>
          </a:p>
        </p:txBody>
      </p:sp>
      <p:sp>
        <p:nvSpPr>
          <p:cNvPr id="675" name="Google Shape;675;p5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1 (only routers check) </a:t>
            </a:r>
            <a:r>
              <a:rPr lang="en"/>
              <a:t>cannot be made correct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make it correct, the end host would have to check too...</a:t>
            </a:r>
            <a:br>
              <a:rPr lang="en"/>
            </a:br>
            <a:r>
              <a:rPr lang="en"/>
              <a:t>which is basically Solution 2.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2 (only end hosts check) can be correct by itself.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Solution 2 is strictly better!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must check either way.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checking alone is already sufficient.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 checks in solution 1 are unnecessary: Extra complexity for the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End-to-end principle</a:t>
            </a:r>
            <a:r>
              <a:rPr lang="en"/>
              <a:t>: Certain application features (e.g. reliability) must be implemented at the end host for correctness.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End-to-End Principle – Philosophy</a:t>
            </a:r>
            <a:endParaRPr/>
          </a:p>
        </p:txBody>
      </p:sp>
      <p:sp>
        <p:nvSpPr>
          <p:cNvPr id="681" name="Google Shape;681;p5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 with Solution 1: The end host (Bob) had to trust the network for correctness.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reliability code in the network is buggy, there's nothing Bob can do.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Solution 2, Bob only had to rely on himself for correctness.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reliability code is buggy, Bob has the power to fix 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Internet Design Principles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Last time, we showed how the Internet was built.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was the Internet built this way?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we have designed it other ways?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explore this today.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End-to-End Principle for Performance</a:t>
            </a:r>
            <a:endParaRPr/>
          </a:p>
        </p:txBody>
      </p:sp>
      <p:sp>
        <p:nvSpPr>
          <p:cNvPr id="687" name="Google Shape;687;p53"/>
          <p:cNvSpPr txBox="1"/>
          <p:nvPr>
            <p:ph idx="1" type="body"/>
          </p:nvPr>
        </p:nvSpPr>
        <p:spPr>
          <a:xfrm>
            <a:off x="107050" y="402200"/>
            <a:ext cx="8909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end-to-end principle is not an unbreakable rule.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implement reliability in the network as a performance optimization.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done </a:t>
            </a:r>
            <a:r>
              <a:rPr i="1" lang="en"/>
              <a:t>in addition</a:t>
            </a:r>
            <a:r>
              <a:rPr lang="en"/>
              <a:t> to end-to-end checks, for correctness.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for this must be evaluated on a case-by-case basis.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Links are very lossy.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sending duplicate packets can improve performance for end hosts.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duplicate packets is purely for performance, not correctness.</a:t>
            </a:r>
            <a:endParaRPr/>
          </a:p>
        </p:txBody>
      </p:sp>
      <p:sp>
        <p:nvSpPr>
          <p:cNvPr id="688" name="Google Shape;688;p53"/>
          <p:cNvSpPr/>
          <p:nvPr/>
        </p:nvSpPr>
        <p:spPr>
          <a:xfrm>
            <a:off x="1371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53"/>
          <p:cNvSpPr/>
          <p:nvPr/>
        </p:nvSpPr>
        <p:spPr>
          <a:xfrm>
            <a:off x="609388" y="34542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0" name="Google Shape;690;p53"/>
          <p:cNvCxnSpPr>
            <a:stCxn id="689" idx="6"/>
            <a:endCxn id="688" idx="1"/>
          </p:cNvCxnSpPr>
          <p:nvPr/>
        </p:nvCxnSpPr>
        <p:spPr>
          <a:xfrm>
            <a:off x="894388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1" name="Google Shape;691;p53"/>
          <p:cNvSpPr txBox="1"/>
          <p:nvPr/>
        </p:nvSpPr>
        <p:spPr>
          <a:xfrm>
            <a:off x="2247400" y="3926750"/>
            <a:ext cx="5220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10 links, 10% failure rate per link = ~</a:t>
            </a:r>
            <a:r>
              <a:rPr b="1"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65%</a:t>
            </a:r>
            <a:r>
              <a:rPr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 end-to-end failure rate.</a:t>
            </a:r>
            <a:endParaRPr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If each link sends 2 copies of every packet:</a:t>
            </a:r>
            <a:br>
              <a:rPr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0.1% failure rate per link, ~</a:t>
            </a:r>
            <a:r>
              <a:rPr b="1"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1%</a:t>
            </a:r>
            <a:r>
              <a:rPr lang="en">
                <a:solidFill>
                  <a:srgbClr val="CC4125"/>
                </a:solidFill>
                <a:latin typeface="Roboto"/>
                <a:ea typeface="Roboto"/>
                <a:cs typeface="Roboto"/>
                <a:sym typeface="Roboto"/>
              </a:rPr>
              <a:t> end-to-end failure rate.</a:t>
            </a:r>
            <a:endParaRPr>
              <a:solidFill>
                <a:srgbClr val="CC41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53"/>
          <p:cNvSpPr/>
          <p:nvPr/>
        </p:nvSpPr>
        <p:spPr>
          <a:xfrm>
            <a:off x="2133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3" name="Google Shape;693;p53"/>
          <p:cNvCxnSpPr>
            <a:stCxn id="688" idx="3"/>
            <a:endCxn id="692" idx="1"/>
          </p:cNvCxnSpPr>
          <p:nvPr/>
        </p:nvCxnSpPr>
        <p:spPr>
          <a:xfrm>
            <a:off x="1656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53"/>
          <p:cNvSpPr/>
          <p:nvPr/>
        </p:nvSpPr>
        <p:spPr>
          <a:xfrm>
            <a:off x="2895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5" name="Google Shape;695;p53"/>
          <p:cNvCxnSpPr>
            <a:stCxn id="692" idx="3"/>
            <a:endCxn id="694" idx="1"/>
          </p:cNvCxnSpPr>
          <p:nvPr/>
        </p:nvCxnSpPr>
        <p:spPr>
          <a:xfrm>
            <a:off x="2418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6" name="Google Shape;696;p53"/>
          <p:cNvSpPr/>
          <p:nvPr/>
        </p:nvSpPr>
        <p:spPr>
          <a:xfrm>
            <a:off x="3657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7" name="Google Shape;697;p53"/>
          <p:cNvCxnSpPr>
            <a:stCxn id="694" idx="3"/>
            <a:endCxn id="696" idx="1"/>
          </p:cNvCxnSpPr>
          <p:nvPr/>
        </p:nvCxnSpPr>
        <p:spPr>
          <a:xfrm>
            <a:off x="3180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53"/>
          <p:cNvSpPr/>
          <p:nvPr/>
        </p:nvSpPr>
        <p:spPr>
          <a:xfrm>
            <a:off x="4419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9" name="Google Shape;699;p53"/>
          <p:cNvCxnSpPr>
            <a:stCxn id="696" idx="3"/>
            <a:endCxn id="698" idx="1"/>
          </p:cNvCxnSpPr>
          <p:nvPr/>
        </p:nvCxnSpPr>
        <p:spPr>
          <a:xfrm>
            <a:off x="3942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53"/>
          <p:cNvSpPr/>
          <p:nvPr/>
        </p:nvSpPr>
        <p:spPr>
          <a:xfrm>
            <a:off x="5181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1" name="Google Shape;701;p53"/>
          <p:cNvCxnSpPr>
            <a:stCxn id="698" idx="3"/>
            <a:endCxn id="700" idx="1"/>
          </p:cNvCxnSpPr>
          <p:nvPr/>
        </p:nvCxnSpPr>
        <p:spPr>
          <a:xfrm>
            <a:off x="4704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53"/>
          <p:cNvSpPr/>
          <p:nvPr/>
        </p:nvSpPr>
        <p:spPr>
          <a:xfrm>
            <a:off x="5943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3" name="Google Shape;703;p53"/>
          <p:cNvCxnSpPr>
            <a:stCxn id="700" idx="3"/>
            <a:endCxn id="702" idx="1"/>
          </p:cNvCxnSpPr>
          <p:nvPr/>
        </p:nvCxnSpPr>
        <p:spPr>
          <a:xfrm>
            <a:off x="5466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53"/>
          <p:cNvSpPr/>
          <p:nvPr/>
        </p:nvSpPr>
        <p:spPr>
          <a:xfrm>
            <a:off x="6705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5" name="Google Shape;705;p53"/>
          <p:cNvCxnSpPr>
            <a:stCxn id="702" idx="3"/>
            <a:endCxn id="704" idx="1"/>
          </p:cNvCxnSpPr>
          <p:nvPr/>
        </p:nvCxnSpPr>
        <p:spPr>
          <a:xfrm>
            <a:off x="6228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6" name="Google Shape;706;p53"/>
          <p:cNvSpPr/>
          <p:nvPr/>
        </p:nvSpPr>
        <p:spPr>
          <a:xfrm>
            <a:off x="7467400" y="3454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7" name="Google Shape;707;p53"/>
          <p:cNvCxnSpPr>
            <a:stCxn id="704" idx="3"/>
            <a:endCxn id="706" idx="1"/>
          </p:cNvCxnSpPr>
          <p:nvPr/>
        </p:nvCxnSpPr>
        <p:spPr>
          <a:xfrm>
            <a:off x="6990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53"/>
          <p:cNvCxnSpPr>
            <a:stCxn id="706" idx="3"/>
            <a:endCxn id="709" idx="2"/>
          </p:cNvCxnSpPr>
          <p:nvPr/>
        </p:nvCxnSpPr>
        <p:spPr>
          <a:xfrm>
            <a:off x="7752400" y="3596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9" name="Google Shape;709;p53"/>
          <p:cNvSpPr/>
          <p:nvPr/>
        </p:nvSpPr>
        <p:spPr>
          <a:xfrm>
            <a:off x="8229388" y="34542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53"/>
          <p:cNvSpPr txBox="1"/>
          <p:nvPr/>
        </p:nvSpPr>
        <p:spPr>
          <a:xfrm>
            <a:off x="433000" y="37392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711" name="Google Shape;711;p53"/>
          <p:cNvSpPr txBox="1"/>
          <p:nvPr/>
        </p:nvSpPr>
        <p:spPr>
          <a:xfrm>
            <a:off x="7938400" y="373922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History of the End-to-End Principle</a:t>
            </a:r>
            <a:endParaRPr/>
          </a:p>
        </p:txBody>
      </p:sp>
      <p:sp>
        <p:nvSpPr>
          <p:cNvPr id="717" name="Google Shape;717;p54"/>
          <p:cNvSpPr txBox="1"/>
          <p:nvPr>
            <p:ph idx="1" type="body"/>
          </p:nvPr>
        </p:nvSpPr>
        <p:spPr>
          <a:xfrm>
            <a:off x="107050" y="402200"/>
            <a:ext cx="8909700" cy="16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David D. Clark was the chief protocol architect for the Internet in the 1980s.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"End-to-End Arguments in System Design" (1981)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"The Design Philosophy of the DARPA Internet Protocols" (1988)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 work articulates the rationale </a:t>
            </a:r>
            <a:r>
              <a:rPr lang="en"/>
              <a:t>underlying</a:t>
            </a:r>
            <a:r>
              <a:rPr lang="en"/>
              <a:t> the Internet's architecture.</a:t>
            </a:r>
            <a:endParaRPr/>
          </a:p>
        </p:txBody>
      </p:sp>
      <p:pic>
        <p:nvPicPr>
          <p:cNvPr id="718" name="Google Shape;71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375" y="2641450"/>
            <a:ext cx="1712224" cy="171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54"/>
          <p:cNvSpPr txBox="1"/>
          <p:nvPr/>
        </p:nvSpPr>
        <p:spPr>
          <a:xfrm>
            <a:off x="729400" y="2162550"/>
            <a:ext cx="5521800" cy="2670000"/>
          </a:xfrm>
          <a:prstGeom prst="rect">
            <a:avLst/>
          </a:prstGeom>
          <a:solidFill>
            <a:srgbClr val="FDF6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"The function in question can completely and correctly be implemented only with the knowledge and help of the application at the end points.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Therefore, providing that function as a feature of the communication system itself is not possible.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Sometimes an incomplete version of the function provided by the communication system may be useful as a performance enhancement."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Internet Design Principles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Architecting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Narrow Waist, Demultiplexing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End-to-End Principle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Designing Resource Sharing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Statistical Multiplexing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Circuit vs. Packet Switching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25" name="Google Shape;725;p55"/>
          <p:cNvSpPr txBox="1"/>
          <p:nvPr>
            <p:ph type="title"/>
          </p:nvPr>
        </p:nvSpPr>
        <p:spPr>
          <a:xfrm>
            <a:off x="177925" y="1589050"/>
            <a:ext cx="4038000" cy="24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Resource Sharing: Statistical Multiplexing</a:t>
            </a:r>
            <a:endParaRPr/>
          </a:p>
        </p:txBody>
      </p:sp>
      <p:sp>
        <p:nvSpPr>
          <p:cNvPr id="726" name="Google Shape;726;p5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6"/>
          <p:cNvSpPr/>
          <p:nvPr/>
        </p:nvSpPr>
        <p:spPr>
          <a:xfrm flipH="1" rot="10800000">
            <a:off x="2402475" y="3824246"/>
            <a:ext cx="4335000" cy="405600"/>
          </a:xfrm>
          <a:custGeom>
            <a:rect b="b" l="l" r="r" t="t"/>
            <a:pathLst>
              <a:path extrusionOk="0" h="16224" w="173400">
                <a:moveTo>
                  <a:pt x="0" y="0"/>
                </a:moveTo>
                <a:cubicBezTo>
                  <a:pt x="9285" y="2428"/>
                  <a:pt x="35527" y="12187"/>
                  <a:pt x="55712" y="14565"/>
                </a:cubicBezTo>
                <a:cubicBezTo>
                  <a:pt x="75897" y="16943"/>
                  <a:pt x="101494" y="16696"/>
                  <a:pt x="121109" y="14268"/>
                </a:cubicBezTo>
                <a:cubicBezTo>
                  <a:pt x="140724" y="11841"/>
                  <a:pt x="164685" y="2378"/>
                  <a:pt x="173400" y="0"/>
                </a:cubicBezTo>
              </a:path>
            </a:pathLst>
          </a:custGeom>
          <a:noFill/>
          <a:ln cap="flat" cmpd="sng" w="28575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2" name="Google Shape;732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Network Resources</a:t>
            </a:r>
            <a:endParaRPr/>
          </a:p>
        </p:txBody>
      </p:sp>
      <p:sp>
        <p:nvSpPr>
          <p:cNvPr id="733" name="Google Shape;733;p56"/>
          <p:cNvSpPr txBox="1"/>
          <p:nvPr>
            <p:ph idx="1" type="body"/>
          </p:nvPr>
        </p:nvSpPr>
        <p:spPr>
          <a:xfrm>
            <a:off x="107050" y="402200"/>
            <a:ext cx="8909700" cy="17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network must support many simultaneous flows.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A flow is a stream of packets sent between two end hosts.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means network resources are </a:t>
            </a:r>
            <a:r>
              <a:rPr lang="en"/>
              <a:t>shared</a:t>
            </a:r>
            <a:r>
              <a:rPr lang="en"/>
              <a:t> between end hosts.</a:t>
            </a:r>
            <a:endParaRPr/>
          </a:p>
        </p:txBody>
      </p:sp>
      <p:cxnSp>
        <p:nvCxnSpPr>
          <p:cNvPr id="734" name="Google Shape;734;p56"/>
          <p:cNvCxnSpPr>
            <a:stCxn id="735" idx="6"/>
            <a:endCxn id="736" idx="1"/>
          </p:cNvCxnSpPr>
          <p:nvPr/>
        </p:nvCxnSpPr>
        <p:spPr>
          <a:xfrm>
            <a:off x="2504688" y="3383850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56"/>
          <p:cNvCxnSpPr>
            <a:stCxn id="736" idx="3"/>
            <a:endCxn id="738" idx="1"/>
          </p:cNvCxnSpPr>
          <p:nvPr/>
        </p:nvCxnSpPr>
        <p:spPr>
          <a:xfrm>
            <a:off x="4028700" y="3764850"/>
            <a:ext cx="1162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9" name="Google Shape;739;p56"/>
          <p:cNvCxnSpPr>
            <a:stCxn id="738" idx="3"/>
            <a:endCxn id="740" idx="2"/>
          </p:cNvCxnSpPr>
          <p:nvPr/>
        </p:nvCxnSpPr>
        <p:spPr>
          <a:xfrm flipH="1" rot="10800000">
            <a:off x="5476500" y="3383850"/>
            <a:ext cx="1162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56"/>
          <p:cNvCxnSpPr>
            <a:stCxn id="742" idx="6"/>
            <a:endCxn id="736" idx="1"/>
          </p:cNvCxnSpPr>
          <p:nvPr/>
        </p:nvCxnSpPr>
        <p:spPr>
          <a:xfrm flipH="1" rot="10800000">
            <a:off x="2504688" y="3764850"/>
            <a:ext cx="12390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3" name="Google Shape;743;p56"/>
          <p:cNvCxnSpPr>
            <a:stCxn id="738" idx="3"/>
            <a:endCxn id="744" idx="2"/>
          </p:cNvCxnSpPr>
          <p:nvPr/>
        </p:nvCxnSpPr>
        <p:spPr>
          <a:xfrm>
            <a:off x="5476500" y="3764850"/>
            <a:ext cx="11628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" name="Google Shape;745;p56"/>
          <p:cNvSpPr/>
          <p:nvPr/>
        </p:nvSpPr>
        <p:spPr>
          <a:xfrm>
            <a:off x="2402475" y="3304075"/>
            <a:ext cx="4335000" cy="405600"/>
          </a:xfrm>
          <a:custGeom>
            <a:rect b="b" l="l" r="r" t="t"/>
            <a:pathLst>
              <a:path extrusionOk="0" h="16224" w="173400">
                <a:moveTo>
                  <a:pt x="0" y="0"/>
                </a:moveTo>
                <a:cubicBezTo>
                  <a:pt x="9285" y="2428"/>
                  <a:pt x="35527" y="12187"/>
                  <a:pt x="55712" y="14565"/>
                </a:cubicBezTo>
                <a:cubicBezTo>
                  <a:pt x="75897" y="16943"/>
                  <a:pt x="101494" y="16696"/>
                  <a:pt x="121109" y="14268"/>
                </a:cubicBezTo>
                <a:cubicBezTo>
                  <a:pt x="140724" y="11841"/>
                  <a:pt x="164685" y="2378"/>
                  <a:pt x="173400" y="0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6" name="Google Shape;736;p56"/>
          <p:cNvSpPr/>
          <p:nvPr/>
        </p:nvSpPr>
        <p:spPr>
          <a:xfrm>
            <a:off x="3743700" y="362235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56"/>
          <p:cNvSpPr/>
          <p:nvPr/>
        </p:nvSpPr>
        <p:spPr>
          <a:xfrm>
            <a:off x="2219688" y="324135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56"/>
          <p:cNvSpPr/>
          <p:nvPr/>
        </p:nvSpPr>
        <p:spPr>
          <a:xfrm>
            <a:off x="5191500" y="362235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56"/>
          <p:cNvSpPr/>
          <p:nvPr/>
        </p:nvSpPr>
        <p:spPr>
          <a:xfrm>
            <a:off x="6639288" y="324135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56"/>
          <p:cNvSpPr/>
          <p:nvPr/>
        </p:nvSpPr>
        <p:spPr>
          <a:xfrm>
            <a:off x="2219688" y="400335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56"/>
          <p:cNvSpPr/>
          <p:nvPr/>
        </p:nvSpPr>
        <p:spPr>
          <a:xfrm>
            <a:off x="6639288" y="400335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56"/>
          <p:cNvSpPr txBox="1"/>
          <p:nvPr/>
        </p:nvSpPr>
        <p:spPr>
          <a:xfrm>
            <a:off x="3083100" y="2850450"/>
            <a:ext cx="2977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and B want to exchange data.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 and D also want to exchange data.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56"/>
          <p:cNvSpPr txBox="1"/>
          <p:nvPr/>
        </p:nvSpPr>
        <p:spPr>
          <a:xfrm>
            <a:off x="2987250" y="4345350"/>
            <a:ext cx="324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They all have to share routers and links.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8" name="Google Shape;748;p56"/>
          <p:cNvCxnSpPr/>
          <p:nvPr/>
        </p:nvCxnSpPr>
        <p:spPr>
          <a:xfrm rot="10800000">
            <a:off x="3901750" y="3960925"/>
            <a:ext cx="216300" cy="37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56"/>
          <p:cNvCxnSpPr/>
          <p:nvPr/>
        </p:nvCxnSpPr>
        <p:spPr>
          <a:xfrm rot="10800000">
            <a:off x="4610100" y="3868200"/>
            <a:ext cx="0" cy="466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56"/>
          <p:cNvCxnSpPr/>
          <p:nvPr/>
        </p:nvCxnSpPr>
        <p:spPr>
          <a:xfrm flipH="1" rot="10800000">
            <a:off x="5143500" y="3972000"/>
            <a:ext cx="209400" cy="362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7"/>
          <p:cNvSpPr/>
          <p:nvPr/>
        </p:nvSpPr>
        <p:spPr>
          <a:xfrm>
            <a:off x="816063" y="4115243"/>
            <a:ext cx="3441300" cy="467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57"/>
          <p:cNvSpPr/>
          <p:nvPr/>
        </p:nvSpPr>
        <p:spPr>
          <a:xfrm>
            <a:off x="5224075" y="3906753"/>
            <a:ext cx="3441300" cy="6759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57"/>
          <p:cNvSpPr/>
          <p:nvPr/>
        </p:nvSpPr>
        <p:spPr>
          <a:xfrm>
            <a:off x="5224075" y="3178675"/>
            <a:ext cx="3441300" cy="8025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Sharing Network Resources</a:t>
            </a:r>
            <a:endParaRPr/>
          </a:p>
        </p:txBody>
      </p:sp>
      <p:sp>
        <p:nvSpPr>
          <p:cNvPr id="759" name="Google Shape;759;p57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ways to allocate resources to users: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allocation: Give a fixed amount to each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multiplexing: Dynamically allocate to users based on their demand.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Your computer allocates CPU to apps based on demand.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Network resources are </a:t>
            </a:r>
            <a:r>
              <a:rPr b="1" lang="en"/>
              <a:t>statistically multiplexed</a:t>
            </a:r>
            <a:r>
              <a:rPr lang="en"/>
              <a:t>.</a:t>
            </a:r>
            <a:endParaRPr/>
          </a:p>
        </p:txBody>
      </p:sp>
      <p:sp>
        <p:nvSpPr>
          <p:cNvPr id="760" name="Google Shape;760;p57"/>
          <p:cNvSpPr/>
          <p:nvPr/>
        </p:nvSpPr>
        <p:spPr>
          <a:xfrm>
            <a:off x="5861894" y="3600621"/>
            <a:ext cx="576000" cy="505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57"/>
          <p:cNvSpPr/>
          <p:nvPr/>
        </p:nvSpPr>
        <p:spPr>
          <a:xfrm>
            <a:off x="5224266" y="3182286"/>
            <a:ext cx="3446981" cy="1400489"/>
          </a:xfrm>
          <a:custGeom>
            <a:rect b="b" l="l" r="r" t="t"/>
            <a:pathLst>
              <a:path extrusionOk="0" h="51971" w="179999">
                <a:moveTo>
                  <a:pt x="0" y="24431"/>
                </a:moveTo>
                <a:lnTo>
                  <a:pt x="42315" y="0"/>
                </a:lnTo>
                <a:lnTo>
                  <a:pt x="88586" y="0"/>
                </a:lnTo>
                <a:lnTo>
                  <a:pt x="95767" y="12438"/>
                </a:lnTo>
                <a:lnTo>
                  <a:pt x="108496" y="9027"/>
                </a:lnTo>
                <a:lnTo>
                  <a:pt x="127784" y="28315"/>
                </a:lnTo>
                <a:lnTo>
                  <a:pt x="152400" y="28315"/>
                </a:lnTo>
                <a:lnTo>
                  <a:pt x="162469" y="10874"/>
                </a:lnTo>
                <a:lnTo>
                  <a:pt x="179999" y="10874"/>
                </a:lnTo>
                <a:lnTo>
                  <a:pt x="179999" y="42472"/>
                </a:lnTo>
                <a:lnTo>
                  <a:pt x="153881" y="42472"/>
                </a:lnTo>
                <a:lnTo>
                  <a:pt x="137428" y="51971"/>
                </a:lnTo>
                <a:lnTo>
                  <a:pt x="108915" y="51971"/>
                </a:lnTo>
                <a:lnTo>
                  <a:pt x="92991" y="36047"/>
                </a:lnTo>
                <a:lnTo>
                  <a:pt x="79305" y="39714"/>
                </a:lnTo>
                <a:lnTo>
                  <a:pt x="65565" y="39714"/>
                </a:lnTo>
                <a:lnTo>
                  <a:pt x="53804" y="19343"/>
                </a:lnTo>
                <a:lnTo>
                  <a:pt x="40389" y="19343"/>
                </a:lnTo>
                <a:lnTo>
                  <a:pt x="29489" y="38223"/>
                </a:lnTo>
                <a:lnTo>
                  <a:pt x="0" y="38223"/>
                </a:lnTo>
                <a:close/>
              </a:path>
            </a:pathLst>
          </a:cu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2" name="Google Shape;762;p57"/>
          <p:cNvSpPr/>
          <p:nvPr/>
        </p:nvSpPr>
        <p:spPr>
          <a:xfrm>
            <a:off x="816063" y="3180345"/>
            <a:ext cx="3441300" cy="467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57"/>
          <p:cNvSpPr/>
          <p:nvPr/>
        </p:nvSpPr>
        <p:spPr>
          <a:xfrm>
            <a:off x="816063" y="3647794"/>
            <a:ext cx="3441300" cy="4674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4" name="Google Shape;764;p57"/>
          <p:cNvCxnSpPr/>
          <p:nvPr/>
        </p:nvCxnSpPr>
        <p:spPr>
          <a:xfrm>
            <a:off x="816075" y="4717375"/>
            <a:ext cx="9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57"/>
          <p:cNvSpPr txBox="1"/>
          <p:nvPr/>
        </p:nvSpPr>
        <p:spPr>
          <a:xfrm>
            <a:off x="861525" y="4715814"/>
            <a:ext cx="483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6" name="Google Shape;766;p57"/>
          <p:cNvCxnSpPr/>
          <p:nvPr/>
        </p:nvCxnSpPr>
        <p:spPr>
          <a:xfrm>
            <a:off x="5224075" y="4717375"/>
            <a:ext cx="94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7" name="Google Shape;767;p57"/>
          <p:cNvSpPr txBox="1"/>
          <p:nvPr/>
        </p:nvSpPr>
        <p:spPr>
          <a:xfrm>
            <a:off x="5269525" y="4715814"/>
            <a:ext cx="483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8" name="Google Shape;768;p57"/>
          <p:cNvCxnSpPr/>
          <p:nvPr/>
        </p:nvCxnSpPr>
        <p:spPr>
          <a:xfrm rot="10800000">
            <a:off x="580438" y="3181250"/>
            <a:ext cx="0" cy="14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9" name="Google Shape;769;p57"/>
          <p:cNvSpPr txBox="1"/>
          <p:nvPr/>
        </p:nvSpPr>
        <p:spPr>
          <a:xfrm rot="-5400000">
            <a:off x="153850" y="3773798"/>
            <a:ext cx="8532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0" name="Google Shape;770;p57"/>
          <p:cNvCxnSpPr/>
          <p:nvPr/>
        </p:nvCxnSpPr>
        <p:spPr>
          <a:xfrm rot="10800000">
            <a:off x="5000038" y="3181250"/>
            <a:ext cx="0" cy="14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1" name="Google Shape;771;p57"/>
          <p:cNvSpPr txBox="1"/>
          <p:nvPr/>
        </p:nvSpPr>
        <p:spPr>
          <a:xfrm rot="-5400000">
            <a:off x="4573450" y="3773798"/>
            <a:ext cx="853200" cy="21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57"/>
          <p:cNvSpPr txBox="1"/>
          <p:nvPr/>
        </p:nvSpPr>
        <p:spPr>
          <a:xfrm>
            <a:off x="1615275" y="2771700"/>
            <a:ext cx="18429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Static Allocation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57"/>
          <p:cNvSpPr txBox="1"/>
          <p:nvPr/>
        </p:nvSpPr>
        <p:spPr>
          <a:xfrm>
            <a:off x="5653375" y="2773675"/>
            <a:ext cx="2582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Statistical Multiplexing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Statistical Multiplexing is More Efficient</a:t>
            </a:r>
            <a:endParaRPr/>
          </a:p>
        </p:txBody>
      </p:sp>
      <p:sp>
        <p:nvSpPr>
          <p:cNvPr id="779" name="Google Shape;779;p5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Statistical multiplexing (dynamic) is more efficient than static allocation (fixed).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Fixed: You have to give everyone enough for their peak demand.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Dynamic: Give a user more when their demand peaks.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needs 10 in the morning, and 2 all other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needs 10 at night, and 2 all other times.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Fixed: Alice and Bob each get 10 at all times.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need 20 to satisfy demand.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Alice's 10 is wasted most of the time. Same for Bob.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Dynamic: Give each user 10 at their peak time, and 2 at other times.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only need 12 to satisfy demand!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summary: peak of aggregate demand &lt; aggregate of peak demands.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9"/>
          <p:cNvSpPr/>
          <p:nvPr/>
        </p:nvSpPr>
        <p:spPr>
          <a:xfrm>
            <a:off x="6273163" y="1176375"/>
            <a:ext cx="1735764" cy="742511"/>
          </a:xfrm>
          <a:custGeom>
            <a:rect b="b" l="l" r="r" t="t"/>
            <a:pathLst>
              <a:path extrusionOk="0" h="25595" w="81635">
                <a:moveTo>
                  <a:pt x="0" y="25595"/>
                </a:moveTo>
                <a:lnTo>
                  <a:pt x="14726" y="25595"/>
                </a:lnTo>
                <a:lnTo>
                  <a:pt x="14726" y="59"/>
                </a:lnTo>
                <a:lnTo>
                  <a:pt x="28634" y="59"/>
                </a:lnTo>
                <a:lnTo>
                  <a:pt x="28634" y="25595"/>
                </a:lnTo>
                <a:lnTo>
                  <a:pt x="53001" y="25595"/>
                </a:lnTo>
                <a:lnTo>
                  <a:pt x="53001" y="0"/>
                </a:lnTo>
                <a:lnTo>
                  <a:pt x="66967" y="0"/>
                </a:lnTo>
                <a:lnTo>
                  <a:pt x="66967" y="25595"/>
                </a:lnTo>
                <a:lnTo>
                  <a:pt x="81635" y="25595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5" name="Google Shape;785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Multiplexing is More Efficient</a:t>
            </a:r>
            <a:endParaRPr/>
          </a:p>
        </p:txBody>
      </p:sp>
      <p:sp>
        <p:nvSpPr>
          <p:cNvPr id="786" name="Google Shape;786;p59"/>
          <p:cNvSpPr txBox="1"/>
          <p:nvPr>
            <p:ph idx="1" type="body"/>
          </p:nvPr>
        </p:nvSpPr>
        <p:spPr>
          <a:xfrm>
            <a:off x="107050" y="402200"/>
            <a:ext cx="8909700" cy="5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summary: peak of aggregate demand &lt; aggregate of peak demands.</a:t>
            </a:r>
            <a:endParaRPr/>
          </a:p>
        </p:txBody>
      </p:sp>
      <p:cxnSp>
        <p:nvCxnSpPr>
          <p:cNvPr id="787" name="Google Shape;787;p59"/>
          <p:cNvCxnSpPr/>
          <p:nvPr/>
        </p:nvCxnSpPr>
        <p:spPr>
          <a:xfrm>
            <a:off x="460275" y="2223200"/>
            <a:ext cx="22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59"/>
          <p:cNvCxnSpPr/>
          <p:nvPr/>
        </p:nvCxnSpPr>
        <p:spPr>
          <a:xfrm rot="10800000">
            <a:off x="465325" y="1101475"/>
            <a:ext cx="0" cy="11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9" name="Google Shape;789;p59"/>
          <p:cNvSpPr txBox="1"/>
          <p:nvPr/>
        </p:nvSpPr>
        <p:spPr>
          <a:xfrm>
            <a:off x="466450" y="2223204"/>
            <a:ext cx="48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59"/>
          <p:cNvSpPr txBox="1"/>
          <p:nvPr/>
        </p:nvSpPr>
        <p:spPr>
          <a:xfrm rot="-5400000">
            <a:off x="-68450" y="1577025"/>
            <a:ext cx="74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59"/>
          <p:cNvSpPr txBox="1"/>
          <p:nvPr/>
        </p:nvSpPr>
        <p:spPr>
          <a:xfrm>
            <a:off x="839022" y="2606350"/>
            <a:ext cx="1487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Alice's demand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2" name="Google Shape;792;p59"/>
          <p:cNvCxnSpPr/>
          <p:nvPr/>
        </p:nvCxnSpPr>
        <p:spPr>
          <a:xfrm>
            <a:off x="3387675" y="2223200"/>
            <a:ext cx="22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59"/>
          <p:cNvCxnSpPr/>
          <p:nvPr/>
        </p:nvCxnSpPr>
        <p:spPr>
          <a:xfrm rot="10800000">
            <a:off x="3392725" y="1100930"/>
            <a:ext cx="0" cy="11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59"/>
          <p:cNvSpPr txBox="1"/>
          <p:nvPr/>
        </p:nvSpPr>
        <p:spPr>
          <a:xfrm>
            <a:off x="3876525" y="2606350"/>
            <a:ext cx="1267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Bob's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5" name="Google Shape;795;p59"/>
          <p:cNvCxnSpPr/>
          <p:nvPr/>
        </p:nvCxnSpPr>
        <p:spPr>
          <a:xfrm>
            <a:off x="6268125" y="2217675"/>
            <a:ext cx="27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59"/>
          <p:cNvCxnSpPr/>
          <p:nvPr/>
        </p:nvCxnSpPr>
        <p:spPr>
          <a:xfrm rot="10800000">
            <a:off x="6273175" y="1097005"/>
            <a:ext cx="0" cy="11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7" name="Google Shape;797;p59"/>
          <p:cNvSpPr txBox="1"/>
          <p:nvPr/>
        </p:nvSpPr>
        <p:spPr>
          <a:xfrm>
            <a:off x="6561826" y="2606350"/>
            <a:ext cx="165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Combined demand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59"/>
          <p:cNvSpPr/>
          <p:nvPr/>
        </p:nvSpPr>
        <p:spPr>
          <a:xfrm>
            <a:off x="466450" y="14315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9" name="Google Shape;799;p59"/>
          <p:cNvSpPr/>
          <p:nvPr/>
        </p:nvSpPr>
        <p:spPr>
          <a:xfrm flipH="1">
            <a:off x="3392717" y="14315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00" name="Google Shape;800;p59"/>
          <p:cNvCxnSpPr/>
          <p:nvPr/>
        </p:nvCxnSpPr>
        <p:spPr>
          <a:xfrm rot="10800000">
            <a:off x="8145175" y="1176375"/>
            <a:ext cx="0" cy="1041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1" name="Google Shape;801;p59"/>
          <p:cNvSpPr txBox="1"/>
          <p:nvPr/>
        </p:nvSpPr>
        <p:spPr>
          <a:xfrm>
            <a:off x="8145175" y="1453875"/>
            <a:ext cx="875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Peak of aggregate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2" name="Google Shape;802;p59"/>
          <p:cNvCxnSpPr/>
          <p:nvPr/>
        </p:nvCxnSpPr>
        <p:spPr>
          <a:xfrm>
            <a:off x="460275" y="4585400"/>
            <a:ext cx="22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" name="Google Shape;803;p59"/>
          <p:cNvCxnSpPr/>
          <p:nvPr/>
        </p:nvCxnSpPr>
        <p:spPr>
          <a:xfrm rot="10800000">
            <a:off x="465325" y="3022675"/>
            <a:ext cx="0" cy="15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" name="Google Shape;804;p59"/>
          <p:cNvSpPr txBox="1"/>
          <p:nvPr/>
        </p:nvSpPr>
        <p:spPr>
          <a:xfrm>
            <a:off x="466450" y="4585404"/>
            <a:ext cx="48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59"/>
          <p:cNvSpPr txBox="1"/>
          <p:nvPr/>
        </p:nvSpPr>
        <p:spPr>
          <a:xfrm rot="-5400000">
            <a:off x="-68450" y="3939225"/>
            <a:ext cx="74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6" name="Google Shape;806;p59"/>
          <p:cNvCxnSpPr/>
          <p:nvPr/>
        </p:nvCxnSpPr>
        <p:spPr>
          <a:xfrm>
            <a:off x="3387675" y="4585400"/>
            <a:ext cx="22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59"/>
          <p:cNvCxnSpPr/>
          <p:nvPr/>
        </p:nvCxnSpPr>
        <p:spPr>
          <a:xfrm rot="10800000">
            <a:off x="3392725" y="3021916"/>
            <a:ext cx="0" cy="15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59"/>
          <p:cNvSpPr/>
          <p:nvPr/>
        </p:nvSpPr>
        <p:spPr>
          <a:xfrm>
            <a:off x="466450" y="37937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9" name="Google Shape;809;p59"/>
          <p:cNvSpPr/>
          <p:nvPr/>
        </p:nvSpPr>
        <p:spPr>
          <a:xfrm flipH="1">
            <a:off x="3392717" y="37937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0" name="Google Shape;810;p59"/>
          <p:cNvSpPr txBox="1"/>
          <p:nvPr/>
        </p:nvSpPr>
        <p:spPr>
          <a:xfrm>
            <a:off x="7750125" y="3551375"/>
            <a:ext cx="875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Aggregate of peak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1" name="Google Shape;811;p59"/>
          <p:cNvCxnSpPr/>
          <p:nvPr/>
        </p:nvCxnSpPr>
        <p:spPr>
          <a:xfrm rot="10800000">
            <a:off x="2351925" y="3793575"/>
            <a:ext cx="0" cy="78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2" name="Google Shape;812;p59"/>
          <p:cNvSpPr txBox="1"/>
          <p:nvPr/>
        </p:nvSpPr>
        <p:spPr>
          <a:xfrm>
            <a:off x="1980525" y="3522800"/>
            <a:ext cx="74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A's peak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3" name="Google Shape;813;p59"/>
          <p:cNvCxnSpPr/>
          <p:nvPr/>
        </p:nvCxnSpPr>
        <p:spPr>
          <a:xfrm rot="10800000">
            <a:off x="5323725" y="3793575"/>
            <a:ext cx="0" cy="786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14" name="Google Shape;814;p59"/>
          <p:cNvSpPr txBox="1"/>
          <p:nvPr/>
        </p:nvSpPr>
        <p:spPr>
          <a:xfrm>
            <a:off x="4952325" y="3522800"/>
            <a:ext cx="742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B's peak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5" name="Google Shape;815;p59"/>
          <p:cNvCxnSpPr/>
          <p:nvPr/>
        </p:nvCxnSpPr>
        <p:spPr>
          <a:xfrm rot="10800000">
            <a:off x="7625625" y="3797875"/>
            <a:ext cx="0" cy="78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6" name="Google Shape;816;p59"/>
          <p:cNvCxnSpPr/>
          <p:nvPr/>
        </p:nvCxnSpPr>
        <p:spPr>
          <a:xfrm rot="10800000">
            <a:off x="7625625" y="3016300"/>
            <a:ext cx="0" cy="786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7" name="Google Shape;817;p59"/>
          <p:cNvCxnSpPr/>
          <p:nvPr/>
        </p:nvCxnSpPr>
        <p:spPr>
          <a:xfrm>
            <a:off x="6268125" y="4581375"/>
            <a:ext cx="27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59"/>
          <p:cNvCxnSpPr/>
          <p:nvPr/>
        </p:nvCxnSpPr>
        <p:spPr>
          <a:xfrm rot="10800000">
            <a:off x="6273175" y="3016314"/>
            <a:ext cx="0" cy="15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9" name="Google Shape;819;p59"/>
          <p:cNvSpPr txBox="1"/>
          <p:nvPr/>
        </p:nvSpPr>
        <p:spPr>
          <a:xfrm>
            <a:off x="2981623" y="2557150"/>
            <a:ext cx="24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59"/>
          <p:cNvSpPr txBox="1"/>
          <p:nvPr/>
        </p:nvSpPr>
        <p:spPr>
          <a:xfrm>
            <a:off x="5798923" y="2557150"/>
            <a:ext cx="24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0"/>
          <p:cNvSpPr/>
          <p:nvPr/>
        </p:nvSpPr>
        <p:spPr>
          <a:xfrm>
            <a:off x="5634488" y="2925200"/>
            <a:ext cx="1731000" cy="79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60"/>
          <p:cNvSpPr/>
          <p:nvPr/>
        </p:nvSpPr>
        <p:spPr>
          <a:xfrm>
            <a:off x="5634500" y="3716900"/>
            <a:ext cx="1731000" cy="791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60"/>
          <p:cNvSpPr/>
          <p:nvPr/>
        </p:nvSpPr>
        <p:spPr>
          <a:xfrm>
            <a:off x="2089475" y="3473175"/>
            <a:ext cx="295800" cy="742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60"/>
          <p:cNvSpPr/>
          <p:nvPr/>
        </p:nvSpPr>
        <p:spPr>
          <a:xfrm>
            <a:off x="1269025" y="3473175"/>
            <a:ext cx="295800" cy="7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60"/>
          <p:cNvSpPr/>
          <p:nvPr/>
        </p:nvSpPr>
        <p:spPr>
          <a:xfrm>
            <a:off x="959175" y="4362075"/>
            <a:ext cx="1735800" cy="152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60"/>
          <p:cNvSpPr/>
          <p:nvPr/>
        </p:nvSpPr>
        <p:spPr>
          <a:xfrm>
            <a:off x="959175" y="4209975"/>
            <a:ext cx="1735800" cy="15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Statistical Multiplexing is More Efficient</a:t>
            </a:r>
            <a:endParaRPr/>
          </a:p>
        </p:txBody>
      </p:sp>
      <p:sp>
        <p:nvSpPr>
          <p:cNvPr id="832" name="Google Shape;832;p60"/>
          <p:cNvSpPr txBox="1"/>
          <p:nvPr>
            <p:ph idx="1" type="body"/>
          </p:nvPr>
        </p:nvSpPr>
        <p:spPr>
          <a:xfrm>
            <a:off x="107050" y="402200"/>
            <a:ext cx="8909700" cy="1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summary: peak of aggregate demand &lt; aggregate of peak demands.</a:t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max(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2400"/>
              <a:t> f</a:t>
            </a:r>
            <a:r>
              <a:rPr lang="en"/>
              <a:t>i</a:t>
            </a:r>
            <a:r>
              <a:rPr lang="en" sz="2400"/>
              <a:t>) &lt;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2400"/>
              <a:t> max(f</a:t>
            </a:r>
            <a:r>
              <a:rPr lang="en"/>
              <a:t>i</a:t>
            </a:r>
            <a:r>
              <a:rPr lang="en" sz="2400"/>
              <a:t>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practice, peak of aggregate is usually closer to the </a:t>
            </a:r>
            <a:r>
              <a:rPr i="1" lang="en"/>
              <a:t>average</a:t>
            </a:r>
            <a:r>
              <a:rPr lang="en"/>
              <a:t> of peak demands.</a:t>
            </a:r>
            <a:endParaRPr/>
          </a:p>
        </p:txBody>
      </p:sp>
      <p:sp>
        <p:nvSpPr>
          <p:cNvPr id="833" name="Google Shape;833;p60"/>
          <p:cNvSpPr/>
          <p:nvPr/>
        </p:nvSpPr>
        <p:spPr>
          <a:xfrm>
            <a:off x="959163" y="3467475"/>
            <a:ext cx="1735764" cy="742511"/>
          </a:xfrm>
          <a:custGeom>
            <a:rect b="b" l="l" r="r" t="t"/>
            <a:pathLst>
              <a:path extrusionOk="0" h="25595" w="81635">
                <a:moveTo>
                  <a:pt x="0" y="25595"/>
                </a:moveTo>
                <a:lnTo>
                  <a:pt x="14726" y="25595"/>
                </a:lnTo>
                <a:lnTo>
                  <a:pt x="14726" y="59"/>
                </a:lnTo>
                <a:lnTo>
                  <a:pt x="28634" y="59"/>
                </a:lnTo>
                <a:lnTo>
                  <a:pt x="28634" y="25595"/>
                </a:lnTo>
                <a:lnTo>
                  <a:pt x="53001" y="25595"/>
                </a:lnTo>
                <a:lnTo>
                  <a:pt x="53001" y="0"/>
                </a:lnTo>
                <a:lnTo>
                  <a:pt x="66967" y="0"/>
                </a:lnTo>
                <a:lnTo>
                  <a:pt x="66967" y="25595"/>
                </a:lnTo>
                <a:lnTo>
                  <a:pt x="81635" y="25595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34" name="Google Shape;834;p60"/>
          <p:cNvCxnSpPr/>
          <p:nvPr/>
        </p:nvCxnSpPr>
        <p:spPr>
          <a:xfrm>
            <a:off x="954125" y="4508775"/>
            <a:ext cx="27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0"/>
          <p:cNvCxnSpPr/>
          <p:nvPr/>
        </p:nvCxnSpPr>
        <p:spPr>
          <a:xfrm rot="10800000">
            <a:off x="959175" y="2729000"/>
            <a:ext cx="0" cy="17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0"/>
          <p:cNvCxnSpPr/>
          <p:nvPr/>
        </p:nvCxnSpPr>
        <p:spPr>
          <a:xfrm rot="10800000">
            <a:off x="2831175" y="3467475"/>
            <a:ext cx="0" cy="1041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37" name="Google Shape;837;p60"/>
          <p:cNvSpPr txBox="1"/>
          <p:nvPr/>
        </p:nvSpPr>
        <p:spPr>
          <a:xfrm>
            <a:off x="2831175" y="3744975"/>
            <a:ext cx="875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Peak of aggregate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60"/>
          <p:cNvSpPr txBox="1"/>
          <p:nvPr/>
        </p:nvSpPr>
        <p:spPr>
          <a:xfrm>
            <a:off x="7545607" y="3467463"/>
            <a:ext cx="875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Aggregate of peak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9" name="Google Shape;839;p60"/>
          <p:cNvCxnSpPr/>
          <p:nvPr/>
        </p:nvCxnSpPr>
        <p:spPr>
          <a:xfrm rot="10800000">
            <a:off x="7473432" y="3727988"/>
            <a:ext cx="0" cy="78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0" name="Google Shape;840;p60"/>
          <p:cNvCxnSpPr/>
          <p:nvPr/>
        </p:nvCxnSpPr>
        <p:spPr>
          <a:xfrm rot="10800000">
            <a:off x="7473432" y="2946413"/>
            <a:ext cx="0" cy="786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1" name="Google Shape;841;p60"/>
          <p:cNvCxnSpPr/>
          <p:nvPr/>
        </p:nvCxnSpPr>
        <p:spPr>
          <a:xfrm>
            <a:off x="5624400" y="4511488"/>
            <a:ext cx="27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60"/>
          <p:cNvSpPr txBox="1"/>
          <p:nvPr/>
        </p:nvSpPr>
        <p:spPr>
          <a:xfrm>
            <a:off x="5668050" y="4514304"/>
            <a:ext cx="48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60"/>
          <p:cNvSpPr txBox="1"/>
          <p:nvPr/>
        </p:nvSpPr>
        <p:spPr>
          <a:xfrm rot="-5400000">
            <a:off x="5109975" y="3590625"/>
            <a:ext cx="74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60"/>
          <p:cNvSpPr/>
          <p:nvPr/>
        </p:nvSpPr>
        <p:spPr>
          <a:xfrm>
            <a:off x="5629438" y="37169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5" name="Google Shape;845;p60"/>
          <p:cNvSpPr/>
          <p:nvPr/>
        </p:nvSpPr>
        <p:spPr>
          <a:xfrm flipH="1">
            <a:off x="5629454" y="29251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46" name="Google Shape;846;p60"/>
          <p:cNvSpPr txBox="1"/>
          <p:nvPr/>
        </p:nvSpPr>
        <p:spPr>
          <a:xfrm>
            <a:off x="1019850" y="4514304"/>
            <a:ext cx="48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60"/>
          <p:cNvSpPr txBox="1"/>
          <p:nvPr/>
        </p:nvSpPr>
        <p:spPr>
          <a:xfrm rot="-5400000">
            <a:off x="461775" y="3590625"/>
            <a:ext cx="74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8" name="Google Shape;848;p60"/>
          <p:cNvCxnSpPr/>
          <p:nvPr/>
        </p:nvCxnSpPr>
        <p:spPr>
          <a:xfrm rot="10800000">
            <a:off x="5629450" y="2728234"/>
            <a:ext cx="0" cy="17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Internet Design Principles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Architecting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Narrow Waist, Demultiplexing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End-to-End Principle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Designing Resource Sharing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Statistical 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Circuit vs. Packet Switching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54" name="Google Shape;854;p61"/>
          <p:cNvSpPr txBox="1"/>
          <p:nvPr>
            <p:ph type="title"/>
          </p:nvPr>
        </p:nvSpPr>
        <p:spPr>
          <a:xfrm>
            <a:off x="177925" y="1589050"/>
            <a:ext cx="4038000" cy="24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 vs.</a:t>
            </a:r>
            <a:br>
              <a:rPr lang="en"/>
            </a:br>
            <a:r>
              <a:rPr lang="en"/>
              <a:t>Packet Switching</a:t>
            </a:r>
            <a:endParaRPr/>
          </a:p>
        </p:txBody>
      </p:sp>
      <p:sp>
        <p:nvSpPr>
          <p:cNvPr id="855" name="Google Shape;855;p6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 vs. Packet Switching</a:t>
            </a:r>
            <a:endParaRPr/>
          </a:p>
        </p:txBody>
      </p:sp>
      <p:sp>
        <p:nvSpPr>
          <p:cNvPr id="861" name="Google Shape;861;p6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2 canonical designs for implementing statistical multiplexing: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Reservations</a:t>
            </a:r>
            <a:r>
              <a:rPr lang="en"/>
              <a:t> via circuit switching: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At start of connection, end-hosts explicitly request and reserve resources.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During connection, use the reserved resources to send packets.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At end of connection, release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Best-effort</a:t>
            </a:r>
            <a:r>
              <a:rPr lang="en"/>
              <a:t> via packet switching: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Just use the resources (send packets) and hope for the best.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Analogy: In a restaurant, reservations vs. first-come, first-serve.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Architecting the Internet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think about the Internet design choices?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poses a unique design challenge.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new paradigms emerged from the design of the Internet.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radical departure from systems at the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Now routinely adopted in modern systems (e.g. cloud services).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paradigms shaped how we reason about designing complex systems.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What's the right prioritization of goals?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are the fundamental constraints?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do we decompose a problem?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abstractions do we need?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are the tradeoffs?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is a lesson in how to </a:t>
            </a:r>
            <a:r>
              <a:rPr i="1" lang="en"/>
              <a:t>architect</a:t>
            </a:r>
            <a:r>
              <a:rPr lang="en"/>
              <a:t> a networked system.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6" name="Google Shape;866;p63"/>
          <p:cNvCxnSpPr>
            <a:stCxn id="867" idx="6"/>
            <a:endCxn id="868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63"/>
          <p:cNvCxnSpPr>
            <a:stCxn id="868" idx="3"/>
            <a:endCxn id="870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63"/>
          <p:cNvCxnSpPr>
            <a:stCxn id="872" idx="3"/>
            <a:endCxn id="873" idx="1"/>
          </p:cNvCxnSpPr>
          <p:nvPr/>
        </p:nvCxnSpPr>
        <p:spPr>
          <a:xfrm>
            <a:off x="3800100" y="4744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63"/>
          <p:cNvCxnSpPr>
            <a:stCxn id="868" idx="2"/>
            <a:endCxn id="872" idx="0"/>
          </p:cNvCxnSpPr>
          <p:nvPr/>
        </p:nvCxnSpPr>
        <p:spPr>
          <a:xfrm>
            <a:off x="3048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63"/>
          <p:cNvCxnSpPr>
            <a:stCxn id="870" idx="2"/>
            <a:endCxn id="873" idx="0"/>
          </p:cNvCxnSpPr>
          <p:nvPr/>
        </p:nvCxnSpPr>
        <p:spPr>
          <a:xfrm>
            <a:off x="4191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63"/>
          <p:cNvCxnSpPr>
            <a:stCxn id="877" idx="2"/>
            <a:endCxn id="873" idx="3"/>
          </p:cNvCxnSpPr>
          <p:nvPr/>
        </p:nvCxnSpPr>
        <p:spPr>
          <a:xfrm flipH="1">
            <a:off x="4943100" y="4125000"/>
            <a:ext cx="16101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63"/>
          <p:cNvCxnSpPr>
            <a:stCxn id="879" idx="2"/>
            <a:endCxn id="870" idx="3"/>
          </p:cNvCxnSpPr>
          <p:nvPr/>
        </p:nvCxnSpPr>
        <p:spPr>
          <a:xfrm flipH="1">
            <a:off x="4333500" y="3363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63"/>
          <p:cNvCxnSpPr>
            <a:stCxn id="879" idx="2"/>
            <a:endCxn id="877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63"/>
          <p:cNvCxnSpPr>
            <a:stCxn id="877" idx="3"/>
            <a:endCxn id="882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3" name="Google Shape;883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</a:t>
            </a:r>
            <a:endParaRPr/>
          </a:p>
        </p:txBody>
      </p:sp>
      <p:sp>
        <p:nvSpPr>
          <p:cNvPr id="884" name="Google Shape;884;p63"/>
          <p:cNvSpPr txBox="1"/>
          <p:nvPr>
            <p:ph idx="1" type="body"/>
          </p:nvPr>
        </p:nvSpPr>
        <p:spPr>
          <a:xfrm>
            <a:off x="107050" y="402200"/>
            <a:ext cx="89097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Reservations via circuit switching: Reserve capacity for the connection.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sends a reservation to 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Along the way, routers hear the reservation and allocate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establish a circuit, and A can start sending data.</a:t>
            </a:r>
            <a:endParaRPr/>
          </a:p>
        </p:txBody>
      </p:sp>
      <p:sp>
        <p:nvSpPr>
          <p:cNvPr id="872" name="Google Shape;872;p63"/>
          <p:cNvSpPr/>
          <p:nvPr/>
        </p:nvSpPr>
        <p:spPr>
          <a:xfrm>
            <a:off x="3515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63"/>
          <p:cNvSpPr/>
          <p:nvPr/>
        </p:nvSpPr>
        <p:spPr>
          <a:xfrm>
            <a:off x="4658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63"/>
          <p:cNvSpPr/>
          <p:nvPr/>
        </p:nvSpPr>
        <p:spPr>
          <a:xfrm>
            <a:off x="75536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63"/>
          <p:cNvSpPr/>
          <p:nvPr/>
        </p:nvSpPr>
        <p:spPr>
          <a:xfrm>
            <a:off x="1542300" y="3222050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63"/>
          <p:cNvSpPr/>
          <p:nvPr/>
        </p:nvSpPr>
        <p:spPr>
          <a:xfrm>
            <a:off x="2685300" y="3222050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63"/>
          <p:cNvSpPr/>
          <p:nvPr/>
        </p:nvSpPr>
        <p:spPr>
          <a:xfrm>
            <a:off x="3866400" y="3222050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63"/>
          <p:cNvSpPr/>
          <p:nvPr/>
        </p:nvSpPr>
        <p:spPr>
          <a:xfrm>
            <a:off x="5352300" y="2455069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89" name="Google Shape;889;p63"/>
          <p:cNvGrpSpPr/>
          <p:nvPr/>
        </p:nvGrpSpPr>
        <p:grpSpPr>
          <a:xfrm>
            <a:off x="2376812" y="4140513"/>
            <a:ext cx="366600" cy="260100"/>
            <a:chOff x="4850625" y="3619650"/>
            <a:chExt cx="366600" cy="260100"/>
          </a:xfrm>
        </p:grpSpPr>
        <p:sp>
          <p:nvSpPr>
            <p:cNvPr id="890" name="Google Shape;890;p63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91" name="Google Shape;891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2" name="Google Shape;892;p63"/>
          <p:cNvGrpSpPr/>
          <p:nvPr/>
        </p:nvGrpSpPr>
        <p:grpSpPr>
          <a:xfrm>
            <a:off x="3519812" y="4140513"/>
            <a:ext cx="366600" cy="260100"/>
            <a:chOff x="4850625" y="3619650"/>
            <a:chExt cx="366600" cy="260100"/>
          </a:xfrm>
        </p:grpSpPr>
        <p:sp>
          <p:nvSpPr>
            <p:cNvPr id="893" name="Google Shape;893;p63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94" name="Google Shape;894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5" name="Google Shape;895;p63"/>
          <p:cNvGrpSpPr/>
          <p:nvPr/>
        </p:nvGrpSpPr>
        <p:grpSpPr>
          <a:xfrm>
            <a:off x="5882012" y="4140513"/>
            <a:ext cx="366600" cy="260100"/>
            <a:chOff x="4850625" y="3619650"/>
            <a:chExt cx="366600" cy="260100"/>
          </a:xfrm>
        </p:grpSpPr>
        <p:sp>
          <p:nvSpPr>
            <p:cNvPr id="896" name="Google Shape;896;p63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97" name="Google Shape;897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98" name="Google Shape;898;p63"/>
          <p:cNvCxnSpPr>
            <a:stCxn id="867" idx="6"/>
            <a:endCxn id="868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63"/>
          <p:cNvSpPr/>
          <p:nvPr/>
        </p:nvSpPr>
        <p:spPr>
          <a:xfrm>
            <a:off x="17624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9" name="Google Shape;899;p63"/>
          <p:cNvCxnSpPr>
            <a:stCxn id="868" idx="3"/>
            <a:endCxn id="870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63"/>
          <p:cNvCxnSpPr>
            <a:stCxn id="870" idx="3"/>
            <a:endCxn id="879" idx="2"/>
          </p:cNvCxnSpPr>
          <p:nvPr/>
        </p:nvCxnSpPr>
        <p:spPr>
          <a:xfrm flipH="1" rot="10800000">
            <a:off x="4333500" y="3363000"/>
            <a:ext cx="1381500" cy="61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63"/>
          <p:cNvSpPr/>
          <p:nvPr/>
        </p:nvSpPr>
        <p:spPr>
          <a:xfrm>
            <a:off x="2905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01" name="Google Shape;901;p63"/>
          <p:cNvGrpSpPr/>
          <p:nvPr/>
        </p:nvGrpSpPr>
        <p:grpSpPr>
          <a:xfrm>
            <a:off x="5043812" y="3378513"/>
            <a:ext cx="366600" cy="260100"/>
            <a:chOff x="4850625" y="3619650"/>
            <a:chExt cx="366600" cy="260100"/>
          </a:xfrm>
        </p:grpSpPr>
        <p:sp>
          <p:nvSpPr>
            <p:cNvPr id="902" name="Google Shape;902;p63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903" name="Google Shape;903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04" name="Google Shape;904;p63"/>
          <p:cNvCxnSpPr>
            <a:stCxn id="879" idx="2"/>
            <a:endCxn id="877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63"/>
          <p:cNvCxnSpPr>
            <a:stCxn id="877" idx="3"/>
            <a:endCxn id="882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63"/>
          <p:cNvSpPr/>
          <p:nvPr/>
        </p:nvSpPr>
        <p:spPr>
          <a:xfrm>
            <a:off x="5572500" y="3078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63"/>
          <p:cNvSpPr/>
          <p:nvPr/>
        </p:nvSpPr>
        <p:spPr>
          <a:xfrm>
            <a:off x="6190500" y="3177029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63"/>
          <p:cNvSpPr/>
          <p:nvPr/>
        </p:nvSpPr>
        <p:spPr>
          <a:xfrm>
            <a:off x="4048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63"/>
          <p:cNvSpPr/>
          <p:nvPr/>
        </p:nvSpPr>
        <p:spPr>
          <a:xfrm>
            <a:off x="64107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1" name="Google Shape;911;p64"/>
          <p:cNvCxnSpPr>
            <a:stCxn id="912" idx="6"/>
            <a:endCxn id="913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64"/>
          <p:cNvCxnSpPr>
            <a:stCxn id="913" idx="3"/>
            <a:endCxn id="915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64"/>
          <p:cNvCxnSpPr>
            <a:stCxn id="917" idx="3"/>
            <a:endCxn id="918" idx="1"/>
          </p:cNvCxnSpPr>
          <p:nvPr/>
        </p:nvCxnSpPr>
        <p:spPr>
          <a:xfrm>
            <a:off x="3800100" y="4744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64"/>
          <p:cNvCxnSpPr>
            <a:stCxn id="913" idx="2"/>
            <a:endCxn id="917" idx="0"/>
          </p:cNvCxnSpPr>
          <p:nvPr/>
        </p:nvCxnSpPr>
        <p:spPr>
          <a:xfrm>
            <a:off x="3048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0" name="Google Shape;920;p64"/>
          <p:cNvCxnSpPr>
            <a:stCxn id="915" idx="2"/>
            <a:endCxn id="918" idx="0"/>
          </p:cNvCxnSpPr>
          <p:nvPr/>
        </p:nvCxnSpPr>
        <p:spPr>
          <a:xfrm>
            <a:off x="4191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64"/>
          <p:cNvCxnSpPr>
            <a:stCxn id="922" idx="2"/>
            <a:endCxn id="918" idx="3"/>
          </p:cNvCxnSpPr>
          <p:nvPr/>
        </p:nvCxnSpPr>
        <p:spPr>
          <a:xfrm flipH="1">
            <a:off x="4943100" y="4125000"/>
            <a:ext cx="16101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64"/>
          <p:cNvCxnSpPr>
            <a:stCxn id="924" idx="2"/>
            <a:endCxn id="915" idx="3"/>
          </p:cNvCxnSpPr>
          <p:nvPr/>
        </p:nvCxnSpPr>
        <p:spPr>
          <a:xfrm flipH="1">
            <a:off x="4333500" y="3363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64"/>
          <p:cNvCxnSpPr>
            <a:stCxn id="924" idx="2"/>
            <a:endCxn id="922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6" name="Google Shape;926;p64"/>
          <p:cNvCxnSpPr>
            <a:stCxn id="922" idx="3"/>
            <a:endCxn id="927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</a:t>
            </a:r>
            <a:endParaRPr/>
          </a:p>
        </p:txBody>
      </p:sp>
      <p:sp>
        <p:nvSpPr>
          <p:cNvPr id="929" name="Google Shape;929;p64"/>
          <p:cNvSpPr txBox="1"/>
          <p:nvPr>
            <p:ph idx="1" type="body"/>
          </p:nvPr>
        </p:nvSpPr>
        <p:spPr>
          <a:xfrm>
            <a:off x="107050" y="402200"/>
            <a:ext cx="89097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Reservations via circuit switching: Reserve capacity for the connection.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connection is done, A sends a teardown message to 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Along the way, routers see the message and free up resources.</a:t>
            </a:r>
            <a:endParaRPr/>
          </a:p>
        </p:txBody>
      </p:sp>
      <p:sp>
        <p:nvSpPr>
          <p:cNvPr id="917" name="Google Shape;917;p64"/>
          <p:cNvSpPr/>
          <p:nvPr/>
        </p:nvSpPr>
        <p:spPr>
          <a:xfrm>
            <a:off x="3515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64"/>
          <p:cNvSpPr/>
          <p:nvPr/>
        </p:nvSpPr>
        <p:spPr>
          <a:xfrm>
            <a:off x="4658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64"/>
          <p:cNvSpPr/>
          <p:nvPr/>
        </p:nvSpPr>
        <p:spPr>
          <a:xfrm>
            <a:off x="1591050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64"/>
          <p:cNvSpPr/>
          <p:nvPr/>
        </p:nvSpPr>
        <p:spPr>
          <a:xfrm>
            <a:off x="2734059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2" name="Google Shape;932;p64"/>
          <p:cNvSpPr/>
          <p:nvPr/>
        </p:nvSpPr>
        <p:spPr>
          <a:xfrm>
            <a:off x="3877056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3" name="Google Shape;933;p64"/>
          <p:cNvSpPr/>
          <p:nvPr/>
        </p:nvSpPr>
        <p:spPr>
          <a:xfrm>
            <a:off x="5401038" y="2674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4" name="Google Shape;934;p64"/>
          <p:cNvCxnSpPr>
            <a:stCxn id="912" idx="6"/>
            <a:endCxn id="913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64"/>
          <p:cNvCxnSpPr>
            <a:stCxn id="913" idx="3"/>
            <a:endCxn id="915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64"/>
          <p:cNvCxnSpPr>
            <a:stCxn id="915" idx="3"/>
            <a:endCxn id="924" idx="2"/>
          </p:cNvCxnSpPr>
          <p:nvPr/>
        </p:nvCxnSpPr>
        <p:spPr>
          <a:xfrm flipH="1" rot="10800000">
            <a:off x="4333500" y="3363000"/>
            <a:ext cx="1381500" cy="61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64"/>
          <p:cNvCxnSpPr>
            <a:stCxn id="924" idx="2"/>
            <a:endCxn id="922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8" name="Google Shape;938;p64"/>
          <p:cNvCxnSpPr>
            <a:stCxn id="922" idx="3"/>
            <a:endCxn id="927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3" name="Google Shape;913;p64"/>
          <p:cNvSpPr/>
          <p:nvPr/>
        </p:nvSpPr>
        <p:spPr>
          <a:xfrm>
            <a:off x="2905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64"/>
          <p:cNvSpPr/>
          <p:nvPr/>
        </p:nvSpPr>
        <p:spPr>
          <a:xfrm>
            <a:off x="17624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64"/>
          <p:cNvSpPr/>
          <p:nvPr/>
        </p:nvSpPr>
        <p:spPr>
          <a:xfrm>
            <a:off x="4048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64"/>
          <p:cNvSpPr/>
          <p:nvPr/>
        </p:nvSpPr>
        <p:spPr>
          <a:xfrm>
            <a:off x="64107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64"/>
          <p:cNvSpPr/>
          <p:nvPr/>
        </p:nvSpPr>
        <p:spPr>
          <a:xfrm>
            <a:off x="5572500" y="3078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64"/>
          <p:cNvSpPr/>
          <p:nvPr/>
        </p:nvSpPr>
        <p:spPr>
          <a:xfrm>
            <a:off x="75536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64"/>
          <p:cNvSpPr/>
          <p:nvPr/>
        </p:nvSpPr>
        <p:spPr>
          <a:xfrm>
            <a:off x="6239262" y="34364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4" name="Google Shape;944;p65"/>
          <p:cNvCxnSpPr>
            <a:stCxn id="945" idx="6"/>
            <a:endCxn id="946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65"/>
          <p:cNvCxnSpPr>
            <a:stCxn id="946" idx="3"/>
            <a:endCxn id="948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65"/>
          <p:cNvCxnSpPr>
            <a:stCxn id="950" idx="3"/>
            <a:endCxn id="951" idx="1"/>
          </p:cNvCxnSpPr>
          <p:nvPr/>
        </p:nvCxnSpPr>
        <p:spPr>
          <a:xfrm>
            <a:off x="3800100" y="4744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65"/>
          <p:cNvCxnSpPr>
            <a:stCxn id="946" idx="2"/>
            <a:endCxn id="950" idx="0"/>
          </p:cNvCxnSpPr>
          <p:nvPr/>
        </p:nvCxnSpPr>
        <p:spPr>
          <a:xfrm>
            <a:off x="3048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65"/>
          <p:cNvCxnSpPr>
            <a:stCxn id="948" idx="2"/>
            <a:endCxn id="951" idx="0"/>
          </p:cNvCxnSpPr>
          <p:nvPr/>
        </p:nvCxnSpPr>
        <p:spPr>
          <a:xfrm>
            <a:off x="4191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65"/>
          <p:cNvCxnSpPr>
            <a:stCxn id="955" idx="2"/>
            <a:endCxn id="951" idx="3"/>
          </p:cNvCxnSpPr>
          <p:nvPr/>
        </p:nvCxnSpPr>
        <p:spPr>
          <a:xfrm flipH="1">
            <a:off x="4943100" y="4125000"/>
            <a:ext cx="16101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65"/>
          <p:cNvCxnSpPr>
            <a:stCxn id="957" idx="2"/>
            <a:endCxn id="948" idx="3"/>
          </p:cNvCxnSpPr>
          <p:nvPr/>
        </p:nvCxnSpPr>
        <p:spPr>
          <a:xfrm flipH="1">
            <a:off x="4333500" y="3363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65"/>
          <p:cNvCxnSpPr>
            <a:stCxn id="957" idx="2"/>
            <a:endCxn id="955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65"/>
          <p:cNvCxnSpPr>
            <a:stCxn id="955" idx="3"/>
            <a:endCxn id="960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1" name="Google Shape;961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</a:t>
            </a:r>
            <a:endParaRPr/>
          </a:p>
        </p:txBody>
      </p:sp>
      <p:sp>
        <p:nvSpPr>
          <p:cNvPr id="962" name="Google Shape;962;p65"/>
          <p:cNvSpPr txBox="1"/>
          <p:nvPr>
            <p:ph idx="1" type="body"/>
          </p:nvPr>
        </p:nvSpPr>
        <p:spPr>
          <a:xfrm>
            <a:off x="107050" y="402200"/>
            <a:ext cx="89097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Best-effort via packet switching</a:t>
            </a:r>
            <a:r>
              <a:rPr lang="en"/>
              <a:t>: Allocate resources to each packet independently.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router considers the packet independently.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packet in the flow is considered independently.</a:t>
            </a:r>
            <a:endParaRPr/>
          </a:p>
        </p:txBody>
      </p:sp>
      <p:sp>
        <p:nvSpPr>
          <p:cNvPr id="946" name="Google Shape;946;p65"/>
          <p:cNvSpPr/>
          <p:nvPr/>
        </p:nvSpPr>
        <p:spPr>
          <a:xfrm>
            <a:off x="2905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65"/>
          <p:cNvSpPr/>
          <p:nvPr/>
        </p:nvSpPr>
        <p:spPr>
          <a:xfrm>
            <a:off x="17624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65"/>
          <p:cNvSpPr/>
          <p:nvPr/>
        </p:nvSpPr>
        <p:spPr>
          <a:xfrm>
            <a:off x="4048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65"/>
          <p:cNvSpPr/>
          <p:nvPr/>
        </p:nvSpPr>
        <p:spPr>
          <a:xfrm>
            <a:off x="3515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65"/>
          <p:cNvSpPr/>
          <p:nvPr/>
        </p:nvSpPr>
        <p:spPr>
          <a:xfrm>
            <a:off x="4658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65"/>
          <p:cNvSpPr/>
          <p:nvPr/>
        </p:nvSpPr>
        <p:spPr>
          <a:xfrm>
            <a:off x="64107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65"/>
          <p:cNvSpPr/>
          <p:nvPr/>
        </p:nvSpPr>
        <p:spPr>
          <a:xfrm>
            <a:off x="5572500" y="3078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65"/>
          <p:cNvSpPr/>
          <p:nvPr/>
        </p:nvSpPr>
        <p:spPr>
          <a:xfrm>
            <a:off x="75536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65"/>
          <p:cNvSpPr/>
          <p:nvPr/>
        </p:nvSpPr>
        <p:spPr>
          <a:xfrm>
            <a:off x="1591050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65"/>
          <p:cNvSpPr/>
          <p:nvPr/>
        </p:nvSpPr>
        <p:spPr>
          <a:xfrm>
            <a:off x="2734059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65"/>
          <p:cNvSpPr/>
          <p:nvPr/>
        </p:nvSpPr>
        <p:spPr>
          <a:xfrm>
            <a:off x="3877056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65"/>
          <p:cNvSpPr/>
          <p:nvPr/>
        </p:nvSpPr>
        <p:spPr>
          <a:xfrm>
            <a:off x="5401038" y="2674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65"/>
          <p:cNvSpPr/>
          <p:nvPr/>
        </p:nvSpPr>
        <p:spPr>
          <a:xfrm>
            <a:off x="6239262" y="34364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65"/>
          <p:cNvSpPr/>
          <p:nvPr/>
        </p:nvSpPr>
        <p:spPr>
          <a:xfrm>
            <a:off x="7391412" y="34364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6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Circuit Switching vs. Packet Switching</a:t>
            </a:r>
            <a:endParaRPr/>
          </a:p>
        </p:txBody>
      </p:sp>
      <p:sp>
        <p:nvSpPr>
          <p:cNvPr id="974" name="Google Shape;974;p66"/>
          <p:cNvSpPr txBox="1"/>
          <p:nvPr>
            <p:ph idx="1" type="body"/>
          </p:nvPr>
        </p:nvSpPr>
        <p:spPr>
          <a:xfrm>
            <a:off x="107050" y="402200"/>
            <a:ext cx="8909700" cy="25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Remember: Both </a:t>
            </a:r>
            <a:r>
              <a:rPr lang="en"/>
              <a:t>approaches</a:t>
            </a:r>
            <a:r>
              <a:rPr lang="en"/>
              <a:t> embody statistical multiplexing.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Reservations via circuit switching: Resources </a:t>
            </a:r>
            <a:r>
              <a:rPr lang="en"/>
              <a:t>shared</a:t>
            </a:r>
            <a:r>
              <a:rPr lang="en"/>
              <a:t> between all active flows.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Reserve the peak demand for the flow.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 aren't allocating for all flows that might ever exist.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Best-effort via packet switching: Resources shared between packets.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Resources given out on a packet-by-packet basis.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fixed allocation of resources.</a:t>
            </a:r>
            <a:endParaRPr/>
          </a:p>
        </p:txBody>
      </p:sp>
      <p:sp>
        <p:nvSpPr>
          <p:cNvPr id="975" name="Google Shape;975;p66"/>
          <p:cNvSpPr/>
          <p:nvPr/>
        </p:nvSpPr>
        <p:spPr>
          <a:xfrm>
            <a:off x="5451920" y="4529184"/>
            <a:ext cx="14208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 Switching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66"/>
          <p:cNvSpPr/>
          <p:nvPr/>
        </p:nvSpPr>
        <p:spPr>
          <a:xfrm>
            <a:off x="3623245" y="4529184"/>
            <a:ext cx="14208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Circuit Switching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7" name="Google Shape;977;p66"/>
          <p:cNvCxnSpPr>
            <a:stCxn id="978" idx="2"/>
            <a:endCxn id="979" idx="0"/>
          </p:cNvCxnSpPr>
          <p:nvPr/>
        </p:nvCxnSpPr>
        <p:spPr>
          <a:xfrm flipH="1">
            <a:off x="2962045" y="3573684"/>
            <a:ext cx="1143000" cy="34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66"/>
          <p:cNvCxnSpPr>
            <a:stCxn id="978" idx="2"/>
            <a:endCxn id="981" idx="0"/>
          </p:cNvCxnSpPr>
          <p:nvPr/>
        </p:nvCxnSpPr>
        <p:spPr>
          <a:xfrm>
            <a:off x="4105045" y="3573684"/>
            <a:ext cx="1143000" cy="34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66"/>
          <p:cNvCxnSpPr>
            <a:stCxn id="981" idx="2"/>
            <a:endCxn id="976" idx="0"/>
          </p:cNvCxnSpPr>
          <p:nvPr/>
        </p:nvCxnSpPr>
        <p:spPr>
          <a:xfrm flipH="1">
            <a:off x="4333645" y="4183284"/>
            <a:ext cx="914400" cy="34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66"/>
          <p:cNvCxnSpPr>
            <a:stCxn id="981" idx="2"/>
            <a:endCxn id="975" idx="0"/>
          </p:cNvCxnSpPr>
          <p:nvPr/>
        </p:nvCxnSpPr>
        <p:spPr>
          <a:xfrm>
            <a:off x="5248045" y="4183284"/>
            <a:ext cx="914400" cy="345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Google Shape;979;p66"/>
          <p:cNvSpPr/>
          <p:nvPr/>
        </p:nvSpPr>
        <p:spPr>
          <a:xfrm>
            <a:off x="2271295" y="3919584"/>
            <a:ext cx="13815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Static Allocation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66"/>
          <p:cNvSpPr/>
          <p:nvPr/>
        </p:nvSpPr>
        <p:spPr>
          <a:xfrm>
            <a:off x="4295545" y="3919584"/>
            <a:ext cx="19050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Statistical Multiplexing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66"/>
          <p:cNvSpPr/>
          <p:nvPr/>
        </p:nvSpPr>
        <p:spPr>
          <a:xfrm>
            <a:off x="3316495" y="3309984"/>
            <a:ext cx="15771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Sharing Resources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Internet Design Principles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Architecting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Narrow Waist, Demultiplexing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End-to-End Principle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Designing Resource Sharing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Statistical 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Circuit vs. Packet Switching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89" name="Google Shape;989;p67"/>
          <p:cNvSpPr txBox="1"/>
          <p:nvPr>
            <p:ph type="title"/>
          </p:nvPr>
        </p:nvSpPr>
        <p:spPr>
          <a:xfrm>
            <a:off x="177925" y="1589050"/>
            <a:ext cx="4038000" cy="24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vs. Packet Switching:</a:t>
            </a:r>
            <a:br>
              <a:rPr lang="en"/>
            </a:br>
            <a:r>
              <a:rPr lang="en"/>
              <a:t>Which is Better?</a:t>
            </a:r>
            <a:endParaRPr/>
          </a:p>
        </p:txBody>
      </p:sp>
      <p:sp>
        <p:nvSpPr>
          <p:cNvPr id="990" name="Google Shape;990;p6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 vs. Packet Switching: Which is Better?</a:t>
            </a:r>
            <a:endParaRPr/>
          </a:p>
        </p:txBody>
      </p:sp>
      <p:sp>
        <p:nvSpPr>
          <p:cNvPr id="996" name="Google Shape;996;p6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better? We can compare along several dimensions.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offers a better abstraction to applications?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is more efficient at scale?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is better at handling failures at scale?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is easier (less complex) to implement at scale?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Better? (</a:t>
            </a:r>
            <a:r>
              <a:rPr lang="en"/>
              <a:t>1/4) – Application Abstraction</a:t>
            </a:r>
            <a:endParaRPr/>
          </a:p>
        </p:txBody>
      </p:sp>
      <p:sp>
        <p:nvSpPr>
          <p:cNvPr id="1002" name="Google Shape;1002;p69"/>
          <p:cNvSpPr txBox="1"/>
          <p:nvPr>
            <p:ph idx="1" type="body"/>
          </p:nvPr>
        </p:nvSpPr>
        <p:spPr>
          <a:xfrm>
            <a:off x="107050" y="402200"/>
            <a:ext cx="89097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a programmer, </a:t>
            </a:r>
            <a:r>
              <a:rPr b="1" lang="en"/>
              <a:t>circuit switching</a:t>
            </a:r>
            <a:r>
              <a:rPr lang="en"/>
              <a:t> </a:t>
            </a:r>
            <a:r>
              <a:rPr lang="en"/>
              <a:t>is more </a:t>
            </a:r>
            <a:r>
              <a:rPr lang="en"/>
              <a:t>convenient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get a guarantee of reserved resources.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predictable and understandable behavior.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an intuitive business model for companies.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Charge a user depending on what they reserve.</a:t>
            </a:r>
            <a:endParaRPr/>
          </a:p>
        </p:txBody>
      </p:sp>
      <p:sp>
        <p:nvSpPr>
          <p:cNvPr id="1003" name="Google Shape;1003;p69"/>
          <p:cNvSpPr txBox="1"/>
          <p:nvPr/>
        </p:nvSpPr>
        <p:spPr>
          <a:xfrm>
            <a:off x="2405100" y="3789200"/>
            <a:ext cx="4333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etter abstraction to applications?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More efficient at scale?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Better at handling failures at scale?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Easier (less complex) to implement at scale?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Better? (2/4) – Efficiency</a:t>
            </a:r>
            <a:endParaRPr/>
          </a:p>
        </p:txBody>
      </p:sp>
      <p:sp>
        <p:nvSpPr>
          <p:cNvPr id="1009" name="Google Shape;1009;p70"/>
          <p:cNvSpPr txBox="1"/>
          <p:nvPr>
            <p:ph idx="1" type="body"/>
          </p:nvPr>
        </p:nvSpPr>
        <p:spPr>
          <a:xfrm>
            <a:off x="107050" y="402200"/>
            <a:ext cx="89097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Packet switching</a:t>
            </a:r>
            <a:r>
              <a:rPr lang="en"/>
              <a:t> is typically more efficient.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 switching takes time for setup/teardown.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Very inefficient if you don't have much data to send, e.g. short flows.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 switching can l</a:t>
            </a:r>
            <a:r>
              <a:rPr lang="en"/>
              <a:t>ead to wasted resources.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I reserve 5 Mbps for an hour, I might not need 5 Mbps the whole hour.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Other people could be using the resources I'm not using.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much better depends on the "burstiness" of the traffic sources.</a:t>
            </a:r>
            <a:endParaRPr/>
          </a:p>
        </p:txBody>
      </p:sp>
      <p:sp>
        <p:nvSpPr>
          <p:cNvPr id="1010" name="Google Shape;1010;p70"/>
          <p:cNvSpPr txBox="1"/>
          <p:nvPr/>
        </p:nvSpPr>
        <p:spPr>
          <a:xfrm>
            <a:off x="2405100" y="3789200"/>
            <a:ext cx="4333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Better abstraction to applications?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More efficient at scale?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Better at handling failures at scale?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Easier (less complex) to implement at scale?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1"/>
          <p:cNvSpPr/>
          <p:nvPr/>
        </p:nvSpPr>
        <p:spPr>
          <a:xfrm>
            <a:off x="1525188" y="3049713"/>
            <a:ext cx="1418100" cy="4344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7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Which is Better? (2/4) – Efficiency – Packet Burstiness</a:t>
            </a:r>
            <a:endParaRPr/>
          </a:p>
        </p:txBody>
      </p:sp>
      <p:sp>
        <p:nvSpPr>
          <p:cNvPr id="1017" name="Google Shape;1017;p71"/>
          <p:cNvSpPr txBox="1"/>
          <p:nvPr>
            <p:ph idx="1" type="body"/>
          </p:nvPr>
        </p:nvSpPr>
        <p:spPr>
          <a:xfrm>
            <a:off x="107050" y="402200"/>
            <a:ext cx="89097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Circuit switching with </a:t>
            </a:r>
            <a:r>
              <a:rPr i="1" lang="en"/>
              <a:t>bursty</a:t>
            </a:r>
            <a:r>
              <a:rPr lang="en"/>
              <a:t> traffic leads to inefficient resource allocation.</a:t>
            </a:r>
            <a:endParaRPr/>
          </a:p>
        </p:txBody>
      </p:sp>
      <p:cxnSp>
        <p:nvCxnSpPr>
          <p:cNvPr id="1018" name="Google Shape;1018;p71"/>
          <p:cNvCxnSpPr/>
          <p:nvPr/>
        </p:nvCxnSpPr>
        <p:spPr>
          <a:xfrm>
            <a:off x="1525274" y="3049713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9" name="Google Shape;1019;p71"/>
          <p:cNvSpPr txBox="1"/>
          <p:nvPr/>
        </p:nvSpPr>
        <p:spPr>
          <a:xfrm>
            <a:off x="1525338" y="2758689"/>
            <a:ext cx="117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Capacity =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71"/>
          <p:cNvSpPr/>
          <p:nvPr/>
        </p:nvSpPr>
        <p:spPr>
          <a:xfrm>
            <a:off x="1526513" y="3069013"/>
            <a:ext cx="1418209" cy="321927"/>
          </a:xfrm>
          <a:custGeom>
            <a:rect b="b" l="l" r="r" t="t"/>
            <a:pathLst>
              <a:path extrusionOk="0" h="25749" w="57088">
                <a:moveTo>
                  <a:pt x="0" y="25749"/>
                </a:moveTo>
                <a:lnTo>
                  <a:pt x="5798" y="25749"/>
                </a:lnTo>
                <a:lnTo>
                  <a:pt x="5798" y="0"/>
                </a:lnTo>
                <a:lnTo>
                  <a:pt x="14388" y="0"/>
                </a:lnTo>
                <a:lnTo>
                  <a:pt x="14388" y="25702"/>
                </a:lnTo>
                <a:lnTo>
                  <a:pt x="57088" y="25702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1" name="Google Shape;1021;p71"/>
          <p:cNvSpPr txBox="1"/>
          <p:nvPr/>
        </p:nvSpPr>
        <p:spPr>
          <a:xfrm>
            <a:off x="2971213" y="3096363"/>
            <a:ext cx="1231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reserves 13.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71"/>
          <p:cNvSpPr txBox="1"/>
          <p:nvPr/>
        </p:nvSpPr>
        <p:spPr>
          <a:xfrm>
            <a:off x="2971213" y="3532211"/>
            <a:ext cx="1231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 reserves 11.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71"/>
          <p:cNvSpPr txBox="1"/>
          <p:nvPr/>
        </p:nvSpPr>
        <p:spPr>
          <a:xfrm>
            <a:off x="2971213" y="3883927"/>
            <a:ext cx="1452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Not enough for C!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71"/>
          <p:cNvSpPr txBox="1"/>
          <p:nvPr/>
        </p:nvSpPr>
        <p:spPr>
          <a:xfrm>
            <a:off x="1525200" y="4352925"/>
            <a:ext cx="289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Circuit switching: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Must reject one of the flows!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71"/>
          <p:cNvSpPr/>
          <p:nvPr/>
        </p:nvSpPr>
        <p:spPr>
          <a:xfrm>
            <a:off x="1525188" y="3484113"/>
            <a:ext cx="1418100" cy="43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71"/>
          <p:cNvSpPr/>
          <p:nvPr/>
        </p:nvSpPr>
        <p:spPr>
          <a:xfrm>
            <a:off x="1526512" y="3492988"/>
            <a:ext cx="1418250" cy="321873"/>
          </a:xfrm>
          <a:custGeom>
            <a:rect b="b" l="l" r="r" t="t"/>
            <a:pathLst>
              <a:path extrusionOk="0" h="25719" w="57038">
                <a:moveTo>
                  <a:pt x="0" y="25719"/>
                </a:moveTo>
                <a:lnTo>
                  <a:pt x="24435" y="25719"/>
                </a:lnTo>
                <a:lnTo>
                  <a:pt x="24435" y="0"/>
                </a:lnTo>
                <a:lnTo>
                  <a:pt x="33032" y="0"/>
                </a:lnTo>
                <a:lnTo>
                  <a:pt x="33032" y="25700"/>
                </a:lnTo>
                <a:lnTo>
                  <a:pt x="57038" y="2570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7" name="Google Shape;1027;p71"/>
          <p:cNvSpPr txBox="1"/>
          <p:nvPr/>
        </p:nvSpPr>
        <p:spPr>
          <a:xfrm>
            <a:off x="5791200" y="4352925"/>
            <a:ext cx="182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 switching: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All demands satisfied!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71"/>
          <p:cNvSpPr/>
          <p:nvPr/>
        </p:nvSpPr>
        <p:spPr>
          <a:xfrm>
            <a:off x="4187200" y="1578113"/>
            <a:ext cx="218700" cy="32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71"/>
          <p:cNvSpPr/>
          <p:nvPr/>
        </p:nvSpPr>
        <p:spPr>
          <a:xfrm>
            <a:off x="3577725" y="1895513"/>
            <a:ext cx="1425900" cy="10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0" name="Google Shape;1030;p71"/>
          <p:cNvCxnSpPr/>
          <p:nvPr/>
        </p:nvCxnSpPr>
        <p:spPr>
          <a:xfrm>
            <a:off x="3571550" y="1997138"/>
            <a:ext cx="19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1" name="Google Shape;1031;p71"/>
          <p:cNvCxnSpPr/>
          <p:nvPr/>
        </p:nvCxnSpPr>
        <p:spPr>
          <a:xfrm rot="10800000">
            <a:off x="3576600" y="1294809"/>
            <a:ext cx="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2" name="Google Shape;1032;p71"/>
          <p:cNvSpPr/>
          <p:nvPr/>
        </p:nvSpPr>
        <p:spPr>
          <a:xfrm>
            <a:off x="3577500" y="1577462"/>
            <a:ext cx="1425950" cy="321873"/>
          </a:xfrm>
          <a:custGeom>
            <a:rect b="b" l="l" r="r" t="t"/>
            <a:pathLst>
              <a:path extrusionOk="0" h="25719" w="57038">
                <a:moveTo>
                  <a:pt x="0" y="25719"/>
                </a:moveTo>
                <a:lnTo>
                  <a:pt x="24435" y="25719"/>
                </a:lnTo>
                <a:lnTo>
                  <a:pt x="24435" y="0"/>
                </a:lnTo>
                <a:lnTo>
                  <a:pt x="33032" y="0"/>
                </a:lnTo>
                <a:lnTo>
                  <a:pt x="33032" y="25700"/>
                </a:lnTo>
                <a:lnTo>
                  <a:pt x="57038" y="25700"/>
                </a:ln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3" name="Google Shape;1033;p71"/>
          <p:cNvSpPr txBox="1"/>
          <p:nvPr/>
        </p:nvSpPr>
        <p:spPr>
          <a:xfrm>
            <a:off x="3571575" y="1082750"/>
            <a:ext cx="142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B's Demand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71"/>
          <p:cNvSpPr txBox="1"/>
          <p:nvPr/>
        </p:nvSpPr>
        <p:spPr>
          <a:xfrm>
            <a:off x="5120925" y="1651838"/>
            <a:ext cx="29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5" name="Google Shape;1035;p71"/>
          <p:cNvCxnSpPr/>
          <p:nvPr/>
        </p:nvCxnSpPr>
        <p:spPr>
          <a:xfrm rot="10800000">
            <a:off x="5120925" y="1577438"/>
            <a:ext cx="0" cy="4197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36" name="Google Shape;1036;p71"/>
          <p:cNvSpPr/>
          <p:nvPr/>
        </p:nvSpPr>
        <p:spPr>
          <a:xfrm>
            <a:off x="7427575" y="1516875"/>
            <a:ext cx="218700" cy="378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71"/>
          <p:cNvSpPr/>
          <p:nvPr/>
        </p:nvSpPr>
        <p:spPr>
          <a:xfrm>
            <a:off x="6362125" y="1895500"/>
            <a:ext cx="1425900" cy="101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8" name="Google Shape;1038;p71"/>
          <p:cNvCxnSpPr/>
          <p:nvPr/>
        </p:nvCxnSpPr>
        <p:spPr>
          <a:xfrm>
            <a:off x="6355950" y="1997125"/>
            <a:ext cx="19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p71"/>
          <p:cNvCxnSpPr/>
          <p:nvPr/>
        </p:nvCxnSpPr>
        <p:spPr>
          <a:xfrm rot="10800000">
            <a:off x="6361000" y="1290900"/>
            <a:ext cx="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0" name="Google Shape;1040;p71"/>
          <p:cNvSpPr/>
          <p:nvPr/>
        </p:nvSpPr>
        <p:spPr>
          <a:xfrm flipH="1">
            <a:off x="6361750" y="1516795"/>
            <a:ext cx="1427200" cy="378703"/>
          </a:xfrm>
          <a:custGeom>
            <a:rect b="b" l="l" r="r" t="t"/>
            <a:pathLst>
              <a:path extrusionOk="0" h="25749" w="57088">
                <a:moveTo>
                  <a:pt x="0" y="25749"/>
                </a:moveTo>
                <a:lnTo>
                  <a:pt x="5798" y="25749"/>
                </a:lnTo>
                <a:lnTo>
                  <a:pt x="5798" y="0"/>
                </a:lnTo>
                <a:lnTo>
                  <a:pt x="14388" y="0"/>
                </a:lnTo>
                <a:lnTo>
                  <a:pt x="14388" y="25702"/>
                </a:lnTo>
                <a:lnTo>
                  <a:pt x="57088" y="25702"/>
                </a:ln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1" name="Google Shape;1041;p71"/>
          <p:cNvSpPr txBox="1"/>
          <p:nvPr/>
        </p:nvSpPr>
        <p:spPr>
          <a:xfrm>
            <a:off x="6362125" y="1082738"/>
            <a:ext cx="142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C's Demand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71"/>
          <p:cNvSpPr txBox="1"/>
          <p:nvPr/>
        </p:nvSpPr>
        <p:spPr>
          <a:xfrm>
            <a:off x="7905325" y="1621525"/>
            <a:ext cx="29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3" name="Google Shape;1043;p71"/>
          <p:cNvCxnSpPr/>
          <p:nvPr/>
        </p:nvCxnSpPr>
        <p:spPr>
          <a:xfrm rot="10800000">
            <a:off x="7905325" y="1516825"/>
            <a:ext cx="0" cy="480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44" name="Google Shape;1044;p71"/>
          <p:cNvSpPr/>
          <p:nvPr/>
        </p:nvSpPr>
        <p:spPr>
          <a:xfrm>
            <a:off x="1011375" y="1505976"/>
            <a:ext cx="218700" cy="393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71"/>
          <p:cNvSpPr/>
          <p:nvPr/>
        </p:nvSpPr>
        <p:spPr>
          <a:xfrm>
            <a:off x="869900" y="1899651"/>
            <a:ext cx="1425900" cy="101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6" name="Google Shape;1046;p71"/>
          <p:cNvCxnSpPr/>
          <p:nvPr/>
        </p:nvCxnSpPr>
        <p:spPr>
          <a:xfrm>
            <a:off x="863725" y="2001276"/>
            <a:ext cx="19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71"/>
          <p:cNvCxnSpPr/>
          <p:nvPr/>
        </p:nvCxnSpPr>
        <p:spPr>
          <a:xfrm rot="10800000">
            <a:off x="868775" y="1298949"/>
            <a:ext cx="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8" name="Google Shape;1048;p71"/>
          <p:cNvSpPr txBox="1"/>
          <p:nvPr/>
        </p:nvSpPr>
        <p:spPr>
          <a:xfrm>
            <a:off x="863725" y="1082738"/>
            <a:ext cx="142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A's Demand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71"/>
          <p:cNvSpPr/>
          <p:nvPr/>
        </p:nvSpPr>
        <p:spPr>
          <a:xfrm>
            <a:off x="869525" y="1509426"/>
            <a:ext cx="1427200" cy="393573"/>
          </a:xfrm>
          <a:custGeom>
            <a:rect b="b" l="l" r="r" t="t"/>
            <a:pathLst>
              <a:path extrusionOk="0" h="25749" w="57088">
                <a:moveTo>
                  <a:pt x="0" y="25749"/>
                </a:moveTo>
                <a:lnTo>
                  <a:pt x="5798" y="25749"/>
                </a:lnTo>
                <a:lnTo>
                  <a:pt x="5798" y="0"/>
                </a:lnTo>
                <a:lnTo>
                  <a:pt x="14388" y="0"/>
                </a:lnTo>
                <a:lnTo>
                  <a:pt x="14388" y="25702"/>
                </a:lnTo>
                <a:lnTo>
                  <a:pt x="57088" y="25702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0" name="Google Shape;1050;p71"/>
          <p:cNvSpPr txBox="1"/>
          <p:nvPr/>
        </p:nvSpPr>
        <p:spPr>
          <a:xfrm>
            <a:off x="2413100" y="1619826"/>
            <a:ext cx="29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1" name="Google Shape;1051;p71"/>
          <p:cNvCxnSpPr/>
          <p:nvPr/>
        </p:nvCxnSpPr>
        <p:spPr>
          <a:xfrm rot="10800000">
            <a:off x="2413100" y="1509276"/>
            <a:ext cx="0" cy="492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2" name="Google Shape;1052;p71"/>
          <p:cNvSpPr txBox="1"/>
          <p:nvPr/>
        </p:nvSpPr>
        <p:spPr>
          <a:xfrm>
            <a:off x="946100" y="2037163"/>
            <a:ext cx="377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3" name="Google Shape;1053;p71"/>
          <p:cNvSpPr txBox="1"/>
          <p:nvPr/>
        </p:nvSpPr>
        <p:spPr>
          <a:xfrm rot="-5400000">
            <a:off x="408225" y="1613813"/>
            <a:ext cx="59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4" name="Google Shape;1054;p71"/>
          <p:cNvCxnSpPr/>
          <p:nvPr/>
        </p:nvCxnSpPr>
        <p:spPr>
          <a:xfrm>
            <a:off x="1525274" y="4126113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71"/>
          <p:cNvCxnSpPr/>
          <p:nvPr/>
        </p:nvCxnSpPr>
        <p:spPr>
          <a:xfrm rot="10800000">
            <a:off x="1525350" y="3049724"/>
            <a:ext cx="0" cy="107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56" name="Google Shape;1056;p71"/>
          <p:cNvSpPr/>
          <p:nvPr/>
        </p:nvSpPr>
        <p:spPr>
          <a:xfrm>
            <a:off x="5989788" y="3821213"/>
            <a:ext cx="1418100" cy="101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71"/>
          <p:cNvSpPr/>
          <p:nvPr/>
        </p:nvSpPr>
        <p:spPr>
          <a:xfrm>
            <a:off x="5989713" y="3922763"/>
            <a:ext cx="1418100" cy="10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71"/>
          <p:cNvSpPr/>
          <p:nvPr/>
        </p:nvSpPr>
        <p:spPr>
          <a:xfrm>
            <a:off x="5989788" y="4024425"/>
            <a:ext cx="1418100" cy="101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71"/>
          <p:cNvSpPr/>
          <p:nvPr/>
        </p:nvSpPr>
        <p:spPr>
          <a:xfrm>
            <a:off x="7051238" y="3527425"/>
            <a:ext cx="215100" cy="293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71"/>
          <p:cNvSpPr/>
          <p:nvPr/>
        </p:nvSpPr>
        <p:spPr>
          <a:xfrm>
            <a:off x="6597013" y="3541250"/>
            <a:ext cx="215100" cy="27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71"/>
          <p:cNvSpPr/>
          <p:nvPr/>
        </p:nvSpPr>
        <p:spPr>
          <a:xfrm>
            <a:off x="6133113" y="3499275"/>
            <a:ext cx="218700" cy="3219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2" name="Google Shape;1062;p71"/>
          <p:cNvCxnSpPr/>
          <p:nvPr/>
        </p:nvCxnSpPr>
        <p:spPr>
          <a:xfrm>
            <a:off x="5990162" y="3049725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71"/>
          <p:cNvCxnSpPr/>
          <p:nvPr/>
        </p:nvCxnSpPr>
        <p:spPr>
          <a:xfrm>
            <a:off x="5990162" y="4126125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4" name="Google Shape;1064;p71"/>
          <p:cNvSpPr txBox="1"/>
          <p:nvPr/>
        </p:nvSpPr>
        <p:spPr>
          <a:xfrm>
            <a:off x="5990225" y="2758702"/>
            <a:ext cx="117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Capacity =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5" name="Google Shape;1065;p71"/>
          <p:cNvCxnSpPr/>
          <p:nvPr/>
        </p:nvCxnSpPr>
        <p:spPr>
          <a:xfrm rot="10800000">
            <a:off x="5990225" y="3049650"/>
            <a:ext cx="0" cy="107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66" name="Google Shape;1066;p71"/>
          <p:cNvSpPr/>
          <p:nvPr/>
        </p:nvSpPr>
        <p:spPr>
          <a:xfrm>
            <a:off x="5991446" y="3499275"/>
            <a:ext cx="1417250" cy="321950"/>
          </a:xfrm>
          <a:custGeom>
            <a:rect b="b" l="l" r="r" t="t"/>
            <a:pathLst>
              <a:path extrusionOk="0" h="12878" w="84967">
                <a:moveTo>
                  <a:pt x="0" y="12878"/>
                </a:moveTo>
                <a:lnTo>
                  <a:pt x="8620" y="12878"/>
                </a:lnTo>
                <a:lnTo>
                  <a:pt x="8620" y="0"/>
                </a:lnTo>
                <a:lnTo>
                  <a:pt x="21459" y="0"/>
                </a:lnTo>
                <a:lnTo>
                  <a:pt x="21459" y="12876"/>
                </a:lnTo>
                <a:lnTo>
                  <a:pt x="36439" y="12876"/>
                </a:lnTo>
                <a:lnTo>
                  <a:pt x="36439" y="1801"/>
                </a:lnTo>
                <a:lnTo>
                  <a:pt x="49244" y="1801"/>
                </a:lnTo>
                <a:lnTo>
                  <a:pt x="49244" y="12841"/>
                </a:lnTo>
                <a:lnTo>
                  <a:pt x="63584" y="12841"/>
                </a:lnTo>
                <a:lnTo>
                  <a:pt x="63584" y="1059"/>
                </a:lnTo>
                <a:lnTo>
                  <a:pt x="76394" y="1059"/>
                </a:lnTo>
                <a:lnTo>
                  <a:pt x="76394" y="12841"/>
                </a:lnTo>
                <a:lnTo>
                  <a:pt x="84967" y="12841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72"/>
          <p:cNvSpPr/>
          <p:nvPr/>
        </p:nvSpPr>
        <p:spPr>
          <a:xfrm>
            <a:off x="5991298" y="3767325"/>
            <a:ext cx="1416900" cy="35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72"/>
          <p:cNvSpPr/>
          <p:nvPr/>
        </p:nvSpPr>
        <p:spPr>
          <a:xfrm>
            <a:off x="5991298" y="3408525"/>
            <a:ext cx="1416900" cy="35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72"/>
          <p:cNvSpPr/>
          <p:nvPr/>
        </p:nvSpPr>
        <p:spPr>
          <a:xfrm>
            <a:off x="5990923" y="3049725"/>
            <a:ext cx="1416900" cy="358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72"/>
          <p:cNvSpPr/>
          <p:nvPr/>
        </p:nvSpPr>
        <p:spPr>
          <a:xfrm>
            <a:off x="1525725" y="3767325"/>
            <a:ext cx="1417200" cy="35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72"/>
          <p:cNvSpPr/>
          <p:nvPr/>
        </p:nvSpPr>
        <p:spPr>
          <a:xfrm>
            <a:off x="1525725" y="3408525"/>
            <a:ext cx="1417200" cy="35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72"/>
          <p:cNvSpPr/>
          <p:nvPr/>
        </p:nvSpPr>
        <p:spPr>
          <a:xfrm>
            <a:off x="1525350" y="3049725"/>
            <a:ext cx="1417200" cy="358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72"/>
          <p:cNvSpPr/>
          <p:nvPr/>
        </p:nvSpPr>
        <p:spPr>
          <a:xfrm>
            <a:off x="871025" y="1638600"/>
            <a:ext cx="1426200" cy="358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8" name="Google Shape;1078;p72"/>
          <p:cNvCxnSpPr/>
          <p:nvPr/>
        </p:nvCxnSpPr>
        <p:spPr>
          <a:xfrm>
            <a:off x="869900" y="1638600"/>
            <a:ext cx="1426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9" name="Google Shape;1079;p72"/>
          <p:cNvSpPr/>
          <p:nvPr/>
        </p:nvSpPr>
        <p:spPr>
          <a:xfrm>
            <a:off x="6363272" y="1638600"/>
            <a:ext cx="1426200" cy="35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0" name="Google Shape;1080;p72"/>
          <p:cNvCxnSpPr/>
          <p:nvPr/>
        </p:nvCxnSpPr>
        <p:spPr>
          <a:xfrm>
            <a:off x="6362147" y="1638600"/>
            <a:ext cx="1426200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7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Which is Better? (2/4) – Efficiency – Packet Burstiness</a:t>
            </a:r>
            <a:endParaRPr/>
          </a:p>
        </p:txBody>
      </p:sp>
      <p:sp>
        <p:nvSpPr>
          <p:cNvPr id="1082" name="Google Shape;1082;p72"/>
          <p:cNvSpPr txBox="1"/>
          <p:nvPr>
            <p:ph idx="1" type="body"/>
          </p:nvPr>
        </p:nvSpPr>
        <p:spPr>
          <a:xfrm>
            <a:off x="107050" y="402200"/>
            <a:ext cx="89097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demand over time is constant, circuit and packet switching both work well.</a:t>
            </a:r>
            <a:endParaRPr/>
          </a:p>
        </p:txBody>
      </p:sp>
      <p:cxnSp>
        <p:nvCxnSpPr>
          <p:cNvPr id="1083" name="Google Shape;1083;p72"/>
          <p:cNvCxnSpPr/>
          <p:nvPr/>
        </p:nvCxnSpPr>
        <p:spPr>
          <a:xfrm>
            <a:off x="1525274" y="3049713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4" name="Google Shape;1084;p72"/>
          <p:cNvCxnSpPr/>
          <p:nvPr/>
        </p:nvCxnSpPr>
        <p:spPr>
          <a:xfrm>
            <a:off x="1525274" y="4126113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72"/>
          <p:cNvSpPr txBox="1"/>
          <p:nvPr/>
        </p:nvSpPr>
        <p:spPr>
          <a:xfrm>
            <a:off x="1525338" y="2758689"/>
            <a:ext cx="117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Capacity =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72"/>
          <p:cNvSpPr txBox="1"/>
          <p:nvPr/>
        </p:nvSpPr>
        <p:spPr>
          <a:xfrm>
            <a:off x="2971213" y="3093663"/>
            <a:ext cx="1231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reserves 10.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72"/>
          <p:cNvSpPr txBox="1"/>
          <p:nvPr/>
        </p:nvSpPr>
        <p:spPr>
          <a:xfrm>
            <a:off x="2971213" y="3452486"/>
            <a:ext cx="1231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 reserves 10.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72"/>
          <p:cNvSpPr txBox="1"/>
          <p:nvPr/>
        </p:nvSpPr>
        <p:spPr>
          <a:xfrm>
            <a:off x="2971213" y="3831152"/>
            <a:ext cx="1452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 reserves 10.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72"/>
          <p:cNvSpPr txBox="1"/>
          <p:nvPr/>
        </p:nvSpPr>
        <p:spPr>
          <a:xfrm>
            <a:off x="1525200" y="4352925"/>
            <a:ext cx="2898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Circuit switching: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All demands satisfied!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0" name="Google Shape;1090;p72"/>
          <p:cNvCxnSpPr/>
          <p:nvPr/>
        </p:nvCxnSpPr>
        <p:spPr>
          <a:xfrm rot="10800000">
            <a:off x="1525350" y="3049724"/>
            <a:ext cx="0" cy="107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91" name="Google Shape;1091;p72"/>
          <p:cNvCxnSpPr/>
          <p:nvPr/>
        </p:nvCxnSpPr>
        <p:spPr>
          <a:xfrm>
            <a:off x="5990162" y="3049725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72"/>
          <p:cNvCxnSpPr/>
          <p:nvPr/>
        </p:nvCxnSpPr>
        <p:spPr>
          <a:xfrm>
            <a:off x="5990162" y="4126125"/>
            <a:ext cx="141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3" name="Google Shape;1093;p72"/>
          <p:cNvSpPr txBox="1"/>
          <p:nvPr/>
        </p:nvSpPr>
        <p:spPr>
          <a:xfrm>
            <a:off x="5990225" y="2758702"/>
            <a:ext cx="117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Capacity = 30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72"/>
          <p:cNvSpPr txBox="1"/>
          <p:nvPr/>
        </p:nvSpPr>
        <p:spPr>
          <a:xfrm>
            <a:off x="5791200" y="4352925"/>
            <a:ext cx="1827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Packet switching: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All demands satisfied!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5" name="Google Shape;1095;p72"/>
          <p:cNvCxnSpPr/>
          <p:nvPr/>
        </p:nvCxnSpPr>
        <p:spPr>
          <a:xfrm rot="10800000">
            <a:off x="5990225" y="3049650"/>
            <a:ext cx="0" cy="1076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96" name="Google Shape;1096;p72"/>
          <p:cNvSpPr/>
          <p:nvPr/>
        </p:nvSpPr>
        <p:spPr>
          <a:xfrm>
            <a:off x="3577725" y="1638600"/>
            <a:ext cx="1425900" cy="35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7" name="Google Shape;1097;p72"/>
          <p:cNvCxnSpPr/>
          <p:nvPr/>
        </p:nvCxnSpPr>
        <p:spPr>
          <a:xfrm>
            <a:off x="3571550" y="1997138"/>
            <a:ext cx="19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8" name="Google Shape;1098;p72"/>
          <p:cNvCxnSpPr/>
          <p:nvPr/>
        </p:nvCxnSpPr>
        <p:spPr>
          <a:xfrm rot="10800000">
            <a:off x="3576600" y="1294809"/>
            <a:ext cx="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9" name="Google Shape;1099;p72"/>
          <p:cNvSpPr txBox="1"/>
          <p:nvPr/>
        </p:nvSpPr>
        <p:spPr>
          <a:xfrm>
            <a:off x="3571575" y="1082750"/>
            <a:ext cx="142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B's Demand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72"/>
          <p:cNvSpPr txBox="1"/>
          <p:nvPr/>
        </p:nvSpPr>
        <p:spPr>
          <a:xfrm>
            <a:off x="5120925" y="1682288"/>
            <a:ext cx="29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1" name="Google Shape;1101;p72"/>
          <p:cNvCxnSpPr/>
          <p:nvPr/>
        </p:nvCxnSpPr>
        <p:spPr>
          <a:xfrm rot="10800000">
            <a:off x="5120925" y="1638350"/>
            <a:ext cx="0" cy="3588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02" name="Google Shape;1102;p72"/>
          <p:cNvCxnSpPr/>
          <p:nvPr/>
        </p:nvCxnSpPr>
        <p:spPr>
          <a:xfrm>
            <a:off x="6355950" y="1997125"/>
            <a:ext cx="19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72"/>
          <p:cNvCxnSpPr/>
          <p:nvPr/>
        </p:nvCxnSpPr>
        <p:spPr>
          <a:xfrm rot="10800000">
            <a:off x="6361000" y="1290900"/>
            <a:ext cx="0" cy="71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72"/>
          <p:cNvSpPr txBox="1"/>
          <p:nvPr/>
        </p:nvSpPr>
        <p:spPr>
          <a:xfrm>
            <a:off x="6362125" y="1082738"/>
            <a:ext cx="142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C's Demand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72"/>
          <p:cNvSpPr txBox="1"/>
          <p:nvPr/>
        </p:nvSpPr>
        <p:spPr>
          <a:xfrm>
            <a:off x="7905325" y="1682275"/>
            <a:ext cx="29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6" name="Google Shape;1106;p72"/>
          <p:cNvCxnSpPr/>
          <p:nvPr/>
        </p:nvCxnSpPr>
        <p:spPr>
          <a:xfrm rot="10800000">
            <a:off x="7905325" y="1638325"/>
            <a:ext cx="0" cy="3588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07" name="Google Shape;1107;p72"/>
          <p:cNvCxnSpPr/>
          <p:nvPr/>
        </p:nvCxnSpPr>
        <p:spPr>
          <a:xfrm>
            <a:off x="863725" y="2001276"/>
            <a:ext cx="19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8" name="Google Shape;1108;p72"/>
          <p:cNvCxnSpPr/>
          <p:nvPr/>
        </p:nvCxnSpPr>
        <p:spPr>
          <a:xfrm rot="10800000">
            <a:off x="868775" y="1298949"/>
            <a:ext cx="0" cy="7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9" name="Google Shape;1109;p72"/>
          <p:cNvSpPr txBox="1"/>
          <p:nvPr/>
        </p:nvSpPr>
        <p:spPr>
          <a:xfrm>
            <a:off x="863725" y="1082738"/>
            <a:ext cx="142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A's Demand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72"/>
          <p:cNvSpPr txBox="1"/>
          <p:nvPr/>
        </p:nvSpPr>
        <p:spPr>
          <a:xfrm>
            <a:off x="2413100" y="1684326"/>
            <a:ext cx="29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1" name="Google Shape;1111;p72"/>
          <p:cNvCxnSpPr/>
          <p:nvPr/>
        </p:nvCxnSpPr>
        <p:spPr>
          <a:xfrm rot="10800000">
            <a:off x="2413100" y="1638275"/>
            <a:ext cx="0" cy="363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12" name="Google Shape;1112;p72"/>
          <p:cNvSpPr txBox="1"/>
          <p:nvPr/>
        </p:nvSpPr>
        <p:spPr>
          <a:xfrm>
            <a:off x="946100" y="2037163"/>
            <a:ext cx="377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72"/>
          <p:cNvSpPr txBox="1"/>
          <p:nvPr/>
        </p:nvSpPr>
        <p:spPr>
          <a:xfrm rot="-5400000">
            <a:off x="408225" y="1613813"/>
            <a:ext cx="593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4" name="Google Shape;1114;p72"/>
          <p:cNvCxnSpPr/>
          <p:nvPr/>
        </p:nvCxnSpPr>
        <p:spPr>
          <a:xfrm>
            <a:off x="3576600" y="1638600"/>
            <a:ext cx="1425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 Design Principles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Internet Design Principles: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Decentralized control.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Best-effort service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Route around trouble.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Dumb infrastructure (with smart endpoints).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End-to-end principle.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Layering.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Federation via narrow-waist interface.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are guidelines, not unbreakable rules.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just one of many possible designs.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We're still debating the big questions!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7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Which is Better? (2/4) – Efficiency – Packet Burstiness</a:t>
            </a:r>
            <a:endParaRPr/>
          </a:p>
        </p:txBody>
      </p:sp>
      <p:sp>
        <p:nvSpPr>
          <p:cNvPr id="1120" name="Google Shape;1120;p7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Flows can be smooth or </a:t>
            </a:r>
            <a:r>
              <a:rPr lang="en"/>
              <a:t>bursty.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Characterized by the ratio between the flow's peak demand and average demand.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Smooth</a:t>
            </a:r>
            <a:r>
              <a:rPr lang="en"/>
              <a:t> applications have a small peak-to-average ratio.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Voice has a ratio of ~3:1.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This is why the phone network uses reservations!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Bursty</a:t>
            </a:r>
            <a:r>
              <a:rPr lang="en"/>
              <a:t> applications have a large peak-to-average ratio.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Data applications tend to be rather bursty.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Web browsing can have a ratio of 100:1 or more.</a:t>
            </a:r>
            <a:endParaRPr/>
          </a:p>
        </p:txBody>
      </p:sp>
      <p:sp>
        <p:nvSpPr>
          <p:cNvPr id="1121" name="Google Shape;1121;p73"/>
          <p:cNvSpPr/>
          <p:nvPr/>
        </p:nvSpPr>
        <p:spPr>
          <a:xfrm>
            <a:off x="6850600" y="1553925"/>
            <a:ext cx="1426200" cy="358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2" name="Google Shape;1122;p73"/>
          <p:cNvCxnSpPr/>
          <p:nvPr/>
        </p:nvCxnSpPr>
        <p:spPr>
          <a:xfrm>
            <a:off x="6849475" y="1553925"/>
            <a:ext cx="1426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73"/>
          <p:cNvSpPr/>
          <p:nvPr/>
        </p:nvSpPr>
        <p:spPr>
          <a:xfrm>
            <a:off x="6990825" y="2419814"/>
            <a:ext cx="218700" cy="393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73"/>
          <p:cNvSpPr/>
          <p:nvPr/>
        </p:nvSpPr>
        <p:spPr>
          <a:xfrm>
            <a:off x="6849350" y="2813489"/>
            <a:ext cx="1425900" cy="101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73"/>
          <p:cNvSpPr/>
          <p:nvPr/>
        </p:nvSpPr>
        <p:spPr>
          <a:xfrm>
            <a:off x="6848975" y="2423263"/>
            <a:ext cx="1427200" cy="393573"/>
          </a:xfrm>
          <a:custGeom>
            <a:rect b="b" l="l" r="r" t="t"/>
            <a:pathLst>
              <a:path extrusionOk="0" h="25749" w="57088">
                <a:moveTo>
                  <a:pt x="0" y="25749"/>
                </a:moveTo>
                <a:lnTo>
                  <a:pt x="5798" y="25749"/>
                </a:lnTo>
                <a:lnTo>
                  <a:pt x="5798" y="0"/>
                </a:lnTo>
                <a:lnTo>
                  <a:pt x="14388" y="0"/>
                </a:lnTo>
                <a:lnTo>
                  <a:pt x="14388" y="25702"/>
                </a:lnTo>
                <a:lnTo>
                  <a:pt x="57088" y="25702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7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Better? (3/4) – Handling Failure</a:t>
            </a:r>
            <a:endParaRPr/>
          </a:p>
        </p:txBody>
      </p:sp>
      <p:sp>
        <p:nvSpPr>
          <p:cNvPr id="1131" name="Google Shape;1131;p74"/>
          <p:cNvSpPr txBox="1"/>
          <p:nvPr>
            <p:ph idx="1" type="body"/>
          </p:nvPr>
        </p:nvSpPr>
        <p:spPr>
          <a:xfrm>
            <a:off x="107050" y="402200"/>
            <a:ext cx="89097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if a link or router fails?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must detect failure and send </a:t>
            </a:r>
            <a:r>
              <a:rPr lang="en"/>
              <a:t>packets along a different route.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Packet switching</a:t>
            </a:r>
            <a:r>
              <a:rPr lang="en"/>
              <a:t> is better at handling failure.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don't need to do anything extra.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Circuit switching requires extra work from end hosts.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 must also detect failure, tear down old reservations, and</a:t>
            </a:r>
            <a:br>
              <a:rPr lang="en"/>
            </a:br>
            <a:r>
              <a:rPr lang="en"/>
              <a:t>send new reservation request.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flows using that link must redo reservations.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Potentially millions of flows simultaneously re-establishing reservations!</a:t>
            </a:r>
            <a:endParaRPr/>
          </a:p>
        </p:txBody>
      </p:sp>
      <p:sp>
        <p:nvSpPr>
          <p:cNvPr id="1132" name="Google Shape;1132;p74"/>
          <p:cNvSpPr txBox="1"/>
          <p:nvPr/>
        </p:nvSpPr>
        <p:spPr>
          <a:xfrm>
            <a:off x="2405100" y="3789200"/>
            <a:ext cx="4333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Better abstraction to applications?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More efficient at scale?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Better at handling failures at scale?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Easier (less complex) to implement at scale?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7" name="Google Shape;1137;p75"/>
          <p:cNvCxnSpPr>
            <a:stCxn id="1138" idx="6"/>
            <a:endCxn id="1139" idx="1"/>
          </p:cNvCxnSpPr>
          <p:nvPr/>
        </p:nvCxnSpPr>
        <p:spPr>
          <a:xfrm>
            <a:off x="2047488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0" name="Google Shape;1140;p75"/>
          <p:cNvCxnSpPr>
            <a:stCxn id="1139" idx="3"/>
            <a:endCxn id="1141" idx="1"/>
          </p:cNvCxnSpPr>
          <p:nvPr/>
        </p:nvCxnSpPr>
        <p:spPr>
          <a:xfrm>
            <a:off x="31905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2" name="Google Shape;1142;p75"/>
          <p:cNvCxnSpPr>
            <a:stCxn id="1143" idx="3"/>
            <a:endCxn id="1144" idx="1"/>
          </p:cNvCxnSpPr>
          <p:nvPr/>
        </p:nvCxnSpPr>
        <p:spPr>
          <a:xfrm>
            <a:off x="3800100" y="4363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75"/>
          <p:cNvCxnSpPr>
            <a:stCxn id="1139" idx="2"/>
            <a:endCxn id="1143" idx="0"/>
          </p:cNvCxnSpPr>
          <p:nvPr/>
        </p:nvCxnSpPr>
        <p:spPr>
          <a:xfrm>
            <a:off x="3048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6" name="Google Shape;1146;p75"/>
          <p:cNvCxnSpPr>
            <a:stCxn id="1141" idx="2"/>
            <a:endCxn id="1144" idx="0"/>
          </p:cNvCxnSpPr>
          <p:nvPr/>
        </p:nvCxnSpPr>
        <p:spPr>
          <a:xfrm>
            <a:off x="4191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75"/>
          <p:cNvCxnSpPr>
            <a:stCxn id="1148" idx="2"/>
            <a:endCxn id="1144" idx="3"/>
          </p:cNvCxnSpPr>
          <p:nvPr/>
        </p:nvCxnSpPr>
        <p:spPr>
          <a:xfrm flipH="1">
            <a:off x="4943100" y="3744000"/>
            <a:ext cx="1610100" cy="61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75"/>
          <p:cNvCxnSpPr>
            <a:stCxn id="1150" idx="2"/>
            <a:endCxn id="1141" idx="3"/>
          </p:cNvCxnSpPr>
          <p:nvPr/>
        </p:nvCxnSpPr>
        <p:spPr>
          <a:xfrm flipH="1">
            <a:off x="4333500" y="2982000"/>
            <a:ext cx="1381500" cy="61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75"/>
          <p:cNvCxnSpPr>
            <a:stCxn id="1150" idx="2"/>
            <a:endCxn id="1148" idx="0"/>
          </p:cNvCxnSpPr>
          <p:nvPr/>
        </p:nvCxnSpPr>
        <p:spPr>
          <a:xfrm>
            <a:off x="5715000" y="2982000"/>
            <a:ext cx="8382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75"/>
          <p:cNvCxnSpPr>
            <a:stCxn id="1148" idx="3"/>
            <a:endCxn id="1153" idx="2"/>
          </p:cNvCxnSpPr>
          <p:nvPr/>
        </p:nvCxnSpPr>
        <p:spPr>
          <a:xfrm>
            <a:off x="66957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7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Which is Better? (3/4) – Handling Failure with Packet Switching</a:t>
            </a:r>
            <a:endParaRPr/>
          </a:p>
        </p:txBody>
      </p:sp>
      <p:sp>
        <p:nvSpPr>
          <p:cNvPr id="1155" name="Google Shape;1155;p75"/>
          <p:cNvSpPr txBox="1"/>
          <p:nvPr>
            <p:ph idx="1" type="body"/>
          </p:nvPr>
        </p:nvSpPr>
        <p:spPr>
          <a:xfrm>
            <a:off x="107050" y="402200"/>
            <a:ext cx="89097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failure occurs </a:t>
            </a:r>
            <a:r>
              <a:rPr lang="en"/>
              <a:t>in packet switching: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send packets along a different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don't need to do anything extra.</a:t>
            </a:r>
            <a:endParaRPr/>
          </a:p>
        </p:txBody>
      </p:sp>
      <p:sp>
        <p:nvSpPr>
          <p:cNvPr id="1139" name="Google Shape;1139;p75"/>
          <p:cNvSpPr/>
          <p:nvPr/>
        </p:nvSpPr>
        <p:spPr>
          <a:xfrm>
            <a:off x="2905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75"/>
          <p:cNvSpPr/>
          <p:nvPr/>
        </p:nvSpPr>
        <p:spPr>
          <a:xfrm>
            <a:off x="17624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75"/>
          <p:cNvSpPr/>
          <p:nvPr/>
        </p:nvSpPr>
        <p:spPr>
          <a:xfrm>
            <a:off x="4048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75"/>
          <p:cNvSpPr/>
          <p:nvPr/>
        </p:nvSpPr>
        <p:spPr>
          <a:xfrm>
            <a:off x="3515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75"/>
          <p:cNvSpPr/>
          <p:nvPr/>
        </p:nvSpPr>
        <p:spPr>
          <a:xfrm>
            <a:off x="4658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75"/>
          <p:cNvSpPr/>
          <p:nvPr/>
        </p:nvSpPr>
        <p:spPr>
          <a:xfrm>
            <a:off x="64107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75"/>
          <p:cNvSpPr/>
          <p:nvPr/>
        </p:nvSpPr>
        <p:spPr>
          <a:xfrm>
            <a:off x="5572500" y="2697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75"/>
          <p:cNvSpPr/>
          <p:nvPr/>
        </p:nvSpPr>
        <p:spPr>
          <a:xfrm>
            <a:off x="75536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6" name="Google Shape;1156;p75"/>
          <p:cNvSpPr/>
          <p:nvPr/>
        </p:nvSpPr>
        <p:spPr>
          <a:xfrm>
            <a:off x="1591050" y="3055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75"/>
          <p:cNvSpPr/>
          <p:nvPr/>
        </p:nvSpPr>
        <p:spPr>
          <a:xfrm>
            <a:off x="2734059" y="3055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75"/>
          <p:cNvSpPr/>
          <p:nvPr/>
        </p:nvSpPr>
        <p:spPr>
          <a:xfrm>
            <a:off x="3877056" y="3055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75"/>
          <p:cNvSpPr/>
          <p:nvPr/>
        </p:nvSpPr>
        <p:spPr>
          <a:xfrm>
            <a:off x="5401038" y="2293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0" name="Google Shape;1160;p75"/>
          <p:cNvSpPr/>
          <p:nvPr/>
        </p:nvSpPr>
        <p:spPr>
          <a:xfrm>
            <a:off x="6239262" y="30554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75"/>
          <p:cNvSpPr/>
          <p:nvPr/>
        </p:nvSpPr>
        <p:spPr>
          <a:xfrm>
            <a:off x="7391412" y="30554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Potato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6" name="Google Shape;1166;p76"/>
          <p:cNvCxnSpPr>
            <a:stCxn id="1167" idx="6"/>
            <a:endCxn id="1168" idx="1"/>
          </p:cNvCxnSpPr>
          <p:nvPr/>
        </p:nvCxnSpPr>
        <p:spPr>
          <a:xfrm>
            <a:off x="2047488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76"/>
          <p:cNvCxnSpPr>
            <a:stCxn id="1168" idx="3"/>
            <a:endCxn id="1170" idx="1"/>
          </p:cNvCxnSpPr>
          <p:nvPr/>
        </p:nvCxnSpPr>
        <p:spPr>
          <a:xfrm>
            <a:off x="31905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76"/>
          <p:cNvCxnSpPr>
            <a:stCxn id="1172" idx="3"/>
            <a:endCxn id="1173" idx="1"/>
          </p:cNvCxnSpPr>
          <p:nvPr/>
        </p:nvCxnSpPr>
        <p:spPr>
          <a:xfrm>
            <a:off x="3800100" y="4363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76"/>
          <p:cNvCxnSpPr>
            <a:stCxn id="1168" idx="2"/>
            <a:endCxn id="1172" idx="0"/>
          </p:cNvCxnSpPr>
          <p:nvPr/>
        </p:nvCxnSpPr>
        <p:spPr>
          <a:xfrm>
            <a:off x="3048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76"/>
          <p:cNvCxnSpPr>
            <a:stCxn id="1170" idx="2"/>
            <a:endCxn id="1173" idx="0"/>
          </p:cNvCxnSpPr>
          <p:nvPr/>
        </p:nvCxnSpPr>
        <p:spPr>
          <a:xfrm>
            <a:off x="4191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76"/>
          <p:cNvCxnSpPr>
            <a:stCxn id="1177" idx="2"/>
            <a:endCxn id="1173" idx="3"/>
          </p:cNvCxnSpPr>
          <p:nvPr/>
        </p:nvCxnSpPr>
        <p:spPr>
          <a:xfrm flipH="1">
            <a:off x="4943100" y="3744000"/>
            <a:ext cx="1610100" cy="61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76"/>
          <p:cNvCxnSpPr>
            <a:stCxn id="1179" idx="2"/>
            <a:endCxn id="1170" idx="3"/>
          </p:cNvCxnSpPr>
          <p:nvPr/>
        </p:nvCxnSpPr>
        <p:spPr>
          <a:xfrm flipH="1">
            <a:off x="4333500" y="2982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0" name="Google Shape;1180;p76"/>
          <p:cNvCxnSpPr>
            <a:stCxn id="1179" idx="2"/>
            <a:endCxn id="1177" idx="0"/>
          </p:cNvCxnSpPr>
          <p:nvPr/>
        </p:nvCxnSpPr>
        <p:spPr>
          <a:xfrm>
            <a:off x="5715000" y="2982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76"/>
          <p:cNvCxnSpPr>
            <a:stCxn id="1177" idx="3"/>
            <a:endCxn id="1182" idx="2"/>
          </p:cNvCxnSpPr>
          <p:nvPr/>
        </p:nvCxnSpPr>
        <p:spPr>
          <a:xfrm>
            <a:off x="66957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3" name="Google Shape;1183;p7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Which is Better? (3/4) – Handling Failure with Packet Switching</a:t>
            </a:r>
            <a:endParaRPr/>
          </a:p>
        </p:txBody>
      </p:sp>
      <p:sp>
        <p:nvSpPr>
          <p:cNvPr id="1184" name="Google Shape;1184;p76"/>
          <p:cNvSpPr txBox="1"/>
          <p:nvPr>
            <p:ph idx="1" type="body"/>
          </p:nvPr>
        </p:nvSpPr>
        <p:spPr>
          <a:xfrm>
            <a:off x="107050" y="402200"/>
            <a:ext cx="89097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failure occurs in packet switching: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send packets along a different route.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don't need to do anything extra.</a:t>
            </a:r>
            <a:endParaRPr/>
          </a:p>
        </p:txBody>
      </p:sp>
      <p:sp>
        <p:nvSpPr>
          <p:cNvPr id="1168" name="Google Shape;1168;p76"/>
          <p:cNvSpPr/>
          <p:nvPr/>
        </p:nvSpPr>
        <p:spPr>
          <a:xfrm>
            <a:off x="2905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76"/>
          <p:cNvSpPr/>
          <p:nvPr/>
        </p:nvSpPr>
        <p:spPr>
          <a:xfrm>
            <a:off x="17624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76"/>
          <p:cNvSpPr/>
          <p:nvPr/>
        </p:nvSpPr>
        <p:spPr>
          <a:xfrm>
            <a:off x="4048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76"/>
          <p:cNvSpPr/>
          <p:nvPr/>
        </p:nvSpPr>
        <p:spPr>
          <a:xfrm>
            <a:off x="3515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76"/>
          <p:cNvSpPr/>
          <p:nvPr/>
        </p:nvSpPr>
        <p:spPr>
          <a:xfrm>
            <a:off x="4658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76"/>
          <p:cNvSpPr/>
          <p:nvPr/>
        </p:nvSpPr>
        <p:spPr>
          <a:xfrm>
            <a:off x="64107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76"/>
          <p:cNvSpPr/>
          <p:nvPr/>
        </p:nvSpPr>
        <p:spPr>
          <a:xfrm>
            <a:off x="5572500" y="2697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76"/>
          <p:cNvSpPr/>
          <p:nvPr/>
        </p:nvSpPr>
        <p:spPr>
          <a:xfrm>
            <a:off x="75536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5" name="Google Shape;1185;p76"/>
          <p:cNvSpPr/>
          <p:nvPr/>
        </p:nvSpPr>
        <p:spPr>
          <a:xfrm>
            <a:off x="1591050" y="3055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76"/>
          <p:cNvSpPr/>
          <p:nvPr/>
        </p:nvSpPr>
        <p:spPr>
          <a:xfrm>
            <a:off x="2734059" y="3055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7" name="Google Shape;1187;p76"/>
          <p:cNvSpPr/>
          <p:nvPr/>
        </p:nvSpPr>
        <p:spPr>
          <a:xfrm>
            <a:off x="3343656" y="46584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76"/>
          <p:cNvSpPr/>
          <p:nvPr/>
        </p:nvSpPr>
        <p:spPr>
          <a:xfrm>
            <a:off x="4486638" y="46584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76"/>
          <p:cNvSpPr/>
          <p:nvPr/>
        </p:nvSpPr>
        <p:spPr>
          <a:xfrm>
            <a:off x="6239262" y="38963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76"/>
          <p:cNvSpPr/>
          <p:nvPr/>
        </p:nvSpPr>
        <p:spPr>
          <a:xfrm>
            <a:off x="7391412" y="3055493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Banana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76"/>
          <p:cNvSpPr txBox="1"/>
          <p:nvPr/>
        </p:nvSpPr>
        <p:spPr>
          <a:xfrm>
            <a:off x="5225400" y="2065150"/>
            <a:ext cx="979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 goes down!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6" name="Google Shape;1196;p77"/>
          <p:cNvCxnSpPr>
            <a:stCxn id="1197" idx="6"/>
            <a:endCxn id="1198" idx="1"/>
          </p:cNvCxnSpPr>
          <p:nvPr/>
        </p:nvCxnSpPr>
        <p:spPr>
          <a:xfrm>
            <a:off x="2047488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9" name="Google Shape;1199;p77"/>
          <p:cNvCxnSpPr>
            <a:stCxn id="1198" idx="3"/>
            <a:endCxn id="1200" idx="1"/>
          </p:cNvCxnSpPr>
          <p:nvPr/>
        </p:nvCxnSpPr>
        <p:spPr>
          <a:xfrm>
            <a:off x="31905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77"/>
          <p:cNvCxnSpPr>
            <a:stCxn id="1202" idx="3"/>
            <a:endCxn id="1203" idx="1"/>
          </p:cNvCxnSpPr>
          <p:nvPr/>
        </p:nvCxnSpPr>
        <p:spPr>
          <a:xfrm>
            <a:off x="3800100" y="4363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77"/>
          <p:cNvCxnSpPr>
            <a:stCxn id="1198" idx="2"/>
            <a:endCxn id="1202" idx="0"/>
          </p:cNvCxnSpPr>
          <p:nvPr/>
        </p:nvCxnSpPr>
        <p:spPr>
          <a:xfrm>
            <a:off x="3048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5" name="Google Shape;1205;p77"/>
          <p:cNvCxnSpPr>
            <a:stCxn id="1200" idx="2"/>
            <a:endCxn id="1203" idx="0"/>
          </p:cNvCxnSpPr>
          <p:nvPr/>
        </p:nvCxnSpPr>
        <p:spPr>
          <a:xfrm>
            <a:off x="4191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6" name="Google Shape;1206;p77"/>
          <p:cNvCxnSpPr>
            <a:stCxn id="1207" idx="2"/>
            <a:endCxn id="1203" idx="3"/>
          </p:cNvCxnSpPr>
          <p:nvPr/>
        </p:nvCxnSpPr>
        <p:spPr>
          <a:xfrm flipH="1">
            <a:off x="4943100" y="3744000"/>
            <a:ext cx="1610100" cy="61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8" name="Google Shape;1208;p77"/>
          <p:cNvCxnSpPr>
            <a:stCxn id="1209" idx="2"/>
            <a:endCxn id="1200" idx="3"/>
          </p:cNvCxnSpPr>
          <p:nvPr/>
        </p:nvCxnSpPr>
        <p:spPr>
          <a:xfrm flipH="1">
            <a:off x="4333500" y="2982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0" name="Google Shape;1210;p77"/>
          <p:cNvCxnSpPr>
            <a:stCxn id="1209" idx="2"/>
            <a:endCxn id="1207" idx="0"/>
          </p:cNvCxnSpPr>
          <p:nvPr/>
        </p:nvCxnSpPr>
        <p:spPr>
          <a:xfrm>
            <a:off x="5715000" y="2982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1" name="Google Shape;1211;p77"/>
          <p:cNvCxnSpPr>
            <a:stCxn id="1207" idx="3"/>
            <a:endCxn id="1212" idx="2"/>
          </p:cNvCxnSpPr>
          <p:nvPr/>
        </p:nvCxnSpPr>
        <p:spPr>
          <a:xfrm>
            <a:off x="66957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3" name="Google Shape;1213;p7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Which is Better? (3/4) – Handling Failure with Circuit Switching</a:t>
            </a:r>
            <a:endParaRPr/>
          </a:p>
        </p:txBody>
      </p:sp>
      <p:sp>
        <p:nvSpPr>
          <p:cNvPr id="1214" name="Google Shape;1214;p77"/>
          <p:cNvSpPr txBox="1"/>
          <p:nvPr>
            <p:ph idx="1" type="body"/>
          </p:nvPr>
        </p:nvSpPr>
        <p:spPr>
          <a:xfrm>
            <a:off x="107050" y="402200"/>
            <a:ext cx="8909700" cy="11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failure occurs in </a:t>
            </a:r>
            <a:r>
              <a:rPr lang="en"/>
              <a:t>circuit</a:t>
            </a:r>
            <a:r>
              <a:rPr lang="en"/>
              <a:t> switching: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 must tear down the circuit somehow.</a:t>
            </a:r>
            <a:endParaRPr/>
          </a:p>
        </p:txBody>
      </p:sp>
      <p:sp>
        <p:nvSpPr>
          <p:cNvPr id="1202" name="Google Shape;1202;p77"/>
          <p:cNvSpPr/>
          <p:nvPr/>
        </p:nvSpPr>
        <p:spPr>
          <a:xfrm>
            <a:off x="3515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77"/>
          <p:cNvSpPr/>
          <p:nvPr/>
        </p:nvSpPr>
        <p:spPr>
          <a:xfrm>
            <a:off x="4658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9" name="Google Shape;1209;p77"/>
          <p:cNvSpPr/>
          <p:nvPr/>
        </p:nvSpPr>
        <p:spPr>
          <a:xfrm>
            <a:off x="5572500" y="2697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77"/>
          <p:cNvSpPr txBox="1"/>
          <p:nvPr/>
        </p:nvSpPr>
        <p:spPr>
          <a:xfrm>
            <a:off x="5225400" y="2065150"/>
            <a:ext cx="979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 goes down!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6" name="Google Shape;1216;p77"/>
          <p:cNvCxnSpPr>
            <a:stCxn id="1217" idx="2"/>
            <a:endCxn id="1200" idx="3"/>
          </p:cNvCxnSpPr>
          <p:nvPr/>
        </p:nvCxnSpPr>
        <p:spPr>
          <a:xfrm flipH="1">
            <a:off x="4333500" y="2982000"/>
            <a:ext cx="1381500" cy="61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8" name="Google Shape;1218;p77"/>
          <p:cNvCxnSpPr>
            <a:stCxn id="1217" idx="2"/>
            <a:endCxn id="1207" idx="0"/>
          </p:cNvCxnSpPr>
          <p:nvPr/>
        </p:nvCxnSpPr>
        <p:spPr>
          <a:xfrm>
            <a:off x="5715000" y="2982000"/>
            <a:ext cx="838200" cy="477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9" name="Google Shape;1219;p77"/>
          <p:cNvCxnSpPr>
            <a:stCxn id="1197" idx="6"/>
            <a:endCxn id="1198" idx="1"/>
          </p:cNvCxnSpPr>
          <p:nvPr/>
        </p:nvCxnSpPr>
        <p:spPr>
          <a:xfrm>
            <a:off x="2047488" y="3601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77"/>
          <p:cNvCxnSpPr>
            <a:stCxn id="1198" idx="3"/>
            <a:endCxn id="1200" idx="1"/>
          </p:cNvCxnSpPr>
          <p:nvPr/>
        </p:nvCxnSpPr>
        <p:spPr>
          <a:xfrm>
            <a:off x="3190500" y="3601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77"/>
          <p:cNvCxnSpPr>
            <a:stCxn id="1207" idx="3"/>
            <a:endCxn id="1212" idx="2"/>
          </p:cNvCxnSpPr>
          <p:nvPr/>
        </p:nvCxnSpPr>
        <p:spPr>
          <a:xfrm>
            <a:off x="6695700" y="3601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2" name="Google Shape;1222;p77"/>
          <p:cNvSpPr/>
          <p:nvPr/>
        </p:nvSpPr>
        <p:spPr>
          <a:xfrm>
            <a:off x="3150800" y="3183900"/>
            <a:ext cx="755400" cy="215700"/>
          </a:xfrm>
          <a:prstGeom prst="wedgeRoundRectCallout">
            <a:avLst>
              <a:gd fmla="val -66273" name="adj1"/>
              <a:gd fmla="val 5767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Reserved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3" name="Google Shape;1223;p77"/>
          <p:cNvSpPr/>
          <p:nvPr/>
        </p:nvSpPr>
        <p:spPr>
          <a:xfrm>
            <a:off x="4293800" y="3183900"/>
            <a:ext cx="755400" cy="215700"/>
          </a:xfrm>
          <a:prstGeom prst="wedgeRoundRectCallout">
            <a:avLst>
              <a:gd fmla="val -66273" name="adj1"/>
              <a:gd fmla="val 5767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Reserved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77"/>
          <p:cNvSpPr/>
          <p:nvPr/>
        </p:nvSpPr>
        <p:spPr>
          <a:xfrm>
            <a:off x="6046400" y="2574300"/>
            <a:ext cx="755400" cy="215700"/>
          </a:xfrm>
          <a:prstGeom prst="wedgeRoundRectCallout">
            <a:avLst>
              <a:gd fmla="val -66273" name="adj1"/>
              <a:gd fmla="val 5767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Reserved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5" name="Google Shape;1225;p77"/>
          <p:cNvSpPr/>
          <p:nvPr/>
        </p:nvSpPr>
        <p:spPr>
          <a:xfrm>
            <a:off x="6884600" y="3260100"/>
            <a:ext cx="755400" cy="215700"/>
          </a:xfrm>
          <a:prstGeom prst="wedgeRoundRectCallout">
            <a:avLst>
              <a:gd fmla="val -66273" name="adj1"/>
              <a:gd fmla="val 57673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Reserved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77"/>
          <p:cNvSpPr/>
          <p:nvPr/>
        </p:nvSpPr>
        <p:spPr>
          <a:xfrm>
            <a:off x="2905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77"/>
          <p:cNvSpPr/>
          <p:nvPr/>
        </p:nvSpPr>
        <p:spPr>
          <a:xfrm>
            <a:off x="17624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0" name="Google Shape;1200;p77"/>
          <p:cNvSpPr/>
          <p:nvPr/>
        </p:nvSpPr>
        <p:spPr>
          <a:xfrm>
            <a:off x="4048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77"/>
          <p:cNvSpPr/>
          <p:nvPr/>
        </p:nvSpPr>
        <p:spPr>
          <a:xfrm>
            <a:off x="64107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77"/>
          <p:cNvSpPr/>
          <p:nvPr/>
        </p:nvSpPr>
        <p:spPr>
          <a:xfrm>
            <a:off x="75536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7" name="Google Shape;1217;p77"/>
          <p:cNvSpPr/>
          <p:nvPr/>
        </p:nvSpPr>
        <p:spPr>
          <a:xfrm>
            <a:off x="5572500" y="2697000"/>
            <a:ext cx="285000" cy="28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0" name="Google Shape;1230;p78"/>
          <p:cNvCxnSpPr>
            <a:stCxn id="1231" idx="6"/>
            <a:endCxn id="1232" idx="1"/>
          </p:cNvCxnSpPr>
          <p:nvPr/>
        </p:nvCxnSpPr>
        <p:spPr>
          <a:xfrm>
            <a:off x="2047488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78"/>
          <p:cNvCxnSpPr>
            <a:stCxn id="1232" idx="3"/>
            <a:endCxn id="1234" idx="1"/>
          </p:cNvCxnSpPr>
          <p:nvPr/>
        </p:nvCxnSpPr>
        <p:spPr>
          <a:xfrm>
            <a:off x="31905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5" name="Google Shape;1235;p78"/>
          <p:cNvCxnSpPr>
            <a:stCxn id="1236" idx="3"/>
            <a:endCxn id="1237" idx="1"/>
          </p:cNvCxnSpPr>
          <p:nvPr/>
        </p:nvCxnSpPr>
        <p:spPr>
          <a:xfrm>
            <a:off x="3800100" y="4363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78"/>
          <p:cNvCxnSpPr>
            <a:stCxn id="1232" idx="2"/>
            <a:endCxn id="1236" idx="0"/>
          </p:cNvCxnSpPr>
          <p:nvPr/>
        </p:nvCxnSpPr>
        <p:spPr>
          <a:xfrm>
            <a:off x="3048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9" name="Google Shape;1239;p78"/>
          <p:cNvCxnSpPr>
            <a:stCxn id="1234" idx="2"/>
            <a:endCxn id="1237" idx="0"/>
          </p:cNvCxnSpPr>
          <p:nvPr/>
        </p:nvCxnSpPr>
        <p:spPr>
          <a:xfrm>
            <a:off x="4191000" y="3744000"/>
            <a:ext cx="609600" cy="47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78"/>
          <p:cNvCxnSpPr>
            <a:stCxn id="1241" idx="2"/>
            <a:endCxn id="1237" idx="3"/>
          </p:cNvCxnSpPr>
          <p:nvPr/>
        </p:nvCxnSpPr>
        <p:spPr>
          <a:xfrm flipH="1">
            <a:off x="4943100" y="3744000"/>
            <a:ext cx="1610100" cy="61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78"/>
          <p:cNvCxnSpPr>
            <a:stCxn id="1243" idx="2"/>
            <a:endCxn id="1234" idx="3"/>
          </p:cNvCxnSpPr>
          <p:nvPr/>
        </p:nvCxnSpPr>
        <p:spPr>
          <a:xfrm flipH="1">
            <a:off x="4333500" y="2982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4" name="Google Shape;1244;p78"/>
          <p:cNvCxnSpPr>
            <a:stCxn id="1243" idx="2"/>
            <a:endCxn id="1241" idx="0"/>
          </p:cNvCxnSpPr>
          <p:nvPr/>
        </p:nvCxnSpPr>
        <p:spPr>
          <a:xfrm>
            <a:off x="5715000" y="2982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78"/>
          <p:cNvCxnSpPr>
            <a:stCxn id="1241" idx="3"/>
            <a:endCxn id="1246" idx="2"/>
          </p:cNvCxnSpPr>
          <p:nvPr/>
        </p:nvCxnSpPr>
        <p:spPr>
          <a:xfrm>
            <a:off x="6695700" y="3601500"/>
            <a:ext cx="858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7" name="Google Shape;1247;p7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Which is Better? (3/4) – Handling Failure with Circuit Switching</a:t>
            </a:r>
            <a:endParaRPr/>
          </a:p>
        </p:txBody>
      </p:sp>
      <p:sp>
        <p:nvSpPr>
          <p:cNvPr id="1248" name="Google Shape;1248;p78"/>
          <p:cNvSpPr txBox="1"/>
          <p:nvPr>
            <p:ph idx="1" type="body"/>
          </p:nvPr>
        </p:nvSpPr>
        <p:spPr>
          <a:xfrm>
            <a:off x="107050" y="402200"/>
            <a:ext cx="89097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failure occurs in circuit switching: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 must tear down the circuit somehow.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 must request a new reservation.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if the new request gets declined?</a:t>
            </a:r>
            <a:endParaRPr/>
          </a:p>
        </p:txBody>
      </p:sp>
      <p:sp>
        <p:nvSpPr>
          <p:cNvPr id="1234" name="Google Shape;1234;p78"/>
          <p:cNvSpPr/>
          <p:nvPr/>
        </p:nvSpPr>
        <p:spPr>
          <a:xfrm>
            <a:off x="4048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3" name="Google Shape;1243;p78"/>
          <p:cNvSpPr/>
          <p:nvPr/>
        </p:nvSpPr>
        <p:spPr>
          <a:xfrm>
            <a:off x="5572500" y="2697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78"/>
          <p:cNvSpPr txBox="1"/>
          <p:nvPr/>
        </p:nvSpPr>
        <p:spPr>
          <a:xfrm>
            <a:off x="5225400" y="2065150"/>
            <a:ext cx="979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 goes down!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0" name="Google Shape;1250;p78"/>
          <p:cNvCxnSpPr>
            <a:stCxn id="1231" idx="6"/>
            <a:endCxn id="1232" idx="1"/>
          </p:cNvCxnSpPr>
          <p:nvPr/>
        </p:nvCxnSpPr>
        <p:spPr>
          <a:xfrm>
            <a:off x="2047488" y="3601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1" name="Google Shape;1251;p78"/>
          <p:cNvCxnSpPr>
            <a:stCxn id="1232" idx="2"/>
            <a:endCxn id="1236" idx="0"/>
          </p:cNvCxnSpPr>
          <p:nvPr/>
        </p:nvCxnSpPr>
        <p:spPr>
          <a:xfrm>
            <a:off x="3048000" y="3744000"/>
            <a:ext cx="609600" cy="477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78"/>
          <p:cNvCxnSpPr>
            <a:stCxn id="1241" idx="3"/>
            <a:endCxn id="1246" idx="2"/>
          </p:cNvCxnSpPr>
          <p:nvPr/>
        </p:nvCxnSpPr>
        <p:spPr>
          <a:xfrm>
            <a:off x="6695700" y="3601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78"/>
          <p:cNvCxnSpPr>
            <a:stCxn id="1236" idx="3"/>
            <a:endCxn id="1237" idx="1"/>
          </p:cNvCxnSpPr>
          <p:nvPr/>
        </p:nvCxnSpPr>
        <p:spPr>
          <a:xfrm>
            <a:off x="3800100" y="4363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78"/>
          <p:cNvCxnSpPr>
            <a:stCxn id="1237" idx="3"/>
            <a:endCxn id="1241" idx="2"/>
          </p:cNvCxnSpPr>
          <p:nvPr/>
        </p:nvCxnSpPr>
        <p:spPr>
          <a:xfrm flipH="1" rot="10800000">
            <a:off x="4943100" y="3744000"/>
            <a:ext cx="1610100" cy="61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2" name="Google Shape;1232;p78"/>
          <p:cNvSpPr/>
          <p:nvPr/>
        </p:nvSpPr>
        <p:spPr>
          <a:xfrm>
            <a:off x="29055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78"/>
          <p:cNvSpPr/>
          <p:nvPr/>
        </p:nvSpPr>
        <p:spPr>
          <a:xfrm>
            <a:off x="17624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78"/>
          <p:cNvSpPr/>
          <p:nvPr/>
        </p:nvSpPr>
        <p:spPr>
          <a:xfrm>
            <a:off x="3515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78"/>
          <p:cNvSpPr/>
          <p:nvPr/>
        </p:nvSpPr>
        <p:spPr>
          <a:xfrm>
            <a:off x="4658100" y="4221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1" name="Google Shape;1241;p78"/>
          <p:cNvSpPr/>
          <p:nvPr/>
        </p:nvSpPr>
        <p:spPr>
          <a:xfrm>
            <a:off x="6410700" y="3459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78"/>
          <p:cNvSpPr/>
          <p:nvPr/>
        </p:nvSpPr>
        <p:spPr>
          <a:xfrm>
            <a:off x="7553688" y="3459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78"/>
          <p:cNvSpPr/>
          <p:nvPr/>
        </p:nvSpPr>
        <p:spPr>
          <a:xfrm>
            <a:off x="1508700" y="3820200"/>
            <a:ext cx="792600" cy="260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78"/>
          <p:cNvSpPr/>
          <p:nvPr/>
        </p:nvSpPr>
        <p:spPr>
          <a:xfrm>
            <a:off x="2651700" y="3820200"/>
            <a:ext cx="792600" cy="260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78"/>
          <p:cNvSpPr/>
          <p:nvPr/>
        </p:nvSpPr>
        <p:spPr>
          <a:xfrm>
            <a:off x="3261300" y="4582200"/>
            <a:ext cx="792600" cy="260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78"/>
          <p:cNvSpPr/>
          <p:nvPr/>
        </p:nvSpPr>
        <p:spPr>
          <a:xfrm>
            <a:off x="4404300" y="4582200"/>
            <a:ext cx="792600" cy="260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78"/>
          <p:cNvSpPr/>
          <p:nvPr/>
        </p:nvSpPr>
        <p:spPr>
          <a:xfrm>
            <a:off x="6156900" y="3820200"/>
            <a:ext cx="792600" cy="260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60" name="Google Shape;1260;p78"/>
          <p:cNvGrpSpPr/>
          <p:nvPr/>
        </p:nvGrpSpPr>
        <p:grpSpPr>
          <a:xfrm>
            <a:off x="3190512" y="3074362"/>
            <a:ext cx="366600" cy="260100"/>
            <a:chOff x="4850625" y="3619650"/>
            <a:chExt cx="366600" cy="260100"/>
          </a:xfrm>
        </p:grpSpPr>
        <p:sp>
          <p:nvSpPr>
            <p:cNvPr id="1261" name="Google Shape;1261;p78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-92795" name="adj1"/>
                <a:gd fmla="val 75697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62" name="Google Shape;1262;p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3" name="Google Shape;1263;p78"/>
          <p:cNvGrpSpPr/>
          <p:nvPr/>
        </p:nvGrpSpPr>
        <p:grpSpPr>
          <a:xfrm>
            <a:off x="3832450" y="3840405"/>
            <a:ext cx="366600" cy="260100"/>
            <a:chOff x="4850625" y="3619650"/>
            <a:chExt cx="366600" cy="260100"/>
          </a:xfrm>
        </p:grpSpPr>
        <p:sp>
          <p:nvSpPr>
            <p:cNvPr id="1264" name="Google Shape;1264;p78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-92795" name="adj1"/>
                <a:gd fmla="val 75697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65" name="Google Shape;1265;p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6" name="Google Shape;1266;p78"/>
          <p:cNvGrpSpPr/>
          <p:nvPr/>
        </p:nvGrpSpPr>
        <p:grpSpPr>
          <a:xfrm>
            <a:off x="4987346" y="3840405"/>
            <a:ext cx="366600" cy="260100"/>
            <a:chOff x="4850625" y="3619650"/>
            <a:chExt cx="366600" cy="260100"/>
          </a:xfrm>
        </p:grpSpPr>
        <p:sp>
          <p:nvSpPr>
            <p:cNvPr id="1267" name="Google Shape;1267;p78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-92795" name="adj1"/>
                <a:gd fmla="val 75697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68" name="Google Shape;1268;p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69" name="Google Shape;1269;p78"/>
          <p:cNvGrpSpPr/>
          <p:nvPr/>
        </p:nvGrpSpPr>
        <p:grpSpPr>
          <a:xfrm>
            <a:off x="6739946" y="3078405"/>
            <a:ext cx="366600" cy="260100"/>
            <a:chOff x="4850625" y="3619650"/>
            <a:chExt cx="366600" cy="260100"/>
          </a:xfrm>
        </p:grpSpPr>
        <p:sp>
          <p:nvSpPr>
            <p:cNvPr id="1270" name="Google Shape;1270;p78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-92795" name="adj1"/>
                <a:gd fmla="val 75697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271" name="Google Shape;1271;p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7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Better? (4/4) – Implementation Complexity</a:t>
            </a:r>
            <a:endParaRPr/>
          </a:p>
        </p:txBody>
      </p:sp>
      <p:sp>
        <p:nvSpPr>
          <p:cNvPr id="1277" name="Google Shape;1277;p79"/>
          <p:cNvSpPr txBox="1"/>
          <p:nvPr/>
        </p:nvSpPr>
        <p:spPr>
          <a:xfrm>
            <a:off x="2405100" y="3789200"/>
            <a:ext cx="43338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Better abstraction to applications?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More efficient at scale?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Roboto"/>
              <a:buAutoNum type="arabicPeriod"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Better at handling failures at scale?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Easier (less complex) to implement at scale?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278" name="Google Shape;1278;p79"/>
          <p:cNvSpPr txBox="1"/>
          <p:nvPr>
            <p:ph idx="1" type="body"/>
          </p:nvPr>
        </p:nvSpPr>
        <p:spPr>
          <a:xfrm>
            <a:off x="107050" y="402200"/>
            <a:ext cx="89097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Packet switching</a:t>
            </a:r>
            <a:r>
              <a:rPr lang="en"/>
              <a:t> is easier to implement.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don't have to keep track of reservations.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Circuit switching implementation questions: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all the routers know that the request was approved?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request packet gets dropped?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teardown packet gets dropped?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end host do if the request is declined?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routers say: "I can't give you 5, but I can give you 3"?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3" name="Google Shape;1283;p80"/>
          <p:cNvCxnSpPr>
            <a:stCxn id="1284" idx="6"/>
            <a:endCxn id="1285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80"/>
          <p:cNvCxnSpPr>
            <a:stCxn id="1285" idx="3"/>
            <a:endCxn id="1287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80"/>
          <p:cNvCxnSpPr>
            <a:stCxn id="1289" idx="3"/>
            <a:endCxn id="1290" idx="1"/>
          </p:cNvCxnSpPr>
          <p:nvPr/>
        </p:nvCxnSpPr>
        <p:spPr>
          <a:xfrm>
            <a:off x="3800100" y="4744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80"/>
          <p:cNvCxnSpPr>
            <a:stCxn id="1285" idx="2"/>
            <a:endCxn id="1289" idx="0"/>
          </p:cNvCxnSpPr>
          <p:nvPr/>
        </p:nvCxnSpPr>
        <p:spPr>
          <a:xfrm>
            <a:off x="3048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80"/>
          <p:cNvCxnSpPr>
            <a:stCxn id="1287" idx="2"/>
            <a:endCxn id="1290" idx="0"/>
          </p:cNvCxnSpPr>
          <p:nvPr/>
        </p:nvCxnSpPr>
        <p:spPr>
          <a:xfrm>
            <a:off x="4191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80"/>
          <p:cNvCxnSpPr>
            <a:stCxn id="1294" idx="2"/>
            <a:endCxn id="1290" idx="3"/>
          </p:cNvCxnSpPr>
          <p:nvPr/>
        </p:nvCxnSpPr>
        <p:spPr>
          <a:xfrm flipH="1">
            <a:off x="4943100" y="4125000"/>
            <a:ext cx="16101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80"/>
          <p:cNvCxnSpPr>
            <a:stCxn id="1296" idx="2"/>
            <a:endCxn id="1287" idx="3"/>
          </p:cNvCxnSpPr>
          <p:nvPr/>
        </p:nvCxnSpPr>
        <p:spPr>
          <a:xfrm flipH="1">
            <a:off x="4333500" y="3363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80"/>
          <p:cNvCxnSpPr>
            <a:stCxn id="1296" idx="2"/>
            <a:endCxn id="1294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8" name="Google Shape;1298;p80"/>
          <p:cNvCxnSpPr>
            <a:stCxn id="1294" idx="3"/>
            <a:endCxn id="1299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8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Which is Better? (4/4) – Implementation Complexity in Circuit Switching</a:t>
            </a:r>
            <a:endParaRPr/>
          </a:p>
        </p:txBody>
      </p:sp>
      <p:sp>
        <p:nvSpPr>
          <p:cNvPr id="1301" name="Google Shape;1301;p80"/>
          <p:cNvSpPr txBox="1"/>
          <p:nvPr>
            <p:ph idx="1" type="body"/>
          </p:nvPr>
        </p:nvSpPr>
        <p:spPr>
          <a:xfrm>
            <a:off x="107050" y="402200"/>
            <a:ext cx="8909700" cy="18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Circuit switching implementation question: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does R4 know if the previous routers accepted or rejected the packet?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solution: Send a confirmation packet the other way (B to A).</a:t>
            </a:r>
            <a:br>
              <a:rPr lang="en"/>
            </a:br>
            <a:r>
              <a:rPr lang="en"/>
              <a:t>If R2 rejects, it drops the confirmation packet, so A doesn't get it.</a:t>
            </a:r>
            <a:endParaRPr/>
          </a:p>
        </p:txBody>
      </p:sp>
      <p:sp>
        <p:nvSpPr>
          <p:cNvPr id="1289" name="Google Shape;1289;p80"/>
          <p:cNvSpPr/>
          <p:nvPr/>
        </p:nvSpPr>
        <p:spPr>
          <a:xfrm>
            <a:off x="3515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0" name="Google Shape;1290;p80"/>
          <p:cNvSpPr/>
          <p:nvPr/>
        </p:nvSpPr>
        <p:spPr>
          <a:xfrm>
            <a:off x="4658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80"/>
          <p:cNvSpPr/>
          <p:nvPr/>
        </p:nvSpPr>
        <p:spPr>
          <a:xfrm>
            <a:off x="75536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80"/>
          <p:cNvSpPr/>
          <p:nvPr/>
        </p:nvSpPr>
        <p:spPr>
          <a:xfrm>
            <a:off x="1542300" y="3222050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80"/>
          <p:cNvSpPr/>
          <p:nvPr/>
        </p:nvSpPr>
        <p:spPr>
          <a:xfrm>
            <a:off x="2685300" y="3222050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80"/>
          <p:cNvSpPr/>
          <p:nvPr/>
        </p:nvSpPr>
        <p:spPr>
          <a:xfrm>
            <a:off x="3866400" y="3222050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80"/>
          <p:cNvSpPr/>
          <p:nvPr/>
        </p:nvSpPr>
        <p:spPr>
          <a:xfrm>
            <a:off x="5352300" y="2455069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06" name="Google Shape;1306;p80"/>
          <p:cNvGrpSpPr/>
          <p:nvPr/>
        </p:nvGrpSpPr>
        <p:grpSpPr>
          <a:xfrm>
            <a:off x="2376812" y="4140513"/>
            <a:ext cx="366600" cy="260100"/>
            <a:chOff x="4850625" y="3619650"/>
            <a:chExt cx="366600" cy="260100"/>
          </a:xfrm>
        </p:grpSpPr>
        <p:sp>
          <p:nvSpPr>
            <p:cNvPr id="1307" name="Google Shape;1307;p80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308" name="Google Shape;1308;p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80"/>
          <p:cNvGrpSpPr/>
          <p:nvPr/>
        </p:nvGrpSpPr>
        <p:grpSpPr>
          <a:xfrm>
            <a:off x="5882012" y="4140513"/>
            <a:ext cx="366600" cy="260100"/>
            <a:chOff x="4850625" y="3619650"/>
            <a:chExt cx="366600" cy="260100"/>
          </a:xfrm>
        </p:grpSpPr>
        <p:sp>
          <p:nvSpPr>
            <p:cNvPr id="1310" name="Google Shape;1310;p80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311" name="Google Shape;1311;p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4" name="Google Shape;1284;p80"/>
          <p:cNvSpPr/>
          <p:nvPr/>
        </p:nvSpPr>
        <p:spPr>
          <a:xfrm>
            <a:off x="17624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80"/>
          <p:cNvSpPr/>
          <p:nvPr/>
        </p:nvSpPr>
        <p:spPr>
          <a:xfrm>
            <a:off x="2905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2" name="Google Shape;1312;p80"/>
          <p:cNvGrpSpPr/>
          <p:nvPr/>
        </p:nvGrpSpPr>
        <p:grpSpPr>
          <a:xfrm>
            <a:off x="5043812" y="3378513"/>
            <a:ext cx="366600" cy="260100"/>
            <a:chOff x="4850625" y="3619650"/>
            <a:chExt cx="366600" cy="260100"/>
          </a:xfrm>
        </p:grpSpPr>
        <p:sp>
          <p:nvSpPr>
            <p:cNvPr id="1313" name="Google Shape;1313;p80"/>
            <p:cNvSpPr/>
            <p:nvPr/>
          </p:nvSpPr>
          <p:spPr>
            <a:xfrm>
              <a:off x="4850625" y="3619650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314" name="Google Shape;1314;p8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36325" y="36521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6" name="Google Shape;1296;p80"/>
          <p:cNvSpPr/>
          <p:nvPr/>
        </p:nvSpPr>
        <p:spPr>
          <a:xfrm>
            <a:off x="5572500" y="3078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5" name="Google Shape;1315;p80"/>
          <p:cNvSpPr/>
          <p:nvPr/>
        </p:nvSpPr>
        <p:spPr>
          <a:xfrm>
            <a:off x="6190500" y="3177029"/>
            <a:ext cx="725400" cy="5223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 need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5 Mbps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7" name="Google Shape;1287;p80"/>
          <p:cNvSpPr/>
          <p:nvPr/>
        </p:nvSpPr>
        <p:spPr>
          <a:xfrm>
            <a:off x="4048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80"/>
          <p:cNvSpPr/>
          <p:nvPr/>
        </p:nvSpPr>
        <p:spPr>
          <a:xfrm>
            <a:off x="64107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16" name="Google Shape;1316;p80"/>
          <p:cNvGrpSpPr/>
          <p:nvPr/>
        </p:nvGrpSpPr>
        <p:grpSpPr>
          <a:xfrm>
            <a:off x="3519812" y="4140513"/>
            <a:ext cx="366600" cy="260100"/>
            <a:chOff x="3519812" y="4140513"/>
            <a:chExt cx="366600" cy="260100"/>
          </a:xfrm>
        </p:grpSpPr>
        <p:sp>
          <p:nvSpPr>
            <p:cNvPr id="1317" name="Google Shape;1317;p80"/>
            <p:cNvSpPr/>
            <p:nvPr/>
          </p:nvSpPr>
          <p:spPr>
            <a:xfrm>
              <a:off x="3519812" y="4140513"/>
              <a:ext cx="366600" cy="260100"/>
            </a:xfrm>
            <a:prstGeom prst="wedgeRoundRectCallout">
              <a:avLst>
                <a:gd fmla="val 82692" name="adj1"/>
                <a:gd fmla="val -70223" name="adj2"/>
                <a:gd fmla="val 0" name="adj3"/>
              </a:avLst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318" name="Google Shape;1318;p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05500" y="4173000"/>
              <a:ext cx="195200" cy="195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3" name="Google Shape;1323;p81"/>
          <p:cNvCxnSpPr>
            <a:stCxn id="1324" idx="6"/>
            <a:endCxn id="1325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6" name="Google Shape;1326;p81"/>
          <p:cNvCxnSpPr>
            <a:stCxn id="1325" idx="3"/>
            <a:endCxn id="1327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81"/>
          <p:cNvCxnSpPr>
            <a:stCxn id="1329" idx="3"/>
            <a:endCxn id="1330" idx="1"/>
          </p:cNvCxnSpPr>
          <p:nvPr/>
        </p:nvCxnSpPr>
        <p:spPr>
          <a:xfrm>
            <a:off x="3800100" y="4744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81"/>
          <p:cNvCxnSpPr>
            <a:stCxn id="1325" idx="2"/>
            <a:endCxn id="1329" idx="0"/>
          </p:cNvCxnSpPr>
          <p:nvPr/>
        </p:nvCxnSpPr>
        <p:spPr>
          <a:xfrm>
            <a:off x="3048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81"/>
          <p:cNvCxnSpPr>
            <a:stCxn id="1327" idx="2"/>
            <a:endCxn id="1330" idx="0"/>
          </p:cNvCxnSpPr>
          <p:nvPr/>
        </p:nvCxnSpPr>
        <p:spPr>
          <a:xfrm>
            <a:off x="4191000" y="4125000"/>
            <a:ext cx="6096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81"/>
          <p:cNvCxnSpPr>
            <a:stCxn id="1334" idx="2"/>
            <a:endCxn id="1330" idx="3"/>
          </p:cNvCxnSpPr>
          <p:nvPr/>
        </p:nvCxnSpPr>
        <p:spPr>
          <a:xfrm flipH="1">
            <a:off x="4943100" y="4125000"/>
            <a:ext cx="16101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81"/>
          <p:cNvCxnSpPr>
            <a:stCxn id="1336" idx="2"/>
            <a:endCxn id="1327" idx="3"/>
          </p:cNvCxnSpPr>
          <p:nvPr/>
        </p:nvCxnSpPr>
        <p:spPr>
          <a:xfrm flipH="1">
            <a:off x="4333500" y="3363000"/>
            <a:ext cx="138150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81"/>
          <p:cNvCxnSpPr>
            <a:stCxn id="1336" idx="2"/>
            <a:endCxn id="1334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81"/>
          <p:cNvCxnSpPr>
            <a:stCxn id="1334" idx="3"/>
            <a:endCxn id="1339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8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Which is Better? (4/4) – Implementation Complexity in Circuit Switching</a:t>
            </a:r>
            <a:endParaRPr/>
          </a:p>
        </p:txBody>
      </p:sp>
      <p:sp>
        <p:nvSpPr>
          <p:cNvPr id="1341" name="Google Shape;1341;p81"/>
          <p:cNvSpPr txBox="1"/>
          <p:nvPr>
            <p:ph idx="1" type="body"/>
          </p:nvPr>
        </p:nvSpPr>
        <p:spPr>
          <a:xfrm>
            <a:off x="107050" y="402200"/>
            <a:ext cx="89097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Circuit switching implementation question: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the teardown packet gets dropped? Doesn't reach R3 and R4.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solution: Reservation expires after some time of inactivity.</a:t>
            </a:r>
            <a:endParaRPr/>
          </a:p>
        </p:txBody>
      </p:sp>
      <p:sp>
        <p:nvSpPr>
          <p:cNvPr id="1329" name="Google Shape;1329;p81"/>
          <p:cNvSpPr/>
          <p:nvPr/>
        </p:nvSpPr>
        <p:spPr>
          <a:xfrm>
            <a:off x="3515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0" name="Google Shape;1330;p81"/>
          <p:cNvSpPr/>
          <p:nvPr/>
        </p:nvSpPr>
        <p:spPr>
          <a:xfrm>
            <a:off x="4658100" y="4602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2" name="Google Shape;1342;p81"/>
          <p:cNvSpPr/>
          <p:nvPr/>
        </p:nvSpPr>
        <p:spPr>
          <a:xfrm>
            <a:off x="1591050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3" name="Google Shape;1343;p81"/>
          <p:cNvSpPr/>
          <p:nvPr/>
        </p:nvSpPr>
        <p:spPr>
          <a:xfrm>
            <a:off x="2734059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4" name="Google Shape;1344;p81"/>
          <p:cNvSpPr/>
          <p:nvPr/>
        </p:nvSpPr>
        <p:spPr>
          <a:xfrm>
            <a:off x="3877056" y="3436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81"/>
          <p:cNvSpPr/>
          <p:nvPr/>
        </p:nvSpPr>
        <p:spPr>
          <a:xfrm>
            <a:off x="5401038" y="2674500"/>
            <a:ext cx="627900" cy="251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Done!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6" name="Google Shape;1346;p81"/>
          <p:cNvCxnSpPr>
            <a:stCxn id="1324" idx="6"/>
            <a:endCxn id="1325" idx="1"/>
          </p:cNvCxnSpPr>
          <p:nvPr/>
        </p:nvCxnSpPr>
        <p:spPr>
          <a:xfrm>
            <a:off x="2047488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81"/>
          <p:cNvCxnSpPr>
            <a:stCxn id="1325" idx="3"/>
            <a:endCxn id="1327" idx="1"/>
          </p:cNvCxnSpPr>
          <p:nvPr/>
        </p:nvCxnSpPr>
        <p:spPr>
          <a:xfrm>
            <a:off x="3190500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8" name="Google Shape;1348;p81"/>
          <p:cNvCxnSpPr>
            <a:stCxn id="1327" idx="3"/>
            <a:endCxn id="1336" idx="2"/>
          </p:cNvCxnSpPr>
          <p:nvPr/>
        </p:nvCxnSpPr>
        <p:spPr>
          <a:xfrm flipH="1" rot="10800000">
            <a:off x="4333500" y="3363000"/>
            <a:ext cx="1381500" cy="6195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9" name="Google Shape;1349;p81"/>
          <p:cNvCxnSpPr>
            <a:stCxn id="1336" idx="2"/>
            <a:endCxn id="1334" idx="0"/>
          </p:cNvCxnSpPr>
          <p:nvPr/>
        </p:nvCxnSpPr>
        <p:spPr>
          <a:xfrm>
            <a:off x="5715000" y="3363000"/>
            <a:ext cx="838200" cy="4770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81"/>
          <p:cNvCxnSpPr>
            <a:stCxn id="1334" idx="3"/>
            <a:endCxn id="1339" idx="2"/>
          </p:cNvCxnSpPr>
          <p:nvPr/>
        </p:nvCxnSpPr>
        <p:spPr>
          <a:xfrm>
            <a:off x="6695700" y="3982500"/>
            <a:ext cx="8580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5" name="Google Shape;1325;p81"/>
          <p:cNvSpPr/>
          <p:nvPr/>
        </p:nvSpPr>
        <p:spPr>
          <a:xfrm>
            <a:off x="2905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4" name="Google Shape;1324;p81"/>
          <p:cNvSpPr/>
          <p:nvPr/>
        </p:nvSpPr>
        <p:spPr>
          <a:xfrm>
            <a:off x="17624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81"/>
          <p:cNvSpPr/>
          <p:nvPr/>
        </p:nvSpPr>
        <p:spPr>
          <a:xfrm>
            <a:off x="40485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81"/>
          <p:cNvSpPr/>
          <p:nvPr/>
        </p:nvSpPr>
        <p:spPr>
          <a:xfrm>
            <a:off x="6410700" y="3840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81"/>
          <p:cNvSpPr/>
          <p:nvPr/>
        </p:nvSpPr>
        <p:spPr>
          <a:xfrm>
            <a:off x="5572500" y="3078000"/>
            <a:ext cx="285000" cy="285000"/>
          </a:xfrm>
          <a:prstGeom prst="rect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81"/>
          <p:cNvSpPr/>
          <p:nvPr/>
        </p:nvSpPr>
        <p:spPr>
          <a:xfrm>
            <a:off x="7553688" y="3840000"/>
            <a:ext cx="285000" cy="285000"/>
          </a:xfrm>
          <a:prstGeom prst="ellipse">
            <a:avLst/>
          </a:prstGeom>
          <a:solidFill>
            <a:srgbClr val="FFFFFF">
              <a:alpha val="70000"/>
            </a:srgbClr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1" name="Google Shape;1351;p81"/>
          <p:cNvSpPr txBox="1"/>
          <p:nvPr/>
        </p:nvSpPr>
        <p:spPr>
          <a:xfrm>
            <a:off x="5327850" y="2359800"/>
            <a:ext cx="7743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Dropped!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2" name="Google Shape;1352;p81"/>
          <p:cNvCxnSpPr>
            <a:stCxn id="1353" idx="2"/>
          </p:cNvCxnSpPr>
          <p:nvPr/>
        </p:nvCxnSpPr>
        <p:spPr>
          <a:xfrm flipH="1">
            <a:off x="7051350" y="3020000"/>
            <a:ext cx="429900" cy="44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3" name="Google Shape;1353;p81"/>
          <p:cNvSpPr txBox="1"/>
          <p:nvPr/>
        </p:nvSpPr>
        <p:spPr>
          <a:xfrm>
            <a:off x="6505950" y="2533700"/>
            <a:ext cx="1950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R3 and R4 haven't torn down the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circuit!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Switching vs. Packet Switching: Which is Better?</a:t>
            </a:r>
            <a:endParaRPr/>
          </a:p>
        </p:txBody>
      </p:sp>
      <p:sp>
        <p:nvSpPr>
          <p:cNvPr id="1359" name="Google Shape;1359;p8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offers a better abstraction to applications?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Circuit switching.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is more efficient at scale?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Packet switching.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is better at handling failures at scale?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Packet switching.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one is easier (less complex) to implement at scale?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Packet switching.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Circuit switching pros: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Reservations give applications better performance.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Reservations are more predictable and understandable.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Packet switching pros: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More efficient.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Faster startup to first packet delivered.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Easier recovery from failure.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Simpler implementation.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Decentralized control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network device (e.g. router) runs on its own. No central mastermind.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Alternative: SDN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Software-Defined Networking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>
                <a:solidFill>
                  <a:schemeClr val="accent3"/>
                </a:solidFill>
              </a:rPr>
              <a:t> centralizes control for performance.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Alternative: DSDN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Distributed SDN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>
                <a:solidFill>
                  <a:schemeClr val="accent3"/>
                </a:solidFill>
              </a:rPr>
              <a:t> moves back toward decentralization again!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Best-effort service model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Layer 3, routers only offer best-effort </a:t>
            </a:r>
            <a:r>
              <a:rPr lang="en"/>
              <a:t>delivery.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Alternative: Could introduce some "quality-of-service" guarantees.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76" name="Google Shape;176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The Internet Design Principles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83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Internet Design Principles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Architecting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Narrow Waist, Demultiplexing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End-to-End Principle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Designing Resource Sharing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Statistical 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Circuit vs. Packet Switching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 Brief History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83"/>
          <p:cNvSpPr txBox="1"/>
          <p:nvPr>
            <p:ph type="title"/>
          </p:nvPr>
        </p:nvSpPr>
        <p:spPr>
          <a:xfrm>
            <a:off x="177925" y="1589050"/>
            <a:ext cx="4038000" cy="24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vs. Packet Switching:</a:t>
            </a:r>
            <a:br>
              <a:rPr lang="en"/>
            </a:br>
            <a:r>
              <a:rPr lang="en"/>
              <a:t>A Brief History</a:t>
            </a:r>
            <a:endParaRPr/>
          </a:p>
        </p:txBody>
      </p:sp>
      <p:sp>
        <p:nvSpPr>
          <p:cNvPr id="1366" name="Google Shape;1366;p8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8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vs. Packet Switching in Practice</a:t>
            </a:r>
            <a:endParaRPr/>
          </a:p>
        </p:txBody>
      </p:sp>
      <p:sp>
        <p:nvSpPr>
          <p:cNvPr id="1372" name="Google Shape;1372;p8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Packet switching is the default in the modern Internet.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Circuit switching used in limited settings.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RSVP (Resource Reservation Protocol) inside a local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buy a dedicated link, e.g. MPLS circuits, leased lines.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Companies might buy dedicated links between their offices.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Very expensive. 10–20 times more than a normal connection.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Reservation requires manual set-up, and lasts for years.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Reservation is per-company, not per-flow.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settings are more constrained than reservations on the whole Internet.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8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Circuit vs. Packet Switching – A Brief History</a:t>
            </a:r>
            <a:endParaRPr/>
          </a:p>
        </p:txBody>
      </p:sp>
      <p:sp>
        <p:nvSpPr>
          <p:cNvPr id="1378" name="Google Shape;1378;p8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Early Internet (1970s, 1980s) used packet switching.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Well-suited for bursty file transfer applications.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 iteration (late 1980s, 1990s) tried to move toward </a:t>
            </a:r>
            <a:r>
              <a:rPr lang="en"/>
              <a:t>circuit</a:t>
            </a:r>
            <a:r>
              <a:rPr lang="en"/>
              <a:t> switching.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control shifted from the US government to companies.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Circuit switching offers a more intuitive business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Envisioned smooth voice/TV applications to dominate traffic.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Spent 10+ years trying to realize the vision of circuit switching, but ultimately failed.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of all the reasons we discussed.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Bursty email and web browsing applications ended up dominating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ended up adapting to packet switching realities.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Video quality decreases if connection is poor.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lesson in how technology can transform user behavior!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86"/>
          <p:cNvSpPr txBox="1"/>
          <p:nvPr>
            <p:ph idx="1" type="body"/>
          </p:nvPr>
        </p:nvSpPr>
        <p:spPr>
          <a:xfrm>
            <a:off x="107050" y="3755000"/>
            <a:ext cx="89097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End-to-end principle: Reliability must be implemented in end hosts (not routers) for correctness.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Reliability could be added to routers as a performance optimization, though.</a:t>
            </a:r>
            <a:endParaRPr/>
          </a:p>
        </p:txBody>
      </p:sp>
      <p:sp>
        <p:nvSpPr>
          <p:cNvPr id="1384" name="Google Shape;1384;p8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Internet Design Principles</a:t>
            </a:r>
            <a:endParaRPr/>
          </a:p>
        </p:txBody>
      </p:sp>
      <p:sp>
        <p:nvSpPr>
          <p:cNvPr id="1385" name="Google Shape;1385;p86"/>
          <p:cNvSpPr txBox="1"/>
          <p:nvPr>
            <p:ph idx="1" type="body"/>
          </p:nvPr>
        </p:nvSpPr>
        <p:spPr>
          <a:xfrm>
            <a:off x="107050" y="402200"/>
            <a:ext cx="8909700" cy="1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Narrow-waist for federation: Everyone uses IP at Layer 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Demultiplexing is used to pass a packet up to the correct higher-layer protocol.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Ports are used to uniquely identify applications on an end host.</a:t>
            </a:r>
            <a:endParaRPr/>
          </a:p>
        </p:txBody>
      </p:sp>
      <p:sp>
        <p:nvSpPr>
          <p:cNvPr id="1386" name="Google Shape;1386;p86"/>
          <p:cNvSpPr/>
          <p:nvPr/>
        </p:nvSpPr>
        <p:spPr>
          <a:xfrm>
            <a:off x="978125" y="1671825"/>
            <a:ext cx="3785100" cy="1581900"/>
          </a:xfrm>
          <a:prstGeom prst="roundRect">
            <a:avLst>
              <a:gd fmla="val 6849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86"/>
          <p:cNvSpPr/>
          <p:nvPr/>
        </p:nvSpPr>
        <p:spPr>
          <a:xfrm>
            <a:off x="1809625" y="2279014"/>
            <a:ext cx="2461800" cy="863700"/>
          </a:xfrm>
          <a:prstGeom prst="roundRect">
            <a:avLst>
              <a:gd fmla="val 10598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Operating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System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86"/>
          <p:cNvSpPr/>
          <p:nvPr/>
        </p:nvSpPr>
        <p:spPr>
          <a:xfrm>
            <a:off x="1996524" y="3355450"/>
            <a:ext cx="2088000" cy="256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Network Interface Card (Hardware)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9" name="Google Shape;1389;p86"/>
          <p:cNvSpPr/>
          <p:nvPr/>
        </p:nvSpPr>
        <p:spPr>
          <a:xfrm>
            <a:off x="2789329" y="2831590"/>
            <a:ext cx="502500" cy="256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86"/>
          <p:cNvSpPr/>
          <p:nvPr/>
        </p:nvSpPr>
        <p:spPr>
          <a:xfrm>
            <a:off x="2407530" y="2393125"/>
            <a:ext cx="502500" cy="25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TCP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86"/>
          <p:cNvSpPr/>
          <p:nvPr/>
        </p:nvSpPr>
        <p:spPr>
          <a:xfrm>
            <a:off x="3171128" y="2393125"/>
            <a:ext cx="502500" cy="25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UDP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86"/>
          <p:cNvSpPr/>
          <p:nvPr/>
        </p:nvSpPr>
        <p:spPr>
          <a:xfrm>
            <a:off x="2789329" y="1754575"/>
            <a:ext cx="502500" cy="25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Firefox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86"/>
          <p:cNvSpPr/>
          <p:nvPr/>
        </p:nvSpPr>
        <p:spPr>
          <a:xfrm>
            <a:off x="3404038" y="1754575"/>
            <a:ext cx="502500" cy="25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Zoom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4" name="Google Shape;1394;p86"/>
          <p:cNvSpPr/>
          <p:nvPr/>
        </p:nvSpPr>
        <p:spPr>
          <a:xfrm>
            <a:off x="2174621" y="1754575"/>
            <a:ext cx="502500" cy="25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Email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5" name="Google Shape;1395;p86"/>
          <p:cNvSpPr/>
          <p:nvPr/>
        </p:nvSpPr>
        <p:spPr>
          <a:xfrm>
            <a:off x="1559912" y="1754575"/>
            <a:ext cx="502500" cy="25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Slack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6" name="Google Shape;1396;p86"/>
          <p:cNvSpPr/>
          <p:nvPr/>
        </p:nvSpPr>
        <p:spPr>
          <a:xfrm>
            <a:off x="4018746" y="1754575"/>
            <a:ext cx="502500" cy="256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Game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7" name="Google Shape;1397;p86"/>
          <p:cNvSpPr txBox="1"/>
          <p:nvPr/>
        </p:nvSpPr>
        <p:spPr>
          <a:xfrm>
            <a:off x="314075" y="3355443"/>
            <a:ext cx="703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Layers 1–2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8" name="Google Shape;1398;p86"/>
          <p:cNvSpPr txBox="1"/>
          <p:nvPr/>
        </p:nvSpPr>
        <p:spPr>
          <a:xfrm>
            <a:off x="314075" y="2829441"/>
            <a:ext cx="703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9" name="Google Shape;1399;p86"/>
          <p:cNvSpPr txBox="1"/>
          <p:nvPr/>
        </p:nvSpPr>
        <p:spPr>
          <a:xfrm>
            <a:off x="314075" y="2389901"/>
            <a:ext cx="703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0" name="Google Shape;1400;p86"/>
          <p:cNvSpPr txBox="1"/>
          <p:nvPr/>
        </p:nvSpPr>
        <p:spPr>
          <a:xfrm>
            <a:off x="314075" y="1761837"/>
            <a:ext cx="703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86"/>
          <p:cNvSpPr/>
          <p:nvPr/>
        </p:nvSpPr>
        <p:spPr>
          <a:xfrm>
            <a:off x="1759946" y="2010933"/>
            <a:ext cx="1115740" cy="1422130"/>
          </a:xfrm>
          <a:custGeom>
            <a:rect b="b" l="l" r="r" t="t"/>
            <a:pathLst>
              <a:path extrusionOk="0" h="87341" w="75172">
                <a:moveTo>
                  <a:pt x="75166" y="87341"/>
                </a:moveTo>
                <a:cubicBezTo>
                  <a:pt x="74739" y="81685"/>
                  <a:pt x="76394" y="62315"/>
                  <a:pt x="72605" y="53404"/>
                </a:cubicBezTo>
                <a:cubicBezTo>
                  <a:pt x="68816" y="44493"/>
                  <a:pt x="63037" y="40279"/>
                  <a:pt x="52434" y="33873"/>
                </a:cubicBezTo>
                <a:cubicBezTo>
                  <a:pt x="41831" y="27467"/>
                  <a:pt x="17725" y="20614"/>
                  <a:pt x="8986" y="14968"/>
                </a:cubicBezTo>
                <a:cubicBezTo>
                  <a:pt x="247" y="9323"/>
                  <a:pt x="1498" y="2495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02" name="Google Shape;1402;p86"/>
          <p:cNvSpPr/>
          <p:nvPr/>
        </p:nvSpPr>
        <p:spPr>
          <a:xfrm>
            <a:off x="2364771" y="2013489"/>
            <a:ext cx="637929" cy="1416024"/>
          </a:xfrm>
          <a:custGeom>
            <a:rect b="b" l="l" r="r" t="t"/>
            <a:pathLst>
              <a:path extrusionOk="0" h="86966" w="47289">
                <a:moveTo>
                  <a:pt x="47289" y="86966"/>
                </a:moveTo>
                <a:cubicBezTo>
                  <a:pt x="46862" y="81496"/>
                  <a:pt x="48142" y="65575"/>
                  <a:pt x="44727" y="54148"/>
                </a:cubicBezTo>
                <a:cubicBezTo>
                  <a:pt x="41312" y="42721"/>
                  <a:pt x="33684" y="25838"/>
                  <a:pt x="26798" y="18404"/>
                </a:cubicBezTo>
                <a:cubicBezTo>
                  <a:pt x="19912" y="10970"/>
                  <a:pt x="7876" y="12612"/>
                  <a:pt x="3410" y="9545"/>
                </a:cubicBezTo>
                <a:cubicBezTo>
                  <a:pt x="-1056" y="6478"/>
                  <a:pt x="568" y="1591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03" name="Google Shape;1403;p86"/>
          <p:cNvSpPr/>
          <p:nvPr/>
        </p:nvSpPr>
        <p:spPr>
          <a:xfrm>
            <a:off x="3153629" y="2016566"/>
            <a:ext cx="558099" cy="1402509"/>
          </a:xfrm>
          <a:custGeom>
            <a:rect b="b" l="l" r="r" t="t"/>
            <a:pathLst>
              <a:path extrusionOk="0" h="86136" w="34276">
                <a:moveTo>
                  <a:pt x="178" y="86136"/>
                </a:moveTo>
                <a:cubicBezTo>
                  <a:pt x="315" y="80976"/>
                  <a:pt x="-701" y="66163"/>
                  <a:pt x="1000" y="55173"/>
                </a:cubicBezTo>
                <a:cubicBezTo>
                  <a:pt x="2701" y="44183"/>
                  <a:pt x="5476" y="27354"/>
                  <a:pt x="10385" y="20195"/>
                </a:cubicBezTo>
                <a:cubicBezTo>
                  <a:pt x="15294" y="13036"/>
                  <a:pt x="26473" y="15587"/>
                  <a:pt x="30455" y="12221"/>
                </a:cubicBezTo>
                <a:cubicBezTo>
                  <a:pt x="34437" y="8855"/>
                  <a:pt x="33639" y="2037"/>
                  <a:pt x="34276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04" name="Google Shape;1404;p86"/>
          <p:cNvSpPr/>
          <p:nvPr/>
        </p:nvSpPr>
        <p:spPr>
          <a:xfrm>
            <a:off x="5037550" y="1665925"/>
            <a:ext cx="1704600" cy="1710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YouTube server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Next layer is TCP.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86"/>
          <p:cNvSpPr/>
          <p:nvPr/>
        </p:nvSpPr>
        <p:spPr>
          <a:xfrm>
            <a:off x="5125859" y="2444975"/>
            <a:ext cx="1527900" cy="8625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Port 80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Port 40000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86"/>
          <p:cNvSpPr/>
          <p:nvPr/>
        </p:nvSpPr>
        <p:spPr>
          <a:xfrm>
            <a:off x="5209724" y="2982525"/>
            <a:ext cx="1360200" cy="25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[cat video]</a:t>
            </a:r>
            <a:endParaRPr sz="9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7" name="Google Shape;1407;p86"/>
          <p:cNvCxnSpPr/>
          <p:nvPr/>
        </p:nvCxnSpPr>
        <p:spPr>
          <a:xfrm rot="10800000">
            <a:off x="6815675" y="2193075"/>
            <a:ext cx="5025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8" name="Google Shape;1408;p86"/>
          <p:cNvSpPr txBox="1"/>
          <p:nvPr/>
        </p:nvSpPr>
        <p:spPr>
          <a:xfrm>
            <a:off x="7349250" y="2057625"/>
            <a:ext cx="1613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Demultiplex: Which L4 protocol?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9" name="Google Shape;1409;p86"/>
          <p:cNvCxnSpPr/>
          <p:nvPr/>
        </p:nvCxnSpPr>
        <p:spPr>
          <a:xfrm rot="10800000">
            <a:off x="6815675" y="2740625"/>
            <a:ext cx="5025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0" name="Google Shape;1410;p86"/>
          <p:cNvSpPr txBox="1"/>
          <p:nvPr/>
        </p:nvSpPr>
        <p:spPr>
          <a:xfrm>
            <a:off x="7349250" y="2605175"/>
            <a:ext cx="1704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Demultiplex: Which L7 application?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87"/>
          <p:cNvSpPr txBox="1"/>
          <p:nvPr>
            <p:ph idx="1" type="body"/>
          </p:nvPr>
        </p:nvSpPr>
        <p:spPr>
          <a:xfrm>
            <a:off x="107050" y="402200"/>
            <a:ext cx="89793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multiplexing is more efficient than static allocation.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Circuit switching offers better abstraction. Packet switching is more efficient, better at handling failures, and easier to implement.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Flows can be </a:t>
            </a:r>
            <a:r>
              <a:rPr lang="en">
                <a:solidFill>
                  <a:srgbClr val="38761D"/>
                </a:solidFill>
              </a:rPr>
              <a:t>smooth</a:t>
            </a:r>
            <a:r>
              <a:rPr lang="en"/>
              <a:t> or </a:t>
            </a:r>
            <a:r>
              <a:rPr lang="en">
                <a:solidFill>
                  <a:srgbClr val="38761D"/>
                </a:solidFill>
              </a:rPr>
              <a:t>bursty</a:t>
            </a:r>
            <a:r>
              <a:rPr lang="en"/>
              <a:t>. Packet switching is more efficient on bursty flows.</a:t>
            </a:r>
            <a:endParaRPr/>
          </a:p>
        </p:txBody>
      </p:sp>
      <p:sp>
        <p:nvSpPr>
          <p:cNvPr id="1416" name="Google Shape;1416;p8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Designing Resource Sharing</a:t>
            </a:r>
            <a:endParaRPr/>
          </a:p>
        </p:txBody>
      </p:sp>
      <p:sp>
        <p:nvSpPr>
          <p:cNvPr id="1417" name="Google Shape;1417;p87"/>
          <p:cNvSpPr/>
          <p:nvPr/>
        </p:nvSpPr>
        <p:spPr>
          <a:xfrm>
            <a:off x="3714063" y="2769500"/>
            <a:ext cx="1731000" cy="79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8" name="Google Shape;1418;p87"/>
          <p:cNvSpPr/>
          <p:nvPr/>
        </p:nvSpPr>
        <p:spPr>
          <a:xfrm>
            <a:off x="3714075" y="3561200"/>
            <a:ext cx="1731000" cy="7917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9" name="Google Shape;1419;p87"/>
          <p:cNvSpPr/>
          <p:nvPr/>
        </p:nvSpPr>
        <p:spPr>
          <a:xfrm>
            <a:off x="1682600" y="3316700"/>
            <a:ext cx="295800" cy="742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0" name="Google Shape;1420;p87"/>
          <p:cNvSpPr/>
          <p:nvPr/>
        </p:nvSpPr>
        <p:spPr>
          <a:xfrm>
            <a:off x="862150" y="3316700"/>
            <a:ext cx="295800" cy="7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1" name="Google Shape;1421;p87"/>
          <p:cNvSpPr/>
          <p:nvPr/>
        </p:nvSpPr>
        <p:spPr>
          <a:xfrm>
            <a:off x="552300" y="4205600"/>
            <a:ext cx="1735800" cy="1521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2" name="Google Shape;1422;p87"/>
          <p:cNvSpPr/>
          <p:nvPr/>
        </p:nvSpPr>
        <p:spPr>
          <a:xfrm>
            <a:off x="552300" y="4053500"/>
            <a:ext cx="1735800" cy="15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3" name="Google Shape;1423;p87"/>
          <p:cNvSpPr/>
          <p:nvPr/>
        </p:nvSpPr>
        <p:spPr>
          <a:xfrm>
            <a:off x="552288" y="3311000"/>
            <a:ext cx="1735764" cy="742511"/>
          </a:xfrm>
          <a:custGeom>
            <a:rect b="b" l="l" r="r" t="t"/>
            <a:pathLst>
              <a:path extrusionOk="0" h="25595" w="81635">
                <a:moveTo>
                  <a:pt x="0" y="25595"/>
                </a:moveTo>
                <a:lnTo>
                  <a:pt x="14726" y="25595"/>
                </a:lnTo>
                <a:lnTo>
                  <a:pt x="14726" y="59"/>
                </a:lnTo>
                <a:lnTo>
                  <a:pt x="28634" y="59"/>
                </a:lnTo>
                <a:lnTo>
                  <a:pt x="28634" y="25595"/>
                </a:lnTo>
                <a:lnTo>
                  <a:pt x="53001" y="25595"/>
                </a:lnTo>
                <a:lnTo>
                  <a:pt x="53001" y="0"/>
                </a:lnTo>
                <a:lnTo>
                  <a:pt x="66967" y="0"/>
                </a:lnTo>
                <a:lnTo>
                  <a:pt x="66967" y="25595"/>
                </a:lnTo>
                <a:lnTo>
                  <a:pt x="81635" y="25595"/>
                </a:lnTo>
              </a:path>
            </a:pathLst>
          </a:cu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24" name="Google Shape;1424;p87"/>
          <p:cNvCxnSpPr/>
          <p:nvPr/>
        </p:nvCxnSpPr>
        <p:spPr>
          <a:xfrm>
            <a:off x="547250" y="4352300"/>
            <a:ext cx="27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5" name="Google Shape;1425;p87"/>
          <p:cNvCxnSpPr/>
          <p:nvPr/>
        </p:nvCxnSpPr>
        <p:spPr>
          <a:xfrm rot="10800000">
            <a:off x="552300" y="2572525"/>
            <a:ext cx="0" cy="17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6" name="Google Shape;1426;p87"/>
          <p:cNvCxnSpPr/>
          <p:nvPr/>
        </p:nvCxnSpPr>
        <p:spPr>
          <a:xfrm rot="10800000">
            <a:off x="2424300" y="3311000"/>
            <a:ext cx="0" cy="1041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27" name="Google Shape;1427;p87"/>
          <p:cNvSpPr txBox="1"/>
          <p:nvPr/>
        </p:nvSpPr>
        <p:spPr>
          <a:xfrm>
            <a:off x="2424300" y="3588500"/>
            <a:ext cx="875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Peak of aggregate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8" name="Google Shape;1428;p87"/>
          <p:cNvSpPr txBox="1"/>
          <p:nvPr/>
        </p:nvSpPr>
        <p:spPr>
          <a:xfrm>
            <a:off x="5625182" y="3311763"/>
            <a:ext cx="875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Aggregate of peak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9" name="Google Shape;1429;p87"/>
          <p:cNvCxnSpPr/>
          <p:nvPr/>
        </p:nvCxnSpPr>
        <p:spPr>
          <a:xfrm rot="10800000">
            <a:off x="5553007" y="3572288"/>
            <a:ext cx="0" cy="786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30" name="Google Shape;1430;p87"/>
          <p:cNvCxnSpPr/>
          <p:nvPr/>
        </p:nvCxnSpPr>
        <p:spPr>
          <a:xfrm rot="10800000">
            <a:off x="5553007" y="2790713"/>
            <a:ext cx="0" cy="7863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431" name="Google Shape;1431;p87"/>
          <p:cNvCxnSpPr/>
          <p:nvPr/>
        </p:nvCxnSpPr>
        <p:spPr>
          <a:xfrm>
            <a:off x="3703975" y="4355788"/>
            <a:ext cx="27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2" name="Google Shape;1432;p87"/>
          <p:cNvSpPr txBox="1"/>
          <p:nvPr/>
        </p:nvSpPr>
        <p:spPr>
          <a:xfrm>
            <a:off x="3747625" y="4358604"/>
            <a:ext cx="48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87"/>
          <p:cNvSpPr txBox="1"/>
          <p:nvPr/>
        </p:nvSpPr>
        <p:spPr>
          <a:xfrm rot="-5400000">
            <a:off x="3189550" y="3434925"/>
            <a:ext cx="74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4" name="Google Shape;1434;p87"/>
          <p:cNvSpPr/>
          <p:nvPr/>
        </p:nvSpPr>
        <p:spPr>
          <a:xfrm>
            <a:off x="3709013" y="35612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5" name="Google Shape;1435;p87"/>
          <p:cNvSpPr/>
          <p:nvPr/>
        </p:nvSpPr>
        <p:spPr>
          <a:xfrm flipH="1">
            <a:off x="3709029" y="2769400"/>
            <a:ext cx="1730938" cy="639400"/>
          </a:xfrm>
          <a:custGeom>
            <a:rect b="b" l="l" r="r" t="t"/>
            <a:pathLst>
              <a:path extrusionOk="0" h="25576" w="81408">
                <a:moveTo>
                  <a:pt x="0" y="25576"/>
                </a:moveTo>
                <a:lnTo>
                  <a:pt x="14502" y="25576"/>
                </a:lnTo>
                <a:lnTo>
                  <a:pt x="14502" y="0"/>
                </a:lnTo>
                <a:lnTo>
                  <a:pt x="28344" y="0"/>
                </a:lnTo>
                <a:lnTo>
                  <a:pt x="28344" y="25576"/>
                </a:lnTo>
                <a:lnTo>
                  <a:pt x="81408" y="25576"/>
                </a:lnTo>
              </a:path>
            </a:pathLst>
          </a:cu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6" name="Google Shape;1436;p87"/>
          <p:cNvSpPr txBox="1"/>
          <p:nvPr/>
        </p:nvSpPr>
        <p:spPr>
          <a:xfrm>
            <a:off x="612975" y="4357829"/>
            <a:ext cx="483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7" name="Google Shape;1437;p87"/>
          <p:cNvSpPr txBox="1"/>
          <p:nvPr/>
        </p:nvSpPr>
        <p:spPr>
          <a:xfrm rot="-5400000">
            <a:off x="54900" y="3434150"/>
            <a:ext cx="7425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8" name="Google Shape;1438;p87"/>
          <p:cNvCxnSpPr/>
          <p:nvPr/>
        </p:nvCxnSpPr>
        <p:spPr>
          <a:xfrm rot="10800000">
            <a:off x="3709025" y="2572534"/>
            <a:ext cx="0" cy="17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9" name="Google Shape;1439;p87"/>
          <p:cNvSpPr txBox="1"/>
          <p:nvPr/>
        </p:nvSpPr>
        <p:spPr>
          <a:xfrm>
            <a:off x="822950" y="4597950"/>
            <a:ext cx="201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Statistical Multiplexing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87"/>
          <p:cNvSpPr txBox="1"/>
          <p:nvPr/>
        </p:nvSpPr>
        <p:spPr>
          <a:xfrm>
            <a:off x="4131825" y="4598725"/>
            <a:ext cx="201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Static Allocation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87"/>
          <p:cNvSpPr/>
          <p:nvPr/>
        </p:nvSpPr>
        <p:spPr>
          <a:xfrm>
            <a:off x="8134650" y="3942825"/>
            <a:ext cx="875400" cy="43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Packet Switching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87"/>
          <p:cNvSpPr/>
          <p:nvPr/>
        </p:nvSpPr>
        <p:spPr>
          <a:xfrm>
            <a:off x="7144052" y="3942825"/>
            <a:ext cx="875400" cy="43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Circuit Switching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3" name="Google Shape;1443;p87"/>
          <p:cNvCxnSpPr>
            <a:stCxn id="1444" idx="2"/>
            <a:endCxn id="1445" idx="0"/>
          </p:cNvCxnSpPr>
          <p:nvPr/>
        </p:nvCxnSpPr>
        <p:spPr>
          <a:xfrm flipH="1">
            <a:off x="7048345" y="2993034"/>
            <a:ext cx="533400" cy="258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87"/>
          <p:cNvCxnSpPr>
            <a:stCxn id="1444" idx="2"/>
            <a:endCxn id="1447" idx="0"/>
          </p:cNvCxnSpPr>
          <p:nvPr/>
        </p:nvCxnSpPr>
        <p:spPr>
          <a:xfrm>
            <a:off x="7581745" y="2993034"/>
            <a:ext cx="493800" cy="258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87"/>
          <p:cNvCxnSpPr>
            <a:stCxn id="1447" idx="2"/>
            <a:endCxn id="1442" idx="0"/>
          </p:cNvCxnSpPr>
          <p:nvPr/>
        </p:nvCxnSpPr>
        <p:spPr>
          <a:xfrm flipH="1">
            <a:off x="7581900" y="3689625"/>
            <a:ext cx="493500" cy="253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9" name="Google Shape;1449;p87"/>
          <p:cNvCxnSpPr>
            <a:stCxn id="1447" idx="2"/>
            <a:endCxn id="1441" idx="0"/>
          </p:cNvCxnSpPr>
          <p:nvPr/>
        </p:nvCxnSpPr>
        <p:spPr>
          <a:xfrm>
            <a:off x="8075400" y="3689625"/>
            <a:ext cx="497100" cy="2532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5" name="Google Shape;1445;p87"/>
          <p:cNvSpPr/>
          <p:nvPr/>
        </p:nvSpPr>
        <p:spPr>
          <a:xfrm>
            <a:off x="6659850" y="3251925"/>
            <a:ext cx="777000" cy="43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Static Allocation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7" name="Google Shape;1447;p87"/>
          <p:cNvSpPr/>
          <p:nvPr/>
        </p:nvSpPr>
        <p:spPr>
          <a:xfrm>
            <a:off x="7578450" y="3251925"/>
            <a:ext cx="993900" cy="43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Statistical Multiplexing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4" name="Google Shape;1444;p87"/>
          <p:cNvSpPr/>
          <p:nvPr/>
        </p:nvSpPr>
        <p:spPr>
          <a:xfrm>
            <a:off x="6793195" y="2729334"/>
            <a:ext cx="1577100" cy="26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Sharing Resources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0" name="Google Shape;1450;p87"/>
          <p:cNvSpPr/>
          <p:nvPr/>
        </p:nvSpPr>
        <p:spPr>
          <a:xfrm>
            <a:off x="811550" y="2009375"/>
            <a:ext cx="1426200" cy="358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1" name="Google Shape;1451;p87"/>
          <p:cNvCxnSpPr/>
          <p:nvPr/>
        </p:nvCxnSpPr>
        <p:spPr>
          <a:xfrm>
            <a:off x="810425" y="2009375"/>
            <a:ext cx="14262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2" name="Google Shape;1452;p87"/>
          <p:cNvSpPr/>
          <p:nvPr/>
        </p:nvSpPr>
        <p:spPr>
          <a:xfrm>
            <a:off x="3847850" y="1872789"/>
            <a:ext cx="218700" cy="39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3" name="Google Shape;1453;p87"/>
          <p:cNvSpPr/>
          <p:nvPr/>
        </p:nvSpPr>
        <p:spPr>
          <a:xfrm>
            <a:off x="3706375" y="2266464"/>
            <a:ext cx="1425900" cy="101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4" name="Google Shape;1454;p87"/>
          <p:cNvSpPr/>
          <p:nvPr/>
        </p:nvSpPr>
        <p:spPr>
          <a:xfrm>
            <a:off x="3706000" y="1876238"/>
            <a:ext cx="1427200" cy="393573"/>
          </a:xfrm>
          <a:custGeom>
            <a:rect b="b" l="l" r="r" t="t"/>
            <a:pathLst>
              <a:path extrusionOk="0" h="25749" w="57088">
                <a:moveTo>
                  <a:pt x="0" y="25749"/>
                </a:moveTo>
                <a:lnTo>
                  <a:pt x="5798" y="25749"/>
                </a:lnTo>
                <a:lnTo>
                  <a:pt x="5798" y="0"/>
                </a:lnTo>
                <a:lnTo>
                  <a:pt x="14388" y="0"/>
                </a:lnTo>
                <a:lnTo>
                  <a:pt x="14388" y="25702"/>
                </a:lnTo>
                <a:lnTo>
                  <a:pt x="57088" y="25702"/>
                </a:lnTo>
              </a:path>
            </a:pathLst>
          </a:cu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5" name="Google Shape;1455;p87"/>
          <p:cNvSpPr/>
          <p:nvPr/>
        </p:nvSpPr>
        <p:spPr>
          <a:xfrm>
            <a:off x="2357825" y="1826925"/>
            <a:ext cx="265450" cy="343525"/>
          </a:xfrm>
          <a:custGeom>
            <a:rect b="b" l="l" r="r" t="t"/>
            <a:pathLst>
              <a:path extrusionOk="0" h="13741" w="10618">
                <a:moveTo>
                  <a:pt x="10618" y="0"/>
                </a:moveTo>
                <a:lnTo>
                  <a:pt x="10618" y="13741"/>
                </a:lnTo>
                <a:lnTo>
                  <a:pt x="0" y="13741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56" name="Google Shape;1456;p87"/>
          <p:cNvSpPr/>
          <p:nvPr/>
        </p:nvSpPr>
        <p:spPr>
          <a:xfrm flipH="1">
            <a:off x="3232883" y="1826925"/>
            <a:ext cx="358517" cy="343525"/>
          </a:xfrm>
          <a:custGeom>
            <a:rect b="b" l="l" r="r" t="t"/>
            <a:pathLst>
              <a:path extrusionOk="0" h="13741" w="10618">
                <a:moveTo>
                  <a:pt x="10618" y="0"/>
                </a:moveTo>
                <a:lnTo>
                  <a:pt x="10618" y="13741"/>
                </a:lnTo>
                <a:lnTo>
                  <a:pt x="0" y="13741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</a:t>
            </a:r>
            <a:r>
              <a:rPr b="1" lang="en"/>
              <a:t>Route around trouble.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must be resilient to failures.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router or link goes down, find a different path through the </a:t>
            </a:r>
            <a:r>
              <a:rPr lang="en"/>
              <a:t>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b="1" lang="en"/>
              <a:t>Dumb infrastructure (with smart endpoints)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forward packets. They don't care about what's inside.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Alternative: Routers look inside payloads to help detect attacks.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5. </a:t>
            </a:r>
            <a:r>
              <a:rPr b="1" lang="en"/>
              <a:t>End-to-end principle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features at the end hosts, not at the routers.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on this today!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The Internet Design Principles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b="1" lang="en"/>
              <a:t>Layering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layer relies on the layer below, and supports the layer above.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us to innovate at one layer, without disturbing other 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communities can work on different layers.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Chip designers at Layers 1 and 2.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Application developers at Layer 7.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Alternative: Protocols spanning multiple layers let us optimize several layers together.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7. </a:t>
            </a:r>
            <a:r>
              <a:rPr b="1" lang="en"/>
              <a:t>Federation via narrow-waist interface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Federation works because all operators speak the same Layer 3 protocol.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on this today!</a:t>
            </a:r>
            <a:endParaRPr/>
          </a:p>
        </p:txBody>
      </p:sp>
      <p:sp>
        <p:nvSpPr>
          <p:cNvPr id="188" name="Google Shape;188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The Internet Design Principles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Internet Design Principles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Architecting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Narrow Waist, Demultiplexing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End-to-End Principle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Designing Resource Sharing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Statistical Multiplexing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Circuit vs. Packet Switching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Which is Better?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A Brief History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Waist, Demultiplexing</a:t>
            </a:r>
            <a:endParaRPr/>
          </a:p>
        </p:txBody>
      </p:sp>
      <p:sp>
        <p:nvSpPr>
          <p:cNvPr id="195" name="Google Shape;195;p3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