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70"/>
    <p:restoredTop sz="94640"/>
  </p:normalViewPr>
  <p:slideViewPr>
    <p:cSldViewPr snapToGrid="0" snapToObjects="1">
      <p:cViewPr varScale="1">
        <p:scale>
          <a:sx n="95" d="100"/>
          <a:sy n="95" d="100"/>
        </p:scale>
        <p:origin x="20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notesMaster" Target="notesMasters/notesMaster1.xml"/><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heme" Target="theme/theme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1BE6C-843A-C74F-AD70-7FE56DF5A273}" type="datetimeFigureOut">
              <a:rPr lang="ru-RU" smtClean="0"/>
              <a:t>04.11.2018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C2C6-6944-2148-8CB4-B11486BA236B}" type="slidenum">
              <a:rPr lang="ru-RU" smtClean="0"/>
              <a:t>‹#›</a:t>
            </a:fld>
            <a:endParaRPr lang="ru-RU"/>
          </a:p>
        </p:txBody>
      </p:sp>
    </p:spTree>
    <p:extLst>
      <p:ext uri="{BB962C8B-B14F-4D97-AF65-F5344CB8AC3E}">
        <p14:creationId xmlns:p14="http://schemas.microsoft.com/office/powerpoint/2010/main" val="641907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11/4/18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ое изображение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Чтобы добавить рисунок, перетащите его в заполнитель или щелкните значок</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с именем">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очка с цитатой">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ru-RU" smtClean="0"/>
              <a:t>Образец заголовка</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Чтобы добавить рисунок, перетащите его в заполнитель или щелкните значок</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documentation/mediaplayer/mpmediaitem" TargetMode="External"/><Relationship Id="rId3" Type="http://schemas.openxmlformats.org/officeDocument/2006/relationships/hyperlink" Target="https://developer.apple.com/documentation/avfoundation/avplay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iOS Frameworks</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59268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AuthenticationServices</a:t>
            </a:r>
            <a:endParaRPr lang="en-US" dirty="0"/>
          </a:p>
        </p:txBody>
      </p:sp>
      <p:sp>
        <p:nvSpPr>
          <p:cNvPr id="3" name="Объект 2"/>
          <p:cNvSpPr>
            <a:spLocks noGrp="1"/>
          </p:cNvSpPr>
          <p:nvPr>
            <p:ph idx="1"/>
          </p:nvPr>
        </p:nvSpPr>
        <p:spPr/>
        <p:txBody>
          <a:bodyPr>
            <a:normAutofit/>
          </a:bodyPr>
          <a:lstStyle/>
          <a:p>
            <a:r>
              <a:rPr lang="en-US" sz="2400" dirty="0"/>
              <a:t>Define a new extension point for password manager apps for integration with Password AutoFill</a:t>
            </a:r>
            <a:r>
              <a:rPr lang="en-US" sz="2400" dirty="0" smtClean="0"/>
              <a:t>. </a:t>
            </a:r>
            <a:r>
              <a:rPr lang="en-US" sz="2400" dirty="0"/>
              <a:t>Use the Authentication Services framework to integrate password manager apps with Password AutoFill. </a:t>
            </a:r>
            <a:endParaRPr lang="ru-RU" sz="2400" dirty="0"/>
          </a:p>
        </p:txBody>
      </p:sp>
    </p:spTree>
    <p:extLst>
      <p:ext uri="{BB962C8B-B14F-4D97-AF65-F5344CB8AC3E}">
        <p14:creationId xmlns:p14="http://schemas.microsoft.com/office/powerpoint/2010/main" val="6766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AVFoundation</a:t>
            </a:r>
            <a:endParaRPr lang="en-US" dirty="0"/>
          </a:p>
        </p:txBody>
      </p:sp>
      <p:sp>
        <p:nvSpPr>
          <p:cNvPr id="3" name="Объект 2"/>
          <p:cNvSpPr>
            <a:spLocks noGrp="1"/>
          </p:cNvSpPr>
          <p:nvPr>
            <p:ph idx="1"/>
          </p:nvPr>
        </p:nvSpPr>
        <p:spPr/>
        <p:txBody>
          <a:bodyPr>
            <a:normAutofit/>
          </a:bodyPr>
          <a:lstStyle/>
          <a:p>
            <a:r>
              <a:rPr lang="en-US" sz="2400" dirty="0"/>
              <a:t>Work with audiovisual assets, control device cameras, process audio, and configure system audio interactions</a:t>
            </a:r>
            <a:r>
              <a:rPr lang="en-US" sz="2400" dirty="0" smtClean="0"/>
              <a:t>. </a:t>
            </a:r>
            <a:r>
              <a:rPr lang="en-US" sz="2400" dirty="0"/>
              <a:t>The </a:t>
            </a:r>
            <a:r>
              <a:rPr lang="en-US" sz="2400" dirty="0" err="1"/>
              <a:t>AVFoundation</a:t>
            </a:r>
            <a:r>
              <a:rPr lang="en-US" sz="2400" dirty="0"/>
              <a:t> framework combines four major technology areas that together encompass a wide range of tasks for capturing, processing, synthesizing, controlling, importing and exporting audiovisual media on Apple platforms.</a:t>
            </a:r>
            <a:endParaRPr lang="ru-RU" sz="2400" dirty="0"/>
          </a:p>
        </p:txBody>
      </p:sp>
    </p:spTree>
    <p:extLst>
      <p:ext uri="{BB962C8B-B14F-4D97-AF65-F5344CB8AC3E}">
        <p14:creationId xmlns:p14="http://schemas.microsoft.com/office/powerpoint/2010/main" val="119130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AVKit</a:t>
            </a:r>
            <a:endParaRPr lang="ru-RU" dirty="0"/>
          </a:p>
        </p:txBody>
      </p:sp>
      <p:sp>
        <p:nvSpPr>
          <p:cNvPr id="3" name="Объект 2"/>
          <p:cNvSpPr>
            <a:spLocks noGrp="1"/>
          </p:cNvSpPr>
          <p:nvPr>
            <p:ph idx="1"/>
          </p:nvPr>
        </p:nvSpPr>
        <p:spPr/>
        <p:txBody>
          <a:bodyPr>
            <a:normAutofit/>
          </a:bodyPr>
          <a:lstStyle/>
          <a:p>
            <a:r>
              <a:rPr lang="en-US" sz="2400" dirty="0"/>
              <a:t>Create view-level services for media playback, complete with user controls, chapter navigation, and support for subtitles and closed captioning</a:t>
            </a:r>
            <a:r>
              <a:rPr lang="en-US" sz="2400" dirty="0" smtClean="0"/>
              <a:t>. </a:t>
            </a:r>
            <a:r>
              <a:rPr lang="en-US" sz="2400" dirty="0"/>
              <a:t>The </a:t>
            </a:r>
            <a:r>
              <a:rPr lang="en-US" sz="2400" dirty="0" err="1"/>
              <a:t>AVKit</a:t>
            </a:r>
            <a:r>
              <a:rPr lang="en-US" sz="2400" dirty="0"/>
              <a:t> framework provides a high-level interface for playing video content.</a:t>
            </a:r>
            <a:endParaRPr lang="ru-RU" sz="2400" dirty="0"/>
          </a:p>
        </p:txBody>
      </p:sp>
    </p:spTree>
    <p:extLst>
      <p:ext uri="{BB962C8B-B14F-4D97-AF65-F5344CB8AC3E}">
        <p14:creationId xmlns:p14="http://schemas.microsoft.com/office/powerpoint/2010/main" val="61823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BusinessChat</a:t>
            </a:r>
            <a:endParaRPr lang="ru-RU" dirty="0"/>
          </a:p>
        </p:txBody>
      </p:sp>
      <p:sp>
        <p:nvSpPr>
          <p:cNvPr id="3" name="Объект 2"/>
          <p:cNvSpPr>
            <a:spLocks noGrp="1"/>
          </p:cNvSpPr>
          <p:nvPr>
            <p:ph idx="1"/>
          </p:nvPr>
        </p:nvSpPr>
        <p:spPr/>
        <p:txBody>
          <a:bodyPr>
            <a:normAutofit/>
          </a:bodyPr>
          <a:lstStyle/>
          <a:p>
            <a:r>
              <a:rPr lang="en-US" sz="2400" dirty="0"/>
              <a:t>Let customers chat with your business using the Messages app</a:t>
            </a:r>
            <a:r>
              <a:rPr lang="en-US" sz="2400" dirty="0" smtClean="0"/>
              <a:t>. </a:t>
            </a:r>
            <a:r>
              <a:rPr lang="en-US" sz="2400" dirty="0"/>
              <a:t>Business Chat lets customers chat directly with your business using the Messages app on their device, and it lets you respond to those messages through your Customer Service Platform (CSP). Your CSP provider implements the server-to-server REST API that makes it possible to send and receive texts and photos, request payment through Apple Pay, and much more.</a:t>
            </a:r>
            <a:endParaRPr lang="ru-RU" sz="2400" dirty="0"/>
          </a:p>
        </p:txBody>
      </p:sp>
    </p:spTree>
    <p:extLst>
      <p:ext uri="{BB962C8B-B14F-4D97-AF65-F5344CB8AC3E}">
        <p14:creationId xmlns:p14="http://schemas.microsoft.com/office/powerpoint/2010/main" val="108989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CallKit</a:t>
            </a:r>
            <a:endParaRPr lang="ru-RU" dirty="0"/>
          </a:p>
        </p:txBody>
      </p:sp>
      <p:sp>
        <p:nvSpPr>
          <p:cNvPr id="3" name="Объект 2"/>
          <p:cNvSpPr>
            <a:spLocks noGrp="1"/>
          </p:cNvSpPr>
          <p:nvPr>
            <p:ph idx="1"/>
          </p:nvPr>
        </p:nvSpPr>
        <p:spPr/>
        <p:txBody>
          <a:bodyPr>
            <a:normAutofit/>
          </a:bodyPr>
          <a:lstStyle/>
          <a:p>
            <a:r>
              <a:rPr lang="en-US" sz="2400" dirty="0"/>
              <a:t>Display the system-calling UI for your app’s VoIP services, and coordinate your calling services with other apps and the system</a:t>
            </a:r>
            <a:r>
              <a:rPr lang="en-US" sz="2400" dirty="0" smtClean="0"/>
              <a:t>. </a:t>
            </a:r>
            <a:r>
              <a:rPr lang="en-US" sz="2400" dirty="0" err="1"/>
              <a:t>CallKit</a:t>
            </a:r>
            <a:r>
              <a:rPr lang="en-US" sz="2400" dirty="0"/>
              <a:t> lets you integrate your calling services with other call-related apps on the system. </a:t>
            </a:r>
            <a:r>
              <a:rPr lang="en-US" sz="2400" dirty="0" err="1"/>
              <a:t>CallKit</a:t>
            </a:r>
            <a:r>
              <a:rPr lang="en-US" sz="2400" dirty="0"/>
              <a:t> provides the calling interface, and you handle the back-end communication with your VoIP service. For incoming and outgoing calls, </a:t>
            </a:r>
            <a:r>
              <a:rPr lang="en-US" sz="2400" dirty="0" err="1"/>
              <a:t>CallKit</a:t>
            </a:r>
            <a:r>
              <a:rPr lang="en-US" sz="2400" dirty="0"/>
              <a:t> displays the same interfaces as the Phone app, giving your app a more native look and feel.</a:t>
            </a:r>
            <a:endParaRPr lang="ru-RU" sz="2400" dirty="0"/>
          </a:p>
        </p:txBody>
      </p:sp>
    </p:spTree>
    <p:extLst>
      <p:ext uri="{BB962C8B-B14F-4D97-AF65-F5344CB8AC3E}">
        <p14:creationId xmlns:p14="http://schemas.microsoft.com/office/powerpoint/2010/main" val="196513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CarPlay</a:t>
            </a:r>
            <a:endParaRPr lang="ru-RU" dirty="0"/>
          </a:p>
        </p:txBody>
      </p:sp>
      <p:sp>
        <p:nvSpPr>
          <p:cNvPr id="3" name="Объект 2"/>
          <p:cNvSpPr>
            <a:spLocks noGrp="1"/>
          </p:cNvSpPr>
          <p:nvPr>
            <p:ph idx="1"/>
          </p:nvPr>
        </p:nvSpPr>
        <p:spPr/>
        <p:txBody>
          <a:bodyPr>
            <a:normAutofit/>
          </a:bodyPr>
          <a:lstStyle/>
          <a:p>
            <a:r>
              <a:rPr lang="en-US" sz="2400" dirty="0"/>
              <a:t>Add </a:t>
            </a:r>
            <a:r>
              <a:rPr lang="en-US" sz="2400" dirty="0" err="1"/>
              <a:t>CarPlay</a:t>
            </a:r>
            <a:r>
              <a:rPr lang="en-US" sz="2400" dirty="0"/>
              <a:t> support to your navigation app</a:t>
            </a:r>
            <a:r>
              <a:rPr lang="en-US" sz="2400" dirty="0" smtClean="0"/>
              <a:t>. </a:t>
            </a:r>
            <a:r>
              <a:rPr lang="en-US" sz="2400" dirty="0"/>
              <a:t>The </a:t>
            </a:r>
            <a:r>
              <a:rPr lang="en-US" sz="2400" dirty="0" err="1"/>
              <a:t>CarPlay</a:t>
            </a:r>
            <a:r>
              <a:rPr lang="en-US" sz="2400" dirty="0"/>
              <a:t> framework provides a system-generated and -hosted user interface that you customize to display your navigation app. The framework maintains control over UI elements—such as touch target size, font size and color, highlights, and so on—while also enabling your app to display custom map tiles, trip and routing information, and more. </a:t>
            </a:r>
            <a:endParaRPr lang="ru-RU" sz="2400" dirty="0"/>
          </a:p>
        </p:txBody>
      </p:sp>
    </p:spTree>
    <p:extLst>
      <p:ext uri="{BB962C8B-B14F-4D97-AF65-F5344CB8AC3E}">
        <p14:creationId xmlns:p14="http://schemas.microsoft.com/office/powerpoint/2010/main" val="65415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CFNetwork</a:t>
            </a:r>
            <a:endParaRPr lang="ru-RU" dirty="0"/>
          </a:p>
        </p:txBody>
      </p:sp>
      <p:sp>
        <p:nvSpPr>
          <p:cNvPr id="3" name="Объект 2"/>
          <p:cNvSpPr>
            <a:spLocks noGrp="1"/>
          </p:cNvSpPr>
          <p:nvPr>
            <p:ph idx="1"/>
          </p:nvPr>
        </p:nvSpPr>
        <p:spPr/>
        <p:txBody>
          <a:bodyPr>
            <a:normAutofit/>
          </a:bodyPr>
          <a:lstStyle/>
          <a:p>
            <a:r>
              <a:rPr lang="en-US" sz="2400" dirty="0"/>
              <a:t>Access network services and handle changes in network configurations. Build on abstractions of network protocols to simplify tasks such as working with BSD sockets, administering HTTP and FTP servers, and managing Bonjour services.</a:t>
            </a:r>
            <a:endParaRPr lang="ru-RU" sz="2400" dirty="0"/>
          </a:p>
        </p:txBody>
      </p:sp>
    </p:spTree>
    <p:extLst>
      <p:ext uri="{BB962C8B-B14F-4D97-AF65-F5344CB8AC3E}">
        <p14:creationId xmlns:p14="http://schemas.microsoft.com/office/powerpoint/2010/main" val="134631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ClassKit</a:t>
            </a:r>
            <a:endParaRPr lang="ru-RU" dirty="0"/>
          </a:p>
        </p:txBody>
      </p:sp>
      <p:sp>
        <p:nvSpPr>
          <p:cNvPr id="3" name="Объект 2"/>
          <p:cNvSpPr>
            <a:spLocks noGrp="1"/>
          </p:cNvSpPr>
          <p:nvPr>
            <p:ph idx="1"/>
          </p:nvPr>
        </p:nvSpPr>
        <p:spPr/>
        <p:txBody>
          <a:bodyPr>
            <a:normAutofit/>
          </a:bodyPr>
          <a:lstStyle/>
          <a:p>
            <a:r>
              <a:rPr lang="en-US" sz="2400" dirty="0"/>
              <a:t>Enable teachers to assign activities from your app’s content and to view student progress</a:t>
            </a:r>
            <a:r>
              <a:rPr lang="en-US" sz="2400" dirty="0" smtClean="0"/>
              <a:t>. </a:t>
            </a:r>
            <a:r>
              <a:rPr lang="en-US" sz="2400" dirty="0"/>
              <a:t>Educational apps provide access to resources like books and videos while reinforcing learning through interactive visualizations, games, and assessments. </a:t>
            </a:r>
            <a:r>
              <a:rPr lang="en-US" sz="2400" dirty="0" err="1"/>
              <a:t>ClassKit</a:t>
            </a:r>
            <a:r>
              <a:rPr lang="en-US" sz="2400" dirty="0"/>
              <a:t> lets you organize educational material so that teachers can assign activities to students and see their progress</a:t>
            </a:r>
            <a:r>
              <a:rPr lang="en-US" sz="2400" dirty="0" smtClean="0"/>
              <a:t>. </a:t>
            </a:r>
            <a:r>
              <a:rPr lang="en-US" sz="2400" dirty="0"/>
              <a:t>The </a:t>
            </a:r>
            <a:r>
              <a:rPr lang="en-US" sz="2400" dirty="0" err="1"/>
              <a:t>ClassKit</a:t>
            </a:r>
            <a:r>
              <a:rPr lang="en-US" sz="2400" dirty="0"/>
              <a:t> environment consists of a teacher’s iOS device (or devices) and many student iOS devices communicating through </a:t>
            </a:r>
            <a:r>
              <a:rPr lang="en-US" sz="2400" dirty="0" smtClean="0"/>
              <a:t>iCloud.</a:t>
            </a:r>
            <a:endParaRPr lang="ru-RU" sz="2400" dirty="0"/>
          </a:p>
        </p:txBody>
      </p:sp>
    </p:spTree>
    <p:extLst>
      <p:ext uri="{BB962C8B-B14F-4D97-AF65-F5344CB8AC3E}">
        <p14:creationId xmlns:p14="http://schemas.microsoft.com/office/powerpoint/2010/main" val="251177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CloudKit</a:t>
            </a:r>
            <a:endParaRPr lang="ru-RU" dirty="0"/>
          </a:p>
        </p:txBody>
      </p:sp>
      <p:sp>
        <p:nvSpPr>
          <p:cNvPr id="3" name="Объект 2"/>
          <p:cNvSpPr>
            <a:spLocks noGrp="1"/>
          </p:cNvSpPr>
          <p:nvPr>
            <p:ph idx="1"/>
          </p:nvPr>
        </p:nvSpPr>
        <p:spPr/>
        <p:txBody>
          <a:bodyPr>
            <a:normAutofit/>
          </a:bodyPr>
          <a:lstStyle/>
          <a:p>
            <a:r>
              <a:rPr lang="en-US" sz="2400" dirty="0"/>
              <a:t>Store structured app and user data in iCloud containers that can be shared by all users of your app</a:t>
            </a:r>
            <a:r>
              <a:rPr lang="en-US" sz="2400" dirty="0" smtClean="0"/>
              <a:t>. </a:t>
            </a:r>
            <a:r>
              <a:rPr lang="en-US" sz="2400" dirty="0"/>
              <a:t>The </a:t>
            </a:r>
            <a:r>
              <a:rPr lang="en-US" sz="2400" dirty="0" err="1"/>
              <a:t>CloudKit</a:t>
            </a:r>
            <a:r>
              <a:rPr lang="en-US" sz="2400" dirty="0"/>
              <a:t> framework provides interfaces for moving data between your app and your iCloud containers. You use </a:t>
            </a:r>
            <a:r>
              <a:rPr lang="en-US" sz="2400" dirty="0" err="1"/>
              <a:t>CloudKit</a:t>
            </a:r>
            <a:r>
              <a:rPr lang="en-US" sz="2400" dirty="0"/>
              <a:t> to take your app’s existing data and store it in the cloud so that the user can access it on multiple devices.</a:t>
            </a:r>
            <a:endParaRPr lang="ru-RU" sz="2400" dirty="0"/>
          </a:p>
        </p:txBody>
      </p:sp>
    </p:spTree>
    <p:extLst>
      <p:ext uri="{BB962C8B-B14F-4D97-AF65-F5344CB8AC3E}">
        <p14:creationId xmlns:p14="http://schemas.microsoft.com/office/powerpoint/2010/main" val="976520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Contacts / </a:t>
            </a:r>
            <a:r>
              <a:rPr lang="en-US" dirty="0" err="1" smtClean="0"/>
              <a:t>ContactsUI</a:t>
            </a:r>
            <a:endParaRPr lang="ru-RU" dirty="0"/>
          </a:p>
        </p:txBody>
      </p:sp>
      <p:sp>
        <p:nvSpPr>
          <p:cNvPr id="3" name="Объект 2"/>
          <p:cNvSpPr>
            <a:spLocks noGrp="1"/>
          </p:cNvSpPr>
          <p:nvPr>
            <p:ph idx="1"/>
          </p:nvPr>
        </p:nvSpPr>
        <p:spPr/>
        <p:txBody>
          <a:bodyPr>
            <a:normAutofit/>
          </a:bodyPr>
          <a:lstStyle/>
          <a:p>
            <a:r>
              <a:rPr lang="en-US" sz="2400" dirty="0" err="1" smtClean="0"/>
              <a:t>Contacats</a:t>
            </a:r>
            <a:r>
              <a:rPr lang="en-US" sz="2400" dirty="0" smtClean="0"/>
              <a:t>: Access </a:t>
            </a:r>
            <a:r>
              <a:rPr lang="en-US" sz="2400" dirty="0"/>
              <a:t>the user's contacts and format and localize contact information</a:t>
            </a:r>
            <a:r>
              <a:rPr lang="en-US" sz="2400" dirty="0" smtClean="0"/>
              <a:t>.</a:t>
            </a:r>
          </a:p>
          <a:p>
            <a:r>
              <a:rPr lang="en-US" sz="2400" dirty="0" err="1" smtClean="0"/>
              <a:t>ContactsUI</a:t>
            </a:r>
            <a:r>
              <a:rPr lang="en-US" sz="2400" dirty="0" smtClean="0"/>
              <a:t>: Display </a:t>
            </a:r>
            <a:r>
              <a:rPr lang="en-US" sz="2400" dirty="0"/>
              <a:t>information about users’ contacts in a graphical interface. Control which contact properties are displayed in your app.</a:t>
            </a:r>
            <a:endParaRPr lang="ru-RU" sz="2400" dirty="0"/>
          </a:p>
        </p:txBody>
      </p:sp>
    </p:spTree>
    <p:extLst>
      <p:ext uri="{BB962C8B-B14F-4D97-AF65-F5344CB8AC3E}">
        <p14:creationId xmlns:p14="http://schemas.microsoft.com/office/powerpoint/2010/main" val="132744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are Frameworks?</a:t>
            </a:r>
            <a:br>
              <a:rPr lang="en-US" dirty="0"/>
            </a:br>
            <a:endParaRPr lang="ru-RU" dirty="0"/>
          </a:p>
        </p:txBody>
      </p:sp>
      <p:sp>
        <p:nvSpPr>
          <p:cNvPr id="3" name="Объект 2"/>
          <p:cNvSpPr>
            <a:spLocks noGrp="1"/>
          </p:cNvSpPr>
          <p:nvPr>
            <p:ph idx="1"/>
          </p:nvPr>
        </p:nvSpPr>
        <p:spPr>
          <a:xfrm>
            <a:off x="685801" y="2142067"/>
            <a:ext cx="10131425" cy="4285237"/>
          </a:xfrm>
        </p:spPr>
        <p:txBody>
          <a:bodyPr>
            <a:normAutofit/>
          </a:bodyPr>
          <a:lstStyle/>
          <a:p>
            <a:r>
              <a:rPr lang="en-US" sz="2400" dirty="0"/>
              <a:t>A </a:t>
            </a:r>
            <a:r>
              <a:rPr lang="en-US" sz="2400" i="1" dirty="0"/>
              <a:t>framework</a:t>
            </a:r>
            <a:r>
              <a:rPr lang="en-US" sz="2400" dirty="0"/>
              <a:t> is a hierarchical directory that encapsulates shared resources, such as a dynamic shared library, nib files, image files, localized strings, header files, and reference documentation in a single package. Multiple applications can use all of these resources simultaneously. The system loads them into memory as needed and shares the one copy of the resource among all applications whenever possible</a:t>
            </a:r>
            <a:r>
              <a:rPr lang="en-US" sz="2400" dirty="0" smtClean="0"/>
              <a:t>.</a:t>
            </a:r>
          </a:p>
          <a:p>
            <a:r>
              <a:rPr lang="en-US" sz="2400" dirty="0" smtClean="0"/>
              <a:t>In</a:t>
            </a:r>
            <a:r>
              <a:rPr lang="en-US" sz="2400" dirty="0"/>
              <a:t> </a:t>
            </a:r>
            <a:r>
              <a:rPr lang="en-US" sz="2400" dirty="0" smtClean="0"/>
              <a:t>iOS there are </a:t>
            </a:r>
            <a:r>
              <a:rPr lang="en-US" sz="2400" dirty="0"/>
              <a:t>two kinds of frameworks: public</a:t>
            </a:r>
            <a:r>
              <a:rPr lang="en-US" sz="2400" b="1" dirty="0"/>
              <a:t> frameworks</a:t>
            </a:r>
            <a:r>
              <a:rPr lang="en-US" sz="2400" dirty="0"/>
              <a:t> and private</a:t>
            </a:r>
            <a:r>
              <a:rPr lang="en-US" sz="2400" b="1" dirty="0"/>
              <a:t> frameworks</a:t>
            </a:r>
            <a:r>
              <a:rPr lang="en-US" sz="2400" dirty="0"/>
              <a:t>. Public frameworks are </a:t>
            </a:r>
            <a:r>
              <a:rPr lang="en-US" sz="2400" dirty="0"/>
              <a:t>allowed to be </a:t>
            </a:r>
            <a:r>
              <a:rPr lang="en-US" sz="2400" dirty="0"/>
              <a:t>used in App Store apps. Private frameworks are intended to be used only by Apple's apps</a:t>
            </a:r>
            <a:endParaRPr lang="ru-RU" sz="2400" dirty="0"/>
          </a:p>
        </p:txBody>
      </p:sp>
    </p:spTree>
    <p:extLst>
      <p:ext uri="{BB962C8B-B14F-4D97-AF65-F5344CB8AC3E}">
        <p14:creationId xmlns:p14="http://schemas.microsoft.com/office/powerpoint/2010/main" val="184934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a:t>
            </a:r>
            <a:r>
              <a:rPr lang="en-US" dirty="0" smtClean="0"/>
              <a:t>Audio</a:t>
            </a:r>
            <a:endParaRPr lang="ru-RU" dirty="0"/>
          </a:p>
        </p:txBody>
      </p:sp>
      <p:sp>
        <p:nvSpPr>
          <p:cNvPr id="3" name="Объект 2"/>
          <p:cNvSpPr>
            <a:spLocks noGrp="1"/>
          </p:cNvSpPr>
          <p:nvPr>
            <p:ph idx="1"/>
          </p:nvPr>
        </p:nvSpPr>
        <p:spPr/>
        <p:txBody>
          <a:bodyPr>
            <a:normAutofit/>
          </a:bodyPr>
          <a:lstStyle/>
          <a:p>
            <a:r>
              <a:rPr lang="en-US" sz="2400" dirty="0"/>
              <a:t>Use specialized data types to interact with audio streams, complex buffers, and audiovisual timestamps</a:t>
            </a:r>
            <a:r>
              <a:rPr lang="en-US" sz="2400" dirty="0" smtClean="0"/>
              <a:t>. </a:t>
            </a:r>
            <a:r>
              <a:rPr lang="en-US" sz="2400" dirty="0"/>
              <a:t>The Core Audio framework </a:t>
            </a:r>
            <a:r>
              <a:rPr lang="en-US" sz="2400" dirty="0" smtClean="0"/>
              <a:t>declares </a:t>
            </a:r>
            <a:r>
              <a:rPr lang="en-US" sz="2400" dirty="0"/>
              <a:t>data types and constants used by other Core Audio interfaces.</a:t>
            </a:r>
            <a:endParaRPr lang="ru-RU" sz="2400" dirty="0"/>
          </a:p>
        </p:txBody>
      </p:sp>
    </p:spTree>
    <p:extLst>
      <p:ext uri="{BB962C8B-B14F-4D97-AF65-F5344CB8AC3E}">
        <p14:creationId xmlns:p14="http://schemas.microsoft.com/office/powerpoint/2010/main" val="178203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Audio </a:t>
            </a:r>
            <a:r>
              <a:rPr lang="en-US" dirty="0" smtClean="0"/>
              <a:t>Kit</a:t>
            </a:r>
            <a:endParaRPr lang="ru-RU" dirty="0"/>
          </a:p>
        </p:txBody>
      </p:sp>
      <p:sp>
        <p:nvSpPr>
          <p:cNvPr id="3" name="Объект 2"/>
          <p:cNvSpPr>
            <a:spLocks noGrp="1"/>
          </p:cNvSpPr>
          <p:nvPr>
            <p:ph idx="1"/>
          </p:nvPr>
        </p:nvSpPr>
        <p:spPr/>
        <p:txBody>
          <a:bodyPr>
            <a:normAutofit/>
          </a:bodyPr>
          <a:lstStyle/>
          <a:p>
            <a:r>
              <a:rPr lang="en-US" sz="2400" dirty="0"/>
              <a:t>Add user interfaces to audio units</a:t>
            </a:r>
            <a:r>
              <a:rPr lang="en-US" sz="2400" dirty="0" smtClean="0"/>
              <a:t>. </a:t>
            </a:r>
            <a:r>
              <a:rPr lang="en-US" sz="2400" dirty="0"/>
              <a:t>The Core Audio Kit framework provides an Objective-C interface you can use to add user interfaces to Cocoa audio units.</a:t>
            </a:r>
            <a:endParaRPr lang="ru-RU" sz="2400" dirty="0"/>
          </a:p>
        </p:txBody>
      </p:sp>
    </p:spTree>
    <p:extLst>
      <p:ext uri="{BB962C8B-B14F-4D97-AF65-F5344CB8AC3E}">
        <p14:creationId xmlns:p14="http://schemas.microsoft.com/office/powerpoint/2010/main" val="179972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a:t>
            </a:r>
            <a:r>
              <a:rPr lang="en-US" dirty="0" smtClean="0"/>
              <a:t>Bluetooth</a:t>
            </a:r>
            <a:endParaRPr lang="ru-RU" dirty="0"/>
          </a:p>
        </p:txBody>
      </p:sp>
      <p:sp>
        <p:nvSpPr>
          <p:cNvPr id="3" name="Объект 2"/>
          <p:cNvSpPr>
            <a:spLocks noGrp="1"/>
          </p:cNvSpPr>
          <p:nvPr>
            <p:ph idx="1"/>
          </p:nvPr>
        </p:nvSpPr>
        <p:spPr/>
        <p:txBody>
          <a:bodyPr>
            <a:normAutofit/>
          </a:bodyPr>
          <a:lstStyle/>
          <a:p>
            <a:r>
              <a:rPr lang="en-US" sz="2400" dirty="0"/>
              <a:t>The Core Bluetooth framework provides the classes needed for your apps to communicate with devices that are equipped with Bluetooth low energy wireless technology</a:t>
            </a:r>
            <a:r>
              <a:rPr lang="en-US" sz="2400" dirty="0" smtClean="0"/>
              <a:t>.</a:t>
            </a:r>
            <a:endParaRPr lang="en-US" sz="2400" dirty="0"/>
          </a:p>
        </p:txBody>
      </p:sp>
    </p:spTree>
    <p:extLst>
      <p:ext uri="{BB962C8B-B14F-4D97-AF65-F5344CB8AC3E}">
        <p14:creationId xmlns:p14="http://schemas.microsoft.com/office/powerpoint/2010/main" val="64046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a:t>
            </a:r>
            <a:r>
              <a:rPr lang="en-US" dirty="0" smtClean="0"/>
              <a:t>Data</a:t>
            </a:r>
            <a:endParaRPr lang="ru-RU" dirty="0"/>
          </a:p>
        </p:txBody>
      </p:sp>
      <p:sp>
        <p:nvSpPr>
          <p:cNvPr id="3" name="Объект 2"/>
          <p:cNvSpPr>
            <a:spLocks noGrp="1"/>
          </p:cNvSpPr>
          <p:nvPr>
            <p:ph idx="1"/>
          </p:nvPr>
        </p:nvSpPr>
        <p:spPr/>
        <p:txBody>
          <a:bodyPr>
            <a:normAutofit/>
          </a:bodyPr>
          <a:lstStyle/>
          <a:p>
            <a:r>
              <a:rPr lang="en-US" sz="2400" dirty="0"/>
              <a:t>Manage object graphs and object lifecycle, including persistence</a:t>
            </a:r>
            <a:r>
              <a:rPr lang="en-US" sz="2400" dirty="0" smtClean="0"/>
              <a:t>. </a:t>
            </a:r>
            <a:endParaRPr lang="ru-RU" sz="2400" dirty="0"/>
          </a:p>
        </p:txBody>
      </p:sp>
    </p:spTree>
    <p:extLst>
      <p:ext uri="{BB962C8B-B14F-4D97-AF65-F5344CB8AC3E}">
        <p14:creationId xmlns:p14="http://schemas.microsoft.com/office/powerpoint/2010/main" val="130010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a:t>
            </a:r>
            <a:r>
              <a:rPr lang="en-US" dirty="0" smtClean="0"/>
              <a:t>Foundation </a:t>
            </a:r>
            <a:r>
              <a:rPr lang="en-US" dirty="0"/>
              <a:t>(written in </a:t>
            </a:r>
            <a:r>
              <a:rPr lang="en-US" dirty="0" smtClean="0"/>
              <a:t>c</a:t>
            </a:r>
            <a:r>
              <a:rPr lang="en-US" dirty="0"/>
              <a:t>)</a:t>
            </a:r>
            <a:endParaRPr lang="ru-RU" dirty="0"/>
          </a:p>
        </p:txBody>
      </p:sp>
      <p:sp>
        <p:nvSpPr>
          <p:cNvPr id="3" name="Объект 2"/>
          <p:cNvSpPr>
            <a:spLocks noGrp="1"/>
          </p:cNvSpPr>
          <p:nvPr>
            <p:ph idx="1"/>
          </p:nvPr>
        </p:nvSpPr>
        <p:spPr/>
        <p:txBody>
          <a:bodyPr>
            <a:normAutofit/>
          </a:bodyPr>
          <a:lstStyle/>
          <a:p>
            <a:r>
              <a:rPr lang="en-US" sz="2400" dirty="0"/>
              <a:t>Core Foundation is a framework that provides fundamental software services useful to application services, application environments, and to applications themselves. Core Foundation also provides abstractions for common data types, facilitates internationalization with Unicode string storage, and offers a suite of utilities such as plug-in support, XML property lists, URL resource access, and preferences.</a:t>
            </a:r>
            <a:endParaRPr lang="ru-RU" sz="2400" dirty="0"/>
          </a:p>
        </p:txBody>
      </p:sp>
    </p:spTree>
    <p:extLst>
      <p:ext uri="{BB962C8B-B14F-4D97-AF65-F5344CB8AC3E}">
        <p14:creationId xmlns:p14="http://schemas.microsoft.com/office/powerpoint/2010/main" val="17015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Graphics</a:t>
            </a:r>
          </a:p>
        </p:txBody>
      </p:sp>
      <p:sp>
        <p:nvSpPr>
          <p:cNvPr id="3" name="Объект 2"/>
          <p:cNvSpPr>
            <a:spLocks noGrp="1"/>
          </p:cNvSpPr>
          <p:nvPr>
            <p:ph idx="1"/>
          </p:nvPr>
        </p:nvSpPr>
        <p:spPr/>
        <p:txBody>
          <a:bodyPr>
            <a:normAutofit/>
          </a:bodyPr>
          <a:lstStyle/>
          <a:p>
            <a:r>
              <a:rPr lang="en-US" sz="2400" dirty="0"/>
              <a:t>The Core Graphics framework is based on the Quartz advanced drawing engine. It provides low-level, lightweight 2D rendering with unmatched output fidelity. You use this framework to handle path-based drawing, transformations, color management, </a:t>
            </a:r>
            <a:r>
              <a:rPr lang="en-US" sz="2400" dirty="0" err="1"/>
              <a:t>offscreen</a:t>
            </a:r>
            <a:r>
              <a:rPr lang="en-US" sz="2400" dirty="0"/>
              <a:t> rendering, patterns, gradients and shadings, image data management, image creation, and image masking, as well as PDF document creation, display, and parsing.</a:t>
            </a:r>
            <a:endParaRPr lang="ru-RU" sz="2400" dirty="0"/>
          </a:p>
        </p:txBody>
      </p:sp>
    </p:spTree>
    <p:extLst>
      <p:ext uri="{BB962C8B-B14F-4D97-AF65-F5344CB8AC3E}">
        <p14:creationId xmlns:p14="http://schemas.microsoft.com/office/powerpoint/2010/main" val="30458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Image</a:t>
            </a:r>
          </a:p>
        </p:txBody>
      </p:sp>
      <p:sp>
        <p:nvSpPr>
          <p:cNvPr id="3" name="Объект 2"/>
          <p:cNvSpPr>
            <a:spLocks noGrp="1"/>
          </p:cNvSpPr>
          <p:nvPr>
            <p:ph idx="1"/>
          </p:nvPr>
        </p:nvSpPr>
        <p:spPr/>
        <p:txBody>
          <a:bodyPr>
            <a:normAutofit/>
          </a:bodyPr>
          <a:lstStyle/>
          <a:p>
            <a:r>
              <a:rPr lang="en-US" sz="2400" dirty="0"/>
              <a:t>Core Image is an image processing and analysis technology that provides high-performance processing for still and video images. Use the many built-in image filters to process images and build complex effects by chaining filters.</a:t>
            </a:r>
          </a:p>
        </p:txBody>
      </p:sp>
    </p:spTree>
    <p:extLst>
      <p:ext uri="{BB962C8B-B14F-4D97-AF65-F5344CB8AC3E}">
        <p14:creationId xmlns:p14="http://schemas.microsoft.com/office/powerpoint/2010/main" val="898231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Core Location</a:t>
            </a:r>
            <a:endParaRPr lang="ru-RU" dirty="0"/>
          </a:p>
        </p:txBody>
      </p:sp>
      <p:sp>
        <p:nvSpPr>
          <p:cNvPr id="3" name="Объект 2"/>
          <p:cNvSpPr>
            <a:spLocks noGrp="1"/>
          </p:cNvSpPr>
          <p:nvPr>
            <p:ph idx="1"/>
          </p:nvPr>
        </p:nvSpPr>
        <p:spPr/>
        <p:txBody>
          <a:bodyPr>
            <a:normAutofit/>
          </a:bodyPr>
          <a:lstStyle/>
          <a:p>
            <a:r>
              <a:rPr lang="en-US" sz="2400" dirty="0" smtClean="0"/>
              <a:t>Obtain the geographic location and orientation of a device. The framework uses all available onboard hardware, including Wi-Fi, GPS, Bluetooth, magnetometer, barometer, and cellular hardware to gather data.</a:t>
            </a:r>
            <a:endParaRPr lang="ru-RU" sz="2400" dirty="0"/>
          </a:p>
        </p:txBody>
      </p:sp>
    </p:spTree>
    <p:extLst>
      <p:ext uri="{BB962C8B-B14F-4D97-AF65-F5344CB8AC3E}">
        <p14:creationId xmlns:p14="http://schemas.microsoft.com/office/powerpoint/2010/main" val="119604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Core Media</a:t>
            </a:r>
            <a:endParaRPr lang="ru-RU" dirty="0"/>
          </a:p>
        </p:txBody>
      </p:sp>
      <p:sp>
        <p:nvSpPr>
          <p:cNvPr id="3" name="Объект 2"/>
          <p:cNvSpPr>
            <a:spLocks noGrp="1"/>
          </p:cNvSpPr>
          <p:nvPr>
            <p:ph idx="1"/>
          </p:nvPr>
        </p:nvSpPr>
        <p:spPr/>
        <p:txBody>
          <a:bodyPr>
            <a:normAutofit/>
          </a:bodyPr>
          <a:lstStyle/>
          <a:p>
            <a:r>
              <a:rPr lang="en-US" sz="2400" dirty="0" smtClean="0"/>
              <a:t>Represent time-based audio-visual assets with essential data types. The Core Media framework defines the media pipeline used by </a:t>
            </a:r>
            <a:r>
              <a:rPr lang="en-US" sz="2400" dirty="0" err="1" smtClean="0"/>
              <a:t>AVFoundation</a:t>
            </a:r>
            <a:r>
              <a:rPr lang="en-US" sz="2400" dirty="0" smtClean="0"/>
              <a:t> and other high-level media frameworks found on Apple platforms. </a:t>
            </a:r>
            <a:endParaRPr lang="ru-RU" sz="2400" dirty="0"/>
          </a:p>
        </p:txBody>
      </p:sp>
    </p:spTree>
    <p:extLst>
      <p:ext uri="{BB962C8B-B14F-4D97-AF65-F5344CB8AC3E}">
        <p14:creationId xmlns:p14="http://schemas.microsoft.com/office/powerpoint/2010/main" val="19205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Core MIDI</a:t>
            </a:r>
            <a:endParaRPr lang="ru-RU" dirty="0"/>
          </a:p>
        </p:txBody>
      </p:sp>
      <p:sp>
        <p:nvSpPr>
          <p:cNvPr id="3" name="Объект 2"/>
          <p:cNvSpPr>
            <a:spLocks noGrp="1"/>
          </p:cNvSpPr>
          <p:nvPr>
            <p:ph idx="1"/>
          </p:nvPr>
        </p:nvSpPr>
        <p:spPr/>
        <p:txBody>
          <a:bodyPr>
            <a:normAutofit/>
          </a:bodyPr>
          <a:lstStyle/>
          <a:p>
            <a:r>
              <a:rPr lang="en-US" sz="2400" dirty="0" smtClean="0"/>
              <a:t>Communicate with MIDI devices such as hardware keyboards and synthesizers.</a:t>
            </a:r>
            <a:endParaRPr lang="ru-RU" sz="2400" dirty="0"/>
          </a:p>
        </p:txBody>
      </p:sp>
    </p:spTree>
    <p:extLst>
      <p:ext uri="{BB962C8B-B14F-4D97-AF65-F5344CB8AC3E}">
        <p14:creationId xmlns:p14="http://schemas.microsoft.com/office/powerpoint/2010/main" val="67425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Accelerate</a:t>
            </a:r>
            <a:endParaRPr lang="ru-RU" dirty="0"/>
          </a:p>
        </p:txBody>
      </p:sp>
      <p:sp>
        <p:nvSpPr>
          <p:cNvPr id="3" name="Объект 2"/>
          <p:cNvSpPr>
            <a:spLocks noGrp="1"/>
          </p:cNvSpPr>
          <p:nvPr>
            <p:ph idx="1"/>
          </p:nvPr>
        </p:nvSpPr>
        <p:spPr/>
        <p:txBody>
          <a:bodyPr>
            <a:normAutofit/>
          </a:bodyPr>
          <a:lstStyle/>
          <a:p>
            <a:r>
              <a:rPr lang="en-US" sz="2800" dirty="0"/>
              <a:t>Make large-scale mathematical computations and image calculations, optimized for high performance</a:t>
            </a:r>
            <a:r>
              <a:rPr lang="en-US" sz="2800" dirty="0" smtClean="0"/>
              <a:t>. </a:t>
            </a:r>
            <a:r>
              <a:rPr lang="en-US" sz="2800" dirty="0"/>
              <a:t>Accelerate provides high-performance, energy-efficient computation on the CPU by leveraging its vector-processing capability.</a:t>
            </a:r>
            <a:endParaRPr lang="ru-RU" sz="2800" dirty="0"/>
          </a:p>
        </p:txBody>
      </p:sp>
    </p:spTree>
    <p:extLst>
      <p:ext uri="{BB962C8B-B14F-4D97-AF65-F5344CB8AC3E}">
        <p14:creationId xmlns:p14="http://schemas.microsoft.com/office/powerpoint/2010/main" val="1854177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Core ML</a:t>
            </a:r>
            <a:endParaRPr lang="ru-RU" dirty="0"/>
          </a:p>
        </p:txBody>
      </p:sp>
      <p:sp>
        <p:nvSpPr>
          <p:cNvPr id="3" name="Объект 2"/>
          <p:cNvSpPr>
            <a:spLocks noGrp="1"/>
          </p:cNvSpPr>
          <p:nvPr>
            <p:ph idx="1"/>
          </p:nvPr>
        </p:nvSpPr>
        <p:spPr/>
        <p:txBody>
          <a:bodyPr>
            <a:normAutofit/>
          </a:bodyPr>
          <a:lstStyle/>
          <a:p>
            <a:r>
              <a:rPr lang="en-US" sz="2400" dirty="0" smtClean="0"/>
              <a:t>Integrate machine learning models into your app. A </a:t>
            </a:r>
            <a:r>
              <a:rPr lang="en-US" sz="2400" i="1" dirty="0" smtClean="0"/>
              <a:t>trained model</a:t>
            </a:r>
            <a:r>
              <a:rPr lang="en-US" sz="2400" dirty="0" smtClean="0"/>
              <a:t> is the result of applying a machine learning algorithm to a set of training data. The model makes predictions based on new input data. </a:t>
            </a:r>
            <a:endParaRPr lang="ru-RU" sz="2400" dirty="0"/>
          </a:p>
        </p:txBody>
      </p:sp>
    </p:spTree>
    <p:extLst>
      <p:ext uri="{BB962C8B-B14F-4D97-AF65-F5344CB8AC3E}">
        <p14:creationId xmlns:p14="http://schemas.microsoft.com/office/powerpoint/2010/main" val="973965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Motion</a:t>
            </a:r>
          </a:p>
        </p:txBody>
      </p:sp>
      <p:sp>
        <p:nvSpPr>
          <p:cNvPr id="3" name="Объект 2"/>
          <p:cNvSpPr>
            <a:spLocks noGrp="1"/>
          </p:cNvSpPr>
          <p:nvPr>
            <p:ph idx="1"/>
          </p:nvPr>
        </p:nvSpPr>
        <p:spPr/>
        <p:txBody>
          <a:bodyPr>
            <a:normAutofit/>
          </a:bodyPr>
          <a:lstStyle/>
          <a:p>
            <a:r>
              <a:rPr lang="en-US" sz="2400" dirty="0"/>
              <a:t>Process accelerometer, gyroscope, pedometer, and environment-related events.</a:t>
            </a:r>
            <a:endParaRPr lang="ru-RU" sz="2400" dirty="0"/>
          </a:p>
        </p:txBody>
      </p:sp>
    </p:spTree>
    <p:extLst>
      <p:ext uri="{BB962C8B-B14F-4D97-AF65-F5344CB8AC3E}">
        <p14:creationId xmlns:p14="http://schemas.microsoft.com/office/powerpoint/2010/main" val="474406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NFC</a:t>
            </a:r>
          </a:p>
        </p:txBody>
      </p:sp>
      <p:sp>
        <p:nvSpPr>
          <p:cNvPr id="3" name="Объект 2"/>
          <p:cNvSpPr>
            <a:spLocks noGrp="1"/>
          </p:cNvSpPr>
          <p:nvPr>
            <p:ph idx="1"/>
          </p:nvPr>
        </p:nvSpPr>
        <p:spPr/>
        <p:txBody>
          <a:bodyPr>
            <a:normAutofit/>
          </a:bodyPr>
          <a:lstStyle/>
          <a:p>
            <a:r>
              <a:rPr lang="en-US" sz="2400" dirty="0"/>
              <a:t>Detect NFC tags and read messages that contain NFC Data Exchange Format </a:t>
            </a:r>
            <a:r>
              <a:rPr lang="en-US" sz="2400" dirty="0" smtClean="0"/>
              <a:t>(NDEF) data.</a:t>
            </a:r>
            <a:endParaRPr lang="ru-RU" sz="2400" dirty="0"/>
          </a:p>
        </p:txBody>
      </p:sp>
    </p:spTree>
    <p:extLst>
      <p:ext uri="{BB962C8B-B14F-4D97-AF65-F5344CB8AC3E}">
        <p14:creationId xmlns:p14="http://schemas.microsoft.com/office/powerpoint/2010/main" val="532647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Services</a:t>
            </a:r>
          </a:p>
        </p:txBody>
      </p:sp>
      <p:sp>
        <p:nvSpPr>
          <p:cNvPr id="3" name="Объект 2"/>
          <p:cNvSpPr>
            <a:spLocks noGrp="1"/>
          </p:cNvSpPr>
          <p:nvPr>
            <p:ph idx="1"/>
          </p:nvPr>
        </p:nvSpPr>
        <p:spPr/>
        <p:txBody>
          <a:bodyPr>
            <a:normAutofit/>
          </a:bodyPr>
          <a:lstStyle/>
          <a:p>
            <a:r>
              <a:rPr lang="en-US" sz="2400" dirty="0"/>
              <a:t>Access and manage key operating system services, such as launch and identity services</a:t>
            </a:r>
            <a:r>
              <a:rPr lang="en-US" sz="2400" dirty="0" smtClean="0"/>
              <a:t>. </a:t>
            </a:r>
            <a:r>
              <a:rPr lang="en-US" sz="2400" dirty="0"/>
              <a:t>This collection of documents provides the API reference for the Core Services framework, which encompasses many fundamental operating system services used by Carbon applications.</a:t>
            </a:r>
            <a:endParaRPr lang="ru-RU" sz="2400" dirty="0"/>
          </a:p>
        </p:txBody>
      </p:sp>
    </p:spTree>
    <p:extLst>
      <p:ext uri="{BB962C8B-B14F-4D97-AF65-F5344CB8AC3E}">
        <p14:creationId xmlns:p14="http://schemas.microsoft.com/office/powerpoint/2010/main" val="1910696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Spotlight</a:t>
            </a:r>
          </a:p>
        </p:txBody>
      </p:sp>
      <p:sp>
        <p:nvSpPr>
          <p:cNvPr id="3" name="Объект 2"/>
          <p:cNvSpPr>
            <a:spLocks noGrp="1"/>
          </p:cNvSpPr>
          <p:nvPr>
            <p:ph idx="1"/>
          </p:nvPr>
        </p:nvSpPr>
        <p:spPr/>
        <p:txBody>
          <a:bodyPr>
            <a:normAutofit/>
          </a:bodyPr>
          <a:lstStyle/>
          <a:p>
            <a:r>
              <a:rPr lang="en-US" sz="2400" dirty="0"/>
              <a:t>Index your app so users can search the content from Spotlight and Safari</a:t>
            </a:r>
            <a:r>
              <a:rPr lang="en-US" sz="2400" dirty="0" smtClean="0"/>
              <a:t>. </a:t>
            </a:r>
            <a:r>
              <a:rPr lang="en-US" sz="2400" dirty="0"/>
              <a:t>You can help users access activities and items within your app by making your content searchable. The Core Spotlight framework provides APIs to label and manage persistent user data like photos, contacts, and purchased items in the on-device index, and allows you to create links into your app.</a:t>
            </a:r>
            <a:endParaRPr lang="ru-RU" sz="2400" dirty="0"/>
          </a:p>
        </p:txBody>
      </p:sp>
    </p:spTree>
    <p:extLst>
      <p:ext uri="{BB962C8B-B14F-4D97-AF65-F5344CB8AC3E}">
        <p14:creationId xmlns:p14="http://schemas.microsoft.com/office/powerpoint/2010/main" val="417703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Telephony</a:t>
            </a:r>
          </a:p>
        </p:txBody>
      </p:sp>
      <p:sp>
        <p:nvSpPr>
          <p:cNvPr id="3" name="Объект 2"/>
          <p:cNvSpPr>
            <a:spLocks noGrp="1"/>
          </p:cNvSpPr>
          <p:nvPr>
            <p:ph idx="1"/>
          </p:nvPr>
        </p:nvSpPr>
        <p:spPr/>
        <p:txBody>
          <a:bodyPr>
            <a:normAutofit/>
          </a:bodyPr>
          <a:lstStyle/>
          <a:p>
            <a:r>
              <a:rPr lang="en-US" sz="2400" dirty="0"/>
              <a:t>Access information about a user’s cellular service provider, such as its unique identifier and whether it allows VoIP. Get the identifier and status of a current call.</a:t>
            </a:r>
            <a:endParaRPr lang="ru-RU" sz="2400" dirty="0"/>
          </a:p>
        </p:txBody>
      </p:sp>
    </p:spTree>
    <p:extLst>
      <p:ext uri="{BB962C8B-B14F-4D97-AF65-F5344CB8AC3E}">
        <p14:creationId xmlns:p14="http://schemas.microsoft.com/office/powerpoint/2010/main" val="616435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Core Text</a:t>
            </a:r>
          </a:p>
        </p:txBody>
      </p:sp>
      <p:sp>
        <p:nvSpPr>
          <p:cNvPr id="3" name="Объект 2"/>
          <p:cNvSpPr>
            <a:spLocks noGrp="1"/>
          </p:cNvSpPr>
          <p:nvPr>
            <p:ph idx="1"/>
          </p:nvPr>
        </p:nvSpPr>
        <p:spPr/>
        <p:txBody>
          <a:bodyPr>
            <a:normAutofit/>
          </a:bodyPr>
          <a:lstStyle/>
          <a:p>
            <a:r>
              <a:rPr lang="en-US" sz="2400" dirty="0"/>
              <a:t>Create text layouts using high-quality typesetting, character-to-glyph conversion, and positioning of glyphs in lines and paragraphs. Optimize font handling with automatic font substitution, and get easy access to font metrics and glyph data.</a:t>
            </a:r>
            <a:endParaRPr lang="ru-RU" sz="2400" dirty="0"/>
          </a:p>
        </p:txBody>
      </p:sp>
    </p:spTree>
    <p:extLst>
      <p:ext uri="{BB962C8B-B14F-4D97-AF65-F5344CB8AC3E}">
        <p14:creationId xmlns:p14="http://schemas.microsoft.com/office/powerpoint/2010/main" val="1885256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DeviceCheck</a:t>
            </a:r>
            <a:endParaRPr lang="en-US" dirty="0"/>
          </a:p>
        </p:txBody>
      </p:sp>
      <p:sp>
        <p:nvSpPr>
          <p:cNvPr id="3" name="Объект 2"/>
          <p:cNvSpPr>
            <a:spLocks noGrp="1"/>
          </p:cNvSpPr>
          <p:nvPr>
            <p:ph idx="1"/>
          </p:nvPr>
        </p:nvSpPr>
        <p:spPr/>
        <p:txBody>
          <a:bodyPr>
            <a:normAutofit/>
          </a:bodyPr>
          <a:lstStyle/>
          <a:p>
            <a:r>
              <a:rPr lang="en-US" sz="2400" dirty="0"/>
              <a:t>Access per-device, per-developer data that your associated server can use in its business logic.</a:t>
            </a:r>
            <a:endParaRPr lang="ru-RU" sz="2400" dirty="0"/>
          </a:p>
        </p:txBody>
      </p:sp>
    </p:spTree>
    <p:extLst>
      <p:ext uri="{BB962C8B-B14F-4D97-AF65-F5344CB8AC3E}">
        <p14:creationId xmlns:p14="http://schemas.microsoft.com/office/powerpoint/2010/main" val="1535309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EventKit</a:t>
            </a:r>
            <a:endParaRPr lang="en-US" dirty="0"/>
          </a:p>
        </p:txBody>
      </p:sp>
      <p:sp>
        <p:nvSpPr>
          <p:cNvPr id="3" name="Объект 2"/>
          <p:cNvSpPr>
            <a:spLocks noGrp="1"/>
          </p:cNvSpPr>
          <p:nvPr>
            <p:ph idx="1"/>
          </p:nvPr>
        </p:nvSpPr>
        <p:spPr/>
        <p:txBody>
          <a:bodyPr>
            <a:normAutofit/>
          </a:bodyPr>
          <a:lstStyle/>
          <a:p>
            <a:r>
              <a:rPr lang="en-US" sz="2400" dirty="0"/>
              <a:t>Create, view, and edit calendar and reminder events</a:t>
            </a:r>
            <a:r>
              <a:rPr lang="en-US" sz="2400" dirty="0" smtClean="0"/>
              <a:t>.</a:t>
            </a:r>
            <a:r>
              <a:rPr lang="en-US" sz="2400" dirty="0"/>
              <a:t> </a:t>
            </a:r>
            <a:r>
              <a:rPr lang="en-US" sz="2400" dirty="0"/>
              <a:t>The </a:t>
            </a:r>
            <a:r>
              <a:rPr lang="en-US" sz="2400" dirty="0" err="1"/>
              <a:t>EventKit</a:t>
            </a:r>
            <a:r>
              <a:rPr lang="en-US" sz="2400" dirty="0"/>
              <a:t> framework provides access to calendar and reminders data so you and your users can create, retrieve, and edit calendar items in your app.</a:t>
            </a:r>
          </a:p>
        </p:txBody>
      </p:sp>
    </p:spTree>
    <p:extLst>
      <p:ext uri="{BB962C8B-B14F-4D97-AF65-F5344CB8AC3E}">
        <p14:creationId xmlns:p14="http://schemas.microsoft.com/office/powerpoint/2010/main" val="966827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EventKitUI</a:t>
            </a:r>
            <a:endParaRPr lang="en-US" dirty="0"/>
          </a:p>
        </p:txBody>
      </p:sp>
      <p:sp>
        <p:nvSpPr>
          <p:cNvPr id="3" name="Объект 2"/>
          <p:cNvSpPr>
            <a:spLocks noGrp="1"/>
          </p:cNvSpPr>
          <p:nvPr>
            <p:ph idx="1"/>
          </p:nvPr>
        </p:nvSpPr>
        <p:spPr/>
        <p:txBody>
          <a:bodyPr>
            <a:normAutofit/>
          </a:bodyPr>
          <a:lstStyle/>
          <a:p>
            <a:r>
              <a:rPr lang="en-US" sz="2400" dirty="0"/>
              <a:t>Display an interface for viewing, selecting, and editing calendar events and reminders.</a:t>
            </a:r>
            <a:endParaRPr lang="ru-RU" sz="2400" dirty="0"/>
          </a:p>
        </p:txBody>
      </p:sp>
    </p:spTree>
    <p:extLst>
      <p:ext uri="{BB962C8B-B14F-4D97-AF65-F5344CB8AC3E}">
        <p14:creationId xmlns:p14="http://schemas.microsoft.com/office/powerpoint/2010/main" val="5033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Accounts</a:t>
            </a:r>
            <a:endParaRPr lang="ru-RU" dirty="0"/>
          </a:p>
        </p:txBody>
      </p:sp>
      <p:sp>
        <p:nvSpPr>
          <p:cNvPr id="3" name="Объект 2"/>
          <p:cNvSpPr>
            <a:spLocks noGrp="1"/>
          </p:cNvSpPr>
          <p:nvPr>
            <p:ph idx="1"/>
          </p:nvPr>
        </p:nvSpPr>
        <p:spPr/>
        <p:txBody>
          <a:bodyPr>
            <a:normAutofit/>
          </a:bodyPr>
          <a:lstStyle/>
          <a:p>
            <a:r>
              <a:rPr lang="en-US" sz="2400" dirty="0"/>
              <a:t>Help users access and manage their external accounts from within your app, without requiring them to enter login credentials</a:t>
            </a:r>
            <a:r>
              <a:rPr lang="en-US" sz="2400" dirty="0" smtClean="0"/>
              <a:t>. </a:t>
            </a:r>
            <a:r>
              <a:rPr lang="en-US" sz="2400" dirty="0"/>
              <a:t>The Accounts framework provides access to user accounts stored in the Accounts database. An account stores the login credentials of a particular service, such as Twitter, that can be used as authentication for the service. By implementing the Accounts framework into your app, you do not need to be responsible for storing account logins yourself.</a:t>
            </a:r>
            <a:endParaRPr lang="ru-RU" sz="2400" dirty="0"/>
          </a:p>
        </p:txBody>
      </p:sp>
    </p:spTree>
    <p:extLst>
      <p:ext uri="{BB962C8B-B14F-4D97-AF65-F5344CB8AC3E}">
        <p14:creationId xmlns:p14="http://schemas.microsoft.com/office/powerpoint/2010/main" val="454397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ExternalAccessory</a:t>
            </a:r>
            <a:endParaRPr lang="en-US" dirty="0"/>
          </a:p>
        </p:txBody>
      </p:sp>
      <p:sp>
        <p:nvSpPr>
          <p:cNvPr id="3" name="Объект 2"/>
          <p:cNvSpPr>
            <a:spLocks noGrp="1"/>
          </p:cNvSpPr>
          <p:nvPr>
            <p:ph idx="1"/>
          </p:nvPr>
        </p:nvSpPr>
        <p:spPr/>
        <p:txBody>
          <a:bodyPr>
            <a:normAutofit/>
          </a:bodyPr>
          <a:lstStyle/>
          <a:p>
            <a:r>
              <a:rPr lang="en-US" sz="2400" dirty="0"/>
              <a:t>Communicate with accessories connected to a device by the Apple Lightning connector, or connected wirelessly through Bluetooth.</a:t>
            </a:r>
            <a:endParaRPr lang="ru-RU" sz="2400" dirty="0"/>
          </a:p>
        </p:txBody>
      </p:sp>
    </p:spTree>
    <p:extLst>
      <p:ext uri="{BB962C8B-B14F-4D97-AF65-F5344CB8AC3E}">
        <p14:creationId xmlns:p14="http://schemas.microsoft.com/office/powerpoint/2010/main" val="1622817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FileProvider</a:t>
            </a:r>
            <a:r>
              <a:rPr lang="en-US" dirty="0" smtClean="0"/>
              <a:t> / </a:t>
            </a:r>
            <a:r>
              <a:rPr lang="en-US" dirty="0" err="1" smtClean="0"/>
              <a:t>FileProviderUI</a:t>
            </a:r>
            <a:endParaRPr lang="en-US" dirty="0"/>
          </a:p>
        </p:txBody>
      </p:sp>
      <p:sp>
        <p:nvSpPr>
          <p:cNvPr id="3" name="Объект 2"/>
          <p:cNvSpPr>
            <a:spLocks noGrp="1"/>
          </p:cNvSpPr>
          <p:nvPr>
            <p:ph idx="1"/>
          </p:nvPr>
        </p:nvSpPr>
        <p:spPr/>
        <p:txBody>
          <a:bodyPr>
            <a:normAutofit/>
          </a:bodyPr>
          <a:lstStyle/>
          <a:p>
            <a:r>
              <a:rPr lang="en-US" sz="2400" dirty="0" err="1" smtClean="0"/>
              <a:t>FileProvider</a:t>
            </a:r>
            <a:r>
              <a:rPr lang="en-US" sz="2400" dirty="0"/>
              <a:t> Implement a File Provider extension so that other apps can access the documents and directories stored and managed by your containing app</a:t>
            </a:r>
            <a:r>
              <a:rPr lang="en-US" sz="2400" dirty="0" smtClean="0"/>
              <a:t>.</a:t>
            </a:r>
            <a:endParaRPr lang="en-US" sz="2400" dirty="0"/>
          </a:p>
          <a:p>
            <a:r>
              <a:rPr lang="en-US" sz="2400" dirty="0"/>
              <a:t>Use the File Provider UI extension to add custom actions to your File Provider extension. These actions appear if the user long presses an item while browsing your file provider's content. When the user selects your action, the system displays your custom user interface, where the user completes the action. </a:t>
            </a:r>
          </a:p>
        </p:txBody>
      </p:sp>
    </p:spTree>
    <p:extLst>
      <p:ext uri="{BB962C8B-B14F-4D97-AF65-F5344CB8AC3E}">
        <p14:creationId xmlns:p14="http://schemas.microsoft.com/office/powerpoint/2010/main" val="1643119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Foundation (written in Objective-c)</a:t>
            </a:r>
            <a:endParaRPr lang="en-US" dirty="0"/>
          </a:p>
        </p:txBody>
      </p:sp>
      <p:sp>
        <p:nvSpPr>
          <p:cNvPr id="3" name="Объект 2"/>
          <p:cNvSpPr>
            <a:spLocks noGrp="1"/>
          </p:cNvSpPr>
          <p:nvPr>
            <p:ph idx="1"/>
          </p:nvPr>
        </p:nvSpPr>
        <p:spPr/>
        <p:txBody>
          <a:bodyPr>
            <a:normAutofit/>
          </a:bodyPr>
          <a:lstStyle/>
          <a:p>
            <a:r>
              <a:rPr lang="en-US" sz="2400" dirty="0"/>
              <a:t>Access essential data types, collections, and operating-system services to define the base layer of functionality for your app</a:t>
            </a:r>
            <a:r>
              <a:rPr lang="en-US" sz="2400" dirty="0" smtClean="0"/>
              <a:t>. </a:t>
            </a:r>
            <a:r>
              <a:rPr lang="en-US" sz="2400" dirty="0"/>
              <a:t>The Foundation framework provides a base layer of functionality for apps and frameworks, including data storage and persistence, text processing, date and time calculations, sorting and filtering, and networking. The classes, protocols, and data types defined by Foundation are used throughout the </a:t>
            </a:r>
            <a:r>
              <a:rPr lang="en-US" sz="2400" dirty="0" err="1"/>
              <a:t>macOS</a:t>
            </a:r>
            <a:r>
              <a:rPr lang="en-US" sz="2400" dirty="0"/>
              <a:t>, iOS, </a:t>
            </a:r>
            <a:r>
              <a:rPr lang="en-US" sz="2400" dirty="0" err="1"/>
              <a:t>watchOS</a:t>
            </a:r>
            <a:r>
              <a:rPr lang="en-US" sz="2400" dirty="0"/>
              <a:t>, and </a:t>
            </a:r>
            <a:r>
              <a:rPr lang="en-US" sz="2400" dirty="0" err="1"/>
              <a:t>tvOS</a:t>
            </a:r>
            <a:r>
              <a:rPr lang="en-US" sz="2400" dirty="0"/>
              <a:t> SDKs.</a:t>
            </a:r>
            <a:endParaRPr lang="ru-RU" sz="2400" dirty="0"/>
          </a:p>
        </p:txBody>
      </p:sp>
    </p:spTree>
    <p:extLst>
      <p:ext uri="{BB962C8B-B14F-4D97-AF65-F5344CB8AC3E}">
        <p14:creationId xmlns:p14="http://schemas.microsoft.com/office/powerpoint/2010/main" val="1421404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Game Controller</a:t>
            </a:r>
          </a:p>
        </p:txBody>
      </p:sp>
      <p:sp>
        <p:nvSpPr>
          <p:cNvPr id="3" name="Объект 2"/>
          <p:cNvSpPr>
            <a:spLocks noGrp="1"/>
          </p:cNvSpPr>
          <p:nvPr>
            <p:ph idx="1"/>
          </p:nvPr>
        </p:nvSpPr>
        <p:spPr/>
        <p:txBody>
          <a:bodyPr>
            <a:normAutofit/>
          </a:bodyPr>
          <a:lstStyle/>
          <a:p>
            <a:r>
              <a:rPr lang="en-US" sz="2400" dirty="0"/>
              <a:t>The Game Controller framework is used to discover game controllers connected to a device and receive input data from them. </a:t>
            </a:r>
            <a:endParaRPr lang="ru-RU" sz="2400" dirty="0"/>
          </a:p>
        </p:txBody>
      </p:sp>
    </p:spTree>
    <p:extLst>
      <p:ext uri="{BB962C8B-B14F-4D97-AF65-F5344CB8AC3E}">
        <p14:creationId xmlns:p14="http://schemas.microsoft.com/office/powerpoint/2010/main" val="747683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GameKit</a:t>
            </a:r>
            <a:endParaRPr lang="en-US" dirty="0"/>
          </a:p>
        </p:txBody>
      </p:sp>
      <p:sp>
        <p:nvSpPr>
          <p:cNvPr id="3" name="Объект 2"/>
          <p:cNvSpPr>
            <a:spLocks noGrp="1"/>
          </p:cNvSpPr>
          <p:nvPr>
            <p:ph idx="1"/>
          </p:nvPr>
        </p:nvSpPr>
        <p:spPr/>
        <p:txBody>
          <a:bodyPr>
            <a:normAutofit/>
          </a:bodyPr>
          <a:lstStyle/>
          <a:p>
            <a:r>
              <a:rPr lang="en-US" sz="2400" dirty="0"/>
              <a:t>Create experiences that keep players coming back to your game. Add leaderboards, achievements, matchmaking, challenges, and more.</a:t>
            </a:r>
            <a:endParaRPr lang="ru-RU" sz="2400" dirty="0"/>
          </a:p>
        </p:txBody>
      </p:sp>
    </p:spTree>
    <p:extLst>
      <p:ext uri="{BB962C8B-B14F-4D97-AF65-F5344CB8AC3E}">
        <p14:creationId xmlns:p14="http://schemas.microsoft.com/office/powerpoint/2010/main" val="13848582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GameplayKit</a:t>
            </a:r>
            <a:endParaRPr lang="en-US" dirty="0"/>
          </a:p>
        </p:txBody>
      </p:sp>
      <p:sp>
        <p:nvSpPr>
          <p:cNvPr id="3" name="Объект 2"/>
          <p:cNvSpPr>
            <a:spLocks noGrp="1"/>
          </p:cNvSpPr>
          <p:nvPr>
            <p:ph idx="1"/>
          </p:nvPr>
        </p:nvSpPr>
        <p:spPr/>
        <p:txBody>
          <a:bodyPr>
            <a:normAutofit/>
          </a:bodyPr>
          <a:lstStyle/>
          <a:p>
            <a:r>
              <a:rPr lang="en-US" sz="2400" dirty="0"/>
              <a:t>Architect and organize your game logic. Incorporate common gameplay behaviors such as random number generation, artificial intelligence, pathfinding, and agent behavior.</a:t>
            </a:r>
            <a:endParaRPr lang="ru-RU" sz="2400" dirty="0"/>
          </a:p>
        </p:txBody>
      </p:sp>
    </p:spTree>
    <p:extLst>
      <p:ext uri="{BB962C8B-B14F-4D97-AF65-F5344CB8AC3E}">
        <p14:creationId xmlns:p14="http://schemas.microsoft.com/office/powerpoint/2010/main" val="884992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GLKit</a:t>
            </a:r>
            <a:endParaRPr lang="en-US" dirty="0"/>
          </a:p>
        </p:txBody>
      </p:sp>
      <p:sp>
        <p:nvSpPr>
          <p:cNvPr id="3" name="Объект 2"/>
          <p:cNvSpPr>
            <a:spLocks noGrp="1"/>
          </p:cNvSpPr>
          <p:nvPr>
            <p:ph idx="1"/>
          </p:nvPr>
        </p:nvSpPr>
        <p:spPr/>
        <p:txBody>
          <a:bodyPr>
            <a:normAutofit/>
          </a:bodyPr>
          <a:lstStyle/>
          <a:p>
            <a:r>
              <a:rPr lang="en-US" sz="2400" dirty="0"/>
              <a:t>Speed up OpenGL ES or OpenGL app development. Use math libraries, background texture loading, pre-created </a:t>
            </a:r>
            <a:r>
              <a:rPr lang="en-US" sz="2400" dirty="0" err="1"/>
              <a:t>shader</a:t>
            </a:r>
            <a:r>
              <a:rPr lang="en-US" sz="2400" dirty="0"/>
              <a:t> effects, and a standard view and view controller to implement your rendering loop. </a:t>
            </a:r>
            <a:endParaRPr lang="ru-RU" sz="2400" dirty="0"/>
          </a:p>
        </p:txBody>
      </p:sp>
    </p:spTree>
    <p:extLst>
      <p:ext uri="{BB962C8B-B14F-4D97-AF65-F5344CB8AC3E}">
        <p14:creationId xmlns:p14="http://schemas.microsoft.com/office/powerpoint/2010/main" val="602704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HealthKit</a:t>
            </a:r>
            <a:endParaRPr lang="en-US" dirty="0"/>
          </a:p>
        </p:txBody>
      </p:sp>
      <p:sp>
        <p:nvSpPr>
          <p:cNvPr id="3" name="Объект 2"/>
          <p:cNvSpPr>
            <a:spLocks noGrp="1"/>
          </p:cNvSpPr>
          <p:nvPr>
            <p:ph idx="1"/>
          </p:nvPr>
        </p:nvSpPr>
        <p:spPr/>
        <p:txBody>
          <a:bodyPr>
            <a:normAutofit/>
          </a:bodyPr>
          <a:lstStyle/>
          <a:p>
            <a:r>
              <a:rPr lang="en-US" sz="2400" dirty="0" err="1"/>
              <a:t>HealthKit</a:t>
            </a:r>
            <a:r>
              <a:rPr lang="en-US" sz="2400" dirty="0"/>
              <a:t> provides a central repository for health and fitness data on iPhone and Apple Watch. With the user’s permission, apps communicate with the </a:t>
            </a:r>
            <a:r>
              <a:rPr lang="en-US" sz="2400" dirty="0" err="1"/>
              <a:t>HealthKit</a:t>
            </a:r>
            <a:r>
              <a:rPr lang="en-US" sz="2400" dirty="0"/>
              <a:t> store to access and share this data.</a:t>
            </a:r>
            <a:endParaRPr lang="ru-RU" sz="2400" dirty="0"/>
          </a:p>
        </p:txBody>
      </p:sp>
    </p:spTree>
    <p:extLst>
      <p:ext uri="{BB962C8B-B14F-4D97-AF65-F5344CB8AC3E}">
        <p14:creationId xmlns:p14="http://schemas.microsoft.com/office/powerpoint/2010/main" val="2117736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HomeKit</a:t>
            </a:r>
            <a:endParaRPr lang="en-US" dirty="0"/>
          </a:p>
        </p:txBody>
      </p:sp>
      <p:sp>
        <p:nvSpPr>
          <p:cNvPr id="3" name="Объект 2"/>
          <p:cNvSpPr>
            <a:spLocks noGrp="1"/>
          </p:cNvSpPr>
          <p:nvPr>
            <p:ph idx="1"/>
          </p:nvPr>
        </p:nvSpPr>
        <p:spPr/>
        <p:txBody>
          <a:bodyPr>
            <a:normAutofit/>
          </a:bodyPr>
          <a:lstStyle/>
          <a:p>
            <a:r>
              <a:rPr lang="en-US" sz="2400" dirty="0" err="1"/>
              <a:t>HomeKit</a:t>
            </a:r>
            <a:r>
              <a:rPr lang="en-US" sz="2400" dirty="0"/>
              <a:t> integrates iOS, </a:t>
            </a:r>
            <a:r>
              <a:rPr lang="en-US" sz="2400" dirty="0" err="1"/>
              <a:t>tvOS</a:t>
            </a:r>
            <a:r>
              <a:rPr lang="en-US" sz="2400" dirty="0"/>
              <a:t>, and </a:t>
            </a:r>
            <a:r>
              <a:rPr lang="en-US" sz="2400" dirty="0" err="1"/>
              <a:t>watchOS</a:t>
            </a:r>
            <a:r>
              <a:rPr lang="en-US" sz="2400" dirty="0"/>
              <a:t> devices with home automation accessories, using a device-independent protocol. </a:t>
            </a:r>
            <a:r>
              <a:rPr lang="en-US" sz="2400" dirty="0" err="1"/>
              <a:t>HomeKit</a:t>
            </a:r>
            <a:r>
              <a:rPr lang="en-US" sz="2400" dirty="0"/>
              <a:t> enables your app to coordinate and control accessories from multiple vendors, presenting a coherent, user-focused interface</a:t>
            </a:r>
            <a:r>
              <a:rPr lang="en-US" sz="2400" dirty="0" smtClean="0"/>
              <a:t>.</a:t>
            </a:r>
            <a:endParaRPr lang="en-US" sz="2400" dirty="0"/>
          </a:p>
        </p:txBody>
      </p:sp>
    </p:spTree>
    <p:extLst>
      <p:ext uri="{BB962C8B-B14F-4D97-AF65-F5344CB8AC3E}">
        <p14:creationId xmlns:p14="http://schemas.microsoft.com/office/powerpoint/2010/main" val="398633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iAd</a:t>
            </a:r>
            <a:endParaRPr lang="en-US" dirty="0"/>
          </a:p>
        </p:txBody>
      </p:sp>
      <p:sp>
        <p:nvSpPr>
          <p:cNvPr id="3" name="Объект 2"/>
          <p:cNvSpPr>
            <a:spLocks noGrp="1"/>
          </p:cNvSpPr>
          <p:nvPr>
            <p:ph idx="1"/>
          </p:nvPr>
        </p:nvSpPr>
        <p:spPr/>
        <p:txBody>
          <a:bodyPr>
            <a:normAutofit/>
          </a:bodyPr>
          <a:lstStyle/>
          <a:p>
            <a:r>
              <a:rPr lang="en-US" sz="2400" dirty="0"/>
              <a:t>Display advertisements in a dedicated portion of your app’s user interface. Receive revenue when users view or click the ads.</a:t>
            </a:r>
            <a:endParaRPr lang="ru-RU" sz="2400" dirty="0"/>
          </a:p>
        </p:txBody>
      </p:sp>
    </p:spTree>
    <p:extLst>
      <p:ext uri="{BB962C8B-B14F-4D97-AF65-F5344CB8AC3E}">
        <p14:creationId xmlns:p14="http://schemas.microsoft.com/office/powerpoint/2010/main" val="183578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AddressBook</a:t>
            </a:r>
            <a:endParaRPr lang="ru-RU" dirty="0"/>
          </a:p>
        </p:txBody>
      </p:sp>
      <p:sp>
        <p:nvSpPr>
          <p:cNvPr id="3" name="Объект 2"/>
          <p:cNvSpPr>
            <a:spLocks noGrp="1"/>
          </p:cNvSpPr>
          <p:nvPr>
            <p:ph idx="1"/>
          </p:nvPr>
        </p:nvSpPr>
        <p:spPr/>
        <p:txBody>
          <a:bodyPr>
            <a:normAutofit/>
          </a:bodyPr>
          <a:lstStyle/>
          <a:p>
            <a:r>
              <a:rPr lang="en-US" sz="2400" dirty="0"/>
              <a:t>Access the centralized database for storing users’ contacts</a:t>
            </a:r>
            <a:r>
              <a:rPr lang="en-US" sz="2400" dirty="0" smtClean="0"/>
              <a:t>.</a:t>
            </a:r>
            <a:r>
              <a:rPr lang="en-US" sz="2400" dirty="0"/>
              <a:t> </a:t>
            </a:r>
            <a:r>
              <a:rPr lang="en-US" sz="2400" dirty="0"/>
              <a:t>The Address Book is a centralized database for contact and other personal information for people. Users need to enter personal information about themselves and their friends only once, instead of entering it repeatedly whenever the information is used. </a:t>
            </a:r>
          </a:p>
        </p:txBody>
      </p:sp>
    </p:spTree>
    <p:extLst>
      <p:ext uri="{BB962C8B-B14F-4D97-AF65-F5344CB8AC3E}">
        <p14:creationId xmlns:p14="http://schemas.microsoft.com/office/powerpoint/2010/main" val="864870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IdentityLookup</a:t>
            </a:r>
            <a:r>
              <a:rPr lang="en-US" dirty="0" smtClean="0"/>
              <a:t> / </a:t>
            </a:r>
            <a:r>
              <a:rPr lang="en-US" dirty="0" err="1" smtClean="0"/>
              <a:t>IdentityLookupUI</a:t>
            </a:r>
            <a:endParaRPr lang="en-US" dirty="0"/>
          </a:p>
        </p:txBody>
      </p:sp>
      <p:sp>
        <p:nvSpPr>
          <p:cNvPr id="3" name="Объект 2"/>
          <p:cNvSpPr>
            <a:spLocks noGrp="1"/>
          </p:cNvSpPr>
          <p:nvPr>
            <p:ph idx="1"/>
          </p:nvPr>
        </p:nvSpPr>
        <p:spPr/>
        <p:txBody>
          <a:bodyPr>
            <a:normAutofit/>
          </a:bodyPr>
          <a:lstStyle/>
          <a:p>
            <a:r>
              <a:rPr lang="en-US" sz="2400" dirty="0"/>
              <a:t>SMS and Call Reporting provides extensions to manage unwanted communication.</a:t>
            </a:r>
            <a:endParaRPr lang="ru-RU" sz="2400" dirty="0"/>
          </a:p>
        </p:txBody>
      </p:sp>
    </p:spTree>
    <p:extLst>
      <p:ext uri="{BB962C8B-B14F-4D97-AF65-F5344CB8AC3E}">
        <p14:creationId xmlns:p14="http://schemas.microsoft.com/office/powerpoint/2010/main" val="1224872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I/O</a:t>
            </a:r>
          </a:p>
        </p:txBody>
      </p:sp>
      <p:sp>
        <p:nvSpPr>
          <p:cNvPr id="3" name="Объект 2"/>
          <p:cNvSpPr>
            <a:spLocks noGrp="1"/>
          </p:cNvSpPr>
          <p:nvPr>
            <p:ph idx="1"/>
          </p:nvPr>
        </p:nvSpPr>
        <p:spPr/>
        <p:txBody>
          <a:bodyPr>
            <a:normAutofit/>
          </a:bodyPr>
          <a:lstStyle/>
          <a:p>
            <a:r>
              <a:rPr lang="en-US" sz="2400" dirty="0"/>
              <a:t>The Image I/O programming interface framework allows applications to read and write most image file formats. This framework offers high efficiency, color management, and access to image metadata.</a:t>
            </a:r>
            <a:endParaRPr lang="ru-RU" sz="2400" dirty="0"/>
          </a:p>
        </p:txBody>
      </p:sp>
    </p:spTree>
    <p:extLst>
      <p:ext uri="{BB962C8B-B14F-4D97-AF65-F5344CB8AC3E}">
        <p14:creationId xmlns:p14="http://schemas.microsoft.com/office/powerpoint/2010/main" val="657380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IOKit</a:t>
            </a:r>
            <a:endParaRPr lang="en-US" dirty="0"/>
          </a:p>
        </p:txBody>
      </p:sp>
      <p:sp>
        <p:nvSpPr>
          <p:cNvPr id="3" name="Объект 2"/>
          <p:cNvSpPr>
            <a:spLocks noGrp="1"/>
          </p:cNvSpPr>
          <p:nvPr>
            <p:ph idx="1"/>
          </p:nvPr>
        </p:nvSpPr>
        <p:spPr/>
        <p:txBody>
          <a:bodyPr>
            <a:normAutofit/>
          </a:bodyPr>
          <a:lstStyle/>
          <a:p>
            <a:r>
              <a:rPr lang="en-US" sz="2400" dirty="0"/>
              <a:t>The I/O Kit framework implements non-kernel access to I/O Kit objects (drivers and nubs) through the device-interface mechanism.</a:t>
            </a:r>
          </a:p>
        </p:txBody>
      </p:sp>
    </p:spTree>
    <p:extLst>
      <p:ext uri="{BB962C8B-B14F-4D97-AF65-F5344CB8AC3E}">
        <p14:creationId xmlns:p14="http://schemas.microsoft.com/office/powerpoint/2010/main" val="279565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IOSurface</a:t>
            </a:r>
            <a:endParaRPr lang="en-US" dirty="0"/>
          </a:p>
        </p:txBody>
      </p:sp>
      <p:sp>
        <p:nvSpPr>
          <p:cNvPr id="3" name="Объект 2"/>
          <p:cNvSpPr>
            <a:spLocks noGrp="1"/>
          </p:cNvSpPr>
          <p:nvPr>
            <p:ph idx="1"/>
          </p:nvPr>
        </p:nvSpPr>
        <p:spPr/>
        <p:txBody>
          <a:bodyPr>
            <a:normAutofit/>
          </a:bodyPr>
          <a:lstStyle/>
          <a:p>
            <a:r>
              <a:rPr lang="en-US" sz="2400" dirty="0"/>
              <a:t>The </a:t>
            </a:r>
            <a:r>
              <a:rPr lang="en-US" sz="2400" dirty="0" err="1"/>
              <a:t>IOSurface</a:t>
            </a:r>
            <a:r>
              <a:rPr lang="en-US" sz="2400" dirty="0"/>
              <a:t> framework provides a framebuffer object suitable for sharing across process boundaries. It is commonly used to allow applications to move complex image decompression and draw logic into a separate process to enhance security.</a:t>
            </a:r>
            <a:endParaRPr lang="ru-RU" sz="2400" dirty="0"/>
          </a:p>
        </p:txBody>
      </p:sp>
    </p:spTree>
    <p:extLst>
      <p:ext uri="{BB962C8B-B14F-4D97-AF65-F5344CB8AC3E}">
        <p14:creationId xmlns:p14="http://schemas.microsoft.com/office/powerpoint/2010/main" val="2116807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JavaScriptCore</a:t>
            </a:r>
            <a:endParaRPr lang="en-US" dirty="0"/>
          </a:p>
        </p:txBody>
      </p:sp>
      <p:sp>
        <p:nvSpPr>
          <p:cNvPr id="3" name="Объект 2"/>
          <p:cNvSpPr>
            <a:spLocks noGrp="1"/>
          </p:cNvSpPr>
          <p:nvPr>
            <p:ph idx="1"/>
          </p:nvPr>
        </p:nvSpPr>
        <p:spPr/>
        <p:txBody>
          <a:bodyPr>
            <a:normAutofit/>
          </a:bodyPr>
          <a:lstStyle/>
          <a:p>
            <a:r>
              <a:rPr lang="en-US" sz="2400" dirty="0"/>
              <a:t>Evaluate JavaScript programs from within an app, and support JavaScript scripting of your app.</a:t>
            </a:r>
            <a:endParaRPr lang="ru-RU" sz="2400" dirty="0"/>
          </a:p>
        </p:txBody>
      </p:sp>
    </p:spTree>
    <p:extLst>
      <p:ext uri="{BB962C8B-B14F-4D97-AF65-F5344CB8AC3E}">
        <p14:creationId xmlns:p14="http://schemas.microsoft.com/office/powerpoint/2010/main" val="363129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LocalAuthentication</a:t>
            </a:r>
            <a:endParaRPr lang="en-US" dirty="0"/>
          </a:p>
        </p:txBody>
      </p:sp>
      <p:sp>
        <p:nvSpPr>
          <p:cNvPr id="3" name="Объект 2"/>
          <p:cNvSpPr>
            <a:spLocks noGrp="1"/>
          </p:cNvSpPr>
          <p:nvPr>
            <p:ph idx="1"/>
          </p:nvPr>
        </p:nvSpPr>
        <p:spPr/>
        <p:txBody>
          <a:bodyPr>
            <a:normAutofit/>
          </a:bodyPr>
          <a:lstStyle/>
          <a:p>
            <a:r>
              <a:rPr lang="en-US" sz="2400" dirty="0"/>
              <a:t>Authenticate users biometrically or with a passphrase they already know</a:t>
            </a:r>
            <a:r>
              <a:rPr lang="en-US" sz="2400" dirty="0" smtClean="0"/>
              <a:t>. </a:t>
            </a:r>
            <a:r>
              <a:rPr lang="en-US" sz="2400" dirty="0"/>
              <a:t>Many users rely on biometric authentication like Face ID or Touch ID to enable secure, effortless access to their devices.</a:t>
            </a:r>
            <a:endParaRPr lang="ru-RU" sz="2400" dirty="0"/>
          </a:p>
        </p:txBody>
      </p:sp>
    </p:spTree>
    <p:extLst>
      <p:ext uri="{BB962C8B-B14F-4D97-AF65-F5344CB8AC3E}">
        <p14:creationId xmlns:p14="http://schemas.microsoft.com/office/powerpoint/2010/main" val="2076036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I/O</a:t>
            </a:r>
          </a:p>
        </p:txBody>
      </p:sp>
      <p:sp>
        <p:nvSpPr>
          <p:cNvPr id="3" name="Объект 2"/>
          <p:cNvSpPr>
            <a:spLocks noGrp="1"/>
          </p:cNvSpPr>
          <p:nvPr>
            <p:ph idx="1"/>
          </p:nvPr>
        </p:nvSpPr>
        <p:spPr/>
        <p:txBody>
          <a:bodyPr>
            <a:normAutofit/>
          </a:bodyPr>
          <a:lstStyle/>
          <a:p>
            <a:r>
              <a:rPr lang="en-US" sz="2400" dirty="0"/>
              <a:t>The Image I/O programming interface framework allows applications to read and write most image file formats. </a:t>
            </a:r>
            <a:r>
              <a:rPr lang="en-US" sz="2400"/>
              <a:t>This framework offers high efficiency, color management, and access to image metadata.</a:t>
            </a:r>
            <a:endParaRPr lang="ru-RU" sz="2400" dirty="0"/>
          </a:p>
        </p:txBody>
      </p:sp>
    </p:spTree>
    <p:extLst>
      <p:ext uri="{BB962C8B-B14F-4D97-AF65-F5344CB8AC3E}">
        <p14:creationId xmlns:p14="http://schemas.microsoft.com/office/powerpoint/2010/main" val="1773533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MapKit</a:t>
            </a:r>
            <a:endParaRPr lang="en-US" dirty="0"/>
          </a:p>
        </p:txBody>
      </p:sp>
      <p:sp>
        <p:nvSpPr>
          <p:cNvPr id="3" name="Объект 2"/>
          <p:cNvSpPr>
            <a:spLocks noGrp="1"/>
          </p:cNvSpPr>
          <p:nvPr>
            <p:ph idx="1"/>
          </p:nvPr>
        </p:nvSpPr>
        <p:spPr/>
        <p:txBody>
          <a:bodyPr>
            <a:normAutofit/>
          </a:bodyPr>
          <a:lstStyle/>
          <a:p>
            <a:r>
              <a:rPr lang="en-US" sz="2400" dirty="0"/>
              <a:t>Display map or satellite imagery directly from your app's interface, call out points of interest, and determine </a:t>
            </a:r>
            <a:r>
              <a:rPr lang="en-US" sz="2400" dirty="0" err="1"/>
              <a:t>placemark</a:t>
            </a:r>
            <a:r>
              <a:rPr lang="en-US" sz="2400" dirty="0"/>
              <a:t> information for map coordinates.</a:t>
            </a:r>
            <a:endParaRPr lang="ru-RU" sz="2400" dirty="0"/>
          </a:p>
        </p:txBody>
      </p:sp>
    </p:spTree>
    <p:extLst>
      <p:ext uri="{BB962C8B-B14F-4D97-AF65-F5344CB8AC3E}">
        <p14:creationId xmlns:p14="http://schemas.microsoft.com/office/powerpoint/2010/main" val="372064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MediaAccessibility</a:t>
            </a:r>
            <a:endParaRPr lang="en-US" dirty="0"/>
          </a:p>
        </p:txBody>
      </p:sp>
      <p:sp>
        <p:nvSpPr>
          <p:cNvPr id="3" name="Объект 2"/>
          <p:cNvSpPr>
            <a:spLocks noGrp="1"/>
          </p:cNvSpPr>
          <p:nvPr>
            <p:ph idx="1"/>
          </p:nvPr>
        </p:nvSpPr>
        <p:spPr/>
        <p:txBody>
          <a:bodyPr>
            <a:normAutofit/>
          </a:bodyPr>
          <a:lstStyle/>
          <a:p>
            <a:r>
              <a:rPr lang="en-US" sz="2400" dirty="0"/>
              <a:t>Coordinate the presentation of closed-captioned data for your app's media files.</a:t>
            </a:r>
            <a:endParaRPr lang="ru-RU" sz="2400" dirty="0"/>
          </a:p>
        </p:txBody>
      </p:sp>
    </p:spTree>
    <p:extLst>
      <p:ext uri="{BB962C8B-B14F-4D97-AF65-F5344CB8AC3E}">
        <p14:creationId xmlns:p14="http://schemas.microsoft.com/office/powerpoint/2010/main" val="1955474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Media </a:t>
            </a:r>
            <a:r>
              <a:rPr lang="en-US" dirty="0" smtClean="0"/>
              <a:t>Player	</a:t>
            </a:r>
            <a:endParaRPr lang="en-US" dirty="0"/>
          </a:p>
        </p:txBody>
      </p:sp>
      <p:sp>
        <p:nvSpPr>
          <p:cNvPr id="3" name="Объект 2"/>
          <p:cNvSpPr>
            <a:spLocks noGrp="1"/>
          </p:cNvSpPr>
          <p:nvPr>
            <p:ph idx="1"/>
          </p:nvPr>
        </p:nvSpPr>
        <p:spPr/>
        <p:txBody>
          <a:bodyPr>
            <a:normAutofit/>
          </a:bodyPr>
          <a:lstStyle/>
          <a:p>
            <a:r>
              <a:rPr lang="en-US" sz="2400" dirty="0"/>
              <a:t>The Media Player framework provides developers with several ways to play media. Built-in music players provide an easy way to access and play audio from the user's music library in your app. External music players can also retrieve and play media items from the user's music library. To enable users to play videos containing </a:t>
            </a:r>
            <a:r>
              <a:rPr lang="en-US" sz="2400" dirty="0">
                <a:hlinkClick r:id="rId2"/>
              </a:rPr>
              <a:t>MPMediaItem</a:t>
            </a:r>
            <a:r>
              <a:rPr lang="en-US" sz="2400" dirty="0"/>
              <a:t> objects, use </a:t>
            </a:r>
            <a:r>
              <a:rPr lang="en-US" sz="2400" dirty="0">
                <a:hlinkClick r:id="rId3"/>
              </a:rPr>
              <a:t>AVPlayer</a:t>
            </a:r>
            <a:r>
              <a:rPr lang="en-US" sz="2400" dirty="0"/>
              <a:t>.</a:t>
            </a:r>
            <a:endParaRPr lang="ru-RU" sz="2400" dirty="0"/>
          </a:p>
        </p:txBody>
      </p:sp>
    </p:spTree>
    <p:extLst>
      <p:ext uri="{BB962C8B-B14F-4D97-AF65-F5344CB8AC3E}">
        <p14:creationId xmlns:p14="http://schemas.microsoft.com/office/powerpoint/2010/main" val="87171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AdSupport</a:t>
            </a:r>
            <a:endParaRPr lang="ru-RU" dirty="0"/>
          </a:p>
        </p:txBody>
      </p:sp>
      <p:sp>
        <p:nvSpPr>
          <p:cNvPr id="3" name="Объект 2"/>
          <p:cNvSpPr>
            <a:spLocks noGrp="1"/>
          </p:cNvSpPr>
          <p:nvPr>
            <p:ph idx="1"/>
          </p:nvPr>
        </p:nvSpPr>
        <p:spPr/>
        <p:txBody>
          <a:bodyPr/>
          <a:lstStyle/>
          <a:p>
            <a:r>
              <a:rPr lang="en-US" dirty="0"/>
              <a:t>Access the advertising identifier and a flag that indicates whether the user has chosen to limit ad tracking</a:t>
            </a:r>
            <a:r>
              <a:rPr lang="en-US" dirty="0" smtClean="0"/>
              <a:t>. </a:t>
            </a:r>
            <a:r>
              <a:rPr lang="en-US" dirty="0"/>
              <a:t>The Ad Support framework provides apps with access to an identifier that can be used only for serving advertisements, as well as a flag which indicates whether a user has limited ad tracking. </a:t>
            </a:r>
            <a:endParaRPr lang="ru-RU" dirty="0"/>
          </a:p>
        </p:txBody>
      </p:sp>
    </p:spTree>
    <p:extLst>
      <p:ext uri="{BB962C8B-B14F-4D97-AF65-F5344CB8AC3E}">
        <p14:creationId xmlns:p14="http://schemas.microsoft.com/office/powerpoint/2010/main" val="19901532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MediaLibrary</a:t>
            </a:r>
            <a:endParaRPr lang="en-US" dirty="0"/>
          </a:p>
        </p:txBody>
      </p:sp>
      <p:sp>
        <p:nvSpPr>
          <p:cNvPr id="3" name="Объект 2"/>
          <p:cNvSpPr>
            <a:spLocks noGrp="1"/>
          </p:cNvSpPr>
          <p:nvPr>
            <p:ph idx="1"/>
          </p:nvPr>
        </p:nvSpPr>
        <p:spPr/>
        <p:txBody>
          <a:bodyPr>
            <a:normAutofit/>
          </a:bodyPr>
          <a:lstStyle/>
          <a:p>
            <a:r>
              <a:rPr lang="en-US" sz="2400" dirty="0"/>
              <a:t>Access read-only collections of the user’s multimedia content.</a:t>
            </a:r>
            <a:endParaRPr lang="ru-RU" sz="2400" dirty="0"/>
          </a:p>
        </p:txBody>
      </p:sp>
    </p:spTree>
    <p:extLst>
      <p:ext uri="{BB962C8B-B14F-4D97-AF65-F5344CB8AC3E}">
        <p14:creationId xmlns:p14="http://schemas.microsoft.com/office/powerpoint/2010/main" val="446842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Messages / </a:t>
            </a:r>
            <a:r>
              <a:rPr lang="en-US" dirty="0" err="1" smtClean="0"/>
              <a:t>MessageUI</a:t>
            </a:r>
            <a:endParaRPr lang="en-US" dirty="0"/>
          </a:p>
        </p:txBody>
      </p:sp>
      <p:sp>
        <p:nvSpPr>
          <p:cNvPr id="3" name="Объект 2"/>
          <p:cNvSpPr>
            <a:spLocks noGrp="1"/>
          </p:cNvSpPr>
          <p:nvPr>
            <p:ph idx="1"/>
          </p:nvPr>
        </p:nvSpPr>
        <p:spPr/>
        <p:txBody>
          <a:bodyPr>
            <a:normAutofit/>
          </a:bodyPr>
          <a:lstStyle/>
          <a:p>
            <a:r>
              <a:rPr lang="en-US" sz="2400" dirty="0" smtClean="0"/>
              <a:t>Messages: create </a:t>
            </a:r>
            <a:r>
              <a:rPr lang="en-US" sz="2400" dirty="0"/>
              <a:t>app extensions that allow users to send text, stickers, media files, and interactive messages</a:t>
            </a:r>
            <a:r>
              <a:rPr lang="en-US" sz="2400" dirty="0" smtClean="0"/>
              <a:t>.</a:t>
            </a:r>
          </a:p>
          <a:p>
            <a:r>
              <a:rPr lang="en-US" sz="2400" dirty="0" err="1" smtClean="0"/>
              <a:t>MessagesUI</a:t>
            </a:r>
            <a:r>
              <a:rPr lang="en-US" sz="2400" dirty="0" smtClean="0"/>
              <a:t>: create </a:t>
            </a:r>
            <a:r>
              <a:rPr lang="en-US" sz="2400" dirty="0"/>
              <a:t>a user interface for composing email and text messages, so users can edit and send messages without leaving your app.</a:t>
            </a:r>
            <a:endParaRPr lang="ru-RU" sz="2400" dirty="0"/>
          </a:p>
        </p:txBody>
      </p:sp>
    </p:spTree>
    <p:extLst>
      <p:ext uri="{BB962C8B-B14F-4D97-AF65-F5344CB8AC3E}">
        <p14:creationId xmlns:p14="http://schemas.microsoft.com/office/powerpoint/2010/main" val="17762322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Metal</a:t>
            </a:r>
          </a:p>
        </p:txBody>
      </p:sp>
      <p:sp>
        <p:nvSpPr>
          <p:cNvPr id="3" name="Объект 2"/>
          <p:cNvSpPr>
            <a:spLocks noGrp="1"/>
          </p:cNvSpPr>
          <p:nvPr>
            <p:ph idx="1"/>
          </p:nvPr>
        </p:nvSpPr>
        <p:spPr/>
        <p:txBody>
          <a:bodyPr>
            <a:normAutofit/>
          </a:bodyPr>
          <a:lstStyle/>
          <a:p>
            <a:r>
              <a:rPr lang="en-US" sz="2400" dirty="0"/>
              <a:t>Render advanced 3D graphics and perform data-parallel computations using graphics processors.</a:t>
            </a:r>
            <a:endParaRPr lang="ru-RU" sz="2400" dirty="0"/>
          </a:p>
        </p:txBody>
      </p:sp>
    </p:spTree>
    <p:extLst>
      <p:ext uri="{BB962C8B-B14F-4D97-AF65-F5344CB8AC3E}">
        <p14:creationId xmlns:p14="http://schemas.microsoft.com/office/powerpoint/2010/main" val="4679155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MetalKit</a:t>
            </a:r>
            <a:endParaRPr lang="en-US" dirty="0"/>
          </a:p>
        </p:txBody>
      </p:sp>
      <p:sp>
        <p:nvSpPr>
          <p:cNvPr id="3" name="Объект 2"/>
          <p:cNvSpPr>
            <a:spLocks noGrp="1"/>
          </p:cNvSpPr>
          <p:nvPr>
            <p:ph idx="1"/>
          </p:nvPr>
        </p:nvSpPr>
        <p:spPr/>
        <p:txBody>
          <a:bodyPr>
            <a:normAutofit/>
          </a:bodyPr>
          <a:lstStyle/>
          <a:p>
            <a:r>
              <a:rPr lang="en-US" sz="2400" dirty="0"/>
              <a:t>Build Metal apps quicker and easier, using far less code. Render graphics in a standard Metal view, load textures from many sources, and work efficiently with models provided by Model I/O.</a:t>
            </a:r>
            <a:endParaRPr lang="ru-RU" sz="2400" dirty="0"/>
          </a:p>
        </p:txBody>
      </p:sp>
    </p:spTree>
    <p:extLst>
      <p:ext uri="{BB962C8B-B14F-4D97-AF65-F5344CB8AC3E}">
        <p14:creationId xmlns:p14="http://schemas.microsoft.com/office/powerpoint/2010/main" val="6372412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Metal Performance </a:t>
            </a:r>
            <a:r>
              <a:rPr lang="en-US" dirty="0" err="1"/>
              <a:t>Shaders</a:t>
            </a:r>
            <a:endParaRPr lang="en-US" dirty="0"/>
          </a:p>
        </p:txBody>
      </p:sp>
      <p:sp>
        <p:nvSpPr>
          <p:cNvPr id="3" name="Объект 2"/>
          <p:cNvSpPr>
            <a:spLocks noGrp="1"/>
          </p:cNvSpPr>
          <p:nvPr>
            <p:ph idx="1"/>
          </p:nvPr>
        </p:nvSpPr>
        <p:spPr/>
        <p:txBody>
          <a:bodyPr>
            <a:normAutofit/>
          </a:bodyPr>
          <a:lstStyle/>
          <a:p>
            <a:r>
              <a:rPr lang="en-US" sz="2400" dirty="0"/>
              <a:t>Optimize graphics and compute performance with kernels that are fine-tuned for the unique characteristics of each Metal GPU family.</a:t>
            </a:r>
            <a:endParaRPr lang="ru-RU" sz="2400" dirty="0"/>
          </a:p>
        </p:txBody>
      </p:sp>
    </p:spTree>
    <p:extLst>
      <p:ext uri="{BB962C8B-B14F-4D97-AF65-F5344CB8AC3E}">
        <p14:creationId xmlns:p14="http://schemas.microsoft.com/office/powerpoint/2010/main" val="6130773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MobileCoreServices</a:t>
            </a:r>
            <a:endParaRPr lang="en-US" dirty="0"/>
          </a:p>
        </p:txBody>
      </p:sp>
      <p:sp>
        <p:nvSpPr>
          <p:cNvPr id="3" name="Объект 2"/>
          <p:cNvSpPr>
            <a:spLocks noGrp="1"/>
          </p:cNvSpPr>
          <p:nvPr>
            <p:ph idx="1"/>
          </p:nvPr>
        </p:nvSpPr>
        <p:spPr/>
        <p:txBody>
          <a:bodyPr>
            <a:normAutofit/>
          </a:bodyPr>
          <a:lstStyle/>
          <a:p>
            <a:r>
              <a:rPr lang="en-US" sz="2400" dirty="0"/>
              <a:t>Use uniform type identifier (UTI) information to create and manipulate data that can be exchanged between your app and other apps and services.</a:t>
            </a:r>
            <a:endParaRPr lang="ru-RU" sz="2400" dirty="0"/>
          </a:p>
        </p:txBody>
      </p:sp>
    </p:spTree>
    <p:extLst>
      <p:ext uri="{BB962C8B-B14F-4D97-AF65-F5344CB8AC3E}">
        <p14:creationId xmlns:p14="http://schemas.microsoft.com/office/powerpoint/2010/main" val="288454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Model I/O</a:t>
            </a:r>
          </a:p>
        </p:txBody>
      </p:sp>
      <p:sp>
        <p:nvSpPr>
          <p:cNvPr id="3" name="Объект 2"/>
          <p:cNvSpPr>
            <a:spLocks noGrp="1"/>
          </p:cNvSpPr>
          <p:nvPr>
            <p:ph idx="1"/>
          </p:nvPr>
        </p:nvSpPr>
        <p:spPr/>
        <p:txBody>
          <a:bodyPr>
            <a:normAutofit/>
          </a:bodyPr>
          <a:lstStyle/>
          <a:p>
            <a:r>
              <a:rPr lang="en-US" sz="2400" dirty="0"/>
              <a:t>Import, export, and manipulate 3D models using a common infrastructure that integrates </a:t>
            </a:r>
            <a:r>
              <a:rPr lang="en-US" sz="2400" dirty="0" err="1"/>
              <a:t>MetalKit</a:t>
            </a:r>
            <a:r>
              <a:rPr lang="en-US" sz="2400" dirty="0"/>
              <a:t>, </a:t>
            </a:r>
            <a:r>
              <a:rPr lang="en-US" sz="2400" dirty="0" err="1"/>
              <a:t>GLKit</a:t>
            </a:r>
            <a:r>
              <a:rPr lang="en-US" sz="2400" dirty="0"/>
              <a:t>, and </a:t>
            </a:r>
            <a:r>
              <a:rPr lang="en-US" sz="2400" dirty="0" err="1"/>
              <a:t>SceneKit</a:t>
            </a:r>
            <a:r>
              <a:rPr lang="en-US" sz="2400" dirty="0"/>
              <a:t>.</a:t>
            </a:r>
            <a:endParaRPr lang="ru-RU" sz="2400" dirty="0"/>
          </a:p>
        </p:txBody>
      </p:sp>
    </p:spTree>
    <p:extLst>
      <p:ext uri="{BB962C8B-B14F-4D97-AF65-F5344CB8AC3E}">
        <p14:creationId xmlns:p14="http://schemas.microsoft.com/office/powerpoint/2010/main" val="1186627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MultipeerConnectivity</a:t>
            </a:r>
            <a:endParaRPr lang="en-US" dirty="0"/>
          </a:p>
        </p:txBody>
      </p:sp>
      <p:sp>
        <p:nvSpPr>
          <p:cNvPr id="3" name="Объект 2"/>
          <p:cNvSpPr>
            <a:spLocks noGrp="1"/>
          </p:cNvSpPr>
          <p:nvPr>
            <p:ph idx="1"/>
          </p:nvPr>
        </p:nvSpPr>
        <p:spPr/>
        <p:txBody>
          <a:bodyPr>
            <a:normAutofit/>
          </a:bodyPr>
          <a:lstStyle/>
          <a:p>
            <a:r>
              <a:rPr lang="en-US" sz="2400" dirty="0"/>
              <a:t>The </a:t>
            </a:r>
            <a:r>
              <a:rPr lang="en-US" sz="2400" dirty="0" err="1"/>
              <a:t>Multipeer</a:t>
            </a:r>
            <a:r>
              <a:rPr lang="en-US" sz="2400" dirty="0"/>
              <a:t> Connectivity framework supports the discovery of services provided by nearby devices and supports communicating with those services through message-based data, streaming data, and resources (such as files). In iOS, the framework uses infrastructure Wi-Fi networks, peer-to-peer Wi-Fi, and Bluetooth personal area networks for the underlying transport.</a:t>
            </a:r>
            <a:endParaRPr lang="ru-RU" sz="2400" dirty="0"/>
          </a:p>
        </p:txBody>
      </p:sp>
    </p:spTree>
    <p:extLst>
      <p:ext uri="{BB962C8B-B14F-4D97-AF65-F5344CB8AC3E}">
        <p14:creationId xmlns:p14="http://schemas.microsoft.com/office/powerpoint/2010/main" val="2091389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Natural Language</a:t>
            </a:r>
          </a:p>
        </p:txBody>
      </p:sp>
      <p:sp>
        <p:nvSpPr>
          <p:cNvPr id="3" name="Объект 2"/>
          <p:cNvSpPr>
            <a:spLocks noGrp="1"/>
          </p:cNvSpPr>
          <p:nvPr>
            <p:ph idx="1"/>
          </p:nvPr>
        </p:nvSpPr>
        <p:spPr/>
        <p:txBody>
          <a:bodyPr>
            <a:normAutofit/>
          </a:bodyPr>
          <a:lstStyle/>
          <a:p>
            <a:r>
              <a:rPr lang="en-US" sz="2400" dirty="0"/>
              <a:t>Analyze natural language text and deduce its language-specific metadata</a:t>
            </a:r>
            <a:r>
              <a:rPr lang="en-US" sz="2400" dirty="0" smtClean="0"/>
              <a:t>. </a:t>
            </a:r>
            <a:r>
              <a:rPr lang="en-US" sz="2400" dirty="0"/>
              <a:t>Use the Natural Language framework to perform tasks like language and script identification, tokenization, lemmatization, parts-of-speech tagging, and named entity recognition</a:t>
            </a:r>
            <a:endParaRPr lang="ru-RU" sz="2400" dirty="0"/>
          </a:p>
        </p:txBody>
      </p:sp>
    </p:spTree>
    <p:extLst>
      <p:ext uri="{BB962C8B-B14F-4D97-AF65-F5344CB8AC3E}">
        <p14:creationId xmlns:p14="http://schemas.microsoft.com/office/powerpoint/2010/main" val="7201758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Network</a:t>
            </a:r>
          </a:p>
        </p:txBody>
      </p:sp>
      <p:sp>
        <p:nvSpPr>
          <p:cNvPr id="3" name="Объект 2"/>
          <p:cNvSpPr>
            <a:spLocks noGrp="1"/>
          </p:cNvSpPr>
          <p:nvPr>
            <p:ph idx="1"/>
          </p:nvPr>
        </p:nvSpPr>
        <p:spPr/>
        <p:txBody>
          <a:bodyPr>
            <a:normAutofit/>
          </a:bodyPr>
          <a:lstStyle/>
          <a:p>
            <a:r>
              <a:rPr lang="en-US" sz="2400" dirty="0"/>
              <a:t>Create network connections to send and receive data using transport and security protocols.</a:t>
            </a:r>
            <a:endParaRPr lang="ru-RU" sz="2400" dirty="0"/>
          </a:p>
        </p:txBody>
      </p:sp>
    </p:spTree>
    <p:extLst>
      <p:ext uri="{BB962C8B-B14F-4D97-AF65-F5344CB8AC3E}">
        <p14:creationId xmlns:p14="http://schemas.microsoft.com/office/powerpoint/2010/main" val="194836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ARKit</a:t>
            </a:r>
            <a:endParaRPr lang="ru-RU" dirty="0"/>
          </a:p>
        </p:txBody>
      </p:sp>
      <p:sp>
        <p:nvSpPr>
          <p:cNvPr id="3" name="Объект 2"/>
          <p:cNvSpPr>
            <a:spLocks noGrp="1"/>
          </p:cNvSpPr>
          <p:nvPr>
            <p:ph idx="1"/>
          </p:nvPr>
        </p:nvSpPr>
        <p:spPr/>
        <p:txBody>
          <a:bodyPr>
            <a:normAutofit/>
          </a:bodyPr>
          <a:lstStyle/>
          <a:p>
            <a:r>
              <a:rPr lang="en-US" sz="2400" dirty="0"/>
              <a:t>Integrate iOS device camera and motion features to produce augmented reality experiences in your app or game</a:t>
            </a:r>
            <a:r>
              <a:rPr lang="en-US" sz="2400" dirty="0" smtClean="0"/>
              <a:t>. </a:t>
            </a:r>
            <a:r>
              <a:rPr lang="en-US" sz="2400" i="1" dirty="0"/>
              <a:t>Augmented reality</a:t>
            </a:r>
            <a:r>
              <a:rPr lang="en-US" sz="2400" dirty="0"/>
              <a:t> (AR) describes user experiences that add 2D or 3D elements to the live view from a device's camera in a way that makes those elements appear to inhabit the real world. </a:t>
            </a:r>
            <a:r>
              <a:rPr lang="en-US" sz="2400" dirty="0" err="1"/>
              <a:t>ARKit</a:t>
            </a:r>
            <a:r>
              <a:rPr lang="en-US" sz="2400" dirty="0"/>
              <a:t> combines device motion tracking, camera scene capture, advanced scene processing, and display conveniences to simplify the task of building an AR experience.</a:t>
            </a:r>
            <a:endParaRPr lang="ru-RU" sz="2400" dirty="0"/>
          </a:p>
        </p:txBody>
      </p:sp>
    </p:spTree>
    <p:extLst>
      <p:ext uri="{BB962C8B-B14F-4D97-AF65-F5344CB8AC3E}">
        <p14:creationId xmlns:p14="http://schemas.microsoft.com/office/powerpoint/2010/main" val="4763895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NetworkExtension</a:t>
            </a:r>
            <a:endParaRPr lang="en-US" dirty="0"/>
          </a:p>
        </p:txBody>
      </p:sp>
      <p:sp>
        <p:nvSpPr>
          <p:cNvPr id="3" name="Объект 2"/>
          <p:cNvSpPr>
            <a:spLocks noGrp="1"/>
          </p:cNvSpPr>
          <p:nvPr>
            <p:ph idx="1"/>
          </p:nvPr>
        </p:nvSpPr>
        <p:spPr/>
        <p:txBody>
          <a:bodyPr>
            <a:normAutofit/>
          </a:bodyPr>
          <a:lstStyle/>
          <a:p>
            <a:r>
              <a:rPr lang="en-US" sz="2400" dirty="0"/>
              <a:t>Configure VPN tunnels. Customize and extend core networking features.</a:t>
            </a:r>
            <a:endParaRPr lang="ru-RU" sz="2400" dirty="0"/>
          </a:p>
        </p:txBody>
      </p:sp>
    </p:spTree>
    <p:extLst>
      <p:ext uri="{BB962C8B-B14F-4D97-AF65-F5344CB8AC3E}">
        <p14:creationId xmlns:p14="http://schemas.microsoft.com/office/powerpoint/2010/main" val="10364472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NewsstandKit</a:t>
            </a:r>
            <a:endParaRPr lang="en-US" dirty="0"/>
          </a:p>
        </p:txBody>
      </p:sp>
      <p:sp>
        <p:nvSpPr>
          <p:cNvPr id="3" name="Объект 2"/>
          <p:cNvSpPr>
            <a:spLocks noGrp="1"/>
          </p:cNvSpPr>
          <p:nvPr>
            <p:ph idx="1"/>
          </p:nvPr>
        </p:nvSpPr>
        <p:spPr/>
        <p:txBody>
          <a:bodyPr>
            <a:normAutofit/>
          </a:bodyPr>
          <a:lstStyle/>
          <a:p>
            <a:r>
              <a:rPr lang="en-US" sz="2400" dirty="0"/>
              <a:t>Create and manage assets for the client side of a Newsstand app. Enable users to browse and download newspapers and magazines, with viewing optimized for mobile devices.</a:t>
            </a:r>
            <a:endParaRPr lang="ru-RU" sz="2400" dirty="0"/>
          </a:p>
        </p:txBody>
      </p:sp>
    </p:spTree>
    <p:extLst>
      <p:ext uri="{BB962C8B-B14F-4D97-AF65-F5344CB8AC3E}">
        <p14:creationId xmlns:p14="http://schemas.microsoft.com/office/powerpoint/2010/main" val="10815998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NotificationCenter</a:t>
            </a:r>
            <a:endParaRPr lang="en-US" dirty="0"/>
          </a:p>
        </p:txBody>
      </p:sp>
      <p:sp>
        <p:nvSpPr>
          <p:cNvPr id="3" name="Объект 2"/>
          <p:cNvSpPr>
            <a:spLocks noGrp="1"/>
          </p:cNvSpPr>
          <p:nvPr>
            <p:ph idx="1"/>
          </p:nvPr>
        </p:nvSpPr>
        <p:spPr/>
        <p:txBody>
          <a:bodyPr>
            <a:normAutofit/>
          </a:bodyPr>
          <a:lstStyle/>
          <a:p>
            <a:r>
              <a:rPr lang="en-US" sz="2400" dirty="0"/>
              <a:t>The Notification Center framework helps you create and manage app extensions that implement widgets. The framework provides an API you can use to specify whether a widget has content to display, and to customize aspects of its appearance and behavior.</a:t>
            </a:r>
            <a:endParaRPr lang="ru-RU" sz="2400" dirty="0"/>
          </a:p>
        </p:txBody>
      </p:sp>
    </p:spTree>
    <p:extLst>
      <p:ext uri="{BB962C8B-B14F-4D97-AF65-F5344CB8AC3E}">
        <p14:creationId xmlns:p14="http://schemas.microsoft.com/office/powerpoint/2010/main" val="2147443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OpenGL ES</a:t>
            </a:r>
          </a:p>
        </p:txBody>
      </p:sp>
      <p:sp>
        <p:nvSpPr>
          <p:cNvPr id="3" name="Объект 2"/>
          <p:cNvSpPr>
            <a:spLocks noGrp="1"/>
          </p:cNvSpPr>
          <p:nvPr>
            <p:ph idx="1"/>
          </p:nvPr>
        </p:nvSpPr>
        <p:spPr/>
        <p:txBody>
          <a:bodyPr>
            <a:normAutofit/>
          </a:bodyPr>
          <a:lstStyle/>
          <a:p>
            <a:r>
              <a:rPr lang="en-US" sz="2400" dirty="0"/>
              <a:t>Create 3D and 2D graphics effects with this compact, efficient subset of </a:t>
            </a:r>
            <a:r>
              <a:rPr lang="en-US" sz="2400" dirty="0" smtClean="0"/>
              <a:t>OpenGL.</a:t>
            </a:r>
            <a:endParaRPr lang="ru-RU" sz="2400" dirty="0"/>
          </a:p>
        </p:txBody>
      </p:sp>
    </p:spTree>
    <p:extLst>
      <p:ext uri="{BB962C8B-B14F-4D97-AF65-F5344CB8AC3E}">
        <p14:creationId xmlns:p14="http://schemas.microsoft.com/office/powerpoint/2010/main" val="5541122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PassKit</a:t>
            </a:r>
            <a:endParaRPr lang="en-US" dirty="0"/>
          </a:p>
        </p:txBody>
      </p:sp>
      <p:sp>
        <p:nvSpPr>
          <p:cNvPr id="3" name="Объект 2"/>
          <p:cNvSpPr>
            <a:spLocks noGrp="1"/>
          </p:cNvSpPr>
          <p:nvPr>
            <p:ph idx="1"/>
          </p:nvPr>
        </p:nvSpPr>
        <p:spPr/>
        <p:txBody>
          <a:bodyPr>
            <a:normAutofit/>
          </a:bodyPr>
          <a:lstStyle/>
          <a:p>
            <a:r>
              <a:rPr lang="en-US" sz="2400" dirty="0"/>
              <a:t>Request and process Apple Pay payments in your app. Create, distribute, and update passes for the Wallet app.</a:t>
            </a:r>
            <a:endParaRPr lang="ru-RU" sz="2400" dirty="0"/>
          </a:p>
        </p:txBody>
      </p:sp>
    </p:spTree>
    <p:extLst>
      <p:ext uri="{BB962C8B-B14F-4D97-AF65-F5344CB8AC3E}">
        <p14:creationId xmlns:p14="http://schemas.microsoft.com/office/powerpoint/2010/main" val="1779904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PDFKit</a:t>
            </a:r>
            <a:endParaRPr lang="en-US" dirty="0"/>
          </a:p>
        </p:txBody>
      </p:sp>
      <p:sp>
        <p:nvSpPr>
          <p:cNvPr id="3" name="Объект 2"/>
          <p:cNvSpPr>
            <a:spLocks noGrp="1"/>
          </p:cNvSpPr>
          <p:nvPr>
            <p:ph idx="1"/>
          </p:nvPr>
        </p:nvSpPr>
        <p:spPr/>
        <p:txBody>
          <a:bodyPr>
            <a:normAutofit/>
          </a:bodyPr>
          <a:lstStyle/>
          <a:p>
            <a:r>
              <a:rPr lang="en-US" sz="2400" dirty="0"/>
              <a:t>Display and manipulate PDF documents in your applications</a:t>
            </a:r>
            <a:r>
              <a:rPr lang="en-US" sz="2400" dirty="0" smtClean="0"/>
              <a:t>.</a:t>
            </a:r>
            <a:endParaRPr lang="en-US" sz="2400" dirty="0"/>
          </a:p>
        </p:txBody>
      </p:sp>
    </p:spTree>
    <p:extLst>
      <p:ext uri="{BB962C8B-B14F-4D97-AF65-F5344CB8AC3E}">
        <p14:creationId xmlns:p14="http://schemas.microsoft.com/office/powerpoint/2010/main" val="19835090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PhotoKit</a:t>
            </a:r>
            <a:endParaRPr lang="en-US" dirty="0"/>
          </a:p>
        </p:txBody>
      </p:sp>
      <p:sp>
        <p:nvSpPr>
          <p:cNvPr id="3" name="Объект 2"/>
          <p:cNvSpPr>
            <a:spLocks noGrp="1"/>
          </p:cNvSpPr>
          <p:nvPr>
            <p:ph idx="1"/>
          </p:nvPr>
        </p:nvSpPr>
        <p:spPr/>
        <p:txBody>
          <a:bodyPr>
            <a:normAutofit/>
          </a:bodyPr>
          <a:lstStyle/>
          <a:p>
            <a:r>
              <a:rPr lang="en-US" sz="2400" dirty="0"/>
              <a:t>Work with image and video assets managed by the Photos app, including those from iCloud Photos and Live Photos.</a:t>
            </a:r>
            <a:endParaRPr lang="ru-RU" sz="2400" dirty="0"/>
          </a:p>
        </p:txBody>
      </p:sp>
    </p:spTree>
    <p:extLst>
      <p:ext uri="{BB962C8B-B14F-4D97-AF65-F5344CB8AC3E}">
        <p14:creationId xmlns:p14="http://schemas.microsoft.com/office/powerpoint/2010/main" val="6156836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LivePhotosKit</a:t>
            </a:r>
            <a:r>
              <a:rPr lang="en-US" dirty="0"/>
              <a:t> JS</a:t>
            </a:r>
          </a:p>
        </p:txBody>
      </p:sp>
      <p:sp>
        <p:nvSpPr>
          <p:cNvPr id="3" name="Объект 2"/>
          <p:cNvSpPr>
            <a:spLocks noGrp="1"/>
          </p:cNvSpPr>
          <p:nvPr>
            <p:ph idx="1"/>
          </p:nvPr>
        </p:nvSpPr>
        <p:spPr/>
        <p:txBody>
          <a:bodyPr>
            <a:normAutofit/>
          </a:bodyPr>
          <a:lstStyle/>
          <a:p>
            <a:r>
              <a:rPr lang="en-US" sz="2400" dirty="0"/>
              <a:t>Use the </a:t>
            </a:r>
            <a:r>
              <a:rPr lang="en-US" sz="2400" dirty="0" err="1"/>
              <a:t>LivePhotosKit</a:t>
            </a:r>
            <a:r>
              <a:rPr lang="en-US" sz="2400" dirty="0"/>
              <a:t> JS library to play Live Photos on your web pages.</a:t>
            </a:r>
            <a:endParaRPr lang="ru-RU" sz="2400" dirty="0"/>
          </a:p>
        </p:txBody>
      </p:sp>
    </p:spTree>
    <p:extLst>
      <p:ext uri="{BB962C8B-B14F-4D97-AF65-F5344CB8AC3E}">
        <p14:creationId xmlns:p14="http://schemas.microsoft.com/office/powerpoint/2010/main" val="16750090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PushKit</a:t>
            </a:r>
            <a:endParaRPr lang="en-US" dirty="0"/>
          </a:p>
        </p:txBody>
      </p:sp>
      <p:sp>
        <p:nvSpPr>
          <p:cNvPr id="3" name="Объект 2"/>
          <p:cNvSpPr>
            <a:spLocks noGrp="1"/>
          </p:cNvSpPr>
          <p:nvPr>
            <p:ph idx="1"/>
          </p:nvPr>
        </p:nvSpPr>
        <p:spPr/>
        <p:txBody>
          <a:bodyPr>
            <a:normAutofit/>
          </a:bodyPr>
          <a:lstStyle/>
          <a:p>
            <a:r>
              <a:rPr lang="en-US" sz="2400" dirty="0"/>
              <a:t>Send push notifications to update your app.</a:t>
            </a:r>
            <a:endParaRPr lang="ru-RU" sz="2400" dirty="0"/>
          </a:p>
        </p:txBody>
      </p:sp>
    </p:spTree>
    <p:extLst>
      <p:ext uri="{BB962C8B-B14F-4D97-AF65-F5344CB8AC3E}">
        <p14:creationId xmlns:p14="http://schemas.microsoft.com/office/powerpoint/2010/main" val="5146975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ReplayKit</a:t>
            </a:r>
            <a:endParaRPr lang="en-US" dirty="0"/>
          </a:p>
        </p:txBody>
      </p:sp>
      <p:sp>
        <p:nvSpPr>
          <p:cNvPr id="3" name="Объект 2"/>
          <p:cNvSpPr>
            <a:spLocks noGrp="1"/>
          </p:cNvSpPr>
          <p:nvPr>
            <p:ph idx="1"/>
          </p:nvPr>
        </p:nvSpPr>
        <p:spPr/>
        <p:txBody>
          <a:bodyPr>
            <a:normAutofit/>
          </a:bodyPr>
          <a:lstStyle/>
          <a:p>
            <a:r>
              <a:rPr lang="en-US" sz="2400" dirty="0"/>
              <a:t>Record or stream video from the screen, and audio from the app and microphone.</a:t>
            </a:r>
            <a:endParaRPr lang="ru-RU" sz="2400" dirty="0"/>
          </a:p>
        </p:txBody>
      </p:sp>
    </p:spTree>
    <p:extLst>
      <p:ext uri="{BB962C8B-B14F-4D97-AF65-F5344CB8AC3E}">
        <p14:creationId xmlns:p14="http://schemas.microsoft.com/office/powerpoint/2010/main" val="85013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AudioToolbox</a:t>
            </a:r>
            <a:endParaRPr lang="en-US" dirty="0"/>
          </a:p>
        </p:txBody>
      </p:sp>
      <p:sp>
        <p:nvSpPr>
          <p:cNvPr id="3" name="Объект 2"/>
          <p:cNvSpPr>
            <a:spLocks noGrp="1"/>
          </p:cNvSpPr>
          <p:nvPr>
            <p:ph idx="1"/>
          </p:nvPr>
        </p:nvSpPr>
        <p:spPr/>
        <p:txBody>
          <a:bodyPr>
            <a:normAutofit/>
          </a:bodyPr>
          <a:lstStyle/>
          <a:p>
            <a:r>
              <a:rPr lang="en-US" sz="2400" dirty="0"/>
              <a:t>Record or play audio, convert formats, parse audio streams, and configure your audio session</a:t>
            </a:r>
            <a:r>
              <a:rPr lang="en-US" sz="2400" dirty="0" smtClean="0"/>
              <a:t>. </a:t>
            </a:r>
            <a:r>
              <a:rPr lang="en-US" sz="2400" dirty="0"/>
              <a:t>The Audio Toolbox framework provides interfaces for recording, playback, and stream parsing. In iOS, the framework provides additional interfaces for managing audio sessions.</a:t>
            </a:r>
            <a:endParaRPr lang="ru-RU" sz="2400" dirty="0"/>
          </a:p>
        </p:txBody>
      </p:sp>
    </p:spTree>
    <p:extLst>
      <p:ext uri="{BB962C8B-B14F-4D97-AF65-F5344CB8AC3E}">
        <p14:creationId xmlns:p14="http://schemas.microsoft.com/office/powerpoint/2010/main" val="17298171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SafariServices</a:t>
            </a:r>
            <a:endParaRPr lang="en-US" dirty="0"/>
          </a:p>
        </p:txBody>
      </p:sp>
      <p:sp>
        <p:nvSpPr>
          <p:cNvPr id="3" name="Объект 2"/>
          <p:cNvSpPr>
            <a:spLocks noGrp="1"/>
          </p:cNvSpPr>
          <p:nvPr>
            <p:ph idx="1"/>
          </p:nvPr>
        </p:nvSpPr>
        <p:spPr/>
        <p:txBody>
          <a:bodyPr>
            <a:normAutofit/>
          </a:bodyPr>
          <a:lstStyle/>
          <a:p>
            <a:r>
              <a:rPr lang="en-US" sz="2400" dirty="0"/>
              <a:t>Enable web views and services in your app.</a:t>
            </a:r>
            <a:endParaRPr lang="ru-RU" sz="2400" dirty="0"/>
          </a:p>
        </p:txBody>
      </p:sp>
    </p:spTree>
    <p:extLst>
      <p:ext uri="{BB962C8B-B14F-4D97-AF65-F5344CB8AC3E}">
        <p14:creationId xmlns:p14="http://schemas.microsoft.com/office/powerpoint/2010/main" val="10252669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SceneKit</a:t>
            </a:r>
            <a:endParaRPr lang="en-US" dirty="0"/>
          </a:p>
        </p:txBody>
      </p:sp>
      <p:sp>
        <p:nvSpPr>
          <p:cNvPr id="3" name="Объект 2"/>
          <p:cNvSpPr>
            <a:spLocks noGrp="1"/>
          </p:cNvSpPr>
          <p:nvPr>
            <p:ph idx="1"/>
          </p:nvPr>
        </p:nvSpPr>
        <p:spPr/>
        <p:txBody>
          <a:bodyPr>
            <a:normAutofit/>
          </a:bodyPr>
          <a:lstStyle/>
          <a:p>
            <a:r>
              <a:rPr lang="en-US" sz="2400" dirty="0"/>
              <a:t>Create 3D games and add 3D content to apps using high-level scene descriptions. Easily add animations, physics simulation, particle effects, and realistic physically based rendering.</a:t>
            </a:r>
            <a:endParaRPr lang="ru-RU" sz="2400" dirty="0"/>
          </a:p>
        </p:txBody>
      </p:sp>
    </p:spTree>
    <p:extLst>
      <p:ext uri="{BB962C8B-B14F-4D97-AF65-F5344CB8AC3E}">
        <p14:creationId xmlns:p14="http://schemas.microsoft.com/office/powerpoint/2010/main" val="253130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Security</a:t>
            </a:r>
            <a:endParaRPr lang="en-US" dirty="0"/>
          </a:p>
        </p:txBody>
      </p:sp>
      <p:sp>
        <p:nvSpPr>
          <p:cNvPr id="3" name="Объект 2"/>
          <p:cNvSpPr>
            <a:spLocks noGrp="1"/>
          </p:cNvSpPr>
          <p:nvPr>
            <p:ph idx="1"/>
          </p:nvPr>
        </p:nvSpPr>
        <p:spPr/>
        <p:txBody>
          <a:bodyPr>
            <a:normAutofit/>
          </a:bodyPr>
          <a:lstStyle/>
          <a:p>
            <a:r>
              <a:rPr lang="en-US" sz="2400" dirty="0"/>
              <a:t>Secure the data your app manages, and control access to your app.</a:t>
            </a:r>
            <a:endParaRPr lang="ru-RU" sz="2400" dirty="0"/>
          </a:p>
        </p:txBody>
      </p:sp>
    </p:spTree>
    <p:extLst>
      <p:ext uri="{BB962C8B-B14F-4D97-AF65-F5344CB8AC3E}">
        <p14:creationId xmlns:p14="http://schemas.microsoft.com/office/powerpoint/2010/main" val="2049399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SiriKit</a:t>
            </a:r>
            <a:endParaRPr lang="en-US" dirty="0"/>
          </a:p>
        </p:txBody>
      </p:sp>
      <p:sp>
        <p:nvSpPr>
          <p:cNvPr id="3" name="Объект 2"/>
          <p:cNvSpPr>
            <a:spLocks noGrp="1"/>
          </p:cNvSpPr>
          <p:nvPr>
            <p:ph idx="1"/>
          </p:nvPr>
        </p:nvSpPr>
        <p:spPr/>
        <p:txBody>
          <a:bodyPr>
            <a:normAutofit/>
          </a:bodyPr>
          <a:lstStyle/>
          <a:p>
            <a:r>
              <a:rPr lang="en-US" sz="2400" dirty="0"/>
              <a:t>Handle user requests for your app's services that originate from Siri or Maps</a:t>
            </a:r>
            <a:r>
              <a:rPr lang="en-US" sz="2400" dirty="0" smtClean="0"/>
              <a:t>. </a:t>
            </a:r>
            <a:r>
              <a:rPr lang="en-US" sz="2400" dirty="0" err="1"/>
              <a:t>SiriKit</a:t>
            </a:r>
            <a:r>
              <a:rPr lang="en-US" sz="2400" dirty="0"/>
              <a:t> encompasses the Intents and Intents UI frameworks, which you use to implement app extensions that integrate your services with Siri and Maps.</a:t>
            </a:r>
            <a:endParaRPr lang="ru-RU" sz="2400" dirty="0"/>
          </a:p>
        </p:txBody>
      </p:sp>
    </p:spTree>
    <p:extLst>
      <p:ext uri="{BB962C8B-B14F-4D97-AF65-F5344CB8AC3E}">
        <p14:creationId xmlns:p14="http://schemas.microsoft.com/office/powerpoint/2010/main" val="20099577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Social</a:t>
            </a:r>
          </a:p>
        </p:txBody>
      </p:sp>
      <p:sp>
        <p:nvSpPr>
          <p:cNvPr id="3" name="Объект 2"/>
          <p:cNvSpPr>
            <a:spLocks noGrp="1"/>
          </p:cNvSpPr>
          <p:nvPr>
            <p:ph idx="1"/>
          </p:nvPr>
        </p:nvSpPr>
        <p:spPr/>
        <p:txBody>
          <a:bodyPr>
            <a:normAutofit/>
          </a:bodyPr>
          <a:lstStyle/>
          <a:p>
            <a:r>
              <a:rPr lang="en-US" sz="2400" dirty="0"/>
              <a:t>Integrate your app with supported social networking services. Use the provided template to create HTTP requests.</a:t>
            </a:r>
            <a:endParaRPr lang="ru-RU" sz="2400" dirty="0"/>
          </a:p>
        </p:txBody>
      </p:sp>
    </p:spTree>
    <p:extLst>
      <p:ext uri="{BB962C8B-B14F-4D97-AF65-F5344CB8AC3E}">
        <p14:creationId xmlns:p14="http://schemas.microsoft.com/office/powerpoint/2010/main" val="14416159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Speech</a:t>
            </a:r>
          </a:p>
        </p:txBody>
      </p:sp>
      <p:sp>
        <p:nvSpPr>
          <p:cNvPr id="3" name="Объект 2"/>
          <p:cNvSpPr>
            <a:spLocks noGrp="1"/>
          </p:cNvSpPr>
          <p:nvPr>
            <p:ph idx="1"/>
          </p:nvPr>
        </p:nvSpPr>
        <p:spPr/>
        <p:txBody>
          <a:bodyPr>
            <a:normAutofit/>
          </a:bodyPr>
          <a:lstStyle/>
          <a:p>
            <a:r>
              <a:rPr lang="en-US" sz="2400" dirty="0"/>
              <a:t>Perform speech recognition on live or prerecorded audio, and receive transcriptions, alternative interpretations, and confidence levels of the results.</a:t>
            </a:r>
            <a:endParaRPr lang="ru-RU" sz="2400" dirty="0"/>
          </a:p>
        </p:txBody>
      </p:sp>
    </p:spTree>
    <p:extLst>
      <p:ext uri="{BB962C8B-B14F-4D97-AF65-F5344CB8AC3E}">
        <p14:creationId xmlns:p14="http://schemas.microsoft.com/office/powerpoint/2010/main" val="18541138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SpriteKit</a:t>
            </a:r>
            <a:endParaRPr lang="en-US" dirty="0"/>
          </a:p>
        </p:txBody>
      </p:sp>
      <p:sp>
        <p:nvSpPr>
          <p:cNvPr id="3" name="Объект 2"/>
          <p:cNvSpPr>
            <a:spLocks noGrp="1"/>
          </p:cNvSpPr>
          <p:nvPr>
            <p:ph idx="1"/>
          </p:nvPr>
        </p:nvSpPr>
        <p:spPr/>
        <p:txBody>
          <a:bodyPr>
            <a:normAutofit/>
          </a:bodyPr>
          <a:lstStyle/>
          <a:p>
            <a:r>
              <a:rPr lang="en-US" sz="2400" dirty="0" err="1"/>
              <a:t>SpriteKit</a:t>
            </a:r>
            <a:r>
              <a:rPr lang="en-US" sz="2400" dirty="0"/>
              <a:t> is a graphics rendering and animation infrastructure that you can use to animate arbitrary textured images, otherwise known as sprites. </a:t>
            </a:r>
            <a:r>
              <a:rPr lang="en-US" sz="2400" dirty="0" err="1"/>
              <a:t>SpriteKit</a:t>
            </a:r>
            <a:r>
              <a:rPr lang="en-US" sz="2400" dirty="0"/>
              <a:t> provides a traditional rendering loop that alternates between determining the contents of and rendering frames.</a:t>
            </a:r>
            <a:endParaRPr lang="ru-RU" sz="2400" dirty="0"/>
          </a:p>
        </p:txBody>
      </p:sp>
    </p:spTree>
    <p:extLst>
      <p:ext uri="{BB962C8B-B14F-4D97-AF65-F5344CB8AC3E}">
        <p14:creationId xmlns:p14="http://schemas.microsoft.com/office/powerpoint/2010/main" val="21043304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StoreKit</a:t>
            </a:r>
            <a:endParaRPr lang="en-US" dirty="0"/>
          </a:p>
        </p:txBody>
      </p:sp>
      <p:sp>
        <p:nvSpPr>
          <p:cNvPr id="3" name="Объект 2"/>
          <p:cNvSpPr>
            <a:spLocks noGrp="1"/>
          </p:cNvSpPr>
          <p:nvPr>
            <p:ph idx="1"/>
          </p:nvPr>
        </p:nvSpPr>
        <p:spPr/>
        <p:txBody>
          <a:bodyPr>
            <a:normAutofit/>
          </a:bodyPr>
          <a:lstStyle/>
          <a:p>
            <a:r>
              <a:rPr lang="en-US" sz="2400" dirty="0"/>
              <a:t>Support in-app purchases and interactions with the App Store.</a:t>
            </a:r>
            <a:endParaRPr lang="ru-RU" sz="2400" dirty="0"/>
          </a:p>
        </p:txBody>
      </p:sp>
    </p:spTree>
    <p:extLst>
      <p:ext uri="{BB962C8B-B14F-4D97-AF65-F5344CB8AC3E}">
        <p14:creationId xmlns:p14="http://schemas.microsoft.com/office/powerpoint/2010/main" val="5731528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SystemConfiguration</a:t>
            </a:r>
            <a:endParaRPr lang="en-US" dirty="0"/>
          </a:p>
        </p:txBody>
      </p:sp>
      <p:sp>
        <p:nvSpPr>
          <p:cNvPr id="3" name="Объект 2"/>
          <p:cNvSpPr>
            <a:spLocks noGrp="1"/>
          </p:cNvSpPr>
          <p:nvPr>
            <p:ph idx="1"/>
          </p:nvPr>
        </p:nvSpPr>
        <p:spPr/>
        <p:txBody>
          <a:bodyPr>
            <a:normAutofit/>
          </a:bodyPr>
          <a:lstStyle/>
          <a:p>
            <a:r>
              <a:rPr lang="en-US" sz="2400" dirty="0"/>
              <a:t>Allow applications to access a device’s network configuration settings. Determine the reachability of the device, such as whether Wi-Fi or cell connectivity are active.</a:t>
            </a:r>
            <a:endParaRPr lang="ru-RU" sz="2400" dirty="0"/>
          </a:p>
        </p:txBody>
      </p:sp>
    </p:spTree>
    <p:extLst>
      <p:ext uri="{BB962C8B-B14F-4D97-AF65-F5344CB8AC3E}">
        <p14:creationId xmlns:p14="http://schemas.microsoft.com/office/powerpoint/2010/main" val="15163477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UIKit</a:t>
            </a:r>
            <a:endParaRPr lang="en-US" dirty="0"/>
          </a:p>
        </p:txBody>
      </p:sp>
      <p:sp>
        <p:nvSpPr>
          <p:cNvPr id="3" name="Объект 2"/>
          <p:cNvSpPr>
            <a:spLocks noGrp="1"/>
          </p:cNvSpPr>
          <p:nvPr>
            <p:ph idx="1"/>
          </p:nvPr>
        </p:nvSpPr>
        <p:spPr/>
        <p:txBody>
          <a:bodyPr>
            <a:normAutofit/>
          </a:bodyPr>
          <a:lstStyle/>
          <a:p>
            <a:r>
              <a:rPr lang="en-US" sz="2400" dirty="0"/>
              <a:t>Construct and manage a graphical, event-driven user interface for your iOS or </a:t>
            </a:r>
            <a:r>
              <a:rPr lang="en-US" sz="2400" dirty="0" err="1"/>
              <a:t>tvOS</a:t>
            </a:r>
            <a:r>
              <a:rPr lang="en-US" sz="2400" dirty="0"/>
              <a:t> app</a:t>
            </a:r>
            <a:r>
              <a:rPr lang="en-US" sz="2400" dirty="0" smtClean="0"/>
              <a:t>. </a:t>
            </a:r>
            <a:r>
              <a:rPr lang="en-US" sz="2400" dirty="0"/>
              <a:t>It provides the window and view architecture for implementing your interface, the event handling infrastructure for delivering Multi-Touch and other types of input to your app, and the main run loop needed to manage interactions among the user, the system, and your app. Other features offered by the framework include animation support, document support, drawing and printing support, information about the current device, text management and display, search support, accessibility support, app extension support, and resource management.</a:t>
            </a:r>
            <a:endParaRPr lang="ru-RU" sz="2400" dirty="0"/>
          </a:p>
        </p:txBody>
      </p:sp>
    </p:spTree>
    <p:extLst>
      <p:ext uri="{BB962C8B-B14F-4D97-AF65-F5344CB8AC3E}">
        <p14:creationId xmlns:p14="http://schemas.microsoft.com/office/powerpoint/2010/main" val="177430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AudioUnit</a:t>
            </a:r>
            <a:endParaRPr lang="ru-RU" dirty="0"/>
          </a:p>
        </p:txBody>
      </p:sp>
      <p:sp>
        <p:nvSpPr>
          <p:cNvPr id="3" name="Объект 2"/>
          <p:cNvSpPr>
            <a:spLocks noGrp="1"/>
          </p:cNvSpPr>
          <p:nvPr>
            <p:ph idx="1"/>
          </p:nvPr>
        </p:nvSpPr>
        <p:spPr/>
        <p:txBody>
          <a:bodyPr>
            <a:normAutofit/>
          </a:bodyPr>
          <a:lstStyle/>
          <a:p>
            <a:r>
              <a:rPr lang="en-US" sz="2400" dirty="0"/>
              <a:t>Add sophisticated audio manipulation and processing capabilities to your app. Create audio unit extensions that generate or modify audio in a host app</a:t>
            </a:r>
            <a:r>
              <a:rPr lang="en-US" sz="2400" dirty="0" smtClean="0"/>
              <a:t>. </a:t>
            </a:r>
            <a:r>
              <a:rPr lang="en-US" sz="2400" dirty="0"/>
              <a:t>The Audio Unit framework provides interfaces for hosting either version 2 or version 3 audio units and implementing version 3 audio processing plug-ins known as Audio Unit </a:t>
            </a:r>
            <a:r>
              <a:rPr lang="en-US" sz="2400" dirty="0" smtClean="0"/>
              <a:t>extensions.</a:t>
            </a:r>
            <a:endParaRPr lang="ru-RU" sz="2400" dirty="0"/>
          </a:p>
        </p:txBody>
      </p:sp>
    </p:spTree>
    <p:extLst>
      <p:ext uri="{BB962C8B-B14F-4D97-AF65-F5344CB8AC3E}">
        <p14:creationId xmlns:p14="http://schemas.microsoft.com/office/powerpoint/2010/main" val="403428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UserNotifications</a:t>
            </a:r>
            <a:r>
              <a:rPr lang="en-US" dirty="0"/>
              <a:t> </a:t>
            </a:r>
            <a:r>
              <a:rPr lang="en-US" dirty="0" smtClean="0"/>
              <a:t>/ </a:t>
            </a:r>
            <a:r>
              <a:rPr lang="en-US" dirty="0" err="1" smtClean="0"/>
              <a:t>UserNotificationsUI</a:t>
            </a:r>
            <a:endParaRPr lang="en-US" dirty="0"/>
          </a:p>
        </p:txBody>
      </p:sp>
      <p:sp>
        <p:nvSpPr>
          <p:cNvPr id="3" name="Объект 2"/>
          <p:cNvSpPr>
            <a:spLocks noGrp="1"/>
          </p:cNvSpPr>
          <p:nvPr>
            <p:ph idx="1"/>
          </p:nvPr>
        </p:nvSpPr>
        <p:spPr/>
        <p:txBody>
          <a:bodyPr>
            <a:normAutofit/>
          </a:bodyPr>
          <a:lstStyle/>
          <a:p>
            <a:r>
              <a:rPr lang="en-US" sz="2400" dirty="0" err="1" smtClean="0"/>
              <a:t>UserNotifications</a:t>
            </a:r>
            <a:r>
              <a:rPr lang="en-US" sz="2400" dirty="0" smtClean="0"/>
              <a:t>: push </a:t>
            </a:r>
            <a:r>
              <a:rPr lang="en-US" sz="2400" dirty="0"/>
              <a:t>user-facing notifications to the user's device from a server, or generate them locally from your app</a:t>
            </a:r>
            <a:r>
              <a:rPr lang="en-US" sz="2400" dirty="0" smtClean="0"/>
              <a:t>.</a:t>
            </a:r>
          </a:p>
          <a:p>
            <a:r>
              <a:rPr lang="en-US" sz="2400" dirty="0" err="1" smtClean="0"/>
              <a:t>UserNotificationsUI</a:t>
            </a:r>
            <a:r>
              <a:rPr lang="en-US" sz="2400" dirty="0" smtClean="0"/>
              <a:t>: customize </a:t>
            </a:r>
            <a:r>
              <a:rPr lang="en-US" sz="2400" dirty="0"/>
              <a:t>the interface that displays local and remote notifications.</a:t>
            </a:r>
            <a:endParaRPr lang="ru-RU" sz="2400" dirty="0"/>
          </a:p>
        </p:txBody>
      </p:sp>
    </p:spTree>
    <p:extLst>
      <p:ext uri="{BB962C8B-B14F-4D97-AF65-F5344CB8AC3E}">
        <p14:creationId xmlns:p14="http://schemas.microsoft.com/office/powerpoint/2010/main" val="194841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VideoToolbox</a:t>
            </a:r>
            <a:endParaRPr lang="en-US" dirty="0"/>
          </a:p>
        </p:txBody>
      </p:sp>
      <p:sp>
        <p:nvSpPr>
          <p:cNvPr id="3" name="Объект 2"/>
          <p:cNvSpPr>
            <a:spLocks noGrp="1"/>
          </p:cNvSpPr>
          <p:nvPr>
            <p:ph idx="1"/>
          </p:nvPr>
        </p:nvSpPr>
        <p:spPr/>
        <p:txBody>
          <a:bodyPr>
            <a:normAutofit/>
          </a:bodyPr>
          <a:lstStyle/>
          <a:p>
            <a:r>
              <a:rPr lang="en-US" sz="2400" dirty="0"/>
              <a:t>Work directly with hardware-accelerated video encoding and decoding capabilities</a:t>
            </a:r>
            <a:r>
              <a:rPr lang="en-US" sz="2400" dirty="0" smtClean="0"/>
              <a:t>. </a:t>
            </a:r>
            <a:r>
              <a:rPr lang="en-US" sz="2400" dirty="0" err="1"/>
              <a:t>VideoToolbox</a:t>
            </a:r>
            <a:r>
              <a:rPr lang="en-US" sz="2400" dirty="0"/>
              <a:t> is a low-level framework that provides direct access to hardware encoders and decoders. It provides services for video compression and decompression, and for conversion between raster image formats stored in </a:t>
            </a:r>
            <a:r>
              <a:rPr lang="en-US" sz="2400" dirty="0" err="1"/>
              <a:t>CoreVideo</a:t>
            </a:r>
            <a:r>
              <a:rPr lang="en-US" sz="2400" dirty="0"/>
              <a:t> pixel buffers.</a:t>
            </a:r>
            <a:endParaRPr lang="ru-RU" sz="2400" dirty="0"/>
          </a:p>
        </p:txBody>
      </p:sp>
    </p:spTree>
    <p:extLst>
      <p:ext uri="{BB962C8B-B14F-4D97-AF65-F5344CB8AC3E}">
        <p14:creationId xmlns:p14="http://schemas.microsoft.com/office/powerpoint/2010/main" val="1203375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Vision</a:t>
            </a:r>
          </a:p>
        </p:txBody>
      </p:sp>
      <p:sp>
        <p:nvSpPr>
          <p:cNvPr id="3" name="Объект 2"/>
          <p:cNvSpPr>
            <a:spLocks noGrp="1"/>
          </p:cNvSpPr>
          <p:nvPr>
            <p:ph idx="1"/>
          </p:nvPr>
        </p:nvSpPr>
        <p:spPr/>
        <p:txBody>
          <a:bodyPr>
            <a:normAutofit/>
          </a:bodyPr>
          <a:lstStyle/>
          <a:p>
            <a:r>
              <a:rPr lang="en-US" sz="2400" dirty="0"/>
              <a:t>Apply computer vision algorithms to perform a variety of tasks on input images and video</a:t>
            </a:r>
            <a:r>
              <a:rPr lang="en-US" sz="2400" dirty="0" smtClean="0"/>
              <a:t>. </a:t>
            </a:r>
            <a:r>
              <a:rPr lang="en-US" sz="2400" dirty="0"/>
              <a:t>The Vision framework performs face and face landmark detection, text detection, barcode recognition, image registration, and general feature tracking. </a:t>
            </a:r>
            <a:endParaRPr lang="ru-RU" sz="2400" dirty="0"/>
          </a:p>
        </p:txBody>
      </p:sp>
    </p:spTree>
    <p:extLst>
      <p:ext uri="{BB962C8B-B14F-4D97-AF65-F5344CB8AC3E}">
        <p14:creationId xmlns:p14="http://schemas.microsoft.com/office/powerpoint/2010/main" val="1311082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WatchConnectivity</a:t>
            </a:r>
            <a:endParaRPr lang="en-US" dirty="0"/>
          </a:p>
        </p:txBody>
      </p:sp>
      <p:sp>
        <p:nvSpPr>
          <p:cNvPr id="3" name="Объект 2"/>
          <p:cNvSpPr>
            <a:spLocks noGrp="1"/>
          </p:cNvSpPr>
          <p:nvPr>
            <p:ph idx="1"/>
          </p:nvPr>
        </p:nvSpPr>
        <p:spPr/>
        <p:txBody>
          <a:bodyPr>
            <a:normAutofit/>
          </a:bodyPr>
          <a:lstStyle/>
          <a:p>
            <a:r>
              <a:rPr lang="en-US" sz="2400" dirty="0"/>
              <a:t>Implement two-way communication between an iOS app and its paired </a:t>
            </a:r>
            <a:r>
              <a:rPr lang="en-US" sz="2400" dirty="0" err="1"/>
              <a:t>watchOS</a:t>
            </a:r>
            <a:r>
              <a:rPr lang="en-US" sz="2400" dirty="0"/>
              <a:t> app.</a:t>
            </a:r>
            <a:endParaRPr lang="ru-RU" sz="2400" dirty="0"/>
          </a:p>
        </p:txBody>
      </p:sp>
    </p:spTree>
    <p:extLst>
      <p:ext uri="{BB962C8B-B14F-4D97-AF65-F5344CB8AC3E}">
        <p14:creationId xmlns:p14="http://schemas.microsoft.com/office/powerpoint/2010/main" val="14238831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WatchKit</a:t>
            </a:r>
            <a:endParaRPr lang="en-US" dirty="0"/>
          </a:p>
        </p:txBody>
      </p:sp>
      <p:sp>
        <p:nvSpPr>
          <p:cNvPr id="3" name="Объект 2"/>
          <p:cNvSpPr>
            <a:spLocks noGrp="1"/>
          </p:cNvSpPr>
          <p:nvPr>
            <p:ph idx="1"/>
          </p:nvPr>
        </p:nvSpPr>
        <p:spPr/>
        <p:txBody>
          <a:bodyPr>
            <a:normAutofit/>
          </a:bodyPr>
          <a:lstStyle/>
          <a:p>
            <a:r>
              <a:rPr lang="en-US" sz="2400" dirty="0"/>
              <a:t>Construct and manage your app’s user interface for </a:t>
            </a:r>
            <a:r>
              <a:rPr lang="en-US" sz="2400" dirty="0" err="1"/>
              <a:t>watchOS</a:t>
            </a:r>
            <a:r>
              <a:rPr lang="en-US" sz="2400" dirty="0"/>
              <a:t>. Respond to events generated by interface objects, gestures, and the system.</a:t>
            </a:r>
            <a:endParaRPr lang="ru-RU" sz="2400" dirty="0"/>
          </a:p>
        </p:txBody>
      </p:sp>
    </p:spTree>
    <p:extLst>
      <p:ext uri="{BB962C8B-B14F-4D97-AF65-F5344CB8AC3E}">
        <p14:creationId xmlns:p14="http://schemas.microsoft.com/office/powerpoint/2010/main" val="20801807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WebKit</a:t>
            </a:r>
            <a:r>
              <a:rPr lang="en-US" dirty="0"/>
              <a:t/>
            </a:r>
            <a:br>
              <a:rPr lang="en-US" dirty="0"/>
            </a:br>
            <a:endParaRPr lang="en-US" dirty="0"/>
          </a:p>
        </p:txBody>
      </p:sp>
      <p:sp>
        <p:nvSpPr>
          <p:cNvPr id="3" name="Объект 2"/>
          <p:cNvSpPr>
            <a:spLocks noGrp="1"/>
          </p:cNvSpPr>
          <p:nvPr>
            <p:ph idx="1"/>
          </p:nvPr>
        </p:nvSpPr>
        <p:spPr/>
        <p:txBody>
          <a:bodyPr>
            <a:normAutofit/>
          </a:bodyPr>
          <a:lstStyle/>
          <a:p>
            <a:r>
              <a:rPr lang="en-US" sz="2400" dirty="0"/>
              <a:t>Display web content in windows. Implement browser features such as following user-activated links, managing a back-forward list, and managing a history of recently visited pages.</a:t>
            </a:r>
            <a:endParaRPr lang="ru-RU" sz="2400" dirty="0"/>
          </a:p>
        </p:txBody>
      </p:sp>
    </p:spTree>
    <p:extLst>
      <p:ext uri="{BB962C8B-B14F-4D97-AF65-F5344CB8AC3E}">
        <p14:creationId xmlns:p14="http://schemas.microsoft.com/office/powerpoint/2010/main" val="1681665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ная">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Небесная</Template>
  <TotalTime>132</TotalTime>
  <Words>3199</Words>
  <Application>Microsoft Macintosh PowerPoint</Application>
  <PresentationFormat>Широкоэкранный</PresentationFormat>
  <Paragraphs>194</Paragraphs>
  <Slides>95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95</vt:i4>
      </vt:variant>
    </vt:vector>
  </HeadingPairs>
  <TitlesOfParts>
    <vt:vector size="99" baseType="lpstr">
      <vt:lpstr>Calibri</vt:lpstr>
      <vt:lpstr>Calibri Light</vt:lpstr>
      <vt:lpstr>Arial</vt:lpstr>
      <vt:lpstr>Небесная</vt:lpstr>
      <vt:lpstr>iOS Frameworks</vt:lpstr>
      <vt:lpstr>What are Frameworks? </vt:lpstr>
      <vt:lpstr>Accelerate</vt:lpstr>
      <vt:lpstr>Accounts</vt:lpstr>
      <vt:lpstr>AddressBook</vt:lpstr>
      <vt:lpstr>AdSupport</vt:lpstr>
      <vt:lpstr>ARKit</vt:lpstr>
      <vt:lpstr>AudioToolbox</vt:lpstr>
      <vt:lpstr>AudioUnit</vt:lpstr>
      <vt:lpstr>AuthenticationServices</vt:lpstr>
      <vt:lpstr>AVFoundation</vt:lpstr>
      <vt:lpstr>AVKit</vt:lpstr>
      <vt:lpstr>BusinessChat</vt:lpstr>
      <vt:lpstr>CallKit</vt:lpstr>
      <vt:lpstr>CarPlay</vt:lpstr>
      <vt:lpstr>CFNetwork</vt:lpstr>
      <vt:lpstr>ClassKit</vt:lpstr>
      <vt:lpstr>CloudKit</vt:lpstr>
      <vt:lpstr>Contacts / ContactsUI</vt:lpstr>
      <vt:lpstr>Core Audio</vt:lpstr>
      <vt:lpstr>Core Audio Kit</vt:lpstr>
      <vt:lpstr>Core Bluetooth</vt:lpstr>
      <vt:lpstr>Core Data</vt:lpstr>
      <vt:lpstr>Core Foundation (written in c)</vt:lpstr>
      <vt:lpstr>Core Graphics</vt:lpstr>
      <vt:lpstr>Core Image</vt:lpstr>
      <vt:lpstr>Core Location</vt:lpstr>
      <vt:lpstr>Core Media</vt:lpstr>
      <vt:lpstr>Core MIDI</vt:lpstr>
      <vt:lpstr>Core ML</vt:lpstr>
      <vt:lpstr>Core Motion</vt:lpstr>
      <vt:lpstr>Core NFC</vt:lpstr>
      <vt:lpstr>Core Services</vt:lpstr>
      <vt:lpstr>Core Spotlight</vt:lpstr>
      <vt:lpstr>Core Telephony</vt:lpstr>
      <vt:lpstr>Core Text</vt:lpstr>
      <vt:lpstr>DeviceCheck</vt:lpstr>
      <vt:lpstr>EventKit</vt:lpstr>
      <vt:lpstr>EventKitUI</vt:lpstr>
      <vt:lpstr>ExternalAccessory</vt:lpstr>
      <vt:lpstr>FileProvider / FileProviderUI</vt:lpstr>
      <vt:lpstr>Foundation (written in Objective-c)</vt:lpstr>
      <vt:lpstr>Game Controller</vt:lpstr>
      <vt:lpstr>GameKit</vt:lpstr>
      <vt:lpstr>GameplayKit</vt:lpstr>
      <vt:lpstr>GLKit</vt:lpstr>
      <vt:lpstr>HealthKit</vt:lpstr>
      <vt:lpstr>HomeKit</vt:lpstr>
      <vt:lpstr>iAd</vt:lpstr>
      <vt:lpstr>IdentityLookup / IdentityLookupUI</vt:lpstr>
      <vt:lpstr>Image I/O</vt:lpstr>
      <vt:lpstr>IOKit</vt:lpstr>
      <vt:lpstr>IOSurface</vt:lpstr>
      <vt:lpstr>JavaScriptCore</vt:lpstr>
      <vt:lpstr>LocalAuthentication</vt:lpstr>
      <vt:lpstr>Image I/O</vt:lpstr>
      <vt:lpstr>MapKit</vt:lpstr>
      <vt:lpstr>MediaAccessibility</vt:lpstr>
      <vt:lpstr>Media Player </vt:lpstr>
      <vt:lpstr>MediaLibrary</vt:lpstr>
      <vt:lpstr>Messages / MessageUI</vt:lpstr>
      <vt:lpstr>Metal</vt:lpstr>
      <vt:lpstr>MetalKit</vt:lpstr>
      <vt:lpstr>Metal Performance Shaders</vt:lpstr>
      <vt:lpstr>MobileCoreServices</vt:lpstr>
      <vt:lpstr>Model I/O</vt:lpstr>
      <vt:lpstr>MultipeerConnectivity</vt:lpstr>
      <vt:lpstr>Natural Language</vt:lpstr>
      <vt:lpstr>Network</vt:lpstr>
      <vt:lpstr>NetworkExtension</vt:lpstr>
      <vt:lpstr>NewsstandKit</vt:lpstr>
      <vt:lpstr>NotificationCenter</vt:lpstr>
      <vt:lpstr>OpenGL ES</vt:lpstr>
      <vt:lpstr>PassKit</vt:lpstr>
      <vt:lpstr>PDFKit</vt:lpstr>
      <vt:lpstr>PhotoKit</vt:lpstr>
      <vt:lpstr>LivePhotosKit JS</vt:lpstr>
      <vt:lpstr>PushKit</vt:lpstr>
      <vt:lpstr>ReplayKit</vt:lpstr>
      <vt:lpstr>SafariServices</vt:lpstr>
      <vt:lpstr>SceneKit</vt:lpstr>
      <vt:lpstr>Security</vt:lpstr>
      <vt:lpstr>SiriKit</vt:lpstr>
      <vt:lpstr>Social</vt:lpstr>
      <vt:lpstr>Speech</vt:lpstr>
      <vt:lpstr>SpriteKit</vt:lpstr>
      <vt:lpstr>StoreKit</vt:lpstr>
      <vt:lpstr>SystemConfiguration</vt:lpstr>
      <vt:lpstr>UIKit</vt:lpstr>
      <vt:lpstr>UserNotifications / UserNotificationsUI</vt:lpstr>
      <vt:lpstr>VideoToolbox</vt:lpstr>
      <vt:lpstr>Vision</vt:lpstr>
      <vt:lpstr>WatchConnectivity</vt:lpstr>
      <vt:lpstr>WatchKit</vt:lpstr>
      <vt:lpstr>WebKit </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Frameworks</dc:title>
  <dc:creator>пользователь Microsoft Office</dc:creator>
  <cp:lastModifiedBy>пользователь Microsoft Office</cp:lastModifiedBy>
  <cp:revision>13</cp:revision>
  <dcterms:created xsi:type="dcterms:W3CDTF">2018-11-04T12:26:46Z</dcterms:created>
  <dcterms:modified xsi:type="dcterms:W3CDTF">2018-11-04T14:39:00Z</dcterms:modified>
</cp:coreProperties>
</file>