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Lst>
  <p:notesMasterIdLst>
    <p:notesMasterId r:id="rId10"/>
  </p:notesMasterIdLst>
  <p:handoutMasterIdLst>
    <p:handoutMasterId r:id="rId11"/>
  </p:handoutMasterIdLst>
  <p:sldIdLst>
    <p:sldId id="298" r:id="rId4"/>
    <p:sldId id="299" r:id="rId5"/>
    <p:sldId id="300" r:id="rId6"/>
    <p:sldId id="301" r:id="rId7"/>
    <p:sldId id="302" r:id="rId8"/>
    <p:sldId id="303" r:id="rId9"/>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7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574" autoAdjust="0"/>
  </p:normalViewPr>
  <p:slideViewPr>
    <p:cSldViewPr snapToGrid="0">
      <p:cViewPr varScale="1">
        <p:scale>
          <a:sx n="70" d="100"/>
          <a:sy n="70" d="100"/>
        </p:scale>
        <p:origin x="536" y="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4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9696519-77A5-42E9-9F7C-68841B76CE9F}" type="datetime1">
              <a:rPr lang="pt-BR" smtClean="0"/>
              <a:t>28/07/2020</a:t>
            </a:fld>
            <a:endParaRPr lang="pt-BR" dirty="0"/>
          </a:p>
        </p:txBody>
      </p:sp>
      <p:sp>
        <p:nvSpPr>
          <p:cNvPr id="4" name="Espaço Reservado para Rodapé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pt-BR" smtClean="0"/>
              <a:t>‹nº›</a:t>
            </a:fld>
            <a:endParaRPr lang="pt-BR"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1C0E-6041-40BD-877C-FB9FBD0CE1C9}" type="datetime1">
              <a:rPr lang="pt-BR" smtClean="0"/>
              <a:pPr/>
              <a:t>28/07/2020</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pt-BR" smtClean="0"/>
              <a:t>‹nº›</a:t>
            </a:fld>
            <a:endParaRPr lang="pt-BR"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8530193B-564F-4854-8A52-728F3FB19C85}" type="slidenum">
              <a:rPr lang="pt-BR" smtClean="0"/>
              <a:t>1</a:t>
            </a:fld>
            <a:endParaRPr lang="pt-BR"/>
          </a:p>
        </p:txBody>
      </p:sp>
    </p:spTree>
    <p:extLst>
      <p:ext uri="{BB962C8B-B14F-4D97-AF65-F5344CB8AC3E}">
        <p14:creationId xmlns:p14="http://schemas.microsoft.com/office/powerpoint/2010/main" val="230501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de título">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lnSpc>
                <a:spcPct val="120000"/>
              </a:lnSpc>
              <a:defRPr lang="en-ZA" sz="4400" b="1" spc="-300" dirty="0"/>
            </a:lvl1pPr>
          </a:lstStyle>
          <a:p>
            <a:pPr lvl="0" algn="r" rtl="0"/>
            <a:r>
              <a:rPr lang="pt-BR" dirty="0"/>
              <a:t>Clique para editar o título da apresentação</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pt-BR" dirty="0"/>
              <a:t>Clique para editar o estilo de subtítulo Mestre</a:t>
            </a:r>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8" name="Retângulo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ois Conteú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7" name="Subtítu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6" name="Espaço Reservado para Texto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 Colun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9" name="Subtítu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5" name="Espaço Reservado para Texto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11" name="Espaço Reservado para Texto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4" name="Espaço Reservado para Rodapé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 Colun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10" name="Subtítu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5" name="Espaço Reservado para Texto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13" name="Espaço Reservado para Texto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15" name="Espaço Reservado para Texto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17" name="Espaço Reservado para Texto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4" name="Espaço Reservado para Rodapé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5" name="Subtítu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Rodapé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pt-BR" dirty="0"/>
              <a:t>Adicionar um rodapé</a:t>
            </a:r>
          </a:p>
        </p:txBody>
      </p:sp>
      <p:sp>
        <p:nvSpPr>
          <p:cNvPr id="4" name="Espaço reservado para o número do slid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m branco">
    <p:spTree>
      <p:nvGrpSpPr>
        <p:cNvPr id="1" name=""/>
        <p:cNvGrpSpPr/>
        <p:nvPr/>
      </p:nvGrpSpPr>
      <p:grpSpPr>
        <a:xfrm>
          <a:off x="0" y="0"/>
          <a:ext cx="0" cy="0"/>
          <a:chOff x="0" y="0"/>
          <a:chExt cx="0" cy="0"/>
        </a:xfrm>
      </p:grpSpPr>
      <p:sp>
        <p:nvSpPr>
          <p:cNvPr id="2" name="Espaço Reservado para Rodapé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pt-BR" dirty="0"/>
              <a:t>Adicionar um rodapé</a:t>
            </a:r>
          </a:p>
        </p:txBody>
      </p:sp>
      <p:sp>
        <p:nvSpPr>
          <p:cNvPr id="3" name="Espaço Reservado para o Número do Slid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pt-BR" smtClean="0"/>
              <a:pPr rtl="0"/>
              <a:t>‹nº›</a:t>
            </a:fld>
            <a:endParaRPr lang="pt-BR" dirty="0"/>
          </a:p>
        </p:txBody>
      </p:sp>
      <p:sp>
        <p:nvSpPr>
          <p:cNvPr id="4" name="Título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pt-BR" dirty="0"/>
              <a:t>Clique para editar o estilo do título Mestre</a:t>
            </a:r>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lide divisor 1">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a:t>
            </a:r>
            <a:br>
              <a:rPr lang="pt-BR" dirty="0"/>
            </a:br>
            <a:r>
              <a:rPr lang="pt-BR" dirty="0"/>
              <a:t>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rtl="0"/>
            <a:r>
              <a:rPr lang="pt-BR" dirty="0"/>
              <a:t>Clique para editar o divisor de seção</a:t>
            </a:r>
          </a:p>
        </p:txBody>
      </p:sp>
      <p:sp>
        <p:nvSpPr>
          <p:cNvPr id="7" name="Subtítulo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pt-BR" dirty="0"/>
              <a:t>Clique para editar o estilo de subtítulo Mestre</a:t>
            </a:r>
          </a:p>
        </p:txBody>
      </p:sp>
      <p:sp>
        <p:nvSpPr>
          <p:cNvPr id="4" name="Espaço Reservado para Rodapé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pt-BR" dirty="0"/>
              <a:t>Adicionar um rodapé</a:t>
            </a:r>
          </a:p>
        </p:txBody>
      </p:sp>
      <p:sp>
        <p:nvSpPr>
          <p:cNvPr id="8" name="Retângulo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Divisor 2">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a:t>
            </a:r>
            <a:br>
              <a:rPr lang="pt-BR" dirty="0"/>
            </a:br>
            <a:r>
              <a:rPr lang="pt-BR" dirty="0"/>
              <a:t>sua Foto Aqui</a:t>
            </a:r>
          </a:p>
        </p:txBody>
      </p:sp>
      <p:sp>
        <p:nvSpPr>
          <p:cNvPr id="3" name="Título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6000" b="1" spc="-300">
                <a:solidFill>
                  <a:schemeClr val="tx1">
                    <a:lumMod val="75000"/>
                    <a:lumOff val="25000"/>
                  </a:schemeClr>
                </a:solidFill>
                <a:latin typeface="+mj-lt"/>
              </a:defRPr>
            </a:lvl1pPr>
          </a:lstStyle>
          <a:p>
            <a:pPr rtl="0"/>
            <a:r>
              <a:rPr lang="pt-BR" dirty="0"/>
              <a:t>Clique para editar o divisor de seção</a:t>
            </a:r>
          </a:p>
        </p:txBody>
      </p:sp>
      <p:sp>
        <p:nvSpPr>
          <p:cNvPr id="7" name="Subtítulo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pt-BR" dirty="0"/>
              <a:t>Clique para editar o estilo de subtítulo Mestre</a:t>
            </a:r>
          </a:p>
        </p:txBody>
      </p:sp>
      <p:sp>
        <p:nvSpPr>
          <p:cNvPr id="4" name="Espaço Reservado para Rodapé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pt-BR" dirty="0"/>
              <a:t>Adicionar um rodapé</a:t>
            </a:r>
          </a:p>
        </p:txBody>
      </p:sp>
      <p:sp>
        <p:nvSpPr>
          <p:cNvPr id="8" name="Retângulo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yout de Imagem de Texto 1">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200" b="1" spc="-300">
                <a:solidFill>
                  <a:schemeClr val="tx1">
                    <a:lumMod val="75000"/>
                    <a:lumOff val="25000"/>
                  </a:schemeClr>
                </a:solidFill>
              </a:defRPr>
            </a:lvl1pPr>
          </a:lstStyle>
          <a:p>
            <a:pPr rtl="0"/>
            <a:r>
              <a:rPr lang="pt-BR" dirty="0"/>
              <a:t>Editar título da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
        <p:nvSpPr>
          <p:cNvPr id="8" name="Retângulo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yout de Imagem de Texto 2">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3900" b="1" spc="-300">
                <a:solidFill>
                  <a:schemeClr val="tx1">
                    <a:lumMod val="75000"/>
                    <a:lumOff val="25000"/>
                  </a:schemeClr>
                </a:solidFill>
              </a:defRPr>
            </a:lvl1pPr>
          </a:lstStyle>
          <a:p>
            <a:pPr rtl="0"/>
            <a:r>
              <a:rPr lang="pt-BR" dirty="0"/>
              <a:t>Clique para editar o título da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
        <p:nvSpPr>
          <p:cNvPr id="8" name="Retângulo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ação">
    <p:spTree>
      <p:nvGrpSpPr>
        <p:cNvPr id="1" name=""/>
        <p:cNvGrpSpPr/>
        <p:nvPr/>
      </p:nvGrpSpPr>
      <p:grpSpPr>
        <a:xfrm>
          <a:off x="0" y="0"/>
          <a:ext cx="0" cy="0"/>
          <a:chOff x="0" y="0"/>
          <a:chExt cx="0" cy="0"/>
        </a:xfrm>
      </p:grpSpPr>
      <p:sp>
        <p:nvSpPr>
          <p:cNvPr id="9" name="Subtítu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mparação à Esquerda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smtClean="0"/>
              <a:t>Editar estilos de texto Mestre</a:t>
            </a:r>
          </a:p>
        </p:txBody>
      </p:sp>
      <p:sp>
        <p:nvSpPr>
          <p:cNvPr id="4" name="Espaço Reservado para Conteúd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12" name="Espaço Reservado para Comparação à Esquerda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rtlCol="0"/>
          <a:lstStyle>
            <a:lvl1pPr marL="0" indent="0">
              <a:buNone/>
              <a:defRPr sz="2400" b="1"/>
            </a:lvl1pPr>
          </a:lstStyle>
          <a:p>
            <a:pPr lvl="0" rtl="0"/>
            <a:r>
              <a:rPr lang="pt-BR" smtClean="0"/>
              <a:t>Editar estilos de texto Mestre</a:t>
            </a:r>
          </a:p>
        </p:txBody>
      </p:sp>
      <p:sp>
        <p:nvSpPr>
          <p:cNvPr id="8" name="Espaço reservado para texto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5" name="Espaço Reservado para Rodapé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
        <p:nvSpPr>
          <p:cNvPr id="7" name="Título 6"/>
          <p:cNvSpPr>
            <a:spLocks noGrp="1"/>
          </p:cNvSpPr>
          <p:nvPr>
            <p:ph type="title"/>
          </p:nvPr>
        </p:nvSpPr>
        <p:spPr/>
        <p:txBody>
          <a:bodyPr/>
          <a:lstStyle/>
          <a:p>
            <a:r>
              <a:rPr lang="pt-BR" smtClean="0"/>
              <a:t>Clique para editar o título mestre</a:t>
            </a: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oto Grande">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dirty="0"/>
              <a:t>Insira sua legenda</a:t>
            </a:r>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2" name="Espaço Reservado para o Número do Slid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pt-BR" smtClean="0"/>
              <a:pPr rtl="0"/>
              <a:t>‹nº›</a:t>
            </a:fld>
            <a:endParaRPr lang="pt-BR" dirty="0"/>
          </a:p>
        </p:txBody>
      </p:sp>
      <p:sp>
        <p:nvSpPr>
          <p:cNvPr id="5" name="Título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pt-BR" dirty="0"/>
              <a:t>Clique para editar o estilo do título Mestre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brigado">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rtl="0"/>
            <a:r>
              <a:rPr lang="pt-BR" dirty="0"/>
              <a:t>Obrigado</a:t>
            </a:r>
          </a:p>
        </p:txBody>
      </p:sp>
      <p:sp>
        <p:nvSpPr>
          <p:cNvPr id="9" name="Espaço Reservado para Texto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Nome completo</a:t>
            </a:r>
          </a:p>
        </p:txBody>
      </p:sp>
      <p:sp>
        <p:nvSpPr>
          <p:cNvPr id="10" name="Espaço Reservado para Texto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Número do telefone</a:t>
            </a:r>
          </a:p>
        </p:txBody>
      </p:sp>
      <p:sp>
        <p:nvSpPr>
          <p:cNvPr id="11" name="Espaço Reservado para Texto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lnSpc>
                <a:spcPct val="70000"/>
              </a:lnSpc>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Contato por </a:t>
            </a:r>
            <a:r>
              <a:rPr lang="pt-BR" dirty="0" err="1"/>
              <a:t>Email</a:t>
            </a:r>
            <a:r>
              <a:rPr lang="pt-BR" dirty="0"/>
              <a:t> ou Mídia Social</a:t>
            </a:r>
          </a:p>
        </p:txBody>
      </p:sp>
      <p:sp>
        <p:nvSpPr>
          <p:cNvPr id="12" name="Espaço Reservado para Texto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Site da empresa</a:t>
            </a:r>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8" name="Retângulo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7" name="Subtítu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lang="pt-BR" dirty="0"/>
          </a:p>
        </p:txBody>
      </p:sp>
      <p:sp>
        <p:nvSpPr>
          <p:cNvPr id="4" name="Espaço Reservado para Rodapé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8" name="Retângulo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1" name="Forma livre: Forma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 name="Espaço Reservado para Título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pt-BR" dirty="0"/>
              <a:t>Clique para editar o título da página</a:t>
            </a:r>
          </a:p>
        </p:txBody>
      </p:sp>
      <p:sp>
        <p:nvSpPr>
          <p:cNvPr id="3" name="Espaço Reservado para Tex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5" name="Espaço Reservado para Rodapé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pt-BR" smtClean="0"/>
              <a:pPr rtl="0"/>
              <a:t>‹nº›</a:t>
            </a:fld>
            <a:endParaRPr lang="pt-BR" dirty="0"/>
          </a:p>
        </p:txBody>
      </p:sp>
      <p:sp>
        <p:nvSpPr>
          <p:cNvPr id="4" name="Caixa de texto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rtl="0">
              <a:lnSpc>
                <a:spcPts val="1000"/>
              </a:lnSpc>
            </a:pPr>
            <a:r>
              <a:rPr lang="pt-BR" sz="2500" b="1" i="0" spc="-100" dirty="0">
                <a:solidFill>
                  <a:schemeClr val="accent1"/>
                </a:solidFill>
                <a:latin typeface="+mj-lt"/>
              </a:rPr>
              <a:t>TREY</a:t>
            </a:r>
            <a:r>
              <a:rPr lang="pt-BR" sz="1600" b="1" i="0" spc="-100" dirty="0">
                <a:solidFill>
                  <a:schemeClr val="accent1"/>
                </a:solidFill>
                <a:latin typeface="+mj-lt"/>
              </a:rPr>
              <a:t> </a:t>
            </a:r>
            <a:r>
              <a:rPr lang="pt-BR" sz="1600" b="1" i="0" spc="-100" baseline="0" dirty="0">
                <a:solidFill>
                  <a:schemeClr val="accent1"/>
                </a:solidFill>
                <a:latin typeface="+mj-lt"/>
              </a:rPr>
              <a:t/>
            </a:r>
            <a:br>
              <a:rPr lang="pt-BR" sz="1600" b="1" i="0" spc="-100" baseline="0" dirty="0">
                <a:solidFill>
                  <a:schemeClr val="accent1"/>
                </a:solidFill>
                <a:latin typeface="+mj-lt"/>
              </a:rPr>
            </a:br>
            <a:r>
              <a:rPr lang="pt-BR" sz="1200" b="0" i="0" spc="140" dirty="0" err="1">
                <a:solidFill>
                  <a:schemeClr val="tx1">
                    <a:lumMod val="75000"/>
                    <a:lumOff val="25000"/>
                  </a:schemeClr>
                </a:solidFill>
                <a:latin typeface="+mj-lt"/>
              </a:rPr>
              <a:t>research</a:t>
            </a:r>
            <a:endParaRPr lang="pt-BR" sz="1200" b="0" i="0" spc="140" dirty="0">
              <a:solidFill>
                <a:schemeClr val="tx1">
                  <a:lumMod val="75000"/>
                  <a:lumOff val="25000"/>
                </a:schemeClr>
              </a:solidFill>
              <a:latin typeface="+mj-lt"/>
            </a:endParaRPr>
          </a:p>
        </p:txBody>
      </p:sp>
      <p:sp>
        <p:nvSpPr>
          <p:cNvPr id="9" name="Retângulo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9" name="Retângulo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cxnSp>
        <p:nvCxnSpPr>
          <p:cNvPr id="18" name="Conector reto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Espaço Reservado para Imagem 11">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46304" y="146304"/>
            <a:ext cx="5784660" cy="1605724"/>
          </a:xfrm>
        </p:spPr>
      </p:pic>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1051560" y="2811053"/>
            <a:ext cx="11140440" cy="1261295"/>
          </a:xfrm>
        </p:spPr>
        <p:txBody>
          <a:bodyPr rtlCol="0"/>
          <a:lstStyle/>
          <a:p>
            <a:pPr rtl="0">
              <a:lnSpc>
                <a:spcPct val="90000"/>
              </a:lnSpc>
            </a:pPr>
            <a:r>
              <a:rPr lang="pt-BR" sz="6000" dirty="0" smtClean="0"/>
              <a:t>Atualização do Cadastro de Itens</a:t>
            </a:r>
            <a:endParaRPr lang="pt-BR" sz="6000" dirty="0"/>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3072384" y="4061039"/>
            <a:ext cx="6708204" cy="580921"/>
          </a:xfrm>
          <a:solidFill>
            <a:schemeClr val="accent1">
              <a:lumMod val="75000"/>
              <a:alpha val="80000"/>
            </a:schemeClr>
          </a:solidFill>
        </p:spPr>
        <p:txBody>
          <a:bodyPr rtlCol="0"/>
          <a:lstStyle/>
          <a:p>
            <a:pPr rtl="0"/>
            <a:r>
              <a:rPr lang="pt-BR" sz="2400" b="1" dirty="0" smtClean="0">
                <a:ln w="6600">
                  <a:solidFill>
                    <a:schemeClr val="accent2"/>
                  </a:solidFill>
                  <a:prstDash val="solid"/>
                </a:ln>
                <a:solidFill>
                  <a:srgbClr val="FFFFFF"/>
                </a:solidFill>
                <a:effectLst>
                  <a:outerShdw dist="38100" dir="2700000" algn="tl" rotWithShape="0">
                    <a:schemeClr val="accent2"/>
                  </a:outerShdw>
                </a:effectLst>
              </a:rPr>
              <a:t>Nas Unidades Operacionais Diferente da Mestre</a:t>
            </a:r>
            <a:endParaRPr lang="pt-BR" sz="2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1" name="Caixa de texto 50">
            <a:extLst>
              <a:ext uri="{FF2B5EF4-FFF2-40B4-BE49-F238E27FC236}">
                <a16:creationId xmlns:a16="http://schemas.microsoft.com/office/drawing/2014/main" id="{66C1DE0A-7865-466B-B5D7-781C92357026}"/>
              </a:ext>
            </a:extLst>
          </p:cNvPr>
          <p:cNvSpPr txBox="1"/>
          <p:nvPr/>
        </p:nvSpPr>
        <p:spPr>
          <a:xfrm>
            <a:off x="10303211" y="3996919"/>
            <a:ext cx="1402741" cy="650870"/>
          </a:xfrm>
          <a:prstGeom prst="rect">
            <a:avLst/>
          </a:prstGeom>
          <a:noFill/>
        </p:spPr>
        <p:txBody>
          <a:bodyPr wrap="square" tIns="108000" bIns="0" rtlCol="0" anchor="ctr">
            <a:spAutoFit/>
          </a:bodyPr>
          <a:lstStyle/>
          <a:p>
            <a:pPr algn="ctr" rtl="0">
              <a:lnSpc>
                <a:spcPts val="1000"/>
              </a:lnSpc>
            </a:pPr>
            <a:endParaRPr lang="pt-BR" sz="2400" b="1" i="0" spc="-100" dirty="0" smtClean="0">
              <a:solidFill>
                <a:schemeClr val="tx1">
                  <a:lumMod val="75000"/>
                  <a:lumOff val="25000"/>
                </a:schemeClr>
              </a:solidFill>
              <a:latin typeface="+mj-lt"/>
            </a:endParaRPr>
          </a:p>
          <a:p>
            <a:pPr algn="ctr" rtl="0">
              <a:lnSpc>
                <a:spcPts val="1000"/>
              </a:lnSpc>
            </a:pPr>
            <a:r>
              <a:rPr lang="pt-BR" sz="2400" b="1" i="0" spc="-100" dirty="0" smtClean="0">
                <a:solidFill>
                  <a:schemeClr val="tx1">
                    <a:lumMod val="75000"/>
                    <a:lumOff val="25000"/>
                  </a:schemeClr>
                </a:solidFill>
                <a:latin typeface="+mj-lt"/>
              </a:rPr>
              <a:t>Projeto</a:t>
            </a:r>
          </a:p>
          <a:p>
            <a:pPr algn="ctr" rtl="0">
              <a:lnSpc>
                <a:spcPts val="1000"/>
              </a:lnSpc>
            </a:pPr>
            <a:r>
              <a:rPr lang="pt-BR" sz="2400" b="1" i="0" spc="-100" dirty="0" smtClean="0">
                <a:solidFill>
                  <a:schemeClr val="tx1">
                    <a:lumMod val="75000"/>
                    <a:lumOff val="25000"/>
                  </a:schemeClr>
                </a:solidFill>
                <a:latin typeface="+mj-lt"/>
              </a:rPr>
              <a:t> </a:t>
            </a:r>
            <a:r>
              <a:rPr lang="pt-BR" sz="2400" b="1" i="0" spc="-100" baseline="0" dirty="0">
                <a:solidFill>
                  <a:schemeClr val="tx1">
                    <a:lumMod val="75000"/>
                    <a:lumOff val="25000"/>
                  </a:schemeClr>
                </a:solidFill>
                <a:latin typeface="+mj-lt"/>
              </a:rPr>
              <a:t/>
            </a:r>
            <a:br>
              <a:rPr lang="pt-BR" sz="2400" b="1" i="0" spc="-100" baseline="0" dirty="0">
                <a:solidFill>
                  <a:schemeClr val="tx1">
                    <a:lumMod val="75000"/>
                    <a:lumOff val="25000"/>
                  </a:schemeClr>
                </a:solidFill>
                <a:latin typeface="+mj-lt"/>
              </a:rPr>
            </a:br>
            <a:r>
              <a:rPr lang="pt-BR" spc="140" dirty="0" smtClean="0">
                <a:solidFill>
                  <a:schemeClr val="tx1">
                    <a:lumMod val="75000"/>
                    <a:lumOff val="25000"/>
                  </a:schemeClr>
                </a:solidFill>
                <a:latin typeface="+mj-lt"/>
              </a:rPr>
              <a:t>CMV</a:t>
            </a:r>
            <a:endParaRPr lang="pt-BR"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a:xfrm>
            <a:off x="408632" y="432000"/>
            <a:ext cx="11340000" cy="432000"/>
          </a:xfrm>
        </p:spPr>
        <p:txBody>
          <a:bodyPr rtlCol="0"/>
          <a:lstStyle/>
          <a:p>
            <a:pPr rtl="0"/>
            <a:r>
              <a:rPr lang="pt-BR" dirty="0" smtClean="0"/>
              <a:t>Cenário Atual</a:t>
            </a:r>
            <a:endParaRPr lang="pt-BR" dirty="0"/>
          </a:p>
        </p:txBody>
      </p:sp>
      <p:sp>
        <p:nvSpPr>
          <p:cNvPr id="3" name="Espaço Reservado para Texto 2">
            <a:extLst>
              <a:ext uri="{FF2B5EF4-FFF2-40B4-BE49-F238E27FC236}">
                <a16:creationId xmlns:a16="http://schemas.microsoft.com/office/drawing/2014/main" id="{7CA42D59-EAD6-4F95-84F1-32A30F057856}"/>
              </a:ext>
            </a:extLst>
          </p:cNvPr>
          <p:cNvSpPr>
            <a:spLocks noGrp="1"/>
          </p:cNvSpPr>
          <p:nvPr>
            <p:ph type="body" sz="quarter" idx="32"/>
          </p:nvPr>
        </p:nvSpPr>
        <p:spPr>
          <a:xfrm>
            <a:off x="408432" y="1038480"/>
            <a:ext cx="11448288" cy="1113924"/>
          </a:xfrm>
        </p:spPr>
        <p:txBody>
          <a:bodyPr rtlCol="0"/>
          <a:lstStyle/>
          <a:p>
            <a:pPr rtl="0"/>
            <a:r>
              <a:rPr lang="pt-BR" dirty="0" smtClean="0">
                <a:latin typeface="Calibri Light" panose="020F0302020204030204" pitchFamily="34" charset="0"/>
                <a:cs typeface="Calibri Light" panose="020F0302020204030204" pitchFamily="34" charset="0"/>
              </a:rPr>
              <a:t>O Cadastrado / Atualização de Produtos feito na base de dados do Oracle EBS, é realizado apenas na Organização Mestre de Itens.</a:t>
            </a:r>
          </a:p>
          <a:p>
            <a:r>
              <a:rPr lang="pt-BR" dirty="0" smtClean="0">
                <a:latin typeface="Calibri Light" panose="020F0302020204030204" pitchFamily="34" charset="0"/>
                <a:cs typeface="Calibri Light" panose="020F0302020204030204" pitchFamily="34" charset="0"/>
              </a:rPr>
              <a:t>O Concorrente </a:t>
            </a:r>
            <a:r>
              <a:rPr lang="pt-BR" i="1" dirty="0">
                <a:solidFill>
                  <a:schemeClr val="accent1">
                    <a:lumMod val="75000"/>
                  </a:schemeClr>
                </a:solidFill>
                <a:latin typeface="Calibri Light" panose="020F0302020204030204" pitchFamily="34" charset="0"/>
                <a:cs typeface="Calibri Light" panose="020F0302020204030204" pitchFamily="34" charset="0"/>
              </a:rPr>
              <a:t>XXVEN INV Replicação de Atualização de Itens entre Unidades de </a:t>
            </a:r>
            <a:r>
              <a:rPr lang="pt-BR" i="1" dirty="0" smtClean="0">
                <a:solidFill>
                  <a:schemeClr val="accent1">
                    <a:lumMod val="75000"/>
                  </a:schemeClr>
                </a:solidFill>
                <a:latin typeface="Calibri Light" panose="020F0302020204030204" pitchFamily="34" charset="0"/>
                <a:cs typeface="Calibri Light" panose="020F0302020204030204" pitchFamily="34" charset="0"/>
              </a:rPr>
              <a:t>Operação </a:t>
            </a:r>
            <a:r>
              <a:rPr lang="pt-BR" dirty="0" smtClean="0">
                <a:latin typeface="Calibri Light" panose="020F0302020204030204" pitchFamily="34" charset="0"/>
                <a:cs typeface="Calibri Light" panose="020F0302020204030204" pitchFamily="34" charset="0"/>
              </a:rPr>
              <a:t>não realiza todas as atualizações necessárias no Item, como por exemplo as Categorias não são atualizadas.</a:t>
            </a:r>
            <a:endParaRPr lang="pt-BR" dirty="0">
              <a:latin typeface="Calibri Light" panose="020F0302020204030204" pitchFamily="34" charset="0"/>
              <a:cs typeface="Calibri Light" panose="020F0302020204030204" pitchFamily="34" charset="0"/>
            </a:endParaRPr>
          </a:p>
        </p:txBody>
      </p:sp>
      <p:sp>
        <p:nvSpPr>
          <p:cNvPr id="8" name="Espaço Reservado para o Número do Slide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7294895"/>
            <a:ext cx="432000" cy="432000"/>
          </a:xfrm>
        </p:spPr>
        <p:txBody>
          <a:bodyPr rtlCol="0"/>
          <a:lstStyle/>
          <a:p>
            <a:pPr rtl="0"/>
            <a:fld id="{19B51A1E-902D-48AF-9020-955120F399B6}" type="slidenum">
              <a:rPr lang="pt-BR" smtClean="0"/>
              <a:pPr rtl="0"/>
              <a:t>2</a:t>
            </a:fld>
            <a:endParaRPr lang="pt-BR" dirty="0"/>
          </a:p>
        </p:txBody>
      </p:sp>
      <p:sp>
        <p:nvSpPr>
          <p:cNvPr id="15" name="Retângulo 14" descr="Bloco em destaque à esquerda">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08432" y="817109"/>
            <a:ext cx="204927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grpSp>
        <p:nvGrpSpPr>
          <p:cNvPr id="28" name="Agrupar 27"/>
          <p:cNvGrpSpPr/>
          <p:nvPr/>
        </p:nvGrpSpPr>
        <p:grpSpPr>
          <a:xfrm>
            <a:off x="408432" y="2546296"/>
            <a:ext cx="11448288" cy="1853226"/>
            <a:chOff x="408432" y="2373576"/>
            <a:chExt cx="11448288" cy="2362202"/>
          </a:xfrm>
        </p:grpSpPr>
        <p:sp>
          <p:nvSpPr>
            <p:cNvPr id="16" name="Título 1">
              <a:extLst>
                <a:ext uri="{FF2B5EF4-FFF2-40B4-BE49-F238E27FC236}">
                  <a16:creationId xmlns:a16="http://schemas.microsoft.com/office/drawing/2014/main" id="{19304E83-A4F0-49C5-BB01-F5773509A2B3}"/>
                </a:ext>
              </a:extLst>
            </p:cNvPr>
            <p:cNvSpPr txBox="1">
              <a:spLocks/>
            </p:cNvSpPr>
            <p:nvPr/>
          </p:nvSpPr>
          <p:spPr>
            <a:xfrm>
              <a:off x="408632" y="2373576"/>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smtClean="0"/>
                <a:t>Necessidade</a:t>
              </a:r>
              <a:endParaRPr lang="pt-BR" dirty="0"/>
            </a:p>
          </p:txBody>
        </p:sp>
        <p:sp>
          <p:nvSpPr>
            <p:cNvPr id="17" name="Espaço Reservado para Texto 2">
              <a:extLst>
                <a:ext uri="{FF2B5EF4-FFF2-40B4-BE49-F238E27FC236}">
                  <a16:creationId xmlns:a16="http://schemas.microsoft.com/office/drawing/2014/main" id="{7CA42D59-EAD6-4F95-84F1-32A30F057856}"/>
                </a:ext>
              </a:extLst>
            </p:cNvPr>
            <p:cNvSpPr txBox="1">
              <a:spLocks/>
            </p:cNvSpPr>
            <p:nvPr/>
          </p:nvSpPr>
          <p:spPr>
            <a:xfrm>
              <a:off x="408432" y="2980055"/>
              <a:ext cx="11448288" cy="1755723"/>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Calibri Light" panose="020F0302020204030204" pitchFamily="34" charset="0"/>
                  <a:cs typeface="Calibri Light" panose="020F0302020204030204" pitchFamily="34" charset="0"/>
                </a:rPr>
                <a:t>A partir do momento que um determinado Produto for criado ou alterado na Organização de Inventário Mestre, este precisa ser replicado para as demais organizações de inventário cadastradas na base de dados da aplicação.</a:t>
              </a:r>
            </a:p>
            <a:p>
              <a:r>
                <a:rPr lang="pt-BR" dirty="0">
                  <a:latin typeface="Calibri Light" panose="020F0302020204030204" pitchFamily="34" charset="0"/>
                  <a:cs typeface="Calibri Light" panose="020F0302020204030204" pitchFamily="34" charset="0"/>
                </a:rPr>
                <a:t>O Projeto CMV, prevê </a:t>
              </a:r>
              <a:r>
                <a:rPr lang="pt-BR" dirty="0" smtClean="0">
                  <a:latin typeface="Calibri Light" panose="020F0302020204030204" pitchFamily="34" charset="0"/>
                  <a:cs typeface="Calibri Light" panose="020F0302020204030204" pitchFamily="34" charset="0"/>
                </a:rPr>
                <a:t>a criação </a:t>
              </a:r>
              <a:r>
                <a:rPr lang="pt-BR" dirty="0">
                  <a:latin typeface="Calibri Light" panose="020F0302020204030204" pitchFamily="34" charset="0"/>
                  <a:cs typeface="Calibri Light" panose="020F0302020204030204" pitchFamily="34" charset="0"/>
                </a:rPr>
                <a:t>/ </a:t>
              </a:r>
              <a:r>
                <a:rPr lang="pt-BR" dirty="0" smtClean="0">
                  <a:latin typeface="Calibri Light" panose="020F0302020204030204" pitchFamily="34" charset="0"/>
                  <a:cs typeface="Calibri Light" panose="020F0302020204030204" pitchFamily="34" charset="0"/>
                </a:rPr>
                <a:t>atualização de </a:t>
              </a:r>
              <a:r>
                <a:rPr lang="pt-BR" dirty="0">
                  <a:latin typeface="Calibri Light" panose="020F0302020204030204" pitchFamily="34" charset="0"/>
                  <a:cs typeface="Calibri Light" panose="020F0302020204030204" pitchFamily="34" charset="0"/>
                </a:rPr>
                <a:t>categorias, tanto no nível da tabela de Itens, quanto nas tabelas de categorias, propriamente dita, na unidade mestre, que devem ser replicadas para as demais organizações de inventário.</a:t>
              </a:r>
              <a:endParaRPr lang="pt-BR" dirty="0">
                <a:latin typeface="Calibri Light" panose="020F0302020204030204" pitchFamily="34" charset="0"/>
                <a:cs typeface="Calibri Light" panose="020F0302020204030204" pitchFamily="34" charset="0"/>
              </a:endParaRPr>
            </a:p>
          </p:txBody>
        </p:sp>
        <p:sp>
          <p:nvSpPr>
            <p:cNvPr id="18" name="Retângulo 17" descr="Bloco em destaque à esquerda">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08432" y="2758685"/>
              <a:ext cx="204927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grpSp>
      <p:sp>
        <p:nvSpPr>
          <p:cNvPr id="24" name="Título 1">
            <a:extLst>
              <a:ext uri="{FF2B5EF4-FFF2-40B4-BE49-F238E27FC236}">
                <a16:creationId xmlns:a16="http://schemas.microsoft.com/office/drawing/2014/main" id="{19304E83-A4F0-49C5-BB01-F5773509A2B3}"/>
              </a:ext>
            </a:extLst>
          </p:cNvPr>
          <p:cNvSpPr txBox="1">
            <a:spLocks/>
          </p:cNvSpPr>
          <p:nvPr/>
        </p:nvSpPr>
        <p:spPr>
          <a:xfrm>
            <a:off x="408632" y="4781496"/>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smtClean="0"/>
              <a:t>Solução Proposta</a:t>
            </a:r>
            <a:endParaRPr lang="pt-BR" dirty="0"/>
          </a:p>
        </p:txBody>
      </p:sp>
      <p:sp>
        <p:nvSpPr>
          <p:cNvPr id="25" name="Espaço Reservado para Texto 2">
            <a:extLst>
              <a:ext uri="{FF2B5EF4-FFF2-40B4-BE49-F238E27FC236}">
                <a16:creationId xmlns:a16="http://schemas.microsoft.com/office/drawing/2014/main" id="{7CA42D59-EAD6-4F95-84F1-32A30F057856}"/>
              </a:ext>
            </a:extLst>
          </p:cNvPr>
          <p:cNvSpPr txBox="1">
            <a:spLocks/>
          </p:cNvSpPr>
          <p:nvPr/>
        </p:nvSpPr>
        <p:spPr>
          <a:xfrm>
            <a:off x="408432" y="5469255"/>
            <a:ext cx="11448288" cy="83894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Calibri Light" panose="020F0302020204030204" pitchFamily="34" charset="0"/>
                <a:cs typeface="Calibri Light" panose="020F0302020204030204" pitchFamily="34" charset="0"/>
              </a:rPr>
              <a:t>Criar um Concorrente na Aplicação que fique agendado para ser executado de tempos em tempos (a ser definido pela área funcional) para atualizar os Produtos nas Organizações de Inventário, após a Organização Mestre sofrer alterações.</a:t>
            </a:r>
            <a:endParaRPr lang="pt-BR" dirty="0">
              <a:latin typeface="Calibri Light" panose="020F0302020204030204" pitchFamily="34" charset="0"/>
              <a:cs typeface="Calibri Light" panose="020F0302020204030204" pitchFamily="34" charset="0"/>
            </a:endParaRPr>
          </a:p>
        </p:txBody>
      </p:sp>
      <p:sp>
        <p:nvSpPr>
          <p:cNvPr id="26" name="Retângulo 25" descr="Bloco em destaque à esquerda">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flipV="1">
            <a:off x="408432" y="5213495"/>
            <a:ext cx="2822448"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Tree>
    <p:extLst>
      <p:ext uri="{BB962C8B-B14F-4D97-AF65-F5344CB8AC3E}">
        <p14:creationId xmlns:p14="http://schemas.microsoft.com/office/powerpoint/2010/main" val="3891197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a:xfrm>
            <a:off x="408632" y="432000"/>
            <a:ext cx="11340000" cy="432000"/>
          </a:xfrm>
        </p:spPr>
        <p:txBody>
          <a:bodyPr rtlCol="0"/>
          <a:lstStyle/>
          <a:p>
            <a:pPr rtl="0"/>
            <a:r>
              <a:rPr lang="pt-BR" dirty="0" smtClean="0"/>
              <a:t>Etapas</a:t>
            </a:r>
            <a:endParaRPr lang="pt-BR" dirty="0"/>
          </a:p>
        </p:txBody>
      </p:sp>
      <p:sp>
        <p:nvSpPr>
          <p:cNvPr id="15" name="Retângulo 14" descr="Bloco em destaque à esquerda">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flipV="1">
            <a:off x="408632" y="842510"/>
            <a:ext cx="149555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
        <p:nvSpPr>
          <p:cNvPr id="5" name="Retângulo 4"/>
          <p:cNvSpPr/>
          <p:nvPr/>
        </p:nvSpPr>
        <p:spPr>
          <a:xfrm>
            <a:off x="408432" y="1287194"/>
            <a:ext cx="11458448" cy="3416320"/>
          </a:xfrm>
          <a:prstGeom prst="rect">
            <a:avLst/>
          </a:prstGeom>
        </p:spPr>
        <p:txBody>
          <a:bodyPr wrap="square">
            <a:spAutoFit/>
          </a:bodyPr>
          <a:lstStyle/>
          <a:p>
            <a:pPr marL="342900" indent="-342900">
              <a:lnSpc>
                <a:spcPct val="300000"/>
              </a:lnSpc>
              <a:buFont typeface="+mj-lt"/>
              <a:buAutoNum type="arabicPeriod"/>
            </a:pPr>
            <a:r>
              <a:rPr lang="en-US" dirty="0" err="1" smtClean="0">
                <a:latin typeface="Calibri Light" panose="020F0302020204030204" pitchFamily="34" charset="0"/>
                <a:cs typeface="Calibri Light" panose="020F0302020204030204" pitchFamily="34" charset="0"/>
              </a:rPr>
              <a:t>Desativar</a:t>
            </a:r>
            <a:r>
              <a:rPr lang="en-US" dirty="0" smtClean="0">
                <a:latin typeface="Calibri Light" panose="020F0302020204030204" pitchFamily="34" charset="0"/>
                <a:cs typeface="Calibri Light" panose="020F0302020204030204" pitchFamily="34" charset="0"/>
              </a:rPr>
              <a:t> o </a:t>
            </a:r>
            <a:r>
              <a:rPr lang="en-US" dirty="0" err="1" smtClean="0">
                <a:latin typeface="Calibri Light" panose="020F0302020204030204" pitchFamily="34" charset="0"/>
                <a:cs typeface="Calibri Light" panose="020F0302020204030204" pitchFamily="34" charset="0"/>
              </a:rPr>
              <a:t>Concorrente</a:t>
            </a:r>
            <a:r>
              <a:rPr lang="en-US" dirty="0" smtClean="0">
                <a:latin typeface="Calibri Light" panose="020F0302020204030204" pitchFamily="34" charset="0"/>
                <a:cs typeface="Calibri Light" panose="020F0302020204030204" pitchFamily="34" charset="0"/>
              </a:rPr>
              <a:t> </a:t>
            </a:r>
            <a:r>
              <a:rPr lang="en-US" i="1" dirty="0" smtClean="0">
                <a:solidFill>
                  <a:schemeClr val="accent1">
                    <a:lumMod val="75000"/>
                  </a:schemeClr>
                </a:solidFill>
                <a:latin typeface="Calibri Light" panose="020F0302020204030204" pitchFamily="34" charset="0"/>
                <a:cs typeface="Calibri Light" panose="020F0302020204030204" pitchFamily="34" charset="0"/>
              </a:rPr>
              <a:t>XXVEN </a:t>
            </a:r>
            <a:r>
              <a:rPr lang="en-US" i="1" dirty="0">
                <a:solidFill>
                  <a:schemeClr val="accent1">
                    <a:lumMod val="75000"/>
                  </a:schemeClr>
                </a:solidFill>
                <a:latin typeface="Calibri Light" panose="020F0302020204030204" pitchFamily="34" charset="0"/>
                <a:cs typeface="Calibri Light" panose="020F0302020204030204" pitchFamily="34" charset="0"/>
              </a:rPr>
              <a:t>INV </a:t>
            </a:r>
            <a:r>
              <a:rPr lang="en-US" i="1" dirty="0" err="1">
                <a:solidFill>
                  <a:schemeClr val="accent1">
                    <a:lumMod val="75000"/>
                  </a:schemeClr>
                </a:solidFill>
                <a:latin typeface="Calibri Light" panose="020F0302020204030204" pitchFamily="34" charset="0"/>
                <a:cs typeface="Calibri Light" panose="020F0302020204030204" pitchFamily="34" charset="0"/>
              </a:rPr>
              <a:t>Replicação</a:t>
            </a:r>
            <a:r>
              <a:rPr lang="en-US" i="1" dirty="0">
                <a:solidFill>
                  <a:schemeClr val="accent1">
                    <a:lumMod val="75000"/>
                  </a:schemeClr>
                </a:solidFill>
                <a:latin typeface="Calibri Light" panose="020F0302020204030204" pitchFamily="34" charset="0"/>
                <a:cs typeface="Calibri Light" panose="020F0302020204030204" pitchFamily="34" charset="0"/>
              </a:rPr>
              <a:t> de </a:t>
            </a:r>
            <a:r>
              <a:rPr lang="en-US" i="1" dirty="0" err="1">
                <a:solidFill>
                  <a:schemeClr val="accent1">
                    <a:lumMod val="75000"/>
                  </a:schemeClr>
                </a:solidFill>
                <a:latin typeface="Calibri Light" panose="020F0302020204030204" pitchFamily="34" charset="0"/>
                <a:cs typeface="Calibri Light" panose="020F0302020204030204" pitchFamily="34" charset="0"/>
              </a:rPr>
              <a:t>Atualização</a:t>
            </a:r>
            <a:r>
              <a:rPr lang="en-US" i="1" dirty="0">
                <a:solidFill>
                  <a:schemeClr val="accent1">
                    <a:lumMod val="75000"/>
                  </a:schemeClr>
                </a:solidFill>
                <a:latin typeface="Calibri Light" panose="020F0302020204030204" pitchFamily="34" charset="0"/>
                <a:cs typeface="Calibri Light" panose="020F0302020204030204" pitchFamily="34" charset="0"/>
              </a:rPr>
              <a:t> de </a:t>
            </a:r>
            <a:r>
              <a:rPr lang="en-US" i="1" dirty="0" err="1">
                <a:solidFill>
                  <a:schemeClr val="accent1">
                    <a:lumMod val="75000"/>
                  </a:schemeClr>
                </a:solidFill>
                <a:latin typeface="Calibri Light" panose="020F0302020204030204" pitchFamily="34" charset="0"/>
                <a:cs typeface="Calibri Light" panose="020F0302020204030204" pitchFamily="34" charset="0"/>
              </a:rPr>
              <a:t>Itens</a:t>
            </a:r>
            <a:r>
              <a:rPr lang="en-US" i="1" dirty="0">
                <a:solidFill>
                  <a:schemeClr val="accent1">
                    <a:lumMod val="75000"/>
                  </a:schemeClr>
                </a:solidFill>
                <a:latin typeface="Calibri Light" panose="020F0302020204030204" pitchFamily="34" charset="0"/>
                <a:cs typeface="Calibri Light" panose="020F0302020204030204" pitchFamily="34" charset="0"/>
              </a:rPr>
              <a:t> entre </a:t>
            </a:r>
            <a:r>
              <a:rPr lang="en-US" i="1" dirty="0" err="1">
                <a:solidFill>
                  <a:schemeClr val="accent1">
                    <a:lumMod val="75000"/>
                  </a:schemeClr>
                </a:solidFill>
                <a:latin typeface="Calibri Light" panose="020F0302020204030204" pitchFamily="34" charset="0"/>
                <a:cs typeface="Calibri Light" panose="020F0302020204030204" pitchFamily="34" charset="0"/>
              </a:rPr>
              <a:t>Unidades</a:t>
            </a:r>
            <a:r>
              <a:rPr lang="en-US" i="1" dirty="0">
                <a:solidFill>
                  <a:schemeClr val="accent1">
                    <a:lumMod val="75000"/>
                  </a:schemeClr>
                </a:solidFill>
                <a:latin typeface="Calibri Light" panose="020F0302020204030204" pitchFamily="34" charset="0"/>
                <a:cs typeface="Calibri Light" panose="020F0302020204030204" pitchFamily="34" charset="0"/>
              </a:rPr>
              <a:t> de </a:t>
            </a:r>
            <a:r>
              <a:rPr lang="en-US" i="1" dirty="0" err="1" smtClean="0">
                <a:solidFill>
                  <a:schemeClr val="accent1">
                    <a:lumMod val="75000"/>
                  </a:schemeClr>
                </a:solidFill>
                <a:latin typeface="Calibri Light" panose="020F0302020204030204" pitchFamily="34" charset="0"/>
                <a:cs typeface="Calibri Light" panose="020F0302020204030204" pitchFamily="34" charset="0"/>
              </a:rPr>
              <a:t>Operação</a:t>
            </a:r>
            <a:r>
              <a:rPr lang="en-US" dirty="0" smtClean="0">
                <a:latin typeface="Calibri Light" panose="020F0302020204030204" pitchFamily="34" charset="0"/>
                <a:cs typeface="Calibri Light" panose="020F0302020204030204" pitchFamily="34" charset="0"/>
              </a:rPr>
              <a:t>;</a:t>
            </a:r>
          </a:p>
          <a:p>
            <a:pPr marL="342900" indent="-342900">
              <a:lnSpc>
                <a:spcPct val="300000"/>
              </a:lnSpc>
              <a:buFont typeface="+mj-lt"/>
              <a:buAutoNum type="arabicPeriod"/>
            </a:pPr>
            <a:r>
              <a:rPr lang="en-US" dirty="0" err="1">
                <a:latin typeface="Calibri Light" panose="020F0302020204030204" pitchFamily="34" charset="0"/>
                <a:cs typeface="Calibri Light" panose="020F0302020204030204" pitchFamily="34" charset="0"/>
              </a:rPr>
              <a:t>Criar</a:t>
            </a:r>
            <a:r>
              <a:rPr lang="en-US" dirty="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Objeto</a:t>
            </a:r>
            <a:r>
              <a:rPr lang="en-US" dirty="0" smtClean="0">
                <a:latin typeface="Calibri Light" panose="020F0302020204030204" pitchFamily="34" charset="0"/>
                <a:cs typeface="Calibri Light" panose="020F0302020204030204" pitchFamily="34" charset="0"/>
              </a:rPr>
              <a:t> no Banco </a:t>
            </a:r>
            <a:r>
              <a:rPr lang="en-US" dirty="0">
                <a:latin typeface="Calibri Light" panose="020F0302020204030204" pitchFamily="34" charset="0"/>
                <a:cs typeface="Calibri Light" panose="020F0302020204030204" pitchFamily="34" charset="0"/>
              </a:rPr>
              <a:t>de Dados </a:t>
            </a:r>
            <a:r>
              <a:rPr lang="en-US" dirty="0" err="1" smtClean="0">
                <a:latin typeface="Calibri Light" panose="020F0302020204030204" pitchFamily="34" charset="0"/>
                <a:cs typeface="Calibri Light" panose="020F0302020204030204" pitchFamily="34" charset="0"/>
              </a:rPr>
              <a:t>responsável</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por</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Atualizar</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os</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Itens</a:t>
            </a:r>
            <a:r>
              <a:rPr lang="en-US" dirty="0" smtClean="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a:p>
            <a:pPr marL="342900" indent="-342900">
              <a:lnSpc>
                <a:spcPct val="300000"/>
              </a:lnSpc>
              <a:buFont typeface="+mj-lt"/>
              <a:buAutoNum type="arabicPeriod"/>
            </a:pPr>
            <a:r>
              <a:rPr lang="en-US" dirty="0" err="1" smtClean="0">
                <a:latin typeface="Calibri Light" panose="020F0302020204030204" pitchFamily="34" charset="0"/>
                <a:cs typeface="Calibri Light" panose="020F0302020204030204" pitchFamily="34" charset="0"/>
              </a:rPr>
              <a:t>Criar</a:t>
            </a:r>
            <a:r>
              <a:rPr lang="en-US" dirty="0" smtClean="0">
                <a:latin typeface="Calibri Light" panose="020F0302020204030204" pitchFamily="34" charset="0"/>
                <a:cs typeface="Calibri Light" panose="020F0302020204030204" pitchFamily="34" charset="0"/>
              </a:rPr>
              <a:t> um novo </a:t>
            </a:r>
            <a:r>
              <a:rPr lang="en-US" dirty="0" err="1" smtClean="0">
                <a:latin typeface="Calibri Light" panose="020F0302020204030204" pitchFamily="34" charset="0"/>
                <a:cs typeface="Calibri Light" panose="020F0302020204030204" pitchFamily="34" charset="0"/>
              </a:rPr>
              <a:t>Concorrent</a:t>
            </a:r>
            <a:r>
              <a:rPr lang="en-US" dirty="0" smtClean="0">
                <a:latin typeface="Calibri Light" panose="020F0302020204030204" pitchFamily="34" charset="0"/>
                <a:cs typeface="Calibri Light" panose="020F0302020204030204" pitchFamily="34" charset="0"/>
              </a:rPr>
              <a:t> </a:t>
            </a:r>
            <a:r>
              <a:rPr lang="en-US" b="1" dirty="0" smtClean="0">
                <a:solidFill>
                  <a:schemeClr val="accent1">
                    <a:lumMod val="50000"/>
                  </a:schemeClr>
                </a:solidFill>
                <a:latin typeface="Calibri Light" panose="020F0302020204030204" pitchFamily="34" charset="0"/>
                <a:cs typeface="Calibri Light" panose="020F0302020204030204" pitchFamily="34" charset="0"/>
              </a:rPr>
              <a:t>XXVEN – INV </a:t>
            </a:r>
            <a:r>
              <a:rPr lang="en-US" b="1" dirty="0" err="1" smtClean="0">
                <a:solidFill>
                  <a:schemeClr val="accent1">
                    <a:lumMod val="50000"/>
                  </a:schemeClr>
                </a:solidFill>
                <a:latin typeface="Calibri Light" panose="020F0302020204030204" pitchFamily="34" charset="0"/>
                <a:cs typeface="Calibri Light" panose="020F0302020204030204" pitchFamily="34" charset="0"/>
              </a:rPr>
              <a:t>Replicação</a:t>
            </a:r>
            <a:r>
              <a:rPr lang="en-US" b="1" dirty="0" smtClean="0">
                <a:solidFill>
                  <a:schemeClr val="accent1">
                    <a:lumMod val="50000"/>
                  </a:schemeClr>
                </a:solidFill>
                <a:latin typeface="Calibri Light" panose="020F0302020204030204" pitchFamily="34" charset="0"/>
                <a:cs typeface="Calibri Light" panose="020F0302020204030204" pitchFamily="34" charset="0"/>
              </a:rPr>
              <a:t> de </a:t>
            </a:r>
            <a:r>
              <a:rPr lang="en-US" b="1" dirty="0" err="1" smtClean="0">
                <a:solidFill>
                  <a:schemeClr val="accent1">
                    <a:lumMod val="50000"/>
                  </a:schemeClr>
                </a:solidFill>
                <a:latin typeface="Calibri Light" panose="020F0302020204030204" pitchFamily="34" charset="0"/>
                <a:cs typeface="Calibri Light" panose="020F0302020204030204" pitchFamily="34" charset="0"/>
              </a:rPr>
              <a:t>Itens</a:t>
            </a:r>
            <a:r>
              <a:rPr lang="en-US" b="1" dirty="0" smtClean="0">
                <a:solidFill>
                  <a:schemeClr val="accent1">
                    <a:lumMod val="50000"/>
                  </a:schemeClr>
                </a:solidFill>
                <a:latin typeface="Calibri Light" panose="020F0302020204030204" pitchFamily="34" charset="0"/>
                <a:cs typeface="Calibri Light" panose="020F0302020204030204" pitchFamily="34" charset="0"/>
              </a:rPr>
              <a:t> (</a:t>
            </a:r>
            <a:r>
              <a:rPr lang="en-US" b="1" dirty="0" err="1" smtClean="0">
                <a:solidFill>
                  <a:schemeClr val="accent1">
                    <a:lumMod val="50000"/>
                  </a:schemeClr>
                </a:solidFill>
                <a:latin typeface="Calibri Light" panose="020F0302020204030204" pitchFamily="34" charset="0"/>
                <a:cs typeface="Calibri Light" panose="020F0302020204030204" pitchFamily="34" charset="0"/>
              </a:rPr>
              <a:t>Unidade</a:t>
            </a:r>
            <a:r>
              <a:rPr lang="en-US" b="1" dirty="0" smtClean="0">
                <a:solidFill>
                  <a:schemeClr val="accent1">
                    <a:lumMod val="50000"/>
                  </a:schemeClr>
                </a:solidFill>
                <a:latin typeface="Calibri Light" panose="020F0302020204030204" pitchFamily="34" charset="0"/>
                <a:cs typeface="Calibri Light" panose="020F0302020204030204" pitchFamily="34" charset="0"/>
              </a:rPr>
              <a:t> </a:t>
            </a:r>
            <a:r>
              <a:rPr lang="en-US" b="1" dirty="0" err="1" smtClean="0">
                <a:solidFill>
                  <a:schemeClr val="accent1">
                    <a:lumMod val="50000"/>
                  </a:schemeClr>
                </a:solidFill>
                <a:latin typeface="Calibri Light" panose="020F0302020204030204" pitchFamily="34" charset="0"/>
                <a:cs typeface="Calibri Light" panose="020F0302020204030204" pitchFamily="34" charset="0"/>
              </a:rPr>
              <a:t>Operacional</a:t>
            </a:r>
            <a:r>
              <a:rPr lang="en-US" b="1" dirty="0" smtClean="0">
                <a:solidFill>
                  <a:schemeClr val="accent1">
                    <a:lumMod val="50000"/>
                  </a:schemeClr>
                </a:solidFill>
                <a:latin typeface="Calibri Light" panose="020F0302020204030204" pitchFamily="34" charset="0"/>
                <a:cs typeface="Calibri Light" panose="020F0302020204030204" pitchFamily="34" charset="0"/>
              </a:rPr>
              <a:t>)</a:t>
            </a:r>
            <a:r>
              <a:rPr lang="en-US" dirty="0" smtClean="0">
                <a:latin typeface="Calibri Light" panose="020F0302020204030204" pitchFamily="34" charset="0"/>
                <a:cs typeface="Calibri Light" panose="020F0302020204030204" pitchFamily="34" charset="0"/>
              </a:rPr>
              <a:t>;</a:t>
            </a:r>
          </a:p>
          <a:p>
            <a:pPr marL="342900" indent="-342900">
              <a:lnSpc>
                <a:spcPct val="300000"/>
              </a:lnSpc>
              <a:buFont typeface="+mj-lt"/>
              <a:buAutoNum type="arabicPeriod"/>
            </a:pPr>
            <a:r>
              <a:rPr lang="en-US" dirty="0" err="1" smtClean="0">
                <a:latin typeface="Calibri Light" panose="020F0302020204030204" pitchFamily="34" charset="0"/>
                <a:cs typeface="Calibri Light" panose="020F0302020204030204" pitchFamily="34" charset="0"/>
              </a:rPr>
              <a:t>Agendar</a:t>
            </a:r>
            <a:r>
              <a:rPr lang="en-US" dirty="0" smtClean="0">
                <a:latin typeface="Calibri Light" panose="020F0302020204030204" pitchFamily="34" charset="0"/>
                <a:cs typeface="Calibri Light" panose="020F0302020204030204" pitchFamily="34" charset="0"/>
              </a:rPr>
              <a:t> o </a:t>
            </a:r>
            <a:r>
              <a:rPr lang="en-US" dirty="0" err="1" smtClean="0">
                <a:latin typeface="Calibri Light" panose="020F0302020204030204" pitchFamily="34" charset="0"/>
                <a:cs typeface="Calibri Light" panose="020F0302020204030204" pitchFamily="34" charset="0"/>
              </a:rPr>
              <a:t>Concorrente</a:t>
            </a:r>
            <a:r>
              <a:rPr lang="en-US" dirty="0" smtClean="0">
                <a:latin typeface="Calibri Light" panose="020F0302020204030204" pitchFamily="34" charset="0"/>
                <a:cs typeface="Calibri Light" panose="020F0302020204030204" pitchFamily="34" charset="0"/>
              </a:rPr>
              <a:t> para </a:t>
            </a:r>
            <a:r>
              <a:rPr lang="en-US" dirty="0" err="1" smtClean="0">
                <a:latin typeface="Calibri Light" panose="020F0302020204030204" pitchFamily="34" charset="0"/>
                <a:cs typeface="Calibri Light" panose="020F0302020204030204" pitchFamily="34" charset="0"/>
              </a:rPr>
              <a:t>ser</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executado</a:t>
            </a:r>
            <a:r>
              <a:rPr lang="en-US" dirty="0" smtClean="0">
                <a:latin typeface="Calibri Light" panose="020F0302020204030204" pitchFamily="34" charset="0"/>
                <a:cs typeface="Calibri Light" panose="020F0302020204030204" pitchFamily="34" charset="0"/>
              </a:rPr>
              <a:t> de forma </a:t>
            </a:r>
            <a:r>
              <a:rPr lang="en-US" dirty="0" err="1" smtClean="0">
                <a:latin typeface="Calibri Light" panose="020F0302020204030204" pitchFamily="34" charset="0"/>
                <a:cs typeface="Calibri Light" panose="020F0302020204030204" pitchFamily="34" charset="0"/>
              </a:rPr>
              <a:t>automática</a:t>
            </a:r>
            <a:r>
              <a:rPr lang="en-US" dirty="0" smtClean="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2592548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a:xfrm>
            <a:off x="408632" y="432000"/>
            <a:ext cx="11340000" cy="432000"/>
          </a:xfrm>
        </p:spPr>
        <p:txBody>
          <a:bodyPr rtlCol="0"/>
          <a:lstStyle/>
          <a:p>
            <a:pPr rtl="0"/>
            <a:r>
              <a:rPr lang="pt-BR" dirty="0" smtClean="0"/>
              <a:t>Objeto na Base de Dados</a:t>
            </a:r>
            <a:endParaRPr lang="pt-BR" dirty="0"/>
          </a:p>
        </p:txBody>
      </p:sp>
      <p:sp>
        <p:nvSpPr>
          <p:cNvPr id="15" name="Retângulo 14" descr="Bloco em destaque à esquerda">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flipV="1">
            <a:off x="408632" y="842510"/>
            <a:ext cx="4267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
        <p:nvSpPr>
          <p:cNvPr id="5" name="Retângulo 4"/>
          <p:cNvSpPr/>
          <p:nvPr/>
        </p:nvSpPr>
        <p:spPr>
          <a:xfrm>
            <a:off x="408432" y="1012874"/>
            <a:ext cx="11458448" cy="2585323"/>
          </a:xfrm>
          <a:prstGeom prst="rect">
            <a:avLst/>
          </a:prstGeom>
        </p:spPr>
        <p:txBody>
          <a:bodyPr wrap="square">
            <a:spAutoFit/>
          </a:bodyPr>
          <a:lstStyle/>
          <a:p>
            <a:pPr>
              <a:lnSpc>
                <a:spcPct val="150000"/>
              </a:lnSpc>
            </a:pPr>
            <a:r>
              <a:rPr lang="en-US" dirty="0" err="1" smtClean="0">
                <a:latin typeface="Calibri Light" panose="020F0302020204030204" pitchFamily="34" charset="0"/>
                <a:cs typeface="Calibri Light" panose="020F0302020204030204" pitchFamily="34" charset="0"/>
              </a:rPr>
              <a:t>Criar</a:t>
            </a:r>
            <a:r>
              <a:rPr lang="en-US" dirty="0" smtClean="0">
                <a:latin typeface="Calibri Light" panose="020F0302020204030204" pitchFamily="34" charset="0"/>
                <a:cs typeface="Calibri Light" panose="020F0302020204030204" pitchFamily="34" charset="0"/>
              </a:rPr>
              <a:t> um </a:t>
            </a:r>
            <a:r>
              <a:rPr lang="en-US" dirty="0" err="1" smtClean="0">
                <a:latin typeface="Calibri Light" panose="020F0302020204030204" pitchFamily="34" charset="0"/>
                <a:cs typeface="Calibri Light" panose="020F0302020204030204" pitchFamily="34" charset="0"/>
              </a:rPr>
              <a:t>pacote</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na</a:t>
            </a:r>
            <a:r>
              <a:rPr lang="en-US" dirty="0" smtClean="0">
                <a:latin typeface="Calibri Light" panose="020F0302020204030204" pitchFamily="34" charset="0"/>
                <a:cs typeface="Calibri Light" panose="020F0302020204030204" pitchFamily="34" charset="0"/>
              </a:rPr>
              <a:t> base de dados que </a:t>
            </a:r>
            <a:r>
              <a:rPr lang="en-US" dirty="0" err="1" smtClean="0">
                <a:latin typeface="Calibri Light" panose="020F0302020204030204" pitchFamily="34" charset="0"/>
                <a:cs typeface="Calibri Light" panose="020F0302020204030204" pitchFamily="34" charset="0"/>
              </a:rPr>
              <a:t>contenha</a:t>
            </a:r>
            <a:r>
              <a:rPr lang="en-US" dirty="0" smtClean="0">
                <a:latin typeface="Calibri Light" panose="020F0302020204030204" pitchFamily="34" charset="0"/>
                <a:cs typeface="Calibri Light" panose="020F0302020204030204" pitchFamily="34" charset="0"/>
              </a:rPr>
              <a:t> as </a:t>
            </a:r>
            <a:r>
              <a:rPr lang="en-US" dirty="0" err="1" smtClean="0">
                <a:latin typeface="Calibri Light" panose="020F0302020204030204" pitchFamily="34" charset="0"/>
                <a:cs typeface="Calibri Light" panose="020F0302020204030204" pitchFamily="34" charset="0"/>
              </a:rPr>
              <a:t>rotinas</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necessárias</a:t>
            </a:r>
            <a:r>
              <a:rPr lang="en-US" dirty="0" smtClean="0">
                <a:latin typeface="Calibri Light" panose="020F0302020204030204" pitchFamily="34" charset="0"/>
                <a:cs typeface="Calibri Light" panose="020F0302020204030204" pitchFamily="34" charset="0"/>
              </a:rPr>
              <a:t> para </a:t>
            </a:r>
            <a:r>
              <a:rPr lang="en-US" dirty="0" err="1" smtClean="0">
                <a:latin typeface="Calibri Light" panose="020F0302020204030204" pitchFamily="34" charset="0"/>
                <a:cs typeface="Calibri Light" panose="020F0302020204030204" pitchFamily="34" charset="0"/>
              </a:rPr>
              <a:t>Atualizar</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os</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itens</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nas</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Unidades</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Operacionais</a:t>
            </a:r>
            <a:r>
              <a:rPr lang="en-US" dirty="0" smtClean="0">
                <a:latin typeface="Calibri Light" panose="020F0302020204030204" pitchFamily="34" charset="0"/>
                <a:cs typeface="Calibri Light" panose="020F0302020204030204" pitchFamily="34" charset="0"/>
              </a:rPr>
              <a:t>.</a:t>
            </a:r>
          </a:p>
          <a:p>
            <a:pPr marL="342900" indent="-342900">
              <a:lnSpc>
                <a:spcPct val="150000"/>
              </a:lnSpc>
              <a:buFont typeface="+mj-lt"/>
              <a:buAutoNum type="arabicPeriod"/>
            </a:pPr>
            <a:r>
              <a:rPr lang="en-US" b="1" dirty="0" smtClean="0">
                <a:latin typeface="Calibri Light" panose="020F0302020204030204" pitchFamily="34" charset="0"/>
                <a:cs typeface="Calibri Light" panose="020F0302020204030204" pitchFamily="34" charset="0"/>
              </a:rPr>
              <a:t>Package</a:t>
            </a:r>
            <a:r>
              <a:rPr lang="en-US" dirty="0" smtClean="0">
                <a:latin typeface="Calibri Light" panose="020F0302020204030204" pitchFamily="34" charset="0"/>
                <a:cs typeface="Calibri Light" panose="020F0302020204030204" pitchFamily="34" charset="0"/>
              </a:rPr>
              <a:t>: </a:t>
            </a:r>
            <a:r>
              <a:rPr lang="en-US" dirty="0">
                <a:solidFill>
                  <a:schemeClr val="accent1">
                    <a:lumMod val="50000"/>
                  </a:schemeClr>
                </a:solidFill>
                <a:latin typeface="Calibri Light" panose="020F0302020204030204" pitchFamily="34" charset="0"/>
                <a:cs typeface="Calibri Light" panose="020F0302020204030204" pitchFamily="34" charset="0"/>
              </a:rPr>
              <a:t>XXVEN_INV_UPDT_ITENS_PKG</a:t>
            </a:r>
          </a:p>
          <a:p>
            <a:pPr marL="800100" lvl="1" indent="-342900">
              <a:lnSpc>
                <a:spcPct val="150000"/>
              </a:lnSpc>
              <a:buFont typeface="+mj-lt"/>
              <a:buAutoNum type="arabicPeriod"/>
            </a:pPr>
            <a:r>
              <a:rPr lang="en-US" b="1" dirty="0" smtClean="0">
                <a:latin typeface="Calibri Light" panose="020F0302020204030204" pitchFamily="34" charset="0"/>
                <a:cs typeface="Calibri Light" panose="020F0302020204030204" pitchFamily="34" charset="0"/>
              </a:rPr>
              <a:t>Procedure</a:t>
            </a:r>
            <a:r>
              <a:rPr lang="en-US" dirty="0" smtClean="0">
                <a:latin typeface="Calibri Light" panose="020F0302020204030204" pitchFamily="34" charset="0"/>
                <a:cs typeface="Calibri Light" panose="020F0302020204030204" pitchFamily="34" charset="0"/>
              </a:rPr>
              <a:t>: </a:t>
            </a:r>
            <a:r>
              <a:rPr lang="en-US" dirty="0" smtClean="0">
                <a:solidFill>
                  <a:schemeClr val="accent1">
                    <a:lumMod val="50000"/>
                  </a:schemeClr>
                </a:solidFill>
                <a:latin typeface="Calibri Light" panose="020F0302020204030204" pitchFamily="34" charset="0"/>
                <a:cs typeface="Calibri Light" panose="020F0302020204030204" pitchFamily="34" charset="0"/>
              </a:rPr>
              <a:t>UPDATE_ITENS_P</a:t>
            </a:r>
          </a:p>
          <a:p>
            <a:pPr marL="1257300" lvl="2" indent="-342900">
              <a:lnSpc>
                <a:spcPct val="150000"/>
              </a:lnSpc>
              <a:buFont typeface="+mj-lt"/>
              <a:buAutoNum type="arabicPeriod"/>
            </a:pPr>
            <a:r>
              <a:rPr lang="en-US" dirty="0" err="1" smtClean="0">
                <a:latin typeface="Calibri Light" panose="020F0302020204030204" pitchFamily="34" charset="0"/>
                <a:cs typeface="Calibri Light" panose="020F0302020204030204" pitchFamily="34" charset="0"/>
              </a:rPr>
              <a:t>Responsável</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por</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localizar</a:t>
            </a:r>
            <a:r>
              <a:rPr lang="en-US" dirty="0" smtClean="0">
                <a:latin typeface="Calibri Light" panose="020F0302020204030204" pitchFamily="34" charset="0"/>
                <a:cs typeface="Calibri Light" panose="020F0302020204030204" pitchFamily="34" charset="0"/>
              </a:rPr>
              <a:t> e </a:t>
            </a:r>
            <a:r>
              <a:rPr lang="en-US" dirty="0" err="1" smtClean="0">
                <a:latin typeface="Calibri Light" panose="020F0302020204030204" pitchFamily="34" charset="0"/>
                <a:cs typeface="Calibri Light" panose="020F0302020204030204" pitchFamily="34" charset="0"/>
              </a:rPr>
              <a:t>atualizar</a:t>
            </a:r>
            <a:r>
              <a:rPr lang="en-US" dirty="0" smtClean="0">
                <a:latin typeface="Calibri Light" panose="020F0302020204030204" pitchFamily="34" charset="0"/>
                <a:cs typeface="Calibri Light" panose="020F0302020204030204" pitchFamily="34" charset="0"/>
              </a:rPr>
              <a:t> o(s) item(</a:t>
            </a:r>
            <a:r>
              <a:rPr lang="en-US" dirty="0">
                <a:latin typeface="Calibri Light" panose="020F0302020204030204" pitchFamily="34" charset="0"/>
                <a:cs typeface="Calibri Light" panose="020F0302020204030204" pitchFamily="34" charset="0"/>
              </a:rPr>
              <a:t>n</a:t>
            </a:r>
            <a:r>
              <a:rPr lang="en-US" dirty="0" smtClean="0">
                <a:latin typeface="Calibri Light" panose="020F0302020204030204" pitchFamily="34" charset="0"/>
                <a:cs typeface="Calibri Light" panose="020F0302020204030204" pitchFamily="34" charset="0"/>
              </a:rPr>
              <a:t>s)</a:t>
            </a:r>
          </a:p>
          <a:p>
            <a:pPr marL="1257300" lvl="2" indent="-342900">
              <a:lnSpc>
                <a:spcPct val="150000"/>
              </a:lnSpc>
              <a:buFont typeface="+mj-lt"/>
              <a:buAutoNum type="arabicPeriod"/>
            </a:pPr>
            <a:r>
              <a:rPr lang="en-US" dirty="0" err="1" smtClean="0">
                <a:latin typeface="Calibri Light" panose="020F0302020204030204" pitchFamily="34" charset="0"/>
                <a:cs typeface="Calibri Light" panose="020F0302020204030204" pitchFamily="34" charset="0"/>
              </a:rPr>
              <a:t>Contempla</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dois</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parâmetros</a:t>
            </a:r>
            <a:r>
              <a:rPr lang="en-US" dirty="0" smtClean="0">
                <a:latin typeface="Calibri Light" panose="020F0302020204030204" pitchFamily="34" charset="0"/>
                <a:cs typeface="Calibri Light" panose="020F0302020204030204" pitchFamily="34" charset="0"/>
              </a:rPr>
              <a:t> </a:t>
            </a:r>
            <a:r>
              <a:rPr lang="en-US" dirty="0" err="1" smtClean="0">
                <a:latin typeface="Calibri Light" panose="020F0302020204030204" pitchFamily="34" charset="0"/>
                <a:cs typeface="Calibri Light" panose="020F0302020204030204" pitchFamily="34" charset="0"/>
              </a:rPr>
              <a:t>Opcionais</a:t>
            </a:r>
            <a:r>
              <a:rPr lang="en-US" dirty="0" smtClean="0">
                <a:latin typeface="Calibri Light" panose="020F0302020204030204" pitchFamily="34" charset="0"/>
                <a:cs typeface="Calibri Light" panose="020F0302020204030204" pitchFamily="34" charset="0"/>
              </a:rPr>
              <a:t>,  para o </a:t>
            </a:r>
            <a:r>
              <a:rPr lang="en-US" dirty="0" err="1" smtClean="0">
                <a:latin typeface="Calibri Light" panose="020F0302020204030204" pitchFamily="34" charset="0"/>
                <a:cs typeface="Calibri Light" panose="020F0302020204030204" pitchFamily="34" charset="0"/>
              </a:rPr>
              <a:t>caso</a:t>
            </a:r>
            <a:r>
              <a:rPr lang="en-US" dirty="0">
                <a:latin typeface="Calibri Light" panose="020F0302020204030204" pitchFamily="34" charset="0"/>
                <a:cs typeface="Calibri Light" panose="020F0302020204030204" pitchFamily="34" charset="0"/>
              </a:rPr>
              <a:t> </a:t>
            </a:r>
            <a:r>
              <a:rPr lang="en-US" dirty="0" smtClean="0">
                <a:latin typeface="Calibri Light" panose="020F0302020204030204" pitchFamily="34" charset="0"/>
                <a:cs typeface="Calibri Light" panose="020F0302020204030204" pitchFamily="34" charset="0"/>
              </a:rPr>
              <a:t>de </a:t>
            </a:r>
            <a:r>
              <a:rPr lang="en-US" dirty="0" err="1" smtClean="0">
                <a:latin typeface="Calibri Light" panose="020F0302020204030204" pitchFamily="34" charset="0"/>
                <a:cs typeface="Calibri Light" panose="020F0302020204030204" pitchFamily="34" charset="0"/>
              </a:rPr>
              <a:t>existir</a:t>
            </a:r>
            <a:r>
              <a:rPr lang="en-US" dirty="0" smtClean="0">
                <a:latin typeface="Calibri Light" panose="020F0302020204030204" pitchFamily="34" charset="0"/>
                <a:cs typeface="Calibri Light" panose="020F0302020204030204" pitchFamily="34" charset="0"/>
              </a:rPr>
              <a:t> a </a:t>
            </a:r>
            <a:r>
              <a:rPr lang="en-US" dirty="0" err="1" smtClean="0">
                <a:latin typeface="Calibri Light" panose="020F0302020204030204" pitchFamily="34" charset="0"/>
                <a:cs typeface="Calibri Light" panose="020F0302020204030204" pitchFamily="34" charset="0"/>
              </a:rPr>
              <a:t>necessidade</a:t>
            </a:r>
            <a:r>
              <a:rPr lang="en-US" dirty="0" smtClean="0">
                <a:latin typeface="Calibri Light" panose="020F0302020204030204" pitchFamily="34" charset="0"/>
                <a:cs typeface="Calibri Light" panose="020F0302020204030204" pitchFamily="34" charset="0"/>
              </a:rPr>
              <a:t> de </a:t>
            </a:r>
            <a:r>
              <a:rPr lang="en-US" dirty="0" err="1" smtClean="0">
                <a:latin typeface="Calibri Light" panose="020F0302020204030204" pitchFamily="34" charset="0"/>
                <a:cs typeface="Calibri Light" panose="020F0302020204030204" pitchFamily="34" charset="0"/>
              </a:rPr>
              <a:t>atualizações</a:t>
            </a:r>
            <a:r>
              <a:rPr lang="en-US" dirty="0" smtClean="0">
                <a:latin typeface="Calibri Light" panose="020F0302020204030204" pitchFamily="34" charset="0"/>
                <a:cs typeface="Calibri Light" panose="020F0302020204030204" pitchFamily="34" charset="0"/>
              </a:rPr>
              <a:t> fora do </a:t>
            </a:r>
            <a:r>
              <a:rPr lang="en-US" dirty="0" err="1" smtClean="0">
                <a:latin typeface="Calibri Light" panose="020F0302020204030204" pitchFamily="34" charset="0"/>
                <a:cs typeface="Calibri Light" panose="020F0302020204030204" pitchFamily="34" charset="0"/>
              </a:rPr>
              <a:t>agendamento</a:t>
            </a:r>
            <a:r>
              <a:rPr lang="en-US" dirty="0" smtClean="0">
                <a:latin typeface="Calibri Light" panose="020F0302020204030204" pitchFamily="34" charset="0"/>
                <a:cs typeface="Calibri Light" panose="020F0302020204030204" pitchFamily="34" charset="0"/>
              </a:rPr>
              <a:t> do concurrent:</a:t>
            </a:r>
          </a:p>
        </p:txBody>
      </p:sp>
      <p:graphicFrame>
        <p:nvGraphicFramePr>
          <p:cNvPr id="3" name="Tabela 2"/>
          <p:cNvGraphicFramePr>
            <a:graphicFrameLocks noGrp="1"/>
          </p:cNvGraphicFramePr>
          <p:nvPr>
            <p:extLst>
              <p:ext uri="{D42A27DB-BD31-4B8C-83A1-F6EECF244321}">
                <p14:modId xmlns:p14="http://schemas.microsoft.com/office/powerpoint/2010/main" val="568113276"/>
              </p:ext>
            </p:extLst>
          </p:nvPr>
        </p:nvGraphicFramePr>
        <p:xfrm>
          <a:off x="1778000" y="4156259"/>
          <a:ext cx="9154160" cy="1752108"/>
        </p:xfrm>
        <a:graphic>
          <a:graphicData uri="http://schemas.openxmlformats.org/drawingml/2006/table">
            <a:tbl>
              <a:tblPr firstRow="1" bandRow="1">
                <a:tableStyleId>{5C22544A-7EE6-4342-B048-85BDC9FD1C3A}</a:tableStyleId>
              </a:tblPr>
              <a:tblGrid>
                <a:gridCol w="2710750">
                  <a:extLst>
                    <a:ext uri="{9D8B030D-6E8A-4147-A177-3AD203B41FA5}">
                      <a16:colId xmlns:a16="http://schemas.microsoft.com/office/drawing/2014/main" val="1684401901"/>
                    </a:ext>
                  </a:extLst>
                </a:gridCol>
                <a:gridCol w="2298130">
                  <a:extLst>
                    <a:ext uri="{9D8B030D-6E8A-4147-A177-3AD203B41FA5}">
                      <a16:colId xmlns:a16="http://schemas.microsoft.com/office/drawing/2014/main" val="818449265"/>
                    </a:ext>
                  </a:extLst>
                </a:gridCol>
                <a:gridCol w="4145280">
                  <a:extLst>
                    <a:ext uri="{9D8B030D-6E8A-4147-A177-3AD203B41FA5}">
                      <a16:colId xmlns:a16="http://schemas.microsoft.com/office/drawing/2014/main" val="2941229063"/>
                    </a:ext>
                  </a:extLst>
                </a:gridCol>
              </a:tblGrid>
              <a:tr h="533074">
                <a:tc>
                  <a:txBody>
                    <a:bodyPr/>
                    <a:lstStyle/>
                    <a:p>
                      <a:r>
                        <a:rPr lang="en-US" dirty="0" err="1" smtClean="0">
                          <a:latin typeface="Book Antiqua" panose="02040602050305030304" pitchFamily="18" charset="0"/>
                        </a:rPr>
                        <a:t>Parâmetro</a:t>
                      </a:r>
                      <a:endParaRPr lang="en-US" dirty="0">
                        <a:latin typeface="Book Antiqua" panose="02040602050305030304" pitchFamily="18" charset="0"/>
                      </a:endParaRPr>
                    </a:p>
                  </a:txBody>
                  <a:tcPr/>
                </a:tc>
                <a:tc>
                  <a:txBody>
                    <a:bodyPr/>
                    <a:lstStyle/>
                    <a:p>
                      <a:r>
                        <a:rPr lang="en-US" dirty="0" err="1" smtClean="0">
                          <a:latin typeface="Book Antiqua" panose="02040602050305030304" pitchFamily="18" charset="0"/>
                        </a:rPr>
                        <a:t>Tipo</a:t>
                      </a:r>
                      <a:endParaRPr lang="en-US" dirty="0">
                        <a:latin typeface="Book Antiqua" panose="0204060205030503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Book Antiqua" panose="02040602050305030304" pitchFamily="18" charset="0"/>
                        </a:rPr>
                        <a:t>Descrição</a:t>
                      </a:r>
                      <a:endParaRPr lang="en-US" dirty="0" smtClean="0">
                        <a:latin typeface="Book Antiqua" panose="02040602050305030304" pitchFamily="18" charset="0"/>
                      </a:endParaRPr>
                    </a:p>
                    <a:p>
                      <a:endParaRPr lang="en-US" dirty="0">
                        <a:latin typeface="Book Antiqua" panose="02040602050305030304" pitchFamily="18" charset="0"/>
                      </a:endParaRPr>
                    </a:p>
                  </a:txBody>
                  <a:tcPr/>
                </a:tc>
                <a:extLst>
                  <a:ext uri="{0D108BD9-81ED-4DB2-BD59-A6C34878D82A}">
                    <a16:rowId xmlns:a16="http://schemas.microsoft.com/office/drawing/2014/main" val="377184163"/>
                  </a:ext>
                </a:extLst>
              </a:tr>
              <a:tr h="556014">
                <a:tc>
                  <a:txBody>
                    <a:bodyPr/>
                    <a:lstStyle/>
                    <a:p>
                      <a:r>
                        <a:rPr lang="en-US" sz="1400" dirty="0" err="1" smtClean="0">
                          <a:latin typeface="Calibri Light" panose="020F0302020204030204" pitchFamily="34" charset="0"/>
                          <a:cs typeface="Calibri Light" panose="020F0302020204030204" pitchFamily="34" charset="0"/>
                        </a:rPr>
                        <a:t>Unidade</a:t>
                      </a:r>
                      <a:r>
                        <a:rPr lang="en-US" sz="1400" dirty="0" smtClean="0">
                          <a:latin typeface="Calibri Light" panose="020F0302020204030204" pitchFamily="34" charset="0"/>
                          <a:cs typeface="Calibri Light" panose="020F0302020204030204" pitchFamily="34" charset="0"/>
                        </a:rPr>
                        <a:t> </a:t>
                      </a:r>
                      <a:r>
                        <a:rPr lang="en-US" sz="1400" dirty="0" err="1" smtClean="0">
                          <a:latin typeface="Calibri Light" panose="020F0302020204030204" pitchFamily="34" charset="0"/>
                          <a:cs typeface="Calibri Light" panose="020F0302020204030204" pitchFamily="34" charset="0"/>
                        </a:rPr>
                        <a:t>Operacional</a:t>
                      </a:r>
                      <a:r>
                        <a:rPr lang="en-US" sz="1400" dirty="0" smtClean="0">
                          <a:latin typeface="Calibri Light" panose="020F0302020204030204" pitchFamily="34" charset="0"/>
                          <a:cs typeface="Calibri Light" panose="020F0302020204030204" pitchFamily="34" charset="0"/>
                        </a:rPr>
                        <a:t> </a:t>
                      </a:r>
                      <a:endParaRPr lang="en-US" sz="1400" dirty="0">
                        <a:latin typeface="Calibri Light" panose="020F0302020204030204" pitchFamily="34" charset="0"/>
                        <a:cs typeface="Calibri Light" panose="020F0302020204030204" pitchFamily="34" charset="0"/>
                      </a:endParaRPr>
                    </a:p>
                  </a:txBody>
                  <a:tcPr/>
                </a:tc>
                <a:tc>
                  <a:txBody>
                    <a:bodyPr/>
                    <a:lstStyle/>
                    <a:p>
                      <a:r>
                        <a:rPr lang="en-US" sz="1400" dirty="0" err="1" smtClean="0">
                          <a:latin typeface="Calibri Light" panose="020F0302020204030204" pitchFamily="34" charset="0"/>
                          <a:cs typeface="Calibri Light" panose="020F0302020204030204" pitchFamily="34" charset="0"/>
                        </a:rPr>
                        <a:t>Alfanumérico</a:t>
                      </a:r>
                      <a:endParaRPr lang="en-US" sz="1400" dirty="0">
                        <a:latin typeface="Calibri Light" panose="020F0302020204030204" pitchFamily="34" charset="0"/>
                        <a:cs typeface="Calibri Light" panose="020F03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Light" panose="020F0302020204030204" pitchFamily="34" charset="0"/>
                          <a:cs typeface="Calibri Light" panose="020F0302020204030204" pitchFamily="34" charset="0"/>
                          <a:sym typeface="Wingdings" panose="05000000000000000000" pitchFamily="2" charset="2"/>
                        </a:rPr>
                        <a:t>Define a </a:t>
                      </a:r>
                      <a:r>
                        <a:rPr lang="en-US" sz="1400" dirty="0" err="1" smtClean="0">
                          <a:latin typeface="Calibri Light" panose="020F0302020204030204" pitchFamily="34" charset="0"/>
                          <a:cs typeface="Calibri Light" panose="020F0302020204030204" pitchFamily="34" charset="0"/>
                          <a:sym typeface="Wingdings" panose="05000000000000000000" pitchFamily="2" charset="2"/>
                        </a:rPr>
                        <a:t>Unidade</a:t>
                      </a:r>
                      <a:r>
                        <a:rPr lang="en-US" sz="1400" dirty="0" smtClean="0">
                          <a:latin typeface="Calibri Light" panose="020F0302020204030204" pitchFamily="34" charset="0"/>
                          <a:cs typeface="Calibri Light" panose="020F0302020204030204" pitchFamily="34" charset="0"/>
                          <a:sym typeface="Wingdings" panose="05000000000000000000" pitchFamily="2" charset="2"/>
                        </a:rPr>
                        <a:t> </a:t>
                      </a:r>
                      <a:r>
                        <a:rPr lang="en-US" sz="1400" dirty="0" err="1" smtClean="0">
                          <a:latin typeface="Calibri Light" panose="020F0302020204030204" pitchFamily="34" charset="0"/>
                          <a:cs typeface="Calibri Light" panose="020F0302020204030204" pitchFamily="34" charset="0"/>
                          <a:sym typeface="Wingdings" panose="05000000000000000000" pitchFamily="2" charset="2"/>
                        </a:rPr>
                        <a:t>Operacional</a:t>
                      </a:r>
                      <a:r>
                        <a:rPr lang="en-US" sz="1400" dirty="0" smtClean="0">
                          <a:latin typeface="Calibri Light" panose="020F0302020204030204" pitchFamily="34" charset="0"/>
                          <a:cs typeface="Calibri Light" panose="020F0302020204030204" pitchFamily="34" charset="0"/>
                          <a:sym typeface="Wingdings" panose="05000000000000000000" pitchFamily="2" charset="2"/>
                        </a:rPr>
                        <a:t> que </a:t>
                      </a:r>
                      <a:r>
                        <a:rPr lang="en-US" sz="1400" dirty="0" err="1" smtClean="0">
                          <a:latin typeface="Calibri Light" panose="020F0302020204030204" pitchFamily="34" charset="0"/>
                          <a:cs typeface="Calibri Light" panose="020F0302020204030204" pitchFamily="34" charset="0"/>
                          <a:sym typeface="Wingdings" panose="05000000000000000000" pitchFamily="2" charset="2"/>
                        </a:rPr>
                        <a:t>será</a:t>
                      </a:r>
                      <a:r>
                        <a:rPr lang="en-US" sz="1400" dirty="0" smtClean="0">
                          <a:latin typeface="Calibri Light" panose="020F0302020204030204" pitchFamily="34" charset="0"/>
                          <a:cs typeface="Calibri Light" panose="020F0302020204030204" pitchFamily="34" charset="0"/>
                          <a:sym typeface="Wingdings" panose="05000000000000000000" pitchFamily="2" charset="2"/>
                        </a:rPr>
                        <a:t> </a:t>
                      </a:r>
                      <a:r>
                        <a:rPr lang="en-US" sz="1400" dirty="0" err="1" smtClean="0">
                          <a:latin typeface="Calibri Light" panose="020F0302020204030204" pitchFamily="34" charset="0"/>
                          <a:cs typeface="Calibri Light" panose="020F0302020204030204" pitchFamily="34" charset="0"/>
                          <a:sym typeface="Wingdings" panose="05000000000000000000" pitchFamily="2" charset="2"/>
                        </a:rPr>
                        <a:t>atualizada</a:t>
                      </a:r>
                      <a:endParaRPr lang="en-US" sz="1400" dirty="0" smtClean="0">
                        <a:latin typeface="Calibri Light" panose="020F0302020204030204" pitchFamily="34" charset="0"/>
                        <a:cs typeface="Calibri Light" panose="020F0302020204030204" pitchFamily="34" charset="0"/>
                      </a:endParaRPr>
                    </a:p>
                    <a:p>
                      <a:endParaRPr lang="en-US" sz="14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2507913559"/>
                  </a:ext>
                </a:extLst>
              </a:tr>
              <a:tr h="556014">
                <a:tc>
                  <a:txBody>
                    <a:bodyPr/>
                    <a:lstStyle/>
                    <a:p>
                      <a:r>
                        <a:rPr lang="en-US" sz="1400" dirty="0" err="1" smtClean="0">
                          <a:latin typeface="Calibri Light" panose="020F0302020204030204" pitchFamily="34" charset="0"/>
                          <a:cs typeface="Calibri Light" panose="020F0302020204030204" pitchFamily="34" charset="0"/>
                          <a:sym typeface="Wingdings" panose="05000000000000000000" pitchFamily="2" charset="2"/>
                        </a:rPr>
                        <a:t>Produto</a:t>
                      </a:r>
                      <a:endParaRPr lang="en-US" sz="1400" dirty="0">
                        <a:latin typeface="Calibri Light" panose="020F0302020204030204" pitchFamily="34" charset="0"/>
                        <a:cs typeface="Calibri Light" panose="020F0302020204030204" pitchFamily="34" charset="0"/>
                      </a:endParaRPr>
                    </a:p>
                  </a:txBody>
                  <a:tcPr/>
                </a:tc>
                <a:tc>
                  <a:txBody>
                    <a:bodyPr/>
                    <a:lstStyle/>
                    <a:p>
                      <a:r>
                        <a:rPr lang="en-US" sz="1400" dirty="0" err="1" smtClean="0">
                          <a:latin typeface="Calibri Light" panose="020F0302020204030204" pitchFamily="34" charset="0"/>
                          <a:cs typeface="Calibri Light" panose="020F0302020204030204" pitchFamily="34" charset="0"/>
                        </a:rPr>
                        <a:t>Alfanumérico</a:t>
                      </a:r>
                      <a:endParaRPr lang="en-US" sz="1400" dirty="0">
                        <a:latin typeface="Calibri Light" panose="020F0302020204030204" pitchFamily="34" charset="0"/>
                        <a:cs typeface="Calibri Light" panose="020F03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Light" panose="020F0302020204030204" pitchFamily="34" charset="0"/>
                          <a:cs typeface="Calibri Light" panose="020F0302020204030204" pitchFamily="34" charset="0"/>
                          <a:sym typeface="Wingdings" panose="05000000000000000000" pitchFamily="2" charset="2"/>
                        </a:rPr>
                        <a:t>Define o </a:t>
                      </a:r>
                      <a:r>
                        <a:rPr lang="en-US" sz="1400" dirty="0" err="1" smtClean="0">
                          <a:latin typeface="Calibri Light" panose="020F0302020204030204" pitchFamily="34" charset="0"/>
                          <a:cs typeface="Calibri Light" panose="020F0302020204030204" pitchFamily="34" charset="0"/>
                          <a:sym typeface="Wingdings" panose="05000000000000000000" pitchFamily="2" charset="2"/>
                        </a:rPr>
                        <a:t>código</a:t>
                      </a:r>
                      <a:r>
                        <a:rPr lang="en-US" sz="1400" dirty="0" smtClean="0">
                          <a:latin typeface="Calibri Light" panose="020F0302020204030204" pitchFamily="34" charset="0"/>
                          <a:cs typeface="Calibri Light" panose="020F0302020204030204" pitchFamily="34" charset="0"/>
                          <a:sym typeface="Wingdings" panose="05000000000000000000" pitchFamily="2" charset="2"/>
                        </a:rPr>
                        <a:t> do </a:t>
                      </a:r>
                      <a:r>
                        <a:rPr lang="en-US" sz="1400" dirty="0" err="1" smtClean="0">
                          <a:latin typeface="Calibri Light" panose="020F0302020204030204" pitchFamily="34" charset="0"/>
                          <a:cs typeface="Calibri Light" panose="020F0302020204030204" pitchFamily="34" charset="0"/>
                          <a:sym typeface="Wingdings" panose="05000000000000000000" pitchFamily="2" charset="2"/>
                        </a:rPr>
                        <a:t>Produto</a:t>
                      </a:r>
                      <a:r>
                        <a:rPr lang="en-US" sz="1400" dirty="0" smtClean="0">
                          <a:latin typeface="Calibri Light" panose="020F0302020204030204" pitchFamily="34" charset="0"/>
                          <a:cs typeface="Calibri Light" panose="020F0302020204030204" pitchFamily="34" charset="0"/>
                          <a:sym typeface="Wingdings" panose="05000000000000000000" pitchFamily="2" charset="2"/>
                        </a:rPr>
                        <a:t> que </a:t>
                      </a:r>
                      <a:r>
                        <a:rPr lang="en-US" sz="1400" dirty="0" err="1" smtClean="0">
                          <a:latin typeface="Calibri Light" panose="020F0302020204030204" pitchFamily="34" charset="0"/>
                          <a:cs typeface="Calibri Light" panose="020F0302020204030204" pitchFamily="34" charset="0"/>
                          <a:sym typeface="Wingdings" panose="05000000000000000000" pitchFamily="2" charset="2"/>
                        </a:rPr>
                        <a:t>dever</a:t>
                      </a:r>
                      <a:r>
                        <a:rPr lang="en-US" sz="1400" dirty="0" smtClean="0">
                          <a:latin typeface="Calibri Light" panose="020F0302020204030204" pitchFamily="34" charset="0"/>
                          <a:cs typeface="Calibri Light" panose="020F0302020204030204" pitchFamily="34" charset="0"/>
                          <a:sym typeface="Wingdings" panose="05000000000000000000" pitchFamily="2" charset="2"/>
                        </a:rPr>
                        <a:t> </a:t>
                      </a:r>
                      <a:r>
                        <a:rPr lang="en-US" sz="1400" dirty="0" err="1" smtClean="0">
                          <a:latin typeface="Calibri Light" panose="020F0302020204030204" pitchFamily="34" charset="0"/>
                          <a:cs typeface="Calibri Light" panose="020F0302020204030204" pitchFamily="34" charset="0"/>
                          <a:sym typeface="Wingdings" panose="05000000000000000000" pitchFamily="2" charset="2"/>
                        </a:rPr>
                        <a:t>ser</a:t>
                      </a:r>
                      <a:r>
                        <a:rPr lang="en-US" sz="1400" dirty="0" smtClean="0">
                          <a:latin typeface="Calibri Light" panose="020F0302020204030204" pitchFamily="34" charset="0"/>
                          <a:cs typeface="Calibri Light" panose="020F0302020204030204" pitchFamily="34" charset="0"/>
                          <a:sym typeface="Wingdings" panose="05000000000000000000" pitchFamily="2" charset="2"/>
                        </a:rPr>
                        <a:t> </a:t>
                      </a:r>
                      <a:r>
                        <a:rPr lang="en-US" sz="1400" dirty="0" err="1" smtClean="0">
                          <a:latin typeface="Calibri Light" panose="020F0302020204030204" pitchFamily="34" charset="0"/>
                          <a:cs typeface="Calibri Light" panose="020F0302020204030204" pitchFamily="34" charset="0"/>
                          <a:sym typeface="Wingdings" panose="05000000000000000000" pitchFamily="2" charset="2"/>
                        </a:rPr>
                        <a:t>atualizado</a:t>
                      </a:r>
                      <a:endParaRPr lang="en-US" sz="1400" dirty="0" smtClean="0">
                        <a:latin typeface="Calibri Light" panose="020F0302020204030204" pitchFamily="34" charset="0"/>
                        <a:cs typeface="Calibri Light" panose="020F0302020204030204" pitchFamily="34" charset="0"/>
                      </a:endParaRPr>
                    </a:p>
                    <a:p>
                      <a:endParaRPr lang="en-US" sz="14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826197542"/>
                  </a:ext>
                </a:extLst>
              </a:tr>
            </a:tbl>
          </a:graphicData>
        </a:graphic>
      </p:graphicFrame>
    </p:spTree>
    <p:extLst>
      <p:ext uri="{BB962C8B-B14F-4D97-AF65-F5344CB8AC3E}">
        <p14:creationId xmlns:p14="http://schemas.microsoft.com/office/powerpoint/2010/main" val="746012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a:xfrm>
            <a:off x="408632" y="432000"/>
            <a:ext cx="11340000" cy="432000"/>
          </a:xfrm>
        </p:spPr>
        <p:txBody>
          <a:bodyPr rtlCol="0"/>
          <a:lstStyle/>
          <a:p>
            <a:pPr rtl="0"/>
            <a:r>
              <a:rPr lang="pt-BR" dirty="0" smtClean="0"/>
              <a:t>Descrição da Funcionalidade</a:t>
            </a:r>
            <a:endParaRPr lang="pt-BR" dirty="0"/>
          </a:p>
        </p:txBody>
      </p:sp>
      <p:sp>
        <p:nvSpPr>
          <p:cNvPr id="15" name="Retângulo 14" descr="Bloco em destaque à esquerda">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flipV="1">
            <a:off x="408632" y="842510"/>
            <a:ext cx="46937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
        <p:nvSpPr>
          <p:cNvPr id="5" name="Retângulo 4"/>
          <p:cNvSpPr/>
          <p:nvPr/>
        </p:nvSpPr>
        <p:spPr>
          <a:xfrm>
            <a:off x="408432" y="3176954"/>
            <a:ext cx="10015728" cy="464871"/>
          </a:xfrm>
          <a:prstGeom prst="rect">
            <a:avLst/>
          </a:prstGeom>
        </p:spPr>
        <p:txBody>
          <a:bodyPr wrap="square">
            <a:spAutoFit/>
          </a:bodyPr>
          <a:lstStyle/>
          <a:p>
            <a:pPr lvl="1">
              <a:lnSpc>
                <a:spcPct val="150000"/>
              </a:lnSpc>
            </a:pPr>
            <a:endParaRPr lang="en-US" dirty="0"/>
          </a:p>
        </p:txBody>
      </p:sp>
      <p:sp>
        <p:nvSpPr>
          <p:cNvPr id="7" name="Título 1">
            <a:extLst>
              <a:ext uri="{FF2B5EF4-FFF2-40B4-BE49-F238E27FC236}">
                <a16:creationId xmlns:a16="http://schemas.microsoft.com/office/drawing/2014/main" id="{19304E83-A4F0-49C5-BB01-F5773509A2B3}"/>
              </a:ext>
            </a:extLst>
          </p:cNvPr>
          <p:cNvSpPr txBox="1">
            <a:spLocks/>
          </p:cNvSpPr>
          <p:nvPr/>
        </p:nvSpPr>
        <p:spPr>
          <a:xfrm>
            <a:off x="561032" y="126512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sz="2400" dirty="0" smtClean="0"/>
              <a:t>Procedure: UPDATE_ITENS_P</a:t>
            </a:r>
            <a:endParaRPr lang="pt-BR" sz="2400" dirty="0"/>
          </a:p>
        </p:txBody>
      </p:sp>
      <p:sp>
        <p:nvSpPr>
          <p:cNvPr id="9" name="Título 1">
            <a:extLst>
              <a:ext uri="{FF2B5EF4-FFF2-40B4-BE49-F238E27FC236}">
                <a16:creationId xmlns:a16="http://schemas.microsoft.com/office/drawing/2014/main" id="{19304E83-A4F0-49C5-BB01-F5773509A2B3}"/>
              </a:ext>
            </a:extLst>
          </p:cNvPr>
          <p:cNvSpPr txBox="1">
            <a:spLocks/>
          </p:cNvSpPr>
          <p:nvPr/>
        </p:nvSpPr>
        <p:spPr>
          <a:xfrm>
            <a:off x="367792" y="1996640"/>
            <a:ext cx="11492600" cy="26261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marL="285750" indent="-285750" algn="just">
              <a:lnSpc>
                <a:spcPct val="150000"/>
              </a:lnSpc>
              <a:buFont typeface="Arial" panose="020B0604020202020204" pitchFamily="34" charset="0"/>
              <a:buChar char="•"/>
            </a:pPr>
            <a:r>
              <a:rPr lang="pt-BR" sz="1800" b="0" dirty="0" smtClean="0">
                <a:latin typeface="Calibri Light" panose="020F0302020204030204" pitchFamily="34" charset="0"/>
                <a:cs typeface="Calibri Light" panose="020F0302020204030204" pitchFamily="34" charset="0"/>
              </a:rPr>
              <a:t>Responsável por selecionar os Itens </a:t>
            </a:r>
            <a:r>
              <a:rPr lang="pt-BR" sz="1800" b="0" dirty="0">
                <a:latin typeface="Calibri Light" panose="020F0302020204030204" pitchFamily="34" charset="0"/>
                <a:cs typeface="Calibri Light" panose="020F0302020204030204" pitchFamily="34" charset="0"/>
              </a:rPr>
              <a:t>na </a:t>
            </a:r>
            <a:r>
              <a:rPr lang="pt-BR" sz="1800" b="0" dirty="0" smtClean="0">
                <a:latin typeface="Calibri Light" panose="020F0302020204030204" pitchFamily="34" charset="0"/>
                <a:cs typeface="Calibri Light" panose="020F0302020204030204" pitchFamily="34" charset="0"/>
              </a:rPr>
              <a:t>Unidade Mestre</a:t>
            </a:r>
            <a:r>
              <a:rPr lang="pt-BR" sz="1800" b="0" dirty="0">
                <a:latin typeface="Calibri Light" panose="020F0302020204030204" pitchFamily="34" charset="0"/>
                <a:cs typeface="Calibri Light" panose="020F0302020204030204" pitchFamily="34" charset="0"/>
              </a:rPr>
              <a:t>, onde: a data </a:t>
            </a:r>
            <a:r>
              <a:rPr lang="pt-BR" sz="1800" b="0" dirty="0" smtClean="0">
                <a:latin typeface="Calibri Light" panose="020F0302020204030204" pitchFamily="34" charset="0"/>
                <a:cs typeface="Calibri Light" panose="020F0302020204030204" pitchFamily="34" charset="0"/>
              </a:rPr>
              <a:t>atualização seja maior que </a:t>
            </a:r>
            <a:r>
              <a:rPr lang="pt-BR" sz="1800" b="0" dirty="0">
                <a:latin typeface="Calibri Light" panose="020F0302020204030204" pitchFamily="34" charset="0"/>
                <a:cs typeface="Calibri Light" panose="020F0302020204030204" pitchFamily="34" charset="0"/>
              </a:rPr>
              <a:t>a última </a:t>
            </a:r>
            <a:r>
              <a:rPr lang="pt-BR" sz="1800" b="0" dirty="0" smtClean="0">
                <a:latin typeface="Calibri Light" panose="020F0302020204030204" pitchFamily="34" charset="0"/>
                <a:cs typeface="Calibri Light" panose="020F0302020204030204" pitchFamily="34" charset="0"/>
              </a:rPr>
              <a:t>data de execução </a:t>
            </a:r>
            <a:r>
              <a:rPr lang="pt-BR" sz="1800" b="0" dirty="0">
                <a:latin typeface="Calibri Light" panose="020F0302020204030204" pitchFamily="34" charset="0"/>
                <a:cs typeface="Calibri Light" panose="020F0302020204030204" pitchFamily="34" charset="0"/>
              </a:rPr>
              <a:t>do concorrente e menor do que a data atual do </a:t>
            </a:r>
            <a:r>
              <a:rPr lang="pt-BR" sz="1800" b="0" dirty="0" smtClean="0">
                <a:latin typeface="Calibri Light" panose="020F0302020204030204" pitchFamily="34" charset="0"/>
                <a:cs typeface="Calibri Light" panose="020F0302020204030204" pitchFamily="34" charset="0"/>
              </a:rPr>
              <a:t>sistema;</a:t>
            </a:r>
          </a:p>
          <a:p>
            <a:pPr marL="285750" indent="-285750" algn="just">
              <a:lnSpc>
                <a:spcPct val="150000"/>
              </a:lnSpc>
              <a:buFont typeface="Arial" panose="020B0604020202020204" pitchFamily="34" charset="0"/>
              <a:buChar char="•"/>
            </a:pPr>
            <a:r>
              <a:rPr lang="pt-BR" sz="1800" b="0" dirty="0" smtClean="0">
                <a:latin typeface="Calibri Light" panose="020F0302020204030204" pitchFamily="34" charset="0"/>
                <a:cs typeface="Calibri Light" panose="020F0302020204030204" pitchFamily="34" charset="0"/>
              </a:rPr>
              <a:t>A </a:t>
            </a:r>
            <a:r>
              <a:rPr lang="pt-BR" sz="1800" b="0" dirty="0">
                <a:latin typeface="Calibri Light" panose="020F0302020204030204" pitchFamily="34" charset="0"/>
                <a:cs typeface="Calibri Light" panose="020F0302020204030204" pitchFamily="34" charset="0"/>
              </a:rPr>
              <a:t>busca pelas datas será realizada nas tabelas </a:t>
            </a:r>
            <a:r>
              <a:rPr lang="pt-BR" sz="1800" b="0" dirty="0">
                <a:solidFill>
                  <a:schemeClr val="accent1">
                    <a:lumMod val="75000"/>
                  </a:schemeClr>
                </a:solidFill>
                <a:latin typeface="Calibri Light" panose="020F0302020204030204" pitchFamily="34" charset="0"/>
                <a:cs typeface="Calibri Light" panose="020F0302020204030204" pitchFamily="34" charset="0"/>
              </a:rPr>
              <a:t>MTL_SYSTEM_ITEMS_B</a:t>
            </a:r>
            <a:r>
              <a:rPr lang="pt-BR" sz="1800" b="0" dirty="0">
                <a:latin typeface="Calibri Light" panose="020F0302020204030204" pitchFamily="34" charset="0"/>
                <a:cs typeface="Calibri Light" panose="020F0302020204030204" pitchFamily="34" charset="0"/>
              </a:rPr>
              <a:t> e na </a:t>
            </a:r>
            <a:r>
              <a:rPr lang="pt-BR" sz="1800" b="0" dirty="0" smtClean="0">
                <a:solidFill>
                  <a:schemeClr val="accent1">
                    <a:lumMod val="75000"/>
                  </a:schemeClr>
                </a:solidFill>
                <a:latin typeface="Calibri Light" panose="020F0302020204030204" pitchFamily="34" charset="0"/>
                <a:cs typeface="Calibri Light" panose="020F0302020204030204" pitchFamily="34" charset="0"/>
              </a:rPr>
              <a:t>MTL_ITEM_CATEGORIES</a:t>
            </a:r>
            <a:r>
              <a:rPr lang="pt-BR" sz="1800" b="0" dirty="0">
                <a:latin typeface="Calibri Light" panose="020F0302020204030204" pitchFamily="34" charset="0"/>
                <a:cs typeface="Calibri Light" panose="020F0302020204030204" pitchFamily="34" charset="0"/>
              </a:rPr>
              <a:t>;</a:t>
            </a:r>
          </a:p>
          <a:p>
            <a:pPr marL="285750" indent="-285750" algn="just">
              <a:lnSpc>
                <a:spcPct val="150000"/>
              </a:lnSpc>
              <a:buFont typeface="Arial" panose="020B0604020202020204" pitchFamily="34" charset="0"/>
              <a:buChar char="•"/>
            </a:pPr>
            <a:r>
              <a:rPr lang="pt-BR" sz="1800" b="0" dirty="0" smtClean="0">
                <a:latin typeface="Calibri Light" panose="020F0302020204030204" pitchFamily="34" charset="0"/>
                <a:cs typeface="Calibri Light" panose="020F0302020204030204" pitchFamily="34" charset="0"/>
              </a:rPr>
              <a:t>Na </a:t>
            </a:r>
            <a:r>
              <a:rPr lang="pt-BR" sz="1800" b="0" dirty="0">
                <a:latin typeface="Calibri Light" panose="020F0302020204030204" pitchFamily="34" charset="0"/>
                <a:cs typeface="Calibri Light" panose="020F0302020204030204" pitchFamily="34" charset="0"/>
              </a:rPr>
              <a:t>primeira </a:t>
            </a:r>
            <a:r>
              <a:rPr lang="pt-BR" sz="1800" b="0" dirty="0" smtClean="0">
                <a:latin typeface="Calibri Light" panose="020F0302020204030204" pitchFamily="34" charset="0"/>
                <a:cs typeface="Calibri Light" panose="020F0302020204030204" pitchFamily="34" charset="0"/>
              </a:rPr>
              <a:t>execução </a:t>
            </a:r>
            <a:r>
              <a:rPr lang="pt-BR" sz="1800" b="0" dirty="0">
                <a:latin typeface="Calibri Light" panose="020F0302020204030204" pitchFamily="34" charset="0"/>
                <a:cs typeface="Calibri Light" panose="020F0302020204030204" pitchFamily="34" charset="0"/>
              </a:rPr>
              <a:t>do concorrente, será </a:t>
            </a:r>
            <a:r>
              <a:rPr lang="pt-BR" sz="1800" dirty="0">
                <a:solidFill>
                  <a:schemeClr val="accent1">
                    <a:lumMod val="75000"/>
                  </a:schemeClr>
                </a:solidFill>
                <a:latin typeface="Calibri Light" panose="020F0302020204030204" pitchFamily="34" charset="0"/>
                <a:cs typeface="Calibri Light" panose="020F0302020204030204" pitchFamily="34" charset="0"/>
              </a:rPr>
              <a:t>necessário utilizar uma data de </a:t>
            </a:r>
            <a:r>
              <a:rPr lang="pt-BR" sz="1800" dirty="0" smtClean="0">
                <a:solidFill>
                  <a:schemeClr val="accent1">
                    <a:lumMod val="75000"/>
                  </a:schemeClr>
                </a:solidFill>
                <a:latin typeface="Calibri Light" panose="020F0302020204030204" pitchFamily="34" charset="0"/>
                <a:cs typeface="Calibri Light" panose="020F0302020204030204" pitchFamily="34" charset="0"/>
              </a:rPr>
              <a:t>corte</a:t>
            </a:r>
            <a:r>
              <a:rPr lang="pt-BR" sz="1800" b="0" dirty="0" smtClean="0">
                <a:latin typeface="Calibri Light" panose="020F0302020204030204" pitchFamily="34" charset="0"/>
                <a:cs typeface="Calibri Light" panose="020F0302020204030204" pitchFamily="34" charset="0"/>
              </a:rPr>
              <a:t>;</a:t>
            </a:r>
          </a:p>
          <a:p>
            <a:pPr marL="285750" indent="-285750" algn="just">
              <a:lnSpc>
                <a:spcPct val="150000"/>
              </a:lnSpc>
              <a:buFont typeface="Arial" panose="020B0604020202020204" pitchFamily="34" charset="0"/>
              <a:buChar char="•"/>
            </a:pPr>
            <a:r>
              <a:rPr lang="pt-BR" sz="1800" b="0" dirty="0" smtClean="0">
                <a:latin typeface="Calibri Light" panose="020F0302020204030204" pitchFamily="34" charset="0"/>
                <a:cs typeface="Calibri Light" panose="020F0302020204030204" pitchFamily="34" charset="0"/>
              </a:rPr>
              <a:t>Nas execuções subsequentes </a:t>
            </a:r>
            <a:r>
              <a:rPr lang="pt-BR" sz="1800" dirty="0" smtClean="0">
                <a:solidFill>
                  <a:schemeClr val="accent1">
                    <a:lumMod val="75000"/>
                  </a:schemeClr>
                </a:solidFill>
                <a:latin typeface="Calibri Light" panose="020F0302020204030204" pitchFamily="34" charset="0"/>
                <a:cs typeface="Calibri Light" panose="020F0302020204030204" pitchFamily="34" charset="0"/>
              </a:rPr>
              <a:t>a data de corte não será mais utilizada</a:t>
            </a:r>
            <a:r>
              <a:rPr lang="pt-BR" sz="1800" b="0" dirty="0" smtClean="0">
                <a:latin typeface="Calibri Light" panose="020F0302020204030204" pitchFamily="34" charset="0"/>
                <a:cs typeface="Calibri Light" panose="020F0302020204030204" pitchFamily="34" charset="0"/>
              </a:rPr>
              <a:t>, pois a rotina irá trabalhar com a última data de execução do concorrente como data de corte;</a:t>
            </a:r>
          </a:p>
          <a:p>
            <a:pPr marL="285750" indent="-285750" algn="just">
              <a:lnSpc>
                <a:spcPct val="150000"/>
              </a:lnSpc>
              <a:buFont typeface="Arial" panose="020B0604020202020204" pitchFamily="34" charset="0"/>
              <a:buChar char="•"/>
            </a:pPr>
            <a:r>
              <a:rPr lang="pt-BR" sz="1800" b="0" dirty="0">
                <a:latin typeface="Calibri Light" panose="020F0302020204030204" pitchFamily="34" charset="0"/>
                <a:cs typeface="Calibri Light" panose="020F0302020204030204" pitchFamily="34" charset="0"/>
              </a:rPr>
              <a:t>As atualizações das categorias serão feitas através de API Core disponibilizadas pela Oracle.</a:t>
            </a:r>
          </a:p>
        </p:txBody>
      </p:sp>
    </p:spTree>
    <p:extLst>
      <p:ext uri="{BB962C8B-B14F-4D97-AF65-F5344CB8AC3E}">
        <p14:creationId xmlns:p14="http://schemas.microsoft.com/office/powerpoint/2010/main" val="2620265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a:xfrm>
            <a:off x="408632" y="432000"/>
            <a:ext cx="11340000" cy="432000"/>
          </a:xfrm>
        </p:spPr>
        <p:txBody>
          <a:bodyPr rtlCol="0"/>
          <a:lstStyle/>
          <a:p>
            <a:pPr rtl="0"/>
            <a:r>
              <a:rPr lang="pt-BR" dirty="0" smtClean="0"/>
              <a:t>Descrição da Funcionalidade</a:t>
            </a:r>
            <a:endParaRPr lang="pt-BR" dirty="0"/>
          </a:p>
        </p:txBody>
      </p:sp>
      <p:sp>
        <p:nvSpPr>
          <p:cNvPr id="15" name="Retângulo 14" descr="Bloco em destaque à esquerda">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flipV="1">
            <a:off x="408632" y="842510"/>
            <a:ext cx="46937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
        <p:nvSpPr>
          <p:cNvPr id="5" name="Retângulo 4"/>
          <p:cNvSpPr/>
          <p:nvPr/>
        </p:nvSpPr>
        <p:spPr>
          <a:xfrm>
            <a:off x="408432" y="3176954"/>
            <a:ext cx="10015728" cy="464871"/>
          </a:xfrm>
          <a:prstGeom prst="rect">
            <a:avLst/>
          </a:prstGeom>
        </p:spPr>
        <p:txBody>
          <a:bodyPr wrap="square">
            <a:spAutoFit/>
          </a:bodyPr>
          <a:lstStyle/>
          <a:p>
            <a:pPr lvl="1">
              <a:lnSpc>
                <a:spcPct val="150000"/>
              </a:lnSpc>
            </a:pPr>
            <a:endParaRPr lang="en-US" dirty="0"/>
          </a:p>
        </p:txBody>
      </p:sp>
      <p:graphicFrame>
        <p:nvGraphicFramePr>
          <p:cNvPr id="8" name="Tabela 7"/>
          <p:cNvGraphicFramePr>
            <a:graphicFrameLocks noGrp="1"/>
          </p:cNvGraphicFramePr>
          <p:nvPr>
            <p:extLst>
              <p:ext uri="{D42A27DB-BD31-4B8C-83A1-F6EECF244321}">
                <p14:modId xmlns:p14="http://schemas.microsoft.com/office/powerpoint/2010/main" val="2520901277"/>
              </p:ext>
            </p:extLst>
          </p:nvPr>
        </p:nvGraphicFramePr>
        <p:xfrm>
          <a:off x="325120" y="996499"/>
          <a:ext cx="11521440" cy="5684194"/>
        </p:xfrm>
        <a:graphic>
          <a:graphicData uri="http://schemas.openxmlformats.org/drawingml/2006/table">
            <a:tbl>
              <a:tblPr firstRow="1" bandRow="1">
                <a:tableStyleId>{5C22544A-7EE6-4342-B048-85BDC9FD1C3A}</a:tableStyleId>
              </a:tblPr>
              <a:tblGrid>
                <a:gridCol w="3484880">
                  <a:extLst>
                    <a:ext uri="{9D8B030D-6E8A-4147-A177-3AD203B41FA5}">
                      <a16:colId xmlns:a16="http://schemas.microsoft.com/office/drawing/2014/main" val="1684401901"/>
                    </a:ext>
                  </a:extLst>
                </a:gridCol>
                <a:gridCol w="8036560">
                  <a:extLst>
                    <a:ext uri="{9D8B030D-6E8A-4147-A177-3AD203B41FA5}">
                      <a16:colId xmlns:a16="http://schemas.microsoft.com/office/drawing/2014/main" val="2941229063"/>
                    </a:ext>
                  </a:extLst>
                </a:gridCol>
              </a:tblGrid>
              <a:tr h="533074">
                <a:tc>
                  <a:txBody>
                    <a:bodyPr/>
                    <a:lstStyle/>
                    <a:p>
                      <a:r>
                        <a:rPr lang="en-US" sz="1400" dirty="0" err="1" smtClean="0">
                          <a:latin typeface="Book Antiqua" panose="02040602050305030304" pitchFamily="18" charset="0"/>
                        </a:rPr>
                        <a:t>Execução</a:t>
                      </a:r>
                      <a:r>
                        <a:rPr lang="en-US" sz="1400" dirty="0" smtClean="0">
                          <a:latin typeface="Book Antiqua" panose="02040602050305030304" pitchFamily="18" charset="0"/>
                        </a:rPr>
                        <a:t> do </a:t>
                      </a:r>
                      <a:r>
                        <a:rPr lang="en-US" sz="1400" dirty="0" err="1" smtClean="0">
                          <a:latin typeface="Book Antiqua" panose="02040602050305030304" pitchFamily="18" charset="0"/>
                        </a:rPr>
                        <a:t>Concorrente</a:t>
                      </a:r>
                      <a:endParaRPr lang="en-US" sz="1400" dirty="0">
                        <a:latin typeface="Book Antiqua" panose="0204060205030503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Book Antiqua" panose="02040602050305030304" pitchFamily="18" charset="0"/>
                        </a:rPr>
                        <a:t>Query que </a:t>
                      </a:r>
                      <a:r>
                        <a:rPr lang="en-US" sz="1400" dirty="0" err="1" smtClean="0">
                          <a:latin typeface="Book Antiqua" panose="02040602050305030304" pitchFamily="18" charset="0"/>
                        </a:rPr>
                        <a:t>será</a:t>
                      </a:r>
                      <a:r>
                        <a:rPr lang="en-US" sz="1400" dirty="0" smtClean="0">
                          <a:latin typeface="Book Antiqua" panose="02040602050305030304" pitchFamily="18" charset="0"/>
                        </a:rPr>
                        <a:t> </a:t>
                      </a:r>
                      <a:r>
                        <a:rPr lang="en-US" sz="1400" dirty="0" err="1" smtClean="0">
                          <a:latin typeface="Book Antiqua" panose="02040602050305030304" pitchFamily="18" charset="0"/>
                        </a:rPr>
                        <a:t>utilizada</a:t>
                      </a:r>
                      <a:endParaRPr lang="en-US" sz="1400" dirty="0" smtClean="0">
                        <a:latin typeface="Book Antiqua" panose="02040602050305030304" pitchFamily="18" charset="0"/>
                      </a:endParaRPr>
                    </a:p>
                    <a:p>
                      <a:endParaRPr lang="en-US" sz="1400" dirty="0">
                        <a:latin typeface="Book Antiqua" panose="02040602050305030304" pitchFamily="18" charset="0"/>
                      </a:endParaRPr>
                    </a:p>
                  </a:txBody>
                  <a:tcPr/>
                </a:tc>
                <a:extLst>
                  <a:ext uri="{0D108BD9-81ED-4DB2-BD59-A6C34878D82A}">
                    <a16:rowId xmlns:a16="http://schemas.microsoft.com/office/drawing/2014/main" val="377184163"/>
                  </a:ext>
                </a:extLst>
              </a:tr>
              <a:tr h="1848301">
                <a:tc>
                  <a:txBody>
                    <a:bodyPr/>
                    <a:lstStyle/>
                    <a:p>
                      <a:pPr marL="285750" indent="-285750">
                        <a:buFont typeface="Arial" panose="020B0604020202020204" pitchFamily="34" charset="0"/>
                        <a:buChar char="•"/>
                      </a:pPr>
                      <a:r>
                        <a:rPr lang="en-US" sz="1100" dirty="0" err="1" smtClean="0">
                          <a:latin typeface="Calibri Light" panose="020F0302020204030204" pitchFamily="34" charset="0"/>
                          <a:cs typeface="Calibri Light" panose="020F0302020204030204" pitchFamily="34" charset="0"/>
                        </a:rPr>
                        <a:t>Primeira</a:t>
                      </a:r>
                      <a:r>
                        <a:rPr lang="en-US" sz="1100" baseline="0" dirty="0" smtClean="0">
                          <a:latin typeface="Calibri Light" panose="020F0302020204030204" pitchFamily="34" charset="0"/>
                          <a:cs typeface="Calibri Light" panose="020F0302020204030204" pitchFamily="34" charset="0"/>
                        </a:rPr>
                        <a:t> </a:t>
                      </a:r>
                      <a:r>
                        <a:rPr lang="en-US" sz="1100" baseline="0" dirty="0" err="1" smtClean="0">
                          <a:latin typeface="Calibri Light" panose="020F0302020204030204" pitchFamily="34" charset="0"/>
                          <a:cs typeface="Calibri Light" panose="020F0302020204030204" pitchFamily="34" charset="0"/>
                        </a:rPr>
                        <a:t>Execução</a:t>
                      </a:r>
                      <a:endParaRPr lang="en-US" sz="1100" baseline="0" dirty="0" smtClean="0">
                        <a:latin typeface="Calibri Light" panose="020F0302020204030204" pitchFamily="34" charset="0"/>
                        <a:cs typeface="Calibri Light" panose="020F0302020204030204" pitchFamily="34" charset="0"/>
                      </a:endParaRPr>
                    </a:p>
                    <a:p>
                      <a:pPr marL="742950" lvl="1" indent="-285750">
                        <a:buFont typeface="Arial" panose="020B0604020202020204" pitchFamily="34" charset="0"/>
                        <a:buChar char="•"/>
                      </a:pPr>
                      <a:r>
                        <a:rPr lang="en-US" sz="1100" baseline="0" dirty="0" err="1" smtClean="0">
                          <a:latin typeface="Calibri Light" panose="020F0302020204030204" pitchFamily="34" charset="0"/>
                          <a:cs typeface="Calibri Light" panose="020F0302020204030204" pitchFamily="34" charset="0"/>
                        </a:rPr>
                        <a:t>Utilizar</a:t>
                      </a:r>
                      <a:r>
                        <a:rPr lang="en-US" sz="1100" baseline="0" dirty="0" smtClean="0">
                          <a:latin typeface="Calibri Light" panose="020F0302020204030204" pitchFamily="34" charset="0"/>
                          <a:cs typeface="Calibri Light" panose="020F0302020204030204" pitchFamily="34" charset="0"/>
                        </a:rPr>
                        <a:t> </a:t>
                      </a:r>
                      <a:r>
                        <a:rPr lang="en-US" sz="1100" baseline="0" dirty="0" err="1" smtClean="0">
                          <a:latin typeface="Calibri Light" panose="020F0302020204030204" pitchFamily="34" charset="0"/>
                          <a:cs typeface="Calibri Light" panose="020F0302020204030204" pitchFamily="34" charset="0"/>
                        </a:rPr>
                        <a:t>uma</a:t>
                      </a:r>
                      <a:r>
                        <a:rPr lang="en-US" sz="1100" baseline="0" dirty="0" smtClean="0">
                          <a:latin typeface="Calibri Light" panose="020F0302020204030204" pitchFamily="34" charset="0"/>
                          <a:cs typeface="Calibri Light" panose="020F0302020204030204" pitchFamily="34" charset="0"/>
                        </a:rPr>
                        <a:t> data de </a:t>
                      </a:r>
                      <a:r>
                        <a:rPr lang="en-US" sz="1100" baseline="0" dirty="0" err="1" smtClean="0">
                          <a:latin typeface="Calibri Light" panose="020F0302020204030204" pitchFamily="34" charset="0"/>
                          <a:cs typeface="Calibri Light" panose="020F0302020204030204" pitchFamily="34" charset="0"/>
                        </a:rPr>
                        <a:t>corte</a:t>
                      </a:r>
                      <a:r>
                        <a:rPr lang="en-US" sz="1100" baseline="0" dirty="0" smtClean="0">
                          <a:latin typeface="Calibri Light" panose="020F0302020204030204" pitchFamily="34" charset="0"/>
                          <a:cs typeface="Calibri Light" panose="020F0302020204030204" pitchFamily="34" charset="0"/>
                        </a:rPr>
                        <a:t> </a:t>
                      </a:r>
                      <a:r>
                        <a:rPr lang="en-US" sz="1100" baseline="0" dirty="0" err="1" smtClean="0">
                          <a:latin typeface="Calibri Light" panose="020F0302020204030204" pitchFamily="34" charset="0"/>
                          <a:cs typeface="Calibri Light" panose="020F0302020204030204" pitchFamily="34" charset="0"/>
                        </a:rPr>
                        <a:t>predefinida</a:t>
                      </a:r>
                      <a:r>
                        <a:rPr lang="en-US" sz="1100" baseline="0" dirty="0" smtClean="0">
                          <a:latin typeface="Calibri Light" panose="020F0302020204030204" pitchFamily="34" charset="0"/>
                          <a:cs typeface="Calibri Light" panose="020F0302020204030204" pitchFamily="34" charset="0"/>
                        </a:rPr>
                        <a:t>.</a:t>
                      </a:r>
                      <a:endParaRPr lang="en-US" sz="1100" dirty="0">
                        <a:latin typeface="Calibri Light" panose="020F0302020204030204" pitchFamily="34" charset="0"/>
                        <a:cs typeface="Calibri Light" panose="020F0302020204030204" pitchFamily="34" charset="0"/>
                      </a:endParaRPr>
                    </a:p>
                  </a:txBody>
                  <a:tcPr/>
                </a:tc>
                <a:tc>
                  <a:txBody>
                    <a:bodyPr/>
                    <a:lstStyle/>
                    <a:p>
                      <a:pPr algn="just">
                        <a:lnSpc>
                          <a:spcPct val="100000"/>
                        </a:lnSpc>
                      </a:pPr>
                      <a:r>
                        <a:rPr lang="pt-BR" sz="1050" b="1" dirty="0" smtClean="0">
                          <a:latin typeface="Courier New" panose="02070309020205020404" pitchFamily="49" charset="0"/>
                          <a:cs typeface="Courier New" panose="02070309020205020404" pitchFamily="49" charset="0"/>
                        </a:rPr>
                        <a:t>SELECT</a:t>
                      </a:r>
                      <a:r>
                        <a:rPr lang="pt-BR" sz="1050" b="0" dirty="0" smtClean="0">
                          <a:latin typeface="Courier New" panose="02070309020205020404" pitchFamily="49" charset="0"/>
                          <a:cs typeface="Courier New" panose="02070309020205020404" pitchFamily="49" charset="0"/>
                        </a:rPr>
                        <a:t> ITEM </a:t>
                      </a:r>
                      <a:r>
                        <a:rPr lang="pt-BR" sz="1050" b="1" dirty="0" smtClean="0">
                          <a:latin typeface="Courier New" panose="02070309020205020404" pitchFamily="49" charset="0"/>
                          <a:cs typeface="Courier New" panose="02070309020205020404" pitchFamily="49" charset="0"/>
                        </a:rPr>
                        <a:t>FROM</a:t>
                      </a:r>
                      <a:r>
                        <a:rPr lang="pt-BR" sz="1050" b="0" dirty="0" smtClean="0">
                          <a:latin typeface="Courier New" panose="02070309020205020404" pitchFamily="49" charset="0"/>
                          <a:cs typeface="Courier New" panose="02070309020205020404" pitchFamily="49" charset="0"/>
                        </a:rPr>
                        <a:t> MTL_SYSTEM_ITEMS_B</a:t>
                      </a:r>
                    </a:p>
                    <a:p>
                      <a:pPr algn="just">
                        <a:lnSpc>
                          <a:spcPct val="100000"/>
                        </a:lnSpc>
                      </a:pPr>
                      <a:r>
                        <a:rPr lang="pt-BR" sz="1050" b="1" dirty="0" smtClean="0">
                          <a:latin typeface="Courier New" panose="02070309020205020404" pitchFamily="49" charset="0"/>
                          <a:cs typeface="Courier New" panose="02070309020205020404" pitchFamily="49" charset="0"/>
                        </a:rPr>
                        <a:t>WHERE</a:t>
                      </a:r>
                      <a:r>
                        <a:rPr lang="pt-BR" sz="1050" b="0" dirty="0" smtClean="0">
                          <a:latin typeface="Courier New" panose="02070309020205020404" pitchFamily="49" charset="0"/>
                          <a:cs typeface="Courier New" panose="02070309020205020404" pitchFamily="49" charset="0"/>
                        </a:rPr>
                        <a:t> 1=1</a:t>
                      </a:r>
                    </a:p>
                    <a:p>
                      <a:pPr algn="just">
                        <a:lnSpc>
                          <a:spcPct val="100000"/>
                        </a:lnSpc>
                      </a:pPr>
                      <a:r>
                        <a:rPr lang="pt-BR" sz="1050" b="0" dirty="0" smtClean="0">
                          <a:latin typeface="Courier New" panose="02070309020205020404" pitchFamily="49" charset="0"/>
                          <a:cs typeface="Courier New" panose="02070309020205020404" pitchFamily="49" charset="0"/>
                        </a:rPr>
                        <a:t>  </a:t>
                      </a:r>
                      <a:r>
                        <a:rPr lang="pt-BR" sz="1050" b="1" dirty="0" smtClean="0">
                          <a:latin typeface="Courier New" panose="02070309020205020404" pitchFamily="49" charset="0"/>
                          <a:cs typeface="Courier New" panose="02070309020205020404" pitchFamily="49" charset="0"/>
                        </a:rPr>
                        <a:t>AND</a:t>
                      </a:r>
                      <a:r>
                        <a:rPr lang="pt-BR" sz="1050" b="0" dirty="0" smtClean="0">
                          <a:latin typeface="Courier New" panose="02070309020205020404" pitchFamily="49" charset="0"/>
                          <a:cs typeface="Courier New" panose="02070309020205020404" pitchFamily="49" charset="0"/>
                        </a:rPr>
                        <a:t> LAST_UPDATE_DATE &gt;= </a:t>
                      </a:r>
                      <a:r>
                        <a:rPr lang="pt-BR" sz="1050" b="1" dirty="0" smtClean="0">
                          <a:latin typeface="Courier New" panose="02070309020205020404" pitchFamily="49" charset="0"/>
                          <a:cs typeface="Courier New" panose="02070309020205020404" pitchFamily="49" charset="0"/>
                        </a:rPr>
                        <a:t>&lt;</a:t>
                      </a:r>
                      <a:r>
                        <a:rPr lang="pt-BR" sz="1050" b="1" kern="1200" dirty="0" smtClean="0">
                          <a:solidFill>
                            <a:schemeClr val="accent1">
                              <a:lumMod val="75000"/>
                            </a:schemeClr>
                          </a:solidFill>
                          <a:latin typeface="Courier New" panose="02070309020205020404" pitchFamily="49" charset="0"/>
                          <a:ea typeface="+mn-ea"/>
                          <a:cs typeface="Courier New" panose="02070309020205020404" pitchFamily="49" charset="0"/>
                        </a:rPr>
                        <a:t>data-de-corte</a:t>
                      </a:r>
                      <a:r>
                        <a:rPr lang="pt-BR" sz="1050" b="1" dirty="0" smtClean="0">
                          <a:latin typeface="Courier New" panose="02070309020205020404" pitchFamily="49" charset="0"/>
                          <a:cs typeface="Courier New" panose="02070309020205020404" pitchFamily="49" charset="0"/>
                        </a:rPr>
                        <a:t>&gt;</a:t>
                      </a:r>
                    </a:p>
                    <a:p>
                      <a:pPr algn="just">
                        <a:lnSpc>
                          <a:spcPct val="100000"/>
                        </a:lnSpc>
                      </a:pPr>
                      <a:r>
                        <a:rPr lang="pt-BR" sz="1050" b="0" dirty="0" smtClean="0">
                          <a:latin typeface="Courier New" panose="02070309020205020404" pitchFamily="49" charset="0"/>
                          <a:cs typeface="Courier New" panose="02070309020205020404" pitchFamily="49" charset="0"/>
                        </a:rPr>
                        <a:t>  </a:t>
                      </a:r>
                      <a:r>
                        <a:rPr lang="pt-BR" sz="1050" b="1" dirty="0" smtClean="0">
                          <a:latin typeface="Courier New" panose="02070309020205020404" pitchFamily="49" charset="0"/>
                          <a:cs typeface="Courier New" panose="02070309020205020404" pitchFamily="49" charset="0"/>
                        </a:rPr>
                        <a:t>AND</a:t>
                      </a:r>
                      <a:r>
                        <a:rPr lang="pt-BR" sz="1050" b="0" dirty="0" smtClean="0">
                          <a:latin typeface="Courier New" panose="02070309020205020404" pitchFamily="49" charset="0"/>
                          <a:cs typeface="Courier New" panose="02070309020205020404" pitchFamily="49" charset="0"/>
                        </a:rPr>
                        <a:t> LAST_UPDATE_DATE &lt;= SYSDATE</a:t>
                      </a:r>
                    </a:p>
                    <a:p>
                      <a:pPr algn="just">
                        <a:lnSpc>
                          <a:spcPct val="100000"/>
                        </a:lnSpc>
                      </a:pPr>
                      <a:r>
                        <a:rPr lang="pt-BR" sz="1050" b="0" dirty="0" smtClean="0">
                          <a:latin typeface="Courier New" panose="02070309020205020404" pitchFamily="49" charset="0"/>
                          <a:cs typeface="Courier New" panose="02070309020205020404" pitchFamily="49" charset="0"/>
                        </a:rPr>
                        <a:t>;</a:t>
                      </a:r>
                    </a:p>
                    <a:p>
                      <a:pPr algn="just">
                        <a:lnSpc>
                          <a:spcPct val="100000"/>
                        </a:lnSpc>
                      </a:pPr>
                      <a:r>
                        <a:rPr lang="pt-BR" sz="1050" b="1" dirty="0" smtClean="0">
                          <a:latin typeface="Courier New" panose="02070309020205020404" pitchFamily="49" charset="0"/>
                          <a:cs typeface="Courier New" panose="02070309020205020404" pitchFamily="49" charset="0"/>
                        </a:rPr>
                        <a:t>SELECT</a:t>
                      </a:r>
                      <a:r>
                        <a:rPr lang="pt-BR" sz="1050" b="0" dirty="0" smtClean="0">
                          <a:latin typeface="Courier New" panose="02070309020205020404" pitchFamily="49" charset="0"/>
                          <a:cs typeface="Courier New" panose="02070309020205020404" pitchFamily="49" charset="0"/>
                        </a:rPr>
                        <a:t> ITEM </a:t>
                      </a:r>
                      <a:r>
                        <a:rPr lang="pt-BR" sz="1050" b="1" dirty="0" smtClean="0">
                          <a:latin typeface="Courier New" panose="02070309020205020404" pitchFamily="49" charset="0"/>
                          <a:cs typeface="Courier New" panose="02070309020205020404" pitchFamily="49" charset="0"/>
                        </a:rPr>
                        <a:t>FROM</a:t>
                      </a:r>
                      <a:r>
                        <a:rPr lang="pt-BR" sz="1050" b="0" dirty="0" smtClean="0">
                          <a:latin typeface="Courier New" panose="02070309020205020404" pitchFamily="49" charset="0"/>
                          <a:cs typeface="Courier New" panose="02070309020205020404" pitchFamily="49" charset="0"/>
                        </a:rPr>
                        <a:t> MTL_ITEM_CATEGORIES</a:t>
                      </a:r>
                    </a:p>
                    <a:p>
                      <a:pPr algn="just">
                        <a:lnSpc>
                          <a:spcPct val="100000"/>
                        </a:lnSpc>
                      </a:pPr>
                      <a:r>
                        <a:rPr lang="pt-BR" sz="1050" b="1" dirty="0" smtClean="0">
                          <a:latin typeface="Courier New" panose="02070309020205020404" pitchFamily="49" charset="0"/>
                          <a:cs typeface="Courier New" panose="02070309020205020404" pitchFamily="49" charset="0"/>
                        </a:rPr>
                        <a:t>WHERE</a:t>
                      </a:r>
                      <a:r>
                        <a:rPr lang="pt-BR" sz="1050" b="0" dirty="0" smtClean="0">
                          <a:latin typeface="Courier New" panose="02070309020205020404" pitchFamily="49" charset="0"/>
                          <a:cs typeface="Courier New" panose="02070309020205020404" pitchFamily="49" charset="0"/>
                        </a:rPr>
                        <a:t> 1=1</a:t>
                      </a:r>
                    </a:p>
                    <a:p>
                      <a:pPr algn="just">
                        <a:lnSpc>
                          <a:spcPct val="100000"/>
                        </a:lnSpc>
                      </a:pPr>
                      <a:r>
                        <a:rPr lang="pt-BR" sz="1050" b="0" dirty="0" smtClean="0">
                          <a:latin typeface="Courier New" panose="02070309020205020404" pitchFamily="49" charset="0"/>
                          <a:cs typeface="Courier New" panose="02070309020205020404" pitchFamily="49" charset="0"/>
                        </a:rPr>
                        <a:t>  </a:t>
                      </a:r>
                      <a:r>
                        <a:rPr lang="pt-BR" sz="1050" b="1" dirty="0" smtClean="0">
                          <a:latin typeface="Courier New" panose="02070309020205020404" pitchFamily="49" charset="0"/>
                          <a:cs typeface="Courier New" panose="02070309020205020404" pitchFamily="49" charset="0"/>
                        </a:rPr>
                        <a:t>AND</a:t>
                      </a:r>
                      <a:r>
                        <a:rPr lang="pt-BR" sz="1050" b="0" dirty="0" smtClean="0">
                          <a:latin typeface="Courier New" panose="02070309020205020404" pitchFamily="49" charset="0"/>
                          <a:cs typeface="Courier New" panose="02070309020205020404" pitchFamily="49" charset="0"/>
                        </a:rPr>
                        <a:t> LAST_UPDATE_DATE &gt;= </a:t>
                      </a:r>
                      <a:r>
                        <a:rPr lang="pt-BR" sz="1050" b="1" dirty="0" smtClean="0">
                          <a:solidFill>
                            <a:schemeClr val="accent1">
                              <a:lumMod val="75000"/>
                            </a:schemeClr>
                          </a:solidFill>
                          <a:latin typeface="Courier New" panose="02070309020205020404" pitchFamily="49" charset="0"/>
                          <a:cs typeface="Courier New" panose="02070309020205020404" pitchFamily="49" charset="0"/>
                        </a:rPr>
                        <a:t>&lt;data-de-corte&gt;</a:t>
                      </a:r>
                    </a:p>
                    <a:p>
                      <a:pPr algn="just">
                        <a:lnSpc>
                          <a:spcPct val="100000"/>
                        </a:lnSpc>
                      </a:pPr>
                      <a:r>
                        <a:rPr lang="pt-BR" sz="1050" b="0" dirty="0" smtClean="0">
                          <a:latin typeface="Courier New" panose="02070309020205020404" pitchFamily="49" charset="0"/>
                          <a:cs typeface="Courier New" panose="02070309020205020404" pitchFamily="49" charset="0"/>
                        </a:rPr>
                        <a:t>  </a:t>
                      </a:r>
                      <a:r>
                        <a:rPr lang="pt-BR" sz="1050" b="1" dirty="0" smtClean="0">
                          <a:latin typeface="Courier New" panose="02070309020205020404" pitchFamily="49" charset="0"/>
                          <a:cs typeface="Courier New" panose="02070309020205020404" pitchFamily="49" charset="0"/>
                        </a:rPr>
                        <a:t>AND</a:t>
                      </a:r>
                      <a:r>
                        <a:rPr lang="pt-BR" sz="1050" b="0" dirty="0" smtClean="0">
                          <a:latin typeface="Courier New" panose="02070309020205020404" pitchFamily="49" charset="0"/>
                          <a:cs typeface="Courier New" panose="02070309020205020404" pitchFamily="49" charset="0"/>
                        </a:rPr>
                        <a:t> LAST_UPDATE_DATE &lt;= SYSDATE</a:t>
                      </a:r>
                    </a:p>
                    <a:p>
                      <a:pPr algn="just">
                        <a:lnSpc>
                          <a:spcPct val="100000"/>
                        </a:lnSpc>
                      </a:pPr>
                      <a:r>
                        <a:rPr lang="pt-BR" sz="1050" b="0" dirty="0" smtClean="0">
                          <a:latin typeface="Courier New" panose="02070309020205020404" pitchFamily="49" charset="0"/>
                          <a:cs typeface="Courier New" panose="02070309020205020404" pitchFamily="49" charset="0"/>
                        </a:rPr>
                        <a:t>;</a:t>
                      </a:r>
                    </a:p>
                    <a:p>
                      <a:endParaRPr lang="en-US" sz="11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2507913559"/>
                  </a:ext>
                </a:extLst>
              </a:tr>
              <a:tr h="556014">
                <a:tc>
                  <a:txBody>
                    <a:bodyPr/>
                    <a:lstStyle/>
                    <a:p>
                      <a:pPr marL="285750" indent="-285750">
                        <a:buFont typeface="Arial" panose="020B0604020202020204" pitchFamily="34" charset="0"/>
                        <a:buChar char="•"/>
                      </a:pPr>
                      <a:r>
                        <a:rPr lang="en-US" sz="1100" dirty="0" err="1" smtClean="0">
                          <a:latin typeface="Calibri Light" panose="020F0302020204030204" pitchFamily="34" charset="0"/>
                          <a:cs typeface="Calibri Light" panose="020F0302020204030204" pitchFamily="34" charset="0"/>
                          <a:sym typeface="Wingdings" panose="05000000000000000000" pitchFamily="2" charset="2"/>
                        </a:rPr>
                        <a:t>Execuções</a:t>
                      </a:r>
                      <a:r>
                        <a:rPr lang="en-US" sz="1100" baseline="0" dirty="0" smtClean="0">
                          <a:latin typeface="Calibri Light" panose="020F0302020204030204" pitchFamily="34" charset="0"/>
                          <a:cs typeface="Calibri Light" panose="020F0302020204030204" pitchFamily="34" charset="0"/>
                          <a:sym typeface="Wingdings" panose="05000000000000000000" pitchFamily="2" charset="2"/>
                        </a:rPr>
                        <a:t> </a:t>
                      </a:r>
                      <a:r>
                        <a:rPr lang="en-US" sz="1100" baseline="0" dirty="0" err="1" smtClean="0">
                          <a:latin typeface="Calibri Light" panose="020F0302020204030204" pitchFamily="34" charset="0"/>
                          <a:cs typeface="Calibri Light" panose="020F0302020204030204" pitchFamily="34" charset="0"/>
                          <a:sym typeface="Wingdings" panose="05000000000000000000" pitchFamily="2" charset="2"/>
                        </a:rPr>
                        <a:t>Subsequentes</a:t>
                      </a:r>
                      <a:endParaRPr lang="en-US" sz="1100" baseline="0" dirty="0" smtClean="0">
                        <a:latin typeface="Calibri Light" panose="020F0302020204030204" pitchFamily="34" charset="0"/>
                        <a:cs typeface="Calibri Light" panose="020F0302020204030204" pitchFamily="34" charset="0"/>
                        <a:sym typeface="Wingdings" panose="05000000000000000000" pitchFamily="2" charset="2"/>
                      </a:endParaRPr>
                    </a:p>
                    <a:p>
                      <a:pPr marL="742950" lvl="1" indent="-285750">
                        <a:buFont typeface="Arial" panose="020B0604020202020204" pitchFamily="34" charset="0"/>
                        <a:buChar char="•"/>
                      </a:pPr>
                      <a:r>
                        <a:rPr lang="en-US" sz="1100" dirty="0" smtClean="0">
                          <a:latin typeface="Calibri Light" panose="020F0302020204030204" pitchFamily="34" charset="0"/>
                          <a:cs typeface="Calibri Light" panose="020F0302020204030204" pitchFamily="34" charset="0"/>
                        </a:rPr>
                        <a:t>O </a:t>
                      </a:r>
                      <a:r>
                        <a:rPr lang="en-US" sz="1100" dirty="0" err="1" smtClean="0">
                          <a:latin typeface="Calibri Light" panose="020F0302020204030204" pitchFamily="34" charset="0"/>
                          <a:cs typeface="Calibri Light" panose="020F0302020204030204" pitchFamily="34" charset="0"/>
                        </a:rPr>
                        <a:t>programa</a:t>
                      </a:r>
                      <a:r>
                        <a:rPr lang="en-US" sz="1100" baseline="0" dirty="0" smtClean="0">
                          <a:latin typeface="Calibri Light" panose="020F0302020204030204" pitchFamily="34" charset="0"/>
                          <a:cs typeface="Calibri Light" panose="020F0302020204030204" pitchFamily="34" charset="0"/>
                        </a:rPr>
                        <a:t> </a:t>
                      </a:r>
                      <a:r>
                        <a:rPr lang="en-US" sz="1100" baseline="0" dirty="0" err="1" smtClean="0">
                          <a:latin typeface="Calibri Light" panose="020F0302020204030204" pitchFamily="34" charset="0"/>
                          <a:cs typeface="Calibri Light" panose="020F0302020204030204" pitchFamily="34" charset="0"/>
                        </a:rPr>
                        <a:t>utilizará</a:t>
                      </a:r>
                      <a:r>
                        <a:rPr lang="en-US" sz="1100" baseline="0" dirty="0" smtClean="0">
                          <a:latin typeface="Calibri Light" panose="020F0302020204030204" pitchFamily="34" charset="0"/>
                          <a:cs typeface="Calibri Light" panose="020F0302020204030204" pitchFamily="34" charset="0"/>
                        </a:rPr>
                        <a:t> a data da </a:t>
                      </a:r>
                      <a:r>
                        <a:rPr lang="en-US" sz="1100" baseline="0" dirty="0" err="1" smtClean="0">
                          <a:latin typeface="Calibri Light" panose="020F0302020204030204" pitchFamily="34" charset="0"/>
                          <a:cs typeface="Calibri Light" panose="020F0302020204030204" pitchFamily="34" charset="0"/>
                        </a:rPr>
                        <a:t>última</a:t>
                      </a:r>
                      <a:r>
                        <a:rPr lang="en-US" sz="1100" baseline="0" dirty="0" smtClean="0">
                          <a:latin typeface="Calibri Light" panose="020F0302020204030204" pitchFamily="34" charset="0"/>
                          <a:cs typeface="Calibri Light" panose="020F0302020204030204" pitchFamily="34" charset="0"/>
                        </a:rPr>
                        <a:t> </a:t>
                      </a:r>
                      <a:r>
                        <a:rPr lang="en-US" sz="1100" baseline="0" dirty="0" err="1" smtClean="0">
                          <a:latin typeface="Calibri Light" panose="020F0302020204030204" pitchFamily="34" charset="0"/>
                          <a:cs typeface="Calibri Light" panose="020F0302020204030204" pitchFamily="34" charset="0"/>
                        </a:rPr>
                        <a:t>execução</a:t>
                      </a:r>
                      <a:r>
                        <a:rPr lang="en-US" sz="1100" baseline="0" dirty="0" smtClean="0">
                          <a:latin typeface="Calibri Light" panose="020F0302020204030204" pitchFamily="34" charset="0"/>
                          <a:cs typeface="Calibri Light" panose="020F0302020204030204" pitchFamily="34" charset="0"/>
                        </a:rPr>
                        <a:t> do </a:t>
                      </a:r>
                      <a:r>
                        <a:rPr lang="en-US" sz="1100" baseline="0" dirty="0" err="1" smtClean="0">
                          <a:latin typeface="Calibri Light" panose="020F0302020204030204" pitchFamily="34" charset="0"/>
                          <a:cs typeface="Calibri Light" panose="020F0302020204030204" pitchFamily="34" charset="0"/>
                        </a:rPr>
                        <a:t>concorrente</a:t>
                      </a:r>
                      <a:r>
                        <a:rPr lang="en-US" sz="1100" baseline="0" dirty="0" smtClean="0">
                          <a:latin typeface="Calibri Light" panose="020F0302020204030204" pitchFamily="34" charset="0"/>
                          <a:cs typeface="Calibri Light" panose="020F0302020204030204" pitchFamily="34" charset="0"/>
                        </a:rPr>
                        <a:t> </a:t>
                      </a:r>
                      <a:r>
                        <a:rPr lang="en-US" sz="1100" baseline="0" dirty="0" err="1" smtClean="0">
                          <a:latin typeface="Calibri Light" panose="020F0302020204030204" pitchFamily="34" charset="0"/>
                          <a:cs typeface="Calibri Light" panose="020F0302020204030204" pitchFamily="34" charset="0"/>
                        </a:rPr>
                        <a:t>como</a:t>
                      </a:r>
                      <a:r>
                        <a:rPr lang="en-US" sz="1100" baseline="0" dirty="0" smtClean="0">
                          <a:latin typeface="Calibri Light" panose="020F0302020204030204" pitchFamily="34" charset="0"/>
                          <a:cs typeface="Calibri Light" panose="020F0302020204030204" pitchFamily="34" charset="0"/>
                        </a:rPr>
                        <a:t> data de </a:t>
                      </a:r>
                      <a:r>
                        <a:rPr lang="en-US" sz="1100" baseline="0" dirty="0" err="1" smtClean="0">
                          <a:latin typeface="Calibri Light" panose="020F0302020204030204" pitchFamily="34" charset="0"/>
                          <a:cs typeface="Calibri Light" panose="020F0302020204030204" pitchFamily="34" charset="0"/>
                        </a:rPr>
                        <a:t>corte</a:t>
                      </a:r>
                      <a:r>
                        <a:rPr lang="en-US" sz="1100" baseline="0" dirty="0" smtClean="0">
                          <a:latin typeface="Calibri Light" panose="020F0302020204030204" pitchFamily="34" charset="0"/>
                          <a:cs typeface="Calibri Light" panose="020F030202020403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latin typeface="Courier New" panose="02070309020205020404" pitchFamily="49" charset="0"/>
                          <a:cs typeface="Courier New" panose="02070309020205020404" pitchFamily="49" charset="0"/>
                          <a:sym typeface="Wingdings" panose="05000000000000000000" pitchFamily="2" charset="2"/>
                        </a:rPr>
                        <a:t>SELECT MAX </a:t>
                      </a:r>
                      <a:r>
                        <a:rPr lang="en-US" sz="1050" dirty="0" smtClean="0">
                          <a:latin typeface="Courier New" panose="02070309020205020404" pitchFamily="49" charset="0"/>
                          <a:cs typeface="Courier New" panose="02070309020205020404" pitchFamily="49" charset="0"/>
                          <a:sym typeface="Wingdings" panose="05000000000000000000" pitchFamily="2" charset="2"/>
                        </a:rPr>
                        <a:t>(</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fcr.REQUEST_DATE</a:t>
                      </a:r>
                      <a:r>
                        <a:rPr lang="en-US" sz="1050" dirty="0" smtClean="0">
                          <a:latin typeface="Courier New" panose="02070309020205020404" pitchFamily="49" charset="0"/>
                          <a:cs typeface="Courier New" panose="02070309020205020404" pitchFamily="49" charset="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latin typeface="Courier New" panose="02070309020205020404" pitchFamily="49" charset="0"/>
                          <a:cs typeface="Courier New" panose="02070309020205020404" pitchFamily="49" charset="0"/>
                          <a:sym typeface="Wingdings" panose="05000000000000000000" pitchFamily="2" charset="2"/>
                        </a:rPr>
                        <a:t>INTO</a:t>
                      </a: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b="1" kern="1200" dirty="0" err="1" smtClean="0">
                          <a:solidFill>
                            <a:schemeClr val="accent1">
                              <a:lumMod val="75000"/>
                            </a:schemeClr>
                          </a:solidFill>
                          <a:latin typeface="Courier New" panose="02070309020205020404" pitchFamily="49" charset="0"/>
                          <a:ea typeface="+mn-ea"/>
                          <a:cs typeface="Courier New" panose="02070309020205020404" pitchFamily="49" charset="0"/>
                          <a:sym typeface="Wingdings" panose="05000000000000000000" pitchFamily="2" charset="2"/>
                        </a:rPr>
                        <a:t>ld_last_execution</a:t>
                      </a:r>
                      <a:endParaRPr lang="en-US" sz="1050" b="1" kern="1200" dirty="0" smtClean="0">
                        <a:solidFill>
                          <a:schemeClr val="accent1">
                            <a:lumMod val="75000"/>
                          </a:schemeClr>
                        </a:solidFill>
                        <a:latin typeface="Courier New" panose="02070309020205020404" pitchFamily="49" charset="0"/>
                        <a:ea typeface="+mn-ea"/>
                        <a:cs typeface="Courier New" panose="02070309020205020404" pitchFamily="49"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latin typeface="Courier New" panose="02070309020205020404" pitchFamily="49" charset="0"/>
                          <a:cs typeface="Courier New" panose="02070309020205020404" pitchFamily="49" charset="0"/>
                          <a:sym typeface="Wingdings" panose="05000000000000000000" pitchFamily="2" charset="2"/>
                        </a:rPr>
                        <a:t>FROM</a:t>
                      </a:r>
                      <a:r>
                        <a:rPr lang="en-US" sz="1050" dirty="0" smtClean="0">
                          <a:latin typeface="Courier New" panose="02070309020205020404" pitchFamily="49" charset="0"/>
                          <a:cs typeface="Courier New" panose="02070309020205020404" pitchFamily="49" charset="0"/>
                          <a:sym typeface="Wingdings" panose="05000000000000000000" pitchFamily="2" charset="2"/>
                        </a:rPr>
                        <a:t> FND_CONCURRENT_REQUESTS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fcr</a:t>
                      </a:r>
                      <a:r>
                        <a:rPr lang="en-US" sz="1050" dirty="0" smtClean="0">
                          <a:latin typeface="Courier New" panose="02070309020205020404" pitchFamily="49" charset="0"/>
                          <a:cs typeface="Courier New" panose="02070309020205020404" pitchFamily="49" charset="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fnd_concurrent_programs_tl</a:t>
                      </a: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fcpt</a:t>
                      </a:r>
                      <a:endParaRPr lang="en-US" sz="1050" dirty="0" smtClean="0">
                        <a:latin typeface="Courier New" panose="02070309020205020404" pitchFamily="49" charset="0"/>
                        <a:cs typeface="Courier New" panose="02070309020205020404" pitchFamily="49"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latin typeface="Courier New" panose="02070309020205020404" pitchFamily="49" charset="0"/>
                          <a:cs typeface="Courier New" panose="02070309020205020404" pitchFamily="49" charset="0"/>
                          <a:sym typeface="Wingdings" panose="05000000000000000000" pitchFamily="2" charset="2"/>
                        </a:rPr>
                        <a:t>WHERE</a:t>
                      </a:r>
                      <a:r>
                        <a:rPr lang="en-US" sz="1050" dirty="0" smtClean="0">
                          <a:latin typeface="Courier New" panose="02070309020205020404" pitchFamily="49" charset="0"/>
                          <a:cs typeface="Courier New" panose="02070309020205020404" pitchFamily="49" charset="0"/>
                          <a:sym typeface="Wingdings" panose="05000000000000000000" pitchFamily="2" charset="2"/>
                        </a:rPr>
                        <a:t> 1=1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b="1" dirty="0" smtClean="0">
                          <a:latin typeface="Courier New" panose="02070309020205020404" pitchFamily="49" charset="0"/>
                          <a:cs typeface="Courier New" panose="02070309020205020404" pitchFamily="49" charset="0"/>
                          <a:sym typeface="Wingdings" panose="05000000000000000000" pitchFamily="2" charset="2"/>
                        </a:rPr>
                        <a:t>AND</a:t>
                      </a: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fcr.concurrent_program_id</a:t>
                      </a:r>
                      <a:r>
                        <a:rPr lang="en-US" sz="1050" dirty="0" smtClean="0">
                          <a:latin typeface="Courier New" panose="02070309020205020404" pitchFamily="49" charset="0"/>
                          <a:cs typeface="Courier New" panose="02070309020205020404" pitchFamily="49" charset="0"/>
                          <a:sym typeface="Wingdings" panose="05000000000000000000" pitchFamily="2" charset="2"/>
                        </a:rPr>
                        <a:t>         =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fcpt.concurrent_program_id</a:t>
                      </a:r>
                      <a:endParaRPr lang="en-US" sz="1050" dirty="0" smtClean="0">
                        <a:latin typeface="Courier New" panose="02070309020205020404" pitchFamily="49" charset="0"/>
                        <a:cs typeface="Courier New" panose="02070309020205020404" pitchFamily="49"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b="1" dirty="0" smtClean="0">
                          <a:latin typeface="Courier New" panose="02070309020205020404" pitchFamily="49" charset="0"/>
                          <a:cs typeface="Courier New" panose="02070309020205020404" pitchFamily="49" charset="0"/>
                          <a:sym typeface="Wingdings" panose="05000000000000000000" pitchFamily="2" charset="2"/>
                        </a:rPr>
                        <a:t>AND</a:t>
                      </a: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fcr.program_application_id</a:t>
                      </a:r>
                      <a:r>
                        <a:rPr lang="en-US" sz="1050" dirty="0" smtClean="0">
                          <a:latin typeface="Courier New" panose="02070309020205020404" pitchFamily="49" charset="0"/>
                          <a:cs typeface="Courier New" panose="02070309020205020404" pitchFamily="49" charset="0"/>
                          <a:sym typeface="Wingdings" panose="05000000000000000000" pitchFamily="2" charset="2"/>
                        </a:rPr>
                        <a:t>        =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fcpt.application_id</a:t>
                      </a:r>
                      <a:endParaRPr lang="en-US" sz="1050" dirty="0" smtClean="0">
                        <a:latin typeface="Courier New" panose="02070309020205020404" pitchFamily="49" charset="0"/>
                        <a:cs typeface="Courier New" panose="02070309020205020404" pitchFamily="49"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b="1" dirty="0" smtClean="0">
                          <a:latin typeface="Courier New" panose="02070309020205020404" pitchFamily="49" charset="0"/>
                          <a:cs typeface="Courier New" panose="02070309020205020404" pitchFamily="49" charset="0"/>
                          <a:sym typeface="Wingdings" panose="05000000000000000000" pitchFamily="2" charset="2"/>
                        </a:rPr>
                        <a:t>AND</a:t>
                      </a: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fcr.ACTUAL_START_DATE</a:t>
                      </a: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baseline="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dirty="0" smtClean="0">
                          <a:latin typeface="Courier New" panose="02070309020205020404" pitchFamily="49" charset="0"/>
                          <a:cs typeface="Courier New" panose="02070309020205020404" pitchFamily="49" charset="0"/>
                          <a:sym typeface="Wingdings" panose="05000000000000000000" pitchFamily="2" charset="2"/>
                        </a:rPr>
                        <a:t>&gt;= </a:t>
                      </a:r>
                      <a:r>
                        <a:rPr lang="en-US" sz="1050" b="1" dirty="0" smtClean="0">
                          <a:solidFill>
                            <a:schemeClr val="accent1">
                              <a:lumMod val="75000"/>
                            </a:schemeClr>
                          </a:solidFill>
                          <a:latin typeface="Courier New" panose="02070309020205020404" pitchFamily="49" charset="0"/>
                          <a:cs typeface="Courier New" panose="02070309020205020404" pitchFamily="49" charset="0"/>
                          <a:sym typeface="Wingdings" panose="05000000000000000000" pitchFamily="2" charset="2"/>
                        </a:rPr>
                        <a:t>SYSDATE</a:t>
                      </a: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b="1" dirty="0" smtClean="0">
                          <a:latin typeface="Courier New" panose="02070309020205020404" pitchFamily="49" charset="0"/>
                          <a:cs typeface="Courier New" panose="02070309020205020404" pitchFamily="49" charset="0"/>
                          <a:sym typeface="Wingdings" panose="05000000000000000000" pitchFamily="2" charset="2"/>
                        </a:rPr>
                        <a:t>AND</a:t>
                      </a: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fcpt.user_concurrent_program_name</a:t>
                      </a:r>
                      <a:r>
                        <a:rPr lang="en-US" sz="1050" dirty="0" smtClean="0">
                          <a:latin typeface="Courier New" panose="02070309020205020404" pitchFamily="49" charset="0"/>
                          <a:cs typeface="Courier New" panose="02070309020205020404" pitchFamily="49" charset="0"/>
                          <a:sym typeface="Wingdings" panose="05000000000000000000" pitchFamily="2" charset="2"/>
                        </a:rPr>
                        <a:t> = 'XXVEN – INV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Replicação</a:t>
                      </a:r>
                      <a:r>
                        <a:rPr lang="en-US" sz="1050" dirty="0" smtClean="0">
                          <a:latin typeface="Courier New" panose="02070309020205020404" pitchFamily="49" charset="0"/>
                          <a:cs typeface="Courier New" panose="02070309020205020404" pitchFamily="49" charset="0"/>
                          <a:sym typeface="Wingdings" panose="05000000000000000000" pitchFamily="2" charset="2"/>
                        </a:rPr>
                        <a:t> de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Itens</a:t>
                      </a: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Unidade</a:t>
                      </a: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dirty="0" err="1" smtClean="0">
                          <a:latin typeface="Courier New" panose="02070309020205020404" pitchFamily="49" charset="0"/>
                          <a:cs typeface="Courier New" panose="02070309020205020404" pitchFamily="49" charset="0"/>
                          <a:sym typeface="Wingdings" panose="05000000000000000000" pitchFamily="2" charset="2"/>
                        </a:rPr>
                        <a:t>Operacional</a:t>
                      </a:r>
                      <a:r>
                        <a:rPr lang="en-US" sz="1050" dirty="0" smtClean="0">
                          <a:latin typeface="Courier New" panose="02070309020205020404" pitchFamily="49" charset="0"/>
                          <a:cs typeface="Courier New" panose="02070309020205020404" pitchFamily="49" charset="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latin typeface="Courier New" panose="02070309020205020404" pitchFamily="49" charset="0"/>
                          <a:cs typeface="Courier New" panose="02070309020205020404" pitchFamily="49" charset="0"/>
                          <a:sym typeface="Wingdings" panose="05000000000000000000" pitchFamily="2" charset="2"/>
                        </a:rPr>
                        <a:t>SELECT</a:t>
                      </a:r>
                      <a:r>
                        <a:rPr lang="en-US" sz="1050" dirty="0" smtClean="0">
                          <a:latin typeface="Courier New" panose="02070309020205020404" pitchFamily="49" charset="0"/>
                          <a:cs typeface="Courier New" panose="02070309020205020404" pitchFamily="49" charset="0"/>
                          <a:sym typeface="Wingdings" panose="05000000000000000000" pitchFamily="2" charset="2"/>
                        </a:rPr>
                        <a:t> ITEM </a:t>
                      </a:r>
                      <a:r>
                        <a:rPr lang="en-US" sz="1050" b="1" dirty="0" smtClean="0">
                          <a:latin typeface="Courier New" panose="02070309020205020404" pitchFamily="49" charset="0"/>
                          <a:cs typeface="Courier New" panose="02070309020205020404" pitchFamily="49" charset="0"/>
                          <a:sym typeface="Wingdings" panose="05000000000000000000" pitchFamily="2" charset="2"/>
                        </a:rPr>
                        <a:t>FROM</a:t>
                      </a:r>
                      <a:r>
                        <a:rPr lang="en-US" sz="1050" dirty="0" smtClean="0">
                          <a:latin typeface="Courier New" panose="02070309020205020404" pitchFamily="49" charset="0"/>
                          <a:cs typeface="Courier New" panose="02070309020205020404" pitchFamily="49" charset="0"/>
                          <a:sym typeface="Wingdings" panose="05000000000000000000" pitchFamily="2" charset="2"/>
                        </a:rPr>
                        <a:t> MTL_SYSTEM_ITEMS_B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latin typeface="Courier New" panose="02070309020205020404" pitchFamily="49" charset="0"/>
                          <a:cs typeface="Courier New" panose="02070309020205020404" pitchFamily="49" charset="0"/>
                          <a:sym typeface="Wingdings" panose="05000000000000000000" pitchFamily="2" charset="2"/>
                        </a:rPr>
                        <a:t>WHERE</a:t>
                      </a:r>
                      <a:r>
                        <a:rPr lang="en-US" sz="1050" dirty="0" smtClean="0">
                          <a:latin typeface="Courier New" panose="02070309020205020404" pitchFamily="49" charset="0"/>
                          <a:cs typeface="Courier New" panose="02070309020205020404" pitchFamily="49" charset="0"/>
                          <a:sym typeface="Wingdings" panose="05000000000000000000" pitchFamily="2" charset="2"/>
                        </a:rPr>
                        <a:t> 1=1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b="1" dirty="0" smtClean="0">
                          <a:latin typeface="Courier New" panose="02070309020205020404" pitchFamily="49" charset="0"/>
                          <a:cs typeface="Courier New" panose="02070309020205020404" pitchFamily="49" charset="0"/>
                          <a:sym typeface="Wingdings" panose="05000000000000000000" pitchFamily="2" charset="2"/>
                        </a:rPr>
                        <a:t>AND</a:t>
                      </a:r>
                      <a:r>
                        <a:rPr lang="en-US" sz="1050" dirty="0" smtClean="0">
                          <a:latin typeface="Courier New" panose="02070309020205020404" pitchFamily="49" charset="0"/>
                          <a:cs typeface="Courier New" panose="02070309020205020404" pitchFamily="49" charset="0"/>
                          <a:sym typeface="Wingdings" panose="05000000000000000000" pitchFamily="2" charset="2"/>
                        </a:rPr>
                        <a:t> LAST_UPDATE_DATE &gt;= </a:t>
                      </a:r>
                      <a:r>
                        <a:rPr lang="en-US" sz="1050" b="1" dirty="0" err="1" smtClean="0">
                          <a:solidFill>
                            <a:schemeClr val="accent1">
                              <a:lumMod val="75000"/>
                            </a:schemeClr>
                          </a:solidFill>
                          <a:latin typeface="Courier New" panose="02070309020205020404" pitchFamily="49" charset="0"/>
                          <a:cs typeface="Courier New" panose="02070309020205020404" pitchFamily="49" charset="0"/>
                          <a:sym typeface="Wingdings" panose="05000000000000000000" pitchFamily="2" charset="2"/>
                        </a:rPr>
                        <a:t>ld_last_execution</a:t>
                      </a:r>
                      <a:endParaRPr lang="en-US" sz="1050" b="1" dirty="0" smtClean="0">
                        <a:solidFill>
                          <a:schemeClr val="accent1">
                            <a:lumMod val="75000"/>
                          </a:schemeClr>
                        </a:solidFill>
                        <a:latin typeface="Courier New" panose="02070309020205020404" pitchFamily="49" charset="0"/>
                        <a:cs typeface="Courier New" panose="02070309020205020404" pitchFamily="49"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b="1" dirty="0" smtClean="0">
                          <a:latin typeface="Courier New" panose="02070309020205020404" pitchFamily="49" charset="0"/>
                          <a:cs typeface="Courier New" panose="02070309020205020404" pitchFamily="49" charset="0"/>
                          <a:sym typeface="Wingdings" panose="05000000000000000000" pitchFamily="2" charset="2"/>
                        </a:rPr>
                        <a:t>AND</a:t>
                      </a:r>
                      <a:r>
                        <a:rPr lang="en-US" sz="1050" dirty="0" smtClean="0">
                          <a:latin typeface="Courier New" panose="02070309020205020404" pitchFamily="49" charset="0"/>
                          <a:cs typeface="Courier New" panose="02070309020205020404" pitchFamily="49" charset="0"/>
                          <a:sym typeface="Wingdings" panose="05000000000000000000" pitchFamily="2" charset="2"/>
                        </a:rPr>
                        <a:t> LAST_UPDATE_DATE &lt;= SYSDATE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latin typeface="Courier New" panose="02070309020205020404" pitchFamily="49" charset="0"/>
                          <a:cs typeface="Courier New" panose="02070309020205020404" pitchFamily="49" charset="0"/>
                          <a:sym typeface="Wingdings" panose="05000000000000000000" pitchFamily="2" charset="2"/>
                        </a:rPr>
                        <a:t>SELECT</a:t>
                      </a:r>
                      <a:r>
                        <a:rPr lang="en-US" sz="1050" dirty="0" smtClean="0">
                          <a:latin typeface="Courier New" panose="02070309020205020404" pitchFamily="49" charset="0"/>
                          <a:cs typeface="Courier New" panose="02070309020205020404" pitchFamily="49" charset="0"/>
                          <a:sym typeface="Wingdings" panose="05000000000000000000" pitchFamily="2" charset="2"/>
                        </a:rPr>
                        <a:t> ITEM </a:t>
                      </a:r>
                      <a:r>
                        <a:rPr lang="en-US" sz="1050" b="1" dirty="0" smtClean="0">
                          <a:latin typeface="Courier New" panose="02070309020205020404" pitchFamily="49" charset="0"/>
                          <a:cs typeface="Courier New" panose="02070309020205020404" pitchFamily="49" charset="0"/>
                          <a:sym typeface="Wingdings" panose="05000000000000000000" pitchFamily="2" charset="2"/>
                        </a:rPr>
                        <a:t>FROM</a:t>
                      </a:r>
                      <a:r>
                        <a:rPr lang="en-US" sz="1050" dirty="0" smtClean="0">
                          <a:latin typeface="Courier New" panose="02070309020205020404" pitchFamily="49" charset="0"/>
                          <a:cs typeface="Courier New" panose="02070309020205020404" pitchFamily="49" charset="0"/>
                          <a:sym typeface="Wingdings" panose="05000000000000000000" pitchFamily="2" charset="2"/>
                        </a:rPr>
                        <a:t> MTL_ITEM_CATEGORIES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latin typeface="Courier New" panose="02070309020205020404" pitchFamily="49" charset="0"/>
                          <a:cs typeface="Courier New" panose="02070309020205020404" pitchFamily="49" charset="0"/>
                          <a:sym typeface="Wingdings" panose="05000000000000000000" pitchFamily="2" charset="2"/>
                        </a:rPr>
                        <a:t>WHERE</a:t>
                      </a:r>
                      <a:r>
                        <a:rPr lang="en-US" sz="1050" dirty="0" smtClean="0">
                          <a:latin typeface="Courier New" panose="02070309020205020404" pitchFamily="49" charset="0"/>
                          <a:cs typeface="Courier New" panose="02070309020205020404" pitchFamily="49" charset="0"/>
                          <a:sym typeface="Wingdings" panose="05000000000000000000" pitchFamily="2" charset="2"/>
                        </a:rPr>
                        <a:t> 1=1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b="1" dirty="0" smtClean="0">
                          <a:latin typeface="Courier New" panose="02070309020205020404" pitchFamily="49" charset="0"/>
                          <a:cs typeface="Courier New" panose="02070309020205020404" pitchFamily="49" charset="0"/>
                          <a:sym typeface="Wingdings" panose="05000000000000000000" pitchFamily="2" charset="2"/>
                        </a:rPr>
                        <a:t>AND</a:t>
                      </a:r>
                      <a:r>
                        <a:rPr lang="en-US" sz="1050" dirty="0" smtClean="0">
                          <a:latin typeface="Courier New" panose="02070309020205020404" pitchFamily="49" charset="0"/>
                          <a:cs typeface="Courier New" panose="02070309020205020404" pitchFamily="49" charset="0"/>
                          <a:sym typeface="Wingdings" panose="05000000000000000000" pitchFamily="2" charset="2"/>
                        </a:rPr>
                        <a:t> LAST_UPDATE_DATE &gt;= </a:t>
                      </a:r>
                      <a:r>
                        <a:rPr lang="en-US" sz="1050" b="1" kern="1200" dirty="0" err="1" smtClean="0">
                          <a:solidFill>
                            <a:schemeClr val="accent1">
                              <a:lumMod val="75000"/>
                            </a:schemeClr>
                          </a:solidFill>
                          <a:latin typeface="Courier New" panose="02070309020205020404" pitchFamily="49" charset="0"/>
                          <a:ea typeface="+mn-ea"/>
                          <a:cs typeface="Courier New" panose="02070309020205020404" pitchFamily="49" charset="0"/>
                          <a:sym typeface="Wingdings" panose="05000000000000000000" pitchFamily="2" charset="2"/>
                        </a:rPr>
                        <a:t>ld_last_execution</a:t>
                      </a:r>
                      <a:endParaRPr lang="en-US" sz="1050" b="1" kern="1200" dirty="0" smtClean="0">
                        <a:solidFill>
                          <a:schemeClr val="accent1">
                            <a:lumMod val="75000"/>
                          </a:schemeClr>
                        </a:solidFill>
                        <a:latin typeface="Courier New" panose="02070309020205020404" pitchFamily="49" charset="0"/>
                        <a:ea typeface="+mn-ea"/>
                        <a:cs typeface="Courier New" panose="02070309020205020404" pitchFamily="49"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  </a:t>
                      </a:r>
                      <a:r>
                        <a:rPr lang="en-US" sz="1050" b="1" dirty="0" smtClean="0">
                          <a:latin typeface="Courier New" panose="02070309020205020404" pitchFamily="49" charset="0"/>
                          <a:cs typeface="Courier New" panose="02070309020205020404" pitchFamily="49" charset="0"/>
                          <a:sym typeface="Wingdings" panose="05000000000000000000" pitchFamily="2" charset="2"/>
                        </a:rPr>
                        <a:t>AND</a:t>
                      </a:r>
                      <a:r>
                        <a:rPr lang="en-US" sz="1050" dirty="0" smtClean="0">
                          <a:latin typeface="Courier New" panose="02070309020205020404" pitchFamily="49" charset="0"/>
                          <a:cs typeface="Courier New" panose="02070309020205020404" pitchFamily="49" charset="0"/>
                          <a:sym typeface="Wingdings" panose="05000000000000000000" pitchFamily="2" charset="2"/>
                        </a:rPr>
                        <a:t> LAST_UPDATE_DATE &lt;= SYSDATE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latin typeface="Courier New" panose="02070309020205020404" pitchFamily="49" charset="0"/>
                          <a:cs typeface="Courier New" panose="02070309020205020404" pitchFamily="49" charset="0"/>
                          <a:sym typeface="Wingdings" panose="05000000000000000000" pitchFamily="2" charset="2"/>
                        </a:rPr>
                        <a:t>;</a:t>
                      </a:r>
                      <a:endParaRPr lang="en-US" sz="105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826197542"/>
                  </a:ext>
                </a:extLst>
              </a:tr>
            </a:tbl>
          </a:graphicData>
        </a:graphic>
      </p:graphicFrame>
    </p:spTree>
    <p:extLst>
      <p:ext uri="{BB962C8B-B14F-4D97-AF65-F5344CB8AC3E}">
        <p14:creationId xmlns:p14="http://schemas.microsoft.com/office/powerpoint/2010/main" val="2259672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Personalizada 1">
      <a:dk1>
        <a:sysClr val="windowText" lastClr="000000"/>
      </a:dk1>
      <a:lt1>
        <a:srgbClr val="FFFFFF"/>
      </a:lt1>
      <a:dk2>
        <a:srgbClr val="3F3F3F"/>
      </a:dk2>
      <a:lt2>
        <a:srgbClr val="F2F2F2"/>
      </a:lt2>
      <a:accent1>
        <a:srgbClr val="0070C0"/>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358_TF16411250.potx" id="{ADA3E8C3-89B5-42F4-B40B-445B02320158}" vid="{73F44004-0E06-4849-A377-12E0D1D74C9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2218FC-8412-44B9-9E82-D51F1F531141}">
  <ds:schemaRefs>
    <ds:schemaRef ds:uri="http://purl.org/dc/dcmitype/"/>
    <ds:schemaRef ds:uri="http://purl.org/dc/elements/1.1/"/>
    <ds:schemaRef ds:uri="http://schemas.microsoft.com/office/2006/documentManagement/types"/>
    <ds:schemaRef ds:uri="http://schemas.microsoft.com/sharepoint/v3"/>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fb0879af-3eba-417a-a55a-ffe6dcd6ca77"/>
    <ds:schemaRef ds:uri="6dc4bcd6-49db-4c07-9060-8acfc67cef9f"/>
  </ds:schemaRefs>
</ds:datastoreItem>
</file>

<file path=docProps/app.xml><?xml version="1.0" encoding="utf-8"?>
<Properties xmlns="http://schemas.openxmlformats.org/officeDocument/2006/extended-properties" xmlns:vt="http://schemas.openxmlformats.org/officeDocument/2006/docPropsVTypes">
  <Template>Excelente apresentação profissional</Template>
  <TotalTime>0</TotalTime>
  <Words>597</Words>
  <Application>Microsoft Office PowerPoint</Application>
  <PresentationFormat>Widescreen</PresentationFormat>
  <Paragraphs>79</Paragraphs>
  <Slides>6</Slides>
  <Notes>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6</vt:i4>
      </vt:variant>
    </vt:vector>
  </HeadingPairs>
  <TitlesOfParts>
    <vt:vector size="16" baseType="lpstr">
      <vt:lpstr>Arial</vt:lpstr>
      <vt:lpstr>Book Antiqua</vt:lpstr>
      <vt:lpstr>Calibri</vt:lpstr>
      <vt:lpstr>Calibri Light</vt:lpstr>
      <vt:lpstr>Candara</vt:lpstr>
      <vt:lpstr>Corbel</vt:lpstr>
      <vt:lpstr>Courier New</vt:lpstr>
      <vt:lpstr>Times New Roman</vt:lpstr>
      <vt:lpstr>Wingdings</vt:lpstr>
      <vt:lpstr>Tema do Office</vt:lpstr>
      <vt:lpstr>Atualização do Cadastro de Itens</vt:lpstr>
      <vt:lpstr>Cenário Atual</vt:lpstr>
      <vt:lpstr>Etapas</vt:lpstr>
      <vt:lpstr>Objeto na Base de Dados</vt:lpstr>
      <vt:lpstr>Descrição da Funcionalidade</vt:lpstr>
      <vt:lpstr>Descrição da Funcionalidade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2020-07-28T13:44:32Z</dcterms:created>
  <dcterms:modified xsi:type="dcterms:W3CDTF">2020-07-28T18:56:15Z</dcterms:modified>
</cp:coreProperties>
</file>