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2" r:id="rId4"/>
    <p:sldId id="260" r:id="rId5"/>
    <p:sldId id="264" r:id="rId6"/>
    <p:sldId id="261" r:id="rId7"/>
    <p:sldId id="263" r:id="rId8"/>
    <p:sldId id="265" r:id="rId9"/>
    <p:sldId id="266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88" y="6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572C3F2D-0A8E-45B6-8CEE-C8AB50D002F0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pt-BR" sz="4400" strike="noStrik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</a:rPr>
              <a:t>Importação de Produtos</a:t>
            </a:r>
          </a:p>
        </p:txBody>
      </p:sp>
      <p:sp>
        <p:nvSpPr>
          <p:cNvPr id="2" name="Fluxograma: Armazenamento de Acesso Sequencial 1"/>
          <p:cNvSpPr/>
          <p:nvPr/>
        </p:nvSpPr>
        <p:spPr>
          <a:xfrm>
            <a:off x="575816" y="1539131"/>
            <a:ext cx="2952328" cy="2736304"/>
          </a:xfrm>
          <a:prstGeom prst="flowChartMagneticTap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7" name="Fluxograma: Armazenamento de Acesso Sequencial 6"/>
          <p:cNvSpPr/>
          <p:nvPr/>
        </p:nvSpPr>
        <p:spPr>
          <a:xfrm>
            <a:off x="6408464" y="1539131"/>
            <a:ext cx="2952328" cy="2736304"/>
          </a:xfrm>
          <a:prstGeom prst="flowChartMagneticTap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ANALISA</a:t>
            </a:r>
            <a:endParaRPr lang="en-US" dirty="0"/>
          </a:p>
        </p:txBody>
      </p:sp>
      <p:sp>
        <p:nvSpPr>
          <p:cNvPr id="3" name="Seta para a Direita 2"/>
          <p:cNvSpPr/>
          <p:nvPr/>
        </p:nvSpPr>
        <p:spPr>
          <a:xfrm>
            <a:off x="3744168" y="2187203"/>
            <a:ext cx="2448272" cy="136815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KRUZER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2"/>
          <p:cNvSpPr txBox="1"/>
          <p:nvPr/>
        </p:nvSpPr>
        <p:spPr>
          <a:xfrm>
            <a:off x="721200" y="1395115"/>
            <a:ext cx="8639592" cy="4032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1" dirty="0" smtClean="0">
                <a:latin typeface="Arial"/>
              </a:rPr>
              <a:t>O Objeto Oracle, utilizado no projeto, para extração das informações dos produtos </a:t>
            </a:r>
            <a:r>
              <a:rPr lang="pt-BR" sz="2000" spc="-1" dirty="0">
                <a:latin typeface="Arial"/>
              </a:rPr>
              <a:t>c</a:t>
            </a:r>
            <a:r>
              <a:rPr lang="pt-BR" sz="2000" spc="-1" dirty="0" smtClean="0">
                <a:latin typeface="Arial"/>
              </a:rPr>
              <a:t>adastrados é a </a:t>
            </a:r>
            <a:r>
              <a:rPr lang="pt-BR" sz="2000" spc="-1" dirty="0" err="1" smtClean="0">
                <a:latin typeface="Arial"/>
              </a:rPr>
              <a:t>package</a:t>
            </a:r>
            <a:r>
              <a:rPr lang="pt-BR" sz="2000" spc="-1" dirty="0" smtClean="0"/>
              <a:t> </a:t>
            </a:r>
            <a:r>
              <a:rPr lang="pt-BR" sz="2000" b="1" i="1" u="sng" spc="-1" dirty="0" smtClean="0">
                <a:solidFill>
                  <a:schemeClr val="accent3">
                    <a:lumMod val="75000"/>
                  </a:schemeClr>
                </a:solidFill>
              </a:rPr>
              <a:t>XXVEN_INT_ITENS_PKG</a:t>
            </a:r>
            <a:r>
              <a:rPr lang="pt-BR" sz="2000" b="1" i="1" u="sng" spc="-1" dirty="0" smtClean="0"/>
              <a:t>.</a:t>
            </a:r>
            <a:endParaRPr lang="pt-BR" sz="2000" b="1" i="1" u="sng" strike="noStrike" spc="-1" dirty="0" smtClean="0">
              <a:latin typeface="Arial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1" dirty="0" smtClean="0">
                <a:latin typeface="Arial"/>
              </a:rPr>
              <a:t>A extração</a:t>
            </a:r>
            <a:r>
              <a:rPr lang="pt-BR" sz="2000" b="0" strike="noStrike" spc="-1" dirty="0" smtClean="0">
                <a:latin typeface="Arial"/>
              </a:rPr>
              <a:t> contempla </a:t>
            </a:r>
            <a:r>
              <a:rPr lang="pt-BR" sz="2000" b="0" strike="noStrike" spc="-1" dirty="0">
                <a:latin typeface="Arial"/>
              </a:rPr>
              <a:t>todas as informações necessárias para </a:t>
            </a:r>
            <a:r>
              <a:rPr lang="pt-BR" sz="2000" spc="-1" dirty="0" smtClean="0">
                <a:latin typeface="Arial"/>
              </a:rPr>
              <a:t>fazer a i</a:t>
            </a:r>
            <a:r>
              <a:rPr lang="pt-BR" sz="2000" b="0" strike="noStrike" spc="-1" dirty="0" smtClean="0">
                <a:latin typeface="Arial"/>
              </a:rPr>
              <a:t>ntegração dos produtos com os Legados.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spc="-1" dirty="0"/>
              <a:t>Cada </a:t>
            </a:r>
            <a:r>
              <a:rPr lang="pt-BR" sz="2000" spc="-1" dirty="0" smtClean="0"/>
              <a:t>legado </a:t>
            </a:r>
            <a:r>
              <a:rPr lang="pt-BR" sz="2000" spc="-1" dirty="0"/>
              <a:t>possui suas particularidades para receber </a:t>
            </a:r>
            <a:r>
              <a:rPr lang="pt-BR" sz="2000" spc="-1" dirty="0" smtClean="0"/>
              <a:t>tais </a:t>
            </a:r>
            <a:r>
              <a:rPr lang="pt-BR" sz="2000" spc="-1" dirty="0"/>
              <a:t>informações</a:t>
            </a:r>
            <a:r>
              <a:rPr lang="pt-BR" sz="2000" spc="-1" dirty="0" smtClean="0"/>
              <a:t>.</a:t>
            </a:r>
            <a:endParaRPr lang="pt-BR" sz="2000" b="0" strike="noStrike" spc="-1" dirty="0" smtClean="0">
              <a:latin typeface="Arial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b="0" strike="noStrike" spc="-1" dirty="0" smtClean="0">
                <a:latin typeface="Arial"/>
              </a:rPr>
              <a:t>Os legados são: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spc="-1" dirty="0" err="1" smtClean="0">
                <a:latin typeface="Arial"/>
              </a:rPr>
              <a:t>Procift</a:t>
            </a:r>
            <a:r>
              <a:rPr lang="pt-BR" sz="2000" spc="-1" dirty="0" smtClean="0">
                <a:latin typeface="Arial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b="1" u="sng" strike="noStrike" spc="-1" dirty="0" smtClean="0">
                <a:solidFill>
                  <a:schemeClr val="accent3">
                    <a:lumMod val="75000"/>
                  </a:schemeClr>
                </a:solidFill>
                <a:latin typeface="Arial"/>
              </a:rPr>
              <a:t>Analisa</a:t>
            </a:r>
            <a:r>
              <a:rPr lang="pt-BR" sz="2000" b="0" strike="noStrike" spc="-1" dirty="0" smtClean="0">
                <a:latin typeface="Arial"/>
              </a:rPr>
              <a:t>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spc="-1" dirty="0" err="1" smtClean="0">
                <a:latin typeface="Arial"/>
              </a:rPr>
              <a:t>Programare</a:t>
            </a:r>
            <a:r>
              <a:rPr lang="pt-BR" sz="2000" spc="-1" dirty="0" smtClean="0">
                <a:latin typeface="Arial"/>
              </a:rPr>
              <a:t>.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 dirty="0" smtClean="0">
                <a:solidFill>
                  <a:srgbClr val="FF0000"/>
                </a:solidFill>
                <a:latin typeface="Arial"/>
              </a:rPr>
              <a:t>Oracle</a:t>
            </a:r>
            <a:r>
              <a:rPr lang="pt-BR" sz="4400" spc="-1" dirty="0" smtClean="0">
                <a:latin typeface="Arial"/>
              </a:rPr>
              <a:t> – Rotina de Extração</a:t>
            </a:r>
            <a:endParaRPr lang="pt-BR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2"/>
          <p:cNvSpPr txBox="1"/>
          <p:nvPr/>
        </p:nvSpPr>
        <p:spPr>
          <a:xfrm>
            <a:off x="721200" y="1395115"/>
            <a:ext cx="8639592" cy="2880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No Oracle as </a:t>
            </a:r>
            <a:r>
              <a:rPr lang="en-US" sz="2000" dirty="0" err="1" smtClean="0"/>
              <a:t>informações</a:t>
            </a:r>
            <a:r>
              <a:rPr lang="en-US" sz="2000" dirty="0" smtClean="0"/>
              <a:t> de </a:t>
            </a:r>
            <a:r>
              <a:rPr lang="en-US" sz="2000" dirty="0" err="1" smtClean="0"/>
              <a:t>Seção</a:t>
            </a:r>
            <a:r>
              <a:rPr lang="en-US" sz="2000" dirty="0" smtClean="0"/>
              <a:t>, </a:t>
            </a:r>
            <a:r>
              <a:rPr lang="en-US" sz="2000" dirty="0" err="1" smtClean="0"/>
              <a:t>Grupo</a:t>
            </a:r>
            <a:r>
              <a:rPr lang="en-US" sz="2000" dirty="0" smtClean="0"/>
              <a:t> e </a:t>
            </a:r>
            <a:r>
              <a:rPr lang="en-US" sz="2000" dirty="0" err="1" smtClean="0"/>
              <a:t>Subgrupo</a:t>
            </a:r>
            <a:r>
              <a:rPr lang="en-US" sz="2000" dirty="0" smtClean="0"/>
              <a:t> </a:t>
            </a:r>
            <a:r>
              <a:rPr lang="en-US" sz="2000" dirty="0" err="1" smtClean="0"/>
              <a:t>são</a:t>
            </a:r>
            <a:r>
              <a:rPr lang="en-US" sz="2000" dirty="0" smtClean="0"/>
              <a:t> </a:t>
            </a:r>
            <a:r>
              <a:rPr lang="en-US" sz="2000" dirty="0" err="1" smtClean="0"/>
              <a:t>categorias</a:t>
            </a:r>
            <a:r>
              <a:rPr lang="en-US" sz="2000" dirty="0" smtClean="0"/>
              <a:t> do </a:t>
            </a:r>
            <a:r>
              <a:rPr lang="en-US" sz="2000" dirty="0" err="1" smtClean="0"/>
              <a:t>Produto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 err="1" smtClean="0"/>
              <a:t>Categoria</a:t>
            </a:r>
            <a:r>
              <a:rPr lang="en-US" sz="2000" dirty="0" smtClean="0"/>
              <a:t> </a:t>
            </a:r>
            <a:r>
              <a:rPr lang="en-US" sz="2000" dirty="0" err="1" smtClean="0"/>
              <a:t>está</a:t>
            </a:r>
            <a:r>
              <a:rPr lang="en-US" sz="2000" dirty="0" smtClean="0"/>
              <a:t> </a:t>
            </a:r>
            <a:r>
              <a:rPr lang="en-US" sz="2000" dirty="0" err="1" smtClean="0"/>
              <a:t>ligada</a:t>
            </a:r>
            <a:r>
              <a:rPr lang="en-US" sz="2000" dirty="0" smtClean="0"/>
              <a:t> </a:t>
            </a:r>
            <a:r>
              <a:rPr lang="en-US" sz="2000" dirty="0" err="1" smtClean="0"/>
              <a:t>ao</a:t>
            </a:r>
            <a:r>
              <a:rPr lang="en-US" sz="2000" dirty="0" smtClean="0"/>
              <a:t> </a:t>
            </a:r>
            <a:r>
              <a:rPr lang="en-US" sz="2000" dirty="0" err="1" smtClean="0"/>
              <a:t>Produto</a:t>
            </a:r>
            <a:r>
              <a:rPr lang="en-US" sz="2000" dirty="0" smtClean="0"/>
              <a:t> </a:t>
            </a:r>
            <a:r>
              <a:rPr lang="en-US" sz="2000" dirty="0" err="1" smtClean="0"/>
              <a:t>através</a:t>
            </a:r>
            <a:r>
              <a:rPr lang="en-US" sz="2000" dirty="0" smtClean="0"/>
              <a:t> de um </a:t>
            </a:r>
            <a:r>
              <a:rPr lang="en-US" sz="2000" dirty="0" err="1" smtClean="0"/>
              <a:t>Identificador</a:t>
            </a:r>
            <a:r>
              <a:rPr lang="en-US" sz="2000" dirty="0" smtClean="0"/>
              <a:t> </a:t>
            </a:r>
            <a:r>
              <a:rPr lang="en-US" sz="2000" dirty="0" err="1" smtClean="0"/>
              <a:t>Único</a:t>
            </a:r>
            <a:r>
              <a:rPr lang="en-US" sz="2000" dirty="0" smtClean="0"/>
              <a:t>.</a:t>
            </a:r>
          </a:p>
        </p:txBody>
      </p:sp>
      <p:sp>
        <p:nvSpPr>
          <p:cNvPr id="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Oracle</a:t>
            </a:r>
            <a:r>
              <a:rPr lang="en-US" sz="4400" dirty="0"/>
              <a:t> </a:t>
            </a:r>
            <a:r>
              <a:rPr lang="en-US" sz="4400" dirty="0" smtClean="0"/>
              <a:t>– </a:t>
            </a:r>
            <a:r>
              <a:rPr lang="en-US" sz="4400" dirty="0" err="1" smtClean="0"/>
              <a:t>Seção</a:t>
            </a:r>
            <a:r>
              <a:rPr lang="en-US" sz="4400" dirty="0" smtClean="0"/>
              <a:t>, </a:t>
            </a:r>
            <a:r>
              <a:rPr lang="en-US" sz="4400" dirty="0" err="1" smtClean="0"/>
              <a:t>Grupo</a:t>
            </a:r>
            <a:r>
              <a:rPr lang="en-US" sz="4400" dirty="0" smtClean="0"/>
              <a:t> e </a:t>
            </a:r>
            <a:r>
              <a:rPr lang="en-US" sz="4400" dirty="0" err="1" smtClean="0"/>
              <a:t>Subgrupo</a:t>
            </a:r>
            <a:endParaRPr lang="pt-BR" sz="4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274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88635"/>
            <a:ext cx="9071640" cy="94644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Analisa</a:t>
            </a:r>
            <a:r>
              <a:rPr lang="en-US" dirty="0"/>
              <a:t> – </a:t>
            </a:r>
            <a:r>
              <a:rPr lang="en-US" dirty="0" err="1"/>
              <a:t>Seção</a:t>
            </a:r>
            <a:r>
              <a:rPr lang="en-US" dirty="0"/>
              <a:t>, </a:t>
            </a:r>
            <a:r>
              <a:rPr lang="en-US" dirty="0" err="1"/>
              <a:t>Grupo</a:t>
            </a:r>
            <a:r>
              <a:rPr lang="en-US" dirty="0"/>
              <a:t> e </a:t>
            </a:r>
            <a:r>
              <a:rPr lang="en-US" dirty="0" err="1"/>
              <a:t>Subgrupo</a:t>
            </a:r>
            <a:endParaRPr lang="pt-BR" spc="-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9832" y="1035075"/>
            <a:ext cx="8640960" cy="40324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719832" y="1402080"/>
            <a:ext cx="8640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O </a:t>
            </a: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 smtClean="0"/>
              <a:t>armazena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de </a:t>
            </a:r>
            <a:r>
              <a:rPr lang="en-US" dirty="0" err="1" smtClean="0"/>
              <a:t>Seção</a:t>
            </a:r>
            <a:r>
              <a:rPr lang="en-US" dirty="0" smtClean="0"/>
              <a:t>, </a:t>
            </a:r>
            <a:r>
              <a:rPr lang="en-US" dirty="0" err="1" smtClean="0"/>
              <a:t>Grupo</a:t>
            </a:r>
            <a:r>
              <a:rPr lang="en-US" dirty="0" smtClean="0"/>
              <a:t> e </a:t>
            </a:r>
            <a:r>
              <a:rPr lang="en-US" dirty="0" err="1" smtClean="0"/>
              <a:t>Subgrupo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Tabelas</a:t>
            </a:r>
            <a:r>
              <a:rPr lang="en-US" dirty="0" smtClean="0"/>
              <a:t> </a:t>
            </a:r>
            <a:r>
              <a:rPr lang="en-US" dirty="0" err="1" smtClean="0"/>
              <a:t>Separadas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</a:rPr>
              <a:t>Seção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Armazenado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Tabela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PRODUTOS_SECAO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Grupo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Armazenado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Tabela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PRODUTOS_GRUPO</a:t>
            </a:r>
          </a:p>
          <a:p>
            <a:pPr lvl="1" algn="just">
              <a:lnSpc>
                <a:spcPct val="150000"/>
              </a:lnSpc>
            </a:pPr>
            <a:r>
              <a:rPr lang="en-US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Subgrupo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Armazenado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Tabela</a:t>
            </a:r>
            <a:r>
              <a:rPr lang="en-US" dirty="0" smtClean="0">
                <a:sym typeface="Wingdings" panose="05000000000000000000" pitchFamily="2" charset="2"/>
              </a:rPr>
              <a:t>: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PRODUTOS_SUBGRUPO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lvl="1" algn="just">
              <a:lnSpc>
                <a:spcPct val="150000"/>
              </a:lnSpc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5785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88635"/>
            <a:ext cx="9071640" cy="94644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Analisa</a:t>
            </a:r>
            <a:r>
              <a:rPr lang="en-US" dirty="0"/>
              <a:t> – </a:t>
            </a:r>
            <a:r>
              <a:rPr lang="en-US" dirty="0" err="1"/>
              <a:t>Seção</a:t>
            </a:r>
            <a:r>
              <a:rPr lang="en-US" dirty="0"/>
              <a:t>, </a:t>
            </a:r>
            <a:r>
              <a:rPr lang="en-US" dirty="0" err="1"/>
              <a:t>Grupo</a:t>
            </a:r>
            <a:r>
              <a:rPr lang="en-US" dirty="0"/>
              <a:t> e </a:t>
            </a:r>
            <a:r>
              <a:rPr lang="en-US" dirty="0" err="1"/>
              <a:t>Subgrupo</a:t>
            </a:r>
            <a:endParaRPr lang="pt-BR" spc="-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9832" y="1035075"/>
            <a:ext cx="8640960" cy="40324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7" name="Fluxograma: Dados Armazenados 6"/>
          <p:cNvSpPr/>
          <p:nvPr/>
        </p:nvSpPr>
        <p:spPr>
          <a:xfrm>
            <a:off x="3816176" y="1395115"/>
            <a:ext cx="2520280" cy="1152128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PRODUTOS_SECAO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err="1" smtClean="0"/>
              <a:t>Codigo_Secao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Descricao_Secao</a:t>
            </a:r>
            <a:endParaRPr lang="en-US" sz="1000" dirty="0" smtClean="0"/>
          </a:p>
          <a:p>
            <a:pPr algn="ctr"/>
            <a:endParaRPr lang="en-US" sz="1000" dirty="0"/>
          </a:p>
        </p:txBody>
      </p:sp>
      <p:sp>
        <p:nvSpPr>
          <p:cNvPr id="9" name="Fluxograma: Dados Armazenados 8"/>
          <p:cNvSpPr/>
          <p:nvPr/>
        </p:nvSpPr>
        <p:spPr>
          <a:xfrm>
            <a:off x="719832" y="3699371"/>
            <a:ext cx="2520280" cy="1152128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PRODUTOS_GRUPO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err="1" smtClean="0"/>
              <a:t>Codigo_Secao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Codigo_Grupo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Descricao_Grupo</a:t>
            </a:r>
            <a:endParaRPr lang="en-US" sz="1000" dirty="0" smtClean="0"/>
          </a:p>
        </p:txBody>
      </p:sp>
      <p:sp>
        <p:nvSpPr>
          <p:cNvPr id="10" name="Fluxograma: Dados Armazenados 9"/>
          <p:cNvSpPr/>
          <p:nvPr/>
        </p:nvSpPr>
        <p:spPr>
          <a:xfrm>
            <a:off x="6192440" y="3699371"/>
            <a:ext cx="2592288" cy="1152128"/>
          </a:xfrm>
          <a:prstGeom prst="flowChartOnlineStorag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PRODUTOS_SUBGRUPO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 err="1" smtClean="0"/>
              <a:t>Codigo_Secao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Codigo_Produto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Codigo_Subgrupo</a:t>
            </a:r>
            <a:endParaRPr lang="en-US" sz="1000" dirty="0" smtClean="0"/>
          </a:p>
          <a:p>
            <a:pPr algn="ctr"/>
            <a:r>
              <a:rPr lang="en-US" sz="1000" dirty="0" err="1" smtClean="0"/>
              <a:t>Descricao_Subgrupo</a:t>
            </a:r>
            <a:endParaRPr lang="en-US" sz="1000" dirty="0"/>
          </a:p>
        </p:txBody>
      </p:sp>
      <p:cxnSp>
        <p:nvCxnSpPr>
          <p:cNvPr id="16" name="Conector Angulado 15"/>
          <p:cNvCxnSpPr>
            <a:stCxn id="9" idx="3"/>
          </p:cNvCxnSpPr>
          <p:nvPr/>
        </p:nvCxnSpPr>
        <p:spPr>
          <a:xfrm>
            <a:off x="2820065" y="4275435"/>
            <a:ext cx="3372375" cy="2160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>
            <a:stCxn id="7" idx="2"/>
          </p:cNvCxnSpPr>
          <p:nvPr/>
        </p:nvCxnSpPr>
        <p:spPr>
          <a:xfrm rot="5400000">
            <a:off x="3330122" y="2169201"/>
            <a:ext cx="1368152" cy="212423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1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88635"/>
            <a:ext cx="9071640" cy="94644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Analisa</a:t>
            </a:r>
            <a:r>
              <a:rPr lang="en-US" dirty="0"/>
              <a:t> – </a:t>
            </a:r>
            <a:r>
              <a:rPr lang="en-US" dirty="0" err="1" smtClean="0"/>
              <a:t>Tabelas</a:t>
            </a:r>
            <a:r>
              <a:rPr lang="en-US" dirty="0" smtClean="0"/>
              <a:t>, </a:t>
            </a:r>
            <a:r>
              <a:rPr lang="en-US" dirty="0" err="1" smtClean="0"/>
              <a:t>Colunas</a:t>
            </a:r>
            <a:r>
              <a:rPr lang="en-US" dirty="0" smtClean="0"/>
              <a:t>, </a:t>
            </a:r>
            <a:r>
              <a:rPr lang="en-US" dirty="0" err="1" smtClean="0"/>
              <a:t>Tipos</a:t>
            </a:r>
            <a:endParaRPr lang="pt-BR" spc="-1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9832" y="1035075"/>
            <a:ext cx="8640960" cy="40324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719832" y="1037972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PRODUTOS_SECAO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principais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colunas</a:t>
            </a:r>
            <a:r>
              <a:rPr lang="en-US" sz="1600" dirty="0" smtClean="0">
                <a:sym typeface="Wingdings" panose="05000000000000000000" pitchFamily="2" charset="2"/>
              </a:rPr>
              <a:t> para o </a:t>
            </a:r>
            <a:r>
              <a:rPr lang="en-US" sz="1600" dirty="0" err="1" smtClean="0">
                <a:sym typeface="Wingdings" panose="05000000000000000000" pitchFamily="2" charset="2"/>
              </a:rPr>
              <a:t>projeto</a:t>
            </a:r>
            <a:r>
              <a:rPr lang="en-US" sz="1600" dirty="0" smtClean="0">
                <a:sym typeface="Wingdings" panose="05000000000000000000" pitchFamily="2" charset="2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Codigo_secao</a:t>
            </a:r>
            <a:r>
              <a:rPr lang="en-US" sz="1600" dirty="0" smtClean="0">
                <a:sym typeface="Wingdings" panose="05000000000000000000" pitchFamily="2" charset="2"/>
              </a:rPr>
              <a:t>  </a:t>
            </a:r>
            <a:r>
              <a:rPr lang="en-US" sz="1600" dirty="0" err="1" smtClean="0">
                <a:sym typeface="Wingdings" panose="05000000000000000000" pitchFamily="2" charset="2"/>
              </a:rPr>
              <a:t>Identificador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único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tipo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Inteiro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Descricao_secao</a:t>
            </a:r>
            <a:r>
              <a:rPr lang="en-US" sz="1600" dirty="0" smtClean="0">
                <a:sym typeface="Wingdings" panose="05000000000000000000" pitchFamily="2" charset="2"/>
              </a:rPr>
              <a:t>  </a:t>
            </a:r>
            <a:r>
              <a:rPr lang="en-US" sz="1600" dirty="0" err="1" smtClean="0">
                <a:sym typeface="Wingdings" panose="05000000000000000000" pitchFamily="2" charset="2"/>
              </a:rPr>
              <a:t>Alfanumérico</a:t>
            </a:r>
            <a:r>
              <a:rPr lang="en-US" sz="1600" dirty="0">
                <a:sym typeface="Wingdings" panose="05000000000000000000" pitchFamily="2" charset="2"/>
              </a:rPr>
              <a:t>;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PRODUTOS_GRUPO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principais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colunas</a:t>
            </a:r>
            <a:r>
              <a:rPr lang="en-US" sz="1600" dirty="0" smtClean="0">
                <a:sym typeface="Wingdings" panose="05000000000000000000" pitchFamily="2" charset="2"/>
              </a:rPr>
              <a:t> para o </a:t>
            </a:r>
            <a:r>
              <a:rPr lang="en-US" sz="1600" dirty="0" err="1" smtClean="0">
                <a:sym typeface="Wingdings" panose="05000000000000000000" pitchFamily="2" charset="2"/>
              </a:rPr>
              <a:t>projeto</a:t>
            </a:r>
            <a:r>
              <a:rPr lang="en-US" sz="1600" dirty="0" smtClean="0">
                <a:sym typeface="Wingdings" panose="05000000000000000000" pitchFamily="2" charset="2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Codigo_secao</a:t>
            </a:r>
            <a:r>
              <a:rPr lang="en-US" sz="1600" dirty="0" smtClean="0">
                <a:sym typeface="Wingdings" panose="05000000000000000000" pitchFamily="2" charset="2"/>
              </a:rPr>
              <a:t>  </a:t>
            </a:r>
            <a:r>
              <a:rPr lang="en-US" sz="1600" dirty="0" err="1" smtClean="0">
                <a:sym typeface="Wingdings" panose="05000000000000000000" pitchFamily="2" charset="2"/>
              </a:rPr>
              <a:t>Identificador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único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tipo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Inteiro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Codigo_grupo</a:t>
            </a:r>
            <a:r>
              <a:rPr lang="en-US" sz="1600" dirty="0" smtClean="0">
                <a:sym typeface="Wingdings" panose="05000000000000000000" pitchFamily="2" charset="2"/>
              </a:rPr>
              <a:t>  </a:t>
            </a:r>
            <a:r>
              <a:rPr lang="en-US" sz="1600" dirty="0" err="1" smtClean="0">
                <a:sym typeface="Wingdings" panose="05000000000000000000" pitchFamily="2" charset="2"/>
              </a:rPr>
              <a:t>Identificador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único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tipo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Inteiro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Descricao_grupo</a:t>
            </a:r>
            <a:r>
              <a:rPr lang="en-US" sz="1600" dirty="0" smtClean="0">
                <a:sym typeface="Wingdings" panose="05000000000000000000" pitchFamily="2" charset="2"/>
              </a:rPr>
              <a:t>  </a:t>
            </a:r>
            <a:r>
              <a:rPr lang="en-US" sz="1600" dirty="0" err="1" smtClean="0">
                <a:sym typeface="Wingdings" panose="05000000000000000000" pitchFamily="2" charset="2"/>
              </a:rPr>
              <a:t>Alfanumérico</a:t>
            </a:r>
            <a:r>
              <a:rPr lang="en-US" sz="1600" dirty="0" smtClean="0">
                <a:sym typeface="Wingdings" panose="05000000000000000000" pitchFamily="2" charset="2"/>
              </a:rPr>
              <a:t>; 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PRODUTOS_GRUPO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principais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colunas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para o </a:t>
            </a:r>
            <a:r>
              <a:rPr lang="en-US" sz="1600" dirty="0" err="1" smtClean="0">
                <a:sym typeface="Wingdings" panose="05000000000000000000" pitchFamily="2" charset="2"/>
              </a:rPr>
              <a:t>projeto</a:t>
            </a:r>
            <a:r>
              <a:rPr lang="en-US" sz="1600" dirty="0" smtClean="0">
                <a:sym typeface="Wingdings" panose="05000000000000000000" pitchFamily="2" charset="2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Codigo_secao</a:t>
            </a:r>
            <a:r>
              <a:rPr lang="en-US" sz="1600" dirty="0" smtClean="0">
                <a:sym typeface="Wingdings" panose="05000000000000000000" pitchFamily="2" charset="2"/>
              </a:rPr>
              <a:t>  </a:t>
            </a:r>
            <a:r>
              <a:rPr lang="en-US" sz="1600" dirty="0" err="1" smtClean="0">
                <a:sym typeface="Wingdings" panose="05000000000000000000" pitchFamily="2" charset="2"/>
              </a:rPr>
              <a:t>Identificador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único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tipo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Inteiro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Codigo_grupo</a:t>
            </a:r>
            <a:r>
              <a:rPr lang="en-US" sz="1600" dirty="0" smtClean="0">
                <a:sym typeface="Wingdings" panose="05000000000000000000" pitchFamily="2" charset="2"/>
              </a:rPr>
              <a:t>  </a:t>
            </a:r>
            <a:r>
              <a:rPr lang="en-US" sz="1600" dirty="0" err="1" smtClean="0">
                <a:sym typeface="Wingdings" panose="05000000000000000000" pitchFamily="2" charset="2"/>
              </a:rPr>
              <a:t>Identificador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único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tipo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Inteiro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Codigo_subgrupo</a:t>
            </a:r>
            <a:r>
              <a:rPr lang="en-US" sz="1600" dirty="0" smtClean="0">
                <a:sym typeface="Wingdings" panose="05000000000000000000" pitchFamily="2" charset="2"/>
              </a:rPr>
              <a:t> </a:t>
            </a:r>
            <a:r>
              <a:rPr lang="en-US" sz="1600" dirty="0" err="1" smtClean="0">
                <a:sym typeface="Wingdings" panose="05000000000000000000" pitchFamily="2" charset="2"/>
              </a:rPr>
              <a:t>Identificador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único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tipo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Inteiro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Descricao_subgrupo</a:t>
            </a:r>
            <a:r>
              <a:rPr lang="en-US" sz="1600" dirty="0" smtClean="0">
                <a:sym typeface="Wingdings" panose="05000000000000000000" pitchFamily="2" charset="2"/>
              </a:rPr>
              <a:t>  </a:t>
            </a:r>
            <a:r>
              <a:rPr lang="en-US" sz="1600" dirty="0" err="1" smtClean="0">
                <a:sym typeface="Wingdings" panose="05000000000000000000" pitchFamily="2" charset="2"/>
              </a:rPr>
              <a:t>Alfanumérico</a:t>
            </a:r>
            <a:r>
              <a:rPr lang="en-US" sz="1600" dirty="0" smtClean="0">
                <a:sym typeface="Wingdings" panose="05000000000000000000" pitchFamily="2" charset="2"/>
              </a:rPr>
              <a:t>; </a:t>
            </a:r>
          </a:p>
          <a:p>
            <a:pPr lvl="1" algn="just">
              <a:lnSpc>
                <a:spcPct val="150000"/>
              </a:lnSpc>
            </a:pPr>
            <a:endParaRPr lang="en-U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379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88635"/>
            <a:ext cx="9071640" cy="94644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Kruzer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Tratar</a:t>
            </a:r>
            <a:r>
              <a:rPr lang="en-US" dirty="0" smtClean="0"/>
              <a:t> Dados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9832" y="1035075"/>
            <a:ext cx="8640960" cy="40324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719832" y="1037972"/>
            <a:ext cx="86409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1600" dirty="0" smtClean="0">
                <a:sym typeface="Wingdings" panose="05000000000000000000" pitchFamily="2" charset="2"/>
              </a:rPr>
              <a:t>A </a:t>
            </a:r>
            <a:r>
              <a:rPr lang="en-US" sz="1600" dirty="0" err="1" smtClean="0">
                <a:sym typeface="Wingdings" panose="05000000000000000000" pitchFamily="2" charset="2"/>
              </a:rPr>
              <a:t>extração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Oracle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retorna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apenas</a:t>
            </a:r>
            <a:r>
              <a:rPr lang="en-US" sz="1600" dirty="0" smtClean="0">
                <a:sym typeface="Wingdings" panose="05000000000000000000" pitchFamily="2" charset="2"/>
              </a:rPr>
              <a:t> a </a:t>
            </a:r>
            <a:r>
              <a:rPr lang="en-US" sz="1600" dirty="0" err="1" smtClean="0">
                <a:sym typeface="Wingdings" panose="05000000000000000000" pitchFamily="2" charset="2"/>
              </a:rPr>
              <a:t>descrição</a:t>
            </a:r>
            <a:r>
              <a:rPr lang="en-US" sz="1600" dirty="0" smtClean="0">
                <a:sym typeface="Wingdings" panose="05000000000000000000" pitchFamily="2" charset="2"/>
              </a:rPr>
              <a:t> da </a:t>
            </a:r>
            <a:r>
              <a:rPr lang="en-US" sz="1600" dirty="0" err="1" smtClean="0">
                <a:sym typeface="Wingdings" panose="05000000000000000000" pitchFamily="2" charset="2"/>
              </a:rPr>
              <a:t>Seção</a:t>
            </a:r>
            <a:r>
              <a:rPr lang="en-US" sz="1600" dirty="0" smtClean="0">
                <a:sym typeface="Wingdings" panose="05000000000000000000" pitchFamily="2" charset="2"/>
              </a:rPr>
              <a:t>, do </a:t>
            </a:r>
            <a:r>
              <a:rPr lang="en-US" sz="1600" dirty="0" err="1" smtClean="0">
                <a:sym typeface="Wingdings" panose="05000000000000000000" pitchFamily="2" charset="2"/>
              </a:rPr>
              <a:t>Grupo</a:t>
            </a:r>
            <a:r>
              <a:rPr lang="en-US" sz="1600" dirty="0" smtClean="0">
                <a:sym typeface="Wingdings" panose="05000000000000000000" pitchFamily="2" charset="2"/>
              </a:rPr>
              <a:t> e do </a:t>
            </a:r>
            <a:r>
              <a:rPr lang="en-US" sz="1600" dirty="0" err="1" smtClean="0">
                <a:sym typeface="Wingdings" panose="05000000000000000000" pitchFamily="2" charset="2"/>
              </a:rPr>
              <a:t>Subgrupo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>
                <a:sym typeface="Wingdings" panose="05000000000000000000" pitchFamily="2" charset="2"/>
              </a:rPr>
              <a:t>p</a:t>
            </a:r>
            <a:r>
              <a:rPr lang="en-US" sz="1600" dirty="0" err="1" smtClean="0">
                <a:sym typeface="Wingdings" panose="05000000000000000000" pitchFamily="2" charset="2"/>
              </a:rPr>
              <a:t>roduto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err="1">
                <a:solidFill>
                  <a:srgbClr val="0070C0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Kruzer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terá</a:t>
            </a:r>
            <a:r>
              <a:rPr lang="en-US" sz="1600" dirty="0" smtClean="0">
                <a:sym typeface="Wingdings" panose="05000000000000000000" pitchFamily="2" charset="2"/>
              </a:rPr>
              <a:t> que </a:t>
            </a:r>
            <a:r>
              <a:rPr lang="en-US" sz="1600" dirty="0" err="1" smtClean="0">
                <a:sym typeface="Wingdings" panose="05000000000000000000" pitchFamily="2" charset="2"/>
              </a:rPr>
              <a:t>acessar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respectivas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tabelas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Analisa</a:t>
            </a:r>
            <a:r>
              <a:rPr lang="en-US" sz="1600" dirty="0" smtClean="0">
                <a:sym typeface="Wingdings" panose="05000000000000000000" pitchFamily="2" charset="2"/>
              </a:rPr>
              <a:t> e </a:t>
            </a:r>
            <a:r>
              <a:rPr lang="en-US" sz="1600" dirty="0" err="1" smtClean="0">
                <a:sym typeface="Wingdings" panose="05000000000000000000" pitchFamily="2" charset="2"/>
              </a:rPr>
              <a:t>identificar</a:t>
            </a:r>
            <a:r>
              <a:rPr lang="en-US" sz="1600" dirty="0" smtClean="0">
                <a:sym typeface="Wingdings" panose="05000000000000000000" pitchFamily="2" charset="2"/>
              </a:rPr>
              <a:t> a </a:t>
            </a:r>
            <a:r>
              <a:rPr lang="en-US" sz="1600" dirty="0" err="1" smtClean="0">
                <a:sym typeface="Wingdings" panose="05000000000000000000" pitchFamily="2" charset="2"/>
              </a:rPr>
              <a:t>existência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ou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não</a:t>
            </a:r>
            <a:r>
              <a:rPr lang="en-US" sz="1600" dirty="0" smtClean="0">
                <a:sym typeface="Wingdings" panose="05000000000000000000" pitchFamily="2" charset="2"/>
              </a:rPr>
              <a:t> dos dados </a:t>
            </a:r>
            <a:r>
              <a:rPr lang="en-US" sz="1600" dirty="0" err="1" smtClean="0">
                <a:sym typeface="Wingdings" panose="05000000000000000000" pitchFamily="2" charset="2"/>
              </a:rPr>
              <a:t>retornados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pelo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Oracle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err="1" smtClean="0">
                <a:sym typeface="Wingdings" panose="05000000000000000000" pitchFamily="2" charset="2"/>
              </a:rPr>
              <a:t>Caso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não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encontre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os</a:t>
            </a:r>
            <a:r>
              <a:rPr lang="en-US" sz="1600" dirty="0" smtClean="0">
                <a:sym typeface="Wingdings" panose="05000000000000000000" pitchFamily="2" charset="2"/>
              </a:rPr>
              <a:t> dados no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Analisa</a:t>
            </a:r>
            <a:r>
              <a:rPr lang="en-US" sz="1600" dirty="0" smtClean="0">
                <a:sym typeface="Wingdings" panose="05000000000000000000" pitchFamily="2" charset="2"/>
              </a:rPr>
              <a:t>, é </a:t>
            </a:r>
            <a:r>
              <a:rPr lang="en-US" sz="1600" dirty="0" err="1" smtClean="0">
                <a:sym typeface="Wingdings" panose="05000000000000000000" pitchFamily="2" charset="2"/>
              </a:rPr>
              <a:t>necessário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fazer</a:t>
            </a:r>
            <a:r>
              <a:rPr lang="en-US" sz="1600" dirty="0" smtClean="0">
                <a:sym typeface="Wingdings" panose="05000000000000000000" pitchFamily="2" charset="2"/>
              </a:rPr>
              <a:t> o </a:t>
            </a:r>
            <a:r>
              <a:rPr lang="en-US" sz="1600" dirty="0" err="1" smtClean="0">
                <a:sym typeface="Wingdings" panose="05000000000000000000" pitchFamily="2" charset="2"/>
              </a:rPr>
              <a:t>cadastro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mesmo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projeto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terá</a:t>
            </a:r>
            <a:r>
              <a:rPr lang="en-US" sz="1600" dirty="0" smtClean="0">
                <a:sym typeface="Wingdings" panose="05000000000000000000" pitchFamily="2" charset="2"/>
              </a:rPr>
              <a:t> um novo </a:t>
            </a:r>
            <a:r>
              <a:rPr lang="en-US" sz="1600" dirty="0" err="1" smtClean="0">
                <a:sym typeface="Wingdings" panose="05000000000000000000" pitchFamily="2" charset="2"/>
              </a:rPr>
              <a:t>início</a:t>
            </a:r>
            <a:r>
              <a:rPr lang="en-US" sz="1600" dirty="0" smtClean="0">
                <a:sym typeface="Wingdings" panose="05000000000000000000" pitchFamily="2" charset="2"/>
              </a:rPr>
              <a:t> para o Range de </a:t>
            </a:r>
            <a:r>
              <a:rPr lang="en-US" sz="1600" dirty="0" err="1" smtClean="0">
                <a:sym typeface="Wingdings" panose="05000000000000000000" pitchFamily="2" charset="2"/>
              </a:rPr>
              <a:t>Identificadores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nas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tabelas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Analisa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iniciando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por</a:t>
            </a:r>
            <a:r>
              <a:rPr lang="en-US" sz="1600" dirty="0" smtClean="0">
                <a:sym typeface="Wingdings" panose="05000000000000000000" pitchFamily="2" charset="2"/>
              </a:rPr>
              <a:t> um </a:t>
            </a:r>
            <a:r>
              <a:rPr lang="en-US" sz="1600" dirty="0" err="1" smtClean="0">
                <a:sym typeface="Wingdings" panose="05000000000000000000" pitchFamily="2" charset="2"/>
              </a:rPr>
              <a:t>milhão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ou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seja</a:t>
            </a:r>
            <a:r>
              <a:rPr lang="en-US" sz="1600" dirty="0" smtClean="0">
                <a:sym typeface="Wingdings" panose="05000000000000000000" pitchFamily="2" charset="2"/>
              </a:rPr>
              <a:t>, o </a:t>
            </a:r>
            <a:r>
              <a:rPr lang="en-US" sz="1600" dirty="0" err="1" smtClean="0">
                <a:sym typeface="Wingdings" panose="05000000000000000000" pitchFamily="2" charset="2"/>
              </a:rPr>
              <a:t>primeiro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registro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criado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pelo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Kruzer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dentro</a:t>
            </a:r>
            <a:r>
              <a:rPr lang="en-US" sz="1600" dirty="0" smtClean="0">
                <a:sym typeface="Wingdings" panose="05000000000000000000" pitchFamily="2" charset="2"/>
              </a:rPr>
              <a:t> das </a:t>
            </a:r>
            <a:r>
              <a:rPr lang="en-US" sz="1600" dirty="0" err="1" smtClean="0">
                <a:sym typeface="Wingdings" panose="05000000000000000000" pitchFamily="2" charset="2"/>
              </a:rPr>
              <a:t>tabelas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produtos_secao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produtos_grupo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e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produtos_subgrupo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iniciará</a:t>
            </a:r>
            <a:r>
              <a:rPr lang="en-US" sz="1600" dirty="0" smtClean="0">
                <a:sym typeface="Wingdings" panose="05000000000000000000" pitchFamily="2" charset="2"/>
              </a:rPr>
              <a:t> com </a:t>
            </a:r>
            <a:r>
              <a:rPr lang="en-US" sz="1600" dirty="0" err="1" smtClean="0">
                <a:sym typeface="Wingdings" panose="05000000000000000000" pitchFamily="2" charset="2"/>
              </a:rPr>
              <a:t>identificador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igu</a:t>
            </a:r>
            <a:r>
              <a:rPr lang="en-US" sz="1600" dirty="0" err="1" smtClean="0">
                <a:sym typeface="Wingdings" panose="05000000000000000000" pitchFamily="2" charset="2"/>
              </a:rPr>
              <a:t>al</a:t>
            </a:r>
            <a:r>
              <a:rPr lang="en-US" sz="1600" dirty="0" smtClean="0">
                <a:sym typeface="Wingdings" panose="05000000000000000000" pitchFamily="2" charset="2"/>
              </a:rPr>
              <a:t> a 1000000.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Os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próximos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novos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registros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seguirão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uma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sequência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pt-BR" sz="1600" dirty="0" smtClean="0">
                <a:sym typeface="Wingdings" panose="05000000000000000000" pitchFamily="2" charset="2"/>
              </a:rPr>
              <a:t>crescente; acrescido de um ao maior identificador localizado na tabela que for receber a nova informação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7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88635"/>
            <a:ext cx="9071640" cy="94644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Kruzer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Inserir</a:t>
            </a:r>
            <a:r>
              <a:rPr lang="en-US" dirty="0" smtClean="0"/>
              <a:t> /</a:t>
            </a:r>
            <a:r>
              <a:rPr lang="en-US" dirty="0" err="1" smtClean="0"/>
              <a:t>Atualizar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9832" y="1035075"/>
            <a:ext cx="8640960" cy="40324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719832" y="963067"/>
            <a:ext cx="87129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1600" dirty="0" err="1">
                <a:sym typeface="Wingdings" panose="05000000000000000000" pitchFamily="2" charset="2"/>
              </a:rPr>
              <a:t>A</a:t>
            </a:r>
            <a:r>
              <a:rPr lang="en-US" sz="1600" dirty="0" err="1" smtClean="0">
                <a:sym typeface="Wingdings" panose="05000000000000000000" pitchFamily="2" charset="2"/>
              </a:rPr>
              <a:t>pós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receber</a:t>
            </a:r>
            <a:r>
              <a:rPr lang="en-US" sz="1600" dirty="0" smtClean="0">
                <a:sym typeface="Wingdings" panose="05000000000000000000" pitchFamily="2" charset="2"/>
              </a:rPr>
              <a:t> e </a:t>
            </a:r>
            <a:r>
              <a:rPr lang="en-US" sz="1600" dirty="0" err="1" smtClean="0">
                <a:sym typeface="Wingdings" panose="05000000000000000000" pitchFamily="2" charset="2"/>
              </a:rPr>
              <a:t>validar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os</a:t>
            </a:r>
            <a:r>
              <a:rPr lang="en-US" sz="1600" dirty="0" smtClean="0">
                <a:sym typeface="Wingdings" panose="05000000000000000000" pitchFamily="2" charset="2"/>
              </a:rPr>
              <a:t> dados </a:t>
            </a:r>
            <a:r>
              <a:rPr lang="en-US" sz="1600" dirty="0" err="1" smtClean="0">
                <a:sym typeface="Wingdings" panose="05000000000000000000" pitchFamily="2" charset="2"/>
              </a:rPr>
              <a:t>recebidos</a:t>
            </a:r>
            <a:r>
              <a:rPr lang="en-US" sz="1600" dirty="0" smtClean="0">
                <a:sym typeface="Wingdings" panose="05000000000000000000" pitchFamily="2" charset="2"/>
              </a:rPr>
              <a:t> pela </a:t>
            </a:r>
            <a:r>
              <a:rPr lang="en-US" sz="1600" dirty="0" err="1" smtClean="0">
                <a:sym typeface="Wingdings" panose="05000000000000000000" pitchFamily="2" charset="2"/>
              </a:rPr>
              <a:t>extração</a:t>
            </a:r>
            <a:r>
              <a:rPr lang="en-US" sz="1600" dirty="0" smtClean="0">
                <a:sym typeface="Wingdings" panose="05000000000000000000" pitchFamily="2" charset="2"/>
              </a:rPr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sym typeface="Wingdings" panose="05000000000000000000" pitchFamily="2" charset="2"/>
              </a:rPr>
              <a:t>	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Kruzer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Executar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nalisa.MPO_ATUALIZA_PRODUTO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passando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como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parâmetro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informações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pertinentes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ym typeface="Wingdings" panose="05000000000000000000" pitchFamily="2" charset="2"/>
              </a:rPr>
              <a:t>Produto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sym typeface="Wingdings" panose="05000000000000000000" pitchFamily="2" charset="2"/>
              </a:rPr>
              <a:t> 	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Kruzer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Executar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Analisa.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ATUALIZA_PRODUTOS_EAN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passando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como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parâmetro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informações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pertinentes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ym typeface="Wingdings" panose="05000000000000000000" pitchFamily="2" charset="2"/>
              </a:rPr>
              <a:t>EAN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err="1" smtClean="0">
                <a:sym typeface="Wingdings" panose="05000000000000000000" pitchFamily="2" charset="2"/>
              </a:rPr>
              <a:t>Quando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não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localiz</a:t>
            </a:r>
            <a:r>
              <a:rPr lang="pt-BR" sz="1600" dirty="0" smtClean="0">
                <a:sym typeface="Wingdings" panose="05000000000000000000" pitchFamily="2" charset="2"/>
              </a:rPr>
              <a:t>ar no </a:t>
            </a:r>
            <a:r>
              <a:rPr lang="pt-BR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Analisa</a:t>
            </a:r>
            <a:r>
              <a:rPr lang="pt-BR" sz="1600" dirty="0" smtClean="0">
                <a:sym typeface="Wingdings" panose="05000000000000000000" pitchFamily="2" charset="2"/>
              </a:rPr>
              <a:t> os dados referente a </a:t>
            </a:r>
            <a:r>
              <a:rPr lang="pt-BR" sz="1600" u="sng" dirty="0" smtClean="0">
                <a:sym typeface="Wingdings" panose="05000000000000000000" pitchFamily="2" charset="2"/>
              </a:rPr>
              <a:t>Seção</a:t>
            </a:r>
            <a:r>
              <a:rPr lang="pt-BR" sz="1600" dirty="0" smtClean="0">
                <a:sym typeface="Wingdings" panose="05000000000000000000" pitchFamily="2" charset="2"/>
              </a:rPr>
              <a:t>, </a:t>
            </a:r>
            <a:r>
              <a:rPr lang="pt-BR" sz="1600" u="sng" dirty="0" smtClean="0">
                <a:sym typeface="Wingdings" panose="05000000000000000000" pitchFamily="2" charset="2"/>
              </a:rPr>
              <a:t>Grupo</a:t>
            </a:r>
            <a:r>
              <a:rPr lang="pt-BR" sz="1600" dirty="0" smtClean="0">
                <a:sym typeface="Wingdings" panose="05000000000000000000" pitchFamily="2" charset="2"/>
              </a:rPr>
              <a:t> e </a:t>
            </a:r>
            <a:r>
              <a:rPr lang="pt-BR" sz="1600" u="sng" dirty="0" smtClean="0">
                <a:sym typeface="Wingdings" panose="05000000000000000000" pitchFamily="2" charset="2"/>
              </a:rPr>
              <a:t>Subgrupo</a:t>
            </a:r>
            <a:r>
              <a:rPr lang="pt-BR" sz="1600" dirty="0" smtClean="0">
                <a:sym typeface="Wingdings" panose="05000000000000000000" pitchFamily="2" charset="2"/>
              </a:rPr>
              <a:t>:</a:t>
            </a:r>
            <a:endParaRPr lang="en-US" sz="1600" dirty="0" smtClean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sym typeface="Wingdings" panose="05000000000000000000" pitchFamily="2" charset="2"/>
              </a:rPr>
              <a:t> 	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Kruzer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Executar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Analisa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. ATUALIZA_PRODUTOS_SECAO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passando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como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err="1" smtClean="0">
                <a:sym typeface="Wingdings" panose="05000000000000000000" pitchFamily="2" charset="2"/>
              </a:rPr>
              <a:t>parâmetro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informações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pertinentes</a:t>
            </a:r>
            <a:r>
              <a:rPr lang="en-US" sz="1600" dirty="0" smtClean="0">
                <a:sym typeface="Wingdings" panose="05000000000000000000" pitchFamily="2" charset="2"/>
              </a:rPr>
              <a:t> a </a:t>
            </a:r>
            <a:r>
              <a:rPr lang="en-US" sz="1600" b="1" dirty="0" err="1" smtClean="0">
                <a:sym typeface="Wingdings" panose="05000000000000000000" pitchFamily="2" charset="2"/>
              </a:rPr>
              <a:t>Seção</a:t>
            </a:r>
            <a:r>
              <a:rPr lang="en-US" sz="1600" b="1" dirty="0" smtClean="0">
                <a:sym typeface="Wingdings" panose="05000000000000000000" pitchFamily="2" charset="2"/>
              </a:rPr>
              <a:t> do </a:t>
            </a:r>
            <a:r>
              <a:rPr lang="en-US" sz="1600" b="1" dirty="0" err="1" smtClean="0">
                <a:sym typeface="Wingdings" panose="05000000000000000000" pitchFamily="2" charset="2"/>
              </a:rPr>
              <a:t>Produto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sym typeface="Wingdings" panose="05000000000000000000" pitchFamily="2" charset="2"/>
              </a:rPr>
              <a:t> 	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Kruzer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Executar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Analisa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. ATUALIZA_PRODUTOS_GRUPO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passando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como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err="1" smtClean="0">
                <a:sym typeface="Wingdings" panose="05000000000000000000" pitchFamily="2" charset="2"/>
              </a:rPr>
              <a:t>parâmetro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informações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pertinentes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ym typeface="Wingdings" panose="05000000000000000000" pitchFamily="2" charset="2"/>
              </a:rPr>
              <a:t>Grupo</a:t>
            </a:r>
            <a:r>
              <a:rPr lang="en-US" sz="1600" b="1" dirty="0" smtClean="0">
                <a:sym typeface="Wingdings" panose="05000000000000000000" pitchFamily="2" charset="2"/>
              </a:rPr>
              <a:t> do </a:t>
            </a:r>
            <a:r>
              <a:rPr lang="en-US" sz="1600" b="1" dirty="0" err="1" smtClean="0">
                <a:sym typeface="Wingdings" panose="05000000000000000000" pitchFamily="2" charset="2"/>
              </a:rPr>
              <a:t>Produto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smtClean="0">
                <a:sym typeface="Wingdings" panose="05000000000000000000" pitchFamily="2" charset="2"/>
              </a:rPr>
              <a:t> 	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Kruzer</a:t>
            </a:r>
            <a:r>
              <a:rPr lang="en-US" sz="16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 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Executar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Analisa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. ATUALIZA_PRODUTOS_SUBGRUPO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passando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como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parâmetro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informações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pertinentes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ym typeface="Wingdings" panose="05000000000000000000" pitchFamily="2" charset="2"/>
              </a:rPr>
              <a:t>Subgrupo</a:t>
            </a:r>
            <a:r>
              <a:rPr lang="en-US" sz="1600" b="1" dirty="0" smtClean="0">
                <a:sym typeface="Wingdings" panose="05000000000000000000" pitchFamily="2" charset="2"/>
              </a:rPr>
              <a:t> do </a:t>
            </a:r>
            <a:r>
              <a:rPr lang="en-US" sz="1600" b="1" dirty="0" err="1" smtClean="0">
                <a:sym typeface="Wingdings" panose="05000000000000000000" pitchFamily="2" charset="2"/>
              </a:rPr>
              <a:t>Produto</a:t>
            </a:r>
            <a:r>
              <a:rPr lang="en-US" sz="1600" dirty="0" smtClean="0">
                <a:sym typeface="Wingdings" panose="05000000000000000000" pitchFamily="2" charset="2"/>
              </a:rPr>
              <a:t>;</a:t>
            </a:r>
          </a:p>
          <a:p>
            <a:pPr lvl="1" algn="just">
              <a:lnSpc>
                <a:spcPct val="150000"/>
              </a:lnSpc>
            </a:pPr>
            <a:endParaRPr lang="en-US" sz="1600" dirty="0" smtClean="0">
              <a:sym typeface="Wingdings" panose="05000000000000000000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sz="1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46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00" y="88635"/>
            <a:ext cx="9071640" cy="94644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Kruzer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Regra</a:t>
            </a:r>
            <a:r>
              <a:rPr lang="en-US" dirty="0" err="1" smtClean="0"/>
              <a:t>s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9832" y="1035075"/>
            <a:ext cx="8640960" cy="40324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n-US" sz="2000" dirty="0" smtClean="0"/>
          </a:p>
        </p:txBody>
      </p:sp>
      <p:sp>
        <p:nvSpPr>
          <p:cNvPr id="5" name="Retângulo 4"/>
          <p:cNvSpPr/>
          <p:nvPr/>
        </p:nvSpPr>
        <p:spPr>
          <a:xfrm>
            <a:off x="719832" y="963067"/>
            <a:ext cx="871296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O </a:t>
            </a:r>
            <a:r>
              <a:rPr lang="en-US" sz="1600" dirty="0" err="1" smtClean="0">
                <a:sym typeface="Wingdings" panose="05000000000000000000" pitchFamily="2" charset="2"/>
              </a:rPr>
              <a:t>arquivo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em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anexo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descreve</a:t>
            </a:r>
            <a:r>
              <a:rPr lang="en-US" sz="1600" dirty="0" smtClean="0">
                <a:sym typeface="Wingdings" panose="05000000000000000000" pitchFamily="2" charset="2"/>
              </a:rPr>
              <a:t> um </a:t>
            </a:r>
            <a:r>
              <a:rPr lang="en-US" sz="1600" dirty="0" err="1" smtClean="0">
                <a:sym typeface="Wingdings" panose="05000000000000000000" pitchFamily="2" charset="2"/>
              </a:rPr>
              <a:t>esboço</a:t>
            </a:r>
            <a:r>
              <a:rPr lang="en-US" sz="1600" dirty="0" smtClean="0">
                <a:sym typeface="Wingdings" panose="05000000000000000000" pitchFamily="2" charset="2"/>
              </a:rPr>
              <a:t> de </a:t>
            </a:r>
            <a:r>
              <a:rPr lang="en-US" sz="1600" dirty="0" err="1" smtClean="0">
                <a:sym typeface="Wingdings" panose="05000000000000000000" pitchFamily="2" charset="2"/>
              </a:rPr>
              <a:t>como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fazer</a:t>
            </a:r>
            <a:r>
              <a:rPr lang="en-US" sz="1600" dirty="0" smtClean="0">
                <a:sym typeface="Wingdings" panose="05000000000000000000" pitchFamily="2" charset="2"/>
              </a:rPr>
              <a:t> a </a:t>
            </a:r>
            <a:r>
              <a:rPr lang="en-US" sz="1600" dirty="0" err="1" smtClean="0">
                <a:sym typeface="Wingdings" panose="05000000000000000000" pitchFamily="2" charset="2"/>
              </a:rPr>
              <a:t>regra</a:t>
            </a:r>
            <a:r>
              <a:rPr lang="en-US" sz="1600" dirty="0" smtClean="0">
                <a:sym typeface="Wingdings" panose="05000000000000000000" pitchFamily="2" charset="2"/>
              </a:rPr>
              <a:t> para </a:t>
            </a:r>
            <a:r>
              <a:rPr lang="en-US" sz="1600" dirty="0" err="1" smtClean="0">
                <a:sym typeface="Wingdings" panose="05000000000000000000" pitchFamily="2" charset="2"/>
              </a:rPr>
              <a:t>validação</a:t>
            </a:r>
            <a:r>
              <a:rPr lang="en-US" sz="1600" dirty="0" smtClean="0">
                <a:sym typeface="Wingdings" panose="05000000000000000000" pitchFamily="2" charset="2"/>
              </a:rPr>
              <a:t> das </a:t>
            </a:r>
            <a:r>
              <a:rPr lang="en-US" sz="1600" dirty="0" err="1" smtClean="0">
                <a:sym typeface="Wingdings" panose="05000000000000000000" pitchFamily="2" charset="2"/>
              </a:rPr>
              <a:t>informações</a:t>
            </a:r>
            <a:r>
              <a:rPr lang="en-US" sz="1600" dirty="0" smtClean="0">
                <a:sym typeface="Wingdings" panose="05000000000000000000" pitchFamily="2" charset="2"/>
              </a:rPr>
              <a:t> da </a:t>
            </a:r>
            <a:r>
              <a:rPr lang="en-US" sz="1600" b="1" dirty="0" err="1" smtClean="0">
                <a:sym typeface="Wingdings" panose="05000000000000000000" pitchFamily="2" charset="2"/>
              </a:rPr>
              <a:t>Seção</a:t>
            </a:r>
            <a:r>
              <a:rPr lang="en-US" sz="1600" dirty="0" smtClean="0">
                <a:sym typeface="Wingdings" panose="05000000000000000000" pitchFamily="2" charset="2"/>
              </a:rPr>
              <a:t>, do </a:t>
            </a:r>
            <a:r>
              <a:rPr lang="en-US" sz="1600" b="1" dirty="0" err="1" smtClean="0">
                <a:sym typeface="Wingdings" panose="05000000000000000000" pitchFamily="2" charset="2"/>
              </a:rPr>
              <a:t>Grupo</a:t>
            </a:r>
            <a:r>
              <a:rPr lang="en-US" sz="1600" dirty="0" smtClean="0">
                <a:sym typeface="Wingdings" panose="05000000000000000000" pitchFamily="2" charset="2"/>
              </a:rPr>
              <a:t> e do </a:t>
            </a:r>
            <a:r>
              <a:rPr lang="en-US" sz="1600" b="1" dirty="0" err="1" smtClean="0">
                <a:sym typeface="Wingdings" panose="05000000000000000000" pitchFamily="2" charset="2"/>
              </a:rPr>
              <a:t>Subgrupo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dirty="0" err="1" smtClean="0">
                <a:sym typeface="Wingdings" panose="05000000000000000000" pitchFamily="2" charset="2"/>
              </a:rPr>
              <a:t>Produto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ym typeface="Wingdings" panose="05000000000000000000" pitchFamily="2" charset="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ym typeface="Wingdings" panose="05000000000000000000" pitchFamily="2" charset="2"/>
              </a:rPr>
              <a:t>Lembrar</a:t>
            </a:r>
            <a:r>
              <a:rPr lang="en-US" sz="1600" dirty="0" smtClean="0">
                <a:sym typeface="Wingdings" panose="05000000000000000000" pitchFamily="2" charset="2"/>
              </a:rPr>
              <a:t> que </a:t>
            </a:r>
            <a:r>
              <a:rPr lang="en-US" sz="1600" b="1" dirty="0" err="1" smtClean="0">
                <a:sym typeface="Wingdings" panose="05000000000000000000" pitchFamily="2" charset="2"/>
              </a:rPr>
              <a:t>senão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existir</a:t>
            </a:r>
            <a:r>
              <a:rPr lang="en-US" sz="1600" dirty="0" smtClean="0">
                <a:sym typeface="Wingdings" panose="05000000000000000000" pitchFamily="2" charset="2"/>
              </a:rPr>
              <a:t> a </a:t>
            </a:r>
            <a:r>
              <a:rPr lang="en-US" sz="1600" b="1" dirty="0" err="1" smtClean="0">
                <a:sym typeface="Wingdings" panose="05000000000000000000" pitchFamily="2" charset="2"/>
              </a:rPr>
              <a:t>Seção</a:t>
            </a:r>
            <a:r>
              <a:rPr lang="en-US" sz="1600" dirty="0" smtClean="0">
                <a:sym typeface="Wingdings" panose="05000000000000000000" pitchFamily="2" charset="2"/>
              </a:rPr>
              <a:t> no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Analisa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então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deve</a:t>
            </a:r>
            <a:r>
              <a:rPr lang="en-US" sz="1600" dirty="0" smtClean="0">
                <a:sym typeface="Wingdings" panose="05000000000000000000" pitchFamily="2" charset="2"/>
              </a:rPr>
              <a:t>-se </a:t>
            </a:r>
            <a:r>
              <a:rPr lang="en-US" sz="1600" dirty="0" err="1" smtClean="0">
                <a:sym typeface="Wingdings" panose="05000000000000000000" pitchFamily="2" charset="2"/>
              </a:rPr>
              <a:t>criar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registros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novos</a:t>
            </a:r>
            <a:r>
              <a:rPr lang="en-US" sz="1600" dirty="0" smtClean="0">
                <a:sym typeface="Wingdings" panose="05000000000000000000" pitchFamily="2" charset="2"/>
              </a:rPr>
              <a:t> para </a:t>
            </a:r>
            <a:r>
              <a:rPr lang="en-US" sz="1600" b="1" dirty="0" err="1" smtClean="0">
                <a:sym typeface="Wingdings" panose="05000000000000000000" pitchFamily="2" charset="2"/>
              </a:rPr>
              <a:t>Seção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b="1" dirty="0" err="1" smtClean="0">
                <a:sym typeface="Wingdings" panose="05000000000000000000" pitchFamily="2" charset="2"/>
              </a:rPr>
              <a:t>Grupo</a:t>
            </a:r>
            <a:r>
              <a:rPr lang="en-US" sz="1600" dirty="0" smtClean="0">
                <a:sym typeface="Wingdings" panose="05000000000000000000" pitchFamily="2" charset="2"/>
              </a:rPr>
              <a:t> e </a:t>
            </a:r>
            <a:r>
              <a:rPr lang="en-US" sz="1600" b="1" dirty="0" err="1" smtClean="0">
                <a:sym typeface="Wingdings" panose="05000000000000000000" pitchFamily="2" charset="2"/>
              </a:rPr>
              <a:t>Subgrupo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utilizando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descrições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recebidas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Oracle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No </a:t>
            </a:r>
            <a:r>
              <a:rPr lang="en-US" sz="1600" dirty="0" err="1" smtClean="0">
                <a:sym typeface="Wingdings" panose="05000000000000000000" pitchFamily="2" charset="2"/>
              </a:rPr>
              <a:t>caso</a:t>
            </a:r>
            <a:r>
              <a:rPr lang="en-US" sz="1600" dirty="0" smtClean="0">
                <a:sym typeface="Wingdings" panose="05000000000000000000" pitchFamily="2" charset="2"/>
              </a:rPr>
              <a:t> de </a:t>
            </a:r>
            <a:r>
              <a:rPr lang="en-US" sz="1600" b="1" dirty="0" err="1" smtClean="0">
                <a:sym typeface="Wingdings" panose="05000000000000000000" pitchFamily="2" charset="2"/>
              </a:rPr>
              <a:t>existir</a:t>
            </a:r>
            <a:r>
              <a:rPr lang="en-US" sz="1600" dirty="0" smtClean="0">
                <a:sym typeface="Wingdings" panose="05000000000000000000" pitchFamily="2" charset="2"/>
              </a:rPr>
              <a:t> a </a:t>
            </a:r>
            <a:r>
              <a:rPr lang="en-US" sz="1600" dirty="0" err="1" smtClean="0">
                <a:sym typeface="Wingdings" panose="05000000000000000000" pitchFamily="2" charset="2"/>
              </a:rPr>
              <a:t>Seção</a:t>
            </a:r>
            <a:r>
              <a:rPr lang="en-US" sz="1600" dirty="0" smtClean="0">
                <a:sym typeface="Wingdings" panose="05000000000000000000" pitchFamily="2" charset="2"/>
              </a:rPr>
              <a:t> e </a:t>
            </a:r>
            <a:r>
              <a:rPr lang="en-US" sz="1600" b="1" dirty="0" err="1" smtClean="0">
                <a:sym typeface="Wingdings" panose="05000000000000000000" pitchFamily="2" charset="2"/>
              </a:rPr>
              <a:t>não</a:t>
            </a:r>
            <a:r>
              <a:rPr lang="en-US" sz="1600" b="1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ym typeface="Wingdings" panose="05000000000000000000" pitchFamily="2" charset="2"/>
              </a:rPr>
              <a:t>existir</a:t>
            </a:r>
            <a:r>
              <a:rPr lang="en-US" sz="1600" dirty="0" smtClean="0">
                <a:sym typeface="Wingdings" panose="05000000000000000000" pitchFamily="2" charset="2"/>
              </a:rPr>
              <a:t> o </a:t>
            </a:r>
            <a:r>
              <a:rPr lang="en-US" sz="1600" b="1" dirty="0" err="1" smtClean="0">
                <a:sym typeface="Wingdings" panose="05000000000000000000" pitchFamily="2" charset="2"/>
              </a:rPr>
              <a:t>Grupo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então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deve</a:t>
            </a:r>
            <a:r>
              <a:rPr lang="en-US" sz="1600" dirty="0" smtClean="0">
                <a:sym typeface="Wingdings" panose="05000000000000000000" pitchFamily="2" charset="2"/>
              </a:rPr>
              <a:t>-se </a:t>
            </a:r>
            <a:r>
              <a:rPr lang="en-US" sz="1600" b="1" dirty="0" err="1" smtClean="0">
                <a:sym typeface="Wingdings" panose="05000000000000000000" pitchFamily="2" charset="2"/>
              </a:rPr>
              <a:t>criar</a:t>
            </a:r>
            <a:r>
              <a:rPr lang="en-US" sz="1600" dirty="0" smtClean="0">
                <a:sym typeface="Wingdings" panose="05000000000000000000" pitchFamily="2" charset="2"/>
              </a:rPr>
              <a:t> um novo </a:t>
            </a:r>
            <a:r>
              <a:rPr lang="en-US" sz="1600" b="1" dirty="0" err="1" smtClean="0">
                <a:sym typeface="Wingdings" panose="05000000000000000000" pitchFamily="2" charset="2"/>
              </a:rPr>
              <a:t>grupo</a:t>
            </a:r>
            <a:r>
              <a:rPr lang="en-US" sz="1600" dirty="0" smtClean="0">
                <a:sym typeface="Wingdings" panose="05000000000000000000" pitchFamily="2" charset="2"/>
              </a:rPr>
              <a:t> e um novo </a:t>
            </a:r>
            <a:r>
              <a:rPr lang="en-US" sz="1600" b="1" dirty="0" err="1" smtClean="0">
                <a:sym typeface="Wingdings" panose="05000000000000000000" pitchFamily="2" charset="2"/>
              </a:rPr>
              <a:t>subgrupo</a:t>
            </a:r>
            <a:r>
              <a:rPr lang="en-US" sz="1600" dirty="0" smtClean="0">
                <a:sym typeface="Wingdings" panose="05000000000000000000" pitchFamily="2" charset="2"/>
              </a:rPr>
              <a:t> , </a:t>
            </a:r>
            <a:r>
              <a:rPr lang="en-US" sz="1600" dirty="0" err="1" smtClean="0">
                <a:sym typeface="Wingdings" panose="05000000000000000000" pitchFamily="2" charset="2"/>
              </a:rPr>
              <a:t>utilizando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descrições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recebidas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Oracle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em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ambas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criações</a:t>
            </a:r>
            <a:r>
              <a:rPr lang="en-US" sz="1600" dirty="0" smtClean="0">
                <a:sym typeface="Wingdings" panose="05000000000000000000" pitchFamily="2" charset="2"/>
              </a:rPr>
              <a:t> é </a:t>
            </a:r>
            <a:r>
              <a:rPr lang="en-US" sz="1600" dirty="0" err="1" smtClean="0">
                <a:sym typeface="Wingdings" panose="05000000000000000000" pitchFamily="2" charset="2"/>
              </a:rPr>
              <a:t>necessário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informar</a:t>
            </a:r>
            <a:r>
              <a:rPr lang="en-US" sz="1600" dirty="0" smtClean="0">
                <a:sym typeface="Wingdings" panose="05000000000000000000" pitchFamily="2" charset="2"/>
              </a:rPr>
              <a:t> o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CODIGO_SECAO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existente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anose="05000000000000000000" pitchFamily="2" charset="2"/>
              </a:rPr>
              <a:t>No </a:t>
            </a:r>
            <a:r>
              <a:rPr lang="en-US" sz="1600" dirty="0" err="1" smtClean="0">
                <a:sym typeface="Wingdings" panose="05000000000000000000" pitchFamily="2" charset="2"/>
              </a:rPr>
              <a:t>caso</a:t>
            </a:r>
            <a:r>
              <a:rPr lang="en-US" sz="1600" dirty="0" smtClean="0">
                <a:sym typeface="Wingdings" panose="05000000000000000000" pitchFamily="2" charset="2"/>
              </a:rPr>
              <a:t> de </a:t>
            </a:r>
            <a:r>
              <a:rPr lang="en-US" sz="1600" b="1" dirty="0" err="1" smtClean="0">
                <a:sym typeface="Wingdings" panose="05000000000000000000" pitchFamily="2" charset="2"/>
              </a:rPr>
              <a:t>existir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Seção</a:t>
            </a:r>
            <a:r>
              <a:rPr lang="en-US" sz="1600" dirty="0" smtClean="0">
                <a:sym typeface="Wingdings" panose="05000000000000000000" pitchFamily="2" charset="2"/>
              </a:rPr>
              <a:t> e </a:t>
            </a:r>
            <a:r>
              <a:rPr lang="en-US" sz="1600" dirty="0" err="1" smtClean="0">
                <a:sym typeface="Wingdings" panose="05000000000000000000" pitchFamily="2" charset="2"/>
              </a:rPr>
              <a:t>Grupo</a:t>
            </a:r>
            <a:r>
              <a:rPr lang="en-US" sz="1600" dirty="0" smtClean="0">
                <a:sym typeface="Wingdings" panose="05000000000000000000" pitchFamily="2" charset="2"/>
              </a:rPr>
              <a:t>, mas </a:t>
            </a:r>
            <a:r>
              <a:rPr lang="en-US" sz="1600" b="1" dirty="0" err="1" smtClean="0">
                <a:sym typeface="Wingdings" panose="05000000000000000000" pitchFamily="2" charset="2"/>
              </a:rPr>
              <a:t>não</a:t>
            </a:r>
            <a:r>
              <a:rPr lang="en-US" sz="1600" b="1" dirty="0" smtClean="0">
                <a:sym typeface="Wingdings" panose="05000000000000000000" pitchFamily="2" charset="2"/>
              </a:rPr>
              <a:t> </a:t>
            </a:r>
            <a:r>
              <a:rPr lang="en-US" sz="1600" b="1" dirty="0" err="1" smtClean="0">
                <a:sym typeface="Wingdings" panose="05000000000000000000" pitchFamily="2" charset="2"/>
              </a:rPr>
              <a:t>existir</a:t>
            </a:r>
            <a:r>
              <a:rPr lang="en-US" sz="1600" b="1" dirty="0" smtClean="0"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ym typeface="Wingdings" panose="05000000000000000000" pitchFamily="2" charset="2"/>
              </a:rPr>
              <a:t>o </a:t>
            </a:r>
            <a:r>
              <a:rPr lang="en-US" sz="1600" b="1" dirty="0" err="1" smtClean="0">
                <a:sym typeface="Wingdings" panose="05000000000000000000" pitchFamily="2" charset="2"/>
              </a:rPr>
              <a:t>Subgrupo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então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deve</a:t>
            </a:r>
            <a:r>
              <a:rPr lang="en-US" sz="1600" dirty="0" smtClean="0">
                <a:sym typeface="Wingdings" panose="05000000000000000000" pitchFamily="2" charset="2"/>
              </a:rPr>
              <a:t>-se </a:t>
            </a:r>
            <a:r>
              <a:rPr lang="en-US" sz="1600" b="1" dirty="0" err="1" smtClean="0">
                <a:sym typeface="Wingdings" panose="05000000000000000000" pitchFamily="2" charset="2"/>
              </a:rPr>
              <a:t>criar</a:t>
            </a:r>
            <a:r>
              <a:rPr lang="en-US" sz="1600" dirty="0" smtClean="0">
                <a:sym typeface="Wingdings" panose="05000000000000000000" pitchFamily="2" charset="2"/>
              </a:rPr>
              <a:t> um novo </a:t>
            </a:r>
            <a:r>
              <a:rPr lang="en-US" sz="1600" dirty="0" err="1" smtClean="0">
                <a:sym typeface="Wingdings" panose="05000000000000000000" pitchFamily="2" charset="2"/>
              </a:rPr>
              <a:t>registro</a:t>
            </a:r>
            <a:r>
              <a:rPr lang="en-US" sz="1600" dirty="0" smtClean="0">
                <a:sym typeface="Wingdings" panose="05000000000000000000" pitchFamily="2" charset="2"/>
              </a:rPr>
              <a:t> para o </a:t>
            </a:r>
            <a:r>
              <a:rPr lang="en-US" sz="1600" b="1" dirty="0" err="1" smtClean="0">
                <a:sym typeface="Wingdings" panose="05000000000000000000" pitchFamily="2" charset="2"/>
              </a:rPr>
              <a:t>Subgrupo</a:t>
            </a:r>
            <a:r>
              <a:rPr lang="en-US" sz="1600" dirty="0" smtClean="0">
                <a:sym typeface="Wingdings" panose="05000000000000000000" pitchFamily="2" charset="2"/>
              </a:rPr>
              <a:t> , </a:t>
            </a:r>
            <a:r>
              <a:rPr lang="en-US" sz="1600" dirty="0" err="1" smtClean="0">
                <a:sym typeface="Wingdings" panose="05000000000000000000" pitchFamily="2" charset="2"/>
              </a:rPr>
              <a:t>utilizando</a:t>
            </a:r>
            <a:r>
              <a:rPr lang="en-US" sz="1600" dirty="0" smtClean="0">
                <a:sym typeface="Wingdings" panose="05000000000000000000" pitchFamily="2" charset="2"/>
              </a:rPr>
              <a:t> as </a:t>
            </a:r>
            <a:r>
              <a:rPr lang="en-US" sz="1600" dirty="0" err="1" smtClean="0">
                <a:sym typeface="Wingdings" panose="05000000000000000000" pitchFamily="2" charset="2"/>
              </a:rPr>
              <a:t>descrições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recebidas</a:t>
            </a:r>
            <a:r>
              <a:rPr lang="en-US" sz="1600" dirty="0" smtClean="0">
                <a:sym typeface="Wingdings" panose="05000000000000000000" pitchFamily="2" charset="2"/>
              </a:rPr>
              <a:t> do </a:t>
            </a:r>
            <a:r>
              <a:rPr lang="en-US" sz="16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Oracle</a:t>
            </a:r>
            <a:r>
              <a:rPr lang="en-US" sz="1600" dirty="0" smtClean="0">
                <a:sym typeface="Wingdings" panose="05000000000000000000" pitchFamily="2" charset="2"/>
              </a:rPr>
              <a:t>, </a:t>
            </a:r>
            <a:r>
              <a:rPr lang="en-US" sz="1600" dirty="0" err="1" smtClean="0">
                <a:sym typeface="Wingdings" panose="05000000000000000000" pitchFamily="2" charset="2"/>
              </a:rPr>
              <a:t>bem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como</a:t>
            </a:r>
            <a:r>
              <a:rPr lang="en-US" sz="1600" dirty="0" smtClean="0">
                <a:sym typeface="Wingdings" panose="05000000000000000000" pitchFamily="2" charset="2"/>
              </a:rPr>
              <a:t> o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CODIGO_SECAO</a:t>
            </a:r>
            <a:r>
              <a:rPr lang="en-US" sz="1600" dirty="0" smtClean="0">
                <a:sym typeface="Wingdings" panose="05000000000000000000" pitchFamily="2" charset="2"/>
              </a:rPr>
              <a:t> e o 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CODIGO_GRUPO</a:t>
            </a:r>
            <a:r>
              <a:rPr lang="en-US" sz="1600" dirty="0" smtClean="0">
                <a:sym typeface="Wingdings" panose="05000000000000000000" pitchFamily="2" charset="2"/>
              </a:rPr>
              <a:t> </a:t>
            </a:r>
            <a:r>
              <a:rPr lang="en-US" sz="1600" dirty="0" err="1" smtClean="0">
                <a:sym typeface="Wingdings" panose="05000000000000000000" pitchFamily="2" charset="2"/>
              </a:rPr>
              <a:t>existentes</a:t>
            </a:r>
            <a:r>
              <a:rPr lang="en-US" sz="1600" dirty="0" smtClean="0">
                <a:sym typeface="Wingdings" panose="05000000000000000000" pitchFamily="2" charset="2"/>
              </a:rPr>
              <a:t>.</a:t>
            </a:r>
            <a:endParaRPr lang="en-US" sz="1600" dirty="0" smtClean="0">
              <a:sym typeface="Wingdings" panose="05000000000000000000" pitchFamily="2" charset="2"/>
            </a:endParaRP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555253"/>
              </p:ext>
            </p:extLst>
          </p:nvPr>
        </p:nvGraphicFramePr>
        <p:xfrm>
          <a:off x="6430963" y="1558925"/>
          <a:ext cx="29813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de Shell de Gerenciador" showAsIcon="1" r:id="rId3" imgW="1894680" imgH="478800" progId="Package">
                  <p:embed/>
                </p:oleObj>
              </mc:Choice>
              <mc:Fallback>
                <p:oleObj name="Objeto de Shell de Gerenciador" showAsIcon="1" r:id="rId3" imgW="18946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0963" y="1558925"/>
                        <a:ext cx="29813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77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653</Words>
  <Application>Microsoft Office PowerPoint</Application>
  <PresentationFormat>Personalizar</PresentationFormat>
  <Paragraphs>71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DejaVu Sans</vt:lpstr>
      <vt:lpstr>Symbol</vt:lpstr>
      <vt:lpstr>Times New Roman</vt:lpstr>
      <vt:lpstr>Wingdings</vt:lpstr>
      <vt:lpstr>Office Theme</vt:lpstr>
      <vt:lpstr>Pacote</vt:lpstr>
      <vt:lpstr>Apresentação do PowerPoint</vt:lpstr>
      <vt:lpstr>Apresentação do PowerPoint</vt:lpstr>
      <vt:lpstr>Apresentação do PowerPoint</vt:lpstr>
      <vt:lpstr>Analisa – Seção, Grupo e Subgrupo</vt:lpstr>
      <vt:lpstr>Analisa – Seção, Grupo e Subgrupo</vt:lpstr>
      <vt:lpstr>Analisa – Tabelas, Colunas, Tipos</vt:lpstr>
      <vt:lpstr>Kruzer – Tratar Dados</vt:lpstr>
      <vt:lpstr>Kruzer – Inserir /Atualizar</vt:lpstr>
      <vt:lpstr>Kruzer – Regras de Validação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Alessandro Chaves</cp:lastModifiedBy>
  <cp:revision>28</cp:revision>
  <dcterms:modified xsi:type="dcterms:W3CDTF">2020-06-26T22:24:40Z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2020-06-26T14:40:47Z</dcterms:created>
  <dc:creator/>
  <dc:description/>
  <dc:language>pt-BR</dc:language>
  <cp:lastModifiedBy/>
  <dcterms:modified xsi:type="dcterms:W3CDTF">2020-06-26T15:07:51Z</dcterms:modified>
  <cp:revision>1</cp:revision>
  <dc:subject/>
  <dc:title/>
</cp:coreProperties>
</file>