
<file path=[Content_Types].xml><?xml version="1.0" encoding="utf-8"?>
<Types xmlns="http://schemas.openxmlformats.org/package/2006/content-types"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3"/>
  </p:notesMasterIdLst>
  <p:sldIdLst>
    <p:sldId id="330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1439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orient="horz" pos="8160" userDrawn="1">
          <p15:clr>
            <a:srgbClr val="A4A3A4"/>
          </p15:clr>
        </p15:guide>
        <p15:guide id="55" pos="95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CCF6FF"/>
    <a:srgbClr val="5178B3"/>
    <a:srgbClr val="2CB3EB"/>
    <a:srgbClr val="FC0D1B"/>
    <a:srgbClr val="FA7B87"/>
    <a:srgbClr val="FB4756"/>
    <a:srgbClr val="CA252D"/>
    <a:srgbClr val="FA4069"/>
    <a:srgbClr val="F63D93"/>
    <a:srgbClr val="6CB5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D5E4C1-7AC0-494F-812D-8F4E8ADC387C}" v="9" dt="2020-10-19T19:12:16.202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4" autoAdjust="0"/>
    <p:restoredTop sz="95432" autoAdjust="0"/>
  </p:normalViewPr>
  <p:slideViewPr>
    <p:cSldViewPr snapToGrid="0" snapToObjects="1">
      <p:cViewPr varScale="1">
        <p:scale>
          <a:sx n="53" d="100"/>
          <a:sy n="53" d="100"/>
        </p:scale>
        <p:origin x="232" y="560"/>
      </p:cViewPr>
      <p:guideLst>
        <p:guide pos="14398"/>
        <p:guide orient="horz" pos="480"/>
        <p:guide orient="horz" pos="8160"/>
        <p:guide pos="958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w Schnitkey" userId="4f2f6332d690fb8f" providerId="LiveId" clId="{081B2901-91DF-2348-8C9D-3498FB649D76}"/>
    <pc:docChg chg="modSld">
      <pc:chgData name="Andrew Schnitkey" userId="4f2f6332d690fb8f" providerId="LiveId" clId="{081B2901-91DF-2348-8C9D-3498FB649D76}" dt="2020-06-25T15:33:50.831" v="17" actId="5736"/>
      <pc:docMkLst>
        <pc:docMk/>
      </pc:docMkLst>
      <pc:sldChg chg="modSp mod">
        <pc:chgData name="Andrew Schnitkey" userId="4f2f6332d690fb8f" providerId="LiveId" clId="{081B2901-91DF-2348-8C9D-3498FB649D76}" dt="2020-06-25T15:33:50.831" v="17" actId="5736"/>
        <pc:sldMkLst>
          <pc:docMk/>
          <pc:sldMk cId="769240779" sldId="3309"/>
        </pc:sldMkLst>
        <pc:graphicFrameChg chg="mod">
          <ac:chgData name="Andrew Schnitkey" userId="4f2f6332d690fb8f" providerId="LiveId" clId="{081B2901-91DF-2348-8C9D-3498FB649D76}" dt="2020-06-25T15:33:50.831" v="17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  <pc:docChgLst>
    <pc:chgData name="Andrew Schnitkey" userId="4f2f6332d690fb8f" providerId="LiveId" clId="{4BD5E4C1-7AC0-494F-812D-8F4E8ADC387C}"/>
    <pc:docChg chg="modSld">
      <pc:chgData name="Andrew Schnitkey" userId="4f2f6332d690fb8f" providerId="LiveId" clId="{4BD5E4C1-7AC0-494F-812D-8F4E8ADC387C}" dt="2020-10-19T19:12:16.202" v="13" actId="5736"/>
      <pc:docMkLst>
        <pc:docMk/>
      </pc:docMkLst>
      <pc:sldChg chg="modSp mod">
        <pc:chgData name="Andrew Schnitkey" userId="4f2f6332d690fb8f" providerId="LiveId" clId="{4BD5E4C1-7AC0-494F-812D-8F4E8ADC387C}" dt="2020-10-19T19:12:16.202" v="13" actId="5736"/>
        <pc:sldMkLst>
          <pc:docMk/>
          <pc:sldMk cId="769240779" sldId="3309"/>
        </pc:sldMkLst>
        <pc:graphicFrameChg chg="mod">
          <ac:chgData name="Andrew Schnitkey" userId="4f2f6332d690fb8f" providerId="LiveId" clId="{4BD5E4C1-7AC0-494F-812D-8F4E8ADC387C}" dt="2020-10-19T19:12:16.202" v="13" actId="5736"/>
          <ac:graphicFrameMkLst>
            <pc:docMk/>
            <pc:sldMk cId="769240779" sldId="3309"/>
            <ac:graphicFrameMk id="2" creationId="{AE554B24-EC4F-6245-BAC1-E1ED0E9FC0C4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7.3452002385493473E-2"/>
          <c:y val="3.0938070778966448E-2"/>
          <c:w val="0.85471812184453899"/>
          <c:h val="0.88831072613281381"/>
        </c:manualLayout>
      </c:layout>
      <c:lineChart>
        <c:grouping val="stacke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Absorption Rate</c:v>
                </c:pt>
              </c:strCache>
            </c:strRef>
          </c:tx>
          <c:spPr>
            <a:ln w="50800" cmpd="sng">
              <a:solidFill>
                <a:schemeClr val="accent1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Q3 2019</c:v>
                </c:pt>
                <c:pt idx="1">
                  <c:v>Q4 2019</c:v>
                </c:pt>
                <c:pt idx="2">
                  <c:v>Q1 2020</c:v>
                </c:pt>
                <c:pt idx="3">
                  <c:v>Q2 2020</c:v>
                </c:pt>
                <c:pt idx="4">
                  <c:v>Q3 2020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-2400000</c:v>
                </c:pt>
                <c:pt idx="1">
                  <c:v>-87157</c:v>
                </c:pt>
                <c:pt idx="2">
                  <c:v>130000</c:v>
                </c:pt>
                <c:pt idx="3">
                  <c:v>-538000</c:v>
                </c:pt>
                <c:pt idx="4">
                  <c:v>-464000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1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1808985568"/>
        <c:axId val="-1808985024"/>
      </c:lineChart>
      <c:lineChart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Vacancy Rate</c:v>
                </c:pt>
              </c:strCache>
            </c:strRef>
          </c:tx>
          <c:spPr>
            <a:ln w="50800" cmpd="sng">
              <a:solidFill>
                <a:schemeClr val="accent3"/>
              </a:solidFill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Q3 2019</c:v>
                </c:pt>
                <c:pt idx="1">
                  <c:v>Q4 2019</c:v>
                </c:pt>
                <c:pt idx="2">
                  <c:v>Q1 2020</c:v>
                </c:pt>
                <c:pt idx="3">
                  <c:v>Q2 2020</c:v>
                </c:pt>
                <c:pt idx="4">
                  <c:v>Q3 2020</c:v>
                </c:pt>
              </c:strCache>
            </c:strRef>
          </c:cat>
          <c:val>
            <c:numRef>
              <c:f>Sheet1!$B$2:$B$6</c:f>
              <c:numCache>
                <c:formatCode>0.00%</c:formatCode>
                <c:ptCount val="5"/>
                <c:pt idx="0">
                  <c:v>0.05</c:v>
                </c:pt>
                <c:pt idx="1">
                  <c:v>0.05</c:v>
                </c:pt>
                <c:pt idx="2">
                  <c:v>5.3999999999999999E-2</c:v>
                </c:pt>
                <c:pt idx="3">
                  <c:v>6.6000000000000003E-2</c:v>
                </c:pt>
                <c:pt idx="4">
                  <c:v>7.0999999999999994E-2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BAF9-5142-A0A7-9FD0376CAE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09049744"/>
        <c:axId val="654996592"/>
      </c:lineChart>
      <c:catAx>
        <c:axId val="-1808985568"/>
        <c:scaling>
          <c:orientation val="minMax"/>
        </c:scaling>
        <c:delete val="0"/>
        <c:axPos val="b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General" sourceLinked="0"/>
        <c:majorTickMark val="out"/>
        <c:minorTickMark val="none"/>
        <c:tickLblPos val="low"/>
        <c:spPr>
          <a:ln>
            <a:noFill/>
          </a:ln>
        </c:spPr>
        <c:txPr>
          <a:bodyPr anchor="b" anchorCtr="1"/>
          <a:lstStyle/>
          <a:p>
            <a:pPr algn="ctr"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024"/>
        <c:crosses val="autoZero"/>
        <c:auto val="1"/>
        <c:lblAlgn val="ctr"/>
        <c:lblOffset val="100"/>
        <c:noMultiLvlLbl val="0"/>
      </c:catAx>
      <c:valAx>
        <c:axId val="-1808985024"/>
        <c:scaling>
          <c:orientation val="minMax"/>
        </c:scaling>
        <c:delete val="0"/>
        <c:axPos val="l"/>
        <c:majorGridlines>
          <c:spPr>
            <a:ln w="3175" cmpd="sng">
              <a:solidFill>
                <a:schemeClr val="bg1">
                  <a:lumMod val="75000"/>
                </a:schemeClr>
              </a:solidFill>
            </a:ln>
          </c:spPr>
        </c:majorGridlines>
        <c:numFmt formatCode="#,\K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2400" b="1" i="0">
                <a:solidFill>
                  <a:schemeClr val="tx1"/>
                </a:solidFill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-1808985568"/>
        <c:crossesAt val="1"/>
        <c:crossBetween val="between"/>
      </c:valAx>
      <c:valAx>
        <c:axId val="654996592"/>
        <c:scaling>
          <c:orientation val="minMax"/>
          <c:max val="7.5000000000000011E-2"/>
          <c:min val="4.5000000000000012E-2"/>
        </c:scaling>
        <c:delete val="0"/>
        <c:axPos val="r"/>
        <c:numFmt formatCode="0.00%" sourceLinked="1"/>
        <c:majorTickMark val="out"/>
        <c:minorTickMark val="none"/>
        <c:tickLblPos val="nextTo"/>
        <c:txPr>
          <a:bodyPr/>
          <a:lstStyle/>
          <a:p>
            <a:pPr>
              <a:defRPr sz="2400" b="1">
                <a:latin typeface="Poppins" pitchFamily="2" charset="77"/>
                <a:cs typeface="Poppins" pitchFamily="2" charset="77"/>
              </a:defRPr>
            </a:pPr>
            <a:endParaRPr lang="en-US"/>
          </a:p>
        </c:txPr>
        <c:crossAx val="609049744"/>
        <c:crosses val="max"/>
        <c:crossBetween val="between"/>
      </c:valAx>
      <c:catAx>
        <c:axId val="609049744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54996592"/>
        <c:crosses val="autoZero"/>
        <c:auto val="1"/>
        <c:lblAlgn val="ctr"/>
        <c:lblOffset val="100"/>
        <c:noMultiLvlLbl val="0"/>
      </c:catAx>
      <c:spPr>
        <a:ln w="3175" cmpd="sng">
          <a:solidFill>
            <a:schemeClr val="bg1">
              <a:lumMod val="75000"/>
            </a:schemeClr>
          </a:solidFill>
        </a:ln>
      </c:spPr>
    </c:plotArea>
    <c:plotVisOnly val="1"/>
    <c:dispBlanksAs val="gap"/>
    <c:showDLblsOverMax val="0"/>
  </c:chart>
  <c:txPr>
    <a:bodyPr/>
    <a:lstStyle/>
    <a:p>
      <a:pPr>
        <a:defRPr sz="11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EFC10EE1-B198-C942-8235-326C972CBB30}" type="datetimeFigureOut">
              <a:rPr lang="en-US" smtClean="0"/>
              <a:pPr/>
              <a:t>10/19/20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Lato Light" panose="020F050202020403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Lato Light" panose="020F0502020204030203" pitchFamily="34" charset="0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Lato Light" panose="020F0502020204030203" pitchFamily="34" charset="0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0035F436-2213-124C-955D-88F769048DA7}"/>
              </a:ext>
            </a:extLst>
          </p:cNvPr>
          <p:cNvSpPr/>
          <p:nvPr userDrawn="1"/>
        </p:nvSpPr>
        <p:spPr>
          <a:xfrm>
            <a:off x="21994524" y="676939"/>
            <a:ext cx="929271" cy="92927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22079585" y="762000"/>
            <a:ext cx="777240" cy="777240"/>
          </a:xfrm>
          <a:prstGeom prst="ellipse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C2130A1F-96FE-9345-9E91-FD9BE4197128}" type="slidenum">
              <a:rPr lang="en-US" sz="2400" b="0" i="0" spc="0" smtClean="0">
                <a:solidFill>
                  <a:schemeClr val="bg1"/>
                </a:solidFill>
                <a:latin typeface="Poppins Medium" pitchFamily="2" charset="77"/>
                <a:cs typeface="Poppins Medium" pitchFamily="2" charset="77"/>
              </a:rPr>
              <a:pPr algn="ctr"/>
              <a:t>‹#›</a:t>
            </a:fld>
            <a:endParaRPr lang="en-US" sz="2800" b="0" i="0" spc="0" dirty="0">
              <a:solidFill>
                <a:schemeClr val="bg1"/>
              </a:solidFill>
              <a:latin typeface="Poppins Medium" pitchFamily="2" charset="77"/>
              <a:cs typeface="Poppins Medium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Poppins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Lato Light" panose="020F0502020204030203" pitchFamily="34" charset="0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AE554B24-EC4F-6245-BAC1-E1ED0E9FC0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81548069"/>
              </p:ext>
            </p:extLst>
          </p:nvPr>
        </p:nvGraphicFramePr>
        <p:xfrm>
          <a:off x="9449117" y="3813566"/>
          <a:ext cx="13407708" cy="89488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B065DC5-7B88-1544-9DD2-B9FCAA198FC9}"/>
              </a:ext>
            </a:extLst>
          </p:cNvPr>
          <p:cNvSpPr txBox="1"/>
          <p:nvPr/>
        </p:nvSpPr>
        <p:spPr>
          <a:xfrm>
            <a:off x="7105564" y="612372"/>
            <a:ext cx="1016656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CHARTS WITH KEY POINTS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F6961F-2B25-EF46-8619-093ED33819F7}"/>
              </a:ext>
            </a:extLst>
          </p:cNvPr>
          <p:cNvSpPr txBox="1"/>
          <p:nvPr/>
        </p:nvSpPr>
        <p:spPr>
          <a:xfrm>
            <a:off x="9706414" y="1575186"/>
            <a:ext cx="4964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spc="300" dirty="0">
                <a:solidFill>
                  <a:schemeClr val="bg1">
                    <a:lumMod val="65000"/>
                  </a:schemeClr>
                </a:solidFill>
                <a:latin typeface="Poppins Light" pitchFamily="2" charset="77"/>
                <a:cs typeface="Poppins Light" pitchFamily="2" charset="77"/>
              </a:rPr>
              <a:t>WRITE YOUR SUBTITLE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ED8D4A5-ED64-0649-8F19-B4F51ACA9B4F}"/>
              </a:ext>
            </a:extLst>
          </p:cNvPr>
          <p:cNvSpPr/>
          <p:nvPr/>
        </p:nvSpPr>
        <p:spPr>
          <a:xfrm>
            <a:off x="9449117" y="2590849"/>
            <a:ext cx="4604146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BUSINESS KEY POINTS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868928D-4FD0-5F4E-9E91-8486B68EFD9F}"/>
              </a:ext>
            </a:extLst>
          </p:cNvPr>
          <p:cNvSpPr/>
          <p:nvPr/>
        </p:nvSpPr>
        <p:spPr>
          <a:xfrm>
            <a:off x="1500344" y="2590849"/>
            <a:ext cx="7285968" cy="48157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487553" tIns="243777" rIns="487553" bIns="243777" rtlCol="0" anchor="t" anchorCtr="0"/>
          <a:lstStyle/>
          <a:p>
            <a:pPr>
              <a:spcAft>
                <a:spcPts val="2399"/>
              </a:spcAft>
            </a:pPr>
            <a:endParaRPr lang="en-US" sz="2799" dirty="0">
              <a:solidFill>
                <a:schemeClr val="tx1"/>
              </a:solidFill>
              <a:latin typeface="Lato Light" panose="020F0502020204030203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0987B04-8ACE-6840-8EEF-D5B650563AE2}"/>
              </a:ext>
            </a:extLst>
          </p:cNvPr>
          <p:cNvSpPr/>
          <p:nvPr/>
        </p:nvSpPr>
        <p:spPr>
          <a:xfrm>
            <a:off x="3117995" y="3056145"/>
            <a:ext cx="4059125" cy="584647"/>
          </a:xfrm>
          <a:prstGeom prst="rect">
            <a:avLst/>
          </a:prstGeom>
          <a:ln>
            <a:noFill/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199" b="1" dirty="0">
                <a:solidFill>
                  <a:schemeClr val="tx2"/>
                </a:solidFill>
                <a:latin typeface="Poppins" pitchFamily="2" charset="77"/>
                <a:ea typeface="Open Sans Semibold" pitchFamily="34" charset="0"/>
                <a:cs typeface="Poppins" pitchFamily="2" charset="77"/>
              </a:rPr>
              <a:t>CLIENT’S OPINIONS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BDF3D55B-F171-9D47-B57C-F796048C166C}"/>
              </a:ext>
            </a:extLst>
          </p:cNvPr>
          <p:cNvSpPr txBox="1">
            <a:spLocks/>
          </p:cNvSpPr>
          <p:nvPr/>
        </p:nvSpPr>
        <p:spPr>
          <a:xfrm>
            <a:off x="1916380" y="3813567"/>
            <a:ext cx="6453897" cy="316118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Green marketing is a practice whereby companies seek to go above and beyond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Traditional marketing by promoting environmental core values in the hope that</a:t>
            </a:r>
          </a:p>
          <a:p>
            <a:pPr marL="342900" indent="-342900" algn="just">
              <a:lnSpc>
                <a:spcPts val="37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Open Sans Light" panose="020B0306030504020204" pitchFamily="34" charset="0"/>
                <a:cs typeface="Open Sans Light" panose="020B0306030504020204" pitchFamily="34" charset="0"/>
              </a:rPr>
              <a:t>Consumers will associate these values with their company or brand. </a:t>
            </a:r>
          </a:p>
        </p:txBody>
      </p:sp>
      <p:sp>
        <p:nvSpPr>
          <p:cNvPr id="13" name="Round Same Side Corner Rectangle 59">
            <a:extLst>
              <a:ext uri="{FF2B5EF4-FFF2-40B4-BE49-F238E27FC236}">
                <a16:creationId xmlns:a16="http://schemas.microsoft.com/office/drawing/2014/main" id="{4059074E-7EB0-A049-8ACD-51CD4EF15B42}"/>
              </a:ext>
            </a:extLst>
          </p:cNvPr>
          <p:cNvSpPr/>
          <p:nvPr/>
        </p:nvSpPr>
        <p:spPr>
          <a:xfrm>
            <a:off x="1547719" y="8552169"/>
            <a:ext cx="1097280" cy="1097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D59BD-BDC5-B341-8DBF-19CB96ADCF9D}"/>
              </a:ext>
            </a:extLst>
          </p:cNvPr>
          <p:cNvSpPr txBox="1"/>
          <p:nvPr/>
        </p:nvSpPr>
        <p:spPr>
          <a:xfrm>
            <a:off x="1793231" y="8808421"/>
            <a:ext cx="60625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EF8F21A-14C4-444A-A53A-467BF989CEF0}"/>
              </a:ext>
            </a:extLst>
          </p:cNvPr>
          <p:cNvSpPr txBox="1">
            <a:spLocks/>
          </p:cNvSpPr>
          <p:nvPr/>
        </p:nvSpPr>
        <p:spPr>
          <a:xfrm>
            <a:off x="2890511" y="8606698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  <p:sp>
        <p:nvSpPr>
          <p:cNvPr id="16" name="Round Same Side Corner Rectangle 59">
            <a:extLst>
              <a:ext uri="{FF2B5EF4-FFF2-40B4-BE49-F238E27FC236}">
                <a16:creationId xmlns:a16="http://schemas.microsoft.com/office/drawing/2014/main" id="{9160CFA5-BCFF-C546-9415-27FE19D781E9}"/>
              </a:ext>
            </a:extLst>
          </p:cNvPr>
          <p:cNvSpPr/>
          <p:nvPr/>
        </p:nvSpPr>
        <p:spPr>
          <a:xfrm>
            <a:off x="1547719" y="10855695"/>
            <a:ext cx="1097280" cy="109728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19419" tIns="109710" rIns="219419" bIns="109710" rtlCol="0" anchor="ctr"/>
          <a:lstStyle/>
          <a:p>
            <a:pPr algn="r"/>
            <a:endParaRPr lang="bg-BG" dirty="0">
              <a:latin typeface="Lato Light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27226E9-4CDC-7647-9E77-57861FED1647}"/>
              </a:ext>
            </a:extLst>
          </p:cNvPr>
          <p:cNvSpPr txBox="1"/>
          <p:nvPr/>
        </p:nvSpPr>
        <p:spPr>
          <a:xfrm>
            <a:off x="1753156" y="11111947"/>
            <a:ext cx="686406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042AA616-A20F-5141-AC7D-25D7D562D88F}"/>
              </a:ext>
            </a:extLst>
          </p:cNvPr>
          <p:cNvSpPr txBox="1">
            <a:spLocks/>
          </p:cNvSpPr>
          <p:nvPr/>
        </p:nvSpPr>
        <p:spPr>
          <a:xfrm>
            <a:off x="2890511" y="10910224"/>
            <a:ext cx="5895801" cy="988219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700"/>
              </a:lnSpc>
            </a:pPr>
            <a:r>
              <a:rPr lang="en-US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rPr>
              <a:t>Green marketing is a practice whereby companies seek to go above and beyond.</a:t>
            </a:r>
          </a:p>
        </p:txBody>
      </p:sp>
    </p:spTree>
    <p:extLst>
      <p:ext uri="{BB962C8B-B14F-4D97-AF65-F5344CB8AC3E}">
        <p14:creationId xmlns:p14="http://schemas.microsoft.com/office/powerpoint/2010/main" val="76924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M - Theme 8 - Light">
      <a:dk1>
        <a:srgbClr val="AAAAAA"/>
      </a:dk1>
      <a:lt1>
        <a:srgbClr val="FFFFFF"/>
      </a:lt1>
      <a:dk2>
        <a:srgbClr val="08204D"/>
      </a:dk2>
      <a:lt2>
        <a:srgbClr val="FFFFFF"/>
      </a:lt2>
      <a:accent1>
        <a:srgbClr val="00B0B5"/>
      </a:accent1>
      <a:accent2>
        <a:srgbClr val="0085A4"/>
      </a:accent2>
      <a:accent3>
        <a:srgbClr val="18526A"/>
      </a:accent3>
      <a:accent4>
        <a:srgbClr val="6488B7"/>
      </a:accent4>
      <a:accent5>
        <a:srgbClr val="495975"/>
      </a:accent5>
      <a:accent6>
        <a:srgbClr val="DDDEDD"/>
      </a:accent6>
      <a:hlink>
        <a:srgbClr val="E54E69"/>
      </a:hlink>
      <a:folHlink>
        <a:srgbClr val="B7C5E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85398</TotalTime>
  <Words>78</Words>
  <Application>Microsoft Macintosh PowerPoint</Application>
  <PresentationFormat>Custom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Lato Light</vt:lpstr>
      <vt:lpstr>Poppins</vt:lpstr>
      <vt:lpstr>Poppins Light</vt:lpstr>
      <vt:lpstr>Poppins Medium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Andrew Schnitkey</cp:lastModifiedBy>
  <cp:revision>15253</cp:revision>
  <dcterms:created xsi:type="dcterms:W3CDTF">2014-11-12T21:47:38Z</dcterms:created>
  <dcterms:modified xsi:type="dcterms:W3CDTF">2020-10-19T19:12:18Z</dcterms:modified>
  <cp:category/>
</cp:coreProperties>
</file>