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4"/>
  </p:notesMasterIdLst>
  <p:sldIdLst>
    <p:sldId id="256" r:id="rId2"/>
    <p:sldId id="257" r:id="rId3"/>
    <p:sldId id="307" r:id="rId4"/>
    <p:sldId id="308" r:id="rId5"/>
    <p:sldId id="311" r:id="rId6"/>
    <p:sldId id="309" r:id="rId7"/>
    <p:sldId id="278" r:id="rId8"/>
    <p:sldId id="299" r:id="rId9"/>
    <p:sldId id="302" r:id="rId10"/>
    <p:sldId id="258" r:id="rId11"/>
    <p:sldId id="274" r:id="rId12"/>
    <p:sldId id="290" r:id="rId13"/>
    <p:sldId id="259" r:id="rId14"/>
    <p:sldId id="275" r:id="rId15"/>
    <p:sldId id="260" r:id="rId16"/>
    <p:sldId id="261" r:id="rId17"/>
    <p:sldId id="262" r:id="rId18"/>
    <p:sldId id="263" r:id="rId19"/>
    <p:sldId id="264" r:id="rId20"/>
    <p:sldId id="293" r:id="rId21"/>
    <p:sldId id="279" r:id="rId22"/>
    <p:sldId id="265" r:id="rId23"/>
    <p:sldId id="294" r:id="rId24"/>
    <p:sldId id="300" r:id="rId25"/>
    <p:sldId id="295" r:id="rId26"/>
    <p:sldId id="266" r:id="rId27"/>
    <p:sldId id="301" r:id="rId28"/>
    <p:sldId id="296" r:id="rId29"/>
    <p:sldId id="285" r:id="rId30"/>
    <p:sldId id="270" r:id="rId31"/>
    <p:sldId id="269" r:id="rId32"/>
    <p:sldId id="271" r:id="rId33"/>
    <p:sldId id="304" r:id="rId34"/>
    <p:sldId id="280" r:id="rId35"/>
    <p:sldId id="281" r:id="rId36"/>
    <p:sldId id="297" r:id="rId37"/>
    <p:sldId id="303" r:id="rId38"/>
    <p:sldId id="305" r:id="rId39"/>
    <p:sldId id="288" r:id="rId40"/>
    <p:sldId id="286" r:id="rId41"/>
    <p:sldId id="287" r:id="rId42"/>
    <p:sldId id="31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86415" autoAdjust="0"/>
  </p:normalViewPr>
  <p:slideViewPr>
    <p:cSldViewPr>
      <p:cViewPr>
        <p:scale>
          <a:sx n="93" d="100"/>
          <a:sy n="93" d="100"/>
        </p:scale>
        <p:origin x="2488" y="1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97" d="100"/>
          <a:sy n="197" d="100"/>
        </p:scale>
        <p:origin x="7218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289A3-2224-4C92-92C7-31B4DCCC68F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7C16-85B3-4533-B05E-58E4FD15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 the basic elements of </a:t>
            </a:r>
            <a:r>
              <a:rPr lang="en-US" dirty="0" err="1"/>
              <a:t>Javascript</a:t>
            </a:r>
            <a:r>
              <a:rPr lang="en-US" dirty="0"/>
              <a:t> and the current</a:t>
            </a:r>
            <a:r>
              <a:rPr lang="en-US" baseline="0" dirty="0"/>
              <a:t> state of things</a:t>
            </a:r>
          </a:p>
          <a:p>
            <a:r>
              <a:rPr lang="en-US" baseline="0" dirty="0"/>
              <a:t>-Current frameworks</a:t>
            </a:r>
          </a:p>
          <a:p>
            <a:r>
              <a:rPr lang="en-US" baseline="0" dirty="0"/>
              <a:t>-History of the language through today</a:t>
            </a:r>
          </a:p>
          <a:p>
            <a:r>
              <a:rPr lang="en-US" baseline="0" dirty="0"/>
              <a:t>-Server-side vs client-side</a:t>
            </a:r>
          </a:p>
          <a:p>
            <a:endParaRPr lang="en-US" baseline="0" dirty="0"/>
          </a:p>
          <a:p>
            <a:r>
              <a:rPr lang="en-US" baseline="0" dirty="0" err="1"/>
              <a:t>CoffeeScript</a:t>
            </a:r>
            <a:r>
              <a:rPr lang="en-US" baseline="0" dirty="0"/>
              <a:t>: JavaScript with Syntactical Sugar (Pattern matching)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– API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Potentially Skipped slide – detail the basics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in details</a:t>
            </a:r>
            <a:r>
              <a:rPr lang="en-US" baseline="0" dirty="0"/>
              <a:t> about the language itself, how it works and how it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- Minimalist framework for creating web/mobile applications</a:t>
            </a:r>
          </a:p>
          <a:p>
            <a:r>
              <a:rPr lang="en-US" dirty="0"/>
              <a:t>Meteor – MVC framework that combines front-end and back-end</a:t>
            </a:r>
          </a:p>
          <a:p>
            <a:r>
              <a:rPr lang="en-US" dirty="0"/>
              <a:t>Sails – MVC data-driven APIs</a:t>
            </a:r>
          </a:p>
          <a:p>
            <a:r>
              <a:rPr lang="en-US" dirty="0"/>
              <a:t>KOA – MVC interactive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17C16-85B3-4533-B05E-58E4FD1502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7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0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F5E85A-FA01-4B56-A245-274540A5504C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C1D30D-3D0F-4306-9CC4-9570C963BD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5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kernoon.com/how-it-feels-to-learn-javascript-in-2016-d3a717dd577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alex-schwartz-83164b3a" TargetMode="External"/><Relationship Id="rId3" Type="http://schemas.openxmlformats.org/officeDocument/2006/relationships/hyperlink" Target="mailto:alex.schwartz1550@gmail.co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13A6F-E171-4962-BADA-C20FC174A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05789"/>
            <a:ext cx="10058400" cy="3566160"/>
          </a:xfrm>
        </p:spPr>
        <p:txBody>
          <a:bodyPr/>
          <a:lstStyle/>
          <a:p>
            <a:pPr algn="ctr"/>
            <a:r>
              <a:rPr lang="en-US" dirty="0"/>
              <a:t>Getting </a:t>
            </a:r>
            <a:r>
              <a:rPr lang="en-US" dirty="0" smtClean="0"/>
              <a:t>Asynchronous </a:t>
            </a:r>
            <a:r>
              <a:rPr lang="en-US" dirty="0"/>
              <a:t>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CFC942-D843-4663-9464-61C965927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Alex Schwartz | Madison WI</a:t>
            </a:r>
          </a:p>
        </p:txBody>
      </p:sp>
    </p:spTree>
    <p:extLst>
      <p:ext uri="{BB962C8B-B14F-4D97-AF65-F5344CB8AC3E}">
        <p14:creationId xmlns:p14="http://schemas.microsoft.com/office/powerpoint/2010/main" val="26802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851E4-BF62-43CF-98AA-17D12678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 with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BBA-81CB-4505-968E-7ACA5099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Introduced 1995 – Currently on ES8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Initially developed for client-side practices</a:t>
            </a:r>
          </a:p>
          <a:p>
            <a:pPr lvl="1"/>
            <a:r>
              <a:rPr lang="en-US" sz="2000" dirty="0"/>
              <a:t>Event-Driven</a:t>
            </a:r>
          </a:p>
          <a:p>
            <a:pPr lvl="1"/>
            <a:r>
              <a:rPr lang="en-US" sz="2000" dirty="0"/>
              <a:t>Standard API </a:t>
            </a:r>
          </a:p>
          <a:p>
            <a:pPr lvl="1"/>
            <a:r>
              <a:rPr lang="en-US" sz="2000" dirty="0"/>
              <a:t>I/O Not Part of Standard Package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Influenced numerous other languages/scripts</a:t>
            </a:r>
          </a:p>
          <a:p>
            <a:pPr lvl="1"/>
            <a:r>
              <a:rPr lang="en-US" sz="2000" dirty="0"/>
              <a:t>ActionScript</a:t>
            </a:r>
          </a:p>
          <a:p>
            <a:pPr lvl="1"/>
            <a:r>
              <a:rPr lang="en-US" sz="2000" dirty="0" err="1"/>
              <a:t>CoffeeScript</a:t>
            </a:r>
            <a:endParaRPr lang="en-US" sz="2000" dirty="0"/>
          </a:p>
          <a:p>
            <a:pPr lvl="1"/>
            <a:r>
              <a:rPr lang="en-US" sz="2000" dirty="0"/>
              <a:t>Jscript</a:t>
            </a:r>
          </a:p>
          <a:p>
            <a:pPr lvl="1"/>
            <a:r>
              <a:rPr lang="en-US" sz="2000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7883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C3821-78A9-4B32-BD62-71F90795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859DA-E5E3-42DF-86D0-BB818F3D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Event-Driven Loop</a:t>
            </a:r>
          </a:p>
          <a:p>
            <a:pPr lvl="1"/>
            <a:r>
              <a:rPr lang="en-US" sz="2000" dirty="0"/>
              <a:t>Odd Scoping/Context</a:t>
            </a:r>
          </a:p>
          <a:p>
            <a:pPr lvl="1"/>
            <a:r>
              <a:rPr lang="en-US" sz="2000" dirty="0"/>
              <a:t>Seamless Connection between Server/Client</a:t>
            </a:r>
          </a:p>
          <a:p>
            <a:pPr lvl="1"/>
            <a:r>
              <a:rPr lang="en-US" sz="2000" dirty="0"/>
              <a:t>Difficult to Follow | Difficult to Debug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Framework-Driven</a:t>
            </a:r>
          </a:p>
          <a:p>
            <a:pPr lvl="1"/>
            <a:r>
              <a:rPr lang="en-US" sz="2000" dirty="0"/>
              <a:t>Package Hell</a:t>
            </a:r>
          </a:p>
          <a:p>
            <a:pPr lvl="1"/>
            <a:r>
              <a:rPr lang="en-US" sz="2000" dirty="0">
                <a:hlinkClick r:id="rId2"/>
              </a:rPr>
              <a:t>https://hackernoon.com/how-it-feels-to-learn-javascript-in-2016-d3a717dd577f</a:t>
            </a:r>
            <a:endParaRPr lang="en-US" sz="2000" dirty="0"/>
          </a:p>
          <a:p>
            <a:pPr lvl="1"/>
            <a:r>
              <a:rPr lang="en-US" sz="2000" dirty="0"/>
              <a:t>Newest = Better</a:t>
            </a:r>
          </a:p>
        </p:txBody>
      </p:sp>
    </p:spTree>
    <p:extLst>
      <p:ext uri="{BB962C8B-B14F-4D97-AF65-F5344CB8AC3E}">
        <p14:creationId xmlns:p14="http://schemas.microsoft.com/office/powerpoint/2010/main" val="3603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F76B729-066A-4CBD-A4C6-C58311387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5" r="43872" b="31149"/>
          <a:stretch/>
        </p:blipFill>
        <p:spPr>
          <a:xfrm>
            <a:off x="0" y="304800"/>
            <a:ext cx="9632214" cy="56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F6B1A-1B59-41E6-98A1-1E6B0F3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JavaScript </a:t>
            </a:r>
            <a:r>
              <a:rPr lang="en-US" dirty="0"/>
              <a:t>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17B198-4A9C-41D1-9B07-CBC84A9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Client/Sever Connection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Fast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Community-Driven Packages and Modules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Cross-Browser Support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Responsive Design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NodeJS | Server-Side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OOP Prototyping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Optional JIT</a:t>
            </a:r>
          </a:p>
        </p:txBody>
      </p:sp>
    </p:spTree>
    <p:extLst>
      <p:ext uri="{BB962C8B-B14F-4D97-AF65-F5344CB8AC3E}">
        <p14:creationId xmlns:p14="http://schemas.microsoft.com/office/powerpoint/2010/main" val="6270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BC07BC-7F76-4274-B4A1-12702ACB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Side of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4B0BA-EE68-483E-BA0F-9D8C0024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Event-Driven Loop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Framework Hell (Third-Party Issues)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Changing ES versions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Versioning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Security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Loose-Typing (Typescript Fixes This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40" y="1351281"/>
            <a:ext cx="4517813" cy="45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48123-2DDB-4DE8-B5F1-1B63B1AB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26551E-BDE1-46D1-8AE7-DD8265A6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Server-Side </a:t>
            </a:r>
            <a:r>
              <a:rPr lang="en-US" sz="2400" dirty="0" smtClean="0"/>
              <a:t>JavaScript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Event-Driven, Non-Blocking IO Model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Fast, No Buffer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Highly Scalable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Utilizes ES syntax and Standard </a:t>
            </a:r>
            <a:r>
              <a:rPr lang="en-US" sz="2400" dirty="0" smtClean="0"/>
              <a:t>JavaScript 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Development and Automated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4E29740-54E2-4A22-A473-52F92AD6A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3460940" cy="21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A3352-ECAF-49E6-A5DD-E95900BA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25E4C9-A553-49CF-ADFD-D8BE85FD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Best Utilized In:</a:t>
            </a:r>
          </a:p>
          <a:p>
            <a:pPr lvl="1"/>
            <a:r>
              <a:rPr lang="en-US" sz="2000" dirty="0"/>
              <a:t>I/O Intensive Applications</a:t>
            </a:r>
          </a:p>
          <a:p>
            <a:pPr lvl="1"/>
            <a:r>
              <a:rPr lang="en-US" sz="2000" dirty="0"/>
              <a:t>Data Intensive Applications</a:t>
            </a:r>
          </a:p>
          <a:p>
            <a:pPr lvl="1"/>
            <a:r>
              <a:rPr lang="en-US" sz="2000" dirty="0"/>
              <a:t>API Intensive Applications</a:t>
            </a:r>
          </a:p>
          <a:p>
            <a:pPr lvl="1"/>
            <a:r>
              <a:rPr lang="en-US" sz="2000" dirty="0"/>
              <a:t>High-Speed Web Applications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Pairs well with numerous front-end frameworks</a:t>
            </a:r>
          </a:p>
          <a:p>
            <a:pPr lvl="1"/>
            <a:r>
              <a:rPr lang="en-US" sz="2000" dirty="0"/>
              <a:t>Ember</a:t>
            </a:r>
          </a:p>
          <a:p>
            <a:pPr lvl="1"/>
            <a:r>
              <a:rPr lang="en-US" sz="2000" dirty="0"/>
              <a:t>React</a:t>
            </a:r>
          </a:p>
          <a:p>
            <a:pPr lvl="1"/>
            <a:r>
              <a:rPr lang="en-US" sz="2000" dirty="0"/>
              <a:t>Angular</a:t>
            </a:r>
          </a:p>
          <a:p>
            <a:pPr lvl="1"/>
            <a:r>
              <a:rPr lang="en-US" sz="2000" dirty="0"/>
              <a:t>Backbone</a:t>
            </a:r>
          </a:p>
        </p:txBody>
      </p:sp>
    </p:spTree>
    <p:extLst>
      <p:ext uri="{BB962C8B-B14F-4D97-AF65-F5344CB8AC3E}">
        <p14:creationId xmlns:p14="http://schemas.microsoft.com/office/powerpoint/2010/main" val="36446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501D6-1203-4B4C-A362-EA6D0C2D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DEF1F-8977-4A85-8C0F-16A4F172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Express </a:t>
            </a:r>
            <a:r>
              <a:rPr lang="en-US" sz="2400" dirty="0" err="1"/>
              <a:t>WebServer</a:t>
            </a:r>
            <a:r>
              <a:rPr lang="en-US" sz="2400" dirty="0"/>
              <a:t> 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Meteor (Full Stack Design)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Sails 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 smtClean="0"/>
              <a:t>KOA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 smtClean="0"/>
              <a:t>Useful </a:t>
            </a:r>
            <a:r>
              <a:rPr lang="en-US" sz="2400" dirty="0"/>
              <a:t>Frameworks:</a:t>
            </a:r>
          </a:p>
          <a:p>
            <a:pPr lvl="1"/>
            <a:r>
              <a:rPr lang="en-US" sz="2000" dirty="0"/>
              <a:t>Babel – </a:t>
            </a:r>
            <a:r>
              <a:rPr lang="en-US" sz="2000" dirty="0" err="1"/>
              <a:t>Transpile</a:t>
            </a:r>
            <a:endParaRPr lang="en-US" sz="2000" dirty="0"/>
          </a:p>
          <a:p>
            <a:pPr lvl="1"/>
            <a:r>
              <a:rPr lang="en-US" sz="2000" dirty="0" err="1"/>
              <a:t>Lodash</a:t>
            </a:r>
            <a:r>
              <a:rPr lang="en-US" sz="2000" dirty="0"/>
              <a:t> – File Handling</a:t>
            </a: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C313A-6FD7-4FAF-9D66-A64B117A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29375F-4253-423B-8D9E-01A9AA65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Parallel Execution of Code</a:t>
            </a:r>
          </a:p>
          <a:p>
            <a:pPr lvl="1"/>
            <a:r>
              <a:rPr lang="en-US" sz="2000" dirty="0"/>
              <a:t>Unit of Work Independent of main thread</a:t>
            </a:r>
          </a:p>
          <a:p>
            <a:pPr lvl="1"/>
            <a:r>
              <a:rPr lang="en-US" sz="2000" dirty="0"/>
              <a:t>Multi-Threaded Execution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Responsive User Response with Background Activity</a:t>
            </a:r>
          </a:p>
          <a:p>
            <a:pPr lvl="1"/>
            <a:r>
              <a:rPr lang="en-US" sz="2000" dirty="0"/>
              <a:t>API Calls</a:t>
            </a:r>
          </a:p>
          <a:p>
            <a:pPr lvl="1"/>
            <a:r>
              <a:rPr lang="en-US" sz="2000" dirty="0"/>
              <a:t>Database Writing</a:t>
            </a:r>
          </a:p>
          <a:p>
            <a:pPr lvl="1"/>
            <a:r>
              <a:rPr lang="en-US" sz="2000" dirty="0"/>
              <a:t>File Reading/Writing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Non-Blocking Event-Driven Programming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0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-64008"/>
            <a:ext cx="6096000" cy="64008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5C406-DDDA-49E8-9652-9895581C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History of </a:t>
            </a:r>
            <a:r>
              <a:rPr lang="en-US" sz="3800" dirty="0" err="1" smtClean="0"/>
              <a:t>NodeJS</a:t>
            </a:r>
            <a:r>
              <a:rPr lang="en-US" sz="3800" dirty="0" smtClean="0"/>
              <a:t> </a:t>
            </a:r>
            <a:r>
              <a:rPr lang="en-US" sz="3800" dirty="0" err="1" smtClean="0"/>
              <a:t>Async</a:t>
            </a: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smtClean="0"/>
              <a:t>– Feedback Loop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2F62C-5B55-4588-8912-3B9D36EB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25625"/>
            <a:ext cx="3925541" cy="4351338"/>
          </a:xfrm>
        </p:spPr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Callback called when “done</a:t>
            </a:r>
            <a:r>
              <a:rPr lang="en-US" sz="2400" dirty="0" smtClean="0"/>
              <a:t>”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Synchronous Inside </a:t>
            </a:r>
            <a:r>
              <a:rPr lang="en-US" sz="2400" dirty="0" smtClean="0"/>
              <a:t>Function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Callbacks tell Event Loop when it is “Ready” and “Done</a:t>
            </a:r>
            <a:r>
              <a:rPr lang="en-US" sz="2400" dirty="0" smtClean="0"/>
              <a:t>”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Event Handlers Perform Same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812B2E-53E1-4913-80B6-09BD5E803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" r="51651" b="49637"/>
          <a:stretch/>
        </p:blipFill>
        <p:spPr>
          <a:xfrm>
            <a:off x="6161116" y="1905000"/>
            <a:ext cx="5779109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7912" y="0"/>
            <a:ext cx="3048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18E47-DA98-490B-9534-3AC39378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97235"/>
            <a:ext cx="10058400" cy="1450757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913A11-ED12-44C8-8F9F-814C459C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39" y="1825625"/>
            <a:ext cx="7909561" cy="4351338"/>
          </a:xfrm>
        </p:spPr>
        <p:txBody>
          <a:bodyPr>
            <a:normAutofit/>
          </a:bodyPr>
          <a:lstStyle/>
          <a:p>
            <a:pPr marL="171450" indent="-158750">
              <a:buFont typeface="Arial" charset="0"/>
              <a:buChar char="•"/>
            </a:pPr>
            <a:r>
              <a:rPr lang="en-US" sz="2400" dirty="0"/>
              <a:t>Full-Stack Developer/Consultant with Robert Half Technology</a:t>
            </a:r>
          </a:p>
          <a:p>
            <a:pPr marL="171450" indent="-158750">
              <a:buFont typeface="Arial" charset="0"/>
              <a:buChar char="•"/>
            </a:pPr>
            <a:r>
              <a:rPr lang="en-US" sz="2400" dirty="0" smtClean="0"/>
              <a:t>QA Automation Engineer for Sony</a:t>
            </a:r>
            <a:endParaRPr lang="en-US" sz="2400" dirty="0"/>
          </a:p>
          <a:p>
            <a:pPr marL="171450" indent="-158750">
              <a:buFont typeface="Arial" charset="0"/>
              <a:buChar char="•"/>
            </a:pPr>
            <a:r>
              <a:rPr lang="en-US" sz="2400" dirty="0"/>
              <a:t>12+ Years experience</a:t>
            </a:r>
          </a:p>
          <a:p>
            <a:pPr marL="171450" indent="-158750">
              <a:buFont typeface="Arial" charset="0"/>
              <a:buChar char="•"/>
            </a:pPr>
            <a:r>
              <a:rPr lang="en-US" sz="2400" dirty="0"/>
              <a:t>Geek/Nerd</a:t>
            </a:r>
          </a:p>
          <a:p>
            <a:pPr marL="171450" indent="-158750">
              <a:buFont typeface="Arial" charset="0"/>
              <a:buChar char="•"/>
            </a:pPr>
            <a:r>
              <a:rPr lang="en-US" sz="2400" dirty="0"/>
              <a:t>First Time Speaking at Conference</a:t>
            </a:r>
          </a:p>
          <a:p>
            <a:pPr marL="171450" indent="-158750">
              <a:buFont typeface="Arial" charset="0"/>
              <a:buChar char="•"/>
            </a:pPr>
            <a:r>
              <a:rPr lang="en-US" sz="2400" dirty="0"/>
              <a:t>Only person who thinks I’m funny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9" y="1825625"/>
            <a:ext cx="2270761" cy="38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F01263-30AD-4DCC-BE94-A534EEB0C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r="36407" b="29480"/>
          <a:stretch/>
        </p:blipFill>
        <p:spPr>
          <a:xfrm>
            <a:off x="-6927" y="304800"/>
            <a:ext cx="10015870" cy="5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17FCCEF-95F5-4319-8177-2A21331F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 r="29116" b="36873"/>
          <a:stretch/>
        </p:blipFill>
        <p:spPr>
          <a:xfrm>
            <a:off x="-13855" y="457200"/>
            <a:ext cx="11936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59D01D-F480-48A2-A46F-58694282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Module – The 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EEE18-3856-447E-B87D-9EF2C096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Framework designed to cleanup the codebase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Handles Internal Promises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Allows Parallel Execution of </a:t>
            </a:r>
            <a:r>
              <a:rPr lang="en-US" sz="2400" dirty="0" smtClean="0"/>
              <a:t>Asynchronous </a:t>
            </a:r>
            <a:r>
              <a:rPr lang="en-US" sz="2400" dirty="0"/>
              <a:t>Modules</a:t>
            </a:r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Cleans up the Callback Hell</a:t>
            </a:r>
          </a:p>
        </p:txBody>
      </p:sp>
    </p:spTree>
    <p:extLst>
      <p:ext uri="{BB962C8B-B14F-4D97-AF65-F5344CB8AC3E}">
        <p14:creationId xmlns:p14="http://schemas.microsoft.com/office/powerpoint/2010/main" val="2417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6995DE-68FA-4592-B341-F6FFBFAEC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6462" r="4109" b="46520"/>
          <a:stretch/>
        </p:blipFill>
        <p:spPr>
          <a:xfrm>
            <a:off x="0" y="2057401"/>
            <a:ext cx="12212348" cy="26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60E2BA-9D16-4A11-B548-C9D1C70E8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r="26919" b="2167"/>
          <a:stretch/>
        </p:blipFill>
        <p:spPr>
          <a:xfrm>
            <a:off x="0" y="304800"/>
            <a:ext cx="8667662" cy="57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E430A-D2FA-4C44-A1A7-F188A9B4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3D88AE-2228-41FF-AF40-0BCF7D77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60338">
              <a:buFont typeface="Arial" charset="0"/>
              <a:buChar char="•"/>
            </a:pPr>
            <a:r>
              <a:rPr lang="en-US" sz="2400" dirty="0"/>
              <a:t>Current method requires </a:t>
            </a:r>
            <a:r>
              <a:rPr lang="en-US" sz="2400" dirty="0" smtClean="0"/>
              <a:t>modularization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Upfront costs are </a:t>
            </a:r>
            <a:r>
              <a:rPr lang="en-US" sz="2400" dirty="0" smtClean="0"/>
              <a:t>high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Doesn’t only “Wait” when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marL="173038" indent="-160338">
              <a:buFont typeface="Arial" charset="0"/>
              <a:buChar char="•"/>
            </a:pPr>
            <a:r>
              <a:rPr lang="en-US" sz="2400" dirty="0"/>
              <a:t>Need “Pending” </a:t>
            </a:r>
            <a:r>
              <a:rPr lang="en-US" sz="2400" dirty="0" smtClean="0"/>
              <a:t>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3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2422CE-149F-4F02-8359-F89695D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– A Better Way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8CE6010-4E1C-4863-B708-55CBE573FF27}"/>
              </a:ext>
            </a:extLst>
          </p:cNvPr>
          <p:cNvSpPr txBox="1">
            <a:spLocks/>
          </p:cNvSpPr>
          <p:nvPr/>
        </p:nvSpPr>
        <p:spPr>
          <a:xfrm>
            <a:off x="1097280" y="1795854"/>
            <a:ext cx="5469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B3D88AE-2228-41FF-AF40-0BCF7D77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Method to “wait” for a value to return</a:t>
            </a:r>
          </a:p>
          <a:p>
            <a:pPr lvl="1"/>
            <a:r>
              <a:rPr lang="en-US" sz="2000" dirty="0"/>
              <a:t>Failure Handling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Four states </a:t>
            </a:r>
          </a:p>
          <a:p>
            <a:pPr lvl="1"/>
            <a:r>
              <a:rPr lang="en-US" sz="2000" dirty="0"/>
              <a:t>Fulfilled | Rejected</a:t>
            </a:r>
          </a:p>
          <a:p>
            <a:pPr lvl="1"/>
            <a:r>
              <a:rPr lang="en-US" sz="2000" dirty="0"/>
              <a:t>Pending</a:t>
            </a:r>
          </a:p>
          <a:p>
            <a:pPr lvl="1"/>
            <a:r>
              <a:rPr lang="en-US" sz="2000" dirty="0"/>
              <a:t>Settled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Allows code execution to continue passing along a Promise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Wait only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5899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B315E4-2654-4D9A-966D-7BDB6B71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8496" r="4895" b="38481"/>
          <a:stretch/>
        </p:blipFill>
        <p:spPr>
          <a:xfrm>
            <a:off x="0" y="1331274"/>
            <a:ext cx="12126109" cy="41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965A1-169F-40AC-9690-5EEEC3CF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Chaining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B3D88AE-2228-41FF-AF40-0BCF7D77091D}"/>
              </a:ext>
            </a:extLst>
          </p:cNvPr>
          <p:cNvSpPr txBox="1">
            <a:spLocks/>
          </p:cNvSpPr>
          <p:nvPr/>
        </p:nvSpPr>
        <p:spPr>
          <a:xfrm>
            <a:off x="1097280" y="182880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63513">
              <a:buFont typeface="Arial" charset="0"/>
              <a:buChar char="•"/>
            </a:pPr>
            <a:r>
              <a:rPr lang="en-US" sz="2400" dirty="0"/>
              <a:t>Utilize new ‘then()’ operator to serialize code</a:t>
            </a:r>
          </a:p>
          <a:p>
            <a:pPr lvl="1">
              <a:buSzPct val="50000"/>
              <a:buFont typeface="Courier New" charset="0"/>
              <a:buChar char="o"/>
            </a:pPr>
            <a:r>
              <a:rPr lang="en-US" sz="2000" dirty="0" smtClean="0"/>
              <a:t>Chain </a:t>
            </a:r>
            <a:r>
              <a:rPr lang="en-US" sz="2000" dirty="0"/>
              <a:t>them together passing promises along the </a:t>
            </a:r>
            <a:r>
              <a:rPr lang="en-US" sz="2000" dirty="0" smtClean="0"/>
              <a:t>way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Standard execution occurs in parallel/</a:t>
            </a:r>
            <a:r>
              <a:rPr lang="en-US" sz="2400" dirty="0" err="1"/>
              <a:t>async</a:t>
            </a:r>
            <a:r>
              <a:rPr lang="en-US" sz="2400" dirty="0"/>
              <a:t> as needed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‘catch()’ grabs and passes any errors up the stack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Can now asynchronously chain our methods together in a simpler format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23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4AE83EF-1ED5-4665-AB80-0D35FF836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t="8950" r="10923" b="16733"/>
          <a:stretch/>
        </p:blipFill>
        <p:spPr>
          <a:xfrm>
            <a:off x="6927" y="1066800"/>
            <a:ext cx="12021230" cy="42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0293164-E280-450C-ADD3-807AD954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58" y="381000"/>
            <a:ext cx="5709684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F3DB6A-C03F-4488-869C-3524E75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6E7457-5D8D-4D01-A243-B92141BE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Performance Boost when Used Correctly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Strong UI/UX Performance – eCommerce/Stores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Data-Intensive Applications 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Promises -&gt; Easy Determination of </a:t>
            </a:r>
            <a:r>
              <a:rPr lang="en-US" sz="2400" dirty="0" err="1"/>
              <a:t>Async</a:t>
            </a:r>
            <a:r>
              <a:rPr lang="en-US" sz="2400" dirty="0"/>
              <a:t>/Sync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Error Handling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Modular Code </a:t>
            </a:r>
            <a:r>
              <a:rPr lang="en-US" sz="2400" dirty="0" smtClean="0"/>
              <a:t>Cleanly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9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F4A04-07E5-4821-9DE2-11610848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15CEB-7820-47BF-9BEF-E177481E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Race Conditions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Non-Standard Approach to Development</a:t>
            </a:r>
          </a:p>
          <a:p>
            <a:pPr lvl="1"/>
            <a:r>
              <a:rPr lang="en-US" sz="2000" dirty="0"/>
              <a:t>Code executed in “blocks” or “modules”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Even Senior </a:t>
            </a:r>
            <a:r>
              <a:rPr lang="en-US" sz="2400" dirty="0" err="1"/>
              <a:t>Devs</a:t>
            </a:r>
            <a:r>
              <a:rPr lang="en-US" sz="2400" dirty="0"/>
              <a:t> Have Issues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Unique Approach from Non-Programmers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Harder to Debug | Non-Obvious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42502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209CF28-9577-4B53-BEFF-4D242B9F43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8605" r="50452" b="5019"/>
          <a:stretch/>
        </p:blipFill>
        <p:spPr>
          <a:xfrm>
            <a:off x="76200" y="298704"/>
            <a:ext cx="7839075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A546F9-F280-427C-BE67-CDD5BA4CA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8119" r="33863" b="7161"/>
          <a:stretch/>
        </p:blipFill>
        <p:spPr>
          <a:xfrm>
            <a:off x="0" y="152400"/>
            <a:ext cx="11423621" cy="61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BC1F7-BD7B-496B-A79F-7D68235E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21CE90-FEAA-4A01-A550-1942ABC7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Database Connections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Variable Assignment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Returning Promises vs Handling Them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Form over Function</a:t>
            </a:r>
          </a:p>
        </p:txBody>
      </p:sp>
    </p:spTree>
    <p:extLst>
      <p:ext uri="{BB962C8B-B14F-4D97-AF65-F5344CB8AC3E}">
        <p14:creationId xmlns:p14="http://schemas.microsoft.com/office/powerpoint/2010/main" val="21547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AD4359B-52AE-446E-8653-9596754E3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r="33163" b="16107"/>
          <a:stretch/>
        </p:blipFill>
        <p:spPr>
          <a:xfrm>
            <a:off x="64858" y="152400"/>
            <a:ext cx="9307742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A621F-CE45-4C71-9B1E-9B740AA6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4CEDDE-FA56-4E46-B686-9EE316E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ES6 brought native support for Promises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Older modules</a:t>
            </a:r>
          </a:p>
          <a:p>
            <a:pPr lvl="1"/>
            <a:r>
              <a:rPr lang="en-US" sz="2000" dirty="0"/>
              <a:t>Q</a:t>
            </a:r>
          </a:p>
          <a:p>
            <a:pPr lvl="1"/>
            <a:r>
              <a:rPr lang="en-US" sz="2000" dirty="0"/>
              <a:t>RSVP</a:t>
            </a:r>
          </a:p>
          <a:p>
            <a:pPr lvl="1"/>
            <a:r>
              <a:rPr lang="en-US" sz="2000" dirty="0" err="1"/>
              <a:t>WinSync</a:t>
            </a:r>
            <a:endParaRPr lang="en-US" sz="20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Promises supported with </a:t>
            </a:r>
            <a:r>
              <a:rPr lang="en-US" sz="2400" dirty="0" err="1"/>
              <a:t>Transpiling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1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FFC15-DE97-4A70-96F6-DB9268AF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Async</a:t>
            </a:r>
            <a:r>
              <a:rPr lang="en-US" dirty="0"/>
              <a:t> to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56B04-4FB1-4EEE-992C-1EA4F161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Used in Class Object </a:t>
            </a:r>
            <a:r>
              <a:rPr lang="en-US" sz="2400" dirty="0" smtClean="0"/>
              <a:t>Design</a:t>
            </a:r>
            <a:endParaRPr lang="en-US" sz="24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Diagram/Outline Code and Design </a:t>
            </a:r>
            <a:r>
              <a:rPr lang="en-US" sz="2400" dirty="0" smtClean="0"/>
              <a:t>First</a:t>
            </a:r>
            <a:endParaRPr lang="en-US" sz="24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Use Only When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Keep Code Modular For Ease of </a:t>
            </a:r>
            <a:r>
              <a:rPr lang="en-US" sz="2400" dirty="0" smtClean="0"/>
              <a:t>Reading</a:t>
            </a:r>
            <a:endParaRPr lang="en-US" sz="24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General Coding Standards Really Help</a:t>
            </a:r>
          </a:p>
        </p:txBody>
      </p:sp>
    </p:spTree>
    <p:extLst>
      <p:ext uri="{BB962C8B-B14F-4D97-AF65-F5344CB8AC3E}">
        <p14:creationId xmlns:p14="http://schemas.microsoft.com/office/powerpoint/2010/main" val="19319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6B59E2-DC0C-4732-92AE-89CD194EF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r="49663" b="6987"/>
          <a:stretch/>
        </p:blipFill>
        <p:spPr>
          <a:xfrm>
            <a:off x="0" y="152400"/>
            <a:ext cx="6137113" cy="6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D7F55-5176-4517-84B4-FE188562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434B8-4BBA-44DE-993C-453BE59E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Numerous APIs and Frameworks Deliver Promises Now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 err="1"/>
              <a:t>Async</a:t>
            </a:r>
            <a:r>
              <a:rPr lang="en-US" sz="2400" dirty="0"/>
              <a:t>/Await Syntax Cleans up </a:t>
            </a:r>
            <a:r>
              <a:rPr lang="en-US" sz="2400" dirty="0" smtClean="0"/>
              <a:t>JavaScript </a:t>
            </a:r>
            <a:r>
              <a:rPr lang="en-US" sz="2400" dirty="0"/>
              <a:t>Considerably</a:t>
            </a:r>
          </a:p>
          <a:p>
            <a:pPr lvl="1"/>
            <a:r>
              <a:rPr lang="en-US" sz="2000" dirty="0"/>
              <a:t>Simplifies execution path </a:t>
            </a:r>
          </a:p>
          <a:p>
            <a:pPr lvl="1"/>
            <a:r>
              <a:rPr lang="en-US" sz="2000" dirty="0"/>
              <a:t>Easy Storage of Promises 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More Frameworks Embracing </a:t>
            </a:r>
            <a:r>
              <a:rPr lang="en-US" sz="2400" dirty="0" err="1"/>
              <a:t>Async</a:t>
            </a:r>
            <a:r>
              <a:rPr lang="en-US" sz="2400" dirty="0"/>
              <a:t> Code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Seeing </a:t>
            </a:r>
            <a:r>
              <a:rPr lang="en-US" sz="2400" dirty="0" err="1"/>
              <a:t>Async</a:t>
            </a:r>
            <a:r>
              <a:rPr lang="en-US" sz="2400" dirty="0"/>
              <a:t> in other Languages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46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B173EB3-35B1-42ED-AB32-820E58FB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5" y="1725115"/>
            <a:ext cx="9397285" cy="2525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D9D3CD-A8AB-41CF-805D-631119A74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33" y="2292026"/>
            <a:ext cx="1975174" cy="1975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9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B80A80-46CC-4FD3-886E-764F3033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85779-8A6A-4F4D-8E21-39E92614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indent="-163513">
              <a:buFont typeface="Arial" charset="0"/>
              <a:buChar char="•"/>
            </a:pPr>
            <a:r>
              <a:rPr lang="en-US" sz="2400" dirty="0"/>
              <a:t>Basics of </a:t>
            </a:r>
            <a:r>
              <a:rPr lang="en-US" sz="2400" dirty="0" err="1" smtClean="0"/>
              <a:t>NodeJS</a:t>
            </a:r>
            <a:r>
              <a:rPr lang="en-US" sz="2400" dirty="0" smtClean="0"/>
              <a:t>/JavaScript</a:t>
            </a:r>
            <a:endParaRPr lang="en-US" sz="2400" dirty="0"/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Early Concepts of Asynchronous Coding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Callbacks and Modular Code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Promises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Promise Chaining and Combining with </a:t>
            </a:r>
            <a:r>
              <a:rPr lang="en-US" sz="2400" dirty="0" err="1"/>
              <a:t>Async</a:t>
            </a:r>
            <a:r>
              <a:rPr lang="en-US" sz="2400" dirty="0"/>
              <a:t> Modules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Advantages/Disadvantages 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Common Pitfalls</a:t>
            </a:r>
          </a:p>
          <a:p>
            <a:pPr marL="176213" indent="-163513">
              <a:buFont typeface="Arial" charset="0"/>
              <a:buChar char="•"/>
            </a:pPr>
            <a:r>
              <a:rPr lang="en-US" sz="2400" dirty="0"/>
              <a:t>Future State</a:t>
            </a:r>
          </a:p>
        </p:txBody>
      </p:sp>
    </p:spTree>
    <p:extLst>
      <p:ext uri="{BB962C8B-B14F-4D97-AF65-F5344CB8AC3E}">
        <p14:creationId xmlns:p14="http://schemas.microsoft.com/office/powerpoint/2010/main" val="27490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C1E312-145A-40D1-9961-FDE8138C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C971B2-9B44-41E9-95EB-A4A200F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Presenter: Alex Schwartz | Madison, WI</a:t>
            </a:r>
          </a:p>
          <a:p>
            <a:pPr marL="0" indent="0">
              <a:buNone/>
            </a:pPr>
            <a:r>
              <a:rPr lang="en-US" sz="2400" dirty="0"/>
              <a:t>Twitter: @</a:t>
            </a:r>
            <a:r>
              <a:rPr lang="en-US" sz="2400" dirty="0" err="1"/>
              <a:t>TheRedGamer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LinkedIn: </a:t>
            </a:r>
            <a:r>
              <a:rPr lang="en-US" sz="2400" dirty="0">
                <a:hlinkClick r:id="rId2"/>
              </a:rPr>
              <a:t>https://www.linkedin.com/in/alex-schwartz-83164b3a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Search Alex Schwartz Madison, WI)</a:t>
            </a:r>
          </a:p>
          <a:p>
            <a:pPr marL="0" indent="0"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alex.schwartz1550@gmail.com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Questions Beyond This Presentation? Please Find me After!</a:t>
            </a:r>
          </a:p>
        </p:txBody>
      </p:sp>
    </p:spTree>
    <p:extLst>
      <p:ext uri="{BB962C8B-B14F-4D97-AF65-F5344CB8AC3E}">
        <p14:creationId xmlns:p14="http://schemas.microsoft.com/office/powerpoint/2010/main" val="32676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Talk To Me About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Video Games (</a:t>
            </a:r>
            <a:r>
              <a:rPr lang="en-US" sz="2400" dirty="0" err="1" smtClean="0"/>
              <a:t>Overwatch</a:t>
            </a:r>
            <a:r>
              <a:rPr lang="en-US" sz="2400" dirty="0" smtClean="0"/>
              <a:t>, </a:t>
            </a:r>
            <a:r>
              <a:rPr lang="en-US" sz="2400" dirty="0" err="1" smtClean="0"/>
              <a:t>LoZ</a:t>
            </a:r>
            <a:r>
              <a:rPr lang="en-US" sz="2400" dirty="0" smtClean="0"/>
              <a:t>: Breath of the Wild)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Competitive Chess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Aerospace Engineering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Madison, WI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Comic Book Characters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Why I Suck at Fighting Games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Why I Suck at FPS Games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Anything At All Really</a:t>
            </a:r>
          </a:p>
        </p:txBody>
      </p:sp>
    </p:spTree>
    <p:extLst>
      <p:ext uri="{BB962C8B-B14F-4D97-AF65-F5344CB8AC3E}">
        <p14:creationId xmlns:p14="http://schemas.microsoft.com/office/powerpoint/2010/main" val="21163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84BBCD-EBB6-4010-B8BF-68779F7C4F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752600"/>
            <a:ext cx="10439400" cy="2406650"/>
          </a:xfrm>
        </p:spPr>
        <p:txBody>
          <a:bodyPr>
            <a:noAutofit/>
          </a:bodyPr>
          <a:lstStyle/>
          <a:p>
            <a:pPr algn="ctr"/>
            <a:r>
              <a:rPr lang="en-US" sz="1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48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B173EB3-35B1-42ED-AB32-820E58FB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15" y="1066800"/>
            <a:ext cx="9397285" cy="2525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D9D3CD-A8AB-41CF-805D-631119A74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33" y="1633711"/>
            <a:ext cx="1975174" cy="1975174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03" y="3227885"/>
            <a:ext cx="3124200" cy="25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84BBCD-EBB6-4010-B8BF-68779F7C4F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6300" y="1077995"/>
            <a:ext cx="10439400" cy="2406650"/>
          </a:xfrm>
        </p:spPr>
        <p:txBody>
          <a:bodyPr>
            <a:noAutofit/>
          </a:bodyPr>
          <a:lstStyle/>
          <a:p>
            <a:pPr algn="ctr"/>
            <a:r>
              <a:rPr lang="en-US" sz="12400" dirty="0"/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C57304D-D726-4A2B-8EB3-32791C044151}"/>
              </a:ext>
            </a:extLst>
          </p:cNvPr>
          <p:cNvSpPr txBox="1">
            <a:spLocks/>
          </p:cNvSpPr>
          <p:nvPr/>
        </p:nvSpPr>
        <p:spPr>
          <a:xfrm>
            <a:off x="860964" y="3484645"/>
            <a:ext cx="10438402" cy="760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2"/>
                </a:solidFill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98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1A9B1-3F3E-4884-8D40-C1C0907A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FCF5B1-53F4-41E7-9B8B-7480CE45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6320" cy="4023360"/>
          </a:xfrm>
        </p:spPr>
        <p:txBody>
          <a:bodyPr>
            <a:noAutofit/>
          </a:bodyPr>
          <a:lstStyle/>
          <a:p>
            <a:pPr marL="177800" indent="-163513">
              <a:buFont typeface="Arial" charset="0"/>
              <a:buChar char="•"/>
            </a:pPr>
            <a:r>
              <a:rPr lang="en-US" sz="2400" dirty="0"/>
              <a:t>JavaScript Basics 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NodeJS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 smtClean="0"/>
              <a:t>Asynchronous </a:t>
            </a:r>
            <a:r>
              <a:rPr lang="en-US" sz="2400" dirty="0"/>
              <a:t>Programming Concept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Callback Methods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Promises</a:t>
            </a:r>
          </a:p>
          <a:p>
            <a:pPr marL="177800" indent="-163513">
              <a:buFont typeface="Arial" charset="0"/>
              <a:buChar char="•"/>
            </a:pPr>
            <a:endParaRPr lang="en-US" sz="2400" dirty="0"/>
          </a:p>
          <a:p>
            <a:pPr marL="177800" indent="-163513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BFCF5B1-53F4-41E7-9B8B-7480CE45BA7E}"/>
              </a:ext>
            </a:extLst>
          </p:cNvPr>
          <p:cNvSpPr txBox="1">
            <a:spLocks/>
          </p:cNvSpPr>
          <p:nvPr/>
        </p:nvSpPr>
        <p:spPr>
          <a:xfrm>
            <a:off x="6309360" y="1845734"/>
            <a:ext cx="484632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63513">
              <a:buFont typeface="Arial" charset="0"/>
              <a:buChar char="•"/>
            </a:pPr>
            <a:r>
              <a:rPr lang="en-US" sz="2400" dirty="0" smtClean="0"/>
              <a:t>Advantages/Disadvantages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 smtClean="0"/>
              <a:t>Common Pitfalls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 smtClean="0"/>
              <a:t>Adding </a:t>
            </a:r>
            <a:r>
              <a:rPr lang="en-US" sz="2400" dirty="0" err="1" smtClean="0"/>
              <a:t>Async</a:t>
            </a:r>
            <a:r>
              <a:rPr lang="en-US" sz="2400" dirty="0" smtClean="0"/>
              <a:t> To Your Code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 smtClean="0"/>
              <a:t>Future State</a:t>
            </a:r>
          </a:p>
          <a:p>
            <a:pPr marL="177800" indent="-163513">
              <a:buFont typeface="Arial" charset="0"/>
              <a:buChar char="•"/>
            </a:pPr>
            <a:endParaRPr lang="en-US" sz="2400" dirty="0" smtClean="0"/>
          </a:p>
          <a:p>
            <a:pPr marL="177800" indent="-163513">
              <a:buFont typeface="Arial" charset="0"/>
              <a:buChar char="•"/>
            </a:pPr>
            <a:endParaRPr lang="en-US" sz="2400" dirty="0" smtClean="0"/>
          </a:p>
          <a:p>
            <a:pPr marL="177800" indent="-163513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2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6B1AE-D4BF-43A9-8D3E-B4BBB0D6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 Not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A03827-5600-4601-AB68-54F1D6AD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63513">
              <a:buFont typeface="Arial" charset="0"/>
              <a:buChar char="•"/>
            </a:pPr>
            <a:r>
              <a:rPr lang="en-US" sz="2400" dirty="0"/>
              <a:t>Installation/Execution of Node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Building Node Projects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Working with NPM</a:t>
            </a:r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Best Coding Practices for </a:t>
            </a:r>
            <a:r>
              <a:rPr lang="en-US" sz="2400" dirty="0" smtClean="0"/>
              <a:t>JavaScript</a:t>
            </a:r>
            <a:endParaRPr lang="en-US" sz="2400" dirty="0"/>
          </a:p>
          <a:p>
            <a:pPr marL="177800" indent="-163513">
              <a:buFont typeface="Arial" charset="0"/>
              <a:buChar char="•"/>
            </a:pPr>
            <a:r>
              <a:rPr lang="en-US" sz="2400" dirty="0"/>
              <a:t>Every Way to Do </a:t>
            </a:r>
            <a:r>
              <a:rPr lang="en-US" sz="2400" dirty="0" err="1" smtClean="0"/>
              <a:t>Async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133600"/>
            <a:ext cx="3093720" cy="309372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772400" y="2514600"/>
            <a:ext cx="2133600" cy="213360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39000" y="2133600"/>
            <a:ext cx="3093720" cy="3093720"/>
          </a:xfrm>
          <a:prstGeom prst="ellipse">
            <a:avLst/>
          </a:prstGeom>
          <a:noFill/>
          <a:ln w="317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14843</TotalTime>
  <Words>841</Words>
  <Application>Microsoft Macintosh PowerPoint</Application>
  <PresentationFormat>Widescreen</PresentationFormat>
  <Paragraphs>221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Courier New</vt:lpstr>
      <vt:lpstr>Arial</vt:lpstr>
      <vt:lpstr>Retrospect</vt:lpstr>
      <vt:lpstr>Getting Asynchronous in NodeJS</vt:lpstr>
      <vt:lpstr>About Me</vt:lpstr>
      <vt:lpstr>PowerPoint Presentation</vt:lpstr>
      <vt:lpstr>PowerPoint Presentation</vt:lpstr>
      <vt:lpstr>Questions?</vt:lpstr>
      <vt:lpstr>PowerPoint Presentation</vt:lpstr>
      <vt:lpstr>Questions?</vt:lpstr>
      <vt:lpstr>What This Talk is About</vt:lpstr>
      <vt:lpstr>What This Talk is Not About</vt:lpstr>
      <vt:lpstr>Setting the Stage with JavaScript</vt:lpstr>
      <vt:lpstr>JavaScript Basics </vt:lpstr>
      <vt:lpstr>PowerPoint Presentation</vt:lpstr>
      <vt:lpstr>Why Is JavaScript Popular?</vt:lpstr>
      <vt:lpstr>Dark Side of JavaScript</vt:lpstr>
      <vt:lpstr>NodeJS </vt:lpstr>
      <vt:lpstr>When To Use NodeJS</vt:lpstr>
      <vt:lpstr>Utilizing NodeJS</vt:lpstr>
      <vt:lpstr>What is Asynchronous Programming?</vt:lpstr>
      <vt:lpstr>History of NodeJS Async  – Feedback Loop</vt:lpstr>
      <vt:lpstr>PowerPoint Presentation</vt:lpstr>
      <vt:lpstr>PowerPoint Presentation</vt:lpstr>
      <vt:lpstr>Async Module – The First Step</vt:lpstr>
      <vt:lpstr>PowerPoint Presentation</vt:lpstr>
      <vt:lpstr>PowerPoint Presentation</vt:lpstr>
      <vt:lpstr>Problems</vt:lpstr>
      <vt:lpstr>Promises – A Better Way</vt:lpstr>
      <vt:lpstr>PowerPoint Presentation</vt:lpstr>
      <vt:lpstr>Promise Chaining</vt:lpstr>
      <vt:lpstr>PowerPoint Presentation</vt:lpstr>
      <vt:lpstr>Advantages</vt:lpstr>
      <vt:lpstr>Disadvantages</vt:lpstr>
      <vt:lpstr>PowerPoint Presentation</vt:lpstr>
      <vt:lpstr>PowerPoint Presentation</vt:lpstr>
      <vt:lpstr>Common Pitfalls</vt:lpstr>
      <vt:lpstr>PowerPoint Presentation</vt:lpstr>
      <vt:lpstr>Older Methods</vt:lpstr>
      <vt:lpstr>Adding Async to Your Code</vt:lpstr>
      <vt:lpstr>PowerPoint Presentation</vt:lpstr>
      <vt:lpstr>Current State and Future</vt:lpstr>
      <vt:lpstr>Summary</vt:lpstr>
      <vt:lpstr>Questions?</vt:lpstr>
      <vt:lpstr>Topics To Talk To Me About 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Asyncronous in NodeJS</dc:title>
  <dc:creator>Alex Schwartz</dc:creator>
  <cp:lastModifiedBy>Microsoft Office User</cp:lastModifiedBy>
  <cp:revision>167</cp:revision>
  <dcterms:created xsi:type="dcterms:W3CDTF">2017-06-10T01:57:44Z</dcterms:created>
  <dcterms:modified xsi:type="dcterms:W3CDTF">2017-08-17T16:11:59Z</dcterms:modified>
</cp:coreProperties>
</file>