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90" r:id="rId1"/>
  </p:sldMasterIdLst>
  <p:sldIdLst>
    <p:sldId id="256" r:id="rId2"/>
    <p:sldId id="257" r:id="rId3"/>
    <p:sldId id="258" r:id="rId4"/>
    <p:sldId id="267" r:id="rId5"/>
    <p:sldId id="259" r:id="rId6"/>
    <p:sldId id="260" r:id="rId7"/>
    <p:sldId id="268" r:id="rId8"/>
    <p:sldId id="273" r:id="rId9"/>
    <p:sldId id="261" r:id="rId10"/>
    <p:sldId id="269" r:id="rId11"/>
    <p:sldId id="262" r:id="rId12"/>
    <p:sldId id="271" r:id="rId13"/>
    <p:sldId id="274" r:id="rId14"/>
    <p:sldId id="270" r:id="rId15"/>
    <p:sldId id="263" r:id="rId16"/>
    <p:sldId id="264" r:id="rId17"/>
    <p:sldId id="275" r:id="rId18"/>
    <p:sldId id="276" r:id="rId19"/>
    <p:sldId id="277" r:id="rId20"/>
    <p:sldId id="278" r:id="rId21"/>
    <p:sldId id="279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4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193E455A-45FD-40AC-BEC9-DFD1F5D783A4}" type="datetime1">
              <a:rPr lang="de-DE" smtClean="0"/>
              <a:pPr lvl="0"/>
              <a:t>15.05.2018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E2B0411-2E3C-4012-9EF3-7431F9993D4A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8342650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96E0E231-92F5-443F-B078-B985A05BDCF8}" type="datetime1">
              <a:rPr lang="de-DE" smtClean="0"/>
              <a:pPr lvl="0"/>
              <a:t>15.05.2018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87492DC-C850-474D-A331-1BCA76C35F3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324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30E54617-DDC1-4B3D-BA92-4E2D4B6F94CC}" type="datetime1">
              <a:rPr lang="de-DE" smtClean="0"/>
              <a:pPr lvl="0"/>
              <a:t>15.05.2018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0415C42-2C6E-4A90-AD59-6D29CD43AEA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8441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221A9284-680E-4776-AA07-579921EF80C5}" type="datetime1">
              <a:rPr lang="de-DE" smtClean="0"/>
              <a:pPr lvl="0"/>
              <a:t>15.05.2018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282FC6E-61BC-4F3C-869B-19F22A94370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098589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E2E904C8-65B1-4F10-869D-B48DAEFCBCEA}" type="datetime1">
              <a:rPr lang="de-DE" smtClean="0"/>
              <a:pPr lvl="0"/>
              <a:t>15.05.2018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8EA361C-7858-4725-B153-CD67EBEAD6F4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9981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E17D8783-8FB0-4D52-85C6-E896F44EABD6}" type="datetime1">
              <a:rPr lang="de-DE" smtClean="0"/>
              <a:pPr lvl="0"/>
              <a:t>15.05.2018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9FF31A4-DFCB-4FD0-B5A0-B5DFE6CD1E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2010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6708262C-D1D9-4260-B51E-BE26991540D5}" type="datetime1">
              <a:rPr lang="de-DE" smtClean="0"/>
              <a:pPr lvl="0"/>
              <a:t>15.05.2018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3B1761D-032F-4B53-ADE3-810B6849A09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6554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EEA84464-0948-4BC9-8411-07A12526FBB0}" type="datetime1">
              <a:rPr lang="de-DE" smtClean="0"/>
              <a:pPr lvl="0"/>
              <a:t>15.05.2018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EA439CB-216C-4F31-9B2D-8BE504D200F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3170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4D342EB-7E1B-473C-B0A4-60044470EAA6}" type="datetime1">
              <a:rPr lang="de-DE" smtClean="0"/>
              <a:pPr lvl="0"/>
              <a:t>15.05.2018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/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1F06CD0-59E5-4D80-9BEA-4DD06EB1A1C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0895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pPr lvl="0"/>
            <a:fld id="{B1A29F15-BC94-4550-859F-A39BA8F7C6B9}" type="datetime1">
              <a:rPr lang="de-DE" smtClean="0"/>
              <a:pPr lvl="0"/>
              <a:t>15.05.2018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lvl="0"/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fld id="{A5EA81A9-547F-4E85-94FB-945E6CF788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8205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E2F9F189-E18C-448E-91E5-FEE1715A53D0}" type="datetime1">
              <a:rPr lang="de-DE" smtClean="0"/>
              <a:pPr lvl="0"/>
              <a:t>15.05.2018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3325AAC-2E78-48D2-9CEB-D4AD0A0E59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9864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 lvl="0"/>
            <a:fld id="{E2E904C8-65B1-4F10-869D-B48DAEFCBCEA}" type="datetime1">
              <a:rPr lang="de-DE" smtClean="0"/>
              <a:pPr lvl="0"/>
              <a:t>15.05.2018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pPr lvl="0"/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pPr lvl="0"/>
            <a:fld id="{F8EA361C-7858-4725-B153-CD67EBEAD6F4}" type="slidenum">
              <a:rPr lang="de-DE" smtClean="0"/>
              <a:t>‹Nr.›</a:t>
            </a:fld>
            <a:endParaRPr lang="de-DE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2131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1" r:id="rId1"/>
    <p:sldLayoutId id="2147483992" r:id="rId2"/>
    <p:sldLayoutId id="2147483993" r:id="rId3"/>
    <p:sldLayoutId id="2147483994" r:id="rId4"/>
    <p:sldLayoutId id="2147483995" r:id="rId5"/>
    <p:sldLayoutId id="2147483996" r:id="rId6"/>
    <p:sldLayoutId id="2147483997" r:id="rId7"/>
    <p:sldLayoutId id="2147483998" r:id="rId8"/>
    <p:sldLayoutId id="2147483999" r:id="rId9"/>
    <p:sldLayoutId id="2147484000" r:id="rId10"/>
    <p:sldLayoutId id="214748400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github.com/aschwed/OSGi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sgi.org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D34DBF-807A-4E78-A262-993BF881BF8F}"/>
              </a:ext>
            </a:extLst>
          </p:cNvPr>
          <p:cNvSpPr txBox="1"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de-DE" dirty="0" err="1">
                <a:solidFill>
                  <a:schemeClr val="accent1"/>
                </a:solidFill>
              </a:rPr>
              <a:t>OSGi</a:t>
            </a:r>
            <a:endParaRPr lang="de-DE" dirty="0">
              <a:solidFill>
                <a:schemeClr val="accent1"/>
              </a:solidFill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B774A23-8480-4172-BF9D-1882437DDA0D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r>
              <a:rPr lang="de-DE" dirty="0">
                <a:solidFill>
                  <a:schemeClr val="accent1"/>
                </a:solidFill>
              </a:rPr>
              <a:t>Anastasia Schwed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38E845-2375-4B19-A444-4720A6006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accent1"/>
                </a:solidFill>
              </a:rPr>
              <a:t>Lifecycle </a:t>
            </a:r>
            <a:r>
              <a:rPr lang="de-DE" dirty="0" err="1">
                <a:solidFill>
                  <a:schemeClr val="accent1"/>
                </a:solidFill>
              </a:rPr>
              <a:t>layer</a:t>
            </a:r>
            <a:endParaRPr lang="de-DE" dirty="0">
              <a:solidFill>
                <a:schemeClr val="accent1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9221576-E64F-4D5C-844E-C44CEC871F5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Provides the ability to dynamically install and manage bundles in the OSGi framework.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OSGi specification defines the following lifecycle operations: install, update, start, stop and uninstall.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Bundles can be controlled from the OSGi console</a:t>
            </a:r>
            <a:endParaRPr lang="de-DE" dirty="0"/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1F084394-BFA9-4153-9F2C-6619394409C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4175" y="2647950"/>
            <a:ext cx="3905250" cy="2419350"/>
          </a:xfrm>
        </p:spPr>
      </p:pic>
    </p:spTree>
    <p:extLst>
      <p:ext uri="{BB962C8B-B14F-4D97-AF65-F5344CB8AC3E}">
        <p14:creationId xmlns:p14="http://schemas.microsoft.com/office/powerpoint/2010/main" val="3340081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333D89-03C3-429B-8B92-E1AC83DE0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accent1"/>
                </a:solidFill>
              </a:rPr>
              <a:t>Lifecycle </a:t>
            </a:r>
            <a:r>
              <a:rPr lang="de-DE" dirty="0" err="1">
                <a:solidFill>
                  <a:schemeClr val="accent1"/>
                </a:solidFill>
              </a:rPr>
              <a:t>layer</a:t>
            </a:r>
            <a:endParaRPr lang="de-DE" dirty="0">
              <a:solidFill>
                <a:schemeClr val="accent1"/>
              </a:solidFill>
            </a:endParaRP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08DAF586-69CF-47D8-AB09-37542989C8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1646" y="1846263"/>
            <a:ext cx="6389033" cy="4022725"/>
          </a:xfrm>
        </p:spPr>
      </p:pic>
    </p:spTree>
    <p:extLst>
      <p:ext uri="{BB962C8B-B14F-4D97-AF65-F5344CB8AC3E}">
        <p14:creationId xmlns:p14="http://schemas.microsoft.com/office/powerpoint/2010/main" val="4314437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0331D2-FF48-4EB9-A0BB-70B9FBAB1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solidFill>
                  <a:schemeClr val="accent1"/>
                </a:solidFill>
              </a:rPr>
              <a:t>OSGi</a:t>
            </a:r>
            <a:r>
              <a:rPr lang="de-DE" dirty="0">
                <a:solidFill>
                  <a:schemeClr val="accent1"/>
                </a:solidFill>
              </a:rPr>
              <a:t> </a:t>
            </a:r>
            <a:r>
              <a:rPr lang="de-DE" dirty="0" err="1">
                <a:solidFill>
                  <a:schemeClr val="accent1"/>
                </a:solidFill>
              </a:rPr>
              <a:t>Console</a:t>
            </a:r>
            <a:endParaRPr lang="de-DE" dirty="0">
              <a:solidFill>
                <a:schemeClr val="accent1"/>
              </a:solidFill>
            </a:endParaRPr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C84F2D68-7365-480D-976F-6E9D95C486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223" y="1957183"/>
            <a:ext cx="6582694" cy="1286054"/>
          </a:xfr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8F35D6F7-D3FA-42FE-9EB4-147D342FBB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113" y="3243237"/>
            <a:ext cx="6554115" cy="743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7154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52C05E28-0030-43B5-9A69-76FC9D6B9A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3569" y="2765779"/>
            <a:ext cx="4079487" cy="19304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D1B05C3C-B3EA-4DA5-9216-5365FB9C1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Service </a:t>
            </a:r>
            <a:r>
              <a:rPr lang="de-DE" dirty="0" err="1">
                <a:solidFill>
                  <a:schemeClr val="accent1"/>
                </a:solidFill>
              </a:rPr>
              <a:t>layer</a:t>
            </a:r>
            <a:endParaRPr lang="de-DE" dirty="0">
              <a:solidFill>
                <a:schemeClr val="accent1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A92A42F-59C3-4D1B-B940-957A2B2AD8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6454987" cy="40233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Bundle communication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Hidden implementations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Publish, find and bind paradigm.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Services are published to the Service Registry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Service Tracker searches the registry for required services</a:t>
            </a:r>
          </a:p>
          <a:p>
            <a:pPr marL="0" indent="0">
              <a:buNone/>
            </a:pPr>
            <a:r>
              <a:rPr lang="en-US" dirty="0"/>
              <a:t>and calls the set methods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Promotes interface driven development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 similar concept to Dependency Injection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851783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D097C3-9C01-496F-81C4-0EB86F95F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accent1"/>
                </a:solidFill>
              </a:rPr>
              <a:t>Service </a:t>
            </a:r>
            <a:r>
              <a:rPr lang="de-DE" dirty="0" err="1">
                <a:solidFill>
                  <a:schemeClr val="accent1"/>
                </a:solidFill>
              </a:rPr>
              <a:t>registration</a:t>
            </a:r>
            <a:r>
              <a:rPr lang="de-DE" dirty="0">
                <a:solidFill>
                  <a:schemeClr val="accent1"/>
                </a:solidFill>
              </a:rPr>
              <a:t> and </a:t>
            </a:r>
            <a:r>
              <a:rPr lang="de-DE" dirty="0" err="1">
                <a:solidFill>
                  <a:schemeClr val="accent1"/>
                </a:solidFill>
              </a:rPr>
              <a:t>binding</a:t>
            </a:r>
            <a:endParaRPr lang="de-DE" dirty="0">
              <a:solidFill>
                <a:schemeClr val="accent1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4376EE5-EE3A-45E6-B911-3E7F65EAE4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1. </a:t>
            </a:r>
            <a:r>
              <a:rPr lang="de-DE" dirty="0" err="1"/>
              <a:t>Programmatically</a:t>
            </a:r>
            <a:endParaRPr lang="de-DE" dirty="0"/>
          </a:p>
          <a:p>
            <a:r>
              <a:rPr lang="de-DE" dirty="0"/>
              <a:t>2. </a:t>
            </a:r>
            <a:r>
              <a:rPr lang="de-DE" dirty="0" err="1"/>
              <a:t>Declarative</a:t>
            </a:r>
            <a:r>
              <a:rPr lang="de-DE" dirty="0"/>
              <a:t> Services (component.xml)</a:t>
            </a:r>
          </a:p>
        </p:txBody>
      </p:sp>
    </p:spTree>
    <p:extLst>
      <p:ext uri="{BB962C8B-B14F-4D97-AF65-F5344CB8AC3E}">
        <p14:creationId xmlns:p14="http://schemas.microsoft.com/office/powerpoint/2010/main" val="1737046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0F6A38-8FF0-4F3B-AA38-90CE41AC0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accent1"/>
                </a:solidFill>
              </a:rPr>
              <a:t>Service </a:t>
            </a:r>
            <a:r>
              <a:rPr lang="de-DE" dirty="0" err="1">
                <a:solidFill>
                  <a:schemeClr val="accent1"/>
                </a:solidFill>
              </a:rPr>
              <a:t>layer</a:t>
            </a:r>
            <a:endParaRPr lang="de-DE" dirty="0">
              <a:solidFill>
                <a:schemeClr val="accent1"/>
              </a:solidFill>
            </a:endParaRP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93BD059-68E1-4AFF-9231-9BB1655598D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DE" dirty="0"/>
          </a:p>
          <a:p>
            <a:r>
              <a:rPr lang="de-DE" dirty="0" err="1"/>
              <a:t>Component</a:t>
            </a:r>
            <a:r>
              <a:rPr lang="de-DE" dirty="0"/>
              <a:t> </a:t>
            </a:r>
            <a:r>
              <a:rPr lang="de-DE" dirty="0" err="1"/>
              <a:t>definition</a:t>
            </a:r>
            <a:r>
              <a:rPr lang="de-DE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/>
              <a:t>Provided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referenced</a:t>
            </a:r>
            <a:r>
              <a:rPr lang="de-DE" dirty="0"/>
              <a:t> </a:t>
            </a:r>
            <a:r>
              <a:rPr lang="de-DE" dirty="0" err="1"/>
              <a:t>services</a:t>
            </a:r>
            <a:r>
              <a:rPr lang="de-DE" dirty="0"/>
              <a:t> (Interfaces)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/>
              <a:t>Referenced</a:t>
            </a:r>
            <a:r>
              <a:rPr lang="de-DE" dirty="0"/>
              <a:t> </a:t>
            </a:r>
            <a:r>
              <a:rPr lang="de-DE" dirty="0" err="1"/>
              <a:t>services</a:t>
            </a:r>
            <a:r>
              <a:rPr lang="de-DE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Set </a:t>
            </a:r>
            <a:r>
              <a:rPr lang="de-DE" dirty="0" err="1"/>
              <a:t>methods</a:t>
            </a:r>
            <a:r>
              <a:rPr lang="de-DE" dirty="0"/>
              <a:t> (bind/</a:t>
            </a:r>
            <a:r>
              <a:rPr lang="de-DE" dirty="0" err="1"/>
              <a:t>unbind</a:t>
            </a:r>
            <a:r>
              <a:rPr lang="de-DE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Activate()</a:t>
            </a:r>
          </a:p>
          <a:p>
            <a:endParaRPr lang="de-DE" dirty="0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D7E01B10-4D80-4AE8-9213-40C872D3AF2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197" y="1825627"/>
            <a:ext cx="5181600" cy="2112826"/>
          </a:xfr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E82A3C16-A189-439D-B444-ADA8578856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9806" y="4419418"/>
            <a:ext cx="6056686" cy="119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6413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B06568-A081-4D86-BD6B-919ED5F0A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1967696"/>
            <a:ext cx="10058400" cy="2025570"/>
          </a:xfrm>
        </p:spPr>
        <p:txBody>
          <a:bodyPr/>
          <a:lstStyle/>
          <a:p>
            <a:pPr algn="ctr"/>
            <a:r>
              <a:rPr lang="de-DE" dirty="0" err="1">
                <a:solidFill>
                  <a:schemeClr val="accent1"/>
                </a:solidFill>
              </a:rPr>
              <a:t>Thank</a:t>
            </a:r>
            <a:r>
              <a:rPr lang="de-DE" dirty="0">
                <a:solidFill>
                  <a:schemeClr val="accent1"/>
                </a:solidFill>
              </a:rPr>
              <a:t> </a:t>
            </a:r>
            <a:r>
              <a:rPr lang="de-DE" dirty="0" err="1">
                <a:solidFill>
                  <a:schemeClr val="accent1"/>
                </a:solidFill>
              </a:rPr>
              <a:t>you</a:t>
            </a:r>
            <a:r>
              <a:rPr lang="de-DE" dirty="0">
                <a:solidFill>
                  <a:schemeClr val="accent1"/>
                </a:solidFill>
              </a:rPr>
              <a:t> </a:t>
            </a:r>
            <a:r>
              <a:rPr lang="de-DE" dirty="0" err="1">
                <a:solidFill>
                  <a:schemeClr val="accent1"/>
                </a:solidFill>
              </a:rPr>
              <a:t>for</a:t>
            </a:r>
            <a:r>
              <a:rPr lang="de-DE" dirty="0">
                <a:solidFill>
                  <a:schemeClr val="accent1"/>
                </a:solidFill>
              </a:rPr>
              <a:t> </a:t>
            </a:r>
            <a:r>
              <a:rPr lang="de-DE" dirty="0" err="1">
                <a:solidFill>
                  <a:schemeClr val="accent1"/>
                </a:solidFill>
              </a:rPr>
              <a:t>your</a:t>
            </a:r>
            <a:r>
              <a:rPr lang="de-DE" dirty="0">
                <a:solidFill>
                  <a:schemeClr val="accent1"/>
                </a:solidFill>
              </a:rPr>
              <a:t> </a:t>
            </a:r>
            <a:r>
              <a:rPr lang="de-DE" dirty="0" err="1">
                <a:solidFill>
                  <a:schemeClr val="accent1"/>
                </a:solidFill>
              </a:rPr>
              <a:t>attention</a:t>
            </a:r>
            <a:r>
              <a:rPr lang="de-DE" dirty="0">
                <a:solidFill>
                  <a:schemeClr val="accent1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3284101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E6F124-5682-4502-8DDB-8AFDC4A77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solidFill>
                  <a:schemeClr val="accent1"/>
                </a:solidFill>
              </a:rPr>
              <a:t>Clone</a:t>
            </a:r>
            <a:r>
              <a:rPr lang="de-DE" dirty="0">
                <a:solidFill>
                  <a:schemeClr val="accent1"/>
                </a:solidFill>
              </a:rPr>
              <a:t> </a:t>
            </a:r>
            <a:r>
              <a:rPr lang="de-DE" dirty="0" err="1">
                <a:solidFill>
                  <a:schemeClr val="accent1"/>
                </a:solidFill>
              </a:rPr>
              <a:t>project</a:t>
            </a:r>
            <a:endParaRPr lang="de-DE" dirty="0">
              <a:solidFill>
                <a:schemeClr val="accent1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C23B780-3071-4A70-8222-0B3C0F73D1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hlinkClick r:id="rId2"/>
              </a:rPr>
              <a:t>https://github.com/aschwed/OSGi</a:t>
            </a:r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55E325B-FD6C-46DC-970D-972682FE98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0449" y="1721520"/>
            <a:ext cx="5685077" cy="4271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7897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FE865E8E-A44D-491B-96D6-4BB714AE95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0443" y="656838"/>
            <a:ext cx="6011114" cy="5544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6935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AD96AE86-B578-4EE9-B2CB-C93B2C1B42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2443" y="542522"/>
            <a:ext cx="5287113" cy="5772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71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EA44FD-7CCB-4EF3-A288-4CE85CE4826B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de-DE" dirty="0">
                <a:solidFill>
                  <a:schemeClr val="accent2"/>
                </a:solidFill>
              </a:rPr>
              <a:t>Outline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FDAFECD-BA17-41E7-A5B0-0D8574886FBA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</a:t>
            </a:r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OSGi</a:t>
            </a:r>
            <a:r>
              <a:rPr lang="de-DE" dirty="0"/>
              <a:t>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</a:t>
            </a:r>
            <a:r>
              <a:rPr lang="de-DE" dirty="0" err="1"/>
              <a:t>Why</a:t>
            </a:r>
            <a:r>
              <a:rPr lang="de-DE" dirty="0"/>
              <a:t> </a:t>
            </a:r>
            <a:r>
              <a:rPr lang="de-DE" dirty="0" err="1"/>
              <a:t>OSGi</a:t>
            </a:r>
            <a:r>
              <a:rPr lang="de-DE" dirty="0"/>
              <a:t>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</a:t>
            </a:r>
            <a:r>
              <a:rPr lang="de-DE" dirty="0" err="1"/>
              <a:t>OSGi</a:t>
            </a:r>
            <a:r>
              <a:rPr lang="de-DE" dirty="0"/>
              <a:t> Architecture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Bundles and Services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</a:t>
            </a:r>
            <a:r>
              <a:rPr lang="de-DE" dirty="0" err="1"/>
              <a:t>Exercise</a:t>
            </a:r>
            <a:endParaRPr lang="de-DE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18C416C9-A253-4096-BAF3-C05E76F02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accent1"/>
                </a:solidFill>
              </a:rPr>
              <a:t>Set </a:t>
            </a:r>
            <a:r>
              <a:rPr lang="de-DE" dirty="0" err="1">
                <a:solidFill>
                  <a:schemeClr val="accent1"/>
                </a:solidFill>
              </a:rPr>
              <a:t>the</a:t>
            </a:r>
            <a:r>
              <a:rPr lang="de-DE" dirty="0">
                <a:solidFill>
                  <a:schemeClr val="accent1"/>
                </a:solidFill>
              </a:rPr>
              <a:t> </a:t>
            </a:r>
            <a:r>
              <a:rPr lang="de-DE" dirty="0" err="1">
                <a:solidFill>
                  <a:schemeClr val="accent1"/>
                </a:solidFill>
              </a:rPr>
              <a:t>Eclipse</a:t>
            </a:r>
            <a:r>
              <a:rPr lang="de-DE" dirty="0">
                <a:solidFill>
                  <a:schemeClr val="accent1"/>
                </a:solidFill>
              </a:rPr>
              <a:t> </a:t>
            </a:r>
            <a:r>
              <a:rPr lang="de-DE" dirty="0" err="1">
                <a:solidFill>
                  <a:schemeClr val="accent1"/>
                </a:solidFill>
              </a:rPr>
              <a:t>target</a:t>
            </a:r>
            <a:r>
              <a:rPr lang="de-DE" dirty="0">
                <a:solidFill>
                  <a:schemeClr val="accent1"/>
                </a:solidFill>
              </a:rPr>
              <a:t> </a:t>
            </a:r>
            <a:r>
              <a:rPr lang="de-DE" dirty="0" err="1">
                <a:solidFill>
                  <a:schemeClr val="accent1"/>
                </a:solidFill>
              </a:rPr>
              <a:t>platform</a:t>
            </a:r>
            <a:endParaRPr lang="de-DE" dirty="0">
              <a:solidFill>
                <a:schemeClr val="accent1"/>
              </a:solidFill>
            </a:endParaRPr>
          </a:p>
        </p:txBody>
      </p:sp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0ED95E76-835C-48A2-9209-5D0FECB56A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421" y="1846263"/>
            <a:ext cx="7795483" cy="4022725"/>
          </a:xfrm>
        </p:spPr>
      </p:pic>
    </p:spTree>
    <p:extLst>
      <p:ext uri="{BB962C8B-B14F-4D97-AF65-F5344CB8AC3E}">
        <p14:creationId xmlns:p14="http://schemas.microsoft.com/office/powerpoint/2010/main" val="33732763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717AEB7B-AE7D-4709-8AAB-446DEF070F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611"/>
            <a:ext cx="12192000" cy="6380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28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9">
            <a:extLst>
              <a:ext uri="{FF2B5EF4-FFF2-40B4-BE49-F238E27FC236}">
                <a16:creationId xmlns:a16="http://schemas.microsoft.com/office/drawing/2014/main" id="{52ABB703-2B0E-4C3B-B4A2-F3973548E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1">
            <a:extLst>
              <a:ext uri="{FF2B5EF4-FFF2-40B4-BE49-F238E27FC236}">
                <a16:creationId xmlns:a16="http://schemas.microsoft.com/office/drawing/2014/main" id="{82A73093-4B9D-420D-B17E-52293703A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3">
            <a:extLst>
              <a:ext uri="{FF2B5EF4-FFF2-40B4-BE49-F238E27FC236}">
                <a16:creationId xmlns:a16="http://schemas.microsoft.com/office/drawing/2014/main" id="{E95DA498-D9A2-4DA9-B9DA-B3776E08C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C21570E-E159-49A6-9891-FA397B7A9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11684" y="2086188"/>
            <a:ext cx="474880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Grafik 4">
            <a:extLst>
              <a:ext uri="{FF2B5EF4-FFF2-40B4-BE49-F238E27FC236}">
                <a16:creationId xmlns:a16="http://schemas.microsoft.com/office/drawing/2014/main" id="{33CF062A-3A8F-49CE-A117-EC3D4AF73A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144" y="2372810"/>
            <a:ext cx="4349138" cy="1315614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FAFD4855-829B-4AF5-88A0-0B2B0F700DD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>
            <a:normAutofit/>
          </a:bodyPr>
          <a:lstStyle/>
          <a:p>
            <a:pPr lvl="0"/>
            <a:r>
              <a:rPr lang="de-DE" dirty="0" err="1">
                <a:solidFill>
                  <a:schemeClr val="accent1"/>
                </a:solidFill>
              </a:rPr>
              <a:t>What</a:t>
            </a:r>
            <a:r>
              <a:rPr lang="de-DE" dirty="0">
                <a:solidFill>
                  <a:schemeClr val="accent1"/>
                </a:solidFill>
              </a:rPr>
              <a:t> </a:t>
            </a:r>
            <a:r>
              <a:rPr lang="de-DE" dirty="0" err="1">
                <a:solidFill>
                  <a:schemeClr val="accent1"/>
                </a:solidFill>
              </a:rPr>
              <a:t>is</a:t>
            </a:r>
            <a:r>
              <a:rPr lang="de-DE" dirty="0">
                <a:solidFill>
                  <a:schemeClr val="accent1"/>
                </a:solidFill>
              </a:rPr>
              <a:t> </a:t>
            </a:r>
            <a:r>
              <a:rPr lang="de-DE" dirty="0" err="1">
                <a:solidFill>
                  <a:schemeClr val="accent1"/>
                </a:solidFill>
              </a:rPr>
              <a:t>OSGi</a:t>
            </a:r>
            <a:r>
              <a:rPr lang="de-DE" dirty="0">
                <a:solidFill>
                  <a:schemeClr val="accent1"/>
                </a:solidFill>
              </a:rPr>
              <a:t>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3267E04-5D9E-4104-BE54-3EB696408456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411684" y="2198914"/>
            <a:ext cx="5127172" cy="3670180"/>
          </a:xfrm>
        </p:spPr>
        <p:txBody>
          <a:bodyPr>
            <a:normAutofit/>
          </a:bodyPr>
          <a:lstStyle/>
          <a:p>
            <a:pPr lvl="0">
              <a:buFont typeface="Arial" panose="020B0604020202020204" pitchFamily="34" charset="0"/>
              <a:buChar char="•"/>
            </a:pPr>
            <a:r>
              <a:rPr lang="de-DE" dirty="0"/>
              <a:t> Open Service Gateway Initiative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de-DE" dirty="0"/>
              <a:t> First </a:t>
            </a:r>
            <a:r>
              <a:rPr lang="de-DE" dirty="0" err="1"/>
              <a:t>introduced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OSGi</a:t>
            </a:r>
            <a:r>
              <a:rPr lang="de-DE" dirty="0"/>
              <a:t> Alliance in 2000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de-DE" dirty="0"/>
              <a:t> A </a:t>
            </a:r>
            <a:r>
              <a:rPr lang="de-DE" dirty="0" err="1"/>
              <a:t>set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specifications</a:t>
            </a:r>
            <a:r>
              <a:rPr lang="de-DE" dirty="0"/>
              <a:t> </a:t>
            </a:r>
            <a:r>
              <a:rPr lang="de-DE" dirty="0" err="1"/>
              <a:t>having</a:t>
            </a:r>
            <a:r>
              <a:rPr lang="de-DE" dirty="0"/>
              <a:t> </a:t>
            </a:r>
            <a:r>
              <a:rPr lang="de-DE" dirty="0" err="1"/>
              <a:t>several</a:t>
            </a:r>
            <a:r>
              <a:rPr lang="de-DE" dirty="0"/>
              <a:t> </a:t>
            </a:r>
            <a:r>
              <a:rPr lang="de-DE" dirty="0" err="1"/>
              <a:t>implementation</a:t>
            </a:r>
            <a:r>
              <a:rPr lang="de-DE" dirty="0"/>
              <a:t> </a:t>
            </a:r>
            <a:r>
              <a:rPr lang="de-DE" dirty="0" err="1"/>
              <a:t>frameworks</a:t>
            </a:r>
            <a:r>
              <a:rPr lang="de-DE" dirty="0"/>
              <a:t> (</a:t>
            </a:r>
            <a:r>
              <a:rPr lang="de-DE" dirty="0" err="1"/>
              <a:t>Equinox</a:t>
            </a:r>
            <a:r>
              <a:rPr lang="de-DE" dirty="0"/>
              <a:t>, </a:t>
            </a:r>
            <a:r>
              <a:rPr lang="de-DE" dirty="0" err="1"/>
              <a:t>Knoflerfish</a:t>
            </a:r>
            <a:r>
              <a:rPr lang="de-DE" dirty="0"/>
              <a:t>…)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de-DE" dirty="0">
                <a:hlinkClick r:id="rId3"/>
              </a:rPr>
              <a:t>https://www.osgi.org/</a:t>
            </a:r>
            <a:endParaRPr lang="de-DE" dirty="0"/>
          </a:p>
          <a:p>
            <a:pPr lvl="0">
              <a:buFont typeface="Arial" panose="020B0604020202020204" pitchFamily="34" charset="0"/>
              <a:buChar char="•"/>
            </a:pPr>
            <a:endParaRPr lang="de-DE" dirty="0"/>
          </a:p>
          <a:p>
            <a:pPr lvl="0">
              <a:buFont typeface="Arial" panose="020B0604020202020204" pitchFamily="34" charset="0"/>
              <a:buChar char="•"/>
            </a:pPr>
            <a:endParaRPr lang="de-DE" dirty="0"/>
          </a:p>
          <a:p>
            <a:pPr lvl="0"/>
            <a:endParaRPr lang="de-DE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E3DC88-5295-4B17-BD6D-E375B2DBC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accent1"/>
                </a:solidFill>
              </a:rPr>
              <a:t>Key </a:t>
            </a:r>
            <a:r>
              <a:rPr lang="de-DE" dirty="0" err="1">
                <a:solidFill>
                  <a:schemeClr val="accent1"/>
                </a:solidFill>
              </a:rPr>
              <a:t>concepts</a:t>
            </a:r>
            <a:endParaRPr lang="de-DE" dirty="0">
              <a:solidFill>
                <a:schemeClr val="accent1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9584E24-BF3A-4A31-AE68-278311AA62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Bundles and Services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/>
              <a:t>Modularity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Dynamic </a:t>
            </a:r>
            <a:r>
              <a:rPr lang="de-DE" dirty="0" err="1"/>
              <a:t>control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</a:t>
            </a:r>
            <a:r>
              <a:rPr lang="de-DE" dirty="0" err="1"/>
              <a:t>Reduced</a:t>
            </a:r>
            <a:r>
              <a:rPr lang="de-DE" dirty="0"/>
              <a:t> </a:t>
            </a:r>
            <a:r>
              <a:rPr lang="de-DE" dirty="0" err="1"/>
              <a:t>complexity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Interface </a:t>
            </a:r>
            <a:r>
              <a:rPr lang="de-DE" dirty="0" err="1"/>
              <a:t>model</a:t>
            </a:r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18534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7C7020-B95C-447F-BC0E-FEE5C3858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solidFill>
                  <a:schemeClr val="accent1"/>
                </a:solidFill>
              </a:rPr>
              <a:t>Why</a:t>
            </a:r>
            <a:r>
              <a:rPr lang="de-DE" dirty="0">
                <a:solidFill>
                  <a:schemeClr val="accent1"/>
                </a:solidFill>
              </a:rPr>
              <a:t> </a:t>
            </a:r>
            <a:r>
              <a:rPr lang="de-DE" dirty="0" err="1">
                <a:solidFill>
                  <a:schemeClr val="accent1"/>
                </a:solidFill>
              </a:rPr>
              <a:t>OSGi</a:t>
            </a:r>
            <a:r>
              <a:rPr lang="de-DE" dirty="0">
                <a:solidFill>
                  <a:schemeClr val="accent1"/>
                </a:solidFill>
              </a:rPr>
              <a:t>?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B33D30B0-FEC4-447B-B4A9-E827F971F4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4148" y="2088397"/>
            <a:ext cx="4223796" cy="4223796"/>
          </a:xfrm>
        </p:spPr>
      </p:pic>
    </p:spTree>
    <p:extLst>
      <p:ext uri="{BB962C8B-B14F-4D97-AF65-F5344CB8AC3E}">
        <p14:creationId xmlns:p14="http://schemas.microsoft.com/office/powerpoint/2010/main" val="10157002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nhaltsplatzhalter 6">
            <a:extLst>
              <a:ext uri="{FF2B5EF4-FFF2-40B4-BE49-F238E27FC236}">
                <a16:creationId xmlns:a16="http://schemas.microsoft.com/office/drawing/2014/main" id="{5E548EBB-AA45-4E4F-853F-D37B5FECF37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99" y="1119415"/>
            <a:ext cx="6912217" cy="4095488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59F29149-8582-48D9-ABEC-CAAB07143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100">
                <a:solidFill>
                  <a:schemeClr val="tx1">
                    <a:lumMod val="85000"/>
                    <a:lumOff val="15000"/>
                  </a:schemeClr>
                </a:solidFill>
              </a:rPr>
              <a:t>OSGi Architecture</a:t>
            </a:r>
          </a:p>
        </p:txBody>
      </p:sp>
    </p:spTree>
    <p:extLst>
      <p:ext uri="{BB962C8B-B14F-4D97-AF65-F5344CB8AC3E}">
        <p14:creationId xmlns:p14="http://schemas.microsoft.com/office/powerpoint/2010/main" val="27050812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F3F1EE-7839-4775-83FB-21B5FD65F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solidFill>
                  <a:schemeClr val="accent1"/>
                </a:solidFill>
              </a:rPr>
              <a:t>Layers</a:t>
            </a:r>
            <a:endParaRPr lang="de-DE" dirty="0">
              <a:solidFill>
                <a:schemeClr val="accent1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1D262A0-B2A0-48A1-8768-8AA9E2D3F0E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Module Layer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Bundles (Modules)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Package Level Encapsulation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Lifecycle Layer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Managing an OSGi application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Service Layer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Instances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How OSGi bundles communicate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dirty="0"/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AC98BD61-AA13-4A27-8DB2-0BF562BBAD7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4175" y="2647950"/>
            <a:ext cx="3905250" cy="2419350"/>
          </a:xfrm>
        </p:spPr>
      </p:pic>
    </p:spTree>
    <p:extLst>
      <p:ext uri="{BB962C8B-B14F-4D97-AF65-F5344CB8AC3E}">
        <p14:creationId xmlns:p14="http://schemas.microsoft.com/office/powerpoint/2010/main" val="2837659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600B5AE2-C5CC-499C-8F2D-249888BE22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A7A3698-B350-40E5-8475-9BCC41A089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AC655C7-EC94-4BE6-84C8-2F9EFBBB27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311973C2-EB8B-452A-A698-4A252FD3A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10162E77-11AD-44A7-84EC-40C59EEFBD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AB158E9-1B40-4CD6-95F0-95CA11DF7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87617" y="2085703"/>
            <a:ext cx="6170686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DF066342-446E-487F-B425-DFC75DF8EFC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4184"/>
          <a:stretch/>
        </p:blipFill>
        <p:spPr>
          <a:xfrm>
            <a:off x="20" y="-12128"/>
            <a:ext cx="4654276" cy="6870127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4A8AFC61-58F9-4C27-B8F8-CEF12A61E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1601" y="634946"/>
            <a:ext cx="6368142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 spc="-50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Module layer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B8049A7-17EF-4686-9F56-6FAB38A1A2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81601" y="2198914"/>
            <a:ext cx="6368142" cy="3670180"/>
          </a:xfrm>
        </p:spPr>
        <p:txBody>
          <a:bodyPr vert="horz" lIns="0" tIns="45720" rIns="0" bIns="45720" rtlCol="0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Bundle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Code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MANIFEST.MF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Component definition(component.xml)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Unit of modularity and deployment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 class can be a part of several bundles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Dependencies are not transitive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No visibility for nested packages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4030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982DEE-B69E-40FA-9E7C-3F9258FE6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accent1"/>
                </a:solidFill>
              </a:rPr>
              <a:t>Module </a:t>
            </a:r>
            <a:r>
              <a:rPr lang="de-DE" dirty="0" err="1">
                <a:solidFill>
                  <a:schemeClr val="accent1"/>
                </a:solidFill>
              </a:rPr>
              <a:t>layer</a:t>
            </a:r>
            <a:endParaRPr lang="de-DE" dirty="0">
              <a:solidFill>
                <a:schemeClr val="accent1"/>
              </a:solidFill>
            </a:endParaRP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1C6D8E4-FC3F-4B6E-A9E1-C333C90890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r>
              <a:rPr lang="de-DE" dirty="0"/>
              <a:t>MANIFEST.MF (</a:t>
            </a:r>
            <a:r>
              <a:rPr lang="de-DE" dirty="0" err="1"/>
              <a:t>located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META-INF </a:t>
            </a:r>
            <a:r>
              <a:rPr lang="de-DE" dirty="0" err="1"/>
              <a:t>directory</a:t>
            </a:r>
            <a:r>
              <a:rPr lang="de-DE" dirty="0"/>
              <a:t>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 err="1"/>
              <a:t>Imported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exported</a:t>
            </a:r>
            <a:r>
              <a:rPr lang="de-DE" dirty="0"/>
              <a:t> </a:t>
            </a:r>
            <a:r>
              <a:rPr lang="de-DE" dirty="0" err="1"/>
              <a:t>packages</a:t>
            </a:r>
            <a:endParaRPr lang="de-DE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Versions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 err="1"/>
              <a:t>Activator</a:t>
            </a:r>
            <a:r>
              <a:rPr lang="de-DE" dirty="0"/>
              <a:t> (optional)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 err="1"/>
              <a:t>Component</a:t>
            </a:r>
            <a:r>
              <a:rPr lang="de-DE" dirty="0"/>
              <a:t> </a:t>
            </a:r>
            <a:r>
              <a:rPr lang="de-DE" dirty="0" err="1"/>
              <a:t>definition</a:t>
            </a:r>
            <a:endParaRPr lang="de-DE" dirty="0"/>
          </a:p>
          <a:p>
            <a:endParaRPr lang="de-DE" dirty="0"/>
          </a:p>
        </p:txBody>
      </p:sp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545A50B8-DAFE-4035-A328-4F2C22A77172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479675"/>
            <a:ext cx="4283075" cy="1898650"/>
          </a:xfrm>
        </p:spPr>
      </p:pic>
    </p:spTree>
    <p:extLst>
      <p:ext uri="{BB962C8B-B14F-4D97-AF65-F5344CB8AC3E}">
        <p14:creationId xmlns:p14="http://schemas.microsoft.com/office/powerpoint/2010/main" val="3598192283"/>
      </p:ext>
    </p:extLst>
  </p:cSld>
  <p:clrMapOvr>
    <a:masterClrMapping/>
  </p:clrMapOvr>
</p:sld>
</file>

<file path=ppt/theme/theme1.xml><?xml version="1.0" encoding="utf-8"?>
<a:theme xmlns:a="http://schemas.openxmlformats.org/drawingml/2006/main" name="Rückblick">
  <a:themeElements>
    <a:clrScheme name="Rückblick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ückblic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ückblic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323</Words>
  <Application>Microsoft Office PowerPoint</Application>
  <PresentationFormat>Breitbild</PresentationFormat>
  <Paragraphs>78</Paragraphs>
  <Slides>21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Rückblick</vt:lpstr>
      <vt:lpstr>OSGi</vt:lpstr>
      <vt:lpstr>Outline</vt:lpstr>
      <vt:lpstr>What is OSGi?</vt:lpstr>
      <vt:lpstr>Key concepts</vt:lpstr>
      <vt:lpstr>Why OSGi?</vt:lpstr>
      <vt:lpstr>OSGi Architecture</vt:lpstr>
      <vt:lpstr>Layers</vt:lpstr>
      <vt:lpstr>Module layer</vt:lpstr>
      <vt:lpstr>Module layer</vt:lpstr>
      <vt:lpstr>Lifecycle layer</vt:lpstr>
      <vt:lpstr>Lifecycle layer</vt:lpstr>
      <vt:lpstr>OSGi Console</vt:lpstr>
      <vt:lpstr>Service layer</vt:lpstr>
      <vt:lpstr>Service registration and binding</vt:lpstr>
      <vt:lpstr>Service layer</vt:lpstr>
      <vt:lpstr>Thank you for your attention!</vt:lpstr>
      <vt:lpstr>Clone project</vt:lpstr>
      <vt:lpstr>PowerPoint-Präsentation</vt:lpstr>
      <vt:lpstr>PowerPoint-Präsentation</vt:lpstr>
      <vt:lpstr>Set the Eclipse target platform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OSGi</dc:title>
  <dc:creator>Anastasia Schwed</dc:creator>
  <cp:lastModifiedBy>Anastasia Schwed</cp:lastModifiedBy>
  <cp:revision>42</cp:revision>
  <dcterms:created xsi:type="dcterms:W3CDTF">2018-05-03T14:56:43Z</dcterms:created>
  <dcterms:modified xsi:type="dcterms:W3CDTF">2018-05-15T16:07:31Z</dcterms:modified>
</cp:coreProperties>
</file>