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7" r:id="rId12"/>
    <p:sldId id="269" r:id="rId13"/>
    <p:sldId id="266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06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下雨</c:v>
                </c:pt>
              </c:strCache>
            </c:strRef>
          </c:tx>
          <c:spPr>
            <a:gradFill flip="none" rotWithShape="1">
              <a:gsLst>
                <a:gs pos="0">
                  <a:schemeClr val="accent1"/>
                </a:gs>
                <a:gs pos="75000">
                  <a:schemeClr val="accent1">
                    <a:lumMod val="60000"/>
                    <a:lumOff val="40000"/>
                  </a:schemeClr>
                </a:gs>
                <a:gs pos="51000">
                  <a:schemeClr val="accent1">
                    <a:alpha val="75000"/>
                  </a:schemeClr>
                </a:gs>
                <a:gs pos="100000">
                  <a:schemeClr val="accent1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是否下雨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0.51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6D33-41ED-85BF-D9719324ECB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不下雨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1"/>
                <c:pt idx="0">
                  <c:v>是否下雨</c:v>
                </c:pt>
              </c:strCache>
              <c:extLst/>
            </c:strRef>
          </c:cat>
          <c:val>
            <c:numRef>
              <c:f>Sheet1!$C$2:$C$5</c:f>
              <c:numCache>
                <c:formatCode>General</c:formatCode>
                <c:ptCount val="1"/>
                <c:pt idx="0">
                  <c:v>0.49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1-6D33-41ED-85BF-D9719324ECB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355"/>
        <c:overlap val="-70"/>
        <c:axId val="1145483296"/>
        <c:axId val="1145480416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strRef>
                    <c:extLst>
                      <c:ext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列2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3"/>
                      </a:gs>
                      <a:gs pos="75000">
                        <a:schemeClr val="accent3">
                          <a:lumMod val="60000"/>
                          <a:lumOff val="40000"/>
                        </a:schemeClr>
                      </a:gs>
                      <a:gs pos="51000">
                        <a:schemeClr val="accent3">
                          <a:alpha val="75000"/>
                        </a:schemeClr>
                      </a:gs>
                      <a:gs pos="100000">
                        <a:schemeClr val="accent3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zh-CN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是否下雨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1"/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2-6D33-41ED-85BF-D9719324ECB4}"/>
                  </c:ext>
                </c:extLst>
              </c15:ser>
            </c15:filteredBarSeries>
          </c:ext>
        </c:extLst>
      </c:barChart>
      <c:catAx>
        <c:axId val="11454832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145480416"/>
        <c:crosses val="autoZero"/>
        <c:auto val="1"/>
        <c:lblAlgn val="ctr"/>
        <c:lblOffset val="100"/>
        <c:noMultiLvlLbl val="0"/>
      </c:catAx>
      <c:valAx>
        <c:axId val="114548041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45483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下雨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0.8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039-4C7D-AAE5-5C488C12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350310416"/>
        <c:axId val="135031137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5"/>
                      </a:gs>
                      <a:gs pos="75000">
                        <a:schemeClr val="accent5">
                          <a:lumMod val="60000"/>
                          <a:lumOff val="40000"/>
                        </a:schemeClr>
                      </a:gs>
                      <a:gs pos="51000">
                        <a:schemeClr val="accent5">
                          <a:alpha val="75000"/>
                        </a:schemeClr>
                      </a:gs>
                      <a:gs pos="100000">
                        <a:schemeClr val="accent5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039-4C7D-AAE5-5C488C120BC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4"/>
                      </a:gs>
                      <a:gs pos="75000">
                        <a:schemeClr val="accent4">
                          <a:lumMod val="60000"/>
                          <a:lumOff val="40000"/>
                        </a:schemeClr>
                      </a:gs>
                      <a:gs pos="51000">
                        <a:schemeClr val="accent4">
                          <a:alpha val="75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039-4C7D-AAE5-5C488C120BCB}"/>
                  </c:ext>
                </c:extLst>
              </c15:ser>
            </c15:filteredBarSeries>
          </c:ext>
        </c:extLst>
      </c:barChart>
      <c:catAx>
        <c:axId val="135031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0311376"/>
        <c:crosses val="autoZero"/>
        <c:auto val="1"/>
        <c:lblAlgn val="ctr"/>
        <c:lblOffset val="100"/>
        <c:noMultiLvlLbl val="0"/>
      </c:catAx>
      <c:valAx>
        <c:axId val="13503113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31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下雨</c:v>
                </c:pt>
              </c:strCache>
            </c:strRef>
          </c:tx>
          <c:spPr>
            <a:gradFill flip="none" rotWithShape="1">
              <a:gsLst>
                <a:gs pos="0">
                  <a:schemeClr val="accent6"/>
                </a:gs>
                <a:gs pos="75000">
                  <a:schemeClr val="accent6">
                    <a:lumMod val="60000"/>
                    <a:lumOff val="40000"/>
                  </a:schemeClr>
                </a:gs>
                <a:gs pos="51000">
                  <a:schemeClr val="accent6">
                    <a:alpha val="75000"/>
                  </a:schemeClr>
                </a:gs>
                <a:gs pos="100000">
                  <a:schemeClr val="accent6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  <c:extLst/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0.8</c:v>
                </c:pt>
              </c:numCache>
              <c:extLst/>
            </c:numRef>
          </c:val>
          <c:extLst>
            <c:ext xmlns:c16="http://schemas.microsoft.com/office/drawing/2014/chart" uri="{C3380CC4-5D6E-409C-BE32-E72D297353CC}">
              <c16:uniqueId val="{00000000-7039-4C7D-AAE5-5C488C12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350310416"/>
        <c:axId val="135031137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5"/>
                      </a:gs>
                      <a:gs pos="75000">
                        <a:schemeClr val="accent5">
                          <a:lumMod val="60000"/>
                          <a:lumOff val="40000"/>
                        </a:schemeClr>
                      </a:gs>
                      <a:gs pos="51000">
                        <a:schemeClr val="accent5">
                          <a:alpha val="75000"/>
                        </a:schemeClr>
                      </a:gs>
                      <a:gs pos="100000">
                        <a:schemeClr val="accent5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7039-4C7D-AAE5-5C488C120BCB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4"/>
                      </a:gs>
                      <a:gs pos="75000">
                        <a:schemeClr val="accent4">
                          <a:lumMod val="60000"/>
                          <a:lumOff val="40000"/>
                        </a:schemeClr>
                      </a:gs>
                      <a:gs pos="51000">
                        <a:schemeClr val="accent4">
                          <a:alpha val="75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7039-4C7D-AAE5-5C488C120BCB}"/>
                  </c:ext>
                </c:extLst>
              </c15:ser>
            </c15:filteredBarSeries>
          </c:ext>
        </c:extLst>
      </c:barChart>
      <c:catAx>
        <c:axId val="135031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0311376"/>
        <c:crosses val="autoZero"/>
        <c:auto val="1"/>
        <c:lblAlgn val="ctr"/>
        <c:lblOffset val="100"/>
        <c:noMultiLvlLbl val="0"/>
      </c:catAx>
      <c:valAx>
        <c:axId val="13503113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31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点击可能性</c:v>
                </c:pt>
              </c:strCache>
            </c:strRef>
          </c:tx>
          <c:spPr>
            <a:gradFill flip="none" rotWithShape="1">
              <a:gsLst>
                <a:gs pos="0">
                  <a:schemeClr val="accent2"/>
                </a:gs>
                <a:gs pos="75000">
                  <a:schemeClr val="accent2">
                    <a:lumMod val="60000"/>
                    <a:lumOff val="40000"/>
                  </a:schemeClr>
                </a:gs>
                <a:gs pos="51000">
                  <a:schemeClr val="accent2">
                    <a:alpha val="75000"/>
                  </a:schemeClr>
                </a:gs>
                <a:gs pos="100000">
                  <a:schemeClr val="accent2">
                    <a:lumMod val="20000"/>
                    <a:lumOff val="80000"/>
                    <a:alpha val="15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1"/>
                <c:pt idx="0">
                  <c:v>类别 1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FAD-4E93-9D57-F947C3076F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55"/>
        <c:overlap val="-70"/>
        <c:axId val="1350310416"/>
        <c:axId val="1350311376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系列 2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4"/>
                      </a:gs>
                      <a:gs pos="75000">
                        <a:schemeClr val="accent4">
                          <a:lumMod val="60000"/>
                          <a:lumOff val="40000"/>
                        </a:schemeClr>
                      </a:gs>
                      <a:gs pos="51000">
                        <a:schemeClr val="accent4">
                          <a:alpha val="75000"/>
                        </a:schemeClr>
                      </a:gs>
                      <a:gs pos="100000">
                        <a:schemeClr val="accent4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2.4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0FAD-4E93-9D57-F947C3076FCE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系列 3</c:v>
                      </c:pt>
                    </c:strCache>
                  </c:strRef>
                </c:tx>
                <c:spPr>
                  <a:gradFill flip="none" rotWithShape="1">
                    <a:gsLst>
                      <a:gs pos="0">
                        <a:schemeClr val="accent6"/>
                      </a:gs>
                      <a:gs pos="75000">
                        <a:schemeClr val="accent6">
                          <a:lumMod val="60000"/>
                          <a:lumOff val="40000"/>
                        </a:schemeClr>
                      </a:gs>
                      <a:gs pos="51000">
                        <a:schemeClr val="accent6">
                          <a:alpha val="75000"/>
                        </a:schemeClr>
                      </a:gs>
                      <a:gs pos="100000">
                        <a:schemeClr val="accent6">
                          <a:lumMod val="20000"/>
                          <a:lumOff val="80000"/>
                          <a:alpha val="15000"/>
                        </a:schemeClr>
                      </a:gs>
                    </a:gsLst>
                    <a:lin ang="5400000" scaled="0"/>
                  </a:gra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Sheet1!$A$2:$A$5</c15:sqref>
                        </c15:formulaRef>
                      </c:ext>
                    </c:extLst>
                    <c:strCache>
                      <c:ptCount val="1"/>
                      <c:pt idx="0">
                        <c:v>类别 1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Sheet1!$D$2:$D$5</c15:sqref>
                        </c15:formulaRef>
                      </c:ext>
                    </c:extLst>
                    <c:numCache>
                      <c:formatCode>General</c:formatCode>
                      <c:ptCount val="1"/>
                      <c:pt idx="0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FAD-4E93-9D57-F947C3076FCE}"/>
                  </c:ext>
                </c:extLst>
              </c15:ser>
            </c15:filteredBarSeries>
          </c:ext>
        </c:extLst>
      </c:barChart>
      <c:catAx>
        <c:axId val="13503104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350311376"/>
        <c:crosses val="autoZero"/>
        <c:auto val="1"/>
        <c:lblAlgn val="ctr"/>
        <c:lblOffset val="100"/>
        <c:noMultiLvlLbl val="0"/>
      </c:catAx>
      <c:valAx>
        <c:axId val="1350311376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tx1">
                      <a:lumMod val="5000"/>
                      <a:lumOff val="95000"/>
                    </a:schemeClr>
                  </a:gs>
                  <a:gs pos="0">
                    <a:schemeClr val="tx1">
                      <a:lumMod val="25000"/>
                      <a:lumOff val="7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503104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1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flip="none" rotWithShape="1">
        <a:gsLst>
          <a:gs pos="0">
            <a:schemeClr val="phClr"/>
          </a:gs>
          <a:gs pos="75000">
            <a:schemeClr val="phClr">
              <a:lumMod val="60000"/>
              <a:lumOff val="40000"/>
            </a:schemeClr>
          </a:gs>
          <a:gs pos="51000">
            <a:schemeClr val="phClr">
              <a:alpha val="75000"/>
            </a:schemeClr>
          </a:gs>
          <a:gs pos="100000">
            <a:schemeClr val="phClr">
              <a:lumMod val="20000"/>
              <a:lumOff val="80000"/>
              <a:alpha val="15000"/>
            </a:schemeClr>
          </a:gs>
        </a:gsLst>
        <a:lin ang="5400000" scaled="0"/>
      </a:gradFill>
      <a:ln w="9525" cap="flat" cmpd="sng" algn="ctr">
        <a:solidFill>
          <a:schemeClr val="phClr">
            <a:shade val="95000"/>
          </a:schemeClr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tx1">
                <a:lumMod val="5000"/>
                <a:lumOff val="95000"/>
              </a:schemeClr>
            </a:gs>
            <a:gs pos="0">
              <a:schemeClr val="tx1">
                <a:lumMod val="25000"/>
                <a:lumOff val="7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  <a:headEnd type="none" w="sm" len="sm"/>
        <a:tailEnd type="none" w="sm" len="sm"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spc="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4226A7-C95D-9EB7-D499-1A2BAC37D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4AD6A5C-F784-9C93-E830-4D44A122F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F66043-0685-D462-74AA-BD4B770E6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5C400B-0FF1-B00E-67E7-ACF2697B2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3182BD-567D-3A70-BF24-7442CB53B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9810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EDF1B-699C-3BBC-F307-2702FAD00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BBEC0B-CB5F-3C96-BF3D-B51D85D84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2A7FF7-FF97-4A9F-74A8-6A08E20A5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7BB328-2560-6398-A5B0-E1A5C205B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DDE62C-F4FE-1364-955E-9D0D98994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175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BCF5113-43F5-3B53-70B6-FBCD6CD53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625CC6-5BFB-A4D8-98A8-51E426418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1DBBF01-9FFD-1782-BFC5-1773992DF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52A4E-D15A-FB18-167A-C4D93C224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48442A-4490-8C40-81C5-DC27761DC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572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923E5-B8F4-523F-CE79-A35C5233B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33969B-927A-98C4-00CA-88EC78437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EE4D2-FBD2-F2AB-C8B6-A6B335B1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BA0922-4D72-8034-3935-BDC18F0B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F2DB2A-FE28-02B6-4879-57A58A1CE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3166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9D2B92-CF88-F0B4-7516-42F95BC15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8DFCDF-C168-46A0-21B2-C1C4782B9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18A55A-D3CF-6F6A-38B6-3F7FC7A8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349D92-2940-EF3A-F7D8-948F531FF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FCCE9A-9FFB-A72E-796A-9FEED122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21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740F74-C460-87F5-5957-89A64E5A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320B4A-1A6B-A042-1D9E-869E07514A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7A39F8-DEC8-D6B8-903E-7923806B25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EF2C14F-CEE1-EEA0-B4AB-0ED60A10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5E6CB-1862-9B37-F6C9-2C5A6A0F8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2A4830-E313-FAC5-B3C2-A7127CB4D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5574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302D6-005E-A9E8-F959-B68D7DA15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EB47D-C8A5-8457-3A9D-803821F3DC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DD78AC-FCA9-CBBE-F1E1-3A8E677B9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957493-0603-E637-5EA0-BBA45CB80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CCE6D2D-0194-C43D-5698-374B248BD7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341CD2D-CCAC-74BC-2C24-7FF91FDE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C5DD150-C6F9-34DC-689F-97E557B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5FDD252-A954-0A2A-6F70-2E8A56658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806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3AC33-14B5-3E0A-8C18-59A668F04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56F6B8-2417-7519-A539-C86E4A02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5A66598-B245-3489-D689-E4596043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F6A8D5-74F2-6344-925F-5B78A955E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78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E9988F-413C-3618-8930-F58A673FB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164116-1BCE-2CEF-CE23-3B02D96E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F303B9-5D31-4613-E2CB-567E36AFB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228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9E17B1-C76E-60A3-3E12-0448F84C2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456E7A-2128-FE95-A8B6-753E39B69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59CC86-E97F-0025-231D-70D652079A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14D7511-052F-5142-A655-33671E0C3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AE9B0D-154D-A1BC-9476-9F57742B5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49A574A-E787-4EE3-1BCD-C9C71BE70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0941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91E336-31D1-9689-762B-62B83FDA0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5C655F-BAD1-6248-B4EB-ADE00F8A6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5F833D-E910-196E-885E-EC275C99DC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D9446E-177C-5382-EC13-CF9E58A2D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224A3B-1290-8387-21E8-D9897A637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8E6D71-FA5F-B584-83BC-28F206EC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012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157366-7515-2577-3917-B0E2A5CC8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238534-4404-1E74-2432-A672DE8AF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2B1EA9-7A74-11FE-6BF5-C641B0C330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D10004-6A44-4944-AEF4-F9530C03FD29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DE48AF-E379-E79C-1F90-C421E99B6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8D3AB5-F503-9B07-EC4D-4968F300E8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84FCB5-B595-447E-84A0-3D7580BE32D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20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10" Type="http://schemas.openxmlformats.org/officeDocument/2006/relationships/image" Target="../media/image5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DBA9C-3C7B-74A8-2476-EFC926B277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不确定性校正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D6224C5-52AB-1FC4-E6D3-C1F9F65CB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主讲人：石逢钊</a:t>
            </a:r>
          </a:p>
        </p:txBody>
      </p:sp>
    </p:spTree>
    <p:extLst>
      <p:ext uri="{BB962C8B-B14F-4D97-AF65-F5344CB8AC3E}">
        <p14:creationId xmlns:p14="http://schemas.microsoft.com/office/powerpoint/2010/main" val="7639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采样方法：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将每一类都构造一个数据集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由两部分组成：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真实标签为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的所有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</a:p>
              <a:p>
                <a:pPr lvl="2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真实标签不为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的部分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的部分设计：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越大那么</a:t>
                </a:r>
                <a:r>
                  <a:rPr lang="zh-CN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被采到的概率越大：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3E1B53-8FAF-BA41-E6BE-80ABE63BB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6368" y="1825625"/>
            <a:ext cx="6365632" cy="206710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88FF614-0684-1C76-7887-13C760842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5240" y="4292416"/>
            <a:ext cx="4490760" cy="713764"/>
          </a:xfrm>
          <a:prstGeom prst="rect">
            <a:avLst/>
          </a:prstGeom>
        </p:spPr>
      </p:pic>
      <p:grpSp>
        <p:nvGrpSpPr>
          <p:cNvPr id="12" name="组合 11">
            <a:extLst>
              <a:ext uri="{FF2B5EF4-FFF2-40B4-BE49-F238E27FC236}">
                <a16:creationId xmlns:a16="http://schemas.microsoft.com/office/drawing/2014/main" id="{A7F88396-75AD-542B-977D-40F3F5240ED1}"/>
              </a:ext>
            </a:extLst>
          </p:cNvPr>
          <p:cNvGrpSpPr/>
          <p:nvPr/>
        </p:nvGrpSpPr>
        <p:grpSpPr>
          <a:xfrm>
            <a:off x="6598871" y="4527367"/>
            <a:ext cx="3693990" cy="478813"/>
            <a:chOff x="7243641" y="4527367"/>
            <a:chExt cx="2598645" cy="243861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FFA22321-FCC1-70CC-887C-5193D0C6FB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43641" y="4527367"/>
              <a:ext cx="1127858" cy="243861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3700B831-3C26-7296-1199-91B0AA6C3A1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371499" y="4531177"/>
              <a:ext cx="1470787" cy="236240"/>
            </a:xfrm>
            <a:prstGeom prst="rect">
              <a:avLst/>
            </a:prstGeom>
          </p:spPr>
        </p:pic>
      </p:grpSp>
      <p:pic>
        <p:nvPicPr>
          <p:cNvPr id="14" name="图片 13">
            <a:extLst>
              <a:ext uri="{FF2B5EF4-FFF2-40B4-BE49-F238E27FC236}">
                <a16:creationId xmlns:a16="http://schemas.microsoft.com/office/drawing/2014/main" id="{9FAA62A2-2EA5-C6CE-038B-3B68E90618E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6821" y="5820081"/>
            <a:ext cx="6138357" cy="713763"/>
          </a:xfrm>
          <a:prstGeom prst="rect">
            <a:avLst/>
          </a:prstGeom>
        </p:spPr>
      </p:pic>
      <p:sp>
        <p:nvSpPr>
          <p:cNvPr id="15" name="椭圆 14">
            <a:extLst>
              <a:ext uri="{FF2B5EF4-FFF2-40B4-BE49-F238E27FC236}">
                <a16:creationId xmlns:a16="http://schemas.microsoft.com/office/drawing/2014/main" id="{A936F75C-0CB3-3BB8-2B02-B7F40A23B90F}"/>
              </a:ext>
            </a:extLst>
          </p:cNvPr>
          <p:cNvSpPr/>
          <p:nvPr/>
        </p:nvSpPr>
        <p:spPr>
          <a:xfrm>
            <a:off x="7010400" y="5823823"/>
            <a:ext cx="2192215" cy="75282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66A5C221-0076-358C-2080-A8D22181DD48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802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优化目标：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分类正确时，上述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相同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分类错误时，上述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loss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会使得各类别概率之间差距减小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b="0" i="1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909EB2-9197-6714-AB34-8D981BDA2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209" y="2229966"/>
            <a:ext cx="6821581" cy="1580033"/>
          </a:xfrm>
          <a:prstGeom prst="rect">
            <a:avLst/>
          </a:prstGeom>
        </p:spPr>
      </p:pic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CE870335-D486-19A7-6102-095B985C7980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5856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Expected Calibration Error (ECE)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对输出结果分桶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然后记录桶内正确结果的概率与预测结果的差，最后计算所有差的均值。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它是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校准误差的离散形式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b="0" i="1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3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DA90D1D-E5AA-E63D-ED14-7967089900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4652" y="2238056"/>
            <a:ext cx="4262696" cy="90153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A6F9637-C8E4-68A1-A35B-87DB5F4235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8038" y="4169176"/>
            <a:ext cx="7095924" cy="1155151"/>
          </a:xfrm>
          <a:prstGeom prst="rect">
            <a:avLst/>
          </a:prstGeom>
        </p:spPr>
      </p:pic>
      <p:sp>
        <p:nvSpPr>
          <p:cNvPr id="9" name="箭头: 五边形 8">
            <a:extLst>
              <a:ext uri="{FF2B5EF4-FFF2-40B4-BE49-F238E27FC236}">
                <a16:creationId xmlns:a16="http://schemas.microsoft.com/office/drawing/2014/main" id="{DB63AE66-6C33-CECA-7C75-A6E85274E366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8243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5A086C2-9B1A-A6A9-FE6B-73AE507C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450" y="2300239"/>
            <a:ext cx="10143099" cy="279678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C274F75-9794-D117-BF31-3FD192E65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801" y="5382179"/>
            <a:ext cx="5014395" cy="929721"/>
          </a:xfrm>
          <a:prstGeom prst="rect">
            <a:avLst/>
          </a:prstGeom>
        </p:spPr>
      </p:pic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5798A594-7E95-5D73-CFD6-73D2AF4FD34B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966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Histogram binning-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非参数化方法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具体思想和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ECE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一致，就是将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桶内的实际概率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作为桶内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的校准概率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主要分桶方式包括，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等宽分桶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等数量分桶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为了能够准确，需要采样一定数量的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39825-E660-028F-F4F0-82DD95BB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632" y="3915770"/>
            <a:ext cx="3496736" cy="2577105"/>
          </a:xfrm>
          <a:prstGeom prst="rect">
            <a:avLst/>
          </a:prstGeom>
        </p:spPr>
      </p:pic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68BE0CED-82EC-204F-FAFD-2DCA894BEA09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0573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Histogram binning-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非参数化方法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具体思想和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ECE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一致，就是将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桶内的实际概率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作为桶内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的校准概率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主要分桶方式包括，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等宽分桶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等数量分桶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为了能够准确，需要采样一定数量的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优点：能较准确评估校准性能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缺点：不可导，可能影响模型预测结果，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457200" lvl="1" indent="0">
                  <a:buNone/>
                </a:pP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样本数量过大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A739825-E660-028F-F4F0-82DD95BB3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9109" y="3915770"/>
            <a:ext cx="3496736" cy="2577105"/>
          </a:xfrm>
          <a:prstGeom prst="rect">
            <a:avLst/>
          </a:prstGeom>
        </p:spPr>
      </p:pic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C1618FD4-EB4B-0C0E-EA2C-D8A699C3FCE4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117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主要贡献：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发现了利用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ECE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方法的校正性能时，其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结果要比真实的校正结果好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设计了一种方法既能够兼顾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sample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使用少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的优点，又能够保证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结果可验证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提出了一种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无偏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的验证校正性能的指标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7047A0C7-6C40-3D3B-E3D8-679D57598C89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3995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ECE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评估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scale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方法的不足：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理论上：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上式在连续概率下无法直接估计，因此一般是将其分桶的方法进行处理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然而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实验上：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DABF59D-922F-8D65-B299-27F5B5BB7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851" y="2250403"/>
            <a:ext cx="5142298" cy="83711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B3112E-59E3-672A-CEF2-302DCE71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917" y="3588701"/>
            <a:ext cx="6096166" cy="443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721E395-3124-675E-F325-9AAF30975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0221" y="4122222"/>
            <a:ext cx="3071557" cy="6202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26377D6-DA58-BE2D-A911-03463ACA8B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00285" y="4708479"/>
            <a:ext cx="2377777" cy="21342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663ED98-3596-99F7-D30B-E7EA43F2C7E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519" y="4658595"/>
            <a:ext cx="2496703" cy="2167402"/>
          </a:xfrm>
          <a:prstGeom prst="rect">
            <a:avLst/>
          </a:prstGeom>
        </p:spPr>
      </p:pic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D84078F1-07F1-315D-BD35-4E95B99BFFC1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915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弥补两种方法不足的新方法：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Step1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：将整个验证集用随机采样的方法拆成三份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Step2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：第一份用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scale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的方法先对模型进行校正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Step3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：第二份来寻找合适的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分桶间隔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，采用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等数量分桶</a:t>
                </a:r>
                <a:endParaRPr lang="en-US" altLang="zh-CN" dirty="0">
                  <a:solidFill>
                    <a:srgbClr val="FF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Step4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：第三份用来生成最终估计结果：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理论证明该方法的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sample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仅需要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DA56ADF-7AC5-6EDF-4513-9B5DD752B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79" y="4057345"/>
            <a:ext cx="2707470" cy="426793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396B2F1B-A374-40DE-F77B-95263598DD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620" y="4766530"/>
            <a:ext cx="6628648" cy="426794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2EAA7BD-1975-CB87-6127-97433E8DBC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9152" y="3714503"/>
            <a:ext cx="3787394" cy="2597397"/>
          </a:xfrm>
          <a:prstGeom prst="rect">
            <a:avLst/>
          </a:prstGeom>
        </p:spPr>
      </p:pic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0366DF8B-B240-3C30-43B2-8624CE02F7DD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98144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B849707-364B-D3D6-2439-A214FB39D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0233" y="2090371"/>
            <a:ext cx="4931534" cy="3381922"/>
          </a:xfrm>
          <a:prstGeom prst="rect">
            <a:avLst/>
          </a:prstGeom>
        </p:spPr>
      </p:pic>
      <p:sp>
        <p:nvSpPr>
          <p:cNvPr id="10" name="箭头: 五边形 9">
            <a:extLst>
              <a:ext uri="{FF2B5EF4-FFF2-40B4-BE49-F238E27FC236}">
                <a16:creationId xmlns:a16="http://schemas.microsoft.com/office/drawing/2014/main" id="{4FAB17DB-5951-AA51-B5F8-70927A1D2E88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4908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什么是不确定性校正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天气预报是否下雨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情况一：                                       情况二：</a:t>
            </a:r>
          </a:p>
        </p:txBody>
      </p:sp>
      <p:pic>
        <p:nvPicPr>
          <p:cNvPr id="1026" name="Picture 2" descr="可爱的猫爪举个栗子表情包元素图片免费下载_PNG素材_编号vwxilg7nw_图精灵">
            <a:extLst>
              <a:ext uri="{FF2B5EF4-FFF2-40B4-BE49-F238E27FC236}">
                <a16:creationId xmlns:a16="http://schemas.microsoft.com/office/drawing/2014/main" id="{F2603E35-61B7-8C34-B344-DF2E1A7591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4482" y="165121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AAAAA884-23C4-B08D-5B57-627691700A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0876492"/>
              </p:ext>
            </p:extLst>
          </p:nvPr>
        </p:nvGraphicFramePr>
        <p:xfrm>
          <a:off x="976184" y="3102119"/>
          <a:ext cx="2834502" cy="27796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箭头: 右 6">
            <a:extLst>
              <a:ext uri="{FF2B5EF4-FFF2-40B4-BE49-F238E27FC236}">
                <a16:creationId xmlns:a16="http://schemas.microsoft.com/office/drawing/2014/main" id="{C35148B5-1795-3542-2744-1883293B580F}"/>
              </a:ext>
            </a:extLst>
          </p:cNvPr>
          <p:cNvSpPr/>
          <p:nvPr/>
        </p:nvSpPr>
        <p:spPr>
          <a:xfrm>
            <a:off x="3810686" y="4062248"/>
            <a:ext cx="481913" cy="859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543D1-DD64-FBA6-85A7-94C5F94D0340}"/>
              </a:ext>
            </a:extLst>
          </p:cNvPr>
          <p:cNvSpPr txBox="1"/>
          <p:nvPr/>
        </p:nvSpPr>
        <p:spPr>
          <a:xfrm>
            <a:off x="1855467" y="5844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precision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AAE5D3-ABA5-276E-2B94-02ADAE64BF0F}"/>
              </a:ext>
            </a:extLst>
          </p:cNvPr>
          <p:cNvSpPr txBox="1"/>
          <p:nvPr/>
        </p:nvSpPr>
        <p:spPr>
          <a:xfrm>
            <a:off x="3590618" y="5844724"/>
            <a:ext cx="872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argmax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61645-5146-CE74-5A59-AE898EC362FF}"/>
              </a:ext>
            </a:extLst>
          </p:cNvPr>
          <p:cNvSpPr txBox="1"/>
          <p:nvPr/>
        </p:nvSpPr>
        <p:spPr>
          <a:xfrm>
            <a:off x="4728115" y="584472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output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6563744-1D46-203A-EE15-0673169CA358}"/>
              </a:ext>
            </a:extLst>
          </p:cNvPr>
          <p:cNvSpPr/>
          <p:nvPr/>
        </p:nvSpPr>
        <p:spPr>
          <a:xfrm>
            <a:off x="4601197" y="3910052"/>
            <a:ext cx="1105350" cy="1163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下雨</a:t>
            </a: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A82ABE87-B3A3-3851-0402-44FEC6B3B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319412"/>
              </p:ext>
            </p:extLst>
          </p:nvPr>
        </p:nvGraphicFramePr>
        <p:xfrm>
          <a:off x="6244857" y="3065524"/>
          <a:ext cx="2285316" cy="277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85D3ED6-5FCF-CBB2-0F4D-956D2CA679D1}"/>
              </a:ext>
            </a:extLst>
          </p:cNvPr>
          <p:cNvSpPr txBox="1"/>
          <p:nvPr/>
        </p:nvSpPr>
        <p:spPr>
          <a:xfrm>
            <a:off x="6852811" y="58423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precision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DD07A88-4CDB-BDF6-F7B6-953E43B6C878}"/>
              </a:ext>
            </a:extLst>
          </p:cNvPr>
          <p:cNvSpPr/>
          <p:nvPr/>
        </p:nvSpPr>
        <p:spPr>
          <a:xfrm>
            <a:off x="8534977" y="4062248"/>
            <a:ext cx="481913" cy="859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8AEB0FC-B469-DCE1-9E7E-4242F2944D1A}"/>
              </a:ext>
            </a:extLst>
          </p:cNvPr>
          <p:cNvSpPr/>
          <p:nvPr/>
        </p:nvSpPr>
        <p:spPr>
          <a:xfrm>
            <a:off x="9217343" y="3910052"/>
            <a:ext cx="1105350" cy="1163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今天下雨的概率是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7D1DFD-7848-34D2-1A02-9511CEC1A4AC}"/>
              </a:ext>
            </a:extLst>
          </p:cNvPr>
          <p:cNvSpPr txBox="1"/>
          <p:nvPr/>
        </p:nvSpPr>
        <p:spPr>
          <a:xfrm>
            <a:off x="9344260" y="58423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output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8BD1D3-0DE9-2E07-A773-9940C69319AC}"/>
              </a:ext>
            </a:extLst>
          </p:cNvPr>
          <p:cNvCxnSpPr>
            <a:cxnSpLocks/>
          </p:cNvCxnSpPr>
          <p:nvPr/>
        </p:nvCxnSpPr>
        <p:spPr>
          <a:xfrm>
            <a:off x="5881816" y="2434281"/>
            <a:ext cx="0" cy="3917092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319B2745-5FFD-0D5D-8343-B293B6F2A25A}"/>
              </a:ext>
            </a:extLst>
          </p:cNvPr>
          <p:cNvSpPr/>
          <p:nvPr/>
        </p:nvSpPr>
        <p:spPr>
          <a:xfrm>
            <a:off x="1957754" y="3171031"/>
            <a:ext cx="715108" cy="474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A115F746-9AE4-89A7-7A63-4061E3B9AC56}"/>
              </a:ext>
            </a:extLst>
          </p:cNvPr>
          <p:cNvSpPr/>
          <p:nvPr/>
        </p:nvSpPr>
        <p:spPr>
          <a:xfrm>
            <a:off x="2536833" y="4430251"/>
            <a:ext cx="715108" cy="474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20177EC-0DCD-7089-3BDA-46683BFD609D}"/>
              </a:ext>
            </a:extLst>
          </p:cNvPr>
          <p:cNvSpPr/>
          <p:nvPr/>
        </p:nvSpPr>
        <p:spPr>
          <a:xfrm>
            <a:off x="3564596" y="5787044"/>
            <a:ext cx="948065" cy="47484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箭头: 五边形 24">
            <a:extLst>
              <a:ext uri="{FF2B5EF4-FFF2-40B4-BE49-F238E27FC236}">
                <a16:creationId xmlns:a16="http://schemas.microsoft.com/office/drawing/2014/main" id="{D8BADB97-4B40-80ED-45EA-2446AD534C8F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289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混合方法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更加精确的评估指标：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之前的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ECE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新指标：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实验结果：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Verified Uncertainty Calibration. NIPS 2020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D0DCF84-1199-13ED-4C4C-695321E28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2885" y="2380933"/>
            <a:ext cx="2360292" cy="70223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718F74-8917-9683-1F3E-2B4852DA8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928" y="3162151"/>
            <a:ext cx="3708144" cy="702235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068D21-4AEF-D4E4-76CA-499B3BEB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8577" y="4141945"/>
            <a:ext cx="2521243" cy="243470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7A3919A-8728-2E83-000C-FEE4ACC59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91046" y="4141945"/>
            <a:ext cx="2521243" cy="2432882"/>
          </a:xfrm>
          <a:prstGeom prst="rect">
            <a:avLst/>
          </a:prstGeom>
        </p:spPr>
      </p:pic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F163BCAF-D4D0-009B-073E-9C213480B669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77304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JRC-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与模型融合的方法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Motivation: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在推荐系统中，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pointwise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损失（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）能用于点击率的校正，却不利于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listwise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损失利于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rank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，但是难以用于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校正，本文希望将二者统一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Joint Optimization of Ranking and Calibration with Contextualized Hybrid Model. KDD 2023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BE41C53-37D5-6723-B829-3024E320F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4792" y="3048000"/>
            <a:ext cx="4922415" cy="3444875"/>
          </a:xfrm>
          <a:prstGeom prst="rect">
            <a:avLst/>
          </a:prstGeom>
        </p:spPr>
      </p:pic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DD180C1B-0BC8-88F8-6DBD-E7AF44AB94CF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23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JRC-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与模型融合的方法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51021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具体设计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:</a:t>
                </a: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将之前的一个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item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一维输出改成一个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item2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维输出：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其中，</a:t>
                </a:r>
                <a:r>
                  <a:rPr lang="en-US" altLang="zh-CN" b="0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[0]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表示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non-click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状态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[1]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表示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click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状态。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CTR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结果：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CTR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损失：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Rank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损失：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lvl="1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最终损失：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pPr marL="0" indent="0">
                  <a:buNone/>
                </a:pP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51021"/>
              </a:xfrm>
              <a:blipFill>
                <a:blip r:embed="rId2"/>
                <a:stretch>
                  <a:fillRect l="-1043" t="-2179" r="-116" b="-24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Joint Optimization of Ranking and Calibration with Contextualized Hybrid Model. KDD 2023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DAE45E1-1C7F-D099-8D2F-09A54CD75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1647" y="3098693"/>
            <a:ext cx="4168705" cy="6606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C269C0D-7FA0-8E06-8359-576A17404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2926" y="3798192"/>
            <a:ext cx="4406146" cy="123418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8036398-9799-64D5-AD6F-71C31DC7D0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88046" y="5379811"/>
            <a:ext cx="3815908" cy="70412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64740D-3245-1E14-7336-C675731564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4521" y="6150190"/>
            <a:ext cx="3722956" cy="483501"/>
          </a:xfrm>
          <a:prstGeom prst="rect">
            <a:avLst/>
          </a:prstGeom>
        </p:spPr>
      </p:pic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092ACF90-BBE9-1580-CE21-DAB14789598B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81227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JRC-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与模型融合的方法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为何有效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Joint Optimization of Ranking and Calibration with Contextualized Hybrid Model. KDD 2023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34BC9E0-382A-177E-0392-5064D16B6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1249" y="1948652"/>
            <a:ext cx="3719361" cy="60697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6C06BF8-F362-9E2E-B609-DA33205EE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9520" y="2555631"/>
            <a:ext cx="3795906" cy="1300127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ECAFEA32-03A4-195A-2A70-D9C5CCBA8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9248" y="3842901"/>
            <a:ext cx="4263361" cy="7788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07D6994-6644-6191-8A37-826E4AE895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61140" y="4621785"/>
            <a:ext cx="3799576" cy="621085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37FBFDD4-2095-CA04-C397-CF68BF0B6E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7755" y="5465299"/>
            <a:ext cx="4763173" cy="778883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9BD8037F-1FDE-6D18-F260-021F52D4B31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20483" y="5377806"/>
            <a:ext cx="5920571" cy="8637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AC9F6A31-6B8E-169C-0B0D-A24C917FA748}"/>
                  </a:ext>
                </a:extLst>
              </p:cNvPr>
              <p:cNvSpPr/>
              <p:nvPr/>
            </p:nvSpPr>
            <p:spPr>
              <a:xfrm>
                <a:off x="7892610" y="1647688"/>
                <a:ext cx="3022940" cy="86374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作者认为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z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可以融入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x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中，则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1" name="矩形: 圆角 20">
                <a:extLst>
                  <a:ext uri="{FF2B5EF4-FFF2-40B4-BE49-F238E27FC236}">
                    <a16:creationId xmlns:a16="http://schemas.microsoft.com/office/drawing/2014/main" id="{AC9F6A31-6B8E-169C-0B0D-A24C917FA7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2610" y="1647688"/>
                <a:ext cx="3022940" cy="863744"/>
              </a:xfrm>
              <a:prstGeom prst="roundRect">
                <a:avLst/>
              </a:prstGeom>
              <a:blipFill>
                <a:blip r:embed="rId8"/>
                <a:stretch>
                  <a:fillRect l="-2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A4028058-425D-3BB9-FBEB-D67AD235A3A3}"/>
                  </a:ext>
                </a:extLst>
              </p:cNvPr>
              <p:cNvSpPr/>
              <p:nvPr/>
            </p:nvSpPr>
            <p:spPr>
              <a:xfrm>
                <a:off x="7861373" y="3758469"/>
                <a:ext cx="3054176" cy="7788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边缘分布</a:t>
                </a:r>
              </a:p>
            </p:txBody>
          </p:sp>
        </mc:Choice>
        <mc:Fallback xmlns="">
          <p:sp>
            <p:nvSpPr>
              <p:cNvPr id="22" name="矩形: 圆角 21">
                <a:extLst>
                  <a:ext uri="{FF2B5EF4-FFF2-40B4-BE49-F238E27FC236}">
                    <a16:creationId xmlns:a16="http://schemas.microsoft.com/office/drawing/2014/main" id="{A4028058-425D-3BB9-FBEB-D67AD235A3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3" y="3758469"/>
                <a:ext cx="3054176" cy="778884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ED68E1-D4A4-0D5E-4251-79742B8A6211}"/>
                  </a:ext>
                </a:extLst>
              </p:cNvPr>
              <p:cNvSpPr/>
              <p:nvPr/>
            </p:nvSpPr>
            <p:spPr>
              <a:xfrm>
                <a:off x="7861373" y="4581741"/>
                <a:ext cx="3054176" cy="77888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对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对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求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边缘分布</a:t>
                </a:r>
              </a:p>
            </p:txBody>
          </p:sp>
        </mc:Choice>
        <mc:Fallback xmlns="">
          <p:sp>
            <p:nvSpPr>
              <p:cNvPr id="23" name="矩形: 圆角 22">
                <a:extLst>
                  <a:ext uri="{FF2B5EF4-FFF2-40B4-BE49-F238E27FC236}">
                    <a16:creationId xmlns:a16="http://schemas.microsoft.com/office/drawing/2014/main" id="{64ED68E1-D4A4-0D5E-4251-79742B8A62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3" y="4581741"/>
                <a:ext cx="3054176" cy="778884"/>
              </a:xfrm>
              <a:prstGeom prst="round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五边形 23">
            <a:extLst>
              <a:ext uri="{FF2B5EF4-FFF2-40B4-BE49-F238E27FC236}">
                <a16:creationId xmlns:a16="http://schemas.microsoft.com/office/drawing/2014/main" id="{87B2C8E8-B24A-493C-ED31-985AC4ECD07B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32556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JRC-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与模型融合的方法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1021"/>
          </a:xfrm>
        </p:spPr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实验结果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:</a:t>
            </a: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Joint Optimization of Ranking and Calibration with Contextualized Hybrid Model. KDD 2023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E023E7-974F-5F21-C1A4-04B0B112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6" y="2487848"/>
            <a:ext cx="6729043" cy="188230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06E2A24-6A61-98D6-C25D-EB94EC53D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161" y="4505087"/>
            <a:ext cx="3863675" cy="1585097"/>
          </a:xfrm>
          <a:prstGeom prst="rect">
            <a:avLst/>
          </a:prstGeom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CAE96AD3-06AE-15D8-7FAE-E508B5006B88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4767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为什么需要用到不确定性校正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很多应用中输出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预测结果的概率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是非常重要的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CTR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模型：                                    天气预报：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C35148B5-1795-3542-2744-1883293B580F}"/>
              </a:ext>
            </a:extLst>
          </p:cNvPr>
          <p:cNvSpPr/>
          <p:nvPr/>
        </p:nvSpPr>
        <p:spPr>
          <a:xfrm>
            <a:off x="3810686" y="4062248"/>
            <a:ext cx="481913" cy="859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7C543D1-DD64-FBA6-85A7-94C5F94D0340}"/>
              </a:ext>
            </a:extLst>
          </p:cNvPr>
          <p:cNvSpPr txBox="1"/>
          <p:nvPr/>
        </p:nvSpPr>
        <p:spPr>
          <a:xfrm>
            <a:off x="1855467" y="5844724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precision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F861645-5146-CE74-5A59-AE898EC362FF}"/>
              </a:ext>
            </a:extLst>
          </p:cNvPr>
          <p:cNvSpPr txBox="1"/>
          <p:nvPr/>
        </p:nvSpPr>
        <p:spPr>
          <a:xfrm>
            <a:off x="4632325" y="58423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output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36563744-1D46-203A-EE15-0673169CA358}"/>
              </a:ext>
            </a:extLst>
          </p:cNvPr>
          <p:cNvSpPr/>
          <p:nvPr/>
        </p:nvSpPr>
        <p:spPr>
          <a:xfrm>
            <a:off x="4493052" y="3910052"/>
            <a:ext cx="1213495" cy="1163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用户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有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0.8</a:t>
            </a:r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的概率点击项目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aphicFrame>
        <p:nvGraphicFramePr>
          <p:cNvPr id="14" name="图表 13">
            <a:extLst>
              <a:ext uri="{FF2B5EF4-FFF2-40B4-BE49-F238E27FC236}">
                <a16:creationId xmlns:a16="http://schemas.microsoft.com/office/drawing/2014/main" id="{A82ABE87-B3A3-3851-0402-44FEC6B3B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4180841"/>
              </p:ext>
            </p:extLst>
          </p:nvPr>
        </p:nvGraphicFramePr>
        <p:xfrm>
          <a:off x="6244857" y="3065524"/>
          <a:ext cx="2285316" cy="277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文本框 14">
            <a:extLst>
              <a:ext uri="{FF2B5EF4-FFF2-40B4-BE49-F238E27FC236}">
                <a16:creationId xmlns:a16="http://schemas.microsoft.com/office/drawing/2014/main" id="{B85D3ED6-5FCF-CBB2-0F4D-956D2CA679D1}"/>
              </a:ext>
            </a:extLst>
          </p:cNvPr>
          <p:cNvSpPr txBox="1"/>
          <p:nvPr/>
        </p:nvSpPr>
        <p:spPr>
          <a:xfrm>
            <a:off x="6852811" y="5842321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precision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7DD07A88-4CDB-BDF6-F7B6-953E43B6C878}"/>
              </a:ext>
            </a:extLst>
          </p:cNvPr>
          <p:cNvSpPr/>
          <p:nvPr/>
        </p:nvSpPr>
        <p:spPr>
          <a:xfrm>
            <a:off x="8534977" y="4062248"/>
            <a:ext cx="481913" cy="85943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58AEB0FC-B469-DCE1-9E7E-4242F2944D1A}"/>
              </a:ext>
            </a:extLst>
          </p:cNvPr>
          <p:cNvSpPr/>
          <p:nvPr/>
        </p:nvSpPr>
        <p:spPr>
          <a:xfrm>
            <a:off x="9217343" y="3910052"/>
            <a:ext cx="1105350" cy="116383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今天下雨的概率是</a:t>
            </a:r>
            <a:r>
              <a:rPr lang="en-US" altLang="zh-CN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0.8</a:t>
            </a:r>
            <a:endParaRPr lang="zh-CN" altLang="en-US" dirty="0">
              <a:solidFill>
                <a:sysClr val="windowText" lastClr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47D1DFD-7848-34D2-1A02-9511CEC1A4AC}"/>
              </a:ext>
            </a:extLst>
          </p:cNvPr>
          <p:cNvSpPr txBox="1"/>
          <p:nvPr/>
        </p:nvSpPr>
        <p:spPr>
          <a:xfrm>
            <a:off x="9344260" y="5842321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output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A8BD1D3-0DE9-2E07-A773-9940C69319AC}"/>
              </a:ext>
            </a:extLst>
          </p:cNvPr>
          <p:cNvCxnSpPr>
            <a:cxnSpLocks/>
          </p:cNvCxnSpPr>
          <p:nvPr/>
        </p:nvCxnSpPr>
        <p:spPr>
          <a:xfrm>
            <a:off x="5881816" y="2434281"/>
            <a:ext cx="0" cy="3917092"/>
          </a:xfrm>
          <a:prstGeom prst="line">
            <a:avLst/>
          </a:prstGeom>
          <a:ln w="38100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0A3E1EF4-9146-4EF8-CA23-B9E132E1B8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7572031"/>
              </p:ext>
            </p:extLst>
          </p:nvPr>
        </p:nvGraphicFramePr>
        <p:xfrm>
          <a:off x="1250777" y="3065524"/>
          <a:ext cx="2285316" cy="2779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ECA0EC47-571A-9750-B11B-99D4CDBDC6C5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84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如何设计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包含两大类方法，一种是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post-hoc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的方式；一种是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融合于模型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的方法，主要是设计损失函数，用来指导模型优化：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87BB4759-07D4-A041-C556-CC2C7AC75F47}"/>
              </a:ext>
            </a:extLst>
          </p:cNvPr>
          <p:cNvGrpSpPr/>
          <p:nvPr/>
        </p:nvGrpSpPr>
        <p:grpSpPr>
          <a:xfrm>
            <a:off x="1565919" y="2900218"/>
            <a:ext cx="8445590" cy="3096246"/>
            <a:chOff x="1378349" y="2900218"/>
            <a:chExt cx="8445590" cy="3096246"/>
          </a:xfrm>
        </p:grpSpPr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0851704F-2FB2-E748-4076-27B21C784181}"/>
                </a:ext>
              </a:extLst>
            </p:cNvPr>
            <p:cNvSpPr/>
            <p:nvPr/>
          </p:nvSpPr>
          <p:spPr>
            <a:xfrm>
              <a:off x="5504873" y="2900218"/>
              <a:ext cx="1034472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不确定性校正</a:t>
              </a:r>
            </a:p>
          </p:txBody>
        </p:sp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54110219-C2A3-509B-C8DC-4976768F411B}"/>
                </a:ext>
              </a:extLst>
            </p:cNvPr>
            <p:cNvSpPr/>
            <p:nvPr/>
          </p:nvSpPr>
          <p:spPr>
            <a:xfrm>
              <a:off x="2550657" y="3682639"/>
              <a:ext cx="1559166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Post-hoc</a:t>
              </a:r>
              <a:endParaRPr lang="zh-CN" altLang="en-US" dirty="0">
                <a:solidFill>
                  <a:sysClr val="windowText" lastClr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矩形: 圆角 8">
              <a:extLst>
                <a:ext uri="{FF2B5EF4-FFF2-40B4-BE49-F238E27FC236}">
                  <a16:creationId xmlns:a16="http://schemas.microsoft.com/office/drawing/2014/main" id="{4180003B-3D26-F51A-2442-8FA84D95A48F}"/>
                </a:ext>
              </a:extLst>
            </p:cNvPr>
            <p:cNvSpPr/>
            <p:nvPr/>
          </p:nvSpPr>
          <p:spPr>
            <a:xfrm>
              <a:off x="8264773" y="3682638"/>
              <a:ext cx="1559166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与模型融合</a:t>
              </a:r>
            </a:p>
          </p:txBody>
        </p:sp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FFF236F3-BBE9-6DA6-479B-24AED7575CDA}"/>
                </a:ext>
              </a:extLst>
            </p:cNvPr>
            <p:cNvSpPr/>
            <p:nvPr/>
          </p:nvSpPr>
          <p:spPr>
            <a:xfrm>
              <a:off x="1378349" y="5335593"/>
              <a:ext cx="1559166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参数化方法</a:t>
              </a: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158F012E-AEC7-82AE-0277-C3A7AC679341}"/>
                </a:ext>
              </a:extLst>
            </p:cNvPr>
            <p:cNvSpPr/>
            <p:nvPr/>
          </p:nvSpPr>
          <p:spPr>
            <a:xfrm>
              <a:off x="3945707" y="5335593"/>
              <a:ext cx="1559166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非参数化方法</a:t>
              </a:r>
            </a:p>
          </p:txBody>
        </p:sp>
        <p:sp>
          <p:nvSpPr>
            <p:cNvPr id="19" name="矩形: 圆角 18">
              <a:extLst>
                <a:ext uri="{FF2B5EF4-FFF2-40B4-BE49-F238E27FC236}">
                  <a16:creationId xmlns:a16="http://schemas.microsoft.com/office/drawing/2014/main" id="{177586C6-EC76-CEE5-4827-78BAC8EEF5F1}"/>
                </a:ext>
              </a:extLst>
            </p:cNvPr>
            <p:cNvSpPr/>
            <p:nvPr/>
          </p:nvSpPr>
          <p:spPr>
            <a:xfrm>
              <a:off x="6407554" y="5359155"/>
              <a:ext cx="1559166" cy="637309"/>
            </a:xfrm>
            <a:prstGeom prst="roundRect">
              <a:avLst/>
            </a:prstGeom>
            <a:solidFill>
              <a:schemeClr val="accent3"/>
            </a:solidFill>
            <a:ln w="254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二者混合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D36F9A35-87B5-93F2-F568-73A50AF57EFC}"/>
                </a:ext>
              </a:extLst>
            </p:cNvPr>
            <p:cNvCxnSpPr>
              <a:stCxn id="5" idx="2"/>
              <a:endCxn id="6" idx="3"/>
            </p:cNvCxnSpPr>
            <p:nvPr/>
          </p:nvCxnSpPr>
          <p:spPr>
            <a:xfrm flipH="1">
              <a:off x="4109823" y="3537527"/>
              <a:ext cx="1912286" cy="46376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6EF0221-6CD3-00A3-2E9E-E0C7F16A7879}"/>
                </a:ext>
              </a:extLst>
            </p:cNvPr>
            <p:cNvCxnSpPr>
              <a:stCxn id="5" idx="2"/>
              <a:endCxn id="9" idx="1"/>
            </p:cNvCxnSpPr>
            <p:nvPr/>
          </p:nvCxnSpPr>
          <p:spPr>
            <a:xfrm>
              <a:off x="6022109" y="3537527"/>
              <a:ext cx="2242664" cy="46376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D8AF9C5F-3807-F080-A7B7-A049B0F89A52}"/>
                </a:ext>
              </a:extLst>
            </p:cNvPr>
            <p:cNvCxnSpPr>
              <a:stCxn id="6" idx="2"/>
              <a:endCxn id="12" idx="0"/>
            </p:cNvCxnSpPr>
            <p:nvPr/>
          </p:nvCxnSpPr>
          <p:spPr>
            <a:xfrm flipH="1">
              <a:off x="2157932" y="4319948"/>
              <a:ext cx="1172308" cy="101564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76ABC66-737F-AA4E-F1FB-F62CA6723228}"/>
                </a:ext>
              </a:extLst>
            </p:cNvPr>
            <p:cNvCxnSpPr>
              <a:stCxn id="6" idx="2"/>
              <a:endCxn id="13" idx="0"/>
            </p:cNvCxnSpPr>
            <p:nvPr/>
          </p:nvCxnSpPr>
          <p:spPr>
            <a:xfrm>
              <a:off x="3330240" y="4319948"/>
              <a:ext cx="1395050" cy="1015645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F230018B-005E-A1A3-CB20-51BDD1A87CC0}"/>
                </a:ext>
              </a:extLst>
            </p:cNvPr>
            <p:cNvCxnSpPr>
              <a:stCxn id="6" idx="2"/>
            </p:cNvCxnSpPr>
            <p:nvPr/>
          </p:nvCxnSpPr>
          <p:spPr>
            <a:xfrm>
              <a:off x="3330240" y="4319948"/>
              <a:ext cx="3949791" cy="1039207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箭头: 五边形 31">
            <a:extLst>
              <a:ext uri="{FF2B5EF4-FFF2-40B4-BE49-F238E27FC236}">
                <a16:creationId xmlns:a16="http://schemas.microsoft.com/office/drawing/2014/main" id="{3183F6C1-6D97-665F-8CE0-AAD36F35B612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28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如何设计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一般将数据集分成三部分：训练集，验证集，测试集：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训练集用于正常模型训练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验证集用于校正算法进行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校正</a:t>
            </a:r>
            <a:endParaRPr lang="en-US" altLang="zh-CN" dirty="0">
              <a:solidFill>
                <a:srgbClr val="FF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测试集用来测试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3A931F18-C283-8719-AFFF-1F2F015B27B5}"/>
              </a:ext>
            </a:extLst>
          </p:cNvPr>
          <p:cNvGrpSpPr/>
          <p:nvPr/>
        </p:nvGrpSpPr>
        <p:grpSpPr>
          <a:xfrm>
            <a:off x="1175238" y="3742285"/>
            <a:ext cx="9841524" cy="2310609"/>
            <a:chOff x="1318845" y="3918131"/>
            <a:chExt cx="9841524" cy="2310609"/>
          </a:xfrm>
        </p:grpSpPr>
        <p:sp>
          <p:nvSpPr>
            <p:cNvPr id="4" name="矩形: 圆角 3">
              <a:extLst>
                <a:ext uri="{FF2B5EF4-FFF2-40B4-BE49-F238E27FC236}">
                  <a16:creationId xmlns:a16="http://schemas.microsoft.com/office/drawing/2014/main" id="{3E656096-D1CB-9D0C-4153-66C8AD9DB22F}"/>
                </a:ext>
              </a:extLst>
            </p:cNvPr>
            <p:cNvSpPr/>
            <p:nvPr/>
          </p:nvSpPr>
          <p:spPr>
            <a:xfrm>
              <a:off x="3188678" y="3918131"/>
              <a:ext cx="1430215" cy="114886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训练集</a:t>
              </a:r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1FF94727-E4D5-6128-3516-997408A08230}"/>
                </a:ext>
              </a:extLst>
            </p:cNvPr>
            <p:cNvSpPr/>
            <p:nvPr/>
          </p:nvSpPr>
          <p:spPr>
            <a:xfrm>
              <a:off x="6459416" y="3918133"/>
              <a:ext cx="1430215" cy="114886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验证集</a:t>
              </a:r>
            </a:p>
          </p:txBody>
        </p:sp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E32A0F5D-C798-C00C-05A5-E7AAFEEBD321}"/>
                </a:ext>
              </a:extLst>
            </p:cNvPr>
            <p:cNvSpPr/>
            <p:nvPr/>
          </p:nvSpPr>
          <p:spPr>
            <a:xfrm>
              <a:off x="9730154" y="3918131"/>
              <a:ext cx="1430215" cy="1148861"/>
            </a:xfrm>
            <a:prstGeom prst="roundRect">
              <a:avLst/>
            </a:prstGeom>
            <a:solidFill>
              <a:schemeClr val="accent3"/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测试集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78ED12E8-ADFF-2283-63B3-7086DA59628D}"/>
                </a:ext>
              </a:extLst>
            </p:cNvPr>
            <p:cNvSpPr/>
            <p:nvPr/>
          </p:nvSpPr>
          <p:spPr>
            <a:xfrm>
              <a:off x="4548553" y="5579086"/>
              <a:ext cx="1969477" cy="649654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训练后模型</a:t>
              </a: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94D80832-BA4F-A37A-90C1-B7083CE16AF1}"/>
                </a:ext>
              </a:extLst>
            </p:cNvPr>
            <p:cNvSpPr/>
            <p:nvPr/>
          </p:nvSpPr>
          <p:spPr>
            <a:xfrm>
              <a:off x="7889631" y="5542818"/>
              <a:ext cx="1969477" cy="64965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校正后模型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D8FFD1F7-E4E8-0996-6AA5-1002BC4E842A}"/>
                </a:ext>
              </a:extLst>
            </p:cNvPr>
            <p:cNvSpPr/>
            <p:nvPr/>
          </p:nvSpPr>
          <p:spPr>
            <a:xfrm>
              <a:off x="1318845" y="5579086"/>
              <a:ext cx="1969477" cy="649654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>
                  <a:solidFill>
                    <a:sysClr val="windowText" lastClr="00000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</a:rPr>
                <a:t>初始模型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F42FE697-0B52-524F-39D2-BA36B29A55CB}"/>
                </a:ext>
              </a:extLst>
            </p:cNvPr>
            <p:cNvCxnSpPr>
              <a:cxnSpLocks/>
              <a:stCxn id="15" idx="0"/>
              <a:endCxn id="4" idx="1"/>
            </p:cNvCxnSpPr>
            <p:nvPr/>
          </p:nvCxnSpPr>
          <p:spPr>
            <a:xfrm flipV="1">
              <a:off x="2303584" y="4492562"/>
              <a:ext cx="885094" cy="108652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A5C2F44C-9C7E-036A-967D-C6F93A5AC608}"/>
                </a:ext>
              </a:extLst>
            </p:cNvPr>
            <p:cNvCxnSpPr>
              <a:stCxn id="4" idx="3"/>
              <a:endCxn id="11" idx="0"/>
            </p:cNvCxnSpPr>
            <p:nvPr/>
          </p:nvCxnSpPr>
          <p:spPr>
            <a:xfrm>
              <a:off x="4618893" y="4492562"/>
              <a:ext cx="914399" cy="108652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6AAA0EBE-60EB-A4F3-730F-B041B1C4DCD3}"/>
                </a:ext>
              </a:extLst>
            </p:cNvPr>
            <p:cNvCxnSpPr>
              <a:stCxn id="11" idx="0"/>
              <a:endCxn id="8" idx="1"/>
            </p:cNvCxnSpPr>
            <p:nvPr/>
          </p:nvCxnSpPr>
          <p:spPr>
            <a:xfrm flipV="1">
              <a:off x="5533292" y="4492564"/>
              <a:ext cx="926124" cy="1086522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FD99606D-22B4-49FC-F294-CC8C27156220}"/>
                </a:ext>
              </a:extLst>
            </p:cNvPr>
            <p:cNvCxnSpPr>
              <a:stCxn id="8" idx="3"/>
              <a:endCxn id="14" idx="0"/>
            </p:cNvCxnSpPr>
            <p:nvPr/>
          </p:nvCxnSpPr>
          <p:spPr>
            <a:xfrm>
              <a:off x="7889631" y="4492564"/>
              <a:ext cx="984739" cy="1050254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3572DBD1-0514-B4E8-1442-8875B33D712C}"/>
                </a:ext>
              </a:extLst>
            </p:cNvPr>
            <p:cNvCxnSpPr>
              <a:stCxn id="14" idx="0"/>
              <a:endCxn id="10" idx="1"/>
            </p:cNvCxnSpPr>
            <p:nvPr/>
          </p:nvCxnSpPr>
          <p:spPr>
            <a:xfrm flipV="1">
              <a:off x="8874370" y="4492562"/>
              <a:ext cx="855784" cy="1050256"/>
            </a:xfrm>
            <a:prstGeom prst="straightConnector1">
              <a:avLst/>
            </a:prstGeom>
            <a:ln w="38100">
              <a:solidFill>
                <a:schemeClr val="accent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箭头: 五边形 34">
            <a:extLst>
              <a:ext uri="{FF2B5EF4-FFF2-40B4-BE49-F238E27FC236}">
                <a16:creationId xmlns:a16="http://schemas.microsoft.com/office/drawing/2014/main" id="{EE7B7947-8D7D-9877-F01A-FBF1B1E5E065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617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如何评价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评价指标是非常多样的，但是都是以</a:t>
                </a:r>
                <a:r>
                  <a:rPr lang="zh-CN" altLang="en-US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不确定校准误差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为准或是类似的：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这里上面的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2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次方可以改成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1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次方或是无穷次方，且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次方就叫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</a:rPr>
                  <a:t>校准误差。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  <a:p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DB78E42-F3B8-6AAA-234B-FBC063515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EEF9C3A1-BFCF-370F-FD9F-C74A1B92F1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4630" y="2766218"/>
            <a:ext cx="8142740" cy="1325563"/>
          </a:xfrm>
          <a:prstGeom prst="rect">
            <a:avLst/>
          </a:prstGeom>
        </p:spPr>
      </p:pic>
      <p:sp>
        <p:nvSpPr>
          <p:cNvPr id="8" name="箭头: 五边形 7">
            <a:extLst>
              <a:ext uri="{FF2B5EF4-FFF2-40B4-BE49-F238E27FC236}">
                <a16:creationId xmlns:a16="http://schemas.microsoft.com/office/drawing/2014/main" id="{1421A9D4-7CCD-6524-C707-E74F46ED4176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62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校准误差小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==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校准好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!=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模型性能好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猫狗的真实数据比例为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1:1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随机猜测的概率是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0.5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那么随即猜测的校准误差为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，校准完美，但模型不好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2050" name="Picture 2" descr="16,096 Anime cat 图片、库存照片、3D 物体和矢量图| Shutterstock">
            <a:extLst>
              <a:ext uri="{FF2B5EF4-FFF2-40B4-BE49-F238E27FC236}">
                <a16:creationId xmlns:a16="http://schemas.microsoft.com/office/drawing/2014/main" id="{92CCE871-5984-1AB7-7CF0-BA4DCD34D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298" y="3429000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二狗2D (@TwoDog_Ai) / X">
            <a:extLst>
              <a:ext uri="{FF2B5EF4-FFF2-40B4-BE49-F238E27FC236}">
                <a16:creationId xmlns:a16="http://schemas.microsoft.com/office/drawing/2014/main" id="{0427FA3B-7A2F-C724-B4E0-8D5193672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9423" y="35480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7BB0F7A-6F2E-323C-C2B5-E013F3E9ADE2}"/>
              </a:ext>
            </a:extLst>
          </p:cNvPr>
          <p:cNvSpPr txBox="1"/>
          <p:nvPr/>
        </p:nvSpPr>
        <p:spPr>
          <a:xfrm>
            <a:off x="1665705" y="59408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91A182E-F2E1-611A-3648-7B57CE290EDC}"/>
              </a:ext>
            </a:extLst>
          </p:cNvPr>
          <p:cNvSpPr txBox="1"/>
          <p:nvPr/>
        </p:nvSpPr>
        <p:spPr>
          <a:xfrm>
            <a:off x="4121176" y="59408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8A3CD9-E83A-8AB3-3B22-E00B2B1FC0E5}"/>
              </a:ext>
            </a:extLst>
          </p:cNvPr>
          <p:cNvSpPr txBox="1"/>
          <p:nvPr/>
        </p:nvSpPr>
        <p:spPr>
          <a:xfrm>
            <a:off x="2322518" y="6308209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真实数量占比</a:t>
            </a:r>
          </a:p>
        </p:txBody>
      </p:sp>
      <p:pic>
        <p:nvPicPr>
          <p:cNvPr id="8" name="Picture 2" descr="16,096 Anime cat 图片、库存照片、3D 物体和矢量图| Shutterstock">
            <a:extLst>
              <a:ext uri="{FF2B5EF4-FFF2-40B4-BE49-F238E27FC236}">
                <a16:creationId xmlns:a16="http://schemas.microsoft.com/office/drawing/2014/main" id="{97CA7509-44AD-EC46-6D4A-0915B2B5D5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712" y="3429000"/>
            <a:ext cx="19240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二狗2D (@TwoDog_Ai) / X">
            <a:extLst>
              <a:ext uri="{FF2B5EF4-FFF2-40B4-BE49-F238E27FC236}">
                <a16:creationId xmlns:a16="http://schemas.microsoft.com/office/drawing/2014/main" id="{758280E1-A45C-DCA5-7F19-2ACD4DDC8B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837" y="354806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C431F66D-5DAD-8725-93CD-F22A973926E0}"/>
              </a:ext>
            </a:extLst>
          </p:cNvPr>
          <p:cNvSpPr txBox="1"/>
          <p:nvPr/>
        </p:nvSpPr>
        <p:spPr>
          <a:xfrm>
            <a:off x="7202119" y="59408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404CF7-56E9-086D-3D07-9A6E1C0763F6}"/>
              </a:ext>
            </a:extLst>
          </p:cNvPr>
          <p:cNvSpPr txBox="1"/>
          <p:nvPr/>
        </p:nvSpPr>
        <p:spPr>
          <a:xfrm>
            <a:off x="9657590" y="594085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7532C51-4ADB-9C8D-DB11-37C80F6017CC}"/>
              </a:ext>
            </a:extLst>
          </p:cNvPr>
          <p:cNvSpPr txBox="1"/>
          <p:nvPr/>
        </p:nvSpPr>
        <p:spPr>
          <a:xfrm>
            <a:off x="7776511" y="6308209"/>
            <a:ext cx="2098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随机模型估计概率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E478994-337F-3D89-A594-ABD147EB2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2548" y="1534185"/>
            <a:ext cx="6714924" cy="1093128"/>
          </a:xfrm>
          <a:prstGeom prst="rect">
            <a:avLst/>
          </a:prstGeom>
        </p:spPr>
      </p:pic>
      <p:sp>
        <p:nvSpPr>
          <p:cNvPr id="14" name="箭头: 五边形 13">
            <a:extLst>
              <a:ext uri="{FF2B5EF4-FFF2-40B4-BE49-F238E27FC236}">
                <a16:creationId xmlns:a16="http://schemas.microsoft.com/office/drawing/2014/main" id="{71A6CD79-592B-23DE-CD88-C82B0BA4F5DF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3003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Temperature Scaling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NLL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损失：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适合校正的原因：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Gibbs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不等式：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求导后的结果分析：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12E47A-4F1F-E814-FD99-866FFF68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075" y="2291862"/>
            <a:ext cx="3843849" cy="113713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765DEF6-0BFD-4EE8-5942-724DED041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906" y="3637993"/>
            <a:ext cx="5378617" cy="726601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7FCE43B-675A-2D80-489F-3C64599C5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707" y="4679751"/>
            <a:ext cx="6287900" cy="56161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5F077E0-3DEA-DC09-81A3-10018023D1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636" y="5635189"/>
            <a:ext cx="3766728" cy="85693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61EBC1D9-9D43-BFEC-793F-602EEA0948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7733" y="1817714"/>
            <a:ext cx="4691813" cy="454365"/>
          </a:xfrm>
          <a:prstGeom prst="rect">
            <a:avLst/>
          </a:prstGeom>
        </p:spPr>
      </p:pic>
      <p:sp>
        <p:nvSpPr>
          <p:cNvPr id="16" name="箭头: 五边形 15">
            <a:extLst>
              <a:ext uri="{FF2B5EF4-FFF2-40B4-BE49-F238E27FC236}">
                <a16:creationId xmlns:a16="http://schemas.microsoft.com/office/drawing/2014/main" id="{1B8041C1-472C-622A-CA8B-E5F405D9EC06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337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FD20C-5996-10F9-2003-EE55CA0F8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Scaling-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参数化方法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8E42-F3B8-6AAA-234B-FBC063515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Temperature Scaling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方法存在的问题：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当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验证集数据少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或是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缺少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足够的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负类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时，校正效果次优。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噪声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label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对结果影响较大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核心想法：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利用验证集为每一类构造有效的验证集，通过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</a:rPr>
              <a:t>sample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复用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来丰富数据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设计优化方法，将优化过程有多分的变为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二分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</a:rPr>
              <a:t>的，增大对噪声的鲁棒性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4392CF51-3D84-C10B-BE54-ADA814ABC894}"/>
              </a:ext>
            </a:extLst>
          </p:cNvPr>
          <p:cNvSpPr txBox="1"/>
          <p:nvPr/>
        </p:nvSpPr>
        <p:spPr>
          <a:xfrm>
            <a:off x="715107" y="6576646"/>
            <a:ext cx="67759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Attended Temperature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Scaling:A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Practical Approach for Calibrating Deep Neural Networks.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</a:rPr>
              <a:t>Arxiv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2019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73E1B53-8FAF-BA41-E6BE-80ABE63BB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3184" y="4509538"/>
            <a:ext cx="6365632" cy="2067108"/>
          </a:xfrm>
          <a:prstGeom prst="rect">
            <a:avLst/>
          </a:prstGeom>
        </p:spPr>
      </p:pic>
      <p:sp>
        <p:nvSpPr>
          <p:cNvPr id="12" name="箭头: 五边形 11">
            <a:extLst>
              <a:ext uri="{FF2B5EF4-FFF2-40B4-BE49-F238E27FC236}">
                <a16:creationId xmlns:a16="http://schemas.microsoft.com/office/drawing/2014/main" id="{183102F8-C62B-936D-A463-D4B4A3E12833}"/>
              </a:ext>
            </a:extLst>
          </p:cNvPr>
          <p:cNvSpPr/>
          <p:nvPr/>
        </p:nvSpPr>
        <p:spPr>
          <a:xfrm>
            <a:off x="838200" y="1440131"/>
            <a:ext cx="10515600" cy="126158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21000">
                <a:schemeClr val="accent5">
                  <a:lumMod val="40000"/>
                  <a:lumOff val="60000"/>
                </a:schemeClr>
              </a:gs>
              <a:gs pos="53000">
                <a:schemeClr val="accent5">
                  <a:lumMod val="60000"/>
                  <a:lumOff val="40000"/>
                </a:schemeClr>
              </a:gs>
              <a:gs pos="100000">
                <a:schemeClr val="accent5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736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1216</Words>
  <Application>Microsoft Office PowerPoint</Application>
  <PresentationFormat>宽屏</PresentationFormat>
  <Paragraphs>242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0" baseType="lpstr">
      <vt:lpstr>等线</vt:lpstr>
      <vt:lpstr>等线 Light</vt:lpstr>
      <vt:lpstr>Arial</vt:lpstr>
      <vt:lpstr>Cambria Math</vt:lpstr>
      <vt:lpstr>Times New Roman</vt:lpstr>
      <vt:lpstr>Office 主题​​</vt:lpstr>
      <vt:lpstr>不确定性校正</vt:lpstr>
      <vt:lpstr>什么是不确定性校正</vt:lpstr>
      <vt:lpstr>为什么需要用到不确定性校正</vt:lpstr>
      <vt:lpstr>如何设计</vt:lpstr>
      <vt:lpstr>如何设计</vt:lpstr>
      <vt:lpstr>如何评价</vt:lpstr>
      <vt:lpstr>校准误差小==校准好!=模型性能好</vt:lpstr>
      <vt:lpstr>Attended Temperature Scaling-参数化方法</vt:lpstr>
      <vt:lpstr>Attended Temperature Scaling-参数化方法</vt:lpstr>
      <vt:lpstr>Attended Temperature Scaling-参数化方法</vt:lpstr>
      <vt:lpstr>Attended Temperature Scaling-参数化方法</vt:lpstr>
      <vt:lpstr>Attended Temperature Scaling-参数化方法</vt:lpstr>
      <vt:lpstr>Attended Temperature Scaling-参数化方法</vt:lpstr>
      <vt:lpstr>Verified Uncertainty Calibration-混合方法</vt:lpstr>
      <vt:lpstr>Verified Uncertainty Calibration-混合方法</vt:lpstr>
      <vt:lpstr>Verified Uncertainty Calibration-混合方法</vt:lpstr>
      <vt:lpstr>Verified Uncertainty Calibration-混合方法</vt:lpstr>
      <vt:lpstr>Verified Uncertainty Calibration-混合方法</vt:lpstr>
      <vt:lpstr>Verified Uncertainty Calibration-混合方法</vt:lpstr>
      <vt:lpstr>Verified Uncertainty Calibration-混合方法</vt:lpstr>
      <vt:lpstr>JRC-与模型融合的方法</vt:lpstr>
      <vt:lpstr>JRC-与模型融合的方法</vt:lpstr>
      <vt:lpstr>JRC-与模型融合的方法</vt:lpstr>
      <vt:lpstr>JRC-与模型融合的方法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不确定性校正</dc:title>
  <dc:creator>SHI LLL</dc:creator>
  <cp:lastModifiedBy>LLL SHI</cp:lastModifiedBy>
  <cp:revision>29</cp:revision>
  <dcterms:created xsi:type="dcterms:W3CDTF">2024-05-23T06:16:12Z</dcterms:created>
  <dcterms:modified xsi:type="dcterms:W3CDTF">2024-05-24T06:43:50Z</dcterms:modified>
</cp:coreProperties>
</file>