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972" r:id="rId3"/>
    <p:sldId id="258" r:id="rId4"/>
    <p:sldId id="997" r:id="rId5"/>
    <p:sldId id="973" r:id="rId6"/>
    <p:sldId id="974" r:id="rId7"/>
    <p:sldId id="1006" r:id="rId8"/>
    <p:sldId id="1007" r:id="rId9"/>
    <p:sldId id="975" r:id="rId10"/>
    <p:sldId id="1008" r:id="rId11"/>
    <p:sldId id="260" r:id="rId12"/>
    <p:sldId id="998" r:id="rId13"/>
    <p:sldId id="977" r:id="rId14"/>
    <p:sldId id="978" r:id="rId15"/>
    <p:sldId id="1009" r:id="rId16"/>
    <p:sldId id="979" r:id="rId17"/>
    <p:sldId id="1010" r:id="rId18"/>
    <p:sldId id="1002" r:id="rId19"/>
    <p:sldId id="990" r:id="rId20"/>
    <p:sldId id="1011" r:id="rId21"/>
    <p:sldId id="991" r:id="rId22"/>
    <p:sldId id="992" r:id="rId23"/>
    <p:sldId id="1012" r:id="rId24"/>
    <p:sldId id="1013" r:id="rId25"/>
    <p:sldId id="1005"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BEBE"/>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81776" autoAdjust="0"/>
  </p:normalViewPr>
  <p:slideViewPr>
    <p:cSldViewPr snapToGrid="0">
      <p:cViewPr varScale="1">
        <p:scale>
          <a:sx n="72" d="100"/>
          <a:sy n="72" d="100"/>
        </p:scale>
        <p:origin x="768"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CB4CD4-5AEE-40E2-BD12-512CCCB7CE97}" type="datetimeFigureOut">
              <a:rPr lang="zh-CN" altLang="en-US" smtClean="0"/>
              <a:t>2025/1/6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176EE1-8A5C-44BE-9E28-0E31E0BABB19}" type="slidenum">
              <a:rPr lang="zh-CN" altLang="en-US" smtClean="0"/>
              <a:t>‹#›</a:t>
            </a:fld>
            <a:endParaRPr lang="zh-CN" altLang="en-US"/>
          </a:p>
        </p:txBody>
      </p:sp>
    </p:spTree>
    <p:extLst>
      <p:ext uri="{BB962C8B-B14F-4D97-AF65-F5344CB8AC3E}">
        <p14:creationId xmlns:p14="http://schemas.microsoft.com/office/powerpoint/2010/main" val="3110966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50C1594-9971-4BC5-97EE-7D0ACAA05BD5}" type="slidenum">
              <a:rPr lang="zh-CN" altLang="en-US" smtClean="0"/>
              <a:t>1</a:t>
            </a:fld>
            <a:endParaRPr lang="zh-CN" altLang="en-US"/>
          </a:p>
        </p:txBody>
      </p:sp>
    </p:spTree>
    <p:extLst>
      <p:ext uri="{BB962C8B-B14F-4D97-AF65-F5344CB8AC3E}">
        <p14:creationId xmlns:p14="http://schemas.microsoft.com/office/powerpoint/2010/main" val="31552017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D61D66-EEF8-4153-F811-927A34E48CA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75C167A-E7E2-1787-6F2C-BDD18481DAD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35B9CE6-0124-B6B0-205E-39C8BAA17CEB}"/>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E2F5FBBD-A27C-DBA6-C7E0-BA5A711C9582}"/>
              </a:ext>
            </a:extLst>
          </p:cNvPr>
          <p:cNvSpPr>
            <a:spLocks noGrp="1"/>
          </p:cNvSpPr>
          <p:nvPr>
            <p:ph type="sldNum" sz="quarter" idx="5"/>
          </p:nvPr>
        </p:nvSpPr>
        <p:spPr/>
        <p:txBody>
          <a:bodyPr/>
          <a:lstStyle/>
          <a:p>
            <a:fld id="{D50C1594-9971-4BC5-97EE-7D0ACAA05BD5}" type="slidenum">
              <a:rPr lang="zh-CN" altLang="en-US" smtClean="0"/>
              <a:t>10</a:t>
            </a:fld>
            <a:endParaRPr lang="zh-CN" altLang="en-US"/>
          </a:p>
        </p:txBody>
      </p:sp>
    </p:spTree>
    <p:extLst>
      <p:ext uri="{BB962C8B-B14F-4D97-AF65-F5344CB8AC3E}">
        <p14:creationId xmlns:p14="http://schemas.microsoft.com/office/powerpoint/2010/main" val="37673995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50C1594-9971-4BC5-97EE-7D0ACAA05BD5}" type="slidenum">
              <a:rPr lang="zh-CN" altLang="en-US" smtClean="0"/>
              <a:t>12</a:t>
            </a:fld>
            <a:endParaRPr lang="zh-CN" altLang="en-US"/>
          </a:p>
        </p:txBody>
      </p:sp>
    </p:spTree>
    <p:extLst>
      <p:ext uri="{BB962C8B-B14F-4D97-AF65-F5344CB8AC3E}">
        <p14:creationId xmlns:p14="http://schemas.microsoft.com/office/powerpoint/2010/main" val="31417596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50C1594-9971-4BC5-97EE-7D0ACAA05BD5}" type="slidenum">
              <a:rPr lang="zh-CN" altLang="en-US" smtClean="0"/>
              <a:t>13</a:t>
            </a:fld>
            <a:endParaRPr lang="zh-CN" altLang="en-US"/>
          </a:p>
        </p:txBody>
      </p:sp>
    </p:spTree>
    <p:extLst>
      <p:ext uri="{BB962C8B-B14F-4D97-AF65-F5344CB8AC3E}">
        <p14:creationId xmlns:p14="http://schemas.microsoft.com/office/powerpoint/2010/main" val="4470286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50C1594-9971-4BC5-97EE-7D0ACAA05BD5}" type="slidenum">
              <a:rPr lang="zh-CN" altLang="en-US" smtClean="0"/>
              <a:t>14</a:t>
            </a:fld>
            <a:endParaRPr lang="zh-CN" altLang="en-US"/>
          </a:p>
        </p:txBody>
      </p:sp>
    </p:spTree>
    <p:extLst>
      <p:ext uri="{BB962C8B-B14F-4D97-AF65-F5344CB8AC3E}">
        <p14:creationId xmlns:p14="http://schemas.microsoft.com/office/powerpoint/2010/main" val="3745109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FA8268-F654-E2D5-11EC-315FAEC8EC4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92818A7-29A7-0CE9-71C0-CCC0EB94A70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8A1E3A6-3C7D-205B-702C-8E8E181A6EF0}"/>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F079945E-317A-6607-F1BD-3E83B16806E2}"/>
              </a:ext>
            </a:extLst>
          </p:cNvPr>
          <p:cNvSpPr>
            <a:spLocks noGrp="1"/>
          </p:cNvSpPr>
          <p:nvPr>
            <p:ph type="sldNum" sz="quarter" idx="5"/>
          </p:nvPr>
        </p:nvSpPr>
        <p:spPr/>
        <p:txBody>
          <a:bodyPr/>
          <a:lstStyle/>
          <a:p>
            <a:fld id="{D50C1594-9971-4BC5-97EE-7D0ACAA05BD5}" type="slidenum">
              <a:rPr lang="zh-CN" altLang="en-US" smtClean="0"/>
              <a:t>15</a:t>
            </a:fld>
            <a:endParaRPr lang="zh-CN" altLang="en-US"/>
          </a:p>
        </p:txBody>
      </p:sp>
    </p:spTree>
    <p:extLst>
      <p:ext uri="{BB962C8B-B14F-4D97-AF65-F5344CB8AC3E}">
        <p14:creationId xmlns:p14="http://schemas.microsoft.com/office/powerpoint/2010/main" val="31021965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50C1594-9971-4BC5-97EE-7D0ACAA05BD5}" type="slidenum">
              <a:rPr lang="zh-CN" altLang="en-US" smtClean="0"/>
              <a:t>16</a:t>
            </a:fld>
            <a:endParaRPr lang="zh-CN" altLang="en-US"/>
          </a:p>
        </p:txBody>
      </p:sp>
    </p:spTree>
    <p:extLst>
      <p:ext uri="{BB962C8B-B14F-4D97-AF65-F5344CB8AC3E}">
        <p14:creationId xmlns:p14="http://schemas.microsoft.com/office/powerpoint/2010/main" val="18505245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1CD751-56BA-BB0C-33FA-7B1E9EBA099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CF6FC60-7FA3-2A51-78DE-95998DE8502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7AA48131-8CB0-AC37-AA35-D80284F93A10}"/>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C6D9223F-68BD-7AD2-DAC8-C2426FA3E6F5}"/>
              </a:ext>
            </a:extLst>
          </p:cNvPr>
          <p:cNvSpPr>
            <a:spLocks noGrp="1"/>
          </p:cNvSpPr>
          <p:nvPr>
            <p:ph type="sldNum" sz="quarter" idx="5"/>
          </p:nvPr>
        </p:nvSpPr>
        <p:spPr/>
        <p:txBody>
          <a:bodyPr/>
          <a:lstStyle/>
          <a:p>
            <a:fld id="{D50C1594-9971-4BC5-97EE-7D0ACAA05BD5}" type="slidenum">
              <a:rPr lang="zh-CN" altLang="en-US" smtClean="0"/>
              <a:t>17</a:t>
            </a:fld>
            <a:endParaRPr lang="zh-CN" altLang="en-US"/>
          </a:p>
        </p:txBody>
      </p:sp>
    </p:spTree>
    <p:extLst>
      <p:ext uri="{BB962C8B-B14F-4D97-AF65-F5344CB8AC3E}">
        <p14:creationId xmlns:p14="http://schemas.microsoft.com/office/powerpoint/2010/main" val="32279855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50C1594-9971-4BC5-97EE-7D0ACAA05BD5}" type="slidenum">
              <a:rPr lang="zh-CN" altLang="en-US" smtClean="0"/>
              <a:t>18</a:t>
            </a:fld>
            <a:endParaRPr lang="zh-CN" altLang="en-US"/>
          </a:p>
        </p:txBody>
      </p:sp>
    </p:spTree>
    <p:extLst>
      <p:ext uri="{BB962C8B-B14F-4D97-AF65-F5344CB8AC3E}">
        <p14:creationId xmlns:p14="http://schemas.microsoft.com/office/powerpoint/2010/main" val="1350488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50C1594-9971-4BC5-97EE-7D0ACAA05BD5}" type="slidenum">
              <a:rPr lang="zh-CN" altLang="en-US" smtClean="0"/>
              <a:t>19</a:t>
            </a:fld>
            <a:endParaRPr lang="zh-CN" altLang="en-US"/>
          </a:p>
        </p:txBody>
      </p:sp>
    </p:spTree>
    <p:extLst>
      <p:ext uri="{BB962C8B-B14F-4D97-AF65-F5344CB8AC3E}">
        <p14:creationId xmlns:p14="http://schemas.microsoft.com/office/powerpoint/2010/main" val="16567112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652128-9A24-9D6B-B399-4A8E3B94084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088176F-0A61-A8A3-9F15-5C11907FF7EF}"/>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1FC0360-7979-FBCE-16C5-DB18FA1E59C5}"/>
              </a:ext>
            </a:extLst>
          </p:cNvPr>
          <p:cNvSpPr>
            <a:spLocks noGrp="1"/>
          </p:cNvSpPr>
          <p:nvPr>
            <p:ph type="body" idx="1"/>
          </p:nvPr>
        </p:nvSpPr>
        <p:spPr/>
        <p:txBody>
          <a:bodyPr/>
          <a:lstStyle/>
          <a:p>
            <a:r>
              <a:rPr lang="zh-CN" altLang="en-US"/>
              <a:t>实验：</a:t>
            </a:r>
            <a:r>
              <a:rPr lang="zh-CN" altLang="en-US" b="0" i="0">
                <a:solidFill>
                  <a:srgbClr val="000000"/>
                </a:solidFill>
                <a:effectLst/>
                <a:latin typeface="微软雅黑" panose="020B0503020204020204" pitchFamily="34" charset="-122"/>
                <a:ea typeface="微软雅黑" panose="020B0503020204020204" pitchFamily="34" charset="-122"/>
              </a:rPr>
              <a:t>该示例使用 </a:t>
            </a:r>
            <a:r>
              <a:rPr lang="en-US" altLang="zh-CN" b="0" i="0">
                <a:solidFill>
                  <a:srgbClr val="000000"/>
                </a:solidFill>
                <a:effectLst/>
                <a:latin typeface="微软雅黑" panose="020B0503020204020204" pitchFamily="34" charset="-122"/>
                <a:ea typeface="微软雅黑" panose="020B0503020204020204" pitchFamily="34" charset="-122"/>
              </a:rPr>
              <a:t>Llama-2-7B </a:t>
            </a:r>
            <a:r>
              <a:rPr lang="zh-CN" altLang="en-US" b="0" i="0">
                <a:solidFill>
                  <a:srgbClr val="000000"/>
                </a:solidFill>
                <a:effectLst/>
                <a:latin typeface="微软雅黑" panose="020B0503020204020204" pitchFamily="34" charset="-122"/>
                <a:ea typeface="微软雅黑" panose="020B0503020204020204" pitchFamily="34" charset="-122"/>
              </a:rPr>
              <a:t>的平均下一个标记排名作为特征，使用随机森林模型作为人类文本（蓝色）和 </a:t>
            </a:r>
            <a:r>
              <a:rPr lang="en-US" altLang="zh-CN" b="0" i="0">
                <a:solidFill>
                  <a:srgbClr val="000000"/>
                </a:solidFill>
                <a:effectLst/>
                <a:latin typeface="微软雅黑" panose="020B0503020204020204" pitchFamily="34" charset="-122"/>
                <a:ea typeface="微软雅黑" panose="020B0503020204020204" pitchFamily="34" charset="-122"/>
              </a:rPr>
              <a:t>GPT-4-Turbo </a:t>
            </a:r>
            <a:r>
              <a:rPr lang="zh-CN" altLang="en-US" b="0" i="0">
                <a:solidFill>
                  <a:srgbClr val="000000"/>
                </a:solidFill>
                <a:effectLst/>
                <a:latin typeface="微软雅黑" panose="020B0503020204020204" pitchFamily="34" charset="-122"/>
                <a:ea typeface="微软雅黑" panose="020B0503020204020204" pitchFamily="34" charset="-122"/>
              </a:rPr>
              <a:t>文本（橙色）的分类模型。检测 </a:t>
            </a:r>
            <a:r>
              <a:rPr lang="en-US" altLang="zh-CN" b="0" i="0">
                <a:solidFill>
                  <a:srgbClr val="000000"/>
                </a:solidFill>
                <a:effectLst/>
                <a:latin typeface="微软雅黑" panose="020B0503020204020204" pitchFamily="34" charset="-122"/>
                <a:ea typeface="微软雅黑" panose="020B0503020204020204" pitchFamily="34" charset="-122"/>
              </a:rPr>
              <a:t>F1 </a:t>
            </a:r>
            <a:r>
              <a:rPr lang="zh-CN" altLang="en-US" b="0" i="0">
                <a:solidFill>
                  <a:srgbClr val="000000"/>
                </a:solidFill>
                <a:effectLst/>
                <a:latin typeface="微软雅黑" panose="020B0503020204020204" pitchFamily="34" charset="-122"/>
                <a:ea typeface="微软雅黑" panose="020B0503020204020204" pitchFamily="34" charset="-122"/>
              </a:rPr>
              <a:t>分数仅达到 </a:t>
            </a:r>
            <a:r>
              <a:rPr lang="en-US" altLang="zh-CN" b="0" i="0">
                <a:solidFill>
                  <a:srgbClr val="000000"/>
                </a:solidFill>
                <a:effectLst/>
                <a:latin typeface="微软雅黑" panose="020B0503020204020204" pitchFamily="34" charset="-122"/>
                <a:ea typeface="微软雅黑" panose="020B0503020204020204" pitchFamily="34" charset="-122"/>
              </a:rPr>
              <a:t>0.55</a:t>
            </a:r>
            <a:r>
              <a:rPr lang="zh-CN" altLang="en-US" b="0" i="0">
                <a:solidFill>
                  <a:srgbClr val="000000"/>
                </a:solidFill>
                <a:effectLst/>
                <a:latin typeface="微软雅黑" panose="020B0503020204020204" pitchFamily="34" charset="-122"/>
                <a:ea typeface="微软雅黑" panose="020B0503020204020204" pitchFamily="34" charset="-122"/>
              </a:rPr>
              <a:t>，略好于随机猜测。</a:t>
            </a:r>
            <a:endParaRPr lang="zh-CN" altLang="en-US" dirty="0"/>
          </a:p>
        </p:txBody>
      </p:sp>
      <p:sp>
        <p:nvSpPr>
          <p:cNvPr id="4" name="灯片编号占位符 3">
            <a:extLst>
              <a:ext uri="{FF2B5EF4-FFF2-40B4-BE49-F238E27FC236}">
                <a16:creationId xmlns:a16="http://schemas.microsoft.com/office/drawing/2014/main" id="{91E32598-D19F-2A06-0304-5BDD3748EC5D}"/>
              </a:ext>
            </a:extLst>
          </p:cNvPr>
          <p:cNvSpPr>
            <a:spLocks noGrp="1"/>
          </p:cNvSpPr>
          <p:nvPr>
            <p:ph type="sldNum" sz="quarter" idx="5"/>
          </p:nvPr>
        </p:nvSpPr>
        <p:spPr/>
        <p:txBody>
          <a:bodyPr/>
          <a:lstStyle/>
          <a:p>
            <a:fld id="{D50C1594-9971-4BC5-97EE-7D0ACAA05BD5}" type="slidenum">
              <a:rPr lang="zh-CN" altLang="en-US" smtClean="0"/>
              <a:t>20</a:t>
            </a:fld>
            <a:endParaRPr lang="zh-CN" altLang="en-US"/>
          </a:p>
        </p:txBody>
      </p:sp>
    </p:spTree>
    <p:extLst>
      <p:ext uri="{BB962C8B-B14F-4D97-AF65-F5344CB8AC3E}">
        <p14:creationId xmlns:p14="http://schemas.microsoft.com/office/powerpoint/2010/main" val="3875221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en-US"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50C1594-9971-4BC5-97EE-7D0ACAA05BD5}" type="slidenum">
              <a:rPr lang="zh-CN" altLang="en-US" smtClean="0"/>
              <a:t>21</a:t>
            </a:fld>
            <a:endParaRPr lang="zh-CN" altLang="en-US"/>
          </a:p>
        </p:txBody>
      </p:sp>
    </p:spTree>
    <p:extLst>
      <p:ext uri="{BB962C8B-B14F-4D97-AF65-F5344CB8AC3E}">
        <p14:creationId xmlns:p14="http://schemas.microsoft.com/office/powerpoint/2010/main" val="9501628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50C1594-9971-4BC5-97EE-7D0ACAA05BD5}" type="slidenum">
              <a:rPr lang="zh-CN" altLang="en-US" smtClean="0"/>
              <a:t>22</a:t>
            </a:fld>
            <a:endParaRPr lang="zh-CN" altLang="en-US"/>
          </a:p>
        </p:txBody>
      </p:sp>
    </p:spTree>
    <p:extLst>
      <p:ext uri="{BB962C8B-B14F-4D97-AF65-F5344CB8AC3E}">
        <p14:creationId xmlns:p14="http://schemas.microsoft.com/office/powerpoint/2010/main" val="11001997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0E987C-072C-6435-2449-5DF8D8ED0E9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DB2F240-7C92-50CA-99B6-2BF422EDAF7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174A805-D30C-046B-FFC7-2CCACACC762C}"/>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49105702-2A1C-7F85-B984-FA43F304077A}"/>
              </a:ext>
            </a:extLst>
          </p:cNvPr>
          <p:cNvSpPr>
            <a:spLocks noGrp="1"/>
          </p:cNvSpPr>
          <p:nvPr>
            <p:ph type="sldNum" sz="quarter" idx="5"/>
          </p:nvPr>
        </p:nvSpPr>
        <p:spPr/>
        <p:txBody>
          <a:bodyPr/>
          <a:lstStyle/>
          <a:p>
            <a:fld id="{D50C1594-9971-4BC5-97EE-7D0ACAA05BD5}" type="slidenum">
              <a:rPr lang="zh-CN" altLang="en-US" smtClean="0"/>
              <a:t>23</a:t>
            </a:fld>
            <a:endParaRPr lang="zh-CN" altLang="en-US"/>
          </a:p>
        </p:txBody>
      </p:sp>
    </p:spTree>
    <p:extLst>
      <p:ext uri="{BB962C8B-B14F-4D97-AF65-F5344CB8AC3E}">
        <p14:creationId xmlns:p14="http://schemas.microsoft.com/office/powerpoint/2010/main" val="41273775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7D6738-F0B6-479B-E09B-5B65A495002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F36B240-EDC5-4870-3D7C-343AAF4BE4FA}"/>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51526D9-890C-CBDD-46EA-4106CC607AB3}"/>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8AAC0438-DE07-7590-ED27-746D2D38E28B}"/>
              </a:ext>
            </a:extLst>
          </p:cNvPr>
          <p:cNvSpPr>
            <a:spLocks noGrp="1"/>
          </p:cNvSpPr>
          <p:nvPr>
            <p:ph type="sldNum" sz="quarter" idx="5"/>
          </p:nvPr>
        </p:nvSpPr>
        <p:spPr/>
        <p:txBody>
          <a:bodyPr/>
          <a:lstStyle/>
          <a:p>
            <a:fld id="{D50C1594-9971-4BC5-97EE-7D0ACAA05BD5}" type="slidenum">
              <a:rPr lang="zh-CN" altLang="en-US" smtClean="0"/>
              <a:t>24</a:t>
            </a:fld>
            <a:endParaRPr lang="zh-CN" altLang="en-US"/>
          </a:p>
        </p:txBody>
      </p:sp>
    </p:spTree>
    <p:extLst>
      <p:ext uri="{BB962C8B-B14F-4D97-AF65-F5344CB8AC3E}">
        <p14:creationId xmlns:p14="http://schemas.microsoft.com/office/powerpoint/2010/main" val="39462943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50C1594-9971-4BC5-97EE-7D0ACAA05BD5}" type="slidenum">
              <a:rPr lang="zh-CN" altLang="en-US" smtClean="0"/>
              <a:t>25</a:t>
            </a:fld>
            <a:endParaRPr lang="zh-CN" altLang="en-US"/>
          </a:p>
        </p:txBody>
      </p:sp>
    </p:spTree>
    <p:extLst>
      <p:ext uri="{BB962C8B-B14F-4D97-AF65-F5344CB8AC3E}">
        <p14:creationId xmlns:p14="http://schemas.microsoft.com/office/powerpoint/2010/main" val="4087033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50C1594-9971-4BC5-97EE-7D0ACAA05BD5}" type="slidenum">
              <a:rPr lang="zh-CN" altLang="en-US" smtClean="0"/>
              <a:t>3</a:t>
            </a:fld>
            <a:endParaRPr lang="zh-CN" altLang="en-US"/>
          </a:p>
        </p:txBody>
      </p:sp>
    </p:spTree>
    <p:extLst>
      <p:ext uri="{BB962C8B-B14F-4D97-AF65-F5344CB8AC3E}">
        <p14:creationId xmlns:p14="http://schemas.microsoft.com/office/powerpoint/2010/main" val="648456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50C1594-9971-4BC5-97EE-7D0ACAA05BD5}" type="slidenum">
              <a:rPr lang="zh-CN" altLang="en-US" smtClean="0"/>
              <a:t>4</a:t>
            </a:fld>
            <a:endParaRPr lang="zh-CN" altLang="en-US"/>
          </a:p>
        </p:txBody>
      </p:sp>
    </p:spTree>
    <p:extLst>
      <p:ext uri="{BB962C8B-B14F-4D97-AF65-F5344CB8AC3E}">
        <p14:creationId xmlns:p14="http://schemas.microsoft.com/office/powerpoint/2010/main" val="1402398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a:solidFill>
                  <a:srgbClr val="000000"/>
                </a:solidFill>
                <a:effectLst/>
                <a:latin typeface="微软雅黑" panose="020B0503020204020204" pitchFamily="34" charset="-122"/>
                <a:ea typeface="微软雅黑" panose="020B0503020204020204" pitchFamily="34" charset="-122"/>
              </a:rPr>
              <a:t>依赖手工制作的形式而遇到了性能瓶颈（即水印和零样本）。此外，固有的方法无法快速适应新出现的 </a:t>
            </a:r>
            <a:r>
              <a:rPr lang="en-US" altLang="zh-CN" b="0" i="0">
                <a:solidFill>
                  <a:srgbClr val="000000"/>
                </a:solidFill>
                <a:effectLst/>
                <a:latin typeface="微软雅黑" panose="020B0503020204020204" pitchFamily="34" charset="-122"/>
                <a:ea typeface="微软雅黑" panose="020B0503020204020204" pitchFamily="34" charset="-122"/>
              </a:rPr>
              <a:t>LLM </a:t>
            </a:r>
            <a:r>
              <a:rPr lang="zh-CN" altLang="en-US" b="0" i="0">
                <a:solidFill>
                  <a:srgbClr val="000000"/>
                </a:solidFill>
                <a:effectLst/>
                <a:latin typeface="微软雅黑" panose="020B0503020204020204" pitchFamily="34" charset="-122"/>
                <a:ea typeface="微软雅黑" panose="020B0503020204020204" pitchFamily="34" charset="-122"/>
              </a:rPr>
              <a:t>进一步限制了它们的有效性。</a:t>
            </a:r>
            <a:endParaRPr lang="en-US" altLang="zh-CN" b="0" i="0">
              <a:solidFill>
                <a:srgbClr val="000000"/>
              </a:solidFill>
              <a:effectLst/>
              <a:latin typeface="微软雅黑" panose="020B0503020204020204" pitchFamily="34" charset="-122"/>
              <a:ea typeface="微软雅黑" panose="020B0503020204020204" pitchFamily="34" charset="-122"/>
            </a:endParaRPr>
          </a:p>
          <a:p>
            <a:r>
              <a:rPr lang="zh-CN" altLang="en-US" b="0" i="0">
                <a:solidFill>
                  <a:srgbClr val="000000"/>
                </a:solidFill>
                <a:effectLst/>
                <a:latin typeface="微软雅黑" panose="020B0503020204020204" pitchFamily="34" charset="-122"/>
                <a:ea typeface="微软雅黑" panose="020B0503020204020204" pitchFamily="34" charset="-122"/>
              </a:rPr>
              <a:t>与此形成鲜明对比的是，最近基于训练的方法 已展示出显着的性能改进。然而，由于固定的二分类公式，它们仍然受到精确配对训练数据的限制，并且在分布外 </a:t>
            </a:r>
            <a:r>
              <a:rPr lang="en-US" altLang="zh-CN" b="0" i="0">
                <a:solidFill>
                  <a:srgbClr val="000000"/>
                </a:solidFill>
                <a:effectLst/>
                <a:latin typeface="微软雅黑" panose="020B0503020204020204" pitchFamily="34" charset="-122"/>
                <a:ea typeface="微软雅黑" panose="020B0503020204020204" pitchFamily="34" charset="-122"/>
              </a:rPr>
              <a:t>(OOD) </a:t>
            </a:r>
            <a:r>
              <a:rPr lang="zh-CN" altLang="en-US" b="0" i="0">
                <a:solidFill>
                  <a:srgbClr val="000000"/>
                </a:solidFill>
                <a:effectLst/>
                <a:latin typeface="微软雅黑" panose="020B0503020204020204" pitchFamily="34" charset="-122"/>
                <a:ea typeface="微软雅黑" panose="020B0503020204020204" pitchFamily="34" charset="-122"/>
              </a:rPr>
              <a:t>检测场景中表现出不令人满意的泛化。从任务范式出发思考？</a:t>
            </a:r>
            <a:endParaRPr lang="en-US" altLang="zh-CN" b="0" i="0">
              <a:solidFill>
                <a:srgbClr val="000000"/>
              </a:solidFill>
              <a:effectLst/>
              <a:latin typeface="微软雅黑" panose="020B0503020204020204" pitchFamily="34" charset="-122"/>
              <a:ea typeface="微软雅黑" panose="020B0503020204020204" pitchFamily="34" charset="-122"/>
            </a:endParaRPr>
          </a:p>
          <a:p>
            <a:r>
              <a:rPr lang="zh-CN" altLang="en-US" b="0" i="0">
                <a:solidFill>
                  <a:srgbClr val="000000"/>
                </a:solidFill>
                <a:effectLst/>
                <a:latin typeface="微软雅黑" panose="020B0503020204020204" pitchFamily="34" charset="-122"/>
                <a:ea typeface="微软雅黑" panose="020B0503020204020204" pitchFamily="34" charset="-122"/>
              </a:rPr>
              <a:t>作者的主要见解是，</a:t>
            </a:r>
            <a:r>
              <a:rPr lang="en-US" altLang="zh-CN" b="0" i="0">
                <a:solidFill>
                  <a:srgbClr val="000000"/>
                </a:solidFill>
                <a:effectLst/>
                <a:latin typeface="微软雅黑" panose="020B0503020204020204" pitchFamily="34" charset="-122"/>
                <a:ea typeface="微软雅黑" panose="020B0503020204020204" pitchFamily="34" charset="-122"/>
              </a:rPr>
              <a:t>LLM </a:t>
            </a:r>
            <a:r>
              <a:rPr lang="zh-CN" altLang="en-US" b="0" i="0">
                <a:solidFill>
                  <a:srgbClr val="000000"/>
                </a:solidFill>
                <a:effectLst/>
                <a:latin typeface="微软雅黑" panose="020B0503020204020204" pitchFamily="34" charset="-122"/>
                <a:ea typeface="微软雅黑" panose="020B0503020204020204" pitchFamily="34" charset="-122"/>
              </a:rPr>
              <a:t>可以被视为一个特定的作者，它生成的文本始终符合其独特的风格。 根据这一关键观察，我们建议将人工智能生成的文本检测重新表述为在特征空间内区分不同写作风格的任务，而不仅仅是将其视为人类书写和人工智能生成的二元分类问题。这种重新表述为处理人工智能生成文本的检测提供了一个全新的视角。</a:t>
            </a:r>
            <a:endParaRPr lang="zh-CN" altLang="en-US" dirty="0"/>
          </a:p>
        </p:txBody>
      </p:sp>
      <p:sp>
        <p:nvSpPr>
          <p:cNvPr id="4" name="灯片编号占位符 3"/>
          <p:cNvSpPr>
            <a:spLocks noGrp="1"/>
          </p:cNvSpPr>
          <p:nvPr>
            <p:ph type="sldNum" sz="quarter" idx="5"/>
          </p:nvPr>
        </p:nvSpPr>
        <p:spPr/>
        <p:txBody>
          <a:bodyPr/>
          <a:lstStyle/>
          <a:p>
            <a:fld id="{D50C1594-9971-4BC5-97EE-7D0ACAA05BD5}" type="slidenum">
              <a:rPr lang="zh-CN" altLang="en-US" smtClean="0"/>
              <a:t>5</a:t>
            </a:fld>
            <a:endParaRPr lang="zh-CN" altLang="en-US"/>
          </a:p>
        </p:txBody>
      </p:sp>
    </p:spTree>
    <p:extLst>
      <p:ext uri="{BB962C8B-B14F-4D97-AF65-F5344CB8AC3E}">
        <p14:creationId xmlns:p14="http://schemas.microsoft.com/office/powerpoint/2010/main" val="2406454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框架主要分为两个组成阶段，训练阶段和推理阶段。</a:t>
            </a:r>
            <a:endParaRPr lang="en-US" altLang="zh-CN"/>
          </a:p>
          <a:p>
            <a:r>
              <a:rPr lang="zh-CN" altLang="en-US"/>
              <a:t>训练阶段就是利用对比学习，设计特别的损失函数去完成优化目标。</a:t>
            </a:r>
            <a:endParaRPr lang="zh-CN" altLang="en-US" dirty="0"/>
          </a:p>
        </p:txBody>
      </p:sp>
      <p:sp>
        <p:nvSpPr>
          <p:cNvPr id="4" name="灯片编号占位符 3"/>
          <p:cNvSpPr>
            <a:spLocks noGrp="1"/>
          </p:cNvSpPr>
          <p:nvPr>
            <p:ph type="sldNum" sz="quarter" idx="5"/>
          </p:nvPr>
        </p:nvSpPr>
        <p:spPr/>
        <p:txBody>
          <a:bodyPr/>
          <a:lstStyle/>
          <a:p>
            <a:fld id="{D50C1594-9971-4BC5-97EE-7D0ACAA05BD5}" type="slidenum">
              <a:rPr lang="zh-CN" altLang="en-US" smtClean="0"/>
              <a:t>6</a:t>
            </a:fld>
            <a:endParaRPr lang="zh-CN" altLang="en-US"/>
          </a:p>
        </p:txBody>
      </p:sp>
    </p:spTree>
    <p:extLst>
      <p:ext uri="{BB962C8B-B14F-4D97-AF65-F5344CB8AC3E}">
        <p14:creationId xmlns:p14="http://schemas.microsoft.com/office/powerpoint/2010/main" val="3771343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5455DD-984B-29D7-E210-E2D580D872F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7B06E56-244D-B730-4B23-DA6566F41A6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8291591-C771-9C82-51DE-F4DE339ADB9D}"/>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5FD8BE65-4A9A-600E-2547-C9AD33940F43}"/>
              </a:ext>
            </a:extLst>
          </p:cNvPr>
          <p:cNvSpPr>
            <a:spLocks noGrp="1"/>
          </p:cNvSpPr>
          <p:nvPr>
            <p:ph type="sldNum" sz="quarter" idx="5"/>
          </p:nvPr>
        </p:nvSpPr>
        <p:spPr/>
        <p:txBody>
          <a:bodyPr/>
          <a:lstStyle/>
          <a:p>
            <a:fld id="{D50C1594-9971-4BC5-97EE-7D0ACAA05BD5}" type="slidenum">
              <a:rPr lang="zh-CN" altLang="en-US" smtClean="0"/>
              <a:t>7</a:t>
            </a:fld>
            <a:endParaRPr lang="zh-CN" altLang="en-US"/>
          </a:p>
        </p:txBody>
      </p:sp>
    </p:spTree>
    <p:extLst>
      <p:ext uri="{BB962C8B-B14F-4D97-AF65-F5344CB8AC3E}">
        <p14:creationId xmlns:p14="http://schemas.microsoft.com/office/powerpoint/2010/main" val="38474044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109A32-512E-6567-C088-4FBA818ECAE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8A1B50C-4CFA-F1B7-5C93-A398E3E7EFA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CC5BBFD-6C16-A31E-EB20-C6AB69CE1F8A}"/>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789B0760-03D5-B9F4-E77C-144C1E86E1C4}"/>
              </a:ext>
            </a:extLst>
          </p:cNvPr>
          <p:cNvSpPr>
            <a:spLocks noGrp="1"/>
          </p:cNvSpPr>
          <p:nvPr>
            <p:ph type="sldNum" sz="quarter" idx="5"/>
          </p:nvPr>
        </p:nvSpPr>
        <p:spPr/>
        <p:txBody>
          <a:bodyPr/>
          <a:lstStyle/>
          <a:p>
            <a:fld id="{D50C1594-9971-4BC5-97EE-7D0ACAA05BD5}" type="slidenum">
              <a:rPr lang="zh-CN" altLang="en-US" smtClean="0"/>
              <a:t>8</a:t>
            </a:fld>
            <a:endParaRPr lang="zh-CN" altLang="en-US"/>
          </a:p>
        </p:txBody>
      </p:sp>
    </p:spTree>
    <p:extLst>
      <p:ext uri="{BB962C8B-B14F-4D97-AF65-F5344CB8AC3E}">
        <p14:creationId xmlns:p14="http://schemas.microsoft.com/office/powerpoint/2010/main" val="25179113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50C1594-9971-4BC5-97EE-7D0ACAA05BD5}" type="slidenum">
              <a:rPr lang="zh-CN" altLang="en-US" smtClean="0"/>
              <a:t>9</a:t>
            </a:fld>
            <a:endParaRPr lang="zh-CN" altLang="en-US"/>
          </a:p>
        </p:txBody>
      </p:sp>
    </p:spTree>
    <p:extLst>
      <p:ext uri="{BB962C8B-B14F-4D97-AF65-F5344CB8AC3E}">
        <p14:creationId xmlns:p14="http://schemas.microsoft.com/office/powerpoint/2010/main" val="2990719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35DFD-0CE1-4BEB-917D-3FF504AE448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34E7A329-645D-BB7A-99DB-A18313790D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8F9A659-EF0F-D00A-3ADC-6E29E76CC96F}"/>
              </a:ext>
            </a:extLst>
          </p:cNvPr>
          <p:cNvSpPr>
            <a:spLocks noGrp="1"/>
          </p:cNvSpPr>
          <p:nvPr>
            <p:ph type="dt" sz="half" idx="10"/>
          </p:nvPr>
        </p:nvSpPr>
        <p:spPr/>
        <p:txBody>
          <a:bodyPr/>
          <a:lstStyle/>
          <a:p>
            <a:fld id="{F18D2094-AB6F-4EA4-8AE8-BF476FAE5884}" type="datetimeFigureOut">
              <a:rPr lang="zh-CN" altLang="en-US" smtClean="0"/>
              <a:t>2025/1/6</a:t>
            </a:fld>
            <a:endParaRPr lang="zh-CN" altLang="en-US"/>
          </a:p>
        </p:txBody>
      </p:sp>
      <p:sp>
        <p:nvSpPr>
          <p:cNvPr id="5" name="页脚占位符 4">
            <a:extLst>
              <a:ext uri="{FF2B5EF4-FFF2-40B4-BE49-F238E27FC236}">
                <a16:creationId xmlns:a16="http://schemas.microsoft.com/office/drawing/2014/main" id="{94146148-B6F3-9232-9E8E-3CF2F3B4D4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33299CA-03BB-05B4-91BB-0F398F658CDE}"/>
              </a:ext>
            </a:extLst>
          </p:cNvPr>
          <p:cNvSpPr>
            <a:spLocks noGrp="1"/>
          </p:cNvSpPr>
          <p:nvPr>
            <p:ph type="sldNum" sz="quarter" idx="12"/>
          </p:nvPr>
        </p:nvSpPr>
        <p:spPr/>
        <p:txBody>
          <a:bodyPr/>
          <a:lstStyle/>
          <a:p>
            <a:fld id="{7427ABB4-6D9C-4210-9CD9-AE713DBCB6A1}" type="slidenum">
              <a:rPr lang="zh-CN" altLang="en-US" smtClean="0"/>
              <a:t>‹#›</a:t>
            </a:fld>
            <a:endParaRPr lang="zh-CN" altLang="en-US"/>
          </a:p>
        </p:txBody>
      </p:sp>
    </p:spTree>
    <p:extLst>
      <p:ext uri="{BB962C8B-B14F-4D97-AF65-F5344CB8AC3E}">
        <p14:creationId xmlns:p14="http://schemas.microsoft.com/office/powerpoint/2010/main" val="2513263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A83504-A682-2071-04C5-2D06CE6C6D0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DE234D5-FF99-6841-6FF7-EBCC7BEE5A4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D88B47C-698A-8D87-78A1-3F4ADBFE9BA4}"/>
              </a:ext>
            </a:extLst>
          </p:cNvPr>
          <p:cNvSpPr>
            <a:spLocks noGrp="1"/>
          </p:cNvSpPr>
          <p:nvPr>
            <p:ph type="dt" sz="half" idx="10"/>
          </p:nvPr>
        </p:nvSpPr>
        <p:spPr/>
        <p:txBody>
          <a:bodyPr/>
          <a:lstStyle/>
          <a:p>
            <a:fld id="{F18D2094-AB6F-4EA4-8AE8-BF476FAE5884}" type="datetimeFigureOut">
              <a:rPr lang="zh-CN" altLang="en-US" smtClean="0"/>
              <a:t>2025/1/6</a:t>
            </a:fld>
            <a:endParaRPr lang="zh-CN" altLang="en-US"/>
          </a:p>
        </p:txBody>
      </p:sp>
      <p:sp>
        <p:nvSpPr>
          <p:cNvPr id="5" name="页脚占位符 4">
            <a:extLst>
              <a:ext uri="{FF2B5EF4-FFF2-40B4-BE49-F238E27FC236}">
                <a16:creationId xmlns:a16="http://schemas.microsoft.com/office/drawing/2014/main" id="{5643CE45-50BB-5959-D35F-947D28F60F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646C898-8853-35FE-590F-FAAE8E68893A}"/>
              </a:ext>
            </a:extLst>
          </p:cNvPr>
          <p:cNvSpPr>
            <a:spLocks noGrp="1"/>
          </p:cNvSpPr>
          <p:nvPr>
            <p:ph type="sldNum" sz="quarter" idx="12"/>
          </p:nvPr>
        </p:nvSpPr>
        <p:spPr/>
        <p:txBody>
          <a:bodyPr/>
          <a:lstStyle/>
          <a:p>
            <a:fld id="{7427ABB4-6D9C-4210-9CD9-AE713DBCB6A1}" type="slidenum">
              <a:rPr lang="zh-CN" altLang="en-US" smtClean="0"/>
              <a:t>‹#›</a:t>
            </a:fld>
            <a:endParaRPr lang="zh-CN" altLang="en-US"/>
          </a:p>
        </p:txBody>
      </p:sp>
    </p:spTree>
    <p:extLst>
      <p:ext uri="{BB962C8B-B14F-4D97-AF65-F5344CB8AC3E}">
        <p14:creationId xmlns:p14="http://schemas.microsoft.com/office/powerpoint/2010/main" val="412046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4FE2765A-8CDD-9F81-6AF0-0A32095B29A2}"/>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92C809D-55DC-01CB-C207-D213FF3F695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DC232A-84A5-7AB0-2291-AF883EB6D48E}"/>
              </a:ext>
            </a:extLst>
          </p:cNvPr>
          <p:cNvSpPr>
            <a:spLocks noGrp="1"/>
          </p:cNvSpPr>
          <p:nvPr>
            <p:ph type="dt" sz="half" idx="10"/>
          </p:nvPr>
        </p:nvSpPr>
        <p:spPr/>
        <p:txBody>
          <a:bodyPr/>
          <a:lstStyle/>
          <a:p>
            <a:fld id="{F18D2094-AB6F-4EA4-8AE8-BF476FAE5884}" type="datetimeFigureOut">
              <a:rPr lang="zh-CN" altLang="en-US" smtClean="0"/>
              <a:t>2025/1/6</a:t>
            </a:fld>
            <a:endParaRPr lang="zh-CN" altLang="en-US"/>
          </a:p>
        </p:txBody>
      </p:sp>
      <p:sp>
        <p:nvSpPr>
          <p:cNvPr id="5" name="页脚占位符 4">
            <a:extLst>
              <a:ext uri="{FF2B5EF4-FFF2-40B4-BE49-F238E27FC236}">
                <a16:creationId xmlns:a16="http://schemas.microsoft.com/office/drawing/2014/main" id="{ADDA679A-CA2F-6F05-3E2F-98C459BEA94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B30CB0-F925-87D9-5ABB-5D90719E2585}"/>
              </a:ext>
            </a:extLst>
          </p:cNvPr>
          <p:cNvSpPr>
            <a:spLocks noGrp="1"/>
          </p:cNvSpPr>
          <p:nvPr>
            <p:ph type="sldNum" sz="quarter" idx="12"/>
          </p:nvPr>
        </p:nvSpPr>
        <p:spPr/>
        <p:txBody>
          <a:bodyPr/>
          <a:lstStyle/>
          <a:p>
            <a:fld id="{7427ABB4-6D9C-4210-9CD9-AE713DBCB6A1}" type="slidenum">
              <a:rPr lang="zh-CN" altLang="en-US" smtClean="0"/>
              <a:t>‹#›</a:t>
            </a:fld>
            <a:endParaRPr lang="zh-CN" altLang="en-US"/>
          </a:p>
        </p:txBody>
      </p:sp>
    </p:spTree>
    <p:extLst>
      <p:ext uri="{BB962C8B-B14F-4D97-AF65-F5344CB8AC3E}">
        <p14:creationId xmlns:p14="http://schemas.microsoft.com/office/powerpoint/2010/main" val="12565659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63419" y="548680"/>
            <a:ext cx="10465163" cy="648072"/>
          </a:xfrm>
        </p:spPr>
        <p:txBody>
          <a:bodyPr/>
          <a:lstStyle>
            <a:lvl1pPr algn="l">
              <a:defRPr sz="2800"/>
            </a:lvl1pPr>
          </a:lstStyle>
          <a:p>
            <a:r>
              <a:rPr lang="zh-CN" altLang="en-US" dirty="0"/>
              <a:t>单击此处编辑母版标题样式</a:t>
            </a:r>
          </a:p>
        </p:txBody>
      </p:sp>
      <p:sp>
        <p:nvSpPr>
          <p:cNvPr id="3" name="日期占位符 2"/>
          <p:cNvSpPr>
            <a:spLocks noGrp="1"/>
          </p:cNvSpPr>
          <p:nvPr>
            <p:ph type="dt" sz="half" idx="10"/>
          </p:nvPr>
        </p:nvSpPr>
        <p:spPr/>
        <p:txBody>
          <a:bodyPr/>
          <a:lstStyle/>
          <a:p>
            <a:pPr>
              <a:defRPr/>
            </a:pPr>
            <a:endParaRPr lang="en-US" altLang="zh-CN" dirty="0"/>
          </a:p>
        </p:txBody>
      </p:sp>
      <p:sp>
        <p:nvSpPr>
          <p:cNvPr id="4" name="页脚占位符 3"/>
          <p:cNvSpPr>
            <a:spLocks noGrp="1"/>
          </p:cNvSpPr>
          <p:nvPr>
            <p:ph type="ftr" sz="quarter" idx="11"/>
          </p:nvPr>
        </p:nvSpPr>
        <p:spPr/>
        <p:txBody>
          <a:bodyPr/>
          <a:lstStyle/>
          <a:p>
            <a:pPr>
              <a:defRPr/>
            </a:pPr>
            <a:endParaRPr lang="en-US" altLang="zh-CN" dirty="0"/>
          </a:p>
        </p:txBody>
      </p:sp>
      <p:sp>
        <p:nvSpPr>
          <p:cNvPr id="5" name="灯片编号占位符 4"/>
          <p:cNvSpPr>
            <a:spLocks noGrp="1"/>
          </p:cNvSpPr>
          <p:nvPr>
            <p:ph type="sldNum" sz="quarter" idx="12"/>
          </p:nvPr>
        </p:nvSpPr>
        <p:spPr/>
        <p:txBody>
          <a:bodyPr/>
          <a:lstStyle/>
          <a:p>
            <a:pPr>
              <a:defRPr/>
            </a:pPr>
            <a:fld id="{CD98D576-A93E-4A83-AEFD-5B9ECC077633}" type="slidenum">
              <a:rPr lang="en-US" altLang="zh-CN" smtClean="0"/>
              <a:t>‹#›</a:t>
            </a:fld>
            <a:endParaRPr lang="en-US" altLang="zh-CN" dirty="0"/>
          </a:p>
        </p:txBody>
      </p:sp>
      <p:sp>
        <p:nvSpPr>
          <p:cNvPr id="6" name="内容占位符 2"/>
          <p:cNvSpPr>
            <a:spLocks noGrp="1"/>
          </p:cNvSpPr>
          <p:nvPr>
            <p:ph idx="1" hasCustomPrompt="1"/>
          </p:nvPr>
        </p:nvSpPr>
        <p:spPr>
          <a:xfrm>
            <a:off x="609600" y="1600200"/>
            <a:ext cx="10972800" cy="4525963"/>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6844257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976FC1-9091-B030-6CCA-053E5A97B70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73CA342-E240-0524-E4A3-E47D5ACC44DE}"/>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F13074B-CE39-FC0A-CDE5-C4DF3D4664FB}"/>
              </a:ext>
            </a:extLst>
          </p:cNvPr>
          <p:cNvSpPr>
            <a:spLocks noGrp="1"/>
          </p:cNvSpPr>
          <p:nvPr>
            <p:ph type="dt" sz="half" idx="10"/>
          </p:nvPr>
        </p:nvSpPr>
        <p:spPr/>
        <p:txBody>
          <a:bodyPr/>
          <a:lstStyle/>
          <a:p>
            <a:fld id="{F18D2094-AB6F-4EA4-8AE8-BF476FAE5884}" type="datetimeFigureOut">
              <a:rPr lang="zh-CN" altLang="en-US" smtClean="0"/>
              <a:t>2025/1/6</a:t>
            </a:fld>
            <a:endParaRPr lang="zh-CN" altLang="en-US"/>
          </a:p>
        </p:txBody>
      </p:sp>
      <p:sp>
        <p:nvSpPr>
          <p:cNvPr id="5" name="页脚占位符 4">
            <a:extLst>
              <a:ext uri="{FF2B5EF4-FFF2-40B4-BE49-F238E27FC236}">
                <a16:creationId xmlns:a16="http://schemas.microsoft.com/office/drawing/2014/main" id="{3608B4C7-41BB-3CB9-6744-6FADC399AE8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6ADC224-F210-5158-F865-631A94A1D205}"/>
              </a:ext>
            </a:extLst>
          </p:cNvPr>
          <p:cNvSpPr>
            <a:spLocks noGrp="1"/>
          </p:cNvSpPr>
          <p:nvPr>
            <p:ph type="sldNum" sz="quarter" idx="12"/>
          </p:nvPr>
        </p:nvSpPr>
        <p:spPr/>
        <p:txBody>
          <a:bodyPr/>
          <a:lstStyle/>
          <a:p>
            <a:fld id="{7427ABB4-6D9C-4210-9CD9-AE713DBCB6A1}" type="slidenum">
              <a:rPr lang="zh-CN" altLang="en-US" smtClean="0"/>
              <a:t>‹#›</a:t>
            </a:fld>
            <a:endParaRPr lang="zh-CN" altLang="en-US"/>
          </a:p>
        </p:txBody>
      </p:sp>
    </p:spTree>
    <p:extLst>
      <p:ext uri="{BB962C8B-B14F-4D97-AF65-F5344CB8AC3E}">
        <p14:creationId xmlns:p14="http://schemas.microsoft.com/office/powerpoint/2010/main" val="2039911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21FD9E5-ACFD-89C5-6B57-03ABC518772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F808BED-2A36-1E3F-8C29-17AEBD3D90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BDB98CA1-F8AC-A88D-FAE2-5B0BCB71C0D1}"/>
              </a:ext>
            </a:extLst>
          </p:cNvPr>
          <p:cNvSpPr>
            <a:spLocks noGrp="1"/>
          </p:cNvSpPr>
          <p:nvPr>
            <p:ph type="dt" sz="half" idx="10"/>
          </p:nvPr>
        </p:nvSpPr>
        <p:spPr/>
        <p:txBody>
          <a:bodyPr/>
          <a:lstStyle/>
          <a:p>
            <a:fld id="{F18D2094-AB6F-4EA4-8AE8-BF476FAE5884}" type="datetimeFigureOut">
              <a:rPr lang="zh-CN" altLang="en-US" smtClean="0"/>
              <a:t>2025/1/6</a:t>
            </a:fld>
            <a:endParaRPr lang="zh-CN" altLang="en-US"/>
          </a:p>
        </p:txBody>
      </p:sp>
      <p:sp>
        <p:nvSpPr>
          <p:cNvPr id="5" name="页脚占位符 4">
            <a:extLst>
              <a:ext uri="{FF2B5EF4-FFF2-40B4-BE49-F238E27FC236}">
                <a16:creationId xmlns:a16="http://schemas.microsoft.com/office/drawing/2014/main" id="{F3E1A433-70DF-14A4-0DD3-1BD8D8EBE6B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F6438BE-FEC3-8ACB-AF36-FC468ECEF48D}"/>
              </a:ext>
            </a:extLst>
          </p:cNvPr>
          <p:cNvSpPr>
            <a:spLocks noGrp="1"/>
          </p:cNvSpPr>
          <p:nvPr>
            <p:ph type="sldNum" sz="quarter" idx="12"/>
          </p:nvPr>
        </p:nvSpPr>
        <p:spPr/>
        <p:txBody>
          <a:bodyPr/>
          <a:lstStyle/>
          <a:p>
            <a:fld id="{7427ABB4-6D9C-4210-9CD9-AE713DBCB6A1}" type="slidenum">
              <a:rPr lang="zh-CN" altLang="en-US" smtClean="0"/>
              <a:t>‹#›</a:t>
            </a:fld>
            <a:endParaRPr lang="zh-CN" altLang="en-US"/>
          </a:p>
        </p:txBody>
      </p:sp>
    </p:spTree>
    <p:extLst>
      <p:ext uri="{BB962C8B-B14F-4D97-AF65-F5344CB8AC3E}">
        <p14:creationId xmlns:p14="http://schemas.microsoft.com/office/powerpoint/2010/main" val="2677853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2FE46D-1450-983E-180A-C57011FAAE0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E71F075-862D-7676-40A6-51344FB0B30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F4528C7-02DF-0D9F-20BC-6CD3622A5C3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388206D-57C1-03C6-704C-4A2C2FF2AFFA}"/>
              </a:ext>
            </a:extLst>
          </p:cNvPr>
          <p:cNvSpPr>
            <a:spLocks noGrp="1"/>
          </p:cNvSpPr>
          <p:nvPr>
            <p:ph type="dt" sz="half" idx="10"/>
          </p:nvPr>
        </p:nvSpPr>
        <p:spPr/>
        <p:txBody>
          <a:bodyPr/>
          <a:lstStyle/>
          <a:p>
            <a:fld id="{F18D2094-AB6F-4EA4-8AE8-BF476FAE5884}" type="datetimeFigureOut">
              <a:rPr lang="zh-CN" altLang="en-US" smtClean="0"/>
              <a:t>2025/1/6</a:t>
            </a:fld>
            <a:endParaRPr lang="zh-CN" altLang="en-US"/>
          </a:p>
        </p:txBody>
      </p:sp>
      <p:sp>
        <p:nvSpPr>
          <p:cNvPr id="6" name="页脚占位符 5">
            <a:extLst>
              <a:ext uri="{FF2B5EF4-FFF2-40B4-BE49-F238E27FC236}">
                <a16:creationId xmlns:a16="http://schemas.microsoft.com/office/drawing/2014/main" id="{FC41386E-2ED0-F62C-5EDD-DB2405B2338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59FDB18-88CA-0ECF-BF82-19088FED81FC}"/>
              </a:ext>
            </a:extLst>
          </p:cNvPr>
          <p:cNvSpPr>
            <a:spLocks noGrp="1"/>
          </p:cNvSpPr>
          <p:nvPr>
            <p:ph type="sldNum" sz="quarter" idx="12"/>
          </p:nvPr>
        </p:nvSpPr>
        <p:spPr/>
        <p:txBody>
          <a:bodyPr/>
          <a:lstStyle/>
          <a:p>
            <a:fld id="{7427ABB4-6D9C-4210-9CD9-AE713DBCB6A1}" type="slidenum">
              <a:rPr lang="zh-CN" altLang="en-US" smtClean="0"/>
              <a:t>‹#›</a:t>
            </a:fld>
            <a:endParaRPr lang="zh-CN" altLang="en-US"/>
          </a:p>
        </p:txBody>
      </p:sp>
    </p:spTree>
    <p:extLst>
      <p:ext uri="{BB962C8B-B14F-4D97-AF65-F5344CB8AC3E}">
        <p14:creationId xmlns:p14="http://schemas.microsoft.com/office/powerpoint/2010/main" val="2098247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26A624-0C64-72CE-F822-3ACF76A7570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8CE0CF1-0AE5-3B4A-FD47-A12C30B3A9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E476D70-5BC0-387D-99E8-346325FFE692}"/>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321C180-0ACF-59A0-B6E5-DCFBC613D3A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B3841B8-4CB1-701D-7E1C-BA69CE09CD1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372FEA43-DF46-9141-38EF-AA07606F8AB8}"/>
              </a:ext>
            </a:extLst>
          </p:cNvPr>
          <p:cNvSpPr>
            <a:spLocks noGrp="1"/>
          </p:cNvSpPr>
          <p:nvPr>
            <p:ph type="dt" sz="half" idx="10"/>
          </p:nvPr>
        </p:nvSpPr>
        <p:spPr/>
        <p:txBody>
          <a:bodyPr/>
          <a:lstStyle/>
          <a:p>
            <a:fld id="{F18D2094-AB6F-4EA4-8AE8-BF476FAE5884}" type="datetimeFigureOut">
              <a:rPr lang="zh-CN" altLang="en-US" smtClean="0"/>
              <a:t>2025/1/6</a:t>
            </a:fld>
            <a:endParaRPr lang="zh-CN" altLang="en-US"/>
          </a:p>
        </p:txBody>
      </p:sp>
      <p:sp>
        <p:nvSpPr>
          <p:cNvPr id="8" name="页脚占位符 7">
            <a:extLst>
              <a:ext uri="{FF2B5EF4-FFF2-40B4-BE49-F238E27FC236}">
                <a16:creationId xmlns:a16="http://schemas.microsoft.com/office/drawing/2014/main" id="{F51880DA-AA5E-543F-A38A-67552ABEDBB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18CBBEC1-03D2-3217-7D8A-EFA4ACD755F7}"/>
              </a:ext>
            </a:extLst>
          </p:cNvPr>
          <p:cNvSpPr>
            <a:spLocks noGrp="1"/>
          </p:cNvSpPr>
          <p:nvPr>
            <p:ph type="sldNum" sz="quarter" idx="12"/>
          </p:nvPr>
        </p:nvSpPr>
        <p:spPr/>
        <p:txBody>
          <a:bodyPr/>
          <a:lstStyle/>
          <a:p>
            <a:fld id="{7427ABB4-6D9C-4210-9CD9-AE713DBCB6A1}" type="slidenum">
              <a:rPr lang="zh-CN" altLang="en-US" smtClean="0"/>
              <a:t>‹#›</a:t>
            </a:fld>
            <a:endParaRPr lang="zh-CN" altLang="en-US"/>
          </a:p>
        </p:txBody>
      </p:sp>
    </p:spTree>
    <p:extLst>
      <p:ext uri="{BB962C8B-B14F-4D97-AF65-F5344CB8AC3E}">
        <p14:creationId xmlns:p14="http://schemas.microsoft.com/office/powerpoint/2010/main" val="3778419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3C9994-6D91-394F-1E6F-A869D6AC0B6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D700F7D-3E18-4A17-0835-08A07C6B95E7}"/>
              </a:ext>
            </a:extLst>
          </p:cNvPr>
          <p:cNvSpPr>
            <a:spLocks noGrp="1"/>
          </p:cNvSpPr>
          <p:nvPr>
            <p:ph type="dt" sz="half" idx="10"/>
          </p:nvPr>
        </p:nvSpPr>
        <p:spPr/>
        <p:txBody>
          <a:bodyPr/>
          <a:lstStyle/>
          <a:p>
            <a:fld id="{F18D2094-AB6F-4EA4-8AE8-BF476FAE5884}" type="datetimeFigureOut">
              <a:rPr lang="zh-CN" altLang="en-US" smtClean="0"/>
              <a:t>2025/1/6</a:t>
            </a:fld>
            <a:endParaRPr lang="zh-CN" altLang="en-US"/>
          </a:p>
        </p:txBody>
      </p:sp>
      <p:sp>
        <p:nvSpPr>
          <p:cNvPr id="4" name="页脚占位符 3">
            <a:extLst>
              <a:ext uri="{FF2B5EF4-FFF2-40B4-BE49-F238E27FC236}">
                <a16:creationId xmlns:a16="http://schemas.microsoft.com/office/drawing/2014/main" id="{EB6DED46-B15A-4929-DF6E-4D7F5CF85BC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46DF35F-4ACA-EE4F-8754-B8EC86156B55}"/>
              </a:ext>
            </a:extLst>
          </p:cNvPr>
          <p:cNvSpPr>
            <a:spLocks noGrp="1"/>
          </p:cNvSpPr>
          <p:nvPr>
            <p:ph type="sldNum" sz="quarter" idx="12"/>
          </p:nvPr>
        </p:nvSpPr>
        <p:spPr/>
        <p:txBody>
          <a:bodyPr/>
          <a:lstStyle/>
          <a:p>
            <a:fld id="{7427ABB4-6D9C-4210-9CD9-AE713DBCB6A1}" type="slidenum">
              <a:rPr lang="zh-CN" altLang="en-US" smtClean="0"/>
              <a:t>‹#›</a:t>
            </a:fld>
            <a:endParaRPr lang="zh-CN" altLang="en-US"/>
          </a:p>
        </p:txBody>
      </p:sp>
    </p:spTree>
    <p:extLst>
      <p:ext uri="{BB962C8B-B14F-4D97-AF65-F5344CB8AC3E}">
        <p14:creationId xmlns:p14="http://schemas.microsoft.com/office/powerpoint/2010/main" val="5410676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91EEDD7-5BE9-012F-8A08-BEF6E7E4BD1C}"/>
              </a:ext>
            </a:extLst>
          </p:cNvPr>
          <p:cNvSpPr>
            <a:spLocks noGrp="1"/>
          </p:cNvSpPr>
          <p:nvPr>
            <p:ph type="dt" sz="half" idx="10"/>
          </p:nvPr>
        </p:nvSpPr>
        <p:spPr/>
        <p:txBody>
          <a:bodyPr/>
          <a:lstStyle/>
          <a:p>
            <a:fld id="{F18D2094-AB6F-4EA4-8AE8-BF476FAE5884}" type="datetimeFigureOut">
              <a:rPr lang="zh-CN" altLang="en-US" smtClean="0"/>
              <a:t>2025/1/6</a:t>
            </a:fld>
            <a:endParaRPr lang="zh-CN" altLang="en-US"/>
          </a:p>
        </p:txBody>
      </p:sp>
      <p:sp>
        <p:nvSpPr>
          <p:cNvPr id="3" name="页脚占位符 2">
            <a:extLst>
              <a:ext uri="{FF2B5EF4-FFF2-40B4-BE49-F238E27FC236}">
                <a16:creationId xmlns:a16="http://schemas.microsoft.com/office/drawing/2014/main" id="{2DD63B92-E4E3-BD2E-26D3-9F5F7CF0F7F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EFA3659-04A6-08D5-6EFE-1231D3021CD9}"/>
              </a:ext>
            </a:extLst>
          </p:cNvPr>
          <p:cNvSpPr>
            <a:spLocks noGrp="1"/>
          </p:cNvSpPr>
          <p:nvPr>
            <p:ph type="sldNum" sz="quarter" idx="12"/>
          </p:nvPr>
        </p:nvSpPr>
        <p:spPr/>
        <p:txBody>
          <a:bodyPr/>
          <a:lstStyle/>
          <a:p>
            <a:fld id="{7427ABB4-6D9C-4210-9CD9-AE713DBCB6A1}" type="slidenum">
              <a:rPr lang="zh-CN" altLang="en-US" smtClean="0"/>
              <a:t>‹#›</a:t>
            </a:fld>
            <a:endParaRPr lang="zh-CN" altLang="en-US"/>
          </a:p>
        </p:txBody>
      </p:sp>
    </p:spTree>
    <p:extLst>
      <p:ext uri="{BB962C8B-B14F-4D97-AF65-F5344CB8AC3E}">
        <p14:creationId xmlns:p14="http://schemas.microsoft.com/office/powerpoint/2010/main" val="551016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64A761-F8C9-46C8-0107-B7CB8EA8322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2EABA6D-5BD8-B904-9FEA-A1B7E939A1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77908327-A034-229C-23CA-752F7B37BF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CB3E95C-388B-B2AC-E281-BA3DD7AC2A57}"/>
              </a:ext>
            </a:extLst>
          </p:cNvPr>
          <p:cNvSpPr>
            <a:spLocks noGrp="1"/>
          </p:cNvSpPr>
          <p:nvPr>
            <p:ph type="dt" sz="half" idx="10"/>
          </p:nvPr>
        </p:nvSpPr>
        <p:spPr/>
        <p:txBody>
          <a:bodyPr/>
          <a:lstStyle/>
          <a:p>
            <a:fld id="{F18D2094-AB6F-4EA4-8AE8-BF476FAE5884}" type="datetimeFigureOut">
              <a:rPr lang="zh-CN" altLang="en-US" smtClean="0"/>
              <a:t>2025/1/6</a:t>
            </a:fld>
            <a:endParaRPr lang="zh-CN" altLang="en-US"/>
          </a:p>
        </p:txBody>
      </p:sp>
      <p:sp>
        <p:nvSpPr>
          <p:cNvPr id="6" name="页脚占位符 5">
            <a:extLst>
              <a:ext uri="{FF2B5EF4-FFF2-40B4-BE49-F238E27FC236}">
                <a16:creationId xmlns:a16="http://schemas.microsoft.com/office/drawing/2014/main" id="{B11CABA1-FAD2-028F-8E22-48A6E79F12F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A24AC96-51D3-5BC4-730F-8C85CE03A7AC}"/>
              </a:ext>
            </a:extLst>
          </p:cNvPr>
          <p:cNvSpPr>
            <a:spLocks noGrp="1"/>
          </p:cNvSpPr>
          <p:nvPr>
            <p:ph type="sldNum" sz="quarter" idx="12"/>
          </p:nvPr>
        </p:nvSpPr>
        <p:spPr/>
        <p:txBody>
          <a:bodyPr/>
          <a:lstStyle/>
          <a:p>
            <a:fld id="{7427ABB4-6D9C-4210-9CD9-AE713DBCB6A1}" type="slidenum">
              <a:rPr lang="zh-CN" altLang="en-US" smtClean="0"/>
              <a:t>‹#›</a:t>
            </a:fld>
            <a:endParaRPr lang="zh-CN" altLang="en-US"/>
          </a:p>
        </p:txBody>
      </p:sp>
    </p:spTree>
    <p:extLst>
      <p:ext uri="{BB962C8B-B14F-4D97-AF65-F5344CB8AC3E}">
        <p14:creationId xmlns:p14="http://schemas.microsoft.com/office/powerpoint/2010/main" val="1334574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94E204-2C25-9543-D03B-CF19FCBA96F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A439277-304E-EBD8-0BB7-8EC61719ABC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5E050DB-4292-2351-0FFB-D6D4B929BB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7F99052-9E00-2952-857D-5FEDF75F4930}"/>
              </a:ext>
            </a:extLst>
          </p:cNvPr>
          <p:cNvSpPr>
            <a:spLocks noGrp="1"/>
          </p:cNvSpPr>
          <p:nvPr>
            <p:ph type="dt" sz="half" idx="10"/>
          </p:nvPr>
        </p:nvSpPr>
        <p:spPr/>
        <p:txBody>
          <a:bodyPr/>
          <a:lstStyle/>
          <a:p>
            <a:fld id="{F18D2094-AB6F-4EA4-8AE8-BF476FAE5884}" type="datetimeFigureOut">
              <a:rPr lang="zh-CN" altLang="en-US" smtClean="0"/>
              <a:t>2025/1/6</a:t>
            </a:fld>
            <a:endParaRPr lang="zh-CN" altLang="en-US"/>
          </a:p>
        </p:txBody>
      </p:sp>
      <p:sp>
        <p:nvSpPr>
          <p:cNvPr id="6" name="页脚占位符 5">
            <a:extLst>
              <a:ext uri="{FF2B5EF4-FFF2-40B4-BE49-F238E27FC236}">
                <a16:creationId xmlns:a16="http://schemas.microsoft.com/office/drawing/2014/main" id="{975F295E-2D7F-E0A0-4393-B6FD86E4EF3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DF5D9AB-EC32-8A84-0497-400A2A3146C7}"/>
              </a:ext>
            </a:extLst>
          </p:cNvPr>
          <p:cNvSpPr>
            <a:spLocks noGrp="1"/>
          </p:cNvSpPr>
          <p:nvPr>
            <p:ph type="sldNum" sz="quarter" idx="12"/>
          </p:nvPr>
        </p:nvSpPr>
        <p:spPr/>
        <p:txBody>
          <a:bodyPr/>
          <a:lstStyle/>
          <a:p>
            <a:fld id="{7427ABB4-6D9C-4210-9CD9-AE713DBCB6A1}" type="slidenum">
              <a:rPr lang="zh-CN" altLang="en-US" smtClean="0"/>
              <a:t>‹#›</a:t>
            </a:fld>
            <a:endParaRPr lang="zh-CN" altLang="en-US"/>
          </a:p>
        </p:txBody>
      </p:sp>
    </p:spTree>
    <p:extLst>
      <p:ext uri="{BB962C8B-B14F-4D97-AF65-F5344CB8AC3E}">
        <p14:creationId xmlns:p14="http://schemas.microsoft.com/office/powerpoint/2010/main" val="1377616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99CD317-50C3-2392-F849-EF953CEFFD8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01421D9E-8834-9B1D-03D9-DB8526834A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7902BB7-F411-F548-D7E3-46BD8BECBF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8D2094-AB6F-4EA4-8AE8-BF476FAE5884}" type="datetimeFigureOut">
              <a:rPr lang="zh-CN" altLang="en-US" smtClean="0"/>
              <a:t>2025/1/6</a:t>
            </a:fld>
            <a:endParaRPr lang="zh-CN" altLang="en-US"/>
          </a:p>
        </p:txBody>
      </p:sp>
      <p:sp>
        <p:nvSpPr>
          <p:cNvPr id="5" name="页脚占位符 4">
            <a:extLst>
              <a:ext uri="{FF2B5EF4-FFF2-40B4-BE49-F238E27FC236}">
                <a16:creationId xmlns:a16="http://schemas.microsoft.com/office/drawing/2014/main" id="{32F7180D-9604-ED71-49CA-7FAFC9682C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1A863F7-07A8-02B9-CA1F-5FB19F7D51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27ABB4-6D9C-4210-9CD9-AE713DBCB6A1}" type="slidenum">
              <a:rPr lang="zh-CN" altLang="en-US" smtClean="0"/>
              <a:t>‹#›</a:t>
            </a:fld>
            <a:endParaRPr lang="zh-CN" altLang="en-US"/>
          </a:p>
        </p:txBody>
      </p:sp>
    </p:spTree>
    <p:extLst>
      <p:ext uri="{BB962C8B-B14F-4D97-AF65-F5344CB8AC3E}">
        <p14:creationId xmlns:p14="http://schemas.microsoft.com/office/powerpoint/2010/main" val="2038784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1.jpeg"/><Relationship Id="rId7" Type="http://schemas.openxmlformats.org/officeDocument/2006/relationships/image" Target="../media/image4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2.jpg"/></Relationships>
</file>

<file path=ppt/slides/_rels/slide11.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36.svg"/><Relationship Id="rId2" Type="http://schemas.openxmlformats.org/officeDocument/2006/relationships/image" Target="../media/image43.png"/><Relationship Id="rId1" Type="http://schemas.openxmlformats.org/officeDocument/2006/relationships/slideLayout" Target="../slideLayouts/slideLayout12.xml"/><Relationship Id="rId6" Type="http://schemas.openxmlformats.org/officeDocument/2006/relationships/image" Target="../media/image35.png"/><Relationship Id="rId5" Type="http://schemas.openxmlformats.org/officeDocument/2006/relationships/image" Target="../media/image2.jpg"/><Relationship Id="rId4" Type="http://schemas.openxmlformats.org/officeDocument/2006/relationships/image" Target="../media/image1.jpe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2.jp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5.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jpg"/></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6.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jpg"/></Relationships>
</file>

<file path=ppt/slides/_rels/slide16.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1.jpeg"/><Relationship Id="rId7" Type="http://schemas.openxmlformats.org/officeDocument/2006/relationships/image" Target="../media/image47.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2.jpg"/></Relationships>
</file>

<file path=ppt/slides/_rels/slide17.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1.jpeg"/><Relationship Id="rId7" Type="http://schemas.openxmlformats.org/officeDocument/2006/relationships/image" Target="../media/image49.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2.jp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1.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6.svg"/><Relationship Id="rId5" Type="http://schemas.openxmlformats.org/officeDocument/2006/relationships/image" Target="../media/image15.png"/><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image" Target="../media/image4.svg"/><Relationship Id="rId18" Type="http://schemas.openxmlformats.org/officeDocument/2006/relationships/image" Target="../media/image9.png"/><Relationship Id="rId3" Type="http://schemas.openxmlformats.org/officeDocument/2006/relationships/tags" Target="../tags/tag3.xml"/><Relationship Id="rId21" Type="http://schemas.openxmlformats.org/officeDocument/2006/relationships/image" Target="../media/image12.svg"/><Relationship Id="rId7" Type="http://schemas.openxmlformats.org/officeDocument/2006/relationships/tags" Target="../tags/tag7.xml"/><Relationship Id="rId12" Type="http://schemas.openxmlformats.org/officeDocument/2006/relationships/image" Target="../media/image3.png"/><Relationship Id="rId17" Type="http://schemas.openxmlformats.org/officeDocument/2006/relationships/image" Target="../media/image8.svg"/><Relationship Id="rId2" Type="http://schemas.openxmlformats.org/officeDocument/2006/relationships/tags" Target="../tags/tag2.xml"/><Relationship Id="rId16" Type="http://schemas.openxmlformats.org/officeDocument/2006/relationships/image" Target="../media/image7.png"/><Relationship Id="rId20" Type="http://schemas.openxmlformats.org/officeDocument/2006/relationships/image" Target="../media/image11.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2.jpg"/><Relationship Id="rId5" Type="http://schemas.openxmlformats.org/officeDocument/2006/relationships/tags" Target="../tags/tag5.xml"/><Relationship Id="rId15" Type="http://schemas.openxmlformats.org/officeDocument/2006/relationships/image" Target="../media/image6.svg"/><Relationship Id="rId10" Type="http://schemas.openxmlformats.org/officeDocument/2006/relationships/image" Target="../media/image1.jpeg"/><Relationship Id="rId19" Type="http://schemas.openxmlformats.org/officeDocument/2006/relationships/image" Target="../media/image10.svg"/><Relationship Id="rId4" Type="http://schemas.openxmlformats.org/officeDocument/2006/relationships/tags" Target="../tags/tag4.xml"/><Relationship Id="rId9" Type="http://schemas.openxmlformats.org/officeDocument/2006/relationships/notesSlide" Target="../notesSlides/notesSlide2.xml"/><Relationship Id="rId1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51.png"/><Relationship Id="rId4" Type="http://schemas.openxmlformats.org/officeDocument/2006/relationships/image" Target="../media/image2.jpg"/></Relationships>
</file>

<file path=ppt/slides/_rels/slide21.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1.jpeg"/><Relationship Id="rId7" Type="http://schemas.openxmlformats.org/officeDocument/2006/relationships/image" Target="../media/image52.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jpg"/></Relationships>
</file>

<file path=ppt/slides/_rels/slide22.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4.png"/><Relationship Id="rId7" Type="http://schemas.openxmlformats.org/officeDocument/2006/relationships/image" Target="../media/image36.sv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2.jpg"/><Relationship Id="rId4" Type="http://schemas.openxmlformats.org/officeDocument/2006/relationships/image" Target="../media/image1.jpe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6.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36.svg"/><Relationship Id="rId5" Type="http://schemas.openxmlformats.org/officeDocument/2006/relationships/image" Target="../media/image35.png"/><Relationship Id="rId4" Type="http://schemas.openxmlformats.org/officeDocument/2006/relationships/image" Target="../media/image2.jp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5.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23.png"/><Relationship Id="rId3" Type="http://schemas.openxmlformats.org/officeDocument/2006/relationships/image" Target="../media/image1.jpeg"/><Relationship Id="rId7" Type="http://schemas.openxmlformats.org/officeDocument/2006/relationships/image" Target="../media/image17.png"/><Relationship Id="rId12" Type="http://schemas.openxmlformats.org/officeDocument/2006/relationships/image" Target="../media/image22.sv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6.svg"/><Relationship Id="rId11" Type="http://schemas.openxmlformats.org/officeDocument/2006/relationships/image" Target="../media/image21.png"/><Relationship Id="rId5" Type="http://schemas.openxmlformats.org/officeDocument/2006/relationships/image" Target="../media/image15.png"/><Relationship Id="rId15" Type="http://schemas.openxmlformats.org/officeDocument/2006/relationships/image" Target="../media/image25.png"/><Relationship Id="rId10" Type="http://schemas.openxmlformats.org/officeDocument/2006/relationships/image" Target="../media/image20.svg"/><Relationship Id="rId4" Type="http://schemas.openxmlformats.org/officeDocument/2006/relationships/image" Target="../media/image2.jpg"/><Relationship Id="rId9" Type="http://schemas.openxmlformats.org/officeDocument/2006/relationships/image" Target="../media/image19.png"/><Relationship Id="rId1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jpeg"/><Relationship Id="rId7" Type="http://schemas.openxmlformats.org/officeDocument/2006/relationships/image" Target="../media/image29.png"/><Relationship Id="rId12" Type="http://schemas.openxmlformats.org/officeDocument/2006/relationships/image" Target="../media/image34.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7.svg"/><Relationship Id="rId11" Type="http://schemas.openxmlformats.org/officeDocument/2006/relationships/image" Target="../media/image33.png"/><Relationship Id="rId5" Type="http://schemas.openxmlformats.org/officeDocument/2006/relationships/image" Target="../media/image26.png"/><Relationship Id="rId10" Type="http://schemas.openxmlformats.org/officeDocument/2006/relationships/image" Target="../media/image32.png"/><Relationship Id="rId4" Type="http://schemas.openxmlformats.org/officeDocument/2006/relationships/image" Target="../media/image2.jpg"/><Relationship Id="rId9" Type="http://schemas.openxmlformats.org/officeDocument/2006/relationships/image" Target="../media/image31.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jpg"/></Relationships>
</file>

<file path=ppt/slides/_rels/slide9.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1.jpeg"/><Relationship Id="rId7"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2.jpg"/><Relationship Id="rId9"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9A9F17-DDF9-250B-FDCD-CB3E624F36FD}"/>
              </a:ext>
            </a:extLst>
          </p:cNvPr>
          <p:cNvSpPr>
            <a:spLocks noGrp="1"/>
          </p:cNvSpPr>
          <p:nvPr>
            <p:ph type="ctrTitle"/>
          </p:nvPr>
        </p:nvSpPr>
        <p:spPr>
          <a:xfrm>
            <a:off x="0" y="3004752"/>
            <a:ext cx="12192000" cy="848495"/>
          </a:xfrm>
        </p:spPr>
        <p:txBody>
          <a:bodyPr>
            <a:normAutofit fontScale="90000"/>
          </a:bodyPr>
          <a:lstStyle/>
          <a:p>
            <a:r>
              <a:rPr lang="en-US" altLang="zh-CN" sz="5400" b="1" dirty="0">
                <a:latin typeface="Cambria Math" panose="02040503050406030204" pitchFamily="18" charset="0"/>
                <a:ea typeface="Cambria Math" panose="02040503050406030204" pitchFamily="18" charset="0"/>
              </a:rPr>
              <a:t>Machine-generated </a:t>
            </a:r>
            <a:r>
              <a:rPr lang="en-US" altLang="zh-CN" sz="5400" b="1">
                <a:latin typeface="Cambria Math" panose="02040503050406030204" pitchFamily="18" charset="0"/>
                <a:ea typeface="Cambria Math" panose="02040503050406030204" pitchFamily="18" charset="0"/>
              </a:rPr>
              <a:t>Text Detection</a:t>
            </a:r>
            <a:br>
              <a:rPr lang="en-US" altLang="zh-CN" sz="5400" b="1">
                <a:latin typeface="Cambria Math" panose="02040503050406030204" pitchFamily="18" charset="0"/>
                <a:ea typeface="Cambria Math" panose="02040503050406030204" pitchFamily="18" charset="0"/>
              </a:rPr>
            </a:br>
            <a:r>
              <a:rPr lang="en-US" altLang="zh-CN" sz="5400" b="1">
                <a:latin typeface="Cambria Math" panose="02040503050406030204" pitchFamily="18" charset="0"/>
                <a:ea typeface="Cambria Math" panose="02040503050406030204" pitchFamily="18" charset="0"/>
              </a:rPr>
              <a:t>in NeurIPS 2024</a:t>
            </a:r>
            <a:endParaRPr lang="zh-CN" altLang="en-US" sz="5400" dirty="0"/>
          </a:p>
        </p:txBody>
      </p:sp>
      <p:sp>
        <p:nvSpPr>
          <p:cNvPr id="3" name="副标题 2">
            <a:extLst>
              <a:ext uri="{FF2B5EF4-FFF2-40B4-BE49-F238E27FC236}">
                <a16:creationId xmlns:a16="http://schemas.microsoft.com/office/drawing/2014/main" id="{5E6AD3E6-A623-E498-6545-4F2E4FBC1670}"/>
              </a:ext>
            </a:extLst>
          </p:cNvPr>
          <p:cNvSpPr>
            <a:spLocks noGrp="1"/>
          </p:cNvSpPr>
          <p:nvPr>
            <p:ph type="subTitle" idx="1"/>
          </p:nvPr>
        </p:nvSpPr>
        <p:spPr>
          <a:xfrm>
            <a:off x="1427110" y="4092620"/>
            <a:ext cx="9144000" cy="1655762"/>
          </a:xfrm>
        </p:spPr>
        <p:txBody>
          <a:bodyPr>
            <a:normAutofit/>
          </a:bodyPr>
          <a:lstStyle/>
          <a:p>
            <a:r>
              <a:rPr lang="en-US" altLang="zh-CN" sz="3200">
                <a:latin typeface="Cambria Math" panose="02040503050406030204" pitchFamily="18" charset="0"/>
                <a:ea typeface="Cambria Math" panose="02040503050406030204" pitchFamily="18" charset="0"/>
              </a:rPr>
              <a:t>2025.1.10      </a:t>
            </a:r>
            <a:r>
              <a:rPr lang="zh-CN" altLang="en-US" sz="3200" b="1" dirty="0">
                <a:latin typeface="楷体" panose="02010609060101010101" pitchFamily="49" charset="-122"/>
                <a:ea typeface="楷体" panose="02010609060101010101" pitchFamily="49" charset="-122"/>
              </a:rPr>
              <a:t>朱孝伟</a:t>
            </a:r>
          </a:p>
        </p:txBody>
      </p:sp>
      <p:pic>
        <p:nvPicPr>
          <p:cNvPr id="5" name="图片 4">
            <a:extLst>
              <a:ext uri="{FF2B5EF4-FFF2-40B4-BE49-F238E27FC236}">
                <a16:creationId xmlns:a16="http://schemas.microsoft.com/office/drawing/2014/main" id="{96751AAC-7252-ED22-30B8-3204FDF2DD56}"/>
              </a:ext>
            </a:extLst>
          </p:cNvPr>
          <p:cNvPicPr>
            <a:picLocks noChangeAspect="1"/>
          </p:cNvPicPr>
          <p:nvPr/>
        </p:nvPicPr>
        <p:blipFill>
          <a:blip r:embed="rId3" cstate="print"/>
          <a:srcRect l="14083" t="27527" r="43306" b="56670"/>
          <a:stretch>
            <a:fillRect/>
          </a:stretch>
        </p:blipFill>
        <p:spPr>
          <a:xfrm>
            <a:off x="0" y="0"/>
            <a:ext cx="3784046" cy="993773"/>
          </a:xfrm>
          <a:prstGeom prst="rect">
            <a:avLst/>
          </a:prstGeom>
        </p:spPr>
      </p:pic>
      <p:pic>
        <p:nvPicPr>
          <p:cNvPr id="7" name="图片 6">
            <a:extLst>
              <a:ext uri="{FF2B5EF4-FFF2-40B4-BE49-F238E27FC236}">
                <a16:creationId xmlns:a16="http://schemas.microsoft.com/office/drawing/2014/main" id="{3A5AD8F0-28C1-6B52-E582-1A31F07E22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53763" y="0"/>
            <a:ext cx="1138237" cy="993773"/>
          </a:xfrm>
          <a:prstGeom prst="rect">
            <a:avLst/>
          </a:prstGeom>
        </p:spPr>
      </p:pic>
      <p:sp>
        <p:nvSpPr>
          <p:cNvPr id="9" name="灯片编号占位符 9">
            <a:extLst>
              <a:ext uri="{FF2B5EF4-FFF2-40B4-BE49-F238E27FC236}">
                <a16:creationId xmlns:a16="http://schemas.microsoft.com/office/drawing/2014/main" id="{1578D95C-8AC3-83A9-DF9E-9B632DAD225B}"/>
              </a:ext>
            </a:extLst>
          </p:cNvPr>
          <p:cNvSpPr txBox="1">
            <a:spLocks/>
          </p:cNvSpPr>
          <p:nvPr/>
        </p:nvSpPr>
        <p:spPr>
          <a:xfrm>
            <a:off x="11582400" y="6263640"/>
            <a:ext cx="477520" cy="476250"/>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A3F0588-731F-4E74-8DCB-8906B5D06DFF}" type="slidenum">
              <a:rPr lang="en-US" altLang="zh-CN" sz="2000" b="1" smtClean="0">
                <a:solidFill>
                  <a:srgbClr val="C00000"/>
                </a:solidFill>
                <a:latin typeface="Cambria Math" panose="02040503050406030204" pitchFamily="18" charset="0"/>
                <a:ea typeface="Cambria Math" panose="02040503050406030204" pitchFamily="18" charset="0"/>
              </a:rPr>
              <a:pPr/>
              <a:t>1</a:t>
            </a:fld>
            <a:endParaRPr lang="en-US" altLang="zh-CN" sz="2000" b="1" dirty="0">
              <a:solidFill>
                <a:srgbClr val="C0000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70095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C7ABC3-83FC-FBA6-ACA0-04F92329E51C}"/>
            </a:ext>
          </a:extLst>
        </p:cNvPr>
        <p:cNvGrpSpPr/>
        <p:nvPr/>
      </p:nvGrpSpPr>
      <p:grpSpPr>
        <a:xfrm>
          <a:off x="0" y="0"/>
          <a:ext cx="0" cy="0"/>
          <a:chOff x="0" y="0"/>
          <a:chExt cx="0" cy="0"/>
        </a:xfrm>
      </p:grpSpPr>
      <p:pic>
        <p:nvPicPr>
          <p:cNvPr id="4" name="图片 3">
            <a:extLst>
              <a:ext uri="{FF2B5EF4-FFF2-40B4-BE49-F238E27FC236}">
                <a16:creationId xmlns:a16="http://schemas.microsoft.com/office/drawing/2014/main" id="{9DECAA3A-4315-941B-4B77-E7AF2A875FC8}"/>
              </a:ext>
            </a:extLst>
          </p:cNvPr>
          <p:cNvPicPr>
            <a:picLocks noChangeAspect="1"/>
          </p:cNvPicPr>
          <p:nvPr/>
        </p:nvPicPr>
        <p:blipFill>
          <a:blip r:embed="rId3" cstate="print"/>
          <a:srcRect l="14083" t="27527" r="43306" b="56670"/>
          <a:stretch>
            <a:fillRect/>
          </a:stretch>
        </p:blipFill>
        <p:spPr>
          <a:xfrm>
            <a:off x="0" y="0"/>
            <a:ext cx="3784046" cy="993773"/>
          </a:xfrm>
          <a:prstGeom prst="rect">
            <a:avLst/>
          </a:prstGeom>
        </p:spPr>
      </p:pic>
      <p:pic>
        <p:nvPicPr>
          <p:cNvPr id="6" name="图片 5">
            <a:extLst>
              <a:ext uri="{FF2B5EF4-FFF2-40B4-BE49-F238E27FC236}">
                <a16:creationId xmlns:a16="http://schemas.microsoft.com/office/drawing/2014/main" id="{13639BB7-A6E4-252B-E6C7-606D7BEA8BA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53763" y="0"/>
            <a:ext cx="1138237" cy="993773"/>
          </a:xfrm>
          <a:prstGeom prst="rect">
            <a:avLst/>
          </a:prstGeom>
        </p:spPr>
      </p:pic>
      <p:sp>
        <p:nvSpPr>
          <p:cNvPr id="41" name="文本框 40">
            <a:extLst>
              <a:ext uri="{FF2B5EF4-FFF2-40B4-BE49-F238E27FC236}">
                <a16:creationId xmlns:a16="http://schemas.microsoft.com/office/drawing/2014/main" id="{F23BCBB1-E424-74D2-0BFA-A4467A5FF559}"/>
              </a:ext>
            </a:extLst>
          </p:cNvPr>
          <p:cNvSpPr txBox="1"/>
          <p:nvPr/>
        </p:nvSpPr>
        <p:spPr>
          <a:xfrm>
            <a:off x="733646" y="1350844"/>
            <a:ext cx="11222565" cy="400110"/>
          </a:xfrm>
          <a:prstGeom prst="rect">
            <a:avLst/>
          </a:prstGeom>
          <a:noFill/>
        </p:spPr>
        <p:txBody>
          <a:bodyPr wrap="square" rtlCol="0">
            <a:spAutoFit/>
          </a:bodyPr>
          <a:lstStyle/>
          <a:p>
            <a:r>
              <a:rPr lang="zh-CN" altLang="en-US" sz="2000" b="1">
                <a:latin typeface="Cambria Math" panose="02040503050406030204" pitchFamily="18" charset="0"/>
                <a:ea typeface="楷体" panose="02010609060101010101" pitchFamily="49" charset="-122"/>
              </a:rPr>
              <a:t>适量的 </a:t>
            </a:r>
            <a:r>
              <a:rPr lang="en-US" altLang="zh-CN" sz="2000" b="1">
                <a:latin typeface="Cambria Math" panose="02040503050406030204" pitchFamily="18" charset="0"/>
                <a:ea typeface="楷体" panose="02010609060101010101" pitchFamily="49" charset="-122"/>
              </a:rPr>
              <a:t>OOD </a:t>
            </a:r>
            <a:r>
              <a:rPr lang="zh-CN" altLang="en-US" sz="2000" b="1">
                <a:latin typeface="Cambria Math" panose="02040503050406030204" pitchFamily="18" charset="0"/>
                <a:ea typeface="楷体" panose="02010609060101010101" pitchFamily="49" charset="-122"/>
              </a:rPr>
              <a:t>数据可以显著提高性能</a:t>
            </a:r>
            <a:r>
              <a:rPr lang="en-US" altLang="zh-CN" sz="2000" b="1">
                <a:latin typeface="Cambria Math" panose="02040503050406030204" pitchFamily="18" charset="0"/>
                <a:ea typeface="楷体" panose="02010609060101010101" pitchFamily="49" charset="-122"/>
              </a:rPr>
              <a:t>,</a:t>
            </a:r>
            <a:r>
              <a:rPr lang="zh-CN" altLang="en-US" sz="2000" b="1">
                <a:latin typeface="Cambria Math" panose="02040503050406030204" pitchFamily="18" charset="0"/>
                <a:ea typeface="楷体" panose="02010609060101010101" pitchFamily="49" charset="-122"/>
              </a:rPr>
              <a:t>因此</a:t>
            </a:r>
            <a:r>
              <a:rPr lang="en-US" altLang="zh-CN" sz="2000" b="1">
                <a:latin typeface="Cambria Math" panose="02040503050406030204" pitchFamily="18" charset="0"/>
                <a:ea typeface="楷体" panose="02010609060101010101" pitchFamily="49" charset="-122"/>
              </a:rPr>
              <a:t>TFIA </a:t>
            </a:r>
            <a:r>
              <a:rPr lang="zh-CN" altLang="en-US" sz="2000" b="1">
                <a:latin typeface="Cambria Math" panose="02040503050406030204" pitchFamily="18" charset="0"/>
                <a:ea typeface="楷体" panose="02010609060101010101" pitchFamily="49" charset="-122"/>
              </a:rPr>
              <a:t>可以有效缓解当前方法对 </a:t>
            </a:r>
            <a:r>
              <a:rPr lang="en-US" altLang="zh-CN" sz="2000" b="1">
                <a:latin typeface="Cambria Math" panose="02040503050406030204" pitchFamily="18" charset="0"/>
                <a:ea typeface="楷体" panose="02010609060101010101" pitchFamily="49" charset="-122"/>
              </a:rPr>
              <a:t>OOD </a:t>
            </a:r>
            <a:r>
              <a:rPr lang="zh-CN" altLang="en-US" sz="2000" b="1">
                <a:latin typeface="Cambria Math" panose="02040503050406030204" pitchFamily="18" charset="0"/>
                <a:ea typeface="楷体" panose="02010609060101010101" pitchFamily="49" charset="-122"/>
              </a:rPr>
              <a:t>数据适应性不强的问题</a:t>
            </a:r>
            <a:endParaRPr lang="zh-CN" altLang="en-US" sz="2000" b="1" dirty="0">
              <a:solidFill>
                <a:srgbClr val="C00000"/>
              </a:solidFill>
              <a:latin typeface="Cambria Math" panose="02040503050406030204" pitchFamily="18" charset="0"/>
              <a:ea typeface="楷体" panose="02010609060101010101" pitchFamily="49" charset="-122"/>
            </a:endParaRPr>
          </a:p>
        </p:txBody>
      </p:sp>
      <p:pic>
        <p:nvPicPr>
          <p:cNvPr id="8" name="图形 7" descr="工具">
            <a:extLst>
              <a:ext uri="{FF2B5EF4-FFF2-40B4-BE49-F238E27FC236}">
                <a16:creationId xmlns:a16="http://schemas.microsoft.com/office/drawing/2014/main" id="{7095BFE7-DEE1-A7B1-C8A4-EBC278E5FFC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9323" y="955254"/>
            <a:ext cx="368301" cy="368301"/>
          </a:xfrm>
          <a:prstGeom prst="rect">
            <a:avLst/>
          </a:prstGeom>
        </p:spPr>
      </p:pic>
      <p:sp>
        <p:nvSpPr>
          <p:cNvPr id="9" name="文本框 8">
            <a:extLst>
              <a:ext uri="{FF2B5EF4-FFF2-40B4-BE49-F238E27FC236}">
                <a16:creationId xmlns:a16="http://schemas.microsoft.com/office/drawing/2014/main" id="{827576AC-24FC-0362-D4C7-A3901477525F}"/>
              </a:ext>
            </a:extLst>
          </p:cNvPr>
          <p:cNvSpPr txBox="1"/>
          <p:nvPr/>
        </p:nvSpPr>
        <p:spPr>
          <a:xfrm>
            <a:off x="733646" y="877794"/>
            <a:ext cx="3474723" cy="523220"/>
          </a:xfrm>
          <a:prstGeom prst="rect">
            <a:avLst/>
          </a:prstGeom>
          <a:noFill/>
        </p:spPr>
        <p:txBody>
          <a:bodyPr wrap="square" rtlCol="0">
            <a:spAutoFit/>
          </a:bodyPr>
          <a:lstStyle/>
          <a:p>
            <a:r>
              <a:rPr lang="en-US" altLang="zh-CN" sz="2800" b="1" dirty="0">
                <a:latin typeface="Cambria Math" panose="02040503050406030204" pitchFamily="18" charset="0"/>
                <a:ea typeface="Cambria Math" panose="02040503050406030204" pitchFamily="18" charset="0"/>
              </a:rPr>
              <a:t>Experiment</a:t>
            </a:r>
            <a:endParaRPr lang="zh-CN" altLang="en-US" sz="2800" b="1" dirty="0">
              <a:latin typeface="Cambria Math" panose="02040503050406030204" pitchFamily="18" charset="0"/>
              <a:ea typeface="楷体" panose="02010609060101010101" pitchFamily="49" charset="-122"/>
            </a:endParaRPr>
          </a:p>
        </p:txBody>
      </p:sp>
      <p:cxnSp>
        <p:nvCxnSpPr>
          <p:cNvPr id="16" name="直接连接符 15">
            <a:extLst>
              <a:ext uri="{FF2B5EF4-FFF2-40B4-BE49-F238E27FC236}">
                <a16:creationId xmlns:a16="http://schemas.microsoft.com/office/drawing/2014/main" id="{F23BDA27-16C6-9AC9-FBB5-64D1565B6F3A}"/>
              </a:ext>
            </a:extLst>
          </p:cNvPr>
          <p:cNvCxnSpPr>
            <a:cxnSpLocks/>
          </p:cNvCxnSpPr>
          <p:nvPr/>
        </p:nvCxnSpPr>
        <p:spPr>
          <a:xfrm>
            <a:off x="99391" y="6461760"/>
            <a:ext cx="1464366"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灯片编号占位符 9">
            <a:extLst>
              <a:ext uri="{FF2B5EF4-FFF2-40B4-BE49-F238E27FC236}">
                <a16:creationId xmlns:a16="http://schemas.microsoft.com/office/drawing/2014/main" id="{9FF8F33A-A9D3-3E56-86F5-95420B715713}"/>
              </a:ext>
            </a:extLst>
          </p:cNvPr>
          <p:cNvSpPr txBox="1">
            <a:spLocks/>
          </p:cNvSpPr>
          <p:nvPr/>
        </p:nvSpPr>
        <p:spPr>
          <a:xfrm>
            <a:off x="11582400" y="6263640"/>
            <a:ext cx="477520" cy="476250"/>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A3F0588-731F-4E74-8DCB-8906B5D06DFF}" type="slidenum">
              <a:rPr lang="en-US" altLang="zh-CN" sz="2000" b="1" smtClean="0">
                <a:solidFill>
                  <a:srgbClr val="C00000"/>
                </a:solidFill>
              </a:rPr>
              <a:pPr/>
              <a:t>10</a:t>
            </a:fld>
            <a:endParaRPr lang="en-US" altLang="zh-CN" sz="2000" b="1" dirty="0">
              <a:solidFill>
                <a:srgbClr val="C00000"/>
              </a:solidFill>
            </a:endParaRPr>
          </a:p>
        </p:txBody>
      </p:sp>
      <p:sp>
        <p:nvSpPr>
          <p:cNvPr id="2" name="文本框 1">
            <a:extLst>
              <a:ext uri="{FF2B5EF4-FFF2-40B4-BE49-F238E27FC236}">
                <a16:creationId xmlns:a16="http://schemas.microsoft.com/office/drawing/2014/main" id="{448E8CE4-9CAC-75CA-3F37-182CCEC596E0}"/>
              </a:ext>
            </a:extLst>
          </p:cNvPr>
          <p:cNvSpPr txBox="1"/>
          <p:nvPr/>
        </p:nvSpPr>
        <p:spPr>
          <a:xfrm>
            <a:off x="99391" y="6461760"/>
            <a:ext cx="8224552" cy="276999"/>
          </a:xfrm>
          <a:prstGeom prst="rect">
            <a:avLst/>
          </a:prstGeom>
          <a:noFill/>
        </p:spPr>
        <p:txBody>
          <a:bodyPr wrap="square" rtlCol="0">
            <a:spAutoFit/>
          </a:bodyPr>
          <a:lstStyle/>
          <a:p>
            <a:r>
              <a:rPr lang="en-US" altLang="zh-CN" sz="1200">
                <a:latin typeface="Cambria Math" panose="02040503050406030204" pitchFamily="18" charset="0"/>
                <a:ea typeface="Cambria Math" panose="02040503050406030204" pitchFamily="18" charset="0"/>
              </a:rPr>
              <a:t>DeTeCtive: Detecting AI-generated Text via Multi-Level Contrastive LearningFine-tuning Detection   </a:t>
            </a:r>
            <a:r>
              <a:rPr lang="en-US" altLang="zh-CN" sz="1200" b="1">
                <a:latin typeface="Cambria Math" panose="02040503050406030204" pitchFamily="18" charset="0"/>
                <a:ea typeface="Cambria Math" panose="02040503050406030204" pitchFamily="18" charset="0"/>
              </a:rPr>
              <a:t>NeuIPS 2024</a:t>
            </a:r>
            <a:endParaRPr lang="zh-CN" altLang="en-US" sz="1200" b="1" dirty="0">
              <a:latin typeface="Cambria Math" panose="02040503050406030204" pitchFamily="18" charset="0"/>
            </a:endParaRPr>
          </a:p>
        </p:txBody>
      </p:sp>
      <p:pic>
        <p:nvPicPr>
          <p:cNvPr id="11" name="图片 10">
            <a:extLst>
              <a:ext uri="{FF2B5EF4-FFF2-40B4-BE49-F238E27FC236}">
                <a16:creationId xmlns:a16="http://schemas.microsoft.com/office/drawing/2014/main" id="{BD9C47C3-3F12-3B52-04B7-FAD43CF9C689}"/>
              </a:ext>
            </a:extLst>
          </p:cNvPr>
          <p:cNvPicPr>
            <a:picLocks noChangeAspect="1"/>
          </p:cNvPicPr>
          <p:nvPr/>
        </p:nvPicPr>
        <p:blipFill>
          <a:blip r:embed="rId7"/>
          <a:stretch>
            <a:fillRect/>
          </a:stretch>
        </p:blipFill>
        <p:spPr>
          <a:xfrm>
            <a:off x="831574" y="1694825"/>
            <a:ext cx="7777588" cy="2787316"/>
          </a:xfrm>
          <a:prstGeom prst="rect">
            <a:avLst/>
          </a:prstGeom>
        </p:spPr>
      </p:pic>
      <p:pic>
        <p:nvPicPr>
          <p:cNvPr id="14" name="图片 13">
            <a:extLst>
              <a:ext uri="{FF2B5EF4-FFF2-40B4-BE49-F238E27FC236}">
                <a16:creationId xmlns:a16="http://schemas.microsoft.com/office/drawing/2014/main" id="{0DE41126-BEA4-B09F-B064-31E4C48933AB}"/>
              </a:ext>
            </a:extLst>
          </p:cNvPr>
          <p:cNvPicPr>
            <a:picLocks noChangeAspect="1"/>
          </p:cNvPicPr>
          <p:nvPr/>
        </p:nvPicPr>
        <p:blipFill>
          <a:blip r:embed="rId8"/>
          <a:stretch>
            <a:fillRect/>
          </a:stretch>
        </p:blipFill>
        <p:spPr>
          <a:xfrm>
            <a:off x="802745" y="4783617"/>
            <a:ext cx="9434779" cy="1692562"/>
          </a:xfrm>
          <a:prstGeom prst="rect">
            <a:avLst/>
          </a:prstGeom>
        </p:spPr>
      </p:pic>
      <p:sp>
        <p:nvSpPr>
          <p:cNvPr id="17" name="文本框 16">
            <a:extLst>
              <a:ext uri="{FF2B5EF4-FFF2-40B4-BE49-F238E27FC236}">
                <a16:creationId xmlns:a16="http://schemas.microsoft.com/office/drawing/2014/main" id="{D5B57291-BC91-412B-F99E-30504F9748C9}"/>
              </a:ext>
            </a:extLst>
          </p:cNvPr>
          <p:cNvSpPr txBox="1"/>
          <p:nvPr/>
        </p:nvSpPr>
        <p:spPr>
          <a:xfrm>
            <a:off x="733646" y="4464068"/>
            <a:ext cx="10156531" cy="400110"/>
          </a:xfrm>
          <a:prstGeom prst="rect">
            <a:avLst/>
          </a:prstGeom>
          <a:noFill/>
        </p:spPr>
        <p:txBody>
          <a:bodyPr wrap="square" rtlCol="0">
            <a:spAutoFit/>
          </a:bodyPr>
          <a:lstStyle/>
          <a:p>
            <a:r>
              <a:rPr lang="zh-CN" altLang="en-US" sz="2000" b="1">
                <a:latin typeface="Cambria Math" panose="02040503050406030204" pitchFamily="18" charset="0"/>
                <a:ea typeface="楷体" panose="02010609060101010101" pitchFamily="49" charset="-122"/>
              </a:rPr>
              <a:t>特征可视化显示</a:t>
            </a:r>
            <a:r>
              <a:rPr lang="en-US" altLang="zh-CN" sz="2000" b="1">
                <a:latin typeface="Cambria Math" panose="02040503050406030204" pitchFamily="18" charset="0"/>
                <a:ea typeface="楷体" panose="02010609060101010101" pitchFamily="49" charset="-122"/>
              </a:rPr>
              <a:t>DeTeCTive</a:t>
            </a:r>
            <a:r>
              <a:rPr lang="zh-CN" altLang="en-US" sz="2000" b="1">
                <a:latin typeface="Cambria Math" panose="02040503050406030204" pitchFamily="18" charset="0"/>
                <a:ea typeface="楷体" panose="02010609060101010101" pitchFamily="49" charset="-122"/>
              </a:rPr>
              <a:t>确实学习到模型系列或单个模型之间的多级关系</a:t>
            </a:r>
            <a:endParaRPr lang="zh-CN" altLang="en-US" sz="2000" b="1" dirty="0">
              <a:solidFill>
                <a:srgbClr val="C00000"/>
              </a:solidFill>
              <a:latin typeface="Cambria Math" panose="02040503050406030204" pitchFamily="18" charset="0"/>
              <a:ea typeface="楷体" panose="02010609060101010101" pitchFamily="49" charset="-122"/>
            </a:endParaRPr>
          </a:p>
        </p:txBody>
      </p:sp>
    </p:spTree>
    <p:extLst>
      <p:ext uri="{BB962C8B-B14F-4D97-AF65-F5344CB8AC3E}">
        <p14:creationId xmlns:p14="http://schemas.microsoft.com/office/powerpoint/2010/main" val="1516627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7F9D6B64-44C3-B344-D0A5-0030DB01E00D}"/>
              </a:ext>
            </a:extLst>
          </p:cNvPr>
          <p:cNvPicPr>
            <a:picLocks noChangeAspect="1"/>
          </p:cNvPicPr>
          <p:nvPr/>
        </p:nvPicPr>
        <p:blipFill>
          <a:blip r:embed="rId2"/>
          <a:stretch>
            <a:fillRect/>
          </a:stretch>
        </p:blipFill>
        <p:spPr>
          <a:xfrm>
            <a:off x="7741255" y="1414196"/>
            <a:ext cx="3670375" cy="1944786"/>
          </a:xfrm>
          <a:prstGeom prst="rect">
            <a:avLst/>
          </a:prstGeom>
        </p:spPr>
      </p:pic>
      <p:sp>
        <p:nvSpPr>
          <p:cNvPr id="8" name="文本框 7">
            <a:extLst>
              <a:ext uri="{FF2B5EF4-FFF2-40B4-BE49-F238E27FC236}">
                <a16:creationId xmlns:a16="http://schemas.microsoft.com/office/drawing/2014/main" id="{41C56240-DCF3-8814-6BE7-28392C94EAEE}"/>
              </a:ext>
            </a:extLst>
          </p:cNvPr>
          <p:cNvSpPr txBox="1"/>
          <p:nvPr/>
        </p:nvSpPr>
        <p:spPr>
          <a:xfrm>
            <a:off x="1030215" y="1758750"/>
            <a:ext cx="6434339" cy="1015663"/>
          </a:xfrm>
          <a:prstGeom prst="rect">
            <a:avLst/>
          </a:prstGeom>
          <a:noFill/>
        </p:spPr>
        <p:txBody>
          <a:bodyPr wrap="square">
            <a:spAutoFit/>
          </a:bodyPr>
          <a:lstStyle/>
          <a:p>
            <a:r>
              <a:rPr lang="en-US" altLang="zh-CN" sz="2000" b="1" dirty="0">
                <a:latin typeface="Cambria Math" panose="02040503050406030204" pitchFamily="18" charset="0"/>
                <a:ea typeface="Cambria Math" panose="02040503050406030204" pitchFamily="18" charset="0"/>
              </a:rPr>
              <a:t>Method</a:t>
            </a:r>
            <a:r>
              <a:rPr lang="zh-CN" altLang="en-US" sz="2000" b="1" dirty="0">
                <a:latin typeface="Cambria Math" panose="02040503050406030204" pitchFamily="18" charset="0"/>
                <a:ea typeface="楷体" panose="02010609060101010101" pitchFamily="49" charset="-122"/>
              </a:rPr>
              <a:t>：简单的 </a:t>
            </a:r>
            <a:r>
              <a:rPr lang="en-US" altLang="zh-CN" sz="2000" b="1" dirty="0">
                <a:latin typeface="Cambria Math" panose="02040503050406030204" pitchFamily="18" charset="0"/>
                <a:ea typeface="Cambria Math" panose="02040503050406030204" pitchFamily="18" charset="0"/>
              </a:rPr>
              <a:t>Prompts </a:t>
            </a:r>
            <a:r>
              <a:rPr lang="zh-CN" altLang="en-US" sz="2000" b="1" dirty="0">
                <a:latin typeface="Cambria Math" panose="02040503050406030204" pitchFamily="18" charset="0"/>
                <a:ea typeface="楷体" panose="02010609060101010101" pitchFamily="49" charset="-122"/>
              </a:rPr>
              <a:t>无法有效完成文本检测任务，利用 </a:t>
            </a:r>
            <a:r>
              <a:rPr lang="en-US" altLang="zh-CN" sz="2000" b="1" dirty="0">
                <a:solidFill>
                  <a:srgbClr val="C00000"/>
                </a:solidFill>
                <a:latin typeface="Cambria Math" panose="02040503050406030204" pitchFamily="18" charset="0"/>
                <a:ea typeface="Cambria Math" panose="02040503050406030204" pitchFamily="18" charset="0"/>
              </a:rPr>
              <a:t>In-Content Learning </a:t>
            </a:r>
            <a:r>
              <a:rPr lang="zh-CN" altLang="en-US" sz="2000" b="1" dirty="0">
                <a:latin typeface="Cambria Math" panose="02040503050406030204" pitchFamily="18" charset="0"/>
                <a:ea typeface="楷体" panose="02010609060101010101" pitchFamily="49" charset="-122"/>
              </a:rPr>
              <a:t>设计 </a:t>
            </a:r>
            <a:r>
              <a:rPr lang="en-US" altLang="zh-CN" sz="2000" b="1" dirty="0">
                <a:latin typeface="Cambria Math" panose="02040503050406030204" pitchFamily="18" charset="0"/>
                <a:ea typeface="Cambria Math" panose="02040503050406030204" pitchFamily="18" charset="0"/>
              </a:rPr>
              <a:t>Prompts </a:t>
            </a:r>
            <a:r>
              <a:rPr lang="zh-CN" altLang="en-US" sz="2000" b="1" dirty="0">
                <a:latin typeface="Cambria Math" panose="02040503050406030204" pitchFamily="18" charset="0"/>
                <a:ea typeface="楷体" panose="02010609060101010101" pitchFamily="49" charset="-122"/>
              </a:rPr>
              <a:t>完成针对文本的检测或攻击</a:t>
            </a:r>
          </a:p>
        </p:txBody>
      </p:sp>
      <p:pic>
        <p:nvPicPr>
          <p:cNvPr id="10" name="图片 9">
            <a:extLst>
              <a:ext uri="{FF2B5EF4-FFF2-40B4-BE49-F238E27FC236}">
                <a16:creationId xmlns:a16="http://schemas.microsoft.com/office/drawing/2014/main" id="{D9299FB3-4D65-541C-ACE3-E218039455BE}"/>
              </a:ext>
            </a:extLst>
          </p:cNvPr>
          <p:cNvPicPr>
            <a:picLocks noChangeAspect="1"/>
          </p:cNvPicPr>
          <p:nvPr/>
        </p:nvPicPr>
        <p:blipFill>
          <a:blip r:embed="rId3"/>
          <a:stretch>
            <a:fillRect/>
          </a:stretch>
        </p:blipFill>
        <p:spPr>
          <a:xfrm>
            <a:off x="4977291" y="3703536"/>
            <a:ext cx="6434339" cy="2595064"/>
          </a:xfrm>
          <a:prstGeom prst="rect">
            <a:avLst/>
          </a:prstGeom>
        </p:spPr>
      </p:pic>
      <p:sp>
        <p:nvSpPr>
          <p:cNvPr id="12" name="文本框 11">
            <a:extLst>
              <a:ext uri="{FF2B5EF4-FFF2-40B4-BE49-F238E27FC236}">
                <a16:creationId xmlns:a16="http://schemas.microsoft.com/office/drawing/2014/main" id="{57A48787-68CA-2919-606E-EB21FB6889DD}"/>
              </a:ext>
            </a:extLst>
          </p:cNvPr>
          <p:cNvSpPr txBox="1"/>
          <p:nvPr/>
        </p:nvSpPr>
        <p:spPr>
          <a:xfrm>
            <a:off x="7896734" y="6208870"/>
            <a:ext cx="1143000" cy="369332"/>
          </a:xfrm>
          <a:prstGeom prst="rect">
            <a:avLst/>
          </a:prstGeom>
          <a:noFill/>
        </p:spPr>
        <p:txBody>
          <a:bodyPr wrap="square">
            <a:spAutoFit/>
          </a:bodyPr>
          <a:lstStyle/>
          <a:p>
            <a:r>
              <a:rPr lang="zh-CN" altLang="en-US" b="1" dirty="0">
                <a:solidFill>
                  <a:srgbClr val="C00000"/>
                </a:solidFill>
                <a:latin typeface="楷体" panose="02010609060101010101" pitchFamily="49" charset="-122"/>
                <a:ea typeface="楷体" panose="02010609060101010101" pitchFamily="49" charset="-122"/>
              </a:rPr>
              <a:t>检测过程</a:t>
            </a:r>
            <a:endParaRPr lang="zh-CN" altLang="en-US" dirty="0">
              <a:solidFill>
                <a:srgbClr val="C00000"/>
              </a:solidFill>
              <a:latin typeface="楷体" panose="02010609060101010101" pitchFamily="49" charset="-122"/>
              <a:ea typeface="楷体" panose="02010609060101010101" pitchFamily="49" charset="-122"/>
            </a:endParaRPr>
          </a:p>
        </p:txBody>
      </p:sp>
      <p:sp>
        <p:nvSpPr>
          <p:cNvPr id="13" name="文本框 12">
            <a:extLst>
              <a:ext uri="{FF2B5EF4-FFF2-40B4-BE49-F238E27FC236}">
                <a16:creationId xmlns:a16="http://schemas.microsoft.com/office/drawing/2014/main" id="{050AE50C-9609-12B1-508F-E9EF74AAD745}"/>
              </a:ext>
            </a:extLst>
          </p:cNvPr>
          <p:cNvSpPr txBox="1"/>
          <p:nvPr/>
        </p:nvSpPr>
        <p:spPr>
          <a:xfrm>
            <a:off x="1030215" y="3344924"/>
            <a:ext cx="2775999" cy="369332"/>
          </a:xfrm>
          <a:prstGeom prst="rect">
            <a:avLst/>
          </a:prstGeom>
          <a:noFill/>
        </p:spPr>
        <p:txBody>
          <a:bodyPr wrap="square">
            <a:spAutoFit/>
          </a:bodyPr>
          <a:lstStyle/>
          <a:p>
            <a:r>
              <a:rPr lang="zh-CN" altLang="en-US" b="1" dirty="0">
                <a:latin typeface="Cambria Math" panose="02040503050406030204" pitchFamily="18" charset="0"/>
                <a:ea typeface="楷体" panose="02010609060101010101" pitchFamily="49" charset="-122"/>
              </a:rPr>
              <a:t>检索语义相近的</a:t>
            </a:r>
            <a:r>
              <a:rPr lang="en-US" altLang="zh-CN" b="1" dirty="0">
                <a:latin typeface="Cambria Math" panose="02040503050406030204" pitchFamily="18" charset="0"/>
                <a:ea typeface="Cambria Math" panose="02040503050406030204" pitchFamily="18" charset="0"/>
              </a:rPr>
              <a:t>k</a:t>
            </a:r>
            <a:r>
              <a:rPr lang="zh-CN" altLang="en-US" b="1" dirty="0">
                <a:latin typeface="Cambria Math" panose="02040503050406030204" pitchFamily="18" charset="0"/>
                <a:ea typeface="楷体" panose="02010609060101010101" pitchFamily="49" charset="-122"/>
              </a:rPr>
              <a:t>个样本</a:t>
            </a:r>
            <a:endParaRPr lang="zh-CN" altLang="en-US" dirty="0">
              <a:latin typeface="Cambria Math" panose="02040503050406030204" pitchFamily="18" charset="0"/>
              <a:ea typeface="楷体" panose="02010609060101010101" pitchFamily="49" charset="-122"/>
            </a:endParaRPr>
          </a:p>
        </p:txBody>
      </p:sp>
      <p:sp>
        <p:nvSpPr>
          <p:cNvPr id="14" name="文本框 13">
            <a:extLst>
              <a:ext uri="{FF2B5EF4-FFF2-40B4-BE49-F238E27FC236}">
                <a16:creationId xmlns:a16="http://schemas.microsoft.com/office/drawing/2014/main" id="{8A6F02ED-4045-3675-2B2D-786C5B8E123B}"/>
              </a:ext>
            </a:extLst>
          </p:cNvPr>
          <p:cNvSpPr txBox="1"/>
          <p:nvPr/>
        </p:nvSpPr>
        <p:spPr>
          <a:xfrm>
            <a:off x="1032780" y="3974742"/>
            <a:ext cx="2775999" cy="369332"/>
          </a:xfrm>
          <a:prstGeom prst="rect">
            <a:avLst/>
          </a:prstGeom>
          <a:noFill/>
        </p:spPr>
        <p:txBody>
          <a:bodyPr wrap="square">
            <a:spAutoFit/>
          </a:bodyPr>
          <a:lstStyle/>
          <a:p>
            <a:r>
              <a:rPr lang="zh-CN" altLang="en-US" b="1" dirty="0">
                <a:latin typeface="Cambria Math" panose="02040503050406030204" pitchFamily="18" charset="0"/>
                <a:ea typeface="楷体" panose="02010609060101010101" pitchFamily="49" charset="-122"/>
              </a:rPr>
              <a:t>挑选</a:t>
            </a:r>
            <a:r>
              <a:rPr lang="en-US" altLang="zh-CN" b="1" dirty="0">
                <a:latin typeface="Cambria Math" panose="02040503050406030204" pitchFamily="18" charset="0"/>
                <a:ea typeface="Cambria Math" panose="02040503050406030204" pitchFamily="18" charset="0"/>
              </a:rPr>
              <a:t>j</a:t>
            </a:r>
            <a:r>
              <a:rPr lang="zh-CN" altLang="en-US" b="1" dirty="0">
                <a:latin typeface="Cambria Math" panose="02040503050406030204" pitchFamily="18" charset="0"/>
                <a:ea typeface="楷体" panose="02010609060101010101" pitchFamily="49" charset="-122"/>
              </a:rPr>
              <a:t>个</a:t>
            </a:r>
            <a:r>
              <a:rPr lang="en-US" altLang="zh-CN" b="1" dirty="0">
                <a:latin typeface="Cambria Math" panose="02040503050406030204" pitchFamily="18" charset="0"/>
                <a:ea typeface="Cambria Math" panose="02040503050406030204" pitchFamily="18" charset="0"/>
              </a:rPr>
              <a:t>LM</a:t>
            </a:r>
            <a:r>
              <a:rPr lang="zh-CN" altLang="en-US" b="1" dirty="0">
                <a:latin typeface="Cambria Math" panose="02040503050406030204" pitchFamily="18" charset="0"/>
                <a:ea typeface="楷体" panose="02010609060101010101" pitchFamily="49" charset="-122"/>
              </a:rPr>
              <a:t>生成样本攻击</a:t>
            </a:r>
            <a:endParaRPr lang="zh-CN" altLang="en-US" dirty="0">
              <a:latin typeface="Cambria Math" panose="02040503050406030204" pitchFamily="18" charset="0"/>
              <a:ea typeface="楷体" panose="02010609060101010101" pitchFamily="49" charset="-122"/>
            </a:endParaRPr>
          </a:p>
        </p:txBody>
      </p:sp>
      <p:sp>
        <p:nvSpPr>
          <p:cNvPr id="15" name="文本框 14">
            <a:extLst>
              <a:ext uri="{FF2B5EF4-FFF2-40B4-BE49-F238E27FC236}">
                <a16:creationId xmlns:a16="http://schemas.microsoft.com/office/drawing/2014/main" id="{94152C0C-6332-9E4E-4CDB-A0E71F2BD101}"/>
              </a:ext>
            </a:extLst>
          </p:cNvPr>
          <p:cNvSpPr txBox="1"/>
          <p:nvPr/>
        </p:nvSpPr>
        <p:spPr>
          <a:xfrm>
            <a:off x="1030214" y="4684268"/>
            <a:ext cx="3496349" cy="923330"/>
          </a:xfrm>
          <a:prstGeom prst="rect">
            <a:avLst/>
          </a:prstGeom>
          <a:noFill/>
        </p:spPr>
        <p:txBody>
          <a:bodyPr wrap="square">
            <a:spAutoFit/>
          </a:bodyPr>
          <a:lstStyle/>
          <a:p>
            <a:r>
              <a:rPr lang="zh-CN" altLang="en-US" b="1" dirty="0">
                <a:latin typeface="Cambria Math" panose="02040503050406030204" pitchFamily="18" charset="0"/>
                <a:ea typeface="楷体" panose="02010609060101010101" pitchFamily="49" charset="-122"/>
              </a:rPr>
              <a:t>组合得到包含 </a:t>
            </a:r>
            <a:r>
              <a:rPr lang="en-US" altLang="zh-CN" b="1" dirty="0">
                <a:latin typeface="Cambria Math" panose="02040503050406030204" pitchFamily="18" charset="0"/>
                <a:ea typeface="Cambria Math" panose="02040503050406030204" pitchFamily="18" charset="0"/>
              </a:rPr>
              <a:t>k </a:t>
            </a:r>
            <a:r>
              <a:rPr lang="zh-CN" altLang="en-US" b="1" dirty="0">
                <a:latin typeface="Cambria Math" panose="02040503050406030204" pitchFamily="18" charset="0"/>
                <a:ea typeface="楷体" panose="02010609060101010101" pitchFamily="49" charset="-122"/>
              </a:rPr>
              <a:t>个人类样本，</a:t>
            </a:r>
            <a:r>
              <a:rPr lang="en-US" altLang="zh-CN" b="1" dirty="0">
                <a:latin typeface="Cambria Math" panose="02040503050406030204" pitchFamily="18" charset="0"/>
                <a:ea typeface="Cambria Math" panose="02040503050406030204" pitchFamily="18" charset="0"/>
              </a:rPr>
              <a:t>k-j</a:t>
            </a:r>
            <a:r>
              <a:rPr lang="zh-CN" altLang="en-US" b="1" dirty="0">
                <a:latin typeface="Cambria Math" panose="02040503050406030204" pitchFamily="18" charset="0"/>
                <a:ea typeface="楷体" panose="02010609060101010101" pitchFamily="49" charset="-122"/>
              </a:rPr>
              <a:t>个原 </a:t>
            </a:r>
            <a:r>
              <a:rPr lang="en-US" altLang="zh-CN" b="1" dirty="0">
                <a:latin typeface="Cambria Math" panose="02040503050406030204" pitchFamily="18" charset="0"/>
                <a:ea typeface="Cambria Math" panose="02040503050406030204" pitchFamily="18" charset="0"/>
              </a:rPr>
              <a:t>LM </a:t>
            </a:r>
            <a:r>
              <a:rPr lang="zh-CN" altLang="en-US" b="1" dirty="0">
                <a:latin typeface="Cambria Math" panose="02040503050406030204" pitchFamily="18" charset="0"/>
                <a:ea typeface="楷体" panose="02010609060101010101" pitchFamily="49" charset="-122"/>
              </a:rPr>
              <a:t>生成样本，以及 </a:t>
            </a:r>
            <a:r>
              <a:rPr lang="en-US" altLang="zh-CN" b="1" dirty="0">
                <a:latin typeface="Cambria Math" panose="02040503050406030204" pitchFamily="18" charset="0"/>
                <a:ea typeface="Cambria Math" panose="02040503050406030204" pitchFamily="18" charset="0"/>
              </a:rPr>
              <a:t>j </a:t>
            </a:r>
            <a:r>
              <a:rPr lang="zh-CN" altLang="en-US" b="1" dirty="0">
                <a:latin typeface="Cambria Math" panose="02040503050406030204" pitchFamily="18" charset="0"/>
                <a:ea typeface="楷体" panose="02010609060101010101" pitchFamily="49" charset="-122"/>
              </a:rPr>
              <a:t>个攻击样本的 </a:t>
            </a:r>
            <a:r>
              <a:rPr lang="en-US" altLang="zh-CN" b="1" dirty="0">
                <a:latin typeface="Cambria Math" panose="02040503050406030204" pitchFamily="18" charset="0"/>
                <a:ea typeface="Cambria Math" panose="02040503050406030204" pitchFamily="18" charset="0"/>
              </a:rPr>
              <a:t>Prompt </a:t>
            </a:r>
            <a:r>
              <a:rPr lang="zh-CN" altLang="en-US" b="1" dirty="0">
                <a:latin typeface="Cambria Math" panose="02040503050406030204" pitchFamily="18" charset="0"/>
                <a:ea typeface="楷体" panose="02010609060101010101" pitchFamily="49" charset="-122"/>
              </a:rPr>
              <a:t>输入 </a:t>
            </a:r>
            <a:r>
              <a:rPr lang="en-US" altLang="zh-CN" b="1" dirty="0">
                <a:latin typeface="Cambria Math" panose="02040503050406030204" pitchFamily="18" charset="0"/>
                <a:ea typeface="Cambria Math" panose="02040503050406030204" pitchFamily="18" charset="0"/>
              </a:rPr>
              <a:t>Detector</a:t>
            </a:r>
            <a:endParaRPr lang="zh-CN" altLang="en-US" dirty="0">
              <a:latin typeface="Cambria Math" panose="02040503050406030204" pitchFamily="18" charset="0"/>
              <a:ea typeface="楷体" panose="02010609060101010101" pitchFamily="49" charset="-122"/>
            </a:endParaRPr>
          </a:p>
        </p:txBody>
      </p:sp>
      <p:sp>
        <p:nvSpPr>
          <p:cNvPr id="16" name="文本框 15">
            <a:extLst>
              <a:ext uri="{FF2B5EF4-FFF2-40B4-BE49-F238E27FC236}">
                <a16:creationId xmlns:a16="http://schemas.microsoft.com/office/drawing/2014/main" id="{FF2845DE-E7A9-53DF-AF38-ED8E952B0C71}"/>
              </a:ext>
            </a:extLst>
          </p:cNvPr>
          <p:cNvSpPr txBox="1"/>
          <p:nvPr/>
        </p:nvSpPr>
        <p:spPr>
          <a:xfrm>
            <a:off x="1030215" y="5893632"/>
            <a:ext cx="2502436" cy="369332"/>
          </a:xfrm>
          <a:prstGeom prst="rect">
            <a:avLst/>
          </a:prstGeom>
          <a:noFill/>
        </p:spPr>
        <p:txBody>
          <a:bodyPr wrap="square">
            <a:spAutoFit/>
          </a:bodyPr>
          <a:lstStyle/>
          <a:p>
            <a:r>
              <a:rPr lang="zh-CN" altLang="en-US" b="1" dirty="0">
                <a:latin typeface="Cambria Math" panose="02040503050406030204" pitchFamily="18" charset="0"/>
                <a:ea typeface="楷体" panose="02010609060101010101" pitchFamily="49" charset="-122"/>
              </a:rPr>
              <a:t>输出目标样本预测结果</a:t>
            </a:r>
            <a:endParaRPr lang="zh-CN" altLang="en-US" dirty="0">
              <a:latin typeface="Cambria Math" panose="02040503050406030204" pitchFamily="18" charset="0"/>
              <a:ea typeface="楷体" panose="02010609060101010101" pitchFamily="49" charset="-122"/>
            </a:endParaRPr>
          </a:p>
        </p:txBody>
      </p:sp>
      <p:sp>
        <p:nvSpPr>
          <p:cNvPr id="17" name="箭头: 下 16">
            <a:extLst>
              <a:ext uri="{FF2B5EF4-FFF2-40B4-BE49-F238E27FC236}">
                <a16:creationId xmlns:a16="http://schemas.microsoft.com/office/drawing/2014/main" id="{E5CAAF91-96F0-6F43-3B99-748828063186}"/>
              </a:ext>
            </a:extLst>
          </p:cNvPr>
          <p:cNvSpPr/>
          <p:nvPr/>
        </p:nvSpPr>
        <p:spPr bwMode="auto">
          <a:xfrm>
            <a:off x="2073019" y="3714256"/>
            <a:ext cx="278295" cy="260486"/>
          </a:xfrm>
          <a:prstGeom prst="downArrow">
            <a:avLst/>
          </a:prstGeom>
          <a:solidFill>
            <a:schemeClr val="accent1">
              <a:lumMod val="20000"/>
              <a:lumOff val="80000"/>
            </a:schemeClr>
          </a:solidFill>
          <a:ln w="6350" cap="flat" cmpd="sng" algn="ctr">
            <a:solidFill>
              <a:srgbClr val="0070C0"/>
            </a:solidFill>
            <a:prstDash val="solid"/>
            <a:miter lim="800000"/>
          </a:ln>
        </p:spPr>
        <p:txBody>
          <a:bodyPr rtlCol="0" anchor="ctr" anchorCtr="0"/>
          <a:lstStyle/>
          <a:p>
            <a:pPr algn="ctr"/>
            <a:endParaRPr lang="zh-CN" altLang="en-US" sz="1400" dirty="0">
              <a:latin typeface="微软雅黑" panose="020B0503020204020204" charset="-122"/>
              <a:ea typeface="微软雅黑" panose="020B0503020204020204" charset="-122"/>
            </a:endParaRPr>
          </a:p>
        </p:txBody>
      </p:sp>
      <p:sp>
        <p:nvSpPr>
          <p:cNvPr id="18" name="箭头: 下 17">
            <a:extLst>
              <a:ext uri="{FF2B5EF4-FFF2-40B4-BE49-F238E27FC236}">
                <a16:creationId xmlns:a16="http://schemas.microsoft.com/office/drawing/2014/main" id="{D6AC2C8D-51CF-A6ED-2EAA-45B3E2FDD955}"/>
              </a:ext>
            </a:extLst>
          </p:cNvPr>
          <p:cNvSpPr/>
          <p:nvPr/>
        </p:nvSpPr>
        <p:spPr bwMode="auto">
          <a:xfrm>
            <a:off x="2073018" y="4400251"/>
            <a:ext cx="278295" cy="260486"/>
          </a:xfrm>
          <a:prstGeom prst="downArrow">
            <a:avLst/>
          </a:prstGeom>
          <a:solidFill>
            <a:schemeClr val="accent1">
              <a:lumMod val="20000"/>
              <a:lumOff val="80000"/>
            </a:schemeClr>
          </a:solidFill>
          <a:ln w="6350" cap="flat" cmpd="sng" algn="ctr">
            <a:solidFill>
              <a:srgbClr val="0070C0"/>
            </a:solidFill>
            <a:prstDash val="solid"/>
            <a:miter lim="800000"/>
          </a:ln>
        </p:spPr>
        <p:txBody>
          <a:bodyPr rtlCol="0" anchor="ctr" anchorCtr="0"/>
          <a:lstStyle/>
          <a:p>
            <a:pPr algn="ctr"/>
            <a:endParaRPr lang="zh-CN" altLang="en-US" sz="1400" dirty="0">
              <a:latin typeface="微软雅黑" panose="020B0503020204020204" charset="-122"/>
              <a:ea typeface="微软雅黑" panose="020B0503020204020204" charset="-122"/>
            </a:endParaRPr>
          </a:p>
        </p:txBody>
      </p:sp>
      <p:sp>
        <p:nvSpPr>
          <p:cNvPr id="19" name="箭头: 下 18">
            <a:extLst>
              <a:ext uri="{FF2B5EF4-FFF2-40B4-BE49-F238E27FC236}">
                <a16:creationId xmlns:a16="http://schemas.microsoft.com/office/drawing/2014/main" id="{5ABD5915-875B-58E2-C397-764949A2832B}"/>
              </a:ext>
            </a:extLst>
          </p:cNvPr>
          <p:cNvSpPr/>
          <p:nvPr/>
        </p:nvSpPr>
        <p:spPr bwMode="auto">
          <a:xfrm>
            <a:off x="2073017" y="5633146"/>
            <a:ext cx="278295" cy="260486"/>
          </a:xfrm>
          <a:prstGeom prst="downArrow">
            <a:avLst/>
          </a:prstGeom>
          <a:solidFill>
            <a:schemeClr val="accent1">
              <a:lumMod val="20000"/>
              <a:lumOff val="80000"/>
            </a:schemeClr>
          </a:solidFill>
          <a:ln w="6350" cap="flat" cmpd="sng" algn="ctr">
            <a:solidFill>
              <a:srgbClr val="0070C0"/>
            </a:solidFill>
            <a:prstDash val="solid"/>
            <a:miter lim="800000"/>
          </a:ln>
        </p:spPr>
        <p:txBody>
          <a:bodyPr rtlCol="0" anchor="ctr" anchorCtr="0"/>
          <a:lstStyle/>
          <a:p>
            <a:pPr algn="ctr"/>
            <a:endParaRPr lang="zh-CN" altLang="en-US" sz="1400" dirty="0">
              <a:latin typeface="微软雅黑" panose="020B0503020204020204" charset="-122"/>
              <a:ea typeface="微软雅黑" panose="020B0503020204020204" charset="-122"/>
            </a:endParaRPr>
          </a:p>
        </p:txBody>
      </p:sp>
      <p:sp>
        <p:nvSpPr>
          <p:cNvPr id="20" name="文本框 19">
            <a:extLst>
              <a:ext uri="{FF2B5EF4-FFF2-40B4-BE49-F238E27FC236}">
                <a16:creationId xmlns:a16="http://schemas.microsoft.com/office/drawing/2014/main" id="{9FD8F288-AF9C-A9CE-D045-55E033C20700}"/>
              </a:ext>
            </a:extLst>
          </p:cNvPr>
          <p:cNvSpPr txBox="1"/>
          <p:nvPr/>
        </p:nvSpPr>
        <p:spPr>
          <a:xfrm>
            <a:off x="1030215" y="2859918"/>
            <a:ext cx="5928123" cy="369332"/>
          </a:xfrm>
          <a:prstGeom prst="rect">
            <a:avLst/>
          </a:prstGeom>
          <a:noFill/>
        </p:spPr>
        <p:txBody>
          <a:bodyPr wrap="square">
            <a:spAutoFit/>
          </a:bodyPr>
          <a:lstStyle/>
          <a:p>
            <a:r>
              <a:rPr lang="zh-CN" altLang="en-US" b="1" dirty="0">
                <a:solidFill>
                  <a:srgbClr val="C00000"/>
                </a:solidFill>
                <a:latin typeface="Cambria Math" panose="02040503050406030204" pitchFamily="18" charset="0"/>
                <a:ea typeface="楷体" panose="02010609060101010101" pitchFamily="49" charset="-122"/>
              </a:rPr>
              <a:t>本质：设计更有效的 </a:t>
            </a:r>
            <a:r>
              <a:rPr lang="en-US" altLang="zh-CN" b="1" dirty="0">
                <a:solidFill>
                  <a:srgbClr val="C00000"/>
                </a:solidFill>
                <a:latin typeface="Cambria Math" panose="02040503050406030204" pitchFamily="18" charset="0"/>
                <a:ea typeface="Cambria Math" panose="02040503050406030204" pitchFamily="18" charset="0"/>
              </a:rPr>
              <a:t>Prompt </a:t>
            </a:r>
            <a:r>
              <a:rPr lang="zh-CN" altLang="en-US" b="1" dirty="0">
                <a:solidFill>
                  <a:srgbClr val="C00000"/>
                </a:solidFill>
                <a:latin typeface="Cambria Math" panose="02040503050406030204" pitchFamily="18" charset="0"/>
                <a:ea typeface="楷体" panose="02010609060101010101" pitchFamily="49" charset="-122"/>
              </a:rPr>
              <a:t>输入 </a:t>
            </a:r>
            <a:r>
              <a:rPr lang="en-US" altLang="zh-CN" b="1" dirty="0">
                <a:solidFill>
                  <a:srgbClr val="C00000"/>
                </a:solidFill>
                <a:latin typeface="Cambria Math" panose="02040503050406030204" pitchFamily="18" charset="0"/>
                <a:ea typeface="Cambria Math" panose="02040503050406030204" pitchFamily="18" charset="0"/>
              </a:rPr>
              <a:t>LLM </a:t>
            </a:r>
            <a:r>
              <a:rPr lang="zh-CN" altLang="en-US" b="1" dirty="0">
                <a:solidFill>
                  <a:srgbClr val="C00000"/>
                </a:solidFill>
                <a:latin typeface="Cambria Math" panose="02040503050406030204" pitchFamily="18" charset="0"/>
                <a:ea typeface="楷体" panose="02010609060101010101" pitchFamily="49" charset="-122"/>
              </a:rPr>
              <a:t>完成检测</a:t>
            </a:r>
            <a:endParaRPr lang="zh-CN" altLang="en-US" dirty="0">
              <a:solidFill>
                <a:srgbClr val="C00000"/>
              </a:solidFill>
              <a:latin typeface="Cambria Math" panose="02040503050406030204" pitchFamily="18" charset="0"/>
              <a:ea typeface="楷体" panose="02010609060101010101" pitchFamily="49" charset="-122"/>
            </a:endParaRPr>
          </a:p>
        </p:txBody>
      </p:sp>
      <p:cxnSp>
        <p:nvCxnSpPr>
          <p:cNvPr id="21" name="直接连接符 20">
            <a:extLst>
              <a:ext uri="{FF2B5EF4-FFF2-40B4-BE49-F238E27FC236}">
                <a16:creationId xmlns:a16="http://schemas.microsoft.com/office/drawing/2014/main" id="{039FA51A-F1C9-EDCD-DDC1-7A125577856C}"/>
              </a:ext>
            </a:extLst>
          </p:cNvPr>
          <p:cNvCxnSpPr>
            <a:cxnSpLocks/>
          </p:cNvCxnSpPr>
          <p:nvPr/>
        </p:nvCxnSpPr>
        <p:spPr>
          <a:xfrm>
            <a:off x="99391" y="6546959"/>
            <a:ext cx="1464366"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E9E3FC89-E26D-DA2D-6AE8-EEFBEB2931BA}"/>
              </a:ext>
            </a:extLst>
          </p:cNvPr>
          <p:cNvSpPr txBox="1"/>
          <p:nvPr/>
        </p:nvSpPr>
        <p:spPr>
          <a:xfrm>
            <a:off x="99391" y="6551716"/>
            <a:ext cx="8224552" cy="276999"/>
          </a:xfrm>
          <a:prstGeom prst="rect">
            <a:avLst/>
          </a:prstGeom>
          <a:noFill/>
        </p:spPr>
        <p:txBody>
          <a:bodyPr wrap="square" rtlCol="0">
            <a:spAutoFit/>
          </a:bodyPr>
          <a:lstStyle/>
          <a:p>
            <a:r>
              <a:rPr lang="en-US" altLang="zh-CN" sz="1200" dirty="0">
                <a:latin typeface="Cambria Math" panose="02040503050406030204" pitchFamily="18" charset="0"/>
                <a:ea typeface="Cambria Math" panose="02040503050406030204" pitchFamily="18" charset="0"/>
              </a:rPr>
              <a:t>OUTFOX: LLM-Generated Essay Detection Through In-Context Learning with </a:t>
            </a:r>
            <a:r>
              <a:rPr lang="en-US" altLang="zh-CN" sz="1200" dirty="0" err="1">
                <a:latin typeface="Cambria Math" panose="02040503050406030204" pitchFamily="18" charset="0"/>
                <a:ea typeface="Cambria Math" panose="02040503050406030204" pitchFamily="18" charset="0"/>
              </a:rPr>
              <a:t>Adversarially</a:t>
            </a:r>
            <a:r>
              <a:rPr lang="en-US" altLang="zh-CN" sz="1200" dirty="0">
                <a:latin typeface="Cambria Math" panose="02040503050406030204" pitchFamily="18" charset="0"/>
                <a:ea typeface="Cambria Math" panose="02040503050406030204" pitchFamily="18" charset="0"/>
              </a:rPr>
              <a:t> Generated Examples  </a:t>
            </a:r>
            <a:r>
              <a:rPr lang="en-US" altLang="zh-CN" sz="1200" b="1" dirty="0">
                <a:latin typeface="Cambria Math" panose="02040503050406030204" pitchFamily="18" charset="0"/>
                <a:ea typeface="Cambria Math" panose="02040503050406030204" pitchFamily="18" charset="0"/>
              </a:rPr>
              <a:t>AAAI2024</a:t>
            </a:r>
            <a:endParaRPr lang="zh-CN" altLang="en-US" sz="1200" b="1" dirty="0">
              <a:latin typeface="Cambria Math" panose="02040503050406030204" pitchFamily="18" charset="0"/>
            </a:endParaRPr>
          </a:p>
        </p:txBody>
      </p:sp>
      <p:sp>
        <p:nvSpPr>
          <p:cNvPr id="23" name="矩形: 圆角 22">
            <a:extLst>
              <a:ext uri="{FF2B5EF4-FFF2-40B4-BE49-F238E27FC236}">
                <a16:creationId xmlns:a16="http://schemas.microsoft.com/office/drawing/2014/main" id="{7A59C649-0989-018E-057C-59C7F7166FB7}"/>
              </a:ext>
            </a:extLst>
          </p:cNvPr>
          <p:cNvSpPr/>
          <p:nvPr/>
        </p:nvSpPr>
        <p:spPr bwMode="auto">
          <a:xfrm>
            <a:off x="1084785" y="2885550"/>
            <a:ext cx="4935488" cy="338426"/>
          </a:xfrm>
          <a:prstGeom prst="roundRect">
            <a:avLst/>
          </a:prstGeom>
          <a:noFill/>
          <a:ln w="28575" cap="flat" cmpd="sng" algn="ctr">
            <a:solidFill>
              <a:srgbClr val="C00000"/>
            </a:solidFill>
            <a:prstDash val="solid"/>
            <a:miter lim="800000"/>
          </a:ln>
        </p:spPr>
        <p:txBody>
          <a:bodyPr rtlCol="0" anchor="ctr" anchorCtr="0"/>
          <a:lstStyle/>
          <a:p>
            <a:pPr algn="ctr"/>
            <a:endParaRPr lang="zh-CN" altLang="en-US" sz="1400" dirty="0">
              <a:latin typeface="微软雅黑" panose="020B0503020204020204" charset="-122"/>
              <a:ea typeface="微软雅黑" panose="020B0503020204020204" charset="-122"/>
            </a:endParaRPr>
          </a:p>
        </p:txBody>
      </p:sp>
      <p:pic>
        <p:nvPicPr>
          <p:cNvPr id="9" name="图片 8">
            <a:extLst>
              <a:ext uri="{FF2B5EF4-FFF2-40B4-BE49-F238E27FC236}">
                <a16:creationId xmlns:a16="http://schemas.microsoft.com/office/drawing/2014/main" id="{16A5F65C-4AD9-B5D6-1D14-CA7124F7A173}"/>
              </a:ext>
            </a:extLst>
          </p:cNvPr>
          <p:cNvPicPr>
            <a:picLocks noChangeAspect="1"/>
          </p:cNvPicPr>
          <p:nvPr/>
        </p:nvPicPr>
        <p:blipFill>
          <a:blip r:embed="rId4" cstate="print"/>
          <a:srcRect l="14083" t="27527" r="43306" b="56670"/>
          <a:stretch>
            <a:fillRect/>
          </a:stretch>
        </p:blipFill>
        <p:spPr>
          <a:xfrm>
            <a:off x="0" y="0"/>
            <a:ext cx="3784046" cy="993773"/>
          </a:xfrm>
          <a:prstGeom prst="rect">
            <a:avLst/>
          </a:prstGeom>
        </p:spPr>
      </p:pic>
      <p:pic>
        <p:nvPicPr>
          <p:cNvPr id="11" name="图片 10">
            <a:extLst>
              <a:ext uri="{FF2B5EF4-FFF2-40B4-BE49-F238E27FC236}">
                <a16:creationId xmlns:a16="http://schemas.microsoft.com/office/drawing/2014/main" id="{29881982-CE1D-94EF-C71A-FFB91C8B523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53763" y="0"/>
            <a:ext cx="1138237" cy="993773"/>
          </a:xfrm>
          <a:prstGeom prst="rect">
            <a:avLst/>
          </a:prstGeom>
        </p:spPr>
      </p:pic>
      <p:pic>
        <p:nvPicPr>
          <p:cNvPr id="24" name="图形 23" descr="工具">
            <a:extLst>
              <a:ext uri="{FF2B5EF4-FFF2-40B4-BE49-F238E27FC236}">
                <a16:creationId xmlns:a16="http://schemas.microsoft.com/office/drawing/2014/main" id="{D679D188-1CE4-B31E-D79B-BE2F92702EB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9323" y="955254"/>
            <a:ext cx="368301" cy="368301"/>
          </a:xfrm>
          <a:prstGeom prst="rect">
            <a:avLst/>
          </a:prstGeom>
        </p:spPr>
      </p:pic>
      <p:sp>
        <p:nvSpPr>
          <p:cNvPr id="25" name="文本框 24">
            <a:extLst>
              <a:ext uri="{FF2B5EF4-FFF2-40B4-BE49-F238E27FC236}">
                <a16:creationId xmlns:a16="http://schemas.microsoft.com/office/drawing/2014/main" id="{DAF48EB7-B809-D35F-9696-C564DE8D45F4}"/>
              </a:ext>
            </a:extLst>
          </p:cNvPr>
          <p:cNvSpPr txBox="1"/>
          <p:nvPr/>
        </p:nvSpPr>
        <p:spPr>
          <a:xfrm>
            <a:off x="733646" y="877794"/>
            <a:ext cx="3474723" cy="523220"/>
          </a:xfrm>
          <a:prstGeom prst="rect">
            <a:avLst/>
          </a:prstGeom>
          <a:noFill/>
        </p:spPr>
        <p:txBody>
          <a:bodyPr wrap="square" rtlCol="0">
            <a:spAutoFit/>
          </a:bodyPr>
          <a:lstStyle/>
          <a:p>
            <a:r>
              <a:rPr lang="zh-CN" altLang="en-US" sz="2800" b="1">
                <a:latin typeface="楷体" panose="02010609060101010101" pitchFamily="49" charset="-122"/>
                <a:ea typeface="楷体" panose="02010609060101010101" pitchFamily="49" charset="-122"/>
              </a:rPr>
              <a:t>补充知识</a:t>
            </a:r>
            <a:endParaRPr lang="zh-CN" altLang="en-US" sz="2800" b="1" dirty="0">
              <a:latin typeface="楷体" panose="02010609060101010101" pitchFamily="49" charset="-122"/>
              <a:ea typeface="楷体" panose="02010609060101010101" pitchFamily="49" charset="-122"/>
            </a:endParaRPr>
          </a:p>
        </p:txBody>
      </p:sp>
      <p:sp>
        <p:nvSpPr>
          <p:cNvPr id="26" name="文本框 25">
            <a:extLst>
              <a:ext uri="{FF2B5EF4-FFF2-40B4-BE49-F238E27FC236}">
                <a16:creationId xmlns:a16="http://schemas.microsoft.com/office/drawing/2014/main" id="{262C6887-C3E7-FC19-4F06-666E8E0FE5A4}"/>
              </a:ext>
            </a:extLst>
          </p:cNvPr>
          <p:cNvSpPr txBox="1"/>
          <p:nvPr/>
        </p:nvSpPr>
        <p:spPr>
          <a:xfrm>
            <a:off x="2418214" y="893976"/>
            <a:ext cx="3474723" cy="461665"/>
          </a:xfrm>
          <a:prstGeom prst="rect">
            <a:avLst/>
          </a:prstGeom>
          <a:noFill/>
        </p:spPr>
        <p:txBody>
          <a:bodyPr wrap="square" rtlCol="0">
            <a:spAutoFit/>
          </a:bodyPr>
          <a:lstStyle/>
          <a:p>
            <a:r>
              <a:rPr lang="en-US" altLang="zh-CN" sz="2400" b="1">
                <a:solidFill>
                  <a:srgbClr val="C00000"/>
                </a:solidFill>
                <a:latin typeface="Cambria Math" panose="02040503050406030204" pitchFamily="18" charset="0"/>
                <a:ea typeface="楷体" panose="02010609060101010101" pitchFamily="49" charset="-122"/>
              </a:rPr>
              <a:t>OUTFOX</a:t>
            </a:r>
            <a:endParaRPr lang="zh-CN" altLang="en-US" sz="2400" b="1" dirty="0">
              <a:solidFill>
                <a:srgbClr val="C00000"/>
              </a:solidFill>
              <a:latin typeface="Cambria Math" panose="02040503050406030204" pitchFamily="18" charset="0"/>
              <a:ea typeface="楷体" panose="02010609060101010101" pitchFamily="49"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9A9F17-DDF9-250B-FDCD-CB3E624F36FD}"/>
              </a:ext>
            </a:extLst>
          </p:cNvPr>
          <p:cNvSpPr>
            <a:spLocks noGrp="1"/>
          </p:cNvSpPr>
          <p:nvPr>
            <p:ph type="ctrTitle"/>
          </p:nvPr>
        </p:nvSpPr>
        <p:spPr>
          <a:xfrm>
            <a:off x="0" y="2938731"/>
            <a:ext cx="12192000" cy="1182054"/>
          </a:xfrm>
        </p:spPr>
        <p:txBody>
          <a:bodyPr>
            <a:noAutofit/>
          </a:bodyPr>
          <a:lstStyle/>
          <a:p>
            <a:pPr>
              <a:lnSpc>
                <a:spcPct val="120000"/>
              </a:lnSpc>
            </a:pPr>
            <a:r>
              <a:rPr lang="en-US" altLang="zh-CN" sz="3200">
                <a:latin typeface="Cambria Math" panose="02040503050406030204" pitchFamily="18" charset="0"/>
                <a:ea typeface="Cambria Math" panose="02040503050406030204" pitchFamily="18" charset="0"/>
              </a:rPr>
              <a:t>DPIC: Decoupling Prompt and Intrinsic Characteristics </a:t>
            </a:r>
            <a:br>
              <a:rPr lang="en-US" altLang="zh-CN" sz="3200">
                <a:latin typeface="Cambria Math" panose="02040503050406030204" pitchFamily="18" charset="0"/>
                <a:ea typeface="Cambria Math" panose="02040503050406030204" pitchFamily="18" charset="0"/>
              </a:rPr>
            </a:br>
            <a:r>
              <a:rPr lang="en-US" altLang="zh-CN" sz="3200">
                <a:latin typeface="Cambria Math" panose="02040503050406030204" pitchFamily="18" charset="0"/>
                <a:ea typeface="Cambria Math" panose="02040503050406030204" pitchFamily="18" charset="0"/>
              </a:rPr>
              <a:t>for LLM Generated Text Detection</a:t>
            </a:r>
            <a:br>
              <a:rPr lang="en-US" altLang="zh-CN" sz="3200">
                <a:latin typeface="Cambria Math" panose="02040503050406030204" pitchFamily="18" charset="0"/>
                <a:ea typeface="Cambria Math" panose="02040503050406030204" pitchFamily="18" charset="0"/>
              </a:rPr>
            </a:br>
            <a:r>
              <a:rPr lang="zh-CN" altLang="en-US" sz="3200">
                <a:latin typeface="Cambria Math" panose="02040503050406030204" pitchFamily="18" charset="0"/>
                <a:ea typeface="楷体" panose="02010609060101010101" pitchFamily="49" charset="-122"/>
              </a:rPr>
              <a:t>分离提示和内在特征以进行 </a:t>
            </a:r>
            <a:r>
              <a:rPr lang="en-US" altLang="zh-CN" sz="3200">
                <a:latin typeface="Cambria Math" panose="02040503050406030204" pitchFamily="18" charset="0"/>
                <a:ea typeface="楷体" panose="02010609060101010101" pitchFamily="49" charset="-122"/>
              </a:rPr>
              <a:t>LLM </a:t>
            </a:r>
            <a:r>
              <a:rPr lang="zh-CN" altLang="en-US" sz="3200">
                <a:latin typeface="Cambria Math" panose="02040503050406030204" pitchFamily="18" charset="0"/>
                <a:ea typeface="楷体" panose="02010609060101010101" pitchFamily="49" charset="-122"/>
              </a:rPr>
              <a:t>生成文本检测</a:t>
            </a:r>
            <a:endParaRPr lang="zh-CN" altLang="en-US" sz="3200" dirty="0">
              <a:latin typeface="Cambria Math" panose="02040503050406030204" pitchFamily="18" charset="0"/>
              <a:ea typeface="楷体" panose="02010609060101010101" pitchFamily="49" charset="-122"/>
            </a:endParaRPr>
          </a:p>
        </p:txBody>
      </p:sp>
      <p:pic>
        <p:nvPicPr>
          <p:cNvPr id="5" name="图片 4">
            <a:extLst>
              <a:ext uri="{FF2B5EF4-FFF2-40B4-BE49-F238E27FC236}">
                <a16:creationId xmlns:a16="http://schemas.microsoft.com/office/drawing/2014/main" id="{96751AAC-7252-ED22-30B8-3204FDF2DD56}"/>
              </a:ext>
            </a:extLst>
          </p:cNvPr>
          <p:cNvPicPr>
            <a:picLocks noChangeAspect="1"/>
          </p:cNvPicPr>
          <p:nvPr/>
        </p:nvPicPr>
        <p:blipFill>
          <a:blip r:embed="rId3" cstate="print"/>
          <a:srcRect l="14083" t="27527" r="43306" b="56670"/>
          <a:stretch>
            <a:fillRect/>
          </a:stretch>
        </p:blipFill>
        <p:spPr>
          <a:xfrm>
            <a:off x="0" y="0"/>
            <a:ext cx="3784046" cy="993773"/>
          </a:xfrm>
          <a:prstGeom prst="rect">
            <a:avLst/>
          </a:prstGeom>
        </p:spPr>
      </p:pic>
      <p:pic>
        <p:nvPicPr>
          <p:cNvPr id="7" name="图片 6">
            <a:extLst>
              <a:ext uri="{FF2B5EF4-FFF2-40B4-BE49-F238E27FC236}">
                <a16:creationId xmlns:a16="http://schemas.microsoft.com/office/drawing/2014/main" id="{3A5AD8F0-28C1-6B52-E582-1A31F07E22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53763" y="0"/>
            <a:ext cx="1138237" cy="993773"/>
          </a:xfrm>
          <a:prstGeom prst="rect">
            <a:avLst/>
          </a:prstGeom>
        </p:spPr>
      </p:pic>
      <p:sp>
        <p:nvSpPr>
          <p:cNvPr id="4" name="灯片编号占位符 9">
            <a:extLst>
              <a:ext uri="{FF2B5EF4-FFF2-40B4-BE49-F238E27FC236}">
                <a16:creationId xmlns:a16="http://schemas.microsoft.com/office/drawing/2014/main" id="{26711B44-4B35-39BB-9E51-13E790EEA4E3}"/>
              </a:ext>
            </a:extLst>
          </p:cNvPr>
          <p:cNvSpPr txBox="1">
            <a:spLocks/>
          </p:cNvSpPr>
          <p:nvPr/>
        </p:nvSpPr>
        <p:spPr>
          <a:xfrm>
            <a:off x="11582400" y="6263640"/>
            <a:ext cx="477520" cy="476250"/>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A3F0588-731F-4E74-8DCB-8906B5D06DFF}" type="slidenum">
              <a:rPr lang="en-US" altLang="zh-CN" sz="2000" b="1" smtClean="0">
                <a:solidFill>
                  <a:srgbClr val="C00000"/>
                </a:solidFill>
              </a:rPr>
              <a:pPr/>
              <a:t>12</a:t>
            </a:fld>
            <a:endParaRPr lang="en-US" altLang="zh-CN" sz="2000" b="1" dirty="0">
              <a:solidFill>
                <a:srgbClr val="C00000"/>
              </a:solidFill>
            </a:endParaRPr>
          </a:p>
        </p:txBody>
      </p:sp>
    </p:spTree>
    <p:extLst>
      <p:ext uri="{BB962C8B-B14F-4D97-AF65-F5344CB8AC3E}">
        <p14:creationId xmlns:p14="http://schemas.microsoft.com/office/powerpoint/2010/main" val="1160549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3773B7F-F902-6F6B-EF9A-4BACEE532D1C}"/>
              </a:ext>
            </a:extLst>
          </p:cNvPr>
          <p:cNvPicPr>
            <a:picLocks noChangeAspect="1"/>
          </p:cNvPicPr>
          <p:nvPr/>
        </p:nvPicPr>
        <p:blipFill>
          <a:blip r:embed="rId3" cstate="print"/>
          <a:srcRect l="14083" t="27527" r="43306" b="56670"/>
          <a:stretch>
            <a:fillRect/>
          </a:stretch>
        </p:blipFill>
        <p:spPr>
          <a:xfrm>
            <a:off x="0" y="0"/>
            <a:ext cx="3784046" cy="993773"/>
          </a:xfrm>
          <a:prstGeom prst="rect">
            <a:avLst/>
          </a:prstGeom>
        </p:spPr>
      </p:pic>
      <p:pic>
        <p:nvPicPr>
          <p:cNvPr id="6" name="图片 5">
            <a:extLst>
              <a:ext uri="{FF2B5EF4-FFF2-40B4-BE49-F238E27FC236}">
                <a16:creationId xmlns:a16="http://schemas.microsoft.com/office/drawing/2014/main" id="{5EB3C220-FCC6-F370-F148-80683C8960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53763" y="0"/>
            <a:ext cx="1138237" cy="993773"/>
          </a:xfrm>
          <a:prstGeom prst="rect">
            <a:avLst/>
          </a:prstGeom>
        </p:spPr>
      </p:pic>
      <p:sp>
        <p:nvSpPr>
          <p:cNvPr id="8" name="文本框 7">
            <a:extLst>
              <a:ext uri="{FF2B5EF4-FFF2-40B4-BE49-F238E27FC236}">
                <a16:creationId xmlns:a16="http://schemas.microsoft.com/office/drawing/2014/main" id="{67154F5A-D1FB-7CF3-B425-3C5060FE5C5D}"/>
              </a:ext>
            </a:extLst>
          </p:cNvPr>
          <p:cNvSpPr txBox="1"/>
          <p:nvPr/>
        </p:nvSpPr>
        <p:spPr>
          <a:xfrm>
            <a:off x="603791" y="926164"/>
            <a:ext cx="3474723" cy="523220"/>
          </a:xfrm>
          <a:prstGeom prst="rect">
            <a:avLst/>
          </a:prstGeom>
          <a:noFill/>
        </p:spPr>
        <p:txBody>
          <a:bodyPr wrap="square" rtlCol="0">
            <a:spAutoFit/>
          </a:bodyPr>
          <a:lstStyle/>
          <a:p>
            <a:r>
              <a:rPr lang="en-US" altLang="zh-CN" sz="2800" b="1" dirty="0">
                <a:latin typeface="Cambria Math" panose="02040503050406030204" pitchFamily="18" charset="0"/>
                <a:ea typeface="Cambria Math" panose="02040503050406030204" pitchFamily="18" charset="0"/>
              </a:rPr>
              <a:t>Motivation</a:t>
            </a:r>
            <a:endParaRPr lang="zh-CN" altLang="en-US" sz="2800" b="1" dirty="0">
              <a:latin typeface="Cambria Math" panose="02040503050406030204" pitchFamily="18" charset="0"/>
              <a:ea typeface="楷体" panose="02010609060101010101" pitchFamily="49" charset="-122"/>
            </a:endParaRPr>
          </a:p>
        </p:txBody>
      </p:sp>
      <p:pic>
        <p:nvPicPr>
          <p:cNvPr id="9" name="图形 8" descr="灯泡和齿轮">
            <a:extLst>
              <a:ext uri="{FF2B5EF4-FFF2-40B4-BE49-F238E27FC236}">
                <a16:creationId xmlns:a16="http://schemas.microsoft.com/office/drawing/2014/main" id="{BB50CFD5-311B-7AE0-7CBD-656496AF071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0457" y="961427"/>
            <a:ext cx="452693" cy="452693"/>
          </a:xfrm>
          <a:prstGeom prst="rect">
            <a:avLst/>
          </a:prstGeom>
        </p:spPr>
      </p:pic>
      <p:sp>
        <p:nvSpPr>
          <p:cNvPr id="22" name="文本框 21">
            <a:extLst>
              <a:ext uri="{FF2B5EF4-FFF2-40B4-BE49-F238E27FC236}">
                <a16:creationId xmlns:a16="http://schemas.microsoft.com/office/drawing/2014/main" id="{EB6D5783-7C9F-ACE2-7B49-8B971D4583A9}"/>
              </a:ext>
            </a:extLst>
          </p:cNvPr>
          <p:cNvSpPr txBox="1"/>
          <p:nvPr/>
        </p:nvSpPr>
        <p:spPr>
          <a:xfrm>
            <a:off x="374608" y="1475694"/>
            <a:ext cx="11506841" cy="1131785"/>
          </a:xfrm>
          <a:prstGeom prst="rect">
            <a:avLst/>
          </a:prstGeom>
          <a:noFill/>
        </p:spPr>
        <p:txBody>
          <a:bodyPr wrap="square">
            <a:spAutoFit/>
          </a:bodyPr>
          <a:lstStyle/>
          <a:p>
            <a:pPr>
              <a:lnSpc>
                <a:spcPct val="150000"/>
              </a:lnSpc>
            </a:pPr>
            <a:r>
              <a:rPr lang="zh-CN" altLang="en-US" sz="2400" b="1">
                <a:latin typeface="Cambria Math" panose="02040503050406030204" pitchFamily="18" charset="0"/>
                <a:ea typeface="楷体" panose="02010609060101010101" pitchFamily="49" charset="-122"/>
              </a:rPr>
              <a:t>尽管零样本检测器表现出强大的泛化能力，但在黑盒场景下无法达到所需的检测质量。为了实现黑盒模型的高质量检测，希望能够</a:t>
            </a:r>
            <a:r>
              <a:rPr lang="zh-CN" altLang="en-US" sz="2400" b="1">
                <a:solidFill>
                  <a:srgbClr val="C00000"/>
                </a:solidFill>
                <a:latin typeface="Cambria Math" panose="02040503050406030204" pitchFamily="18" charset="0"/>
                <a:ea typeface="楷体" panose="02010609060101010101" pitchFamily="49" charset="-122"/>
              </a:rPr>
              <a:t>提取黑盒模型的深层内在特征</a:t>
            </a:r>
            <a:r>
              <a:rPr lang="zh-CN" altLang="en-US" sz="2400" b="1">
                <a:latin typeface="Cambria Math" panose="02040503050406030204" pitchFamily="18" charset="0"/>
                <a:ea typeface="楷体" panose="02010609060101010101" pitchFamily="49" charset="-122"/>
              </a:rPr>
              <a:t>。</a:t>
            </a:r>
            <a:endParaRPr lang="zh-CN" altLang="en-US" sz="2400" b="1" dirty="0">
              <a:latin typeface="Cambria Math" panose="02040503050406030204" pitchFamily="18" charset="0"/>
              <a:ea typeface="楷体" panose="02010609060101010101" pitchFamily="49" charset="-122"/>
            </a:endParaRPr>
          </a:p>
        </p:txBody>
      </p:sp>
      <p:cxnSp>
        <p:nvCxnSpPr>
          <p:cNvPr id="2" name="直接连接符 1">
            <a:extLst>
              <a:ext uri="{FF2B5EF4-FFF2-40B4-BE49-F238E27FC236}">
                <a16:creationId xmlns:a16="http://schemas.microsoft.com/office/drawing/2014/main" id="{4F07F9DB-2460-5614-AFB6-65491EC63937}"/>
              </a:ext>
            </a:extLst>
          </p:cNvPr>
          <p:cNvCxnSpPr>
            <a:cxnSpLocks/>
          </p:cNvCxnSpPr>
          <p:nvPr/>
        </p:nvCxnSpPr>
        <p:spPr>
          <a:xfrm>
            <a:off x="99391" y="6461760"/>
            <a:ext cx="1464366"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CA1DEDF6-18E8-8448-0DD9-D7C5F9739D99}"/>
              </a:ext>
            </a:extLst>
          </p:cNvPr>
          <p:cNvSpPr txBox="1"/>
          <p:nvPr/>
        </p:nvSpPr>
        <p:spPr>
          <a:xfrm>
            <a:off x="99391" y="6467511"/>
            <a:ext cx="8224552" cy="276999"/>
          </a:xfrm>
          <a:prstGeom prst="rect">
            <a:avLst/>
          </a:prstGeom>
          <a:noFill/>
        </p:spPr>
        <p:txBody>
          <a:bodyPr wrap="square" rtlCol="0">
            <a:spAutoFit/>
          </a:bodyPr>
          <a:lstStyle/>
          <a:p>
            <a:r>
              <a:rPr lang="en-US" altLang="zh-CN" sz="1200">
                <a:latin typeface="Cambria Math" panose="02040503050406030204" pitchFamily="18" charset="0"/>
                <a:ea typeface="Cambria Math" panose="02040503050406030204" pitchFamily="18" charset="0"/>
              </a:rPr>
              <a:t>DPIC: Decoupling Prompt and Intrinsic Characteristics for LLM Generated Text Detection    </a:t>
            </a:r>
            <a:r>
              <a:rPr lang="en-US" altLang="zh-CN" sz="1200" b="1">
                <a:latin typeface="Cambria Math" panose="02040503050406030204" pitchFamily="18" charset="0"/>
                <a:ea typeface="Cambria Math" panose="02040503050406030204" pitchFamily="18" charset="0"/>
              </a:rPr>
              <a:t>NeuIPS 2024</a:t>
            </a:r>
            <a:endParaRPr lang="zh-CN" altLang="en-US" sz="1200" b="1" dirty="0">
              <a:latin typeface="Cambria Math" panose="02040503050406030204" pitchFamily="18" charset="0"/>
            </a:endParaRPr>
          </a:p>
        </p:txBody>
      </p:sp>
      <p:sp>
        <p:nvSpPr>
          <p:cNvPr id="24" name="灯片编号占位符 9">
            <a:extLst>
              <a:ext uri="{FF2B5EF4-FFF2-40B4-BE49-F238E27FC236}">
                <a16:creationId xmlns:a16="http://schemas.microsoft.com/office/drawing/2014/main" id="{8B6C1E51-0DAA-A85B-B502-C830FB75A615}"/>
              </a:ext>
            </a:extLst>
          </p:cNvPr>
          <p:cNvSpPr txBox="1">
            <a:spLocks/>
          </p:cNvSpPr>
          <p:nvPr/>
        </p:nvSpPr>
        <p:spPr>
          <a:xfrm>
            <a:off x="11582400" y="6263640"/>
            <a:ext cx="477520" cy="476250"/>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A3F0588-731F-4E74-8DCB-8906B5D06DFF}" type="slidenum">
              <a:rPr lang="en-US" altLang="zh-CN" sz="2000" b="1" smtClean="0">
                <a:solidFill>
                  <a:srgbClr val="C00000"/>
                </a:solidFill>
              </a:rPr>
              <a:pPr/>
              <a:t>13</a:t>
            </a:fld>
            <a:endParaRPr lang="en-US" altLang="zh-CN" sz="2000" b="1" dirty="0">
              <a:solidFill>
                <a:srgbClr val="C00000"/>
              </a:solidFill>
            </a:endParaRPr>
          </a:p>
        </p:txBody>
      </p:sp>
      <p:sp>
        <p:nvSpPr>
          <p:cNvPr id="5" name="文本框 4">
            <a:extLst>
              <a:ext uri="{FF2B5EF4-FFF2-40B4-BE49-F238E27FC236}">
                <a16:creationId xmlns:a16="http://schemas.microsoft.com/office/drawing/2014/main" id="{3912BE4A-94CE-1DE9-762D-7645366B2F0E}"/>
              </a:ext>
            </a:extLst>
          </p:cNvPr>
          <p:cNvSpPr txBox="1"/>
          <p:nvPr/>
        </p:nvSpPr>
        <p:spPr>
          <a:xfrm>
            <a:off x="2119621" y="3153250"/>
            <a:ext cx="7952758" cy="574516"/>
          </a:xfrm>
          <a:prstGeom prst="rect">
            <a:avLst/>
          </a:prstGeom>
          <a:noFill/>
        </p:spPr>
        <p:txBody>
          <a:bodyPr wrap="square">
            <a:spAutoFit/>
          </a:bodyPr>
          <a:lstStyle/>
          <a:p>
            <a:pPr>
              <a:lnSpc>
                <a:spcPct val="150000"/>
              </a:lnSpc>
            </a:pPr>
            <a:r>
              <a:rPr lang="zh-CN" altLang="en-US" sz="2400" b="1">
                <a:latin typeface="Cambria Math" panose="02040503050406030204" pitchFamily="18" charset="0"/>
                <a:ea typeface="楷体" panose="02010609060101010101" pitchFamily="49" charset="-122"/>
              </a:rPr>
              <a:t>生成过程可以看作是生成模型提示和内在特征的耦合过程。</a:t>
            </a:r>
            <a:endParaRPr lang="zh-CN" altLang="en-US" sz="2400" b="1" dirty="0">
              <a:latin typeface="Cambria Math" panose="02040503050406030204" pitchFamily="18" charset="0"/>
              <a:ea typeface="楷体" panose="02010609060101010101" pitchFamily="49" charset="-122"/>
            </a:endParaRPr>
          </a:p>
        </p:txBody>
      </p:sp>
      <p:sp>
        <p:nvSpPr>
          <p:cNvPr id="7" name="椭圆 6">
            <a:extLst>
              <a:ext uri="{FF2B5EF4-FFF2-40B4-BE49-F238E27FC236}">
                <a16:creationId xmlns:a16="http://schemas.microsoft.com/office/drawing/2014/main" id="{CF0EF964-2987-5EC9-7FFA-809A80C28444}"/>
              </a:ext>
            </a:extLst>
          </p:cNvPr>
          <p:cNvSpPr/>
          <p:nvPr/>
        </p:nvSpPr>
        <p:spPr>
          <a:xfrm>
            <a:off x="7050657" y="3215356"/>
            <a:ext cx="1362973" cy="574516"/>
          </a:xfrm>
          <a:prstGeom prst="ellipse">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 name="直接箭头连接符 14">
            <a:extLst>
              <a:ext uri="{FF2B5EF4-FFF2-40B4-BE49-F238E27FC236}">
                <a16:creationId xmlns:a16="http://schemas.microsoft.com/office/drawing/2014/main" id="{AC38E993-E947-2B23-342F-AB33E87E2FB2}"/>
              </a:ext>
            </a:extLst>
          </p:cNvPr>
          <p:cNvCxnSpPr>
            <a:stCxn id="7" idx="7"/>
          </p:cNvCxnSpPr>
          <p:nvPr/>
        </p:nvCxnSpPr>
        <p:spPr>
          <a:xfrm flipV="1">
            <a:off x="8214027" y="3153250"/>
            <a:ext cx="199603" cy="14624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C2F31F2B-E641-1246-7A30-D68D89C79F01}"/>
              </a:ext>
            </a:extLst>
          </p:cNvPr>
          <p:cNvSpPr txBox="1"/>
          <p:nvPr/>
        </p:nvSpPr>
        <p:spPr>
          <a:xfrm>
            <a:off x="5388633" y="2653347"/>
            <a:ext cx="6049993" cy="454035"/>
          </a:xfrm>
          <a:prstGeom prst="rect">
            <a:avLst/>
          </a:prstGeom>
          <a:noFill/>
        </p:spPr>
        <p:txBody>
          <a:bodyPr wrap="square">
            <a:spAutoFit/>
          </a:bodyPr>
          <a:lstStyle/>
          <a:p>
            <a:pPr>
              <a:lnSpc>
                <a:spcPct val="150000"/>
              </a:lnSpc>
            </a:pPr>
            <a:r>
              <a:rPr lang="zh-CN" altLang="en-US" b="1">
                <a:solidFill>
                  <a:schemeClr val="accent1"/>
                </a:solidFill>
                <a:latin typeface="Cambria Math" panose="02040503050406030204" pitchFamily="18" charset="0"/>
                <a:ea typeface="楷体" panose="02010609060101010101" pitchFamily="49" charset="-122"/>
              </a:rPr>
              <a:t>区分关键：生成文本和人类文本表现出不一致的内在特征</a:t>
            </a:r>
            <a:endParaRPr lang="zh-CN" altLang="en-US" b="1" dirty="0">
              <a:solidFill>
                <a:schemeClr val="accent1"/>
              </a:solidFill>
              <a:latin typeface="Cambria Math" panose="02040503050406030204" pitchFamily="18" charset="0"/>
              <a:ea typeface="楷体" panose="02010609060101010101" pitchFamily="49" charset="-122"/>
            </a:endParaRPr>
          </a:p>
        </p:txBody>
      </p:sp>
      <p:sp>
        <p:nvSpPr>
          <p:cNvPr id="19" name="箭头: 下 18">
            <a:extLst>
              <a:ext uri="{FF2B5EF4-FFF2-40B4-BE49-F238E27FC236}">
                <a16:creationId xmlns:a16="http://schemas.microsoft.com/office/drawing/2014/main" id="{62154659-AD6D-64F8-0A70-A0EF5349C301}"/>
              </a:ext>
            </a:extLst>
          </p:cNvPr>
          <p:cNvSpPr/>
          <p:nvPr/>
        </p:nvSpPr>
        <p:spPr>
          <a:xfrm>
            <a:off x="5978503" y="3789871"/>
            <a:ext cx="299050" cy="396815"/>
          </a:xfrm>
          <a:prstGeom prst="downArrow">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a16="http://schemas.microsoft.com/office/drawing/2014/main" id="{8651CB23-B29E-A6AE-318A-E03BDA710B24}"/>
              </a:ext>
            </a:extLst>
          </p:cNvPr>
          <p:cNvSpPr txBox="1"/>
          <p:nvPr/>
        </p:nvSpPr>
        <p:spPr>
          <a:xfrm>
            <a:off x="1603313" y="4186685"/>
            <a:ext cx="1664425" cy="494238"/>
          </a:xfrm>
          <a:prstGeom prst="rect">
            <a:avLst/>
          </a:prstGeom>
          <a:noFill/>
        </p:spPr>
        <p:txBody>
          <a:bodyPr wrap="square">
            <a:spAutoFit/>
          </a:bodyPr>
          <a:lstStyle/>
          <a:p>
            <a:pPr>
              <a:lnSpc>
                <a:spcPct val="150000"/>
              </a:lnSpc>
            </a:pPr>
            <a:r>
              <a:rPr lang="zh-CN" altLang="en-US" sz="2000" b="1">
                <a:latin typeface="Cambria Math" panose="02040503050406030204" pitchFamily="18" charset="0"/>
                <a:ea typeface="楷体" panose="02010609060101010101" pitchFamily="49" charset="-122"/>
              </a:rPr>
              <a:t>白盒场景</a:t>
            </a:r>
            <a:endParaRPr lang="zh-CN" altLang="en-US" sz="2000" b="1" dirty="0">
              <a:latin typeface="Cambria Math" panose="02040503050406030204" pitchFamily="18" charset="0"/>
              <a:ea typeface="楷体" panose="02010609060101010101" pitchFamily="49" charset="-122"/>
            </a:endParaRPr>
          </a:p>
        </p:txBody>
      </p:sp>
      <p:sp>
        <p:nvSpPr>
          <p:cNvPr id="21" name="矩形 20">
            <a:extLst>
              <a:ext uri="{FF2B5EF4-FFF2-40B4-BE49-F238E27FC236}">
                <a16:creationId xmlns:a16="http://schemas.microsoft.com/office/drawing/2014/main" id="{FEF6B321-BB4C-1B9F-DE73-E1AF7DD1B95C}"/>
              </a:ext>
            </a:extLst>
          </p:cNvPr>
          <p:cNvSpPr/>
          <p:nvPr/>
        </p:nvSpPr>
        <p:spPr>
          <a:xfrm>
            <a:off x="471581" y="4248791"/>
            <a:ext cx="3686351" cy="2071496"/>
          </a:xfrm>
          <a:prstGeom prst="rect">
            <a:avLst/>
          </a:prstGeom>
          <a:noFill/>
          <a:ln w="19050">
            <a:solidFill>
              <a:schemeClr val="accent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文本框 24">
            <a:extLst>
              <a:ext uri="{FF2B5EF4-FFF2-40B4-BE49-F238E27FC236}">
                <a16:creationId xmlns:a16="http://schemas.microsoft.com/office/drawing/2014/main" id="{8459CF22-ADD0-12C5-D587-12AA9738EE4E}"/>
              </a:ext>
            </a:extLst>
          </p:cNvPr>
          <p:cNvSpPr txBox="1"/>
          <p:nvPr/>
        </p:nvSpPr>
        <p:spPr>
          <a:xfrm>
            <a:off x="496561" y="4725778"/>
            <a:ext cx="3661371" cy="1417568"/>
          </a:xfrm>
          <a:prstGeom prst="rect">
            <a:avLst/>
          </a:prstGeom>
          <a:noFill/>
        </p:spPr>
        <p:txBody>
          <a:bodyPr wrap="square">
            <a:spAutoFit/>
          </a:bodyPr>
          <a:lstStyle/>
          <a:p>
            <a:pPr>
              <a:lnSpc>
                <a:spcPct val="150000"/>
              </a:lnSpc>
            </a:pPr>
            <a:r>
              <a:rPr lang="zh-CN" altLang="en-US" sz="2000">
                <a:solidFill>
                  <a:srgbClr val="000000"/>
                </a:solidFill>
                <a:latin typeface="Cambria Math" panose="02040503050406030204" pitchFamily="18" charset="0"/>
                <a:ea typeface="楷体" panose="02010609060101010101" pitchFamily="49" charset="-122"/>
              </a:rPr>
              <a:t>检测器</a:t>
            </a:r>
            <a:r>
              <a:rPr lang="zh-CN" altLang="en-US" sz="2000" b="0" i="0">
                <a:solidFill>
                  <a:srgbClr val="000000"/>
                </a:solidFill>
                <a:effectLst/>
                <a:latin typeface="Cambria Math" panose="02040503050406030204" pitchFamily="18" charset="0"/>
                <a:ea typeface="楷体" panose="02010609060101010101" pitchFamily="49" charset="-122"/>
              </a:rPr>
              <a:t>依靠生成模型的内部信息提取内在特征来识别 </a:t>
            </a:r>
            <a:r>
              <a:rPr lang="en-US" altLang="zh-CN" sz="2000" b="0" i="0">
                <a:solidFill>
                  <a:srgbClr val="000000"/>
                </a:solidFill>
                <a:effectLst/>
                <a:latin typeface="Cambria Math" panose="02040503050406030204" pitchFamily="18" charset="0"/>
                <a:ea typeface="Cambria Math" panose="02040503050406030204" pitchFamily="18" charset="0"/>
              </a:rPr>
              <a:t>LLM </a:t>
            </a:r>
            <a:r>
              <a:rPr lang="zh-CN" altLang="en-US" sz="2000" b="0" i="0">
                <a:solidFill>
                  <a:srgbClr val="000000"/>
                </a:solidFill>
                <a:effectLst/>
                <a:latin typeface="Cambria Math" panose="02040503050406030204" pitchFamily="18" charset="0"/>
                <a:ea typeface="楷体" panose="02010609060101010101" pitchFamily="49" charset="-122"/>
              </a:rPr>
              <a:t>生成的文本，达到理想检测性能。</a:t>
            </a:r>
            <a:endParaRPr lang="zh-CN" altLang="en-US" sz="2000">
              <a:latin typeface="Cambria Math" panose="02040503050406030204" pitchFamily="18" charset="0"/>
              <a:ea typeface="楷体" panose="02010609060101010101" pitchFamily="49" charset="-122"/>
            </a:endParaRPr>
          </a:p>
        </p:txBody>
      </p:sp>
      <p:sp>
        <p:nvSpPr>
          <p:cNvPr id="26" name="文本框 25">
            <a:extLst>
              <a:ext uri="{FF2B5EF4-FFF2-40B4-BE49-F238E27FC236}">
                <a16:creationId xmlns:a16="http://schemas.microsoft.com/office/drawing/2014/main" id="{27D08C7D-01C1-36E6-663C-D6B67EC01925}"/>
              </a:ext>
            </a:extLst>
          </p:cNvPr>
          <p:cNvSpPr txBox="1"/>
          <p:nvPr/>
        </p:nvSpPr>
        <p:spPr>
          <a:xfrm>
            <a:off x="5506810" y="4206300"/>
            <a:ext cx="1664425" cy="494238"/>
          </a:xfrm>
          <a:prstGeom prst="rect">
            <a:avLst/>
          </a:prstGeom>
          <a:noFill/>
        </p:spPr>
        <p:txBody>
          <a:bodyPr wrap="square">
            <a:spAutoFit/>
          </a:bodyPr>
          <a:lstStyle/>
          <a:p>
            <a:pPr>
              <a:lnSpc>
                <a:spcPct val="150000"/>
              </a:lnSpc>
            </a:pPr>
            <a:r>
              <a:rPr lang="zh-CN" altLang="en-US" sz="2000" b="1">
                <a:latin typeface="Cambria Math" panose="02040503050406030204" pitchFamily="18" charset="0"/>
                <a:ea typeface="楷体" panose="02010609060101010101" pitchFamily="49" charset="-122"/>
              </a:rPr>
              <a:t>黑盒场景</a:t>
            </a:r>
            <a:endParaRPr lang="zh-CN" altLang="en-US" sz="2000" b="1" dirty="0">
              <a:latin typeface="Cambria Math" panose="02040503050406030204" pitchFamily="18" charset="0"/>
              <a:ea typeface="楷体" panose="02010609060101010101" pitchFamily="49" charset="-122"/>
            </a:endParaRPr>
          </a:p>
        </p:txBody>
      </p:sp>
      <p:sp>
        <p:nvSpPr>
          <p:cNvPr id="27" name="矩形 26">
            <a:extLst>
              <a:ext uri="{FF2B5EF4-FFF2-40B4-BE49-F238E27FC236}">
                <a16:creationId xmlns:a16="http://schemas.microsoft.com/office/drawing/2014/main" id="{D67CE348-3B57-E2A6-B1F0-9FAFCFA7583C}"/>
              </a:ext>
            </a:extLst>
          </p:cNvPr>
          <p:cNvSpPr/>
          <p:nvPr/>
        </p:nvSpPr>
        <p:spPr>
          <a:xfrm>
            <a:off x="4157933" y="4248791"/>
            <a:ext cx="3661372" cy="2071496"/>
          </a:xfrm>
          <a:prstGeom prst="rect">
            <a:avLst/>
          </a:prstGeom>
          <a:noFill/>
          <a:ln w="19050">
            <a:solidFill>
              <a:schemeClr val="accent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3B6AD040-8D3E-1E2B-FBA1-2BC14A42673A}"/>
              </a:ext>
            </a:extLst>
          </p:cNvPr>
          <p:cNvSpPr txBox="1"/>
          <p:nvPr/>
        </p:nvSpPr>
        <p:spPr>
          <a:xfrm>
            <a:off x="4134930" y="4725778"/>
            <a:ext cx="3801372" cy="955903"/>
          </a:xfrm>
          <a:prstGeom prst="rect">
            <a:avLst/>
          </a:prstGeom>
          <a:noFill/>
        </p:spPr>
        <p:txBody>
          <a:bodyPr wrap="square">
            <a:spAutoFit/>
          </a:bodyPr>
          <a:lstStyle/>
          <a:p>
            <a:pPr>
              <a:lnSpc>
                <a:spcPct val="150000"/>
              </a:lnSpc>
            </a:pPr>
            <a:r>
              <a:rPr lang="zh-CN" altLang="en-US" sz="2000" b="0" i="0">
                <a:solidFill>
                  <a:srgbClr val="000000"/>
                </a:solidFill>
                <a:effectLst/>
                <a:latin typeface="Cambria Math" panose="02040503050406030204" pitchFamily="18" charset="0"/>
                <a:ea typeface="楷体" panose="02010609060101010101" pitchFamily="49" charset="-122"/>
              </a:rPr>
              <a:t>无法访问模型内部信息，依赖开源的代理模型，检测性能下降。</a:t>
            </a:r>
            <a:endParaRPr lang="zh-CN" altLang="en-US" sz="2000">
              <a:latin typeface="Cambria Math" panose="02040503050406030204" pitchFamily="18" charset="0"/>
              <a:ea typeface="楷体" panose="02010609060101010101" pitchFamily="49" charset="-122"/>
            </a:endParaRPr>
          </a:p>
        </p:txBody>
      </p:sp>
      <p:sp>
        <p:nvSpPr>
          <p:cNvPr id="29" name="文本框 28">
            <a:extLst>
              <a:ext uri="{FF2B5EF4-FFF2-40B4-BE49-F238E27FC236}">
                <a16:creationId xmlns:a16="http://schemas.microsoft.com/office/drawing/2014/main" id="{94F99A20-0F7D-0421-9AA9-DB865B540C50}"/>
              </a:ext>
            </a:extLst>
          </p:cNvPr>
          <p:cNvSpPr txBox="1"/>
          <p:nvPr/>
        </p:nvSpPr>
        <p:spPr>
          <a:xfrm>
            <a:off x="8997395" y="4185656"/>
            <a:ext cx="1664425" cy="494238"/>
          </a:xfrm>
          <a:prstGeom prst="rect">
            <a:avLst/>
          </a:prstGeom>
          <a:noFill/>
        </p:spPr>
        <p:txBody>
          <a:bodyPr wrap="square">
            <a:spAutoFit/>
          </a:bodyPr>
          <a:lstStyle/>
          <a:p>
            <a:pPr>
              <a:lnSpc>
                <a:spcPct val="150000"/>
              </a:lnSpc>
            </a:pPr>
            <a:r>
              <a:rPr lang="zh-CN" altLang="en-US" sz="2000" b="1">
                <a:latin typeface="Cambria Math" panose="02040503050406030204" pitchFamily="18" charset="0"/>
                <a:ea typeface="楷体" panose="02010609060101010101" pitchFamily="49" charset="-122"/>
              </a:rPr>
              <a:t>监督分类器</a:t>
            </a:r>
            <a:endParaRPr lang="zh-CN" altLang="en-US" sz="2000" b="1" dirty="0">
              <a:latin typeface="Cambria Math" panose="02040503050406030204" pitchFamily="18" charset="0"/>
              <a:ea typeface="楷体" panose="02010609060101010101" pitchFamily="49" charset="-122"/>
            </a:endParaRPr>
          </a:p>
        </p:txBody>
      </p:sp>
      <p:sp>
        <p:nvSpPr>
          <p:cNvPr id="30" name="矩形 29">
            <a:extLst>
              <a:ext uri="{FF2B5EF4-FFF2-40B4-BE49-F238E27FC236}">
                <a16:creationId xmlns:a16="http://schemas.microsoft.com/office/drawing/2014/main" id="{21522BAA-0F1E-F4D0-48B2-7B6E5012D282}"/>
              </a:ext>
            </a:extLst>
          </p:cNvPr>
          <p:cNvSpPr/>
          <p:nvPr/>
        </p:nvSpPr>
        <p:spPr>
          <a:xfrm>
            <a:off x="7821279" y="4248791"/>
            <a:ext cx="3661372" cy="2071496"/>
          </a:xfrm>
          <a:prstGeom prst="rect">
            <a:avLst/>
          </a:prstGeom>
          <a:noFill/>
          <a:ln w="19050">
            <a:solidFill>
              <a:schemeClr val="accent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a16="http://schemas.microsoft.com/office/drawing/2014/main" id="{9A5228BE-64F8-56F9-7158-CE7846D75B62}"/>
              </a:ext>
            </a:extLst>
          </p:cNvPr>
          <p:cNvSpPr txBox="1"/>
          <p:nvPr/>
        </p:nvSpPr>
        <p:spPr>
          <a:xfrm>
            <a:off x="7894067" y="4707512"/>
            <a:ext cx="3801372" cy="958596"/>
          </a:xfrm>
          <a:prstGeom prst="rect">
            <a:avLst/>
          </a:prstGeom>
          <a:noFill/>
        </p:spPr>
        <p:txBody>
          <a:bodyPr wrap="square">
            <a:spAutoFit/>
          </a:bodyPr>
          <a:lstStyle/>
          <a:p>
            <a:pPr>
              <a:lnSpc>
                <a:spcPct val="150000"/>
              </a:lnSpc>
            </a:pPr>
            <a:r>
              <a:rPr lang="zh-CN" altLang="en-US" sz="2000" b="0" i="0">
                <a:solidFill>
                  <a:srgbClr val="000000"/>
                </a:solidFill>
                <a:effectLst/>
                <a:latin typeface="Cambria Math" panose="02040503050406030204" pitchFamily="18" charset="0"/>
                <a:ea typeface="楷体" panose="02010609060101010101" pitchFamily="49" charset="-122"/>
              </a:rPr>
              <a:t>依赖不同提示生成的训练数据，但包含所有提示是不切实际的。</a:t>
            </a:r>
            <a:endParaRPr lang="zh-CN" altLang="en-US" sz="2000">
              <a:latin typeface="Cambria Math" panose="02040503050406030204" pitchFamily="18" charset="0"/>
              <a:ea typeface="楷体" panose="02010609060101010101" pitchFamily="49" charset="-122"/>
            </a:endParaRPr>
          </a:p>
        </p:txBody>
      </p:sp>
      <p:sp>
        <p:nvSpPr>
          <p:cNvPr id="33" name="对话气泡: 圆角矩形 32">
            <a:extLst>
              <a:ext uri="{FF2B5EF4-FFF2-40B4-BE49-F238E27FC236}">
                <a16:creationId xmlns:a16="http://schemas.microsoft.com/office/drawing/2014/main" id="{024B18BA-CCE6-0ACA-6594-1CFF00EF658D}"/>
              </a:ext>
            </a:extLst>
          </p:cNvPr>
          <p:cNvSpPr/>
          <p:nvPr/>
        </p:nvSpPr>
        <p:spPr>
          <a:xfrm rot="10800000">
            <a:off x="8323940" y="3748887"/>
            <a:ext cx="2447575" cy="472285"/>
          </a:xfrm>
          <a:prstGeom prst="wedgeRoundRectCallout">
            <a:avLst>
              <a:gd name="adj1" fmla="val 47978"/>
              <a:gd name="adj2" fmla="val 80842"/>
              <a:gd name="adj3" fmla="val 16667"/>
            </a:avLst>
          </a:prstGeom>
          <a:solidFill>
            <a:schemeClr val="accent5">
              <a:lumMod val="20000"/>
              <a:lumOff val="8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475F667F-A50D-80FE-E94C-AAF2BB86571A}"/>
              </a:ext>
            </a:extLst>
          </p:cNvPr>
          <p:cNvSpPr txBox="1"/>
          <p:nvPr/>
        </p:nvSpPr>
        <p:spPr>
          <a:xfrm>
            <a:off x="8313828" y="3683517"/>
            <a:ext cx="2605252" cy="584775"/>
          </a:xfrm>
          <a:prstGeom prst="rect">
            <a:avLst/>
          </a:prstGeom>
          <a:noFill/>
        </p:spPr>
        <p:txBody>
          <a:bodyPr wrap="square">
            <a:spAutoFit/>
          </a:bodyPr>
          <a:lstStyle/>
          <a:p>
            <a:r>
              <a:rPr lang="zh-CN" altLang="en-US" sz="1600" b="0" i="0">
                <a:solidFill>
                  <a:srgbClr val="000000"/>
                </a:solidFill>
                <a:effectLst/>
                <a:latin typeface="Cambria Math" panose="02040503050406030204" pitchFamily="18" charset="0"/>
                <a:ea typeface="楷体" panose="02010609060101010101" pitchFamily="49" charset="-122"/>
              </a:rPr>
              <a:t>如何巧妙地从黑盒模型生成的文本中提取内在特征？</a:t>
            </a:r>
            <a:endParaRPr lang="zh-CN" altLang="en-US" sz="1600">
              <a:latin typeface="Cambria Math" panose="02040503050406030204" pitchFamily="18" charset="0"/>
              <a:ea typeface="楷体" panose="02010609060101010101" pitchFamily="49" charset="-122"/>
            </a:endParaRPr>
          </a:p>
        </p:txBody>
      </p:sp>
    </p:spTree>
    <p:extLst>
      <p:ext uri="{BB962C8B-B14F-4D97-AF65-F5344CB8AC3E}">
        <p14:creationId xmlns:p14="http://schemas.microsoft.com/office/powerpoint/2010/main" val="7754141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3773B7F-F902-6F6B-EF9A-4BACEE532D1C}"/>
              </a:ext>
            </a:extLst>
          </p:cNvPr>
          <p:cNvPicPr>
            <a:picLocks noChangeAspect="1"/>
          </p:cNvPicPr>
          <p:nvPr/>
        </p:nvPicPr>
        <p:blipFill>
          <a:blip r:embed="rId3" cstate="print"/>
          <a:srcRect l="14083" t="27527" r="43306" b="56670"/>
          <a:stretch>
            <a:fillRect/>
          </a:stretch>
        </p:blipFill>
        <p:spPr>
          <a:xfrm>
            <a:off x="0" y="0"/>
            <a:ext cx="3784046" cy="993773"/>
          </a:xfrm>
          <a:prstGeom prst="rect">
            <a:avLst/>
          </a:prstGeom>
        </p:spPr>
      </p:pic>
      <p:pic>
        <p:nvPicPr>
          <p:cNvPr id="6" name="图片 5">
            <a:extLst>
              <a:ext uri="{FF2B5EF4-FFF2-40B4-BE49-F238E27FC236}">
                <a16:creationId xmlns:a16="http://schemas.microsoft.com/office/drawing/2014/main" id="{5EB3C220-FCC6-F370-F148-80683C8960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53763" y="0"/>
            <a:ext cx="1138237" cy="993773"/>
          </a:xfrm>
          <a:prstGeom prst="rect">
            <a:avLst/>
          </a:prstGeom>
        </p:spPr>
      </p:pic>
      <p:cxnSp>
        <p:nvCxnSpPr>
          <p:cNvPr id="2" name="直接连接符 1">
            <a:extLst>
              <a:ext uri="{FF2B5EF4-FFF2-40B4-BE49-F238E27FC236}">
                <a16:creationId xmlns:a16="http://schemas.microsoft.com/office/drawing/2014/main" id="{4F07F9DB-2460-5614-AFB6-65491EC63937}"/>
              </a:ext>
            </a:extLst>
          </p:cNvPr>
          <p:cNvCxnSpPr>
            <a:cxnSpLocks/>
          </p:cNvCxnSpPr>
          <p:nvPr/>
        </p:nvCxnSpPr>
        <p:spPr>
          <a:xfrm>
            <a:off x="99391" y="6461760"/>
            <a:ext cx="1464366"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5" name="图形 4" descr="发送">
            <a:extLst>
              <a:ext uri="{FF2B5EF4-FFF2-40B4-BE49-F238E27FC236}">
                <a16:creationId xmlns:a16="http://schemas.microsoft.com/office/drawing/2014/main" id="{0B2EEC0C-5D59-DE89-FFD1-F46C56C2BE0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61178" y="917570"/>
            <a:ext cx="443670" cy="443670"/>
          </a:xfrm>
          <a:prstGeom prst="rect">
            <a:avLst/>
          </a:prstGeom>
        </p:spPr>
      </p:pic>
      <p:sp>
        <p:nvSpPr>
          <p:cNvPr id="7" name="文本框 6">
            <a:extLst>
              <a:ext uri="{FF2B5EF4-FFF2-40B4-BE49-F238E27FC236}">
                <a16:creationId xmlns:a16="http://schemas.microsoft.com/office/drawing/2014/main" id="{073C1661-F0C6-20F5-0122-05D53B5ED7EF}"/>
              </a:ext>
            </a:extLst>
          </p:cNvPr>
          <p:cNvSpPr txBox="1"/>
          <p:nvPr/>
        </p:nvSpPr>
        <p:spPr>
          <a:xfrm>
            <a:off x="737772" y="877795"/>
            <a:ext cx="3474723" cy="523220"/>
          </a:xfrm>
          <a:prstGeom prst="rect">
            <a:avLst/>
          </a:prstGeom>
          <a:noFill/>
        </p:spPr>
        <p:txBody>
          <a:bodyPr wrap="square" rtlCol="0">
            <a:spAutoFit/>
          </a:bodyPr>
          <a:lstStyle/>
          <a:p>
            <a:r>
              <a:rPr lang="en-US" altLang="zh-CN" sz="2800" b="1" dirty="0">
                <a:latin typeface="Cambria Math" panose="02040503050406030204" pitchFamily="18" charset="0"/>
                <a:ea typeface="Cambria Math" panose="02040503050406030204" pitchFamily="18" charset="0"/>
              </a:rPr>
              <a:t>Method</a:t>
            </a:r>
            <a:endParaRPr lang="zh-CN" altLang="en-US" sz="2800" b="1" dirty="0">
              <a:latin typeface="Cambria Math" panose="02040503050406030204" pitchFamily="18" charset="0"/>
              <a:ea typeface="楷体" panose="02010609060101010101" pitchFamily="49" charset="-122"/>
            </a:endParaRPr>
          </a:p>
        </p:txBody>
      </p:sp>
      <p:sp>
        <p:nvSpPr>
          <p:cNvPr id="30" name="灯片编号占位符 9">
            <a:extLst>
              <a:ext uri="{FF2B5EF4-FFF2-40B4-BE49-F238E27FC236}">
                <a16:creationId xmlns:a16="http://schemas.microsoft.com/office/drawing/2014/main" id="{6D16EE78-7305-5738-C11D-61FEA42339CC}"/>
              </a:ext>
            </a:extLst>
          </p:cNvPr>
          <p:cNvSpPr txBox="1">
            <a:spLocks/>
          </p:cNvSpPr>
          <p:nvPr/>
        </p:nvSpPr>
        <p:spPr>
          <a:xfrm>
            <a:off x="11582400" y="6263640"/>
            <a:ext cx="477520" cy="476250"/>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A3F0588-731F-4E74-8DCB-8906B5D06DFF}" type="slidenum">
              <a:rPr lang="en-US" altLang="zh-CN" sz="2000" b="1" smtClean="0">
                <a:solidFill>
                  <a:srgbClr val="C00000"/>
                </a:solidFill>
              </a:rPr>
              <a:pPr/>
              <a:t>14</a:t>
            </a:fld>
            <a:endParaRPr lang="en-US" altLang="zh-CN" sz="2000" b="1" dirty="0">
              <a:solidFill>
                <a:srgbClr val="C00000"/>
              </a:solidFill>
            </a:endParaRPr>
          </a:p>
        </p:txBody>
      </p:sp>
      <p:sp>
        <p:nvSpPr>
          <p:cNvPr id="8" name="文本框 7">
            <a:extLst>
              <a:ext uri="{FF2B5EF4-FFF2-40B4-BE49-F238E27FC236}">
                <a16:creationId xmlns:a16="http://schemas.microsoft.com/office/drawing/2014/main" id="{DE1E0BFB-375A-3D57-43A6-B2C48167A2B5}"/>
              </a:ext>
            </a:extLst>
          </p:cNvPr>
          <p:cNvSpPr txBox="1"/>
          <p:nvPr/>
        </p:nvSpPr>
        <p:spPr>
          <a:xfrm>
            <a:off x="99391" y="6467511"/>
            <a:ext cx="8224552" cy="276999"/>
          </a:xfrm>
          <a:prstGeom prst="rect">
            <a:avLst/>
          </a:prstGeom>
          <a:noFill/>
        </p:spPr>
        <p:txBody>
          <a:bodyPr wrap="square" rtlCol="0">
            <a:spAutoFit/>
          </a:bodyPr>
          <a:lstStyle/>
          <a:p>
            <a:r>
              <a:rPr lang="en-US" altLang="zh-CN" sz="1200">
                <a:latin typeface="Cambria Math" panose="02040503050406030204" pitchFamily="18" charset="0"/>
                <a:ea typeface="Cambria Math" panose="02040503050406030204" pitchFamily="18" charset="0"/>
              </a:rPr>
              <a:t>DPIC: Decoupling Prompt and Intrinsic Characteristics for LLM Generated Text Detection    </a:t>
            </a:r>
            <a:r>
              <a:rPr lang="en-US" altLang="zh-CN" sz="1200" b="1">
                <a:latin typeface="Cambria Math" panose="02040503050406030204" pitchFamily="18" charset="0"/>
                <a:ea typeface="Cambria Math" panose="02040503050406030204" pitchFamily="18" charset="0"/>
              </a:rPr>
              <a:t>NeuIPS 2024</a:t>
            </a:r>
            <a:endParaRPr lang="zh-CN" altLang="en-US" sz="1200" b="1" dirty="0">
              <a:latin typeface="Cambria Math" panose="02040503050406030204" pitchFamily="18" charset="0"/>
            </a:endParaRPr>
          </a:p>
        </p:txBody>
      </p:sp>
      <p:pic>
        <p:nvPicPr>
          <p:cNvPr id="10" name="图片 9">
            <a:extLst>
              <a:ext uri="{FF2B5EF4-FFF2-40B4-BE49-F238E27FC236}">
                <a16:creationId xmlns:a16="http://schemas.microsoft.com/office/drawing/2014/main" id="{E3BAB468-21D4-F0DC-F262-9D1BED50F6B3}"/>
              </a:ext>
            </a:extLst>
          </p:cNvPr>
          <p:cNvPicPr>
            <a:picLocks noChangeAspect="1"/>
          </p:cNvPicPr>
          <p:nvPr/>
        </p:nvPicPr>
        <p:blipFill>
          <a:blip r:embed="rId7"/>
          <a:stretch>
            <a:fillRect/>
          </a:stretch>
        </p:blipFill>
        <p:spPr>
          <a:xfrm>
            <a:off x="883031" y="3236129"/>
            <a:ext cx="10699369" cy="3096523"/>
          </a:xfrm>
          <a:prstGeom prst="rect">
            <a:avLst/>
          </a:prstGeom>
        </p:spPr>
      </p:pic>
      <p:sp>
        <p:nvSpPr>
          <p:cNvPr id="13" name="文本框 12">
            <a:extLst>
              <a:ext uri="{FF2B5EF4-FFF2-40B4-BE49-F238E27FC236}">
                <a16:creationId xmlns:a16="http://schemas.microsoft.com/office/drawing/2014/main" id="{A6E7997A-EC5C-5DEB-AAF0-511EB05462DA}"/>
              </a:ext>
            </a:extLst>
          </p:cNvPr>
          <p:cNvSpPr txBox="1"/>
          <p:nvPr/>
        </p:nvSpPr>
        <p:spPr>
          <a:xfrm>
            <a:off x="737772" y="1412784"/>
            <a:ext cx="11235692" cy="830997"/>
          </a:xfrm>
          <a:prstGeom prst="rect">
            <a:avLst/>
          </a:prstGeom>
          <a:noFill/>
        </p:spPr>
        <p:txBody>
          <a:bodyPr wrap="square" rtlCol="0">
            <a:spAutoFit/>
          </a:bodyPr>
          <a:lstStyle/>
          <a:p>
            <a:r>
              <a:rPr lang="zh-CN" altLang="en-US" sz="2400">
                <a:latin typeface="Cambria Math" panose="02040503050406030204" pitchFamily="18" charset="0"/>
                <a:ea typeface="楷体" panose="02010609060101010101" pitchFamily="49" charset="-122"/>
              </a:rPr>
              <a:t>提出</a:t>
            </a:r>
            <a:r>
              <a:rPr lang="en-US" altLang="zh-CN" sz="2400">
                <a:solidFill>
                  <a:srgbClr val="C00000"/>
                </a:solidFill>
                <a:latin typeface="Cambria Math" panose="02040503050406030204" pitchFamily="18" charset="0"/>
                <a:ea typeface="楷体" panose="02010609060101010101" pitchFamily="49" charset="-122"/>
              </a:rPr>
              <a:t>DPIC</a:t>
            </a:r>
            <a:r>
              <a:rPr lang="zh-CN" altLang="en-US" sz="2400">
                <a:latin typeface="Cambria Math" panose="02040503050406030204" pitchFamily="18" charset="0"/>
                <a:ea typeface="楷体" panose="02010609060101010101" pitchFamily="49" charset="-122"/>
              </a:rPr>
              <a:t>，将提示和内在特征解耦，以从黑盒模型生成的文本中提取深层内在特征进行检测。</a:t>
            </a:r>
            <a:endParaRPr lang="zh-CN" altLang="en-US" sz="2400" dirty="0">
              <a:solidFill>
                <a:srgbClr val="C00000"/>
              </a:solidFill>
              <a:latin typeface="Cambria Math" panose="02040503050406030204" pitchFamily="18" charset="0"/>
              <a:ea typeface="楷体" panose="02010609060101010101" pitchFamily="49" charset="-122"/>
            </a:endParaRPr>
          </a:p>
        </p:txBody>
      </p:sp>
      <p:cxnSp>
        <p:nvCxnSpPr>
          <p:cNvPr id="17" name="直接连接符 16">
            <a:extLst>
              <a:ext uri="{FF2B5EF4-FFF2-40B4-BE49-F238E27FC236}">
                <a16:creationId xmlns:a16="http://schemas.microsoft.com/office/drawing/2014/main" id="{E5C6C7F1-C56D-2B8C-4A84-17D734E550FB}"/>
              </a:ext>
            </a:extLst>
          </p:cNvPr>
          <p:cNvCxnSpPr>
            <a:cxnSpLocks/>
          </p:cNvCxnSpPr>
          <p:nvPr/>
        </p:nvCxnSpPr>
        <p:spPr>
          <a:xfrm>
            <a:off x="2754702" y="1820026"/>
            <a:ext cx="2633932"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21" name="文本框 20">
            <a:extLst>
              <a:ext uri="{FF2B5EF4-FFF2-40B4-BE49-F238E27FC236}">
                <a16:creationId xmlns:a16="http://schemas.microsoft.com/office/drawing/2014/main" id="{2018146A-70BE-12CB-FD0D-DE9A1BB7BF7D}"/>
              </a:ext>
            </a:extLst>
          </p:cNvPr>
          <p:cNvSpPr txBox="1"/>
          <p:nvPr/>
        </p:nvSpPr>
        <p:spPr>
          <a:xfrm>
            <a:off x="737772" y="2387604"/>
            <a:ext cx="4334560" cy="369332"/>
          </a:xfrm>
          <a:prstGeom prst="rect">
            <a:avLst/>
          </a:prstGeom>
          <a:noFill/>
        </p:spPr>
        <p:txBody>
          <a:bodyPr wrap="square" rtlCol="0">
            <a:spAutoFit/>
          </a:bodyPr>
          <a:lstStyle/>
          <a:p>
            <a:r>
              <a:rPr lang="zh-CN" altLang="en-US">
                <a:latin typeface="Cambria Math" panose="02040503050406030204" pitchFamily="18" charset="0"/>
                <a:ea typeface="楷体" panose="02010609060101010101" pitchFamily="49" charset="-122"/>
              </a:rPr>
              <a:t>① 给定候选文本，利用辅助</a:t>
            </a:r>
            <a:r>
              <a:rPr lang="en-US" altLang="zh-CN">
                <a:latin typeface="Cambria Math" panose="02040503050406030204" pitchFamily="18" charset="0"/>
                <a:ea typeface="楷体" panose="02010609060101010101" pitchFamily="49" charset="-122"/>
              </a:rPr>
              <a:t>LLM</a:t>
            </a:r>
            <a:r>
              <a:rPr lang="zh-CN" altLang="en-US">
                <a:latin typeface="Cambria Math" panose="02040503050406030204" pitchFamily="18" charset="0"/>
                <a:ea typeface="楷体" panose="02010609060101010101" pitchFamily="49" charset="-122"/>
              </a:rPr>
              <a:t>重构提示</a:t>
            </a:r>
            <a:endParaRPr lang="zh-CN" altLang="en-US" dirty="0">
              <a:solidFill>
                <a:srgbClr val="C00000"/>
              </a:solidFill>
              <a:latin typeface="Cambria Math" panose="02040503050406030204" pitchFamily="18" charset="0"/>
              <a:ea typeface="楷体" panose="02010609060101010101" pitchFamily="49" charset="-122"/>
            </a:endParaRPr>
          </a:p>
        </p:txBody>
      </p:sp>
      <p:sp>
        <p:nvSpPr>
          <p:cNvPr id="22" name="文本框 21">
            <a:extLst>
              <a:ext uri="{FF2B5EF4-FFF2-40B4-BE49-F238E27FC236}">
                <a16:creationId xmlns:a16="http://schemas.microsoft.com/office/drawing/2014/main" id="{57B10C44-658D-D99D-03E7-F21C33569380}"/>
              </a:ext>
            </a:extLst>
          </p:cNvPr>
          <p:cNvSpPr txBox="1"/>
          <p:nvPr/>
        </p:nvSpPr>
        <p:spPr>
          <a:xfrm>
            <a:off x="5388634" y="2379862"/>
            <a:ext cx="4604278" cy="369332"/>
          </a:xfrm>
          <a:prstGeom prst="rect">
            <a:avLst/>
          </a:prstGeom>
          <a:noFill/>
        </p:spPr>
        <p:txBody>
          <a:bodyPr wrap="square" rtlCol="0">
            <a:spAutoFit/>
          </a:bodyPr>
          <a:lstStyle/>
          <a:p>
            <a:r>
              <a:rPr lang="zh-CN" altLang="en-US">
                <a:latin typeface="Cambria Math" panose="02040503050406030204" pitchFamily="18" charset="0"/>
                <a:ea typeface="楷体" panose="02010609060101010101" pitchFamily="49" charset="-122"/>
              </a:rPr>
              <a:t>② 利用重构提示输入辅助</a:t>
            </a:r>
            <a:r>
              <a:rPr lang="en-US" altLang="zh-CN">
                <a:latin typeface="Cambria Math" panose="02040503050406030204" pitchFamily="18" charset="0"/>
                <a:ea typeface="楷体" panose="02010609060101010101" pitchFamily="49" charset="-122"/>
              </a:rPr>
              <a:t>LLM</a:t>
            </a:r>
            <a:r>
              <a:rPr lang="zh-CN" altLang="en-US">
                <a:latin typeface="Cambria Math" panose="02040503050406030204" pitchFamily="18" charset="0"/>
                <a:ea typeface="楷体" panose="02010609060101010101" pitchFamily="49" charset="-122"/>
              </a:rPr>
              <a:t>得到再生文本</a:t>
            </a:r>
            <a:endParaRPr lang="zh-CN" altLang="en-US" dirty="0">
              <a:solidFill>
                <a:srgbClr val="C00000"/>
              </a:solidFill>
              <a:latin typeface="Cambria Math" panose="02040503050406030204" pitchFamily="18" charset="0"/>
              <a:ea typeface="楷体" panose="02010609060101010101" pitchFamily="49" charset="-122"/>
            </a:endParaRPr>
          </a:p>
        </p:txBody>
      </p:sp>
      <p:sp>
        <p:nvSpPr>
          <p:cNvPr id="27" name="文本框 26">
            <a:extLst>
              <a:ext uri="{FF2B5EF4-FFF2-40B4-BE49-F238E27FC236}">
                <a16:creationId xmlns:a16="http://schemas.microsoft.com/office/drawing/2014/main" id="{8C383A81-A562-18E3-1D8D-8C5576C46F6D}"/>
              </a:ext>
            </a:extLst>
          </p:cNvPr>
          <p:cNvSpPr txBox="1"/>
          <p:nvPr/>
        </p:nvSpPr>
        <p:spPr>
          <a:xfrm>
            <a:off x="7455642" y="2866797"/>
            <a:ext cx="4604278" cy="369332"/>
          </a:xfrm>
          <a:prstGeom prst="rect">
            <a:avLst/>
          </a:prstGeom>
          <a:noFill/>
        </p:spPr>
        <p:txBody>
          <a:bodyPr wrap="square" rtlCol="0">
            <a:spAutoFit/>
          </a:bodyPr>
          <a:lstStyle/>
          <a:p>
            <a:r>
              <a:rPr lang="zh-CN" altLang="en-US">
                <a:latin typeface="Cambria Math" panose="02040503050406030204" pitchFamily="18" charset="0"/>
                <a:ea typeface="楷体" panose="02010609060101010101" pitchFamily="49" charset="-122"/>
              </a:rPr>
              <a:t>③ 再生文本与候选文本相似性度量</a:t>
            </a:r>
            <a:r>
              <a:rPr lang="en-US" altLang="zh-CN">
                <a:latin typeface="Cambria Math" panose="02040503050406030204" pitchFamily="18" charset="0"/>
                <a:ea typeface="楷体" panose="02010609060101010101" pitchFamily="49" charset="-122"/>
                <a:sym typeface="Wingdings" panose="05000000000000000000" pitchFamily="2" charset="2"/>
              </a:rPr>
              <a:t> </a:t>
            </a:r>
            <a:r>
              <a:rPr lang="zh-CN" altLang="en-US">
                <a:latin typeface="Cambria Math" panose="02040503050406030204" pitchFamily="18" charset="0"/>
                <a:ea typeface="楷体" panose="02010609060101010101" pitchFamily="49" charset="-122"/>
                <a:sym typeface="Wingdings" panose="05000000000000000000" pitchFamily="2" charset="2"/>
              </a:rPr>
              <a:t>分类</a:t>
            </a:r>
            <a:endParaRPr lang="zh-CN" altLang="en-US" dirty="0">
              <a:solidFill>
                <a:srgbClr val="C00000"/>
              </a:solidFill>
              <a:latin typeface="Cambria Math" panose="02040503050406030204" pitchFamily="18" charset="0"/>
              <a:ea typeface="楷体" panose="02010609060101010101" pitchFamily="49" charset="-122"/>
            </a:endParaRPr>
          </a:p>
        </p:txBody>
      </p:sp>
      <p:cxnSp>
        <p:nvCxnSpPr>
          <p:cNvPr id="31" name="直接箭头连接符 30">
            <a:extLst>
              <a:ext uri="{FF2B5EF4-FFF2-40B4-BE49-F238E27FC236}">
                <a16:creationId xmlns:a16="http://schemas.microsoft.com/office/drawing/2014/main" id="{5BE9CC20-8CC2-F325-BBC6-0471EFD9A43C}"/>
              </a:ext>
            </a:extLst>
          </p:cNvPr>
          <p:cNvCxnSpPr>
            <a:stCxn id="21" idx="3"/>
            <a:endCxn id="22" idx="1"/>
          </p:cNvCxnSpPr>
          <p:nvPr/>
        </p:nvCxnSpPr>
        <p:spPr>
          <a:xfrm flipV="1">
            <a:off x="5072332" y="2564528"/>
            <a:ext cx="316302" cy="7742"/>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连接符: 曲线 32">
            <a:extLst>
              <a:ext uri="{FF2B5EF4-FFF2-40B4-BE49-F238E27FC236}">
                <a16:creationId xmlns:a16="http://schemas.microsoft.com/office/drawing/2014/main" id="{C68F37BC-8FB5-6F35-C229-EC4DAE897BEE}"/>
              </a:ext>
            </a:extLst>
          </p:cNvPr>
          <p:cNvCxnSpPr>
            <a:stCxn id="22" idx="3"/>
            <a:endCxn id="27" idx="0"/>
          </p:cNvCxnSpPr>
          <p:nvPr/>
        </p:nvCxnSpPr>
        <p:spPr>
          <a:xfrm flipH="1">
            <a:off x="9757781" y="2564528"/>
            <a:ext cx="235131" cy="302269"/>
          </a:xfrm>
          <a:prstGeom prst="curvedConnector4">
            <a:avLst>
              <a:gd name="adj1" fmla="val -97222"/>
              <a:gd name="adj2" fmla="val 80546"/>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0056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016FF-427B-65D9-B7F0-3FB84F7F14C8}"/>
            </a:ext>
          </a:extLst>
        </p:cNvPr>
        <p:cNvGrpSpPr/>
        <p:nvPr/>
      </p:nvGrpSpPr>
      <p:grpSpPr>
        <a:xfrm>
          <a:off x="0" y="0"/>
          <a:ext cx="0" cy="0"/>
          <a:chOff x="0" y="0"/>
          <a:chExt cx="0" cy="0"/>
        </a:xfrm>
      </p:grpSpPr>
      <p:pic>
        <p:nvPicPr>
          <p:cNvPr id="4" name="图片 3">
            <a:extLst>
              <a:ext uri="{FF2B5EF4-FFF2-40B4-BE49-F238E27FC236}">
                <a16:creationId xmlns:a16="http://schemas.microsoft.com/office/drawing/2014/main" id="{11099B43-4E54-E7A3-2F16-9D8885967CE9}"/>
              </a:ext>
            </a:extLst>
          </p:cNvPr>
          <p:cNvPicPr>
            <a:picLocks noChangeAspect="1"/>
          </p:cNvPicPr>
          <p:nvPr/>
        </p:nvPicPr>
        <p:blipFill>
          <a:blip r:embed="rId3" cstate="print"/>
          <a:srcRect l="14083" t="27527" r="43306" b="56670"/>
          <a:stretch>
            <a:fillRect/>
          </a:stretch>
        </p:blipFill>
        <p:spPr>
          <a:xfrm>
            <a:off x="0" y="0"/>
            <a:ext cx="3784046" cy="993773"/>
          </a:xfrm>
          <a:prstGeom prst="rect">
            <a:avLst/>
          </a:prstGeom>
        </p:spPr>
      </p:pic>
      <p:pic>
        <p:nvPicPr>
          <p:cNvPr id="6" name="图片 5">
            <a:extLst>
              <a:ext uri="{FF2B5EF4-FFF2-40B4-BE49-F238E27FC236}">
                <a16:creationId xmlns:a16="http://schemas.microsoft.com/office/drawing/2014/main" id="{BEBDBFC9-BE60-5E66-B45E-431511466E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53763" y="0"/>
            <a:ext cx="1138237" cy="993773"/>
          </a:xfrm>
          <a:prstGeom prst="rect">
            <a:avLst/>
          </a:prstGeom>
        </p:spPr>
      </p:pic>
      <p:cxnSp>
        <p:nvCxnSpPr>
          <p:cNvPr id="2" name="直接连接符 1">
            <a:extLst>
              <a:ext uri="{FF2B5EF4-FFF2-40B4-BE49-F238E27FC236}">
                <a16:creationId xmlns:a16="http://schemas.microsoft.com/office/drawing/2014/main" id="{C24A5F33-8B0F-E550-09FD-43929436EB68}"/>
              </a:ext>
            </a:extLst>
          </p:cNvPr>
          <p:cNvCxnSpPr>
            <a:cxnSpLocks/>
          </p:cNvCxnSpPr>
          <p:nvPr/>
        </p:nvCxnSpPr>
        <p:spPr>
          <a:xfrm>
            <a:off x="99391" y="6461760"/>
            <a:ext cx="1464366"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5" name="图形 4" descr="发送">
            <a:extLst>
              <a:ext uri="{FF2B5EF4-FFF2-40B4-BE49-F238E27FC236}">
                <a16:creationId xmlns:a16="http://schemas.microsoft.com/office/drawing/2014/main" id="{0DE14A80-5F0B-E528-EDDA-F201B64F68F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61178" y="917570"/>
            <a:ext cx="443670" cy="443670"/>
          </a:xfrm>
          <a:prstGeom prst="rect">
            <a:avLst/>
          </a:prstGeom>
        </p:spPr>
      </p:pic>
      <p:sp>
        <p:nvSpPr>
          <p:cNvPr id="7" name="文本框 6">
            <a:extLst>
              <a:ext uri="{FF2B5EF4-FFF2-40B4-BE49-F238E27FC236}">
                <a16:creationId xmlns:a16="http://schemas.microsoft.com/office/drawing/2014/main" id="{4D6DE381-1689-A285-42C5-67EA53D02293}"/>
              </a:ext>
            </a:extLst>
          </p:cNvPr>
          <p:cNvSpPr txBox="1"/>
          <p:nvPr/>
        </p:nvSpPr>
        <p:spPr>
          <a:xfrm>
            <a:off x="737772" y="877795"/>
            <a:ext cx="3474723" cy="523220"/>
          </a:xfrm>
          <a:prstGeom prst="rect">
            <a:avLst/>
          </a:prstGeom>
          <a:noFill/>
        </p:spPr>
        <p:txBody>
          <a:bodyPr wrap="square" rtlCol="0">
            <a:spAutoFit/>
          </a:bodyPr>
          <a:lstStyle/>
          <a:p>
            <a:r>
              <a:rPr lang="en-US" altLang="zh-CN" sz="2800" b="1" dirty="0">
                <a:latin typeface="Cambria Math" panose="02040503050406030204" pitchFamily="18" charset="0"/>
                <a:ea typeface="Cambria Math" panose="02040503050406030204" pitchFamily="18" charset="0"/>
              </a:rPr>
              <a:t>Method</a:t>
            </a:r>
            <a:endParaRPr lang="zh-CN" altLang="en-US" sz="2800" b="1" dirty="0">
              <a:latin typeface="Cambria Math" panose="02040503050406030204" pitchFamily="18" charset="0"/>
              <a:ea typeface="楷体" panose="02010609060101010101" pitchFamily="49" charset="-122"/>
            </a:endParaRPr>
          </a:p>
        </p:txBody>
      </p:sp>
      <p:sp>
        <p:nvSpPr>
          <p:cNvPr id="30" name="灯片编号占位符 9">
            <a:extLst>
              <a:ext uri="{FF2B5EF4-FFF2-40B4-BE49-F238E27FC236}">
                <a16:creationId xmlns:a16="http://schemas.microsoft.com/office/drawing/2014/main" id="{C421FE5C-224D-80B4-0434-F8930B2B6988}"/>
              </a:ext>
            </a:extLst>
          </p:cNvPr>
          <p:cNvSpPr txBox="1">
            <a:spLocks/>
          </p:cNvSpPr>
          <p:nvPr/>
        </p:nvSpPr>
        <p:spPr>
          <a:xfrm>
            <a:off x="11582400" y="6263640"/>
            <a:ext cx="477520" cy="476250"/>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A3F0588-731F-4E74-8DCB-8906B5D06DFF}" type="slidenum">
              <a:rPr lang="en-US" altLang="zh-CN" sz="2000" b="1" smtClean="0">
                <a:solidFill>
                  <a:srgbClr val="C00000"/>
                </a:solidFill>
              </a:rPr>
              <a:pPr/>
              <a:t>15</a:t>
            </a:fld>
            <a:endParaRPr lang="en-US" altLang="zh-CN" sz="2000" b="1" dirty="0">
              <a:solidFill>
                <a:srgbClr val="C00000"/>
              </a:solidFill>
            </a:endParaRPr>
          </a:p>
        </p:txBody>
      </p:sp>
      <p:sp>
        <p:nvSpPr>
          <p:cNvPr id="8" name="文本框 7">
            <a:extLst>
              <a:ext uri="{FF2B5EF4-FFF2-40B4-BE49-F238E27FC236}">
                <a16:creationId xmlns:a16="http://schemas.microsoft.com/office/drawing/2014/main" id="{4BB7E69C-892B-9A51-9FEE-D3146AED4196}"/>
              </a:ext>
            </a:extLst>
          </p:cNvPr>
          <p:cNvSpPr txBox="1"/>
          <p:nvPr/>
        </p:nvSpPr>
        <p:spPr>
          <a:xfrm>
            <a:off x="99391" y="6467511"/>
            <a:ext cx="8224552" cy="276999"/>
          </a:xfrm>
          <a:prstGeom prst="rect">
            <a:avLst/>
          </a:prstGeom>
          <a:noFill/>
        </p:spPr>
        <p:txBody>
          <a:bodyPr wrap="square" rtlCol="0">
            <a:spAutoFit/>
          </a:bodyPr>
          <a:lstStyle/>
          <a:p>
            <a:r>
              <a:rPr lang="en-US" altLang="zh-CN" sz="1200">
                <a:latin typeface="Cambria Math" panose="02040503050406030204" pitchFamily="18" charset="0"/>
                <a:ea typeface="Cambria Math" panose="02040503050406030204" pitchFamily="18" charset="0"/>
              </a:rPr>
              <a:t>DPIC: Decoupling Prompt and Intrinsic Characteristics for LLM Generated Text Detection    </a:t>
            </a:r>
            <a:r>
              <a:rPr lang="en-US" altLang="zh-CN" sz="1200" b="1">
                <a:latin typeface="Cambria Math" panose="02040503050406030204" pitchFamily="18" charset="0"/>
                <a:ea typeface="Cambria Math" panose="02040503050406030204" pitchFamily="18" charset="0"/>
              </a:rPr>
              <a:t>NeuIPS 2024</a:t>
            </a:r>
            <a:endParaRPr lang="zh-CN" altLang="en-US" sz="1200" b="1" dirty="0">
              <a:latin typeface="Cambria Math" panose="02040503050406030204" pitchFamily="18" charset="0"/>
            </a:endParaRPr>
          </a:p>
        </p:txBody>
      </p:sp>
      <p:pic>
        <p:nvPicPr>
          <p:cNvPr id="9" name="图片 8">
            <a:extLst>
              <a:ext uri="{FF2B5EF4-FFF2-40B4-BE49-F238E27FC236}">
                <a16:creationId xmlns:a16="http://schemas.microsoft.com/office/drawing/2014/main" id="{511A768F-C9B8-98B4-BF84-922A20FB0995}"/>
              </a:ext>
            </a:extLst>
          </p:cNvPr>
          <p:cNvPicPr>
            <a:picLocks noChangeAspect="1"/>
          </p:cNvPicPr>
          <p:nvPr/>
        </p:nvPicPr>
        <p:blipFill>
          <a:blip r:embed="rId7"/>
          <a:stretch>
            <a:fillRect/>
          </a:stretch>
        </p:blipFill>
        <p:spPr>
          <a:xfrm>
            <a:off x="810883" y="3094299"/>
            <a:ext cx="10710323" cy="3267699"/>
          </a:xfrm>
          <a:prstGeom prst="rect">
            <a:avLst/>
          </a:prstGeom>
        </p:spPr>
      </p:pic>
      <p:sp>
        <p:nvSpPr>
          <p:cNvPr id="11" name="文本框 10">
            <a:extLst>
              <a:ext uri="{FF2B5EF4-FFF2-40B4-BE49-F238E27FC236}">
                <a16:creationId xmlns:a16="http://schemas.microsoft.com/office/drawing/2014/main" id="{4ABD7D1D-D4B0-B41C-8296-0CCBBAFB4160}"/>
              </a:ext>
            </a:extLst>
          </p:cNvPr>
          <p:cNvSpPr txBox="1"/>
          <p:nvPr/>
        </p:nvSpPr>
        <p:spPr>
          <a:xfrm>
            <a:off x="737771" y="1434573"/>
            <a:ext cx="10971150" cy="1097032"/>
          </a:xfrm>
          <a:prstGeom prst="rect">
            <a:avLst/>
          </a:prstGeom>
          <a:noFill/>
        </p:spPr>
        <p:txBody>
          <a:bodyPr wrap="square" rtlCol="0">
            <a:spAutoFit/>
          </a:bodyPr>
          <a:lstStyle/>
          <a:p>
            <a:pPr>
              <a:lnSpc>
                <a:spcPct val="125000"/>
              </a:lnSpc>
            </a:pPr>
            <a:r>
              <a:rPr lang="zh-CN" altLang="en-US">
                <a:latin typeface="Cambria Math" panose="02040503050406030204" pitchFamily="18" charset="0"/>
                <a:ea typeface="楷体" panose="02010609060101010101" pitchFamily="49" charset="-122"/>
              </a:rPr>
              <a:t>① </a:t>
            </a:r>
            <a:r>
              <a:rPr lang="en-US" altLang="zh-CN">
                <a:latin typeface="Cambria Math" panose="02040503050406030204" pitchFamily="18" charset="0"/>
                <a:ea typeface="楷体" panose="02010609060101010101" pitchFamily="49" charset="-122"/>
              </a:rPr>
              <a:t>Decoupling</a:t>
            </a:r>
            <a:r>
              <a:rPr lang="zh-CN" altLang="en-US">
                <a:latin typeface="Cambria Math" panose="02040503050406030204" pitchFamily="18" charset="0"/>
                <a:ea typeface="楷体" panose="02010609060101010101" pitchFamily="49" charset="-122"/>
              </a:rPr>
              <a:t>：</a:t>
            </a:r>
            <a:r>
              <a:rPr lang="en-US" altLang="zh-CN">
                <a:latin typeface="Cambria Math" panose="02040503050406030204" pitchFamily="18" charset="0"/>
                <a:ea typeface="楷体" panose="02010609060101010101" pitchFamily="49" charset="-122"/>
              </a:rPr>
              <a:t>A. </a:t>
            </a:r>
            <a:r>
              <a:rPr lang="zh-CN" altLang="en-US">
                <a:latin typeface="Cambria Math" panose="02040503050406030204" pitchFamily="18" charset="0"/>
                <a:ea typeface="楷体" panose="02010609060101010101" pitchFamily="49" charset="-122"/>
              </a:rPr>
              <a:t>重构提示过程将任务建模为问题生成（</a:t>
            </a:r>
            <a:r>
              <a:rPr lang="en-US" altLang="zh-CN">
                <a:latin typeface="Cambria Math" panose="02040503050406030204" pitchFamily="18" charset="0"/>
                <a:ea typeface="楷体" panose="02010609060101010101" pitchFamily="49" charset="-122"/>
              </a:rPr>
              <a:t>QG</a:t>
            </a:r>
            <a:r>
              <a:rPr lang="zh-CN" altLang="en-US">
                <a:latin typeface="Cambria Math" panose="02040503050406030204" pitchFamily="18" charset="0"/>
                <a:ea typeface="楷体" panose="02010609060101010101" pitchFamily="49" charset="-122"/>
              </a:rPr>
              <a:t>）任务，直接利用</a:t>
            </a:r>
            <a:r>
              <a:rPr lang="en-US" altLang="zh-CN">
                <a:latin typeface="Cambria Math" panose="02040503050406030204" pitchFamily="18" charset="0"/>
                <a:ea typeface="楷体" panose="02010609060101010101" pitchFamily="49" charset="-122"/>
              </a:rPr>
              <a:t>LLM</a:t>
            </a:r>
            <a:r>
              <a:rPr lang="zh-CN" altLang="en-US">
                <a:latin typeface="Cambria Math" panose="02040503050406030204" pitchFamily="18" charset="0"/>
                <a:ea typeface="楷体" panose="02010609060101010101" pitchFamily="49" charset="-122"/>
              </a:rPr>
              <a:t>的归纳能力；</a:t>
            </a:r>
            <a:r>
              <a:rPr lang="en-US" altLang="zh-CN">
                <a:latin typeface="Cambria Math" panose="02040503050406030204" pitchFamily="18" charset="0"/>
                <a:ea typeface="楷体" panose="02010609060101010101" pitchFamily="49" charset="-122"/>
              </a:rPr>
              <a:t>B. </a:t>
            </a:r>
            <a:r>
              <a:rPr lang="zh-CN" altLang="en-US">
                <a:latin typeface="Cambria Math" panose="02040503050406030204" pitchFamily="18" charset="0"/>
                <a:ea typeface="楷体" panose="02010609060101010101" pitchFamily="49" charset="-122"/>
              </a:rPr>
              <a:t>辅助</a:t>
            </a:r>
            <a:r>
              <a:rPr lang="en-US" altLang="zh-CN">
                <a:latin typeface="Cambria Math" panose="02040503050406030204" pitchFamily="18" charset="0"/>
                <a:ea typeface="楷体" panose="02010609060101010101" pitchFamily="49" charset="-122"/>
              </a:rPr>
              <a:t>LLM</a:t>
            </a:r>
            <a:r>
              <a:rPr lang="zh-CN" altLang="en-US">
                <a:latin typeface="Cambria Math" panose="02040503050406030204" pitchFamily="18" charset="0"/>
                <a:ea typeface="楷体" panose="02010609060101010101" pitchFamily="49" charset="-122"/>
              </a:rPr>
              <a:t>根据重构提示直接生成再生文本；</a:t>
            </a:r>
            <a:endParaRPr lang="zh-CN" altLang="en-US">
              <a:solidFill>
                <a:srgbClr val="C00000"/>
              </a:solidFill>
              <a:latin typeface="Cambria Math" panose="02040503050406030204" pitchFamily="18" charset="0"/>
              <a:ea typeface="楷体" panose="02010609060101010101" pitchFamily="49" charset="-122"/>
            </a:endParaRPr>
          </a:p>
          <a:p>
            <a:pPr>
              <a:lnSpc>
                <a:spcPct val="125000"/>
              </a:lnSpc>
            </a:pPr>
            <a:endParaRPr lang="zh-CN" altLang="en-US" dirty="0">
              <a:solidFill>
                <a:srgbClr val="C00000"/>
              </a:solidFill>
              <a:latin typeface="Cambria Math" panose="02040503050406030204" pitchFamily="18" charset="0"/>
              <a:ea typeface="楷体" panose="02010609060101010101" pitchFamily="49" charset="-122"/>
            </a:endParaRPr>
          </a:p>
        </p:txBody>
      </p:sp>
      <p:sp>
        <p:nvSpPr>
          <p:cNvPr id="14" name="文本框 13">
            <a:extLst>
              <a:ext uri="{FF2B5EF4-FFF2-40B4-BE49-F238E27FC236}">
                <a16:creationId xmlns:a16="http://schemas.microsoft.com/office/drawing/2014/main" id="{57425552-A114-8DB2-CDA9-309DD31070B7}"/>
              </a:ext>
            </a:extLst>
          </p:cNvPr>
          <p:cNvSpPr txBox="1"/>
          <p:nvPr/>
        </p:nvSpPr>
        <p:spPr>
          <a:xfrm>
            <a:off x="737771" y="2206095"/>
            <a:ext cx="10971150" cy="750783"/>
          </a:xfrm>
          <a:prstGeom prst="rect">
            <a:avLst/>
          </a:prstGeom>
          <a:noFill/>
        </p:spPr>
        <p:txBody>
          <a:bodyPr wrap="square" rtlCol="0">
            <a:spAutoFit/>
          </a:bodyPr>
          <a:lstStyle/>
          <a:p>
            <a:pPr>
              <a:lnSpc>
                <a:spcPct val="125000"/>
              </a:lnSpc>
            </a:pPr>
            <a:r>
              <a:rPr lang="zh-CN" altLang="en-US">
                <a:solidFill>
                  <a:srgbClr val="C00000"/>
                </a:solidFill>
                <a:latin typeface="Cambria Math" panose="02040503050406030204" pitchFamily="18" charset="0"/>
                <a:ea typeface="楷体" panose="02010609060101010101" pitchFamily="49" charset="-122"/>
              </a:rPr>
              <a:t>② </a:t>
            </a:r>
            <a:r>
              <a:rPr lang="en-US" altLang="zh-CN">
                <a:solidFill>
                  <a:srgbClr val="C00000"/>
                </a:solidFill>
                <a:latin typeface="Cambria Math" panose="02040503050406030204" pitchFamily="18" charset="0"/>
                <a:ea typeface="楷体" panose="02010609060101010101" pitchFamily="49" charset="-122"/>
              </a:rPr>
              <a:t>Feature Extraction</a:t>
            </a:r>
            <a:r>
              <a:rPr lang="zh-CN" altLang="en-US">
                <a:solidFill>
                  <a:srgbClr val="C00000"/>
                </a:solidFill>
                <a:latin typeface="Cambria Math" panose="02040503050406030204" pitchFamily="18" charset="0"/>
                <a:ea typeface="楷体" panose="02010609060101010101" pitchFamily="49" charset="-122"/>
              </a:rPr>
              <a:t>：用</a:t>
            </a:r>
            <a:r>
              <a:rPr lang="en-US" altLang="zh-CN">
                <a:solidFill>
                  <a:srgbClr val="C00000"/>
                </a:solidFill>
                <a:latin typeface="Cambria Math" panose="02040503050406030204" pitchFamily="18" charset="0"/>
                <a:ea typeface="楷体" panose="02010609060101010101" pitchFamily="49" charset="-122"/>
              </a:rPr>
              <a:t>Siamese Network</a:t>
            </a:r>
            <a:r>
              <a:rPr lang="zh-CN" altLang="en-US">
                <a:solidFill>
                  <a:srgbClr val="C00000"/>
                </a:solidFill>
                <a:latin typeface="Cambria Math" panose="02040503050406030204" pitchFamily="18" charset="0"/>
                <a:ea typeface="楷体" panose="02010609060101010101" pitchFamily="49" charset="-122"/>
              </a:rPr>
              <a:t>直接编码候选文本与再生文本，将特征拼接后训练分类器。该过程旨在消除不同提示主题带来的影响，从而提升监督分类器的泛化能力。</a:t>
            </a:r>
            <a:endParaRPr lang="zh-CN" altLang="en-US" dirty="0">
              <a:solidFill>
                <a:srgbClr val="C00000"/>
              </a:solidFill>
              <a:latin typeface="Cambria Math" panose="02040503050406030204" pitchFamily="18" charset="0"/>
              <a:ea typeface="楷体" panose="02010609060101010101" pitchFamily="49" charset="-122"/>
            </a:endParaRPr>
          </a:p>
        </p:txBody>
      </p:sp>
      <p:cxnSp>
        <p:nvCxnSpPr>
          <p:cNvPr id="16" name="直接箭头连接符 15">
            <a:extLst>
              <a:ext uri="{FF2B5EF4-FFF2-40B4-BE49-F238E27FC236}">
                <a16:creationId xmlns:a16="http://schemas.microsoft.com/office/drawing/2014/main" id="{97D2BF52-0154-8FAC-250B-DD51AFF88684}"/>
              </a:ext>
            </a:extLst>
          </p:cNvPr>
          <p:cNvCxnSpPr/>
          <p:nvPr/>
        </p:nvCxnSpPr>
        <p:spPr>
          <a:xfrm>
            <a:off x="5336875" y="5923472"/>
            <a:ext cx="333555" cy="438526"/>
          </a:xfrm>
          <a:prstGeom prst="straightConnector1">
            <a:avLst/>
          </a:prstGeom>
          <a:ln w="127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8" name="文本框 17">
            <a:extLst>
              <a:ext uri="{FF2B5EF4-FFF2-40B4-BE49-F238E27FC236}">
                <a16:creationId xmlns:a16="http://schemas.microsoft.com/office/drawing/2014/main" id="{6BE7EC65-7D6D-8680-33B8-2488F7B35E5D}"/>
              </a:ext>
            </a:extLst>
          </p:cNvPr>
          <p:cNvSpPr txBox="1"/>
          <p:nvPr/>
        </p:nvSpPr>
        <p:spPr>
          <a:xfrm>
            <a:off x="5625174" y="6177075"/>
            <a:ext cx="2364862" cy="369845"/>
          </a:xfrm>
          <a:prstGeom prst="rect">
            <a:avLst/>
          </a:prstGeom>
          <a:noFill/>
        </p:spPr>
        <p:txBody>
          <a:bodyPr wrap="square" rtlCol="0">
            <a:spAutoFit/>
          </a:bodyPr>
          <a:lstStyle/>
          <a:p>
            <a:pPr>
              <a:lnSpc>
                <a:spcPct val="125000"/>
              </a:lnSpc>
            </a:pPr>
            <a:r>
              <a:rPr lang="en-US" altLang="zh-CN" sz="1600" b="1">
                <a:latin typeface="Cambria Math" panose="02040503050406030204" pitchFamily="18" charset="0"/>
                <a:ea typeface="楷体" panose="02010609060101010101" pitchFamily="49" charset="-122"/>
              </a:rPr>
              <a:t>gte-Qwen1.5-7B-instruct</a:t>
            </a:r>
            <a:endParaRPr lang="zh-CN" altLang="en-US" sz="1600" b="1" dirty="0">
              <a:latin typeface="Cambria Math" panose="02040503050406030204" pitchFamily="18" charset="0"/>
              <a:ea typeface="楷体" panose="02010609060101010101" pitchFamily="49" charset="-122"/>
            </a:endParaRPr>
          </a:p>
        </p:txBody>
      </p:sp>
    </p:spTree>
    <p:extLst>
      <p:ext uri="{BB962C8B-B14F-4D97-AF65-F5344CB8AC3E}">
        <p14:creationId xmlns:p14="http://schemas.microsoft.com/office/powerpoint/2010/main" val="30220673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3773B7F-F902-6F6B-EF9A-4BACEE532D1C}"/>
              </a:ext>
            </a:extLst>
          </p:cNvPr>
          <p:cNvPicPr>
            <a:picLocks noChangeAspect="1"/>
          </p:cNvPicPr>
          <p:nvPr/>
        </p:nvPicPr>
        <p:blipFill>
          <a:blip r:embed="rId3" cstate="print"/>
          <a:srcRect l="14083" t="27527" r="43306" b="56670"/>
          <a:stretch>
            <a:fillRect/>
          </a:stretch>
        </p:blipFill>
        <p:spPr>
          <a:xfrm>
            <a:off x="0" y="0"/>
            <a:ext cx="3784046" cy="993773"/>
          </a:xfrm>
          <a:prstGeom prst="rect">
            <a:avLst/>
          </a:prstGeom>
        </p:spPr>
      </p:pic>
      <p:pic>
        <p:nvPicPr>
          <p:cNvPr id="6" name="图片 5">
            <a:extLst>
              <a:ext uri="{FF2B5EF4-FFF2-40B4-BE49-F238E27FC236}">
                <a16:creationId xmlns:a16="http://schemas.microsoft.com/office/drawing/2014/main" id="{5EB3C220-FCC6-F370-F148-80683C8960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53763" y="0"/>
            <a:ext cx="1138237" cy="993773"/>
          </a:xfrm>
          <a:prstGeom prst="rect">
            <a:avLst/>
          </a:prstGeom>
        </p:spPr>
      </p:pic>
      <p:cxnSp>
        <p:nvCxnSpPr>
          <p:cNvPr id="2" name="直接连接符 1">
            <a:extLst>
              <a:ext uri="{FF2B5EF4-FFF2-40B4-BE49-F238E27FC236}">
                <a16:creationId xmlns:a16="http://schemas.microsoft.com/office/drawing/2014/main" id="{4F07F9DB-2460-5614-AFB6-65491EC63937}"/>
              </a:ext>
            </a:extLst>
          </p:cNvPr>
          <p:cNvCxnSpPr>
            <a:cxnSpLocks/>
          </p:cNvCxnSpPr>
          <p:nvPr/>
        </p:nvCxnSpPr>
        <p:spPr>
          <a:xfrm>
            <a:off x="99391" y="6461760"/>
            <a:ext cx="1464366"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5" name="图形 4" descr="工具">
            <a:extLst>
              <a:ext uri="{FF2B5EF4-FFF2-40B4-BE49-F238E27FC236}">
                <a16:creationId xmlns:a16="http://schemas.microsoft.com/office/drawing/2014/main" id="{0057BCDA-C526-D870-307E-3F22489BB02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9323" y="955254"/>
            <a:ext cx="368301" cy="368301"/>
          </a:xfrm>
          <a:prstGeom prst="rect">
            <a:avLst/>
          </a:prstGeom>
        </p:spPr>
      </p:pic>
      <p:sp>
        <p:nvSpPr>
          <p:cNvPr id="7" name="文本框 6">
            <a:extLst>
              <a:ext uri="{FF2B5EF4-FFF2-40B4-BE49-F238E27FC236}">
                <a16:creationId xmlns:a16="http://schemas.microsoft.com/office/drawing/2014/main" id="{CA7E0393-B487-9D28-9E5A-A50912F6E9EF}"/>
              </a:ext>
            </a:extLst>
          </p:cNvPr>
          <p:cNvSpPr txBox="1"/>
          <p:nvPr/>
        </p:nvSpPr>
        <p:spPr>
          <a:xfrm>
            <a:off x="733646" y="877794"/>
            <a:ext cx="3474723" cy="523220"/>
          </a:xfrm>
          <a:prstGeom prst="rect">
            <a:avLst/>
          </a:prstGeom>
          <a:noFill/>
        </p:spPr>
        <p:txBody>
          <a:bodyPr wrap="square" rtlCol="0">
            <a:spAutoFit/>
          </a:bodyPr>
          <a:lstStyle/>
          <a:p>
            <a:r>
              <a:rPr lang="en-US" altLang="zh-CN" sz="2800" b="1" dirty="0">
                <a:latin typeface="Cambria Math" panose="02040503050406030204" pitchFamily="18" charset="0"/>
                <a:ea typeface="Cambria Math" panose="02040503050406030204" pitchFamily="18" charset="0"/>
              </a:rPr>
              <a:t>Experiment</a:t>
            </a:r>
            <a:endParaRPr lang="zh-CN" altLang="en-US" sz="2800" b="1" dirty="0">
              <a:latin typeface="Cambria Math" panose="02040503050406030204" pitchFamily="18" charset="0"/>
              <a:ea typeface="楷体" panose="02010609060101010101" pitchFamily="49" charset="-122"/>
            </a:endParaRPr>
          </a:p>
        </p:txBody>
      </p:sp>
      <p:sp>
        <p:nvSpPr>
          <p:cNvPr id="27" name="灯片编号占位符 9">
            <a:extLst>
              <a:ext uri="{FF2B5EF4-FFF2-40B4-BE49-F238E27FC236}">
                <a16:creationId xmlns:a16="http://schemas.microsoft.com/office/drawing/2014/main" id="{1AC60FF8-13BF-1B5A-94CB-52CE02AEBF22}"/>
              </a:ext>
            </a:extLst>
          </p:cNvPr>
          <p:cNvSpPr txBox="1">
            <a:spLocks/>
          </p:cNvSpPr>
          <p:nvPr/>
        </p:nvSpPr>
        <p:spPr>
          <a:xfrm>
            <a:off x="11582400" y="6263640"/>
            <a:ext cx="477520" cy="476250"/>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A3F0588-731F-4E74-8DCB-8906B5D06DFF}" type="slidenum">
              <a:rPr lang="en-US" altLang="zh-CN" sz="2000" b="1" smtClean="0">
                <a:solidFill>
                  <a:srgbClr val="C00000"/>
                </a:solidFill>
              </a:rPr>
              <a:pPr/>
              <a:t>16</a:t>
            </a:fld>
            <a:endParaRPr lang="en-US" altLang="zh-CN" sz="2000" b="1" dirty="0">
              <a:solidFill>
                <a:srgbClr val="C00000"/>
              </a:solidFill>
            </a:endParaRPr>
          </a:p>
        </p:txBody>
      </p:sp>
      <p:sp>
        <p:nvSpPr>
          <p:cNvPr id="10" name="文本框 9">
            <a:extLst>
              <a:ext uri="{FF2B5EF4-FFF2-40B4-BE49-F238E27FC236}">
                <a16:creationId xmlns:a16="http://schemas.microsoft.com/office/drawing/2014/main" id="{C058B91B-91B7-354E-A48F-5739B9F386DD}"/>
              </a:ext>
            </a:extLst>
          </p:cNvPr>
          <p:cNvSpPr txBox="1"/>
          <p:nvPr/>
        </p:nvSpPr>
        <p:spPr>
          <a:xfrm>
            <a:off x="99391" y="6467511"/>
            <a:ext cx="8224552" cy="276999"/>
          </a:xfrm>
          <a:prstGeom prst="rect">
            <a:avLst/>
          </a:prstGeom>
          <a:noFill/>
        </p:spPr>
        <p:txBody>
          <a:bodyPr wrap="square" rtlCol="0">
            <a:spAutoFit/>
          </a:bodyPr>
          <a:lstStyle/>
          <a:p>
            <a:r>
              <a:rPr lang="en-US" altLang="zh-CN" sz="1200">
                <a:latin typeface="Cambria Math" panose="02040503050406030204" pitchFamily="18" charset="0"/>
                <a:ea typeface="Cambria Math" panose="02040503050406030204" pitchFamily="18" charset="0"/>
              </a:rPr>
              <a:t>DPIC: Decoupling Prompt and Intrinsic Characteristics for LLM Generated Text Detection    </a:t>
            </a:r>
            <a:r>
              <a:rPr lang="en-US" altLang="zh-CN" sz="1200" b="1">
                <a:latin typeface="Cambria Math" panose="02040503050406030204" pitchFamily="18" charset="0"/>
                <a:ea typeface="Cambria Math" panose="02040503050406030204" pitchFamily="18" charset="0"/>
              </a:rPr>
              <a:t>NeuIPS 2024</a:t>
            </a:r>
            <a:endParaRPr lang="zh-CN" altLang="en-US" sz="1200" b="1" dirty="0">
              <a:latin typeface="Cambria Math" panose="02040503050406030204" pitchFamily="18" charset="0"/>
            </a:endParaRPr>
          </a:p>
        </p:txBody>
      </p:sp>
      <p:sp>
        <p:nvSpPr>
          <p:cNvPr id="11" name="矩形: 圆角 10">
            <a:extLst>
              <a:ext uri="{FF2B5EF4-FFF2-40B4-BE49-F238E27FC236}">
                <a16:creationId xmlns:a16="http://schemas.microsoft.com/office/drawing/2014/main" id="{79FDB80E-4397-7D55-3D45-B4880654FF61}"/>
              </a:ext>
            </a:extLst>
          </p:cNvPr>
          <p:cNvSpPr/>
          <p:nvPr/>
        </p:nvSpPr>
        <p:spPr>
          <a:xfrm>
            <a:off x="309323" y="1449238"/>
            <a:ext cx="11572318" cy="1236440"/>
          </a:xfrm>
          <a:prstGeom prst="roundRect">
            <a:avLst>
              <a:gd name="adj" fmla="val 8295"/>
            </a:avLst>
          </a:prstGeom>
          <a:noFill/>
          <a:ln w="19050">
            <a:solidFill>
              <a:schemeClr val="accent2">
                <a:lumMod val="75000"/>
              </a:schemeClr>
            </a:solidFill>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50FC0BB4-883D-5272-425A-FF10AC0526F2}"/>
              </a:ext>
            </a:extLst>
          </p:cNvPr>
          <p:cNvSpPr txBox="1"/>
          <p:nvPr/>
        </p:nvSpPr>
        <p:spPr>
          <a:xfrm>
            <a:off x="851140" y="1443488"/>
            <a:ext cx="3474723" cy="400110"/>
          </a:xfrm>
          <a:prstGeom prst="rect">
            <a:avLst/>
          </a:prstGeom>
          <a:noFill/>
        </p:spPr>
        <p:txBody>
          <a:bodyPr wrap="square" rtlCol="0">
            <a:spAutoFit/>
          </a:bodyPr>
          <a:lstStyle/>
          <a:p>
            <a:r>
              <a:rPr lang="en-US" altLang="zh-CN" sz="2000">
                <a:latin typeface="Cambria Math" panose="02040503050406030204" pitchFamily="18" charset="0"/>
                <a:ea typeface="Cambria Math" panose="02040503050406030204" pitchFamily="18" charset="0"/>
              </a:rPr>
              <a:t>Implementation details</a:t>
            </a:r>
            <a:endParaRPr lang="en-US" altLang="zh-CN" sz="2000" dirty="0">
              <a:latin typeface="Cambria Math" panose="02040503050406030204" pitchFamily="18" charset="0"/>
              <a:ea typeface="Cambria Math" panose="02040503050406030204" pitchFamily="18" charset="0"/>
            </a:endParaRPr>
          </a:p>
        </p:txBody>
      </p:sp>
      <p:sp>
        <p:nvSpPr>
          <p:cNvPr id="13" name="文本框 12">
            <a:extLst>
              <a:ext uri="{FF2B5EF4-FFF2-40B4-BE49-F238E27FC236}">
                <a16:creationId xmlns:a16="http://schemas.microsoft.com/office/drawing/2014/main" id="{FA72869D-1A4F-88DE-61D0-B42D1BE73FA2}"/>
              </a:ext>
            </a:extLst>
          </p:cNvPr>
          <p:cNvSpPr txBox="1"/>
          <p:nvPr/>
        </p:nvSpPr>
        <p:spPr>
          <a:xfrm>
            <a:off x="851140" y="1797590"/>
            <a:ext cx="3761154" cy="369332"/>
          </a:xfrm>
          <a:prstGeom prst="rect">
            <a:avLst/>
          </a:prstGeom>
          <a:noFill/>
        </p:spPr>
        <p:txBody>
          <a:bodyPr wrap="square" rtlCol="0">
            <a:spAutoFit/>
          </a:bodyPr>
          <a:lstStyle/>
          <a:p>
            <a:pPr marL="285750" indent="-285750">
              <a:buFont typeface="Wingdings" panose="05000000000000000000" pitchFamily="2" charset="2"/>
              <a:buChar char="p"/>
            </a:pPr>
            <a:r>
              <a:rPr lang="zh-CN" altLang="en-US">
                <a:latin typeface="Cambria Math" panose="02040503050406030204" pitchFamily="18" charset="0"/>
                <a:ea typeface="Cambria Math" panose="02040503050406030204" pitchFamily="18" charset="0"/>
              </a:rPr>
              <a:t>辅助</a:t>
            </a:r>
            <a:r>
              <a:rPr lang="en-US" altLang="zh-CN">
                <a:latin typeface="Cambria Math" panose="02040503050406030204" pitchFamily="18" charset="0"/>
                <a:ea typeface="Cambria Math" panose="02040503050406030204" pitchFamily="18" charset="0"/>
              </a:rPr>
              <a:t>LLM</a:t>
            </a:r>
            <a:r>
              <a:rPr lang="en-US" altLang="zh-CN">
                <a:latin typeface="Cambria Math" panose="02040503050406030204" pitchFamily="18" charset="0"/>
                <a:ea typeface="Cambria Math" panose="02040503050406030204" pitchFamily="18" charset="0"/>
                <a:sym typeface="Wingdings" panose="05000000000000000000" pitchFamily="2" charset="2"/>
              </a:rPr>
              <a:t>ChatGPT / Vicuna-7b</a:t>
            </a:r>
            <a:endParaRPr lang="en-US" altLang="zh-CN" dirty="0">
              <a:latin typeface="Cambria Math" panose="02040503050406030204" pitchFamily="18" charset="0"/>
              <a:ea typeface="Cambria Math" panose="02040503050406030204" pitchFamily="18" charset="0"/>
            </a:endParaRPr>
          </a:p>
        </p:txBody>
      </p:sp>
      <p:sp>
        <p:nvSpPr>
          <p:cNvPr id="14" name="文本框 13">
            <a:extLst>
              <a:ext uri="{FF2B5EF4-FFF2-40B4-BE49-F238E27FC236}">
                <a16:creationId xmlns:a16="http://schemas.microsoft.com/office/drawing/2014/main" id="{6B080FD4-ACEC-ACC3-1213-68A1A2E59E4B}"/>
              </a:ext>
            </a:extLst>
          </p:cNvPr>
          <p:cNvSpPr txBox="1"/>
          <p:nvPr/>
        </p:nvSpPr>
        <p:spPr>
          <a:xfrm>
            <a:off x="851140" y="2241634"/>
            <a:ext cx="4669766" cy="369332"/>
          </a:xfrm>
          <a:prstGeom prst="rect">
            <a:avLst/>
          </a:prstGeom>
          <a:noFill/>
        </p:spPr>
        <p:txBody>
          <a:bodyPr wrap="square" rtlCol="0">
            <a:spAutoFit/>
          </a:bodyPr>
          <a:lstStyle/>
          <a:p>
            <a:pPr marL="285750" indent="-285750">
              <a:buFont typeface="Wingdings" panose="05000000000000000000" pitchFamily="2" charset="2"/>
              <a:buChar char="p"/>
            </a:pPr>
            <a:r>
              <a:rPr lang="zh-CN" altLang="en-US">
                <a:latin typeface="Cambria Math" panose="02040503050406030204" pitchFamily="18" charset="0"/>
                <a:ea typeface="Cambria Math" panose="02040503050406030204" pitchFamily="18" charset="0"/>
              </a:rPr>
              <a:t>训练数据：</a:t>
            </a:r>
            <a:r>
              <a:rPr lang="en-US" altLang="zh-CN">
                <a:latin typeface="Cambria Math" panose="02040503050406030204" pitchFamily="18" charset="0"/>
                <a:ea typeface="Cambria Math" panose="02040503050406030204" pitchFamily="18" charset="0"/>
              </a:rPr>
              <a:t>HC3</a:t>
            </a:r>
            <a:r>
              <a:rPr lang="zh-CN" altLang="en-US">
                <a:latin typeface="Cambria Math" panose="02040503050406030204" pitchFamily="18" charset="0"/>
                <a:ea typeface="Cambria Math" panose="02040503050406030204" pitchFamily="18" charset="0"/>
              </a:rPr>
              <a:t>数据集 </a:t>
            </a:r>
            <a:r>
              <a:rPr lang="en-US" altLang="zh-CN">
                <a:latin typeface="Cambria Math" panose="02040503050406030204" pitchFamily="18" charset="0"/>
                <a:ea typeface="Cambria Math" panose="02040503050406030204" pitchFamily="18" charset="0"/>
              </a:rPr>
              <a:t>(</a:t>
            </a:r>
            <a:r>
              <a:rPr lang="zh-CN" altLang="en-US">
                <a:latin typeface="Cambria Math" panose="02040503050406030204" pitchFamily="18" charset="0"/>
                <a:ea typeface="Cambria Math" panose="02040503050406030204" pitchFamily="18" charset="0"/>
              </a:rPr>
              <a:t>辅助</a:t>
            </a:r>
            <a:r>
              <a:rPr lang="en-US" altLang="zh-CN">
                <a:latin typeface="Cambria Math" panose="02040503050406030204" pitchFamily="18" charset="0"/>
                <a:ea typeface="Cambria Math" panose="02040503050406030204" pitchFamily="18" charset="0"/>
              </a:rPr>
              <a:t>LLM</a:t>
            </a:r>
            <a:r>
              <a:rPr lang="zh-CN" altLang="en-US">
                <a:latin typeface="Cambria Math" panose="02040503050406030204" pitchFamily="18" charset="0"/>
                <a:ea typeface="Cambria Math" panose="02040503050406030204" pitchFamily="18" charset="0"/>
              </a:rPr>
              <a:t>生成文本</a:t>
            </a:r>
            <a:r>
              <a:rPr lang="en-US" altLang="zh-CN">
                <a:latin typeface="Cambria Math" panose="02040503050406030204" pitchFamily="18" charset="0"/>
                <a:ea typeface="Cambria Math" panose="02040503050406030204" pitchFamily="18" charset="0"/>
              </a:rPr>
              <a:t>)</a:t>
            </a:r>
            <a:endParaRPr lang="en-US" altLang="zh-CN" dirty="0">
              <a:latin typeface="Cambria Math" panose="02040503050406030204" pitchFamily="18" charset="0"/>
              <a:ea typeface="Cambria Math" panose="02040503050406030204" pitchFamily="18" charset="0"/>
            </a:endParaRPr>
          </a:p>
        </p:txBody>
      </p:sp>
      <p:sp>
        <p:nvSpPr>
          <p:cNvPr id="16" name="文本框 15">
            <a:extLst>
              <a:ext uri="{FF2B5EF4-FFF2-40B4-BE49-F238E27FC236}">
                <a16:creationId xmlns:a16="http://schemas.microsoft.com/office/drawing/2014/main" id="{F540EEC2-4292-F050-318E-8726E5A8D59F}"/>
              </a:ext>
            </a:extLst>
          </p:cNvPr>
          <p:cNvSpPr txBox="1"/>
          <p:nvPr/>
        </p:nvSpPr>
        <p:spPr>
          <a:xfrm>
            <a:off x="6216770" y="1797590"/>
            <a:ext cx="3761154" cy="369332"/>
          </a:xfrm>
          <a:prstGeom prst="rect">
            <a:avLst/>
          </a:prstGeom>
          <a:noFill/>
        </p:spPr>
        <p:txBody>
          <a:bodyPr wrap="square" rtlCol="0">
            <a:spAutoFit/>
          </a:bodyPr>
          <a:lstStyle/>
          <a:p>
            <a:pPr marL="285750" indent="-285750">
              <a:buFont typeface="Wingdings" panose="05000000000000000000" pitchFamily="2" charset="2"/>
              <a:buChar char="p"/>
            </a:pPr>
            <a:r>
              <a:rPr lang="zh-CN" altLang="en-US">
                <a:latin typeface="Cambria Math" panose="02040503050406030204" pitchFamily="18" charset="0"/>
                <a:ea typeface="Cambria Math" panose="02040503050406030204" pitchFamily="18" charset="0"/>
              </a:rPr>
              <a:t>测试数据：</a:t>
            </a:r>
            <a:endParaRPr lang="en-US" altLang="zh-CN" dirty="0">
              <a:latin typeface="Cambria Math" panose="02040503050406030204" pitchFamily="18" charset="0"/>
              <a:ea typeface="Cambria Math" panose="02040503050406030204" pitchFamily="18" charset="0"/>
            </a:endParaRPr>
          </a:p>
        </p:txBody>
      </p:sp>
      <p:sp>
        <p:nvSpPr>
          <p:cNvPr id="17" name="文本框 16">
            <a:extLst>
              <a:ext uri="{FF2B5EF4-FFF2-40B4-BE49-F238E27FC236}">
                <a16:creationId xmlns:a16="http://schemas.microsoft.com/office/drawing/2014/main" id="{83B23A07-E338-F901-96C4-552D94C60100}"/>
              </a:ext>
            </a:extLst>
          </p:cNvPr>
          <p:cNvSpPr txBox="1"/>
          <p:nvPr/>
        </p:nvSpPr>
        <p:spPr>
          <a:xfrm>
            <a:off x="7901758" y="2128119"/>
            <a:ext cx="3680642" cy="584775"/>
          </a:xfrm>
          <a:prstGeom prst="rect">
            <a:avLst/>
          </a:prstGeom>
          <a:noFill/>
        </p:spPr>
        <p:txBody>
          <a:bodyPr wrap="square" rtlCol="0">
            <a:spAutoFit/>
          </a:bodyPr>
          <a:lstStyle/>
          <a:p>
            <a:pPr marL="285750" indent="-285750">
              <a:buFont typeface="Wingdings" panose="05000000000000000000" pitchFamily="2" charset="2"/>
              <a:buChar char="u"/>
            </a:pPr>
            <a:r>
              <a:rPr lang="zh-CN" altLang="en-US" sz="1600">
                <a:latin typeface="Cambria Math" panose="02040503050406030204" pitchFamily="18" charset="0"/>
                <a:ea typeface="Cambria Math" panose="02040503050406030204" pitchFamily="18" charset="0"/>
              </a:rPr>
              <a:t>相关数据集：</a:t>
            </a:r>
            <a:r>
              <a:rPr lang="en-US" altLang="zh-CN" sz="1600">
                <a:latin typeface="Cambria Math" panose="02040503050406030204" pitchFamily="18" charset="0"/>
                <a:ea typeface="Cambria Math" panose="02040503050406030204" pitchFamily="18" charset="0"/>
              </a:rPr>
              <a:t>Xsum, WritingPrompts, PubMedQA</a:t>
            </a:r>
            <a:endParaRPr lang="en-US" altLang="zh-CN" sz="1600" dirty="0">
              <a:latin typeface="Cambria Math" panose="02040503050406030204" pitchFamily="18" charset="0"/>
              <a:ea typeface="Cambria Math" panose="02040503050406030204" pitchFamily="18" charset="0"/>
            </a:endParaRPr>
          </a:p>
        </p:txBody>
      </p:sp>
      <p:sp>
        <p:nvSpPr>
          <p:cNvPr id="18" name="文本框 17">
            <a:extLst>
              <a:ext uri="{FF2B5EF4-FFF2-40B4-BE49-F238E27FC236}">
                <a16:creationId xmlns:a16="http://schemas.microsoft.com/office/drawing/2014/main" id="{61DCFB89-23CF-52C1-AB7D-790E3E65CA39}"/>
              </a:ext>
            </a:extLst>
          </p:cNvPr>
          <p:cNvSpPr txBox="1"/>
          <p:nvPr/>
        </p:nvSpPr>
        <p:spPr>
          <a:xfrm>
            <a:off x="7901758" y="1797590"/>
            <a:ext cx="3680642" cy="338554"/>
          </a:xfrm>
          <a:prstGeom prst="rect">
            <a:avLst/>
          </a:prstGeom>
          <a:noFill/>
        </p:spPr>
        <p:txBody>
          <a:bodyPr wrap="square" rtlCol="0">
            <a:spAutoFit/>
          </a:bodyPr>
          <a:lstStyle/>
          <a:p>
            <a:pPr marL="285750" indent="-285750">
              <a:buFont typeface="Wingdings" panose="05000000000000000000" pitchFamily="2" charset="2"/>
              <a:buChar char="u"/>
            </a:pPr>
            <a:r>
              <a:rPr lang="zh-CN" altLang="en-US" sz="1600">
                <a:latin typeface="Cambria Math" panose="02040503050406030204" pitchFamily="18" charset="0"/>
                <a:ea typeface="Cambria Math" panose="02040503050406030204" pitchFamily="18" charset="0"/>
              </a:rPr>
              <a:t>相关</a:t>
            </a:r>
            <a:r>
              <a:rPr lang="en-US" altLang="zh-CN" sz="1600">
                <a:latin typeface="Cambria Math" panose="02040503050406030204" pitchFamily="18" charset="0"/>
                <a:ea typeface="Cambria Math" panose="02040503050406030204" pitchFamily="18" charset="0"/>
              </a:rPr>
              <a:t>LLM</a:t>
            </a:r>
            <a:r>
              <a:rPr lang="zh-CN" altLang="en-US" sz="1600">
                <a:latin typeface="Cambria Math" panose="02040503050406030204" pitchFamily="18" charset="0"/>
                <a:ea typeface="Cambria Math" panose="02040503050406030204" pitchFamily="18" charset="0"/>
              </a:rPr>
              <a:t>：</a:t>
            </a:r>
            <a:r>
              <a:rPr lang="en-US" altLang="zh-CN" sz="1600">
                <a:latin typeface="Cambria Math" panose="02040503050406030204" pitchFamily="18" charset="0"/>
                <a:ea typeface="Cambria Math" panose="02040503050406030204" pitchFamily="18" charset="0"/>
              </a:rPr>
              <a:t>ChatGPT, GPT4, Claude3</a:t>
            </a:r>
            <a:endParaRPr lang="en-US" altLang="zh-CN" sz="1600" dirty="0">
              <a:latin typeface="Cambria Math" panose="02040503050406030204" pitchFamily="18" charset="0"/>
              <a:ea typeface="Cambria Math" panose="02040503050406030204" pitchFamily="18" charset="0"/>
            </a:endParaRPr>
          </a:p>
        </p:txBody>
      </p:sp>
      <p:pic>
        <p:nvPicPr>
          <p:cNvPr id="20" name="图片 19">
            <a:extLst>
              <a:ext uri="{FF2B5EF4-FFF2-40B4-BE49-F238E27FC236}">
                <a16:creationId xmlns:a16="http://schemas.microsoft.com/office/drawing/2014/main" id="{809D6BCB-EA34-393E-15CF-670C99C7D3BC}"/>
              </a:ext>
            </a:extLst>
          </p:cNvPr>
          <p:cNvPicPr>
            <a:picLocks noChangeAspect="1"/>
          </p:cNvPicPr>
          <p:nvPr/>
        </p:nvPicPr>
        <p:blipFill>
          <a:blip r:embed="rId7"/>
          <a:stretch>
            <a:fillRect/>
          </a:stretch>
        </p:blipFill>
        <p:spPr>
          <a:xfrm>
            <a:off x="406004" y="3987568"/>
            <a:ext cx="5689996" cy="2353407"/>
          </a:xfrm>
          <a:prstGeom prst="rect">
            <a:avLst/>
          </a:prstGeom>
        </p:spPr>
      </p:pic>
      <p:pic>
        <p:nvPicPr>
          <p:cNvPr id="23" name="图片 22">
            <a:extLst>
              <a:ext uri="{FF2B5EF4-FFF2-40B4-BE49-F238E27FC236}">
                <a16:creationId xmlns:a16="http://schemas.microsoft.com/office/drawing/2014/main" id="{98066DEB-3C85-1924-6539-B7B431BE4D83}"/>
              </a:ext>
            </a:extLst>
          </p:cNvPr>
          <p:cNvPicPr>
            <a:picLocks noChangeAspect="1"/>
          </p:cNvPicPr>
          <p:nvPr/>
        </p:nvPicPr>
        <p:blipFill>
          <a:blip r:embed="rId8"/>
          <a:stretch>
            <a:fillRect/>
          </a:stretch>
        </p:blipFill>
        <p:spPr>
          <a:xfrm>
            <a:off x="6517311" y="4008246"/>
            <a:ext cx="5223335" cy="2302848"/>
          </a:xfrm>
          <a:prstGeom prst="rect">
            <a:avLst/>
          </a:prstGeom>
        </p:spPr>
      </p:pic>
      <p:sp>
        <p:nvSpPr>
          <p:cNvPr id="26" name="矩形: 圆角 25">
            <a:extLst>
              <a:ext uri="{FF2B5EF4-FFF2-40B4-BE49-F238E27FC236}">
                <a16:creationId xmlns:a16="http://schemas.microsoft.com/office/drawing/2014/main" id="{1EB2C388-AF4C-5021-FD03-4AA0379C6FCA}"/>
              </a:ext>
            </a:extLst>
          </p:cNvPr>
          <p:cNvSpPr/>
          <p:nvPr/>
        </p:nvSpPr>
        <p:spPr>
          <a:xfrm>
            <a:off x="309323" y="2967487"/>
            <a:ext cx="5786677" cy="3425311"/>
          </a:xfrm>
          <a:prstGeom prst="roundRect">
            <a:avLst>
              <a:gd name="adj" fmla="val 3258"/>
            </a:avLst>
          </a:prstGeom>
          <a:noFill/>
          <a:ln w="19050">
            <a:solidFill>
              <a:schemeClr val="accent2">
                <a:lumMod val="75000"/>
              </a:schemeClr>
            </a:solidFill>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圆角 27">
            <a:extLst>
              <a:ext uri="{FF2B5EF4-FFF2-40B4-BE49-F238E27FC236}">
                <a16:creationId xmlns:a16="http://schemas.microsoft.com/office/drawing/2014/main" id="{DC732146-CD37-8A44-9FB8-962921F74B78}"/>
              </a:ext>
            </a:extLst>
          </p:cNvPr>
          <p:cNvSpPr/>
          <p:nvPr/>
        </p:nvSpPr>
        <p:spPr>
          <a:xfrm>
            <a:off x="6096001" y="2968824"/>
            <a:ext cx="5785640" cy="3425311"/>
          </a:xfrm>
          <a:prstGeom prst="roundRect">
            <a:avLst>
              <a:gd name="adj" fmla="val 3258"/>
            </a:avLst>
          </a:prstGeom>
          <a:noFill/>
          <a:ln w="19050">
            <a:solidFill>
              <a:schemeClr val="accent2">
                <a:lumMod val="75000"/>
              </a:schemeClr>
            </a:solidFill>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04614D26-D5FD-6719-324D-CC2926370FE1}"/>
              </a:ext>
            </a:extLst>
          </p:cNvPr>
          <p:cNvSpPr txBox="1"/>
          <p:nvPr/>
        </p:nvSpPr>
        <p:spPr>
          <a:xfrm>
            <a:off x="354008" y="3007147"/>
            <a:ext cx="1466090" cy="461665"/>
          </a:xfrm>
          <a:prstGeom prst="rect">
            <a:avLst/>
          </a:prstGeom>
          <a:noFill/>
        </p:spPr>
        <p:txBody>
          <a:bodyPr wrap="square" rtlCol="0">
            <a:spAutoFit/>
          </a:bodyPr>
          <a:lstStyle/>
          <a:p>
            <a:r>
              <a:rPr lang="zh-CN" altLang="en-US" sz="2400" b="1">
                <a:latin typeface="Cambria Math" panose="02040503050406030204" pitchFamily="18" charset="0"/>
                <a:ea typeface="楷体" panose="02010609060101010101" pitchFamily="49" charset="-122"/>
              </a:rPr>
              <a:t>主实验</a:t>
            </a:r>
            <a:endParaRPr lang="zh-CN" altLang="en-US" sz="2400" b="1" dirty="0">
              <a:solidFill>
                <a:srgbClr val="C00000"/>
              </a:solidFill>
              <a:latin typeface="Cambria Math" panose="02040503050406030204" pitchFamily="18" charset="0"/>
              <a:ea typeface="楷体" panose="02010609060101010101" pitchFamily="49" charset="-122"/>
            </a:endParaRPr>
          </a:p>
        </p:txBody>
      </p:sp>
      <p:sp>
        <p:nvSpPr>
          <p:cNvPr id="30" name="文本框 29">
            <a:extLst>
              <a:ext uri="{FF2B5EF4-FFF2-40B4-BE49-F238E27FC236}">
                <a16:creationId xmlns:a16="http://schemas.microsoft.com/office/drawing/2014/main" id="{97E75046-3AB0-5FA5-ED59-F788D1768E45}"/>
              </a:ext>
            </a:extLst>
          </p:cNvPr>
          <p:cNvSpPr txBox="1"/>
          <p:nvPr/>
        </p:nvSpPr>
        <p:spPr>
          <a:xfrm>
            <a:off x="407865" y="3381256"/>
            <a:ext cx="5589592" cy="646331"/>
          </a:xfrm>
          <a:prstGeom prst="rect">
            <a:avLst/>
          </a:prstGeom>
          <a:noFill/>
        </p:spPr>
        <p:txBody>
          <a:bodyPr wrap="square" rtlCol="0">
            <a:spAutoFit/>
          </a:bodyPr>
          <a:lstStyle/>
          <a:p>
            <a:r>
              <a:rPr lang="en-US" altLang="zh-CN">
                <a:latin typeface="Cambria Math" panose="02040503050406030204" pitchFamily="18" charset="0"/>
                <a:ea typeface="楷体" panose="02010609060101010101" pitchFamily="49" charset="-122"/>
              </a:rPr>
              <a:t>DPIC</a:t>
            </a:r>
            <a:r>
              <a:rPr lang="zh-CN" altLang="en-US">
                <a:latin typeface="Cambria Math" panose="02040503050406030204" pitchFamily="18" charset="0"/>
                <a:ea typeface="楷体" panose="02010609060101010101" pitchFamily="49" charset="-122"/>
              </a:rPr>
              <a:t>平均检测质量优于基线，“跨域跨模型”设置下仍实现较高的</a:t>
            </a:r>
            <a:r>
              <a:rPr lang="en-US" altLang="zh-CN">
                <a:latin typeface="Cambria Math" panose="02040503050406030204" pitchFamily="18" charset="0"/>
                <a:ea typeface="楷体" panose="02010609060101010101" pitchFamily="49" charset="-122"/>
              </a:rPr>
              <a:t>AUROC</a:t>
            </a:r>
            <a:r>
              <a:rPr lang="zh-CN" altLang="en-US">
                <a:latin typeface="Cambria Math" panose="02040503050406030204" pitchFamily="18" charset="0"/>
                <a:ea typeface="楷体" panose="02010609060101010101" pitchFamily="49" charset="-122"/>
              </a:rPr>
              <a:t>性能</a:t>
            </a:r>
            <a:endParaRPr lang="zh-CN" altLang="en-US" dirty="0">
              <a:solidFill>
                <a:srgbClr val="C00000"/>
              </a:solidFill>
              <a:latin typeface="Cambria Math" panose="02040503050406030204" pitchFamily="18" charset="0"/>
              <a:ea typeface="楷体" panose="02010609060101010101" pitchFamily="49" charset="-122"/>
            </a:endParaRPr>
          </a:p>
        </p:txBody>
      </p:sp>
      <p:cxnSp>
        <p:nvCxnSpPr>
          <p:cNvPr id="32" name="直接箭头连接符 31">
            <a:extLst>
              <a:ext uri="{FF2B5EF4-FFF2-40B4-BE49-F238E27FC236}">
                <a16:creationId xmlns:a16="http://schemas.microsoft.com/office/drawing/2014/main" id="{65A6166E-9ADD-D9E1-3207-8152295381FF}"/>
              </a:ext>
            </a:extLst>
          </p:cNvPr>
          <p:cNvCxnSpPr>
            <a:stCxn id="14" idx="2"/>
          </p:cNvCxnSpPr>
          <p:nvPr/>
        </p:nvCxnSpPr>
        <p:spPr>
          <a:xfrm>
            <a:off x="3186023" y="2610966"/>
            <a:ext cx="879894" cy="818034"/>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E261E026-EEEF-33AF-CC34-76B0E26078CA}"/>
              </a:ext>
            </a:extLst>
          </p:cNvPr>
          <p:cNvCxnSpPr>
            <a:cxnSpLocks/>
          </p:cNvCxnSpPr>
          <p:nvPr/>
        </p:nvCxnSpPr>
        <p:spPr>
          <a:xfrm flipH="1">
            <a:off x="4354940" y="2148691"/>
            <a:ext cx="2408169" cy="1254714"/>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1A641A17-B8A2-3294-4ADF-1D8897DDB0E0}"/>
              </a:ext>
            </a:extLst>
          </p:cNvPr>
          <p:cNvSpPr txBox="1"/>
          <p:nvPr/>
        </p:nvSpPr>
        <p:spPr>
          <a:xfrm>
            <a:off x="6149857" y="3019983"/>
            <a:ext cx="1466090" cy="461665"/>
          </a:xfrm>
          <a:prstGeom prst="rect">
            <a:avLst/>
          </a:prstGeom>
          <a:noFill/>
        </p:spPr>
        <p:txBody>
          <a:bodyPr wrap="square" rtlCol="0">
            <a:spAutoFit/>
          </a:bodyPr>
          <a:lstStyle/>
          <a:p>
            <a:r>
              <a:rPr lang="zh-CN" altLang="en-US" sz="2400" b="1">
                <a:latin typeface="Cambria Math" panose="02040503050406030204" pitchFamily="18" charset="0"/>
                <a:ea typeface="楷体" panose="02010609060101010101" pitchFamily="49" charset="-122"/>
              </a:rPr>
              <a:t>鲁棒性</a:t>
            </a:r>
            <a:endParaRPr lang="zh-CN" altLang="en-US" sz="2400" b="1" dirty="0">
              <a:latin typeface="Cambria Math" panose="02040503050406030204" pitchFamily="18" charset="0"/>
              <a:ea typeface="楷体" panose="02010609060101010101" pitchFamily="49" charset="-122"/>
            </a:endParaRPr>
          </a:p>
        </p:txBody>
      </p:sp>
      <p:sp>
        <p:nvSpPr>
          <p:cNvPr id="37" name="文本框 36">
            <a:extLst>
              <a:ext uri="{FF2B5EF4-FFF2-40B4-BE49-F238E27FC236}">
                <a16:creationId xmlns:a16="http://schemas.microsoft.com/office/drawing/2014/main" id="{DEB424CA-6910-F09E-1187-10DFA68061D5}"/>
              </a:ext>
            </a:extLst>
          </p:cNvPr>
          <p:cNvSpPr txBox="1"/>
          <p:nvPr/>
        </p:nvSpPr>
        <p:spPr>
          <a:xfrm>
            <a:off x="6248400" y="3401934"/>
            <a:ext cx="5589592" cy="646331"/>
          </a:xfrm>
          <a:prstGeom prst="rect">
            <a:avLst/>
          </a:prstGeom>
          <a:noFill/>
        </p:spPr>
        <p:txBody>
          <a:bodyPr wrap="square" rtlCol="0">
            <a:spAutoFit/>
          </a:bodyPr>
          <a:lstStyle/>
          <a:p>
            <a:r>
              <a:rPr lang="zh-CN" altLang="en-US">
                <a:latin typeface="Cambria Math" panose="02040503050406030204" pitchFamily="18" charset="0"/>
                <a:ea typeface="楷体" panose="02010609060101010101" pitchFamily="49" charset="-122"/>
              </a:rPr>
              <a:t>考虑</a:t>
            </a:r>
            <a:r>
              <a:rPr lang="en-US" altLang="zh-CN">
                <a:latin typeface="Cambria Math" panose="02040503050406030204" pitchFamily="18" charset="0"/>
                <a:ea typeface="楷体" panose="02010609060101010101" pitchFamily="49" charset="-122"/>
              </a:rPr>
              <a:t>2</a:t>
            </a:r>
            <a:r>
              <a:rPr lang="zh-CN" altLang="en-US">
                <a:latin typeface="Cambria Math" panose="02040503050406030204" pitchFamily="18" charset="0"/>
                <a:ea typeface="楷体" panose="02010609060101010101" pitchFamily="49" charset="-122"/>
              </a:rPr>
              <a:t>种对抗场景，转述使用</a:t>
            </a:r>
            <a:r>
              <a:rPr lang="en-US" altLang="zh-CN">
                <a:latin typeface="Cambria Math" panose="02040503050406030204" pitchFamily="18" charset="0"/>
                <a:ea typeface="楷体" panose="02010609060101010101" pitchFamily="49" charset="-122"/>
              </a:rPr>
              <a:t>DIPPER</a:t>
            </a:r>
            <a:r>
              <a:rPr lang="zh-CN" altLang="en-US">
                <a:latin typeface="Cambria Math" panose="02040503050406030204" pitchFamily="18" charset="0"/>
                <a:ea typeface="楷体" panose="02010609060101010101" pitchFamily="49" charset="-122"/>
              </a:rPr>
              <a:t>模型，</a:t>
            </a:r>
            <a:r>
              <a:rPr lang="en-US" altLang="zh-CN">
                <a:latin typeface="Cambria Math" panose="02040503050406030204" pitchFamily="18" charset="0"/>
                <a:ea typeface="楷体" panose="02010609060101010101" pitchFamily="49" charset="-122"/>
              </a:rPr>
              <a:t>Back-translate</a:t>
            </a:r>
            <a:r>
              <a:rPr lang="zh-CN" altLang="en-US">
                <a:latin typeface="Cambria Math" panose="02040503050406030204" pitchFamily="18" charset="0"/>
                <a:ea typeface="楷体" panose="02010609060101010101" pitchFamily="49" charset="-122"/>
              </a:rPr>
              <a:t>指利用</a:t>
            </a:r>
            <a:r>
              <a:rPr lang="en-US" altLang="zh-CN">
                <a:latin typeface="Cambria Math" panose="02040503050406030204" pitchFamily="18" charset="0"/>
                <a:ea typeface="楷体" panose="02010609060101010101" pitchFamily="49" charset="-122"/>
              </a:rPr>
              <a:t>DeepL</a:t>
            </a:r>
            <a:r>
              <a:rPr lang="zh-CN" altLang="en-US">
                <a:latin typeface="Cambria Math" panose="02040503050406030204" pitchFamily="18" charset="0"/>
                <a:ea typeface="楷体" panose="02010609060101010101" pitchFamily="49" charset="-122"/>
              </a:rPr>
              <a:t>将文本翻译为中文再翻译回英文</a:t>
            </a:r>
            <a:endParaRPr lang="zh-CN" altLang="en-US" dirty="0">
              <a:solidFill>
                <a:srgbClr val="C00000"/>
              </a:solidFill>
              <a:latin typeface="Cambria Math" panose="02040503050406030204" pitchFamily="18" charset="0"/>
              <a:ea typeface="楷体" panose="02010609060101010101" pitchFamily="49" charset="-122"/>
            </a:endParaRPr>
          </a:p>
        </p:txBody>
      </p:sp>
    </p:spTree>
    <p:extLst>
      <p:ext uri="{BB962C8B-B14F-4D97-AF65-F5344CB8AC3E}">
        <p14:creationId xmlns:p14="http://schemas.microsoft.com/office/powerpoint/2010/main" val="15838457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D01138-55ED-BABC-E462-2D1908DCC8A0}"/>
            </a:ext>
          </a:extLst>
        </p:cNvPr>
        <p:cNvGrpSpPr/>
        <p:nvPr/>
      </p:nvGrpSpPr>
      <p:grpSpPr>
        <a:xfrm>
          <a:off x="0" y="0"/>
          <a:ext cx="0" cy="0"/>
          <a:chOff x="0" y="0"/>
          <a:chExt cx="0" cy="0"/>
        </a:xfrm>
      </p:grpSpPr>
      <p:pic>
        <p:nvPicPr>
          <p:cNvPr id="4" name="图片 3">
            <a:extLst>
              <a:ext uri="{FF2B5EF4-FFF2-40B4-BE49-F238E27FC236}">
                <a16:creationId xmlns:a16="http://schemas.microsoft.com/office/drawing/2014/main" id="{E15A02F4-0D16-1331-6E17-76363E986A70}"/>
              </a:ext>
            </a:extLst>
          </p:cNvPr>
          <p:cNvPicPr>
            <a:picLocks noChangeAspect="1"/>
          </p:cNvPicPr>
          <p:nvPr/>
        </p:nvPicPr>
        <p:blipFill>
          <a:blip r:embed="rId3" cstate="print"/>
          <a:srcRect l="14083" t="27527" r="43306" b="56670"/>
          <a:stretch>
            <a:fillRect/>
          </a:stretch>
        </p:blipFill>
        <p:spPr>
          <a:xfrm>
            <a:off x="0" y="0"/>
            <a:ext cx="3784046" cy="993773"/>
          </a:xfrm>
          <a:prstGeom prst="rect">
            <a:avLst/>
          </a:prstGeom>
        </p:spPr>
      </p:pic>
      <p:pic>
        <p:nvPicPr>
          <p:cNvPr id="6" name="图片 5">
            <a:extLst>
              <a:ext uri="{FF2B5EF4-FFF2-40B4-BE49-F238E27FC236}">
                <a16:creationId xmlns:a16="http://schemas.microsoft.com/office/drawing/2014/main" id="{D774259A-EFED-E022-1241-5E92BE00AA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53763" y="0"/>
            <a:ext cx="1138237" cy="993773"/>
          </a:xfrm>
          <a:prstGeom prst="rect">
            <a:avLst/>
          </a:prstGeom>
        </p:spPr>
      </p:pic>
      <p:cxnSp>
        <p:nvCxnSpPr>
          <p:cNvPr id="2" name="直接连接符 1">
            <a:extLst>
              <a:ext uri="{FF2B5EF4-FFF2-40B4-BE49-F238E27FC236}">
                <a16:creationId xmlns:a16="http://schemas.microsoft.com/office/drawing/2014/main" id="{4304E44D-FB48-1AB4-79C4-D07F7316F323}"/>
              </a:ext>
            </a:extLst>
          </p:cNvPr>
          <p:cNvCxnSpPr>
            <a:cxnSpLocks/>
          </p:cNvCxnSpPr>
          <p:nvPr/>
        </p:nvCxnSpPr>
        <p:spPr>
          <a:xfrm>
            <a:off x="99391" y="6461760"/>
            <a:ext cx="1464366"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5" name="图形 4" descr="工具">
            <a:extLst>
              <a:ext uri="{FF2B5EF4-FFF2-40B4-BE49-F238E27FC236}">
                <a16:creationId xmlns:a16="http://schemas.microsoft.com/office/drawing/2014/main" id="{397CE1E6-F540-80E9-5EB2-FB24A1F04FD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9323" y="955254"/>
            <a:ext cx="368301" cy="368301"/>
          </a:xfrm>
          <a:prstGeom prst="rect">
            <a:avLst/>
          </a:prstGeom>
        </p:spPr>
      </p:pic>
      <p:sp>
        <p:nvSpPr>
          <p:cNvPr id="7" name="文本框 6">
            <a:extLst>
              <a:ext uri="{FF2B5EF4-FFF2-40B4-BE49-F238E27FC236}">
                <a16:creationId xmlns:a16="http://schemas.microsoft.com/office/drawing/2014/main" id="{BE53E06F-87CC-A34E-179D-24EF4CCC77F5}"/>
              </a:ext>
            </a:extLst>
          </p:cNvPr>
          <p:cNvSpPr txBox="1"/>
          <p:nvPr/>
        </p:nvSpPr>
        <p:spPr>
          <a:xfrm>
            <a:off x="733646" y="877794"/>
            <a:ext cx="3474723" cy="523220"/>
          </a:xfrm>
          <a:prstGeom prst="rect">
            <a:avLst/>
          </a:prstGeom>
          <a:noFill/>
        </p:spPr>
        <p:txBody>
          <a:bodyPr wrap="square" rtlCol="0">
            <a:spAutoFit/>
          </a:bodyPr>
          <a:lstStyle/>
          <a:p>
            <a:r>
              <a:rPr lang="en-US" altLang="zh-CN" sz="2800" b="1">
                <a:latin typeface="Cambria Math" panose="02040503050406030204" pitchFamily="18" charset="0"/>
                <a:ea typeface="楷体" panose="02010609060101010101" pitchFamily="49" charset="-122"/>
              </a:rPr>
              <a:t>Ablation studies</a:t>
            </a:r>
            <a:endParaRPr lang="zh-CN" altLang="en-US" sz="2800" b="1" dirty="0">
              <a:latin typeface="Cambria Math" panose="02040503050406030204" pitchFamily="18" charset="0"/>
              <a:ea typeface="楷体" panose="02010609060101010101" pitchFamily="49" charset="-122"/>
            </a:endParaRPr>
          </a:p>
        </p:txBody>
      </p:sp>
      <p:sp>
        <p:nvSpPr>
          <p:cNvPr id="27" name="灯片编号占位符 9">
            <a:extLst>
              <a:ext uri="{FF2B5EF4-FFF2-40B4-BE49-F238E27FC236}">
                <a16:creationId xmlns:a16="http://schemas.microsoft.com/office/drawing/2014/main" id="{6C4468A9-40C6-ED37-5E7A-F6FAC2CC0EB7}"/>
              </a:ext>
            </a:extLst>
          </p:cNvPr>
          <p:cNvSpPr txBox="1">
            <a:spLocks/>
          </p:cNvSpPr>
          <p:nvPr/>
        </p:nvSpPr>
        <p:spPr>
          <a:xfrm>
            <a:off x="11582400" y="6263640"/>
            <a:ext cx="477520" cy="476250"/>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A3F0588-731F-4E74-8DCB-8906B5D06DFF}" type="slidenum">
              <a:rPr lang="en-US" altLang="zh-CN" sz="2000" b="1" smtClean="0">
                <a:solidFill>
                  <a:srgbClr val="C00000"/>
                </a:solidFill>
              </a:rPr>
              <a:pPr/>
              <a:t>17</a:t>
            </a:fld>
            <a:endParaRPr lang="en-US" altLang="zh-CN" sz="2000" b="1" dirty="0">
              <a:solidFill>
                <a:srgbClr val="C00000"/>
              </a:solidFill>
            </a:endParaRPr>
          </a:p>
        </p:txBody>
      </p:sp>
      <p:sp>
        <p:nvSpPr>
          <p:cNvPr id="10" name="文本框 9">
            <a:extLst>
              <a:ext uri="{FF2B5EF4-FFF2-40B4-BE49-F238E27FC236}">
                <a16:creationId xmlns:a16="http://schemas.microsoft.com/office/drawing/2014/main" id="{9FF50F8C-2305-C97B-4B16-D9F8E30DC015}"/>
              </a:ext>
            </a:extLst>
          </p:cNvPr>
          <p:cNvSpPr txBox="1"/>
          <p:nvPr/>
        </p:nvSpPr>
        <p:spPr>
          <a:xfrm>
            <a:off x="99391" y="6467511"/>
            <a:ext cx="8224552" cy="276999"/>
          </a:xfrm>
          <a:prstGeom prst="rect">
            <a:avLst/>
          </a:prstGeom>
          <a:noFill/>
        </p:spPr>
        <p:txBody>
          <a:bodyPr wrap="square" rtlCol="0">
            <a:spAutoFit/>
          </a:bodyPr>
          <a:lstStyle/>
          <a:p>
            <a:r>
              <a:rPr lang="en-US" altLang="zh-CN" sz="1200">
                <a:latin typeface="Cambria Math" panose="02040503050406030204" pitchFamily="18" charset="0"/>
                <a:ea typeface="Cambria Math" panose="02040503050406030204" pitchFamily="18" charset="0"/>
              </a:rPr>
              <a:t>DPIC: Decoupling Prompt and Intrinsic Characteristics for LLM Generated Text Detection    </a:t>
            </a:r>
            <a:r>
              <a:rPr lang="en-US" altLang="zh-CN" sz="1200" b="1">
                <a:latin typeface="Cambria Math" panose="02040503050406030204" pitchFamily="18" charset="0"/>
                <a:ea typeface="Cambria Math" panose="02040503050406030204" pitchFamily="18" charset="0"/>
              </a:rPr>
              <a:t>NeuIPS 2024</a:t>
            </a:r>
            <a:endParaRPr lang="zh-CN" altLang="en-US" sz="1200" b="1" dirty="0">
              <a:latin typeface="Cambria Math" panose="02040503050406030204" pitchFamily="18" charset="0"/>
            </a:endParaRPr>
          </a:p>
        </p:txBody>
      </p:sp>
      <p:sp>
        <p:nvSpPr>
          <p:cNvPr id="8" name="文本框 7">
            <a:extLst>
              <a:ext uri="{FF2B5EF4-FFF2-40B4-BE49-F238E27FC236}">
                <a16:creationId xmlns:a16="http://schemas.microsoft.com/office/drawing/2014/main" id="{3C5C6270-A31D-6653-6BDC-F658A11EE64E}"/>
              </a:ext>
            </a:extLst>
          </p:cNvPr>
          <p:cNvSpPr txBox="1"/>
          <p:nvPr/>
        </p:nvSpPr>
        <p:spPr>
          <a:xfrm>
            <a:off x="733646" y="1401014"/>
            <a:ext cx="3243374" cy="923330"/>
          </a:xfrm>
          <a:prstGeom prst="rect">
            <a:avLst/>
          </a:prstGeom>
          <a:noFill/>
        </p:spPr>
        <p:txBody>
          <a:bodyPr wrap="square" rtlCol="0">
            <a:spAutoFit/>
          </a:bodyPr>
          <a:lstStyle/>
          <a:p>
            <a:r>
              <a:rPr lang="zh-CN" altLang="en-US" b="1">
                <a:latin typeface="Cambria Math" panose="02040503050406030204" pitchFamily="18" charset="0"/>
                <a:ea typeface="楷体" panose="02010609060101010101" pitchFamily="49" charset="-122"/>
              </a:rPr>
              <a:t>① 讨论重构提示的局限性</a:t>
            </a:r>
            <a:endParaRPr lang="en-US" altLang="zh-CN" b="1">
              <a:latin typeface="Cambria Math" panose="02040503050406030204" pitchFamily="18" charset="0"/>
              <a:ea typeface="楷体" panose="02010609060101010101" pitchFamily="49" charset="-122"/>
            </a:endParaRPr>
          </a:p>
          <a:p>
            <a:r>
              <a:rPr lang="en-US" altLang="zh-CN" b="1">
                <a:solidFill>
                  <a:srgbClr val="C00000"/>
                </a:solidFill>
                <a:latin typeface="Cambria Math" panose="02040503050406030204" pitchFamily="18" charset="0"/>
                <a:ea typeface="楷体" panose="02010609060101010101" pitchFamily="49" charset="-122"/>
                <a:sym typeface="Wingdings" panose="05000000000000000000" pitchFamily="2" charset="2"/>
              </a:rPr>
              <a:t></a:t>
            </a:r>
            <a:r>
              <a:rPr lang="zh-CN" altLang="en-US" b="1">
                <a:solidFill>
                  <a:srgbClr val="C00000"/>
                </a:solidFill>
                <a:latin typeface="Cambria Math" panose="02040503050406030204" pitchFamily="18" charset="0"/>
                <a:ea typeface="楷体" panose="02010609060101010101" pitchFamily="49" charset="-122"/>
                <a:sym typeface="Wingdings" panose="05000000000000000000" pitchFamily="2" charset="2"/>
              </a:rPr>
              <a:t>重构提示的再生文本具备更高的语义相似度</a:t>
            </a:r>
            <a:endParaRPr lang="zh-CN" altLang="en-US" b="1" dirty="0">
              <a:solidFill>
                <a:srgbClr val="C00000"/>
              </a:solidFill>
              <a:latin typeface="Cambria Math" panose="02040503050406030204" pitchFamily="18" charset="0"/>
              <a:ea typeface="楷体" panose="02010609060101010101" pitchFamily="49" charset="-122"/>
            </a:endParaRPr>
          </a:p>
        </p:txBody>
      </p:sp>
      <p:pic>
        <p:nvPicPr>
          <p:cNvPr id="15" name="图片 14">
            <a:extLst>
              <a:ext uri="{FF2B5EF4-FFF2-40B4-BE49-F238E27FC236}">
                <a16:creationId xmlns:a16="http://schemas.microsoft.com/office/drawing/2014/main" id="{7B656516-C3D6-7EDE-8438-04598CA0F512}"/>
              </a:ext>
            </a:extLst>
          </p:cNvPr>
          <p:cNvPicPr>
            <a:picLocks noChangeAspect="1"/>
          </p:cNvPicPr>
          <p:nvPr/>
        </p:nvPicPr>
        <p:blipFill>
          <a:blip r:embed="rId7"/>
          <a:stretch>
            <a:fillRect/>
          </a:stretch>
        </p:blipFill>
        <p:spPr>
          <a:xfrm>
            <a:off x="705634" y="2349883"/>
            <a:ext cx="3299396" cy="1990945"/>
          </a:xfrm>
          <a:prstGeom prst="rect">
            <a:avLst/>
          </a:prstGeom>
        </p:spPr>
      </p:pic>
      <p:sp>
        <p:nvSpPr>
          <p:cNvPr id="19" name="箭头: 右 18">
            <a:extLst>
              <a:ext uri="{FF2B5EF4-FFF2-40B4-BE49-F238E27FC236}">
                <a16:creationId xmlns:a16="http://schemas.microsoft.com/office/drawing/2014/main" id="{0BF3FDAB-8301-52CB-6BE2-3A34F00A94FC}"/>
              </a:ext>
            </a:extLst>
          </p:cNvPr>
          <p:cNvSpPr/>
          <p:nvPr/>
        </p:nvSpPr>
        <p:spPr>
          <a:xfrm rot="5400000">
            <a:off x="2131044" y="4517618"/>
            <a:ext cx="448574" cy="339305"/>
          </a:xfrm>
          <a:prstGeom prst="rightArrow">
            <a:avLst/>
          </a:prstGeom>
          <a:solidFill>
            <a:schemeClr val="accent5">
              <a:lumMod val="40000"/>
              <a:lumOff val="6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9033B460-8CC1-651E-E4DA-E3683C823C81}"/>
              </a:ext>
            </a:extLst>
          </p:cNvPr>
          <p:cNvSpPr txBox="1"/>
          <p:nvPr/>
        </p:nvSpPr>
        <p:spPr>
          <a:xfrm>
            <a:off x="733646" y="4948010"/>
            <a:ext cx="3446468" cy="1056508"/>
          </a:xfrm>
          <a:prstGeom prst="rect">
            <a:avLst/>
          </a:prstGeom>
          <a:noFill/>
        </p:spPr>
        <p:txBody>
          <a:bodyPr wrap="square" rtlCol="0">
            <a:spAutoFit/>
          </a:bodyPr>
          <a:lstStyle/>
          <a:p>
            <a:pPr>
              <a:lnSpc>
                <a:spcPct val="120000"/>
              </a:lnSpc>
            </a:pPr>
            <a:r>
              <a:rPr lang="zh-CN" altLang="en-US">
                <a:latin typeface="Cambria Math" panose="02040503050406030204" pitchFamily="18" charset="0"/>
                <a:ea typeface="楷体" panose="02010609060101010101" pitchFamily="49" charset="-122"/>
              </a:rPr>
              <a:t>原始提示可能不够详细，从而与候选文本存在语义偏差，而重构提示具备更高的语义一致性</a:t>
            </a:r>
            <a:endParaRPr lang="zh-CN" altLang="en-US" dirty="0">
              <a:solidFill>
                <a:srgbClr val="C00000"/>
              </a:solidFill>
              <a:latin typeface="Cambria Math" panose="02040503050406030204" pitchFamily="18" charset="0"/>
              <a:ea typeface="楷体" panose="02010609060101010101" pitchFamily="49" charset="-122"/>
            </a:endParaRPr>
          </a:p>
        </p:txBody>
      </p:sp>
      <p:sp>
        <p:nvSpPr>
          <p:cNvPr id="22" name="文本框 21">
            <a:extLst>
              <a:ext uri="{FF2B5EF4-FFF2-40B4-BE49-F238E27FC236}">
                <a16:creationId xmlns:a16="http://schemas.microsoft.com/office/drawing/2014/main" id="{D6AC642A-DBEF-FA46-4074-356BFA9E82A5}"/>
              </a:ext>
            </a:extLst>
          </p:cNvPr>
          <p:cNvSpPr txBox="1"/>
          <p:nvPr/>
        </p:nvSpPr>
        <p:spPr>
          <a:xfrm>
            <a:off x="4560899" y="1401014"/>
            <a:ext cx="3243374" cy="369332"/>
          </a:xfrm>
          <a:prstGeom prst="rect">
            <a:avLst/>
          </a:prstGeom>
          <a:noFill/>
        </p:spPr>
        <p:txBody>
          <a:bodyPr wrap="square" rtlCol="0">
            <a:spAutoFit/>
          </a:bodyPr>
          <a:lstStyle/>
          <a:p>
            <a:r>
              <a:rPr lang="zh-CN" altLang="en-US" b="1">
                <a:solidFill>
                  <a:srgbClr val="C00000"/>
                </a:solidFill>
                <a:latin typeface="Cambria Math" panose="02040503050406030204" pitchFamily="18" charset="0"/>
                <a:ea typeface="楷体" panose="02010609060101010101" pitchFamily="49" charset="-122"/>
              </a:rPr>
              <a:t>② 解耦过程</a:t>
            </a:r>
            <a:endParaRPr lang="zh-CN" altLang="en-US" b="1" dirty="0">
              <a:solidFill>
                <a:srgbClr val="C00000"/>
              </a:solidFill>
              <a:latin typeface="Cambria Math" panose="02040503050406030204" pitchFamily="18" charset="0"/>
              <a:ea typeface="楷体" panose="02010609060101010101" pitchFamily="49" charset="-122"/>
            </a:endParaRPr>
          </a:p>
        </p:txBody>
      </p:sp>
      <p:pic>
        <p:nvPicPr>
          <p:cNvPr id="25" name="图片 24">
            <a:extLst>
              <a:ext uri="{FF2B5EF4-FFF2-40B4-BE49-F238E27FC236}">
                <a16:creationId xmlns:a16="http://schemas.microsoft.com/office/drawing/2014/main" id="{D45595E2-6EB2-0DDB-2DDD-1CDCBD40A492}"/>
              </a:ext>
            </a:extLst>
          </p:cNvPr>
          <p:cNvPicPr>
            <a:picLocks noChangeAspect="1"/>
          </p:cNvPicPr>
          <p:nvPr/>
        </p:nvPicPr>
        <p:blipFill>
          <a:blip r:embed="rId8"/>
          <a:stretch>
            <a:fillRect/>
          </a:stretch>
        </p:blipFill>
        <p:spPr>
          <a:xfrm>
            <a:off x="4387970" y="2394436"/>
            <a:ext cx="7804030" cy="2069127"/>
          </a:xfrm>
          <a:prstGeom prst="rect">
            <a:avLst/>
          </a:prstGeom>
        </p:spPr>
      </p:pic>
      <p:sp>
        <p:nvSpPr>
          <p:cNvPr id="31" name="文本框 30">
            <a:extLst>
              <a:ext uri="{FF2B5EF4-FFF2-40B4-BE49-F238E27FC236}">
                <a16:creationId xmlns:a16="http://schemas.microsoft.com/office/drawing/2014/main" id="{DC74218E-9B29-E916-66B5-9A9FE8A1C1DA}"/>
              </a:ext>
            </a:extLst>
          </p:cNvPr>
          <p:cNvSpPr txBox="1"/>
          <p:nvPr/>
        </p:nvSpPr>
        <p:spPr>
          <a:xfrm>
            <a:off x="4560899" y="996837"/>
            <a:ext cx="7125018" cy="358560"/>
          </a:xfrm>
          <a:prstGeom prst="rect">
            <a:avLst/>
          </a:prstGeom>
          <a:noFill/>
        </p:spPr>
        <p:txBody>
          <a:bodyPr wrap="square" rtlCol="0">
            <a:spAutoFit/>
          </a:bodyPr>
          <a:lstStyle/>
          <a:p>
            <a:pPr>
              <a:lnSpc>
                <a:spcPct val="120000"/>
              </a:lnSpc>
            </a:pPr>
            <a:r>
              <a:rPr lang="en-US" altLang="zh-CN" sz="1600" b="1">
                <a:latin typeface="Cambria Math" panose="02040503050406030204" pitchFamily="18" charset="0"/>
                <a:ea typeface="楷体" panose="02010609060101010101" pitchFamily="49" charset="-122"/>
              </a:rPr>
              <a:t>DNA-GPT</a:t>
            </a:r>
            <a:r>
              <a:rPr lang="en-US" altLang="zh-CN" sz="1600" b="1">
                <a:latin typeface="Cambria Math" panose="02040503050406030204" pitchFamily="18" charset="0"/>
                <a:ea typeface="楷体" panose="02010609060101010101" pitchFamily="49" charset="-122"/>
                <a:sym typeface="Wingdings" panose="05000000000000000000" pitchFamily="2" charset="2"/>
              </a:rPr>
              <a:t></a:t>
            </a:r>
            <a:r>
              <a:rPr lang="zh-CN" altLang="en-US" sz="1600" b="1">
                <a:latin typeface="Cambria Math" panose="02040503050406030204" pitchFamily="18" charset="0"/>
                <a:ea typeface="楷体" panose="02010609060101010101" pitchFamily="49" charset="-122"/>
                <a:sym typeface="Wingdings" panose="05000000000000000000" pitchFamily="2" charset="2"/>
              </a:rPr>
              <a:t>在文本的一半位置截断，利用辅助</a:t>
            </a:r>
            <a:r>
              <a:rPr lang="en-US" altLang="zh-CN" sz="1600" b="1">
                <a:latin typeface="Cambria Math" panose="02040503050406030204" pitchFamily="18" charset="0"/>
                <a:ea typeface="楷体" panose="02010609060101010101" pitchFamily="49" charset="-122"/>
                <a:sym typeface="Wingdings" panose="05000000000000000000" pitchFamily="2" charset="2"/>
              </a:rPr>
              <a:t>LLM</a:t>
            </a:r>
            <a:r>
              <a:rPr lang="zh-CN" altLang="en-US" sz="1600" b="1">
                <a:latin typeface="Cambria Math" panose="02040503050406030204" pitchFamily="18" charset="0"/>
                <a:ea typeface="楷体" panose="02010609060101010101" pitchFamily="49" charset="-122"/>
                <a:sym typeface="Wingdings" panose="05000000000000000000" pitchFamily="2" charset="2"/>
              </a:rPr>
              <a:t>基于截断文本完成文本生成。</a:t>
            </a:r>
            <a:endParaRPr lang="zh-CN" altLang="en-US" sz="1600" b="1" dirty="0">
              <a:solidFill>
                <a:srgbClr val="C00000"/>
              </a:solidFill>
              <a:latin typeface="Cambria Math" panose="02040503050406030204" pitchFamily="18" charset="0"/>
              <a:ea typeface="楷体" panose="02010609060101010101" pitchFamily="49" charset="-122"/>
            </a:endParaRPr>
          </a:p>
        </p:txBody>
      </p:sp>
      <p:sp>
        <p:nvSpPr>
          <p:cNvPr id="34" name="文本框 33">
            <a:extLst>
              <a:ext uri="{FF2B5EF4-FFF2-40B4-BE49-F238E27FC236}">
                <a16:creationId xmlns:a16="http://schemas.microsoft.com/office/drawing/2014/main" id="{5B62E605-BCED-9243-4218-4A3160D6CD3A}"/>
              </a:ext>
            </a:extLst>
          </p:cNvPr>
          <p:cNvSpPr txBox="1"/>
          <p:nvPr/>
        </p:nvSpPr>
        <p:spPr>
          <a:xfrm>
            <a:off x="4652473" y="1706629"/>
            <a:ext cx="7125018" cy="358431"/>
          </a:xfrm>
          <a:prstGeom prst="rect">
            <a:avLst/>
          </a:prstGeom>
          <a:noFill/>
        </p:spPr>
        <p:txBody>
          <a:bodyPr wrap="square" rtlCol="0">
            <a:spAutoFit/>
          </a:bodyPr>
          <a:lstStyle/>
          <a:p>
            <a:pPr>
              <a:lnSpc>
                <a:spcPct val="120000"/>
              </a:lnSpc>
            </a:pPr>
            <a:r>
              <a:rPr lang="en-US" altLang="zh-CN" sz="1600" b="1">
                <a:latin typeface="Cambria Math" panose="02040503050406030204" pitchFamily="18" charset="0"/>
                <a:ea typeface="楷体" panose="02010609060101010101" pitchFamily="49" charset="-122"/>
              </a:rPr>
              <a:t>DPIC</a:t>
            </a:r>
            <a:r>
              <a:rPr lang="zh-CN" altLang="en-US" sz="1600" b="1">
                <a:latin typeface="Cambria Math" panose="02040503050406030204" pitchFamily="18" charset="0"/>
                <a:ea typeface="楷体" panose="02010609060101010101" pitchFamily="49" charset="-122"/>
              </a:rPr>
              <a:t>与</a:t>
            </a:r>
            <a:r>
              <a:rPr lang="en-US" altLang="zh-CN" sz="1600" b="1">
                <a:latin typeface="Cambria Math" panose="02040503050406030204" pitchFamily="18" charset="0"/>
                <a:ea typeface="楷体" panose="02010609060101010101" pitchFamily="49" charset="-122"/>
              </a:rPr>
              <a:t>DNA-GPT</a:t>
            </a:r>
            <a:r>
              <a:rPr lang="zh-CN" altLang="en-US" sz="1600" b="1">
                <a:latin typeface="Cambria Math" panose="02040503050406030204" pitchFamily="18" charset="0"/>
                <a:ea typeface="楷体" panose="02010609060101010101" pitchFamily="49" charset="-122"/>
              </a:rPr>
              <a:t>的区别：</a:t>
            </a:r>
            <a:r>
              <a:rPr lang="en-US" altLang="zh-CN" sz="1600" b="1">
                <a:latin typeface="Cambria Math" panose="02040503050406030204" pitchFamily="18" charset="0"/>
                <a:ea typeface="楷体" panose="02010609060101010101" pitchFamily="49" charset="-122"/>
              </a:rPr>
              <a:t>A. </a:t>
            </a:r>
            <a:r>
              <a:rPr lang="zh-CN" altLang="en-US" sz="1600" b="1">
                <a:latin typeface="Cambria Math" panose="02040503050406030204" pitchFamily="18" charset="0"/>
                <a:ea typeface="楷体" panose="02010609060101010101" pitchFamily="49" charset="-122"/>
              </a:rPr>
              <a:t>有监督与零样本；</a:t>
            </a:r>
            <a:r>
              <a:rPr lang="en-US" altLang="zh-CN" sz="1600" b="1">
                <a:latin typeface="Cambria Math" panose="02040503050406030204" pitchFamily="18" charset="0"/>
                <a:ea typeface="楷体" panose="02010609060101010101" pitchFamily="49" charset="-122"/>
              </a:rPr>
              <a:t>B. </a:t>
            </a:r>
            <a:r>
              <a:rPr lang="zh-CN" altLang="en-US" sz="1600" b="1">
                <a:latin typeface="Cambria Math" panose="02040503050406030204" pitchFamily="18" charset="0"/>
                <a:ea typeface="楷体" panose="02010609060101010101" pitchFamily="49" charset="-122"/>
              </a:rPr>
              <a:t>生成过程是否提供语义指导。</a:t>
            </a:r>
            <a:endParaRPr lang="zh-CN" altLang="en-US" sz="1600" b="1" dirty="0">
              <a:solidFill>
                <a:srgbClr val="C00000"/>
              </a:solidFill>
              <a:latin typeface="Cambria Math" panose="02040503050406030204" pitchFamily="18" charset="0"/>
              <a:ea typeface="楷体" panose="02010609060101010101" pitchFamily="49" charset="-122"/>
            </a:endParaRPr>
          </a:p>
        </p:txBody>
      </p:sp>
      <p:sp>
        <p:nvSpPr>
          <p:cNvPr id="35" name="文本框 34">
            <a:extLst>
              <a:ext uri="{FF2B5EF4-FFF2-40B4-BE49-F238E27FC236}">
                <a16:creationId xmlns:a16="http://schemas.microsoft.com/office/drawing/2014/main" id="{B9CDC6E9-6479-02A4-30AE-66909CB2E274}"/>
              </a:ext>
            </a:extLst>
          </p:cNvPr>
          <p:cNvSpPr txBox="1"/>
          <p:nvPr/>
        </p:nvSpPr>
        <p:spPr>
          <a:xfrm>
            <a:off x="4652473" y="2050533"/>
            <a:ext cx="7125018" cy="358431"/>
          </a:xfrm>
          <a:prstGeom prst="rect">
            <a:avLst/>
          </a:prstGeom>
          <a:noFill/>
        </p:spPr>
        <p:txBody>
          <a:bodyPr wrap="square" rtlCol="0">
            <a:spAutoFit/>
          </a:bodyPr>
          <a:lstStyle/>
          <a:p>
            <a:pPr>
              <a:lnSpc>
                <a:spcPct val="120000"/>
              </a:lnSpc>
            </a:pPr>
            <a:r>
              <a:rPr lang="en-US" altLang="zh-CN" sz="1600" b="1">
                <a:latin typeface="Cambria Math" panose="02040503050406030204" pitchFamily="18" charset="0"/>
                <a:ea typeface="楷体" panose="02010609060101010101" pitchFamily="49" charset="-122"/>
              </a:rPr>
              <a:t>DNA-GPT(supervised) </a:t>
            </a:r>
            <a:r>
              <a:rPr lang="zh-CN" altLang="en-US" sz="1600" b="1">
                <a:latin typeface="Cambria Math" panose="02040503050406030204" pitchFamily="18" charset="0"/>
                <a:ea typeface="楷体" panose="02010609060101010101" pitchFamily="49" charset="-122"/>
              </a:rPr>
              <a:t>引入有监督 </a:t>
            </a:r>
            <a:r>
              <a:rPr lang="en-US" altLang="zh-CN" sz="1600" b="1">
                <a:latin typeface="Cambria Math" panose="02040503050406030204" pitchFamily="18" charset="0"/>
                <a:ea typeface="楷体" panose="02010609060101010101" pitchFamily="49" charset="-122"/>
              </a:rPr>
              <a:t>/ DNA-GPT(prompt) </a:t>
            </a:r>
            <a:r>
              <a:rPr lang="zh-CN" altLang="en-US" sz="1600" b="1">
                <a:latin typeface="Cambria Math" panose="02040503050406030204" pitchFamily="18" charset="0"/>
                <a:ea typeface="楷体" panose="02010609060101010101" pitchFamily="49" charset="-122"/>
              </a:rPr>
              <a:t>引入提示指导生成</a:t>
            </a:r>
            <a:r>
              <a:rPr lang="en-US" altLang="zh-CN" sz="1600" b="1">
                <a:latin typeface="Cambria Math" panose="02040503050406030204" pitchFamily="18" charset="0"/>
                <a:ea typeface="楷体" panose="02010609060101010101" pitchFamily="49" charset="-122"/>
              </a:rPr>
              <a:t> </a:t>
            </a:r>
            <a:endParaRPr lang="zh-CN" altLang="en-US" sz="1600" b="1" dirty="0">
              <a:solidFill>
                <a:srgbClr val="C00000"/>
              </a:solidFill>
              <a:latin typeface="Cambria Math" panose="02040503050406030204" pitchFamily="18" charset="0"/>
              <a:ea typeface="楷体" panose="02010609060101010101" pitchFamily="49" charset="-122"/>
            </a:endParaRPr>
          </a:p>
        </p:txBody>
      </p:sp>
      <p:sp>
        <p:nvSpPr>
          <p:cNvPr id="38" name="箭头: 右 37">
            <a:extLst>
              <a:ext uri="{FF2B5EF4-FFF2-40B4-BE49-F238E27FC236}">
                <a16:creationId xmlns:a16="http://schemas.microsoft.com/office/drawing/2014/main" id="{EE985C39-B6E9-667F-D150-9961E8357064}"/>
              </a:ext>
            </a:extLst>
          </p:cNvPr>
          <p:cNvSpPr/>
          <p:nvPr/>
        </p:nvSpPr>
        <p:spPr>
          <a:xfrm rot="5400000">
            <a:off x="7990695" y="4580304"/>
            <a:ext cx="448574" cy="339305"/>
          </a:xfrm>
          <a:prstGeom prst="rightArrow">
            <a:avLst/>
          </a:prstGeom>
          <a:solidFill>
            <a:schemeClr val="accent5">
              <a:lumMod val="40000"/>
              <a:lumOff val="60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a:extLst>
              <a:ext uri="{FF2B5EF4-FFF2-40B4-BE49-F238E27FC236}">
                <a16:creationId xmlns:a16="http://schemas.microsoft.com/office/drawing/2014/main" id="{1BC58D70-C8BD-709C-1F23-C9489373520B}"/>
              </a:ext>
            </a:extLst>
          </p:cNvPr>
          <p:cNvSpPr txBox="1"/>
          <p:nvPr/>
        </p:nvSpPr>
        <p:spPr>
          <a:xfrm>
            <a:off x="4387970" y="4911557"/>
            <a:ext cx="7723517" cy="1477328"/>
          </a:xfrm>
          <a:prstGeom prst="rect">
            <a:avLst/>
          </a:prstGeom>
          <a:noFill/>
        </p:spPr>
        <p:txBody>
          <a:bodyPr wrap="square">
            <a:spAutoFit/>
          </a:bodyPr>
          <a:lstStyle/>
          <a:p>
            <a:pPr marL="285750" indent="-285750">
              <a:buFont typeface="Wingdings" panose="05000000000000000000" pitchFamily="2" charset="2"/>
              <a:buChar char="l"/>
            </a:pPr>
            <a:r>
              <a:rPr lang="en-US" altLang="zh-CN">
                <a:solidFill>
                  <a:srgbClr val="C00000"/>
                </a:solidFill>
                <a:latin typeface="Cambria Math" panose="02040503050406030204" pitchFamily="18" charset="0"/>
                <a:ea typeface="楷体" panose="02010609060101010101" pitchFamily="49" charset="-122"/>
              </a:rPr>
              <a:t>DNA-GPT (supervised) </a:t>
            </a:r>
            <a:r>
              <a:rPr lang="zh-CN" altLang="en-US">
                <a:latin typeface="Cambria Math" panose="02040503050406030204" pitchFamily="18" charset="0"/>
                <a:ea typeface="楷体" panose="02010609060101010101" pitchFamily="49" charset="-122"/>
              </a:rPr>
              <a:t>与 </a:t>
            </a:r>
            <a:r>
              <a:rPr lang="en-US" altLang="zh-CN">
                <a:latin typeface="Cambria Math" panose="02040503050406030204" pitchFamily="18" charset="0"/>
                <a:ea typeface="楷体" panose="02010609060101010101" pitchFamily="49" charset="-122"/>
              </a:rPr>
              <a:t>DNA-GPT </a:t>
            </a:r>
            <a:r>
              <a:rPr lang="zh-CN" altLang="en-US">
                <a:latin typeface="Cambria Math" panose="02040503050406030204" pitchFamily="18" charset="0"/>
                <a:ea typeface="楷体" panose="02010609060101010101" pitchFamily="49" charset="-122"/>
              </a:rPr>
              <a:t>相比显示出显着的改进，表明监督方法有助于实现更高的检测 </a:t>
            </a:r>
            <a:r>
              <a:rPr lang="en-US" altLang="zh-CN">
                <a:latin typeface="Cambria Math" panose="02040503050406030204" pitchFamily="18" charset="0"/>
                <a:ea typeface="楷体" panose="02010609060101010101" pitchFamily="49" charset="-122"/>
              </a:rPr>
              <a:t>AUROC</a:t>
            </a:r>
            <a:r>
              <a:rPr lang="zh-CN" altLang="en-US">
                <a:latin typeface="Cambria Math" panose="02040503050406030204" pitchFamily="18" charset="0"/>
                <a:ea typeface="楷体" panose="02010609060101010101" pitchFamily="49" charset="-122"/>
              </a:rPr>
              <a:t>；</a:t>
            </a:r>
            <a:endParaRPr lang="en-US" altLang="zh-CN">
              <a:latin typeface="Cambria Math" panose="02040503050406030204" pitchFamily="18" charset="0"/>
              <a:ea typeface="楷体" panose="02010609060101010101" pitchFamily="49" charset="-122"/>
            </a:endParaRPr>
          </a:p>
          <a:p>
            <a:pPr marL="285750" indent="-285750">
              <a:buFont typeface="Wingdings" panose="05000000000000000000" pitchFamily="2" charset="2"/>
              <a:buChar char="l"/>
            </a:pPr>
            <a:r>
              <a:rPr lang="en-US" altLang="zh-CN">
                <a:solidFill>
                  <a:srgbClr val="C00000"/>
                </a:solidFill>
                <a:latin typeface="Cambria Math" panose="02040503050406030204" pitchFamily="18" charset="0"/>
                <a:ea typeface="楷体" panose="02010609060101010101" pitchFamily="49" charset="-122"/>
              </a:rPr>
              <a:t>DNA-GPT (prompt)</a:t>
            </a:r>
            <a:r>
              <a:rPr lang="zh-CN" altLang="en-US">
                <a:latin typeface="Cambria Math" panose="02040503050406030204" pitchFamily="18" charset="0"/>
                <a:ea typeface="楷体" panose="02010609060101010101" pitchFamily="49" charset="-122"/>
              </a:rPr>
              <a:t>在三个数据集上的检测性能均衡，表明提示在再生中的重要性，有助于减少再生文本与候选文本之间的语义偏差，从而减轻数据集领域对检测器通用性的影响。</a:t>
            </a:r>
          </a:p>
        </p:txBody>
      </p:sp>
    </p:spTree>
    <p:extLst>
      <p:ext uri="{BB962C8B-B14F-4D97-AF65-F5344CB8AC3E}">
        <p14:creationId xmlns:p14="http://schemas.microsoft.com/office/powerpoint/2010/main" val="3602113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9A9F17-DDF9-250B-FDCD-CB3E624F36FD}"/>
              </a:ext>
            </a:extLst>
          </p:cNvPr>
          <p:cNvSpPr>
            <a:spLocks noGrp="1"/>
          </p:cNvSpPr>
          <p:nvPr>
            <p:ph type="ctrTitle"/>
          </p:nvPr>
        </p:nvSpPr>
        <p:spPr>
          <a:xfrm>
            <a:off x="0" y="3418936"/>
            <a:ext cx="12192000" cy="553763"/>
          </a:xfrm>
        </p:spPr>
        <p:txBody>
          <a:bodyPr>
            <a:noAutofit/>
          </a:bodyPr>
          <a:lstStyle/>
          <a:p>
            <a:pPr>
              <a:lnSpc>
                <a:spcPct val="120000"/>
              </a:lnSpc>
            </a:pPr>
            <a:r>
              <a:rPr lang="en-US" altLang="zh-CN" sz="3200">
                <a:latin typeface="Cambria Math" panose="02040503050406030204" pitchFamily="18" charset="0"/>
                <a:ea typeface="Cambria Math" panose="02040503050406030204" pitchFamily="18" charset="0"/>
              </a:rPr>
              <a:t>BISCOPE: AI-generated Text Detection by Checking</a:t>
            </a:r>
            <a:br>
              <a:rPr lang="en-US" altLang="zh-CN" sz="3200">
                <a:latin typeface="Cambria Math" panose="02040503050406030204" pitchFamily="18" charset="0"/>
                <a:ea typeface="Cambria Math" panose="02040503050406030204" pitchFamily="18" charset="0"/>
              </a:rPr>
            </a:br>
            <a:r>
              <a:rPr lang="en-US" altLang="zh-CN" sz="3200">
                <a:latin typeface="Cambria Math" panose="02040503050406030204" pitchFamily="18" charset="0"/>
                <a:ea typeface="Cambria Math" panose="02040503050406030204" pitchFamily="18" charset="0"/>
              </a:rPr>
              <a:t>Memorization of Preceding Tokens</a:t>
            </a:r>
            <a:br>
              <a:rPr lang="en-US" altLang="zh-CN" sz="3200">
                <a:latin typeface="Cambria Math" panose="02040503050406030204" pitchFamily="18" charset="0"/>
                <a:ea typeface="Cambria Math" panose="02040503050406030204" pitchFamily="18" charset="0"/>
              </a:rPr>
            </a:br>
            <a:r>
              <a:rPr lang="zh-CN" altLang="en-US" sz="3200">
                <a:latin typeface="楷体" panose="02010609060101010101" pitchFamily="49" charset="-122"/>
                <a:ea typeface="楷体" panose="02010609060101010101" pitchFamily="49" charset="-122"/>
              </a:rPr>
              <a:t>通过检查前面词元的记忆来检测人工智能生成的文本</a:t>
            </a:r>
            <a:endParaRPr lang="en-US" altLang="zh-CN" sz="3200" dirty="0">
              <a:latin typeface="楷体" panose="02010609060101010101" pitchFamily="49" charset="-122"/>
              <a:ea typeface="楷体" panose="02010609060101010101" pitchFamily="49" charset="-122"/>
            </a:endParaRPr>
          </a:p>
        </p:txBody>
      </p:sp>
      <p:pic>
        <p:nvPicPr>
          <p:cNvPr id="5" name="图片 4">
            <a:extLst>
              <a:ext uri="{FF2B5EF4-FFF2-40B4-BE49-F238E27FC236}">
                <a16:creationId xmlns:a16="http://schemas.microsoft.com/office/drawing/2014/main" id="{96751AAC-7252-ED22-30B8-3204FDF2DD56}"/>
              </a:ext>
            </a:extLst>
          </p:cNvPr>
          <p:cNvPicPr>
            <a:picLocks noChangeAspect="1"/>
          </p:cNvPicPr>
          <p:nvPr/>
        </p:nvPicPr>
        <p:blipFill>
          <a:blip r:embed="rId3" cstate="print"/>
          <a:srcRect l="14083" t="27527" r="43306" b="56670"/>
          <a:stretch>
            <a:fillRect/>
          </a:stretch>
        </p:blipFill>
        <p:spPr>
          <a:xfrm>
            <a:off x="0" y="0"/>
            <a:ext cx="3784046" cy="993773"/>
          </a:xfrm>
          <a:prstGeom prst="rect">
            <a:avLst/>
          </a:prstGeom>
        </p:spPr>
      </p:pic>
      <p:pic>
        <p:nvPicPr>
          <p:cNvPr id="7" name="图片 6">
            <a:extLst>
              <a:ext uri="{FF2B5EF4-FFF2-40B4-BE49-F238E27FC236}">
                <a16:creationId xmlns:a16="http://schemas.microsoft.com/office/drawing/2014/main" id="{3A5AD8F0-28C1-6B52-E582-1A31F07E22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53763" y="0"/>
            <a:ext cx="1138237" cy="993773"/>
          </a:xfrm>
          <a:prstGeom prst="rect">
            <a:avLst/>
          </a:prstGeom>
        </p:spPr>
      </p:pic>
      <p:sp>
        <p:nvSpPr>
          <p:cNvPr id="9" name="灯片编号占位符 9">
            <a:extLst>
              <a:ext uri="{FF2B5EF4-FFF2-40B4-BE49-F238E27FC236}">
                <a16:creationId xmlns:a16="http://schemas.microsoft.com/office/drawing/2014/main" id="{867D07E0-8C2C-C9A9-F261-FBE7A4777887}"/>
              </a:ext>
            </a:extLst>
          </p:cNvPr>
          <p:cNvSpPr txBox="1">
            <a:spLocks/>
          </p:cNvSpPr>
          <p:nvPr/>
        </p:nvSpPr>
        <p:spPr>
          <a:xfrm>
            <a:off x="11582400" y="6263640"/>
            <a:ext cx="477520" cy="476250"/>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A3F0588-731F-4E74-8DCB-8906B5D06DFF}" type="slidenum">
              <a:rPr lang="en-US" altLang="zh-CN" sz="2000" b="1" smtClean="0">
                <a:solidFill>
                  <a:srgbClr val="C00000"/>
                </a:solidFill>
              </a:rPr>
              <a:pPr/>
              <a:t>18</a:t>
            </a:fld>
            <a:endParaRPr lang="en-US" altLang="zh-CN" sz="2000" b="1" dirty="0">
              <a:solidFill>
                <a:srgbClr val="C00000"/>
              </a:solidFill>
            </a:endParaRPr>
          </a:p>
        </p:txBody>
      </p:sp>
    </p:spTree>
    <p:extLst>
      <p:ext uri="{BB962C8B-B14F-4D97-AF65-F5344CB8AC3E}">
        <p14:creationId xmlns:p14="http://schemas.microsoft.com/office/powerpoint/2010/main" val="1617721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3773B7F-F902-6F6B-EF9A-4BACEE532D1C}"/>
              </a:ext>
            </a:extLst>
          </p:cNvPr>
          <p:cNvPicPr>
            <a:picLocks noChangeAspect="1"/>
          </p:cNvPicPr>
          <p:nvPr/>
        </p:nvPicPr>
        <p:blipFill>
          <a:blip r:embed="rId3" cstate="print"/>
          <a:srcRect l="14083" t="27527" r="43306" b="56670"/>
          <a:stretch>
            <a:fillRect/>
          </a:stretch>
        </p:blipFill>
        <p:spPr>
          <a:xfrm>
            <a:off x="0" y="0"/>
            <a:ext cx="3784046" cy="993773"/>
          </a:xfrm>
          <a:prstGeom prst="rect">
            <a:avLst/>
          </a:prstGeom>
        </p:spPr>
      </p:pic>
      <p:pic>
        <p:nvPicPr>
          <p:cNvPr id="6" name="图片 5">
            <a:extLst>
              <a:ext uri="{FF2B5EF4-FFF2-40B4-BE49-F238E27FC236}">
                <a16:creationId xmlns:a16="http://schemas.microsoft.com/office/drawing/2014/main" id="{5EB3C220-FCC6-F370-F148-80683C8960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53763" y="0"/>
            <a:ext cx="1138237" cy="993773"/>
          </a:xfrm>
          <a:prstGeom prst="rect">
            <a:avLst/>
          </a:prstGeom>
        </p:spPr>
      </p:pic>
      <p:sp>
        <p:nvSpPr>
          <p:cNvPr id="8" name="文本框 7">
            <a:extLst>
              <a:ext uri="{FF2B5EF4-FFF2-40B4-BE49-F238E27FC236}">
                <a16:creationId xmlns:a16="http://schemas.microsoft.com/office/drawing/2014/main" id="{67154F5A-D1FB-7CF3-B425-3C5060FE5C5D}"/>
              </a:ext>
            </a:extLst>
          </p:cNvPr>
          <p:cNvSpPr txBox="1"/>
          <p:nvPr/>
        </p:nvSpPr>
        <p:spPr>
          <a:xfrm>
            <a:off x="603791" y="926164"/>
            <a:ext cx="3474723" cy="523220"/>
          </a:xfrm>
          <a:prstGeom prst="rect">
            <a:avLst/>
          </a:prstGeom>
          <a:noFill/>
        </p:spPr>
        <p:txBody>
          <a:bodyPr wrap="square" rtlCol="0">
            <a:spAutoFit/>
          </a:bodyPr>
          <a:lstStyle/>
          <a:p>
            <a:r>
              <a:rPr lang="en-US" altLang="zh-CN" sz="2800" b="1" dirty="0">
                <a:latin typeface="Cambria Math" panose="02040503050406030204" pitchFamily="18" charset="0"/>
                <a:ea typeface="Cambria Math" panose="02040503050406030204" pitchFamily="18" charset="0"/>
              </a:rPr>
              <a:t>Motivation</a:t>
            </a:r>
            <a:endParaRPr lang="zh-CN" altLang="en-US" sz="2800" b="1" dirty="0">
              <a:latin typeface="Cambria Math" panose="02040503050406030204" pitchFamily="18" charset="0"/>
              <a:ea typeface="楷体" panose="02010609060101010101" pitchFamily="49" charset="-122"/>
            </a:endParaRPr>
          </a:p>
        </p:txBody>
      </p:sp>
      <p:pic>
        <p:nvPicPr>
          <p:cNvPr id="9" name="图形 8" descr="灯泡和齿轮">
            <a:extLst>
              <a:ext uri="{FF2B5EF4-FFF2-40B4-BE49-F238E27FC236}">
                <a16:creationId xmlns:a16="http://schemas.microsoft.com/office/drawing/2014/main" id="{BB50CFD5-311B-7AE0-7CBD-656496AF071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0457" y="961427"/>
            <a:ext cx="452693" cy="452693"/>
          </a:xfrm>
          <a:prstGeom prst="rect">
            <a:avLst/>
          </a:prstGeom>
        </p:spPr>
      </p:pic>
      <p:sp>
        <p:nvSpPr>
          <p:cNvPr id="22" name="文本框 21">
            <a:extLst>
              <a:ext uri="{FF2B5EF4-FFF2-40B4-BE49-F238E27FC236}">
                <a16:creationId xmlns:a16="http://schemas.microsoft.com/office/drawing/2014/main" id="{EB6D5783-7C9F-ACE2-7B49-8B971D4583A9}"/>
              </a:ext>
            </a:extLst>
          </p:cNvPr>
          <p:cNvSpPr txBox="1"/>
          <p:nvPr/>
        </p:nvSpPr>
        <p:spPr>
          <a:xfrm>
            <a:off x="603791" y="1423006"/>
            <a:ext cx="11506841" cy="534377"/>
          </a:xfrm>
          <a:prstGeom prst="rect">
            <a:avLst/>
          </a:prstGeom>
          <a:noFill/>
        </p:spPr>
        <p:txBody>
          <a:bodyPr wrap="square">
            <a:spAutoFit/>
          </a:bodyPr>
          <a:lstStyle/>
          <a:p>
            <a:pPr>
              <a:lnSpc>
                <a:spcPct val="150000"/>
              </a:lnSpc>
            </a:pPr>
            <a:r>
              <a:rPr lang="zh-CN" altLang="en-US" sz="2200" b="1">
                <a:latin typeface="Cambria Math" panose="02040503050406030204" pitchFamily="18" charset="0"/>
                <a:ea typeface="楷体" panose="02010609060101010101" pitchFamily="49" charset="-122"/>
              </a:rPr>
              <a:t>依据前文生成下一个</a:t>
            </a:r>
            <a:r>
              <a:rPr lang="en-US" altLang="zh-CN" sz="2200" b="1">
                <a:latin typeface="Cambria Math" panose="02040503050406030204" pitchFamily="18" charset="0"/>
                <a:ea typeface="楷体" panose="02010609060101010101" pitchFamily="49" charset="-122"/>
              </a:rPr>
              <a:t>token</a:t>
            </a:r>
            <a:r>
              <a:rPr lang="zh-CN" altLang="en-US" sz="2200" b="1">
                <a:latin typeface="Cambria Math" panose="02040503050406030204" pitchFamily="18" charset="0"/>
                <a:ea typeface="楷体" panose="02010609060101010101" pitchFamily="49" charset="-122"/>
              </a:rPr>
              <a:t>，只是模型行为的一部分，</a:t>
            </a:r>
            <a:r>
              <a:rPr lang="zh-CN" altLang="en-US" sz="2200" b="1">
                <a:solidFill>
                  <a:srgbClr val="C00000"/>
                </a:solidFill>
                <a:latin typeface="Cambria Math" panose="02040503050406030204" pitchFamily="18" charset="0"/>
                <a:ea typeface="楷体" panose="02010609060101010101" pitchFamily="49" charset="-122"/>
              </a:rPr>
              <a:t>有限的</a:t>
            </a:r>
            <a:r>
              <a:rPr lang="en-US" altLang="zh-CN" sz="2200" b="1">
                <a:solidFill>
                  <a:srgbClr val="C00000"/>
                </a:solidFill>
                <a:latin typeface="Cambria Math" panose="02040503050406030204" pitchFamily="18" charset="0"/>
                <a:ea typeface="楷体" panose="02010609060101010101" pitchFamily="49" charset="-122"/>
              </a:rPr>
              <a:t>logit</a:t>
            </a:r>
            <a:r>
              <a:rPr lang="zh-CN" altLang="en-US" sz="2200" b="1">
                <a:solidFill>
                  <a:srgbClr val="C00000"/>
                </a:solidFill>
                <a:latin typeface="Cambria Math" panose="02040503050406030204" pitchFamily="18" charset="0"/>
                <a:ea typeface="楷体" panose="02010609060101010101" pitchFamily="49" charset="-122"/>
              </a:rPr>
              <a:t>信息限制了检测性能</a:t>
            </a:r>
            <a:r>
              <a:rPr lang="zh-CN" altLang="en-US" sz="2200" b="1">
                <a:latin typeface="Cambria Math" panose="02040503050406030204" pitchFamily="18" charset="0"/>
                <a:ea typeface="楷体" panose="02010609060101010101" pitchFamily="49" charset="-122"/>
              </a:rPr>
              <a:t>。</a:t>
            </a:r>
            <a:endParaRPr lang="zh-CN" altLang="en-US" sz="2200" b="1" dirty="0">
              <a:latin typeface="Cambria Math" panose="02040503050406030204" pitchFamily="18" charset="0"/>
              <a:ea typeface="楷体" panose="02010609060101010101" pitchFamily="49" charset="-122"/>
            </a:endParaRPr>
          </a:p>
        </p:txBody>
      </p:sp>
      <p:cxnSp>
        <p:nvCxnSpPr>
          <p:cNvPr id="2" name="直接连接符 1">
            <a:extLst>
              <a:ext uri="{FF2B5EF4-FFF2-40B4-BE49-F238E27FC236}">
                <a16:creationId xmlns:a16="http://schemas.microsoft.com/office/drawing/2014/main" id="{4F07F9DB-2460-5614-AFB6-65491EC63937}"/>
              </a:ext>
            </a:extLst>
          </p:cNvPr>
          <p:cNvCxnSpPr>
            <a:cxnSpLocks/>
          </p:cNvCxnSpPr>
          <p:nvPr/>
        </p:nvCxnSpPr>
        <p:spPr>
          <a:xfrm>
            <a:off x="99391" y="6461760"/>
            <a:ext cx="1464366"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CA1DEDF6-18E8-8448-0DD9-D7C5F9739D99}"/>
              </a:ext>
            </a:extLst>
          </p:cNvPr>
          <p:cNvSpPr txBox="1"/>
          <p:nvPr/>
        </p:nvSpPr>
        <p:spPr>
          <a:xfrm>
            <a:off x="99391" y="6467511"/>
            <a:ext cx="8224552" cy="276999"/>
          </a:xfrm>
          <a:prstGeom prst="rect">
            <a:avLst/>
          </a:prstGeom>
          <a:noFill/>
        </p:spPr>
        <p:txBody>
          <a:bodyPr wrap="square" rtlCol="0">
            <a:spAutoFit/>
          </a:bodyPr>
          <a:lstStyle/>
          <a:p>
            <a:r>
              <a:rPr lang="en-US" altLang="zh-CN" sz="1200">
                <a:latin typeface="Cambria Math" panose="02040503050406030204" pitchFamily="18" charset="0"/>
                <a:ea typeface="Cambria Math" panose="02040503050406030204" pitchFamily="18" charset="0"/>
              </a:rPr>
              <a:t>BISCOPE: AI-generated Text Detection by Checking Memorization of Preceding Tokens    </a:t>
            </a:r>
            <a:r>
              <a:rPr lang="en-US" altLang="zh-CN" sz="1200" b="1">
                <a:latin typeface="Cambria Math" panose="02040503050406030204" pitchFamily="18" charset="0"/>
                <a:ea typeface="Cambria Math" panose="02040503050406030204" pitchFamily="18" charset="0"/>
              </a:rPr>
              <a:t>NeuIPS 2024</a:t>
            </a:r>
            <a:endParaRPr lang="zh-CN" altLang="en-US" sz="1200" b="1" dirty="0">
              <a:latin typeface="Cambria Math" panose="02040503050406030204" pitchFamily="18" charset="0"/>
            </a:endParaRPr>
          </a:p>
        </p:txBody>
      </p:sp>
      <p:sp>
        <p:nvSpPr>
          <p:cNvPr id="13" name="灯片编号占位符 9">
            <a:extLst>
              <a:ext uri="{FF2B5EF4-FFF2-40B4-BE49-F238E27FC236}">
                <a16:creationId xmlns:a16="http://schemas.microsoft.com/office/drawing/2014/main" id="{A8B55BE9-1C18-2282-80BE-0511F2158E0F}"/>
              </a:ext>
            </a:extLst>
          </p:cNvPr>
          <p:cNvSpPr txBox="1">
            <a:spLocks/>
          </p:cNvSpPr>
          <p:nvPr/>
        </p:nvSpPr>
        <p:spPr>
          <a:xfrm>
            <a:off x="11582400" y="6263640"/>
            <a:ext cx="477520" cy="476250"/>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A3F0588-731F-4E74-8DCB-8906B5D06DFF}" type="slidenum">
              <a:rPr lang="en-US" altLang="zh-CN" sz="2000" b="1" smtClean="0">
                <a:solidFill>
                  <a:srgbClr val="C00000"/>
                </a:solidFill>
              </a:rPr>
              <a:pPr/>
              <a:t>19</a:t>
            </a:fld>
            <a:endParaRPr lang="en-US" altLang="zh-CN" sz="2000" b="1" dirty="0">
              <a:solidFill>
                <a:srgbClr val="C00000"/>
              </a:solidFill>
            </a:endParaRPr>
          </a:p>
        </p:txBody>
      </p:sp>
      <p:pic>
        <p:nvPicPr>
          <p:cNvPr id="12" name="图片 11">
            <a:extLst>
              <a:ext uri="{FF2B5EF4-FFF2-40B4-BE49-F238E27FC236}">
                <a16:creationId xmlns:a16="http://schemas.microsoft.com/office/drawing/2014/main" id="{26F9E3EC-2A02-2901-CE83-AF12DB206DED}"/>
              </a:ext>
            </a:extLst>
          </p:cNvPr>
          <p:cNvPicPr>
            <a:picLocks noChangeAspect="1"/>
          </p:cNvPicPr>
          <p:nvPr/>
        </p:nvPicPr>
        <p:blipFill>
          <a:blip r:embed="rId7"/>
          <a:stretch>
            <a:fillRect/>
          </a:stretch>
        </p:blipFill>
        <p:spPr>
          <a:xfrm>
            <a:off x="2191109" y="2854497"/>
            <a:ext cx="7705455" cy="3607263"/>
          </a:xfrm>
          <a:prstGeom prst="rect">
            <a:avLst/>
          </a:prstGeom>
        </p:spPr>
      </p:pic>
      <p:sp>
        <p:nvSpPr>
          <p:cNvPr id="14" name="箭头: 右 13">
            <a:extLst>
              <a:ext uri="{FF2B5EF4-FFF2-40B4-BE49-F238E27FC236}">
                <a16:creationId xmlns:a16="http://schemas.microsoft.com/office/drawing/2014/main" id="{2D7D92F4-B517-3996-CDC9-43ECB72BF235}"/>
              </a:ext>
            </a:extLst>
          </p:cNvPr>
          <p:cNvSpPr/>
          <p:nvPr/>
        </p:nvSpPr>
        <p:spPr>
          <a:xfrm>
            <a:off x="799381" y="2116347"/>
            <a:ext cx="408317" cy="379561"/>
          </a:xfrm>
          <a:prstGeom prst="rightArrow">
            <a:avLst/>
          </a:prstGeom>
          <a:solidFill>
            <a:srgbClr val="F8BEBE"/>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00EDC0A-A4A4-052D-82E2-269DFC3AD826}"/>
              </a:ext>
            </a:extLst>
          </p:cNvPr>
          <p:cNvSpPr txBox="1"/>
          <p:nvPr/>
        </p:nvSpPr>
        <p:spPr>
          <a:xfrm>
            <a:off x="1262274" y="1968616"/>
            <a:ext cx="11506841" cy="534377"/>
          </a:xfrm>
          <a:prstGeom prst="rect">
            <a:avLst/>
          </a:prstGeom>
          <a:noFill/>
        </p:spPr>
        <p:txBody>
          <a:bodyPr wrap="square">
            <a:spAutoFit/>
          </a:bodyPr>
          <a:lstStyle/>
          <a:p>
            <a:pPr>
              <a:lnSpc>
                <a:spcPct val="150000"/>
              </a:lnSpc>
            </a:pPr>
            <a:r>
              <a:rPr lang="zh-CN" altLang="en-US" sz="2200" b="1">
                <a:latin typeface="Cambria Math" panose="02040503050406030204" pitchFamily="18" charset="0"/>
                <a:ea typeface="楷体" panose="02010609060101010101" pitchFamily="49" charset="-122"/>
              </a:rPr>
              <a:t>总结原因：</a:t>
            </a:r>
            <a:r>
              <a:rPr lang="zh-CN" altLang="en-US" sz="2200" b="1">
                <a:solidFill>
                  <a:srgbClr val="00B0F0"/>
                </a:solidFill>
                <a:latin typeface="Cambria Math" panose="02040503050406030204" pitchFamily="18" charset="0"/>
                <a:ea typeface="楷体" panose="02010609060101010101" pitchFamily="49" charset="-122"/>
              </a:rPr>
              <a:t>特征不足 </a:t>
            </a:r>
            <a:r>
              <a:rPr lang="zh-CN" altLang="en-US" sz="2200" b="1">
                <a:latin typeface="Cambria Math" panose="02040503050406030204" pitchFamily="18" charset="0"/>
                <a:ea typeface="楷体" panose="02010609060101010101" pitchFamily="49" charset="-122"/>
              </a:rPr>
              <a:t>和  </a:t>
            </a:r>
            <a:r>
              <a:rPr lang="zh-CN" altLang="en-US" sz="2200" b="1">
                <a:solidFill>
                  <a:srgbClr val="00B0F0"/>
                </a:solidFill>
                <a:latin typeface="Cambria Math" panose="02040503050406030204" pitchFamily="18" charset="0"/>
                <a:ea typeface="楷体" panose="02010609060101010101" pitchFamily="49" charset="-122"/>
              </a:rPr>
              <a:t>上下文异质性</a:t>
            </a:r>
            <a:endParaRPr lang="zh-CN" altLang="en-US" sz="2200" b="1" dirty="0">
              <a:solidFill>
                <a:srgbClr val="00B0F0"/>
              </a:solidFill>
              <a:latin typeface="Cambria Math" panose="02040503050406030204" pitchFamily="18" charset="0"/>
              <a:ea typeface="楷体" panose="02010609060101010101" pitchFamily="49" charset="-122"/>
            </a:endParaRPr>
          </a:p>
        </p:txBody>
      </p:sp>
      <p:sp>
        <p:nvSpPr>
          <p:cNvPr id="17" name="椭圆 16">
            <a:extLst>
              <a:ext uri="{FF2B5EF4-FFF2-40B4-BE49-F238E27FC236}">
                <a16:creationId xmlns:a16="http://schemas.microsoft.com/office/drawing/2014/main" id="{E307F270-2469-E7F7-1154-E146069800C8}"/>
              </a:ext>
            </a:extLst>
          </p:cNvPr>
          <p:cNvSpPr/>
          <p:nvPr/>
        </p:nvSpPr>
        <p:spPr>
          <a:xfrm>
            <a:off x="4244196" y="1966270"/>
            <a:ext cx="1851804" cy="638448"/>
          </a:xfrm>
          <a:prstGeom prst="ellipse">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00484685-0508-C164-C68A-7EC1EFE7B0A9}"/>
              </a:ext>
            </a:extLst>
          </p:cNvPr>
          <p:cNvSpPr txBox="1"/>
          <p:nvPr/>
        </p:nvSpPr>
        <p:spPr>
          <a:xfrm>
            <a:off x="5911912" y="2265564"/>
            <a:ext cx="3939454" cy="454035"/>
          </a:xfrm>
          <a:prstGeom prst="rect">
            <a:avLst/>
          </a:prstGeom>
          <a:noFill/>
        </p:spPr>
        <p:txBody>
          <a:bodyPr wrap="square">
            <a:spAutoFit/>
          </a:bodyPr>
          <a:lstStyle/>
          <a:p>
            <a:pPr>
              <a:lnSpc>
                <a:spcPct val="150000"/>
              </a:lnSpc>
            </a:pPr>
            <a:r>
              <a:rPr lang="zh-CN" altLang="en-US" b="1">
                <a:latin typeface="Cambria Math" panose="02040503050406030204" pitchFamily="18" charset="0"/>
                <a:ea typeface="楷体" panose="02010609060101010101" pitchFamily="49" charset="-122"/>
              </a:rPr>
              <a:t>生成文本高不确定性，缺乏语义指导</a:t>
            </a:r>
            <a:endParaRPr lang="zh-CN" altLang="en-US" b="1" dirty="0">
              <a:solidFill>
                <a:srgbClr val="00B0F0"/>
              </a:solidFill>
              <a:latin typeface="Cambria Math" panose="02040503050406030204" pitchFamily="18" charset="0"/>
              <a:ea typeface="楷体" panose="02010609060101010101" pitchFamily="49" charset="-122"/>
            </a:endParaRPr>
          </a:p>
        </p:txBody>
      </p:sp>
    </p:spTree>
    <p:extLst>
      <p:ext uri="{BB962C8B-B14F-4D97-AF65-F5344CB8AC3E}">
        <p14:creationId xmlns:p14="http://schemas.microsoft.com/office/powerpoint/2010/main" val="2839000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1237920" y="887861"/>
            <a:ext cx="4361339" cy="648072"/>
          </a:xfrm>
        </p:spPr>
        <p:txBody>
          <a:bodyPr>
            <a:normAutofit fontScale="90000"/>
          </a:bodyPr>
          <a:lstStyle/>
          <a:p>
            <a:pPr>
              <a:buClrTx/>
              <a:buSzTx/>
              <a:buFontTx/>
            </a:pPr>
            <a:r>
              <a:rPr lang="zh-CN" altLang="en-US" b="1">
                <a:ln>
                  <a:noFill/>
                </a:ln>
                <a:effectLst/>
                <a:latin typeface="楷体" panose="02010609060101010101" pitchFamily="49" charset="-122"/>
                <a:ea typeface="楷体" panose="02010609060101010101" pitchFamily="49" charset="-122"/>
                <a:sym typeface="+mn-ea"/>
              </a:rPr>
              <a:t>机器生成文本检测技术回顾</a:t>
            </a:r>
            <a:endParaRPr lang="en-US" altLang="zh-CN" b="1" dirty="0">
              <a:ln>
                <a:noFill/>
              </a:ln>
              <a:effectLst/>
              <a:latin typeface="楷体" panose="02010609060101010101" pitchFamily="49" charset="-122"/>
              <a:ea typeface="楷体" panose="02010609060101010101" pitchFamily="49" charset="-122"/>
              <a:sym typeface="+mn-ea"/>
            </a:endParaRPr>
          </a:p>
        </p:txBody>
      </p:sp>
      <p:sp>
        <p:nvSpPr>
          <p:cNvPr id="2" name="文本框 1"/>
          <p:cNvSpPr txBox="1"/>
          <p:nvPr/>
        </p:nvSpPr>
        <p:spPr>
          <a:xfrm>
            <a:off x="712470" y="1508921"/>
            <a:ext cx="10767695" cy="490519"/>
          </a:xfrm>
          <a:prstGeom prst="rect">
            <a:avLst/>
          </a:prstGeom>
          <a:noFill/>
        </p:spPr>
        <p:txBody>
          <a:bodyPr wrap="square" rtlCol="0">
            <a:spAutoFit/>
          </a:bodyPr>
          <a:lstStyle/>
          <a:p>
            <a:pPr marL="342900" indent="-342900" fontAlgn="auto">
              <a:lnSpc>
                <a:spcPct val="125000"/>
              </a:lnSpc>
              <a:buClr>
                <a:srgbClr val="558ED5"/>
              </a:buClr>
              <a:buFont typeface="Wingdings" panose="05000000000000000000" charset="0"/>
              <a:buChar char="n"/>
            </a:pPr>
            <a:r>
              <a:rPr lang="zh-CN" altLang="en-US" sz="2400" b="1" kern="0" dirty="0">
                <a:solidFill>
                  <a:prstClr val="black"/>
                </a:solidFill>
                <a:latin typeface="楷体" panose="02010609060101010101" pitchFamily="49" charset="-122"/>
                <a:ea typeface="楷体" panose="02010609060101010101" pitchFamily="49" charset="-122"/>
                <a:cs typeface="微软雅黑" panose="020B0503020204020204" pitchFamily="34" charset="-122"/>
              </a:rPr>
              <a:t>判断未知来源的文本是由</a:t>
            </a:r>
            <a:r>
              <a:rPr lang="zh-CN" altLang="en-US" sz="2400" b="1" kern="0" dirty="0">
                <a:solidFill>
                  <a:srgbClr val="0070C0"/>
                </a:solidFill>
                <a:latin typeface="楷体" panose="02010609060101010101" pitchFamily="49" charset="-122"/>
                <a:ea typeface="楷体" panose="02010609060101010101" pitchFamily="49" charset="-122"/>
                <a:cs typeface="微软雅黑" panose="020B0503020204020204" pitchFamily="34" charset="-122"/>
              </a:rPr>
              <a:t>语言模型</a:t>
            </a:r>
            <a:r>
              <a:rPr lang="zh-CN" altLang="en-US" sz="2400" b="1" kern="0" dirty="0">
                <a:solidFill>
                  <a:schemeClr val="tx1"/>
                </a:solidFill>
                <a:latin typeface="楷体" panose="02010609060101010101" pitchFamily="49" charset="-122"/>
                <a:ea typeface="楷体" panose="02010609060101010101" pitchFamily="49" charset="-122"/>
                <a:cs typeface="微软雅黑" panose="020B0503020204020204" pitchFamily="34" charset="-122"/>
              </a:rPr>
              <a:t>生成的还</a:t>
            </a:r>
            <a:r>
              <a:rPr lang="zh-CN" altLang="en-US" sz="2400" b="1" kern="0" dirty="0">
                <a:solidFill>
                  <a:prstClr val="black"/>
                </a:solidFill>
                <a:latin typeface="楷体" panose="02010609060101010101" pitchFamily="49" charset="-122"/>
                <a:ea typeface="楷体" panose="02010609060101010101" pitchFamily="49" charset="-122"/>
                <a:cs typeface="微软雅黑" panose="020B0503020204020204" pitchFamily="34" charset="-122"/>
              </a:rPr>
              <a:t>是由</a:t>
            </a:r>
            <a:r>
              <a:rPr lang="zh-CN" altLang="en-US" sz="2400" b="1" kern="0" dirty="0">
                <a:solidFill>
                  <a:srgbClr val="0070C0"/>
                </a:solidFill>
                <a:latin typeface="楷体" panose="02010609060101010101" pitchFamily="49" charset="-122"/>
                <a:ea typeface="楷体" panose="02010609060101010101" pitchFamily="49" charset="-122"/>
                <a:cs typeface="微软雅黑" panose="020B0503020204020204" pitchFamily="34" charset="-122"/>
              </a:rPr>
              <a:t>人类编写</a:t>
            </a:r>
            <a:r>
              <a:rPr lang="zh-CN" altLang="en-US" sz="2400" b="1" kern="0" dirty="0">
                <a:latin typeface="楷体" panose="02010609060101010101" pitchFamily="49" charset="-122"/>
                <a:ea typeface="楷体" panose="02010609060101010101" pitchFamily="49" charset="-122"/>
                <a:cs typeface="微软雅黑" panose="020B0503020204020204" pitchFamily="34" charset="-122"/>
              </a:rPr>
              <a:t>的</a:t>
            </a:r>
            <a:endParaRPr lang="zh-CN" altLang="en-US" sz="2400" b="1" kern="0" dirty="0">
              <a:solidFill>
                <a:srgbClr val="C00000"/>
              </a:solidFill>
              <a:latin typeface="楷体" panose="02010609060101010101" pitchFamily="49" charset="-122"/>
              <a:ea typeface="楷体" panose="02010609060101010101" pitchFamily="49" charset="-122"/>
              <a:cs typeface="微软雅黑" panose="020B0503020204020204" pitchFamily="34" charset="-122"/>
            </a:endParaRPr>
          </a:p>
        </p:txBody>
      </p:sp>
      <p:sp>
        <p:nvSpPr>
          <p:cNvPr id="27" name="文本框 26"/>
          <p:cNvSpPr txBox="1"/>
          <p:nvPr/>
        </p:nvSpPr>
        <p:spPr>
          <a:xfrm>
            <a:off x="9643745" y="1527175"/>
            <a:ext cx="2122170" cy="461665"/>
          </a:xfrm>
          <a:prstGeom prst="rect">
            <a:avLst/>
          </a:prstGeom>
          <a:noFill/>
        </p:spPr>
        <p:txBody>
          <a:bodyPr wrap="square" rtlCol="0" anchor="t">
            <a:spAutoFit/>
          </a:bodyPr>
          <a:lstStyle/>
          <a:p>
            <a:r>
              <a:rPr lang="zh-CN" altLang="en-US" sz="2400" b="1" kern="0" dirty="0">
                <a:solidFill>
                  <a:srgbClr val="0070C0"/>
                </a:solidFill>
                <a:latin typeface="楷体" panose="02010609060101010101" pitchFamily="49" charset="-122"/>
                <a:ea typeface="楷体" panose="02010609060101010101" pitchFamily="49" charset="-122"/>
                <a:cs typeface="微软雅黑" panose="020B0503020204020204" pitchFamily="34" charset="-122"/>
                <a:sym typeface="+mn-ea"/>
              </a:rPr>
              <a:t>二</a:t>
            </a:r>
            <a:r>
              <a:rPr lang="zh-CN" altLang="en-US" sz="2400" b="1" kern="0">
                <a:solidFill>
                  <a:srgbClr val="0070C0"/>
                </a:solidFill>
                <a:latin typeface="楷体" panose="02010609060101010101" pitchFamily="49" charset="-122"/>
                <a:ea typeface="楷体" panose="02010609060101010101" pitchFamily="49" charset="-122"/>
                <a:cs typeface="微软雅黑" panose="020B0503020204020204" pitchFamily="34" charset="-122"/>
                <a:sym typeface="+mn-ea"/>
              </a:rPr>
              <a:t>元分类范式</a:t>
            </a:r>
            <a:endParaRPr lang="zh-CN" altLang="en-US" sz="2400" b="1" kern="0" dirty="0">
              <a:solidFill>
                <a:srgbClr val="0070C0"/>
              </a:solidFill>
              <a:latin typeface="楷体" panose="02010609060101010101" pitchFamily="49" charset="-122"/>
              <a:ea typeface="楷体" panose="02010609060101010101" pitchFamily="49" charset="-122"/>
              <a:cs typeface="微软雅黑" panose="020B0503020204020204" pitchFamily="34" charset="-122"/>
              <a:sym typeface="+mn-ea"/>
            </a:endParaRPr>
          </a:p>
        </p:txBody>
      </p:sp>
      <p:sp>
        <p:nvSpPr>
          <p:cNvPr id="28" name="右箭头 27"/>
          <p:cNvSpPr/>
          <p:nvPr/>
        </p:nvSpPr>
        <p:spPr>
          <a:xfrm>
            <a:off x="9264015" y="1589405"/>
            <a:ext cx="337820" cy="377190"/>
          </a:xfrm>
          <a:prstGeom prst="rightArrow">
            <a:avLst/>
          </a:prstGeom>
          <a:solidFill>
            <a:srgbClr val="0070C0">
              <a:alpha val="60000"/>
            </a:srgbClr>
          </a:solidFill>
          <a:ln w="6350" cap="flat" cmpd="sng" algn="ctr">
            <a:noFill/>
            <a:prstDash val="solid"/>
            <a:miter lim="800000"/>
          </a:ln>
        </p:spPr>
        <p:txBody>
          <a:bodyPr anchor="ctr" anchorCtr="0"/>
          <a:lstStyle/>
          <a:p>
            <a:pPr algn="ctr"/>
            <a:endParaRPr lang="zh-CN" altLang="en-US" sz="1400" dirty="0">
              <a:latin typeface="微软雅黑" panose="020B0503020204020204" pitchFamily="34" charset="-122"/>
              <a:ea typeface="微软雅黑" panose="020B0503020204020204" pitchFamily="34" charset="-122"/>
            </a:endParaRPr>
          </a:p>
        </p:txBody>
      </p:sp>
      <p:sp>
        <p:nvSpPr>
          <p:cNvPr id="10" name="灯片编号占位符 9"/>
          <p:cNvSpPr>
            <a:spLocks noGrp="1"/>
          </p:cNvSpPr>
          <p:nvPr>
            <p:ph type="sldNum" sz="quarter" idx="10"/>
          </p:nvPr>
        </p:nvSpPr>
        <p:spPr>
          <a:xfrm>
            <a:off x="11582400" y="6263640"/>
            <a:ext cx="477520" cy="476250"/>
          </a:xfrm>
        </p:spPr>
        <p:txBody>
          <a:bodyPr/>
          <a:lstStyle/>
          <a:p>
            <a:fld id="{4A3F0588-731F-4E74-8DCB-8906B5D06DFF}" type="slidenum">
              <a:rPr lang="en-US" altLang="zh-CN" sz="2000" b="1" smtClean="0">
                <a:solidFill>
                  <a:srgbClr val="C00000"/>
                </a:solidFill>
                <a:latin typeface="Cambria Math" panose="02040503050406030204" pitchFamily="18" charset="0"/>
                <a:ea typeface="Cambria Math" panose="02040503050406030204" pitchFamily="18" charset="0"/>
              </a:rPr>
              <a:t>2</a:t>
            </a:fld>
            <a:endParaRPr lang="en-US" altLang="zh-CN" sz="2000" b="1" dirty="0">
              <a:solidFill>
                <a:srgbClr val="C00000"/>
              </a:solidFill>
              <a:latin typeface="Cambria Math" panose="02040503050406030204" pitchFamily="18" charset="0"/>
              <a:ea typeface="Cambria Math" panose="02040503050406030204" pitchFamily="18" charset="0"/>
            </a:endParaRPr>
          </a:p>
        </p:txBody>
      </p:sp>
      <p:pic>
        <p:nvPicPr>
          <p:cNvPr id="16" name="图片 15">
            <a:extLst>
              <a:ext uri="{FF2B5EF4-FFF2-40B4-BE49-F238E27FC236}">
                <a16:creationId xmlns:a16="http://schemas.microsoft.com/office/drawing/2014/main" id="{42337AD0-653D-B301-E9EE-91F8D0EED9B1}"/>
              </a:ext>
            </a:extLst>
          </p:cNvPr>
          <p:cNvPicPr>
            <a:picLocks noChangeAspect="1"/>
          </p:cNvPicPr>
          <p:nvPr/>
        </p:nvPicPr>
        <p:blipFill>
          <a:blip r:embed="rId10" cstate="print"/>
          <a:srcRect l="14083" t="27527" r="43306" b="56670"/>
          <a:stretch>
            <a:fillRect/>
          </a:stretch>
        </p:blipFill>
        <p:spPr>
          <a:xfrm>
            <a:off x="0" y="0"/>
            <a:ext cx="3784046" cy="993773"/>
          </a:xfrm>
          <a:prstGeom prst="rect">
            <a:avLst/>
          </a:prstGeom>
        </p:spPr>
      </p:pic>
      <p:pic>
        <p:nvPicPr>
          <p:cNvPr id="24" name="图片 23">
            <a:extLst>
              <a:ext uri="{FF2B5EF4-FFF2-40B4-BE49-F238E27FC236}">
                <a16:creationId xmlns:a16="http://schemas.microsoft.com/office/drawing/2014/main" id="{1B5D0799-6E75-1BB4-9637-2DB708013744}"/>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1053763" y="0"/>
            <a:ext cx="1138237" cy="993773"/>
          </a:xfrm>
          <a:prstGeom prst="rect">
            <a:avLst/>
          </a:prstGeom>
        </p:spPr>
      </p:pic>
      <p:pic>
        <p:nvPicPr>
          <p:cNvPr id="30" name="图形 29" descr="原子">
            <a:extLst>
              <a:ext uri="{FF2B5EF4-FFF2-40B4-BE49-F238E27FC236}">
                <a16:creationId xmlns:a16="http://schemas.microsoft.com/office/drawing/2014/main" id="{AA0B64FD-C93A-1B17-5D3F-D01962AB0B8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62577" y="905589"/>
            <a:ext cx="570866" cy="570866"/>
          </a:xfrm>
          <a:prstGeom prst="rect">
            <a:avLst/>
          </a:prstGeom>
        </p:spPr>
      </p:pic>
      <p:grpSp>
        <p:nvGrpSpPr>
          <p:cNvPr id="33" name="组合 32">
            <a:extLst>
              <a:ext uri="{FF2B5EF4-FFF2-40B4-BE49-F238E27FC236}">
                <a16:creationId xmlns:a16="http://schemas.microsoft.com/office/drawing/2014/main" id="{0CB4BEA9-7F2D-7A2C-8CF0-E5E8A0D40746}"/>
              </a:ext>
            </a:extLst>
          </p:cNvPr>
          <p:cNvGrpSpPr/>
          <p:nvPr/>
        </p:nvGrpSpPr>
        <p:grpSpPr>
          <a:xfrm>
            <a:off x="880955" y="2970947"/>
            <a:ext cx="10583203" cy="2525236"/>
            <a:chOff x="939899" y="2234819"/>
            <a:chExt cx="10583203" cy="2525236"/>
          </a:xfrm>
        </p:grpSpPr>
        <p:sp>
          <p:nvSpPr>
            <p:cNvPr id="35" name="上箭头 7">
              <a:extLst>
                <a:ext uri="{FF2B5EF4-FFF2-40B4-BE49-F238E27FC236}">
                  <a16:creationId xmlns:a16="http://schemas.microsoft.com/office/drawing/2014/main" id="{0BCC10F3-BF8D-65DF-5A6F-D5A1DFA3163C}"/>
                </a:ext>
              </a:extLst>
            </p:cNvPr>
            <p:cNvSpPr/>
            <p:nvPr/>
          </p:nvSpPr>
          <p:spPr bwMode="auto">
            <a:xfrm rot="3793295">
              <a:off x="11287108" y="2225168"/>
              <a:ext cx="226344" cy="245645"/>
            </a:xfrm>
            <a:prstGeom prst="upArrow">
              <a:avLst>
                <a:gd name="adj1" fmla="val 16547"/>
                <a:gd name="adj2" fmla="val 50000"/>
              </a:avLst>
            </a:prstGeom>
            <a:solidFill>
              <a:srgbClr val="245B95"/>
            </a:solidFill>
            <a:ln w="6350" cap="flat" cmpd="sng" algn="ctr">
              <a:solidFill>
                <a:srgbClr val="245B95"/>
              </a:solidFill>
              <a:prstDash val="solid"/>
              <a:miter lim="800000"/>
            </a:ln>
          </p:spPr>
          <p:txBody>
            <a:bodyPr rtlCol="0" anchor="ctr" anchorCtr="0"/>
            <a:lstStyle/>
            <a:p>
              <a:pPr algn="ctr"/>
              <a:endParaRPr kumimoji="1" lang="zh-CN" altLang="en-US" sz="1400" dirty="0">
                <a:latin typeface="微软雅黑" panose="020B0503020204020204" pitchFamily="34" charset="-122"/>
                <a:ea typeface="微软雅黑" panose="020B0503020204020204" pitchFamily="34" charset="-122"/>
              </a:endParaRPr>
            </a:p>
          </p:txBody>
        </p:sp>
        <p:sp>
          <p:nvSpPr>
            <p:cNvPr id="36" name="任意形状 243">
              <a:extLst>
                <a:ext uri="{FF2B5EF4-FFF2-40B4-BE49-F238E27FC236}">
                  <a16:creationId xmlns:a16="http://schemas.microsoft.com/office/drawing/2014/main" id="{DB572A0F-4BB9-B65E-1B00-57BBCC1509CF}"/>
                </a:ext>
              </a:extLst>
            </p:cNvPr>
            <p:cNvSpPr/>
            <p:nvPr/>
          </p:nvSpPr>
          <p:spPr bwMode="auto">
            <a:xfrm>
              <a:off x="939899" y="2347055"/>
              <a:ext cx="10465162" cy="2413000"/>
            </a:xfrm>
            <a:custGeom>
              <a:avLst/>
              <a:gdLst>
                <a:gd name="connsiteX0" fmla="*/ 0 w 4102100"/>
                <a:gd name="connsiteY0" fmla="*/ 1524000 h 1524000"/>
                <a:gd name="connsiteX1" fmla="*/ 673100 w 4102100"/>
                <a:gd name="connsiteY1" fmla="*/ 1130300 h 1524000"/>
                <a:gd name="connsiteX2" fmla="*/ 1638300 w 4102100"/>
                <a:gd name="connsiteY2" fmla="*/ 1397000 h 1524000"/>
                <a:gd name="connsiteX3" fmla="*/ 2374900 w 4102100"/>
                <a:gd name="connsiteY3" fmla="*/ 1168400 h 1524000"/>
                <a:gd name="connsiteX4" fmla="*/ 2997200 w 4102100"/>
                <a:gd name="connsiteY4" fmla="*/ 774700 h 1524000"/>
                <a:gd name="connsiteX5" fmla="*/ 4102100 w 4102100"/>
                <a:gd name="connsiteY5" fmla="*/ 0 h 1524000"/>
                <a:gd name="connsiteX6" fmla="*/ 4102100 w 4102100"/>
                <a:gd name="connsiteY6" fmla="*/ 0 h 1524000"/>
                <a:gd name="connsiteX0-1" fmla="*/ 0 w 4102100"/>
                <a:gd name="connsiteY0-2" fmla="*/ 1524000 h 1524000"/>
                <a:gd name="connsiteX1-3" fmla="*/ 673100 w 4102100"/>
                <a:gd name="connsiteY1-4" fmla="*/ 1056217 h 1524000"/>
                <a:gd name="connsiteX2-5" fmla="*/ 1638300 w 4102100"/>
                <a:gd name="connsiteY2-6" fmla="*/ 1397000 h 1524000"/>
                <a:gd name="connsiteX3-7" fmla="*/ 2374900 w 4102100"/>
                <a:gd name="connsiteY3-8" fmla="*/ 1168400 h 1524000"/>
                <a:gd name="connsiteX4-9" fmla="*/ 2997200 w 4102100"/>
                <a:gd name="connsiteY4-10" fmla="*/ 774700 h 1524000"/>
                <a:gd name="connsiteX5-11" fmla="*/ 4102100 w 4102100"/>
                <a:gd name="connsiteY5-12" fmla="*/ 0 h 1524000"/>
                <a:gd name="connsiteX6-13" fmla="*/ 4102100 w 4102100"/>
                <a:gd name="connsiteY6-14" fmla="*/ 0 h 1524000"/>
                <a:gd name="connsiteX0-15" fmla="*/ 0 w 4102100"/>
                <a:gd name="connsiteY0-16" fmla="*/ 1524000 h 1524000"/>
                <a:gd name="connsiteX1-17" fmla="*/ 678673 w 4102100"/>
                <a:gd name="connsiteY1-18" fmla="*/ 982133 h 1524000"/>
                <a:gd name="connsiteX2-19" fmla="*/ 1638300 w 4102100"/>
                <a:gd name="connsiteY2-20" fmla="*/ 1397000 h 1524000"/>
                <a:gd name="connsiteX3-21" fmla="*/ 2374900 w 4102100"/>
                <a:gd name="connsiteY3-22" fmla="*/ 1168400 h 1524000"/>
                <a:gd name="connsiteX4-23" fmla="*/ 2997200 w 4102100"/>
                <a:gd name="connsiteY4-24" fmla="*/ 774700 h 1524000"/>
                <a:gd name="connsiteX5-25" fmla="*/ 4102100 w 4102100"/>
                <a:gd name="connsiteY5-26" fmla="*/ 0 h 1524000"/>
                <a:gd name="connsiteX6-27" fmla="*/ 4102100 w 4102100"/>
                <a:gd name="connsiteY6-28" fmla="*/ 0 h 1524000"/>
                <a:gd name="connsiteX0-29" fmla="*/ 0 w 4102100"/>
                <a:gd name="connsiteY0-30" fmla="*/ 1524000 h 1524000"/>
                <a:gd name="connsiteX1-31" fmla="*/ 678673 w 4102100"/>
                <a:gd name="connsiteY1-32" fmla="*/ 982133 h 1524000"/>
                <a:gd name="connsiteX2-33" fmla="*/ 1682888 w 4102100"/>
                <a:gd name="connsiteY2-34" fmla="*/ 1481667 h 1524000"/>
                <a:gd name="connsiteX3-35" fmla="*/ 2374900 w 4102100"/>
                <a:gd name="connsiteY3-36" fmla="*/ 1168400 h 1524000"/>
                <a:gd name="connsiteX4-37" fmla="*/ 2997200 w 4102100"/>
                <a:gd name="connsiteY4-38" fmla="*/ 774700 h 1524000"/>
                <a:gd name="connsiteX5-39" fmla="*/ 4102100 w 4102100"/>
                <a:gd name="connsiteY5-40" fmla="*/ 0 h 1524000"/>
                <a:gd name="connsiteX6-41" fmla="*/ 4102100 w 4102100"/>
                <a:gd name="connsiteY6-42" fmla="*/ 0 h 1524000"/>
                <a:gd name="connsiteX0-43" fmla="*/ 0 w 4102100"/>
                <a:gd name="connsiteY0-44" fmla="*/ 1524000 h 1524000"/>
                <a:gd name="connsiteX1-45" fmla="*/ 678673 w 4102100"/>
                <a:gd name="connsiteY1-46" fmla="*/ 982133 h 1524000"/>
                <a:gd name="connsiteX2-47" fmla="*/ 1694035 w 4102100"/>
                <a:gd name="connsiteY2-48" fmla="*/ 1428750 h 1524000"/>
                <a:gd name="connsiteX3-49" fmla="*/ 2374900 w 4102100"/>
                <a:gd name="connsiteY3-50" fmla="*/ 1168400 h 1524000"/>
                <a:gd name="connsiteX4-51" fmla="*/ 2997200 w 4102100"/>
                <a:gd name="connsiteY4-52" fmla="*/ 774700 h 1524000"/>
                <a:gd name="connsiteX5-53" fmla="*/ 4102100 w 4102100"/>
                <a:gd name="connsiteY5-54" fmla="*/ 0 h 1524000"/>
                <a:gd name="connsiteX6-55" fmla="*/ 4102100 w 4102100"/>
                <a:gd name="connsiteY6-56" fmla="*/ 0 h 1524000"/>
                <a:gd name="connsiteX0-57" fmla="*/ 0 w 4102100"/>
                <a:gd name="connsiteY0-58" fmla="*/ 1524000 h 1524000"/>
                <a:gd name="connsiteX1-59" fmla="*/ 678673 w 4102100"/>
                <a:gd name="connsiteY1-60" fmla="*/ 982133 h 1524000"/>
                <a:gd name="connsiteX2-61" fmla="*/ 1694035 w 4102100"/>
                <a:gd name="connsiteY2-62" fmla="*/ 1428750 h 1524000"/>
                <a:gd name="connsiteX3-63" fmla="*/ 2374900 w 4102100"/>
                <a:gd name="connsiteY3-64" fmla="*/ 1168400 h 1524000"/>
                <a:gd name="connsiteX4-65" fmla="*/ 2997200 w 4102100"/>
                <a:gd name="connsiteY4-66" fmla="*/ 690033 h 1524000"/>
                <a:gd name="connsiteX5-67" fmla="*/ 4102100 w 4102100"/>
                <a:gd name="connsiteY5-68" fmla="*/ 0 h 1524000"/>
                <a:gd name="connsiteX6-69" fmla="*/ 4102100 w 4102100"/>
                <a:gd name="connsiteY6-70" fmla="*/ 0 h 1524000"/>
                <a:gd name="connsiteX0-71" fmla="*/ 0 w 4102100"/>
                <a:gd name="connsiteY0-72" fmla="*/ 1524000 h 1524000"/>
                <a:gd name="connsiteX1-73" fmla="*/ 678673 w 4102100"/>
                <a:gd name="connsiteY1-74" fmla="*/ 982133 h 1524000"/>
                <a:gd name="connsiteX2-75" fmla="*/ 1694035 w 4102100"/>
                <a:gd name="connsiteY2-76" fmla="*/ 1428750 h 1524000"/>
                <a:gd name="connsiteX3-77" fmla="*/ 2347033 w 4102100"/>
                <a:gd name="connsiteY3-78" fmla="*/ 1221317 h 1524000"/>
                <a:gd name="connsiteX4-79" fmla="*/ 2997200 w 4102100"/>
                <a:gd name="connsiteY4-80" fmla="*/ 690033 h 1524000"/>
                <a:gd name="connsiteX5-81" fmla="*/ 4102100 w 4102100"/>
                <a:gd name="connsiteY5-82" fmla="*/ 0 h 1524000"/>
                <a:gd name="connsiteX6-83" fmla="*/ 4102100 w 4102100"/>
                <a:gd name="connsiteY6-84" fmla="*/ 0 h 1524000"/>
                <a:gd name="connsiteX0-85" fmla="*/ 0 w 4102100"/>
                <a:gd name="connsiteY0-86" fmla="*/ 1672167 h 1672167"/>
                <a:gd name="connsiteX1-87" fmla="*/ 678673 w 4102100"/>
                <a:gd name="connsiteY1-88" fmla="*/ 1130300 h 1672167"/>
                <a:gd name="connsiteX2-89" fmla="*/ 1694035 w 4102100"/>
                <a:gd name="connsiteY2-90" fmla="*/ 1576917 h 1672167"/>
                <a:gd name="connsiteX3-91" fmla="*/ 2347033 w 4102100"/>
                <a:gd name="connsiteY3-92" fmla="*/ 1369484 h 1672167"/>
                <a:gd name="connsiteX4-93" fmla="*/ 2997200 w 4102100"/>
                <a:gd name="connsiteY4-94" fmla="*/ 838200 h 1672167"/>
                <a:gd name="connsiteX5-95" fmla="*/ 4102100 w 4102100"/>
                <a:gd name="connsiteY5-96" fmla="*/ 148167 h 1672167"/>
                <a:gd name="connsiteX6-97" fmla="*/ 4102100 w 4102100"/>
                <a:gd name="connsiteY6-98" fmla="*/ 0 h 1672167"/>
                <a:gd name="connsiteX0-99" fmla="*/ 0 w 4102100"/>
                <a:gd name="connsiteY0-100" fmla="*/ 1524000 h 1524000"/>
                <a:gd name="connsiteX1-101" fmla="*/ 678673 w 4102100"/>
                <a:gd name="connsiteY1-102" fmla="*/ 982133 h 1524000"/>
                <a:gd name="connsiteX2-103" fmla="*/ 1694035 w 4102100"/>
                <a:gd name="connsiteY2-104" fmla="*/ 1428750 h 1524000"/>
                <a:gd name="connsiteX3-105" fmla="*/ 2347033 w 4102100"/>
                <a:gd name="connsiteY3-106" fmla="*/ 1221317 h 1524000"/>
                <a:gd name="connsiteX4-107" fmla="*/ 2997200 w 4102100"/>
                <a:gd name="connsiteY4-108" fmla="*/ 690033 h 1524000"/>
                <a:gd name="connsiteX5-109" fmla="*/ 4102100 w 4102100"/>
                <a:gd name="connsiteY5-110" fmla="*/ 0 h 1524000"/>
                <a:gd name="connsiteX0-111" fmla="*/ 0 w 4074232"/>
                <a:gd name="connsiteY0-112" fmla="*/ 1566333 h 1566333"/>
                <a:gd name="connsiteX1-113" fmla="*/ 678673 w 4074232"/>
                <a:gd name="connsiteY1-114" fmla="*/ 1024466 h 1566333"/>
                <a:gd name="connsiteX2-115" fmla="*/ 1694035 w 4074232"/>
                <a:gd name="connsiteY2-116" fmla="*/ 1471083 h 1566333"/>
                <a:gd name="connsiteX3-117" fmla="*/ 2347033 w 4074232"/>
                <a:gd name="connsiteY3-118" fmla="*/ 1263650 h 1566333"/>
                <a:gd name="connsiteX4-119" fmla="*/ 2997200 w 4074232"/>
                <a:gd name="connsiteY4-120" fmla="*/ 732366 h 1566333"/>
                <a:gd name="connsiteX5-121" fmla="*/ 4074232 w 4074232"/>
                <a:gd name="connsiteY5-122" fmla="*/ 0 h 1566333"/>
                <a:gd name="connsiteX0-123" fmla="*/ 0 w 4057511"/>
                <a:gd name="connsiteY0-124" fmla="*/ 1629833 h 1629833"/>
                <a:gd name="connsiteX1-125" fmla="*/ 678673 w 4057511"/>
                <a:gd name="connsiteY1-126" fmla="*/ 1087966 h 1629833"/>
                <a:gd name="connsiteX2-127" fmla="*/ 1694035 w 4057511"/>
                <a:gd name="connsiteY2-128" fmla="*/ 1534583 h 1629833"/>
                <a:gd name="connsiteX3-129" fmla="*/ 2347033 w 4057511"/>
                <a:gd name="connsiteY3-130" fmla="*/ 1327150 h 1629833"/>
                <a:gd name="connsiteX4-131" fmla="*/ 2997200 w 4057511"/>
                <a:gd name="connsiteY4-132" fmla="*/ 795866 h 1629833"/>
                <a:gd name="connsiteX5-133" fmla="*/ 4057511 w 4057511"/>
                <a:gd name="connsiteY5-134" fmla="*/ 0 h 1629833"/>
                <a:gd name="connsiteX0-135" fmla="*/ 0 w 4057511"/>
                <a:gd name="connsiteY0-136" fmla="*/ 1629833 h 1629833"/>
                <a:gd name="connsiteX1-137" fmla="*/ 678673 w 4057511"/>
                <a:gd name="connsiteY1-138" fmla="*/ 1087966 h 1629833"/>
                <a:gd name="connsiteX2-139" fmla="*/ 1694035 w 4057511"/>
                <a:gd name="connsiteY2-140" fmla="*/ 1534583 h 1629833"/>
                <a:gd name="connsiteX3-141" fmla="*/ 2347033 w 4057511"/>
                <a:gd name="connsiteY3-142" fmla="*/ 1327150 h 1629833"/>
                <a:gd name="connsiteX4-143" fmla="*/ 3030641 w 4057511"/>
                <a:gd name="connsiteY4-144" fmla="*/ 806449 h 1629833"/>
                <a:gd name="connsiteX5-145" fmla="*/ 4057511 w 4057511"/>
                <a:gd name="connsiteY5-146" fmla="*/ 0 h 16298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4057511" h="1629833">
                  <a:moveTo>
                    <a:pt x="0" y="1629833"/>
                  </a:moveTo>
                  <a:cubicBezTo>
                    <a:pt x="200025" y="1443566"/>
                    <a:pt x="396334" y="1103841"/>
                    <a:pt x="678673" y="1087966"/>
                  </a:cubicBezTo>
                  <a:cubicBezTo>
                    <a:pt x="961012" y="1072091"/>
                    <a:pt x="1415975" y="1494719"/>
                    <a:pt x="1694035" y="1534583"/>
                  </a:cubicBezTo>
                  <a:cubicBezTo>
                    <a:pt x="1972095" y="1574447"/>
                    <a:pt x="2124265" y="1448506"/>
                    <a:pt x="2347033" y="1327150"/>
                  </a:cubicBezTo>
                  <a:cubicBezTo>
                    <a:pt x="2569801" y="1205794"/>
                    <a:pt x="2745561" y="1027641"/>
                    <a:pt x="3030641" y="806449"/>
                  </a:cubicBezTo>
                  <a:lnTo>
                    <a:pt x="4057511" y="0"/>
                  </a:lnTo>
                </a:path>
              </a:pathLst>
            </a:custGeom>
            <a:noFill/>
            <a:ln w="47625" cap="flat" cmpd="sng" algn="ctr">
              <a:solidFill>
                <a:srgbClr val="4E81BD"/>
              </a:solidFill>
              <a:prstDash val="solid"/>
              <a:miter lim="800000"/>
            </a:ln>
            <a:effectLst>
              <a:outerShdw blurRad="50800" dist="38100" algn="l" rotWithShape="0">
                <a:prstClr val="black">
                  <a:alpha val="40000"/>
                </a:prstClr>
              </a:outerShdw>
            </a:effectLst>
          </p:spPr>
          <p:txBody>
            <a:bodyPr rtlCol="0" anchor="ctr"/>
            <a:lstStyle/>
            <a:p>
              <a:pPr algn="ctr"/>
              <a:endParaRPr kumimoji="1" lang="zh-CN" altLang="en-US"/>
            </a:p>
          </p:txBody>
        </p:sp>
      </p:grpSp>
      <p:sp>
        <p:nvSpPr>
          <p:cNvPr id="37" name="任意形状 331">
            <a:extLst>
              <a:ext uri="{FF2B5EF4-FFF2-40B4-BE49-F238E27FC236}">
                <a16:creationId xmlns:a16="http://schemas.microsoft.com/office/drawing/2014/main" id="{6C2B487F-67C5-B645-F910-13D9E1923291}"/>
              </a:ext>
            </a:extLst>
          </p:cNvPr>
          <p:cNvSpPr/>
          <p:nvPr/>
        </p:nvSpPr>
        <p:spPr bwMode="auto">
          <a:xfrm>
            <a:off x="869249" y="3160353"/>
            <a:ext cx="10465162" cy="2413000"/>
          </a:xfrm>
          <a:custGeom>
            <a:avLst/>
            <a:gdLst>
              <a:gd name="connsiteX0" fmla="*/ 0 w 4102100"/>
              <a:gd name="connsiteY0" fmla="*/ 1524000 h 1524000"/>
              <a:gd name="connsiteX1" fmla="*/ 673100 w 4102100"/>
              <a:gd name="connsiteY1" fmla="*/ 1130300 h 1524000"/>
              <a:gd name="connsiteX2" fmla="*/ 1638300 w 4102100"/>
              <a:gd name="connsiteY2" fmla="*/ 1397000 h 1524000"/>
              <a:gd name="connsiteX3" fmla="*/ 2374900 w 4102100"/>
              <a:gd name="connsiteY3" fmla="*/ 1168400 h 1524000"/>
              <a:gd name="connsiteX4" fmla="*/ 2997200 w 4102100"/>
              <a:gd name="connsiteY4" fmla="*/ 774700 h 1524000"/>
              <a:gd name="connsiteX5" fmla="*/ 4102100 w 4102100"/>
              <a:gd name="connsiteY5" fmla="*/ 0 h 1524000"/>
              <a:gd name="connsiteX6" fmla="*/ 4102100 w 4102100"/>
              <a:gd name="connsiteY6" fmla="*/ 0 h 1524000"/>
              <a:gd name="connsiteX0-1" fmla="*/ 0 w 4102100"/>
              <a:gd name="connsiteY0-2" fmla="*/ 1524000 h 1524000"/>
              <a:gd name="connsiteX1-3" fmla="*/ 673100 w 4102100"/>
              <a:gd name="connsiteY1-4" fmla="*/ 1056217 h 1524000"/>
              <a:gd name="connsiteX2-5" fmla="*/ 1638300 w 4102100"/>
              <a:gd name="connsiteY2-6" fmla="*/ 1397000 h 1524000"/>
              <a:gd name="connsiteX3-7" fmla="*/ 2374900 w 4102100"/>
              <a:gd name="connsiteY3-8" fmla="*/ 1168400 h 1524000"/>
              <a:gd name="connsiteX4-9" fmla="*/ 2997200 w 4102100"/>
              <a:gd name="connsiteY4-10" fmla="*/ 774700 h 1524000"/>
              <a:gd name="connsiteX5-11" fmla="*/ 4102100 w 4102100"/>
              <a:gd name="connsiteY5-12" fmla="*/ 0 h 1524000"/>
              <a:gd name="connsiteX6-13" fmla="*/ 4102100 w 4102100"/>
              <a:gd name="connsiteY6-14" fmla="*/ 0 h 1524000"/>
              <a:gd name="connsiteX0-15" fmla="*/ 0 w 4102100"/>
              <a:gd name="connsiteY0-16" fmla="*/ 1524000 h 1524000"/>
              <a:gd name="connsiteX1-17" fmla="*/ 678673 w 4102100"/>
              <a:gd name="connsiteY1-18" fmla="*/ 982133 h 1524000"/>
              <a:gd name="connsiteX2-19" fmla="*/ 1638300 w 4102100"/>
              <a:gd name="connsiteY2-20" fmla="*/ 1397000 h 1524000"/>
              <a:gd name="connsiteX3-21" fmla="*/ 2374900 w 4102100"/>
              <a:gd name="connsiteY3-22" fmla="*/ 1168400 h 1524000"/>
              <a:gd name="connsiteX4-23" fmla="*/ 2997200 w 4102100"/>
              <a:gd name="connsiteY4-24" fmla="*/ 774700 h 1524000"/>
              <a:gd name="connsiteX5-25" fmla="*/ 4102100 w 4102100"/>
              <a:gd name="connsiteY5-26" fmla="*/ 0 h 1524000"/>
              <a:gd name="connsiteX6-27" fmla="*/ 4102100 w 4102100"/>
              <a:gd name="connsiteY6-28" fmla="*/ 0 h 1524000"/>
              <a:gd name="connsiteX0-29" fmla="*/ 0 w 4102100"/>
              <a:gd name="connsiteY0-30" fmla="*/ 1524000 h 1524000"/>
              <a:gd name="connsiteX1-31" fmla="*/ 678673 w 4102100"/>
              <a:gd name="connsiteY1-32" fmla="*/ 982133 h 1524000"/>
              <a:gd name="connsiteX2-33" fmla="*/ 1682888 w 4102100"/>
              <a:gd name="connsiteY2-34" fmla="*/ 1481667 h 1524000"/>
              <a:gd name="connsiteX3-35" fmla="*/ 2374900 w 4102100"/>
              <a:gd name="connsiteY3-36" fmla="*/ 1168400 h 1524000"/>
              <a:gd name="connsiteX4-37" fmla="*/ 2997200 w 4102100"/>
              <a:gd name="connsiteY4-38" fmla="*/ 774700 h 1524000"/>
              <a:gd name="connsiteX5-39" fmla="*/ 4102100 w 4102100"/>
              <a:gd name="connsiteY5-40" fmla="*/ 0 h 1524000"/>
              <a:gd name="connsiteX6-41" fmla="*/ 4102100 w 4102100"/>
              <a:gd name="connsiteY6-42" fmla="*/ 0 h 1524000"/>
              <a:gd name="connsiteX0-43" fmla="*/ 0 w 4102100"/>
              <a:gd name="connsiteY0-44" fmla="*/ 1524000 h 1524000"/>
              <a:gd name="connsiteX1-45" fmla="*/ 678673 w 4102100"/>
              <a:gd name="connsiteY1-46" fmla="*/ 982133 h 1524000"/>
              <a:gd name="connsiteX2-47" fmla="*/ 1694035 w 4102100"/>
              <a:gd name="connsiteY2-48" fmla="*/ 1428750 h 1524000"/>
              <a:gd name="connsiteX3-49" fmla="*/ 2374900 w 4102100"/>
              <a:gd name="connsiteY3-50" fmla="*/ 1168400 h 1524000"/>
              <a:gd name="connsiteX4-51" fmla="*/ 2997200 w 4102100"/>
              <a:gd name="connsiteY4-52" fmla="*/ 774700 h 1524000"/>
              <a:gd name="connsiteX5-53" fmla="*/ 4102100 w 4102100"/>
              <a:gd name="connsiteY5-54" fmla="*/ 0 h 1524000"/>
              <a:gd name="connsiteX6-55" fmla="*/ 4102100 w 4102100"/>
              <a:gd name="connsiteY6-56" fmla="*/ 0 h 1524000"/>
              <a:gd name="connsiteX0-57" fmla="*/ 0 w 4102100"/>
              <a:gd name="connsiteY0-58" fmla="*/ 1524000 h 1524000"/>
              <a:gd name="connsiteX1-59" fmla="*/ 678673 w 4102100"/>
              <a:gd name="connsiteY1-60" fmla="*/ 982133 h 1524000"/>
              <a:gd name="connsiteX2-61" fmla="*/ 1694035 w 4102100"/>
              <a:gd name="connsiteY2-62" fmla="*/ 1428750 h 1524000"/>
              <a:gd name="connsiteX3-63" fmla="*/ 2374900 w 4102100"/>
              <a:gd name="connsiteY3-64" fmla="*/ 1168400 h 1524000"/>
              <a:gd name="connsiteX4-65" fmla="*/ 2997200 w 4102100"/>
              <a:gd name="connsiteY4-66" fmla="*/ 690033 h 1524000"/>
              <a:gd name="connsiteX5-67" fmla="*/ 4102100 w 4102100"/>
              <a:gd name="connsiteY5-68" fmla="*/ 0 h 1524000"/>
              <a:gd name="connsiteX6-69" fmla="*/ 4102100 w 4102100"/>
              <a:gd name="connsiteY6-70" fmla="*/ 0 h 1524000"/>
              <a:gd name="connsiteX0-71" fmla="*/ 0 w 4102100"/>
              <a:gd name="connsiteY0-72" fmla="*/ 1524000 h 1524000"/>
              <a:gd name="connsiteX1-73" fmla="*/ 678673 w 4102100"/>
              <a:gd name="connsiteY1-74" fmla="*/ 982133 h 1524000"/>
              <a:gd name="connsiteX2-75" fmla="*/ 1694035 w 4102100"/>
              <a:gd name="connsiteY2-76" fmla="*/ 1428750 h 1524000"/>
              <a:gd name="connsiteX3-77" fmla="*/ 2347033 w 4102100"/>
              <a:gd name="connsiteY3-78" fmla="*/ 1221317 h 1524000"/>
              <a:gd name="connsiteX4-79" fmla="*/ 2997200 w 4102100"/>
              <a:gd name="connsiteY4-80" fmla="*/ 690033 h 1524000"/>
              <a:gd name="connsiteX5-81" fmla="*/ 4102100 w 4102100"/>
              <a:gd name="connsiteY5-82" fmla="*/ 0 h 1524000"/>
              <a:gd name="connsiteX6-83" fmla="*/ 4102100 w 4102100"/>
              <a:gd name="connsiteY6-84" fmla="*/ 0 h 1524000"/>
              <a:gd name="connsiteX0-85" fmla="*/ 0 w 4102100"/>
              <a:gd name="connsiteY0-86" fmla="*/ 1672167 h 1672167"/>
              <a:gd name="connsiteX1-87" fmla="*/ 678673 w 4102100"/>
              <a:gd name="connsiteY1-88" fmla="*/ 1130300 h 1672167"/>
              <a:gd name="connsiteX2-89" fmla="*/ 1694035 w 4102100"/>
              <a:gd name="connsiteY2-90" fmla="*/ 1576917 h 1672167"/>
              <a:gd name="connsiteX3-91" fmla="*/ 2347033 w 4102100"/>
              <a:gd name="connsiteY3-92" fmla="*/ 1369484 h 1672167"/>
              <a:gd name="connsiteX4-93" fmla="*/ 2997200 w 4102100"/>
              <a:gd name="connsiteY4-94" fmla="*/ 838200 h 1672167"/>
              <a:gd name="connsiteX5-95" fmla="*/ 4102100 w 4102100"/>
              <a:gd name="connsiteY5-96" fmla="*/ 148167 h 1672167"/>
              <a:gd name="connsiteX6-97" fmla="*/ 4102100 w 4102100"/>
              <a:gd name="connsiteY6-98" fmla="*/ 0 h 1672167"/>
              <a:gd name="connsiteX0-99" fmla="*/ 0 w 4102100"/>
              <a:gd name="connsiteY0-100" fmla="*/ 1524000 h 1524000"/>
              <a:gd name="connsiteX1-101" fmla="*/ 678673 w 4102100"/>
              <a:gd name="connsiteY1-102" fmla="*/ 982133 h 1524000"/>
              <a:gd name="connsiteX2-103" fmla="*/ 1694035 w 4102100"/>
              <a:gd name="connsiteY2-104" fmla="*/ 1428750 h 1524000"/>
              <a:gd name="connsiteX3-105" fmla="*/ 2347033 w 4102100"/>
              <a:gd name="connsiteY3-106" fmla="*/ 1221317 h 1524000"/>
              <a:gd name="connsiteX4-107" fmla="*/ 2997200 w 4102100"/>
              <a:gd name="connsiteY4-108" fmla="*/ 690033 h 1524000"/>
              <a:gd name="connsiteX5-109" fmla="*/ 4102100 w 4102100"/>
              <a:gd name="connsiteY5-110" fmla="*/ 0 h 1524000"/>
              <a:gd name="connsiteX0-111" fmla="*/ 0 w 4074232"/>
              <a:gd name="connsiteY0-112" fmla="*/ 1566333 h 1566333"/>
              <a:gd name="connsiteX1-113" fmla="*/ 678673 w 4074232"/>
              <a:gd name="connsiteY1-114" fmla="*/ 1024466 h 1566333"/>
              <a:gd name="connsiteX2-115" fmla="*/ 1694035 w 4074232"/>
              <a:gd name="connsiteY2-116" fmla="*/ 1471083 h 1566333"/>
              <a:gd name="connsiteX3-117" fmla="*/ 2347033 w 4074232"/>
              <a:gd name="connsiteY3-118" fmla="*/ 1263650 h 1566333"/>
              <a:gd name="connsiteX4-119" fmla="*/ 2997200 w 4074232"/>
              <a:gd name="connsiteY4-120" fmla="*/ 732366 h 1566333"/>
              <a:gd name="connsiteX5-121" fmla="*/ 4074232 w 4074232"/>
              <a:gd name="connsiteY5-122" fmla="*/ 0 h 1566333"/>
              <a:gd name="connsiteX0-123" fmla="*/ 0 w 4057511"/>
              <a:gd name="connsiteY0-124" fmla="*/ 1629833 h 1629833"/>
              <a:gd name="connsiteX1-125" fmla="*/ 678673 w 4057511"/>
              <a:gd name="connsiteY1-126" fmla="*/ 1087966 h 1629833"/>
              <a:gd name="connsiteX2-127" fmla="*/ 1694035 w 4057511"/>
              <a:gd name="connsiteY2-128" fmla="*/ 1534583 h 1629833"/>
              <a:gd name="connsiteX3-129" fmla="*/ 2347033 w 4057511"/>
              <a:gd name="connsiteY3-130" fmla="*/ 1327150 h 1629833"/>
              <a:gd name="connsiteX4-131" fmla="*/ 2997200 w 4057511"/>
              <a:gd name="connsiteY4-132" fmla="*/ 795866 h 1629833"/>
              <a:gd name="connsiteX5-133" fmla="*/ 4057511 w 4057511"/>
              <a:gd name="connsiteY5-134" fmla="*/ 0 h 1629833"/>
              <a:gd name="connsiteX0-135" fmla="*/ 0 w 4057511"/>
              <a:gd name="connsiteY0-136" fmla="*/ 1629833 h 1629833"/>
              <a:gd name="connsiteX1-137" fmla="*/ 678673 w 4057511"/>
              <a:gd name="connsiteY1-138" fmla="*/ 1087966 h 1629833"/>
              <a:gd name="connsiteX2-139" fmla="*/ 1694035 w 4057511"/>
              <a:gd name="connsiteY2-140" fmla="*/ 1534583 h 1629833"/>
              <a:gd name="connsiteX3-141" fmla="*/ 2347033 w 4057511"/>
              <a:gd name="connsiteY3-142" fmla="*/ 1327150 h 1629833"/>
              <a:gd name="connsiteX4-143" fmla="*/ 3030641 w 4057511"/>
              <a:gd name="connsiteY4-144" fmla="*/ 806449 h 1629833"/>
              <a:gd name="connsiteX5-145" fmla="*/ 4057511 w 4057511"/>
              <a:gd name="connsiteY5-146" fmla="*/ 0 h 16298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4057511" h="1629833">
                <a:moveTo>
                  <a:pt x="0" y="1629833"/>
                </a:moveTo>
                <a:cubicBezTo>
                  <a:pt x="200025" y="1443566"/>
                  <a:pt x="396334" y="1103841"/>
                  <a:pt x="678673" y="1087966"/>
                </a:cubicBezTo>
                <a:cubicBezTo>
                  <a:pt x="961012" y="1072091"/>
                  <a:pt x="1415975" y="1494719"/>
                  <a:pt x="1694035" y="1534583"/>
                </a:cubicBezTo>
                <a:cubicBezTo>
                  <a:pt x="1972095" y="1574447"/>
                  <a:pt x="2124265" y="1448506"/>
                  <a:pt x="2347033" y="1327150"/>
                </a:cubicBezTo>
                <a:cubicBezTo>
                  <a:pt x="2569801" y="1205794"/>
                  <a:pt x="2745561" y="1027641"/>
                  <a:pt x="3030641" y="806449"/>
                </a:cubicBezTo>
                <a:lnTo>
                  <a:pt x="4057511" y="0"/>
                </a:lnTo>
              </a:path>
            </a:pathLst>
          </a:custGeom>
          <a:noFill/>
          <a:ln w="25400" cap="flat" cmpd="sng" algn="ctr">
            <a:solidFill>
              <a:srgbClr val="E1E5E3">
                <a:alpha val="51204"/>
              </a:srgbClr>
            </a:solidFill>
            <a:prstDash val="solid"/>
            <a:miter lim="800000"/>
          </a:ln>
          <a:effectLst>
            <a:outerShdw blurRad="50800" dist="38100" algn="l" rotWithShape="0">
              <a:prstClr val="black">
                <a:alpha val="40000"/>
              </a:prstClr>
            </a:outerShdw>
          </a:effectLst>
        </p:spPr>
        <p:txBody>
          <a:bodyPr rtlCol="0" anchor="ctr"/>
          <a:lstStyle/>
          <a:p>
            <a:pPr algn="ctr"/>
            <a:endParaRPr kumimoji="1" lang="zh-CN" altLang="en-US"/>
          </a:p>
        </p:txBody>
      </p:sp>
      <p:sp>
        <p:nvSpPr>
          <p:cNvPr id="38" name="任意形状 1">
            <a:extLst>
              <a:ext uri="{FF2B5EF4-FFF2-40B4-BE49-F238E27FC236}">
                <a16:creationId xmlns:a16="http://schemas.microsoft.com/office/drawing/2014/main" id="{AA2D3C34-B1EB-F4D6-6F4C-90D8D08F0B92}"/>
              </a:ext>
            </a:extLst>
          </p:cNvPr>
          <p:cNvSpPr/>
          <p:nvPr/>
        </p:nvSpPr>
        <p:spPr bwMode="auto">
          <a:xfrm>
            <a:off x="818654" y="3031882"/>
            <a:ext cx="10465162" cy="2413000"/>
          </a:xfrm>
          <a:custGeom>
            <a:avLst/>
            <a:gdLst>
              <a:gd name="connsiteX0" fmla="*/ 0 w 4102100"/>
              <a:gd name="connsiteY0" fmla="*/ 1524000 h 1524000"/>
              <a:gd name="connsiteX1" fmla="*/ 673100 w 4102100"/>
              <a:gd name="connsiteY1" fmla="*/ 1130300 h 1524000"/>
              <a:gd name="connsiteX2" fmla="*/ 1638300 w 4102100"/>
              <a:gd name="connsiteY2" fmla="*/ 1397000 h 1524000"/>
              <a:gd name="connsiteX3" fmla="*/ 2374900 w 4102100"/>
              <a:gd name="connsiteY3" fmla="*/ 1168400 h 1524000"/>
              <a:gd name="connsiteX4" fmla="*/ 2997200 w 4102100"/>
              <a:gd name="connsiteY4" fmla="*/ 774700 h 1524000"/>
              <a:gd name="connsiteX5" fmla="*/ 4102100 w 4102100"/>
              <a:gd name="connsiteY5" fmla="*/ 0 h 1524000"/>
              <a:gd name="connsiteX6" fmla="*/ 4102100 w 4102100"/>
              <a:gd name="connsiteY6" fmla="*/ 0 h 1524000"/>
              <a:gd name="connsiteX0-1" fmla="*/ 0 w 4102100"/>
              <a:gd name="connsiteY0-2" fmla="*/ 1524000 h 1524000"/>
              <a:gd name="connsiteX1-3" fmla="*/ 673100 w 4102100"/>
              <a:gd name="connsiteY1-4" fmla="*/ 1056217 h 1524000"/>
              <a:gd name="connsiteX2-5" fmla="*/ 1638300 w 4102100"/>
              <a:gd name="connsiteY2-6" fmla="*/ 1397000 h 1524000"/>
              <a:gd name="connsiteX3-7" fmla="*/ 2374900 w 4102100"/>
              <a:gd name="connsiteY3-8" fmla="*/ 1168400 h 1524000"/>
              <a:gd name="connsiteX4-9" fmla="*/ 2997200 w 4102100"/>
              <a:gd name="connsiteY4-10" fmla="*/ 774700 h 1524000"/>
              <a:gd name="connsiteX5-11" fmla="*/ 4102100 w 4102100"/>
              <a:gd name="connsiteY5-12" fmla="*/ 0 h 1524000"/>
              <a:gd name="connsiteX6-13" fmla="*/ 4102100 w 4102100"/>
              <a:gd name="connsiteY6-14" fmla="*/ 0 h 1524000"/>
              <a:gd name="connsiteX0-15" fmla="*/ 0 w 4102100"/>
              <a:gd name="connsiteY0-16" fmla="*/ 1524000 h 1524000"/>
              <a:gd name="connsiteX1-17" fmla="*/ 678673 w 4102100"/>
              <a:gd name="connsiteY1-18" fmla="*/ 982133 h 1524000"/>
              <a:gd name="connsiteX2-19" fmla="*/ 1638300 w 4102100"/>
              <a:gd name="connsiteY2-20" fmla="*/ 1397000 h 1524000"/>
              <a:gd name="connsiteX3-21" fmla="*/ 2374900 w 4102100"/>
              <a:gd name="connsiteY3-22" fmla="*/ 1168400 h 1524000"/>
              <a:gd name="connsiteX4-23" fmla="*/ 2997200 w 4102100"/>
              <a:gd name="connsiteY4-24" fmla="*/ 774700 h 1524000"/>
              <a:gd name="connsiteX5-25" fmla="*/ 4102100 w 4102100"/>
              <a:gd name="connsiteY5-26" fmla="*/ 0 h 1524000"/>
              <a:gd name="connsiteX6-27" fmla="*/ 4102100 w 4102100"/>
              <a:gd name="connsiteY6-28" fmla="*/ 0 h 1524000"/>
              <a:gd name="connsiteX0-29" fmla="*/ 0 w 4102100"/>
              <a:gd name="connsiteY0-30" fmla="*/ 1524000 h 1524000"/>
              <a:gd name="connsiteX1-31" fmla="*/ 678673 w 4102100"/>
              <a:gd name="connsiteY1-32" fmla="*/ 982133 h 1524000"/>
              <a:gd name="connsiteX2-33" fmla="*/ 1682888 w 4102100"/>
              <a:gd name="connsiteY2-34" fmla="*/ 1481667 h 1524000"/>
              <a:gd name="connsiteX3-35" fmla="*/ 2374900 w 4102100"/>
              <a:gd name="connsiteY3-36" fmla="*/ 1168400 h 1524000"/>
              <a:gd name="connsiteX4-37" fmla="*/ 2997200 w 4102100"/>
              <a:gd name="connsiteY4-38" fmla="*/ 774700 h 1524000"/>
              <a:gd name="connsiteX5-39" fmla="*/ 4102100 w 4102100"/>
              <a:gd name="connsiteY5-40" fmla="*/ 0 h 1524000"/>
              <a:gd name="connsiteX6-41" fmla="*/ 4102100 w 4102100"/>
              <a:gd name="connsiteY6-42" fmla="*/ 0 h 1524000"/>
              <a:gd name="connsiteX0-43" fmla="*/ 0 w 4102100"/>
              <a:gd name="connsiteY0-44" fmla="*/ 1524000 h 1524000"/>
              <a:gd name="connsiteX1-45" fmla="*/ 678673 w 4102100"/>
              <a:gd name="connsiteY1-46" fmla="*/ 982133 h 1524000"/>
              <a:gd name="connsiteX2-47" fmla="*/ 1694035 w 4102100"/>
              <a:gd name="connsiteY2-48" fmla="*/ 1428750 h 1524000"/>
              <a:gd name="connsiteX3-49" fmla="*/ 2374900 w 4102100"/>
              <a:gd name="connsiteY3-50" fmla="*/ 1168400 h 1524000"/>
              <a:gd name="connsiteX4-51" fmla="*/ 2997200 w 4102100"/>
              <a:gd name="connsiteY4-52" fmla="*/ 774700 h 1524000"/>
              <a:gd name="connsiteX5-53" fmla="*/ 4102100 w 4102100"/>
              <a:gd name="connsiteY5-54" fmla="*/ 0 h 1524000"/>
              <a:gd name="connsiteX6-55" fmla="*/ 4102100 w 4102100"/>
              <a:gd name="connsiteY6-56" fmla="*/ 0 h 1524000"/>
              <a:gd name="connsiteX0-57" fmla="*/ 0 w 4102100"/>
              <a:gd name="connsiteY0-58" fmla="*/ 1524000 h 1524000"/>
              <a:gd name="connsiteX1-59" fmla="*/ 678673 w 4102100"/>
              <a:gd name="connsiteY1-60" fmla="*/ 982133 h 1524000"/>
              <a:gd name="connsiteX2-61" fmla="*/ 1694035 w 4102100"/>
              <a:gd name="connsiteY2-62" fmla="*/ 1428750 h 1524000"/>
              <a:gd name="connsiteX3-63" fmla="*/ 2374900 w 4102100"/>
              <a:gd name="connsiteY3-64" fmla="*/ 1168400 h 1524000"/>
              <a:gd name="connsiteX4-65" fmla="*/ 2997200 w 4102100"/>
              <a:gd name="connsiteY4-66" fmla="*/ 690033 h 1524000"/>
              <a:gd name="connsiteX5-67" fmla="*/ 4102100 w 4102100"/>
              <a:gd name="connsiteY5-68" fmla="*/ 0 h 1524000"/>
              <a:gd name="connsiteX6-69" fmla="*/ 4102100 w 4102100"/>
              <a:gd name="connsiteY6-70" fmla="*/ 0 h 1524000"/>
              <a:gd name="connsiteX0-71" fmla="*/ 0 w 4102100"/>
              <a:gd name="connsiteY0-72" fmla="*/ 1524000 h 1524000"/>
              <a:gd name="connsiteX1-73" fmla="*/ 678673 w 4102100"/>
              <a:gd name="connsiteY1-74" fmla="*/ 982133 h 1524000"/>
              <a:gd name="connsiteX2-75" fmla="*/ 1694035 w 4102100"/>
              <a:gd name="connsiteY2-76" fmla="*/ 1428750 h 1524000"/>
              <a:gd name="connsiteX3-77" fmla="*/ 2347033 w 4102100"/>
              <a:gd name="connsiteY3-78" fmla="*/ 1221317 h 1524000"/>
              <a:gd name="connsiteX4-79" fmla="*/ 2997200 w 4102100"/>
              <a:gd name="connsiteY4-80" fmla="*/ 690033 h 1524000"/>
              <a:gd name="connsiteX5-81" fmla="*/ 4102100 w 4102100"/>
              <a:gd name="connsiteY5-82" fmla="*/ 0 h 1524000"/>
              <a:gd name="connsiteX6-83" fmla="*/ 4102100 w 4102100"/>
              <a:gd name="connsiteY6-84" fmla="*/ 0 h 1524000"/>
              <a:gd name="connsiteX0-85" fmla="*/ 0 w 4102100"/>
              <a:gd name="connsiteY0-86" fmla="*/ 1672167 h 1672167"/>
              <a:gd name="connsiteX1-87" fmla="*/ 678673 w 4102100"/>
              <a:gd name="connsiteY1-88" fmla="*/ 1130300 h 1672167"/>
              <a:gd name="connsiteX2-89" fmla="*/ 1694035 w 4102100"/>
              <a:gd name="connsiteY2-90" fmla="*/ 1576917 h 1672167"/>
              <a:gd name="connsiteX3-91" fmla="*/ 2347033 w 4102100"/>
              <a:gd name="connsiteY3-92" fmla="*/ 1369484 h 1672167"/>
              <a:gd name="connsiteX4-93" fmla="*/ 2997200 w 4102100"/>
              <a:gd name="connsiteY4-94" fmla="*/ 838200 h 1672167"/>
              <a:gd name="connsiteX5-95" fmla="*/ 4102100 w 4102100"/>
              <a:gd name="connsiteY5-96" fmla="*/ 148167 h 1672167"/>
              <a:gd name="connsiteX6-97" fmla="*/ 4102100 w 4102100"/>
              <a:gd name="connsiteY6-98" fmla="*/ 0 h 1672167"/>
              <a:gd name="connsiteX0-99" fmla="*/ 0 w 4102100"/>
              <a:gd name="connsiteY0-100" fmla="*/ 1524000 h 1524000"/>
              <a:gd name="connsiteX1-101" fmla="*/ 678673 w 4102100"/>
              <a:gd name="connsiteY1-102" fmla="*/ 982133 h 1524000"/>
              <a:gd name="connsiteX2-103" fmla="*/ 1694035 w 4102100"/>
              <a:gd name="connsiteY2-104" fmla="*/ 1428750 h 1524000"/>
              <a:gd name="connsiteX3-105" fmla="*/ 2347033 w 4102100"/>
              <a:gd name="connsiteY3-106" fmla="*/ 1221317 h 1524000"/>
              <a:gd name="connsiteX4-107" fmla="*/ 2997200 w 4102100"/>
              <a:gd name="connsiteY4-108" fmla="*/ 690033 h 1524000"/>
              <a:gd name="connsiteX5-109" fmla="*/ 4102100 w 4102100"/>
              <a:gd name="connsiteY5-110" fmla="*/ 0 h 1524000"/>
              <a:gd name="connsiteX0-111" fmla="*/ 0 w 4074232"/>
              <a:gd name="connsiteY0-112" fmla="*/ 1566333 h 1566333"/>
              <a:gd name="connsiteX1-113" fmla="*/ 678673 w 4074232"/>
              <a:gd name="connsiteY1-114" fmla="*/ 1024466 h 1566333"/>
              <a:gd name="connsiteX2-115" fmla="*/ 1694035 w 4074232"/>
              <a:gd name="connsiteY2-116" fmla="*/ 1471083 h 1566333"/>
              <a:gd name="connsiteX3-117" fmla="*/ 2347033 w 4074232"/>
              <a:gd name="connsiteY3-118" fmla="*/ 1263650 h 1566333"/>
              <a:gd name="connsiteX4-119" fmla="*/ 2997200 w 4074232"/>
              <a:gd name="connsiteY4-120" fmla="*/ 732366 h 1566333"/>
              <a:gd name="connsiteX5-121" fmla="*/ 4074232 w 4074232"/>
              <a:gd name="connsiteY5-122" fmla="*/ 0 h 1566333"/>
              <a:gd name="connsiteX0-123" fmla="*/ 0 w 4057511"/>
              <a:gd name="connsiteY0-124" fmla="*/ 1629833 h 1629833"/>
              <a:gd name="connsiteX1-125" fmla="*/ 678673 w 4057511"/>
              <a:gd name="connsiteY1-126" fmla="*/ 1087966 h 1629833"/>
              <a:gd name="connsiteX2-127" fmla="*/ 1694035 w 4057511"/>
              <a:gd name="connsiteY2-128" fmla="*/ 1534583 h 1629833"/>
              <a:gd name="connsiteX3-129" fmla="*/ 2347033 w 4057511"/>
              <a:gd name="connsiteY3-130" fmla="*/ 1327150 h 1629833"/>
              <a:gd name="connsiteX4-131" fmla="*/ 2997200 w 4057511"/>
              <a:gd name="connsiteY4-132" fmla="*/ 795866 h 1629833"/>
              <a:gd name="connsiteX5-133" fmla="*/ 4057511 w 4057511"/>
              <a:gd name="connsiteY5-134" fmla="*/ 0 h 1629833"/>
              <a:gd name="connsiteX0-135" fmla="*/ 0 w 4057511"/>
              <a:gd name="connsiteY0-136" fmla="*/ 1629833 h 1629833"/>
              <a:gd name="connsiteX1-137" fmla="*/ 678673 w 4057511"/>
              <a:gd name="connsiteY1-138" fmla="*/ 1087966 h 1629833"/>
              <a:gd name="connsiteX2-139" fmla="*/ 1694035 w 4057511"/>
              <a:gd name="connsiteY2-140" fmla="*/ 1534583 h 1629833"/>
              <a:gd name="connsiteX3-141" fmla="*/ 2347033 w 4057511"/>
              <a:gd name="connsiteY3-142" fmla="*/ 1327150 h 1629833"/>
              <a:gd name="connsiteX4-143" fmla="*/ 3030641 w 4057511"/>
              <a:gd name="connsiteY4-144" fmla="*/ 806449 h 1629833"/>
              <a:gd name="connsiteX5-145" fmla="*/ 4057511 w 4057511"/>
              <a:gd name="connsiteY5-146" fmla="*/ 0 h 1629833"/>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4057511" h="1629833">
                <a:moveTo>
                  <a:pt x="0" y="1629833"/>
                </a:moveTo>
                <a:cubicBezTo>
                  <a:pt x="200025" y="1443566"/>
                  <a:pt x="396334" y="1103841"/>
                  <a:pt x="678673" y="1087966"/>
                </a:cubicBezTo>
                <a:cubicBezTo>
                  <a:pt x="961012" y="1072091"/>
                  <a:pt x="1415975" y="1494719"/>
                  <a:pt x="1694035" y="1534583"/>
                </a:cubicBezTo>
                <a:cubicBezTo>
                  <a:pt x="1972095" y="1574447"/>
                  <a:pt x="2124265" y="1448506"/>
                  <a:pt x="2347033" y="1327150"/>
                </a:cubicBezTo>
                <a:cubicBezTo>
                  <a:pt x="2569801" y="1205794"/>
                  <a:pt x="2745561" y="1027641"/>
                  <a:pt x="3030641" y="806449"/>
                </a:cubicBezTo>
                <a:lnTo>
                  <a:pt x="4057511" y="0"/>
                </a:lnTo>
              </a:path>
            </a:pathLst>
          </a:custGeom>
          <a:noFill/>
          <a:ln w="25400" cap="flat" cmpd="sng" algn="ctr">
            <a:solidFill>
              <a:srgbClr val="E1E5E3">
                <a:alpha val="51204"/>
              </a:srgbClr>
            </a:solidFill>
            <a:prstDash val="solid"/>
            <a:miter lim="800000"/>
          </a:ln>
          <a:effectLst>
            <a:outerShdw blurRad="50800" dist="38100" algn="l" rotWithShape="0">
              <a:prstClr val="black">
                <a:alpha val="40000"/>
              </a:prstClr>
            </a:outerShdw>
          </a:effectLst>
        </p:spPr>
        <p:txBody>
          <a:bodyPr rtlCol="0" anchor="ctr"/>
          <a:lstStyle/>
          <a:p>
            <a:pPr algn="ctr"/>
            <a:endParaRPr kumimoji="1" lang="zh-CN" altLang="en-US"/>
          </a:p>
        </p:txBody>
      </p:sp>
      <p:cxnSp>
        <p:nvCxnSpPr>
          <p:cNvPr id="39" name="直接连接符 65">
            <a:extLst>
              <a:ext uri="{FF2B5EF4-FFF2-40B4-BE49-F238E27FC236}">
                <a16:creationId xmlns:a16="http://schemas.microsoft.com/office/drawing/2014/main" id="{B57FEFF0-2D3B-7DF6-BDE7-C51899F23F2B}"/>
              </a:ext>
            </a:extLst>
          </p:cNvPr>
          <p:cNvCxnSpPr>
            <a:stCxn id="63" idx="2"/>
            <a:endCxn id="58" idx="0"/>
          </p:cNvCxnSpPr>
          <p:nvPr/>
        </p:nvCxnSpPr>
        <p:spPr>
          <a:xfrm>
            <a:off x="1478889" y="3964315"/>
            <a:ext cx="2540" cy="1072515"/>
          </a:xfrm>
          <a:prstGeom prst="line">
            <a:avLst/>
          </a:prstGeom>
          <a:ln w="19050">
            <a:solidFill>
              <a:schemeClr val="accent6"/>
            </a:solidFill>
            <a:prstDash val="dash"/>
            <a:headEnd type="oval"/>
            <a:tailEnd type="none"/>
          </a:ln>
        </p:spPr>
        <p:style>
          <a:lnRef idx="1">
            <a:schemeClr val="accent1"/>
          </a:lnRef>
          <a:fillRef idx="0">
            <a:schemeClr val="accent1"/>
          </a:fillRef>
          <a:effectRef idx="0">
            <a:schemeClr val="accent1"/>
          </a:effectRef>
          <a:fontRef idx="minor">
            <a:schemeClr val="tx1"/>
          </a:fontRef>
        </p:style>
      </p:cxnSp>
      <p:cxnSp>
        <p:nvCxnSpPr>
          <p:cNvPr id="41" name="直接连接符 70">
            <a:extLst>
              <a:ext uri="{FF2B5EF4-FFF2-40B4-BE49-F238E27FC236}">
                <a16:creationId xmlns:a16="http://schemas.microsoft.com/office/drawing/2014/main" id="{B3861BCA-2612-55AC-ED83-BF71B6D5F398}"/>
              </a:ext>
            </a:extLst>
          </p:cNvPr>
          <p:cNvCxnSpPr>
            <a:stCxn id="59" idx="2"/>
            <a:endCxn id="85" idx="0"/>
          </p:cNvCxnSpPr>
          <p:nvPr/>
        </p:nvCxnSpPr>
        <p:spPr>
          <a:xfrm flipH="1">
            <a:off x="3138593" y="3620900"/>
            <a:ext cx="13689" cy="1055154"/>
          </a:xfrm>
          <a:prstGeom prst="line">
            <a:avLst/>
          </a:prstGeom>
          <a:ln w="19050">
            <a:solidFill>
              <a:schemeClr val="accent6"/>
            </a:solidFill>
            <a:prstDash val="dash"/>
            <a:headEnd type="oval"/>
            <a:tailEnd type="none"/>
          </a:ln>
        </p:spPr>
        <p:style>
          <a:lnRef idx="1">
            <a:schemeClr val="accent1"/>
          </a:lnRef>
          <a:fillRef idx="0">
            <a:schemeClr val="accent1"/>
          </a:fillRef>
          <a:effectRef idx="0">
            <a:schemeClr val="accent1"/>
          </a:effectRef>
          <a:fontRef idx="minor">
            <a:schemeClr val="tx1"/>
          </a:fontRef>
        </p:style>
      </p:cxnSp>
      <p:cxnSp>
        <p:nvCxnSpPr>
          <p:cNvPr id="48" name="直接连接符 80">
            <a:extLst>
              <a:ext uri="{FF2B5EF4-FFF2-40B4-BE49-F238E27FC236}">
                <a16:creationId xmlns:a16="http://schemas.microsoft.com/office/drawing/2014/main" id="{72B682BF-3C98-244B-9AAE-1A658F732A30}"/>
              </a:ext>
            </a:extLst>
          </p:cNvPr>
          <p:cNvCxnSpPr>
            <a:cxnSpLocks/>
            <a:stCxn id="92" idx="2"/>
            <a:endCxn id="110" idx="4"/>
          </p:cNvCxnSpPr>
          <p:nvPr/>
        </p:nvCxnSpPr>
        <p:spPr>
          <a:xfrm flipH="1">
            <a:off x="4886315" y="4777128"/>
            <a:ext cx="127120" cy="554285"/>
          </a:xfrm>
          <a:prstGeom prst="line">
            <a:avLst/>
          </a:prstGeom>
          <a:ln w="19050">
            <a:solidFill>
              <a:srgbClr val="92D050"/>
            </a:solidFill>
            <a:prstDash val="dash"/>
            <a:headEnd type="oval"/>
            <a:tailEnd type="none"/>
          </a:ln>
        </p:spPr>
        <p:style>
          <a:lnRef idx="1">
            <a:schemeClr val="accent1"/>
          </a:lnRef>
          <a:fillRef idx="0">
            <a:schemeClr val="accent1"/>
          </a:fillRef>
          <a:effectRef idx="0">
            <a:schemeClr val="accent1"/>
          </a:effectRef>
          <a:fontRef idx="minor">
            <a:schemeClr val="tx1"/>
          </a:fontRef>
        </p:style>
      </p:cxnSp>
      <p:cxnSp>
        <p:nvCxnSpPr>
          <p:cNvPr id="50" name="直接连接符 86">
            <a:extLst>
              <a:ext uri="{FF2B5EF4-FFF2-40B4-BE49-F238E27FC236}">
                <a16:creationId xmlns:a16="http://schemas.microsoft.com/office/drawing/2014/main" id="{1013FBEE-8FC2-393F-8991-E754D1E318C2}"/>
              </a:ext>
            </a:extLst>
          </p:cNvPr>
          <p:cNvCxnSpPr>
            <a:cxnSpLocks/>
            <a:stCxn id="102" idx="2"/>
            <a:endCxn id="107" idx="0"/>
          </p:cNvCxnSpPr>
          <p:nvPr/>
        </p:nvCxnSpPr>
        <p:spPr>
          <a:xfrm flipH="1">
            <a:off x="6619343" y="3977326"/>
            <a:ext cx="119871" cy="1071173"/>
          </a:xfrm>
          <a:prstGeom prst="line">
            <a:avLst/>
          </a:prstGeom>
          <a:ln w="19050">
            <a:solidFill>
              <a:schemeClr val="accent6"/>
            </a:solidFill>
            <a:prstDash val="dash"/>
            <a:headEnd type="oval"/>
            <a:tailEnd type="none"/>
          </a:ln>
        </p:spPr>
        <p:style>
          <a:lnRef idx="1">
            <a:schemeClr val="accent1"/>
          </a:lnRef>
          <a:fillRef idx="0">
            <a:schemeClr val="accent1"/>
          </a:fillRef>
          <a:effectRef idx="0">
            <a:schemeClr val="accent1"/>
          </a:effectRef>
          <a:fontRef idx="minor">
            <a:schemeClr val="tx1"/>
          </a:fontRef>
        </p:style>
      </p:cxnSp>
      <p:cxnSp>
        <p:nvCxnSpPr>
          <p:cNvPr id="55" name="直接连接符 92">
            <a:extLst>
              <a:ext uri="{FF2B5EF4-FFF2-40B4-BE49-F238E27FC236}">
                <a16:creationId xmlns:a16="http://schemas.microsoft.com/office/drawing/2014/main" id="{8232C40B-57A2-E58A-B7DB-086453F03245}"/>
              </a:ext>
            </a:extLst>
          </p:cNvPr>
          <p:cNvCxnSpPr>
            <a:endCxn id="112" idx="0"/>
          </p:cNvCxnSpPr>
          <p:nvPr/>
        </p:nvCxnSpPr>
        <p:spPr>
          <a:xfrm flipH="1">
            <a:off x="8469445" y="3536230"/>
            <a:ext cx="9481" cy="749657"/>
          </a:xfrm>
          <a:prstGeom prst="straightConnector1">
            <a:avLst/>
          </a:prstGeom>
          <a:ln w="19050">
            <a:solidFill>
              <a:srgbClr val="0084E3"/>
            </a:solidFill>
            <a:prstDash val="dash"/>
            <a:headEnd type="oval"/>
            <a:tailEnd type="none"/>
          </a:ln>
        </p:spPr>
        <p:style>
          <a:lnRef idx="1">
            <a:schemeClr val="accent1"/>
          </a:lnRef>
          <a:fillRef idx="0">
            <a:schemeClr val="accent1"/>
          </a:fillRef>
          <a:effectRef idx="0">
            <a:schemeClr val="accent1"/>
          </a:effectRef>
          <a:fontRef idx="minor">
            <a:schemeClr val="tx1"/>
          </a:fontRef>
        </p:style>
      </p:cxnSp>
      <p:cxnSp>
        <p:nvCxnSpPr>
          <p:cNvPr id="57" name="直接连接符 95">
            <a:extLst>
              <a:ext uri="{FF2B5EF4-FFF2-40B4-BE49-F238E27FC236}">
                <a16:creationId xmlns:a16="http://schemas.microsoft.com/office/drawing/2014/main" id="{63D8CD43-8FE6-EE9A-BAA3-E7C3AA452967}"/>
              </a:ext>
            </a:extLst>
          </p:cNvPr>
          <p:cNvCxnSpPr/>
          <p:nvPr/>
        </p:nvCxnSpPr>
        <p:spPr>
          <a:xfrm flipV="1">
            <a:off x="9486580" y="3951855"/>
            <a:ext cx="0" cy="968036"/>
          </a:xfrm>
          <a:prstGeom prst="line">
            <a:avLst/>
          </a:prstGeom>
          <a:ln w="19050">
            <a:solidFill>
              <a:srgbClr val="0084E3"/>
            </a:solidFill>
            <a:prstDash val="dash"/>
            <a:headEnd type="oval"/>
            <a:tailEnd type="none"/>
          </a:ln>
        </p:spPr>
        <p:style>
          <a:lnRef idx="1">
            <a:schemeClr val="accent1"/>
          </a:lnRef>
          <a:fillRef idx="0">
            <a:schemeClr val="accent1"/>
          </a:fillRef>
          <a:effectRef idx="0">
            <a:schemeClr val="accent1"/>
          </a:effectRef>
          <a:fontRef idx="minor">
            <a:schemeClr val="tx1"/>
          </a:fontRef>
        </p:style>
      </p:cxnSp>
      <p:sp>
        <p:nvSpPr>
          <p:cNvPr id="58" name="流程图: 接点 13">
            <a:extLst>
              <a:ext uri="{FF2B5EF4-FFF2-40B4-BE49-F238E27FC236}">
                <a16:creationId xmlns:a16="http://schemas.microsoft.com/office/drawing/2014/main" id="{9894DAB1-389F-7288-32FD-FF5AFA1DF783}"/>
              </a:ext>
            </a:extLst>
          </p:cNvPr>
          <p:cNvSpPr/>
          <p:nvPr/>
        </p:nvSpPr>
        <p:spPr>
          <a:xfrm>
            <a:off x="1408943" y="5036980"/>
            <a:ext cx="144000" cy="144000"/>
          </a:xfrm>
          <a:prstGeom prst="flowChartConnector">
            <a:avLst/>
          </a:prstGeom>
          <a:solidFill>
            <a:schemeClr val="accent6"/>
          </a:solidFill>
          <a:ln w="19050">
            <a:noFill/>
          </a:ln>
        </p:spPr>
        <p:style>
          <a:lnRef idx="3">
            <a:schemeClr val="lt1"/>
          </a:lnRef>
          <a:fillRef idx="1">
            <a:schemeClr val="accent4"/>
          </a:fillRef>
          <a:effectRef idx="1">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华文楷体" panose="02010600040101010101" charset="-122"/>
              <a:ea typeface="华文楷体" panose="02010600040101010101" charset="-122"/>
            </a:endParaRPr>
          </a:p>
        </p:txBody>
      </p:sp>
      <p:sp>
        <p:nvSpPr>
          <p:cNvPr id="59" name="矩形 58">
            <a:extLst>
              <a:ext uri="{FF2B5EF4-FFF2-40B4-BE49-F238E27FC236}">
                <a16:creationId xmlns:a16="http://schemas.microsoft.com/office/drawing/2014/main" id="{A36BB656-7C8A-D508-10CC-B73B1CB3D02B}"/>
              </a:ext>
            </a:extLst>
          </p:cNvPr>
          <p:cNvSpPr/>
          <p:nvPr/>
        </p:nvSpPr>
        <p:spPr>
          <a:xfrm>
            <a:off x="2468804" y="2320420"/>
            <a:ext cx="1366955" cy="1300480"/>
          </a:xfrm>
          <a:prstGeom prst="rect">
            <a:avLst/>
          </a:prstGeom>
          <a:ln w="12700">
            <a:solidFill>
              <a:schemeClr val="bg1">
                <a:lumMod val="75000"/>
              </a:schemeClr>
            </a:solidFill>
            <a:prstDash val="dash"/>
          </a:ln>
        </p:spPr>
        <p:style>
          <a:lnRef idx="2">
            <a:schemeClr val="accent1"/>
          </a:lnRef>
          <a:fillRef idx="0">
            <a:srgbClr val="FFFFFF"/>
          </a:fillRef>
          <a:effectRef idx="0">
            <a:srgbClr val="FFFFFF"/>
          </a:effectRef>
          <a:fontRef idx="minor">
            <a:schemeClr val="dk1"/>
          </a:fontRef>
        </p:style>
        <p:txBody>
          <a:bodyPr rtlCol="0" anchor="ctr"/>
          <a:lstStyle/>
          <a:p>
            <a:pPr algn="ctr"/>
            <a:endParaRPr lang="zh-CN" altLang="en-US"/>
          </a:p>
        </p:txBody>
      </p:sp>
      <p:sp>
        <p:nvSpPr>
          <p:cNvPr id="60" name="圆角矩形 153">
            <a:extLst>
              <a:ext uri="{FF2B5EF4-FFF2-40B4-BE49-F238E27FC236}">
                <a16:creationId xmlns:a16="http://schemas.microsoft.com/office/drawing/2014/main" id="{4DF6AD1B-D5B2-D8FE-9238-CAFB4743A814}"/>
              </a:ext>
            </a:extLst>
          </p:cNvPr>
          <p:cNvSpPr/>
          <p:nvPr>
            <p:custDataLst>
              <p:tags r:id="rId1"/>
            </p:custDataLst>
          </p:nvPr>
        </p:nvSpPr>
        <p:spPr>
          <a:xfrm>
            <a:off x="2579859" y="2432540"/>
            <a:ext cx="854288" cy="266700"/>
          </a:xfrm>
          <a:prstGeom prst="roundRect">
            <a:avLst/>
          </a:prstGeom>
          <a:solidFill>
            <a:srgbClr val="F28D31"/>
          </a:solidFill>
          <a:ln>
            <a:solidFill>
              <a:srgbClr val="F28D31"/>
            </a:solidFill>
          </a:ln>
          <a:effectLst>
            <a:outerShdw blurRad="76200" dist="63500" dir="2700000" algn="tl" rotWithShape="0">
              <a:schemeClr val="accent6">
                <a:lumMod val="40000"/>
                <a:lumOff val="60000"/>
                <a:alpha val="69536"/>
              </a:schemeClr>
            </a:outerShdw>
          </a:effectLst>
        </p:spPr>
        <p:style>
          <a:lnRef idx="2">
            <a:schemeClr val="accent1">
              <a:lumMod val="75000"/>
            </a:schemeClr>
          </a:lnRef>
          <a:fillRef idx="1">
            <a:schemeClr val="accent1"/>
          </a:fillRef>
          <a:effectRef idx="0">
            <a:srgbClr val="FFFFFF"/>
          </a:effectRef>
          <a:fontRef idx="minor">
            <a:schemeClr val="lt1"/>
          </a:fontRef>
        </p:style>
        <p:txBody>
          <a:bodyPr lIns="0" rIns="0" rtlCol="0" anchor="ct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a:ln>
                  <a:noFill/>
                </a:ln>
                <a:solidFill>
                  <a:schemeClr val="bg1"/>
                </a:solidFill>
                <a:effectLst/>
                <a:uLnTx/>
                <a:uFillTx/>
                <a:latin typeface="Times New Roman" panose="02020603050405020304" pitchFamily="18" charset="0"/>
                <a:ea typeface="华文楷体" panose="02010600040101010101" charset="-122"/>
                <a:cs typeface="Times New Roman" panose="02020603050405020304" pitchFamily="18" charset="0"/>
              </a:rPr>
              <a:t>  ~2018</a:t>
            </a:r>
            <a:endParaRPr kumimoji="0" lang="zh-CN" altLang="en-US" sz="1400" b="1" i="0" u="none" strike="noStrike" kern="1200" cap="none" spc="0" normalizeH="0" baseline="0" noProof="0" dirty="0">
              <a:ln>
                <a:noFill/>
              </a:ln>
              <a:solidFill>
                <a:schemeClr val="bg1"/>
              </a:solidFill>
              <a:effectLst/>
              <a:uLnTx/>
              <a:uFillTx/>
              <a:latin typeface="Times New Roman" panose="02020603050405020304" pitchFamily="18" charset="0"/>
              <a:ea typeface="华文楷体" panose="02010600040101010101" charset="-122"/>
              <a:cs typeface="Times New Roman" panose="02020603050405020304" pitchFamily="18" charset="0"/>
            </a:endParaRPr>
          </a:p>
        </p:txBody>
      </p:sp>
      <p:sp>
        <p:nvSpPr>
          <p:cNvPr id="61" name="文本框 60">
            <a:extLst>
              <a:ext uri="{FF2B5EF4-FFF2-40B4-BE49-F238E27FC236}">
                <a16:creationId xmlns:a16="http://schemas.microsoft.com/office/drawing/2014/main" id="{F7F82488-67C8-6678-E4E9-6F259749123A}"/>
              </a:ext>
            </a:extLst>
          </p:cNvPr>
          <p:cNvSpPr txBox="1"/>
          <p:nvPr/>
        </p:nvSpPr>
        <p:spPr>
          <a:xfrm>
            <a:off x="2666476" y="2712248"/>
            <a:ext cx="1198245" cy="83099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rPr>
              <a:t>传统神经网络方法，如</a:t>
            </a:r>
            <a:r>
              <a:rPr kumimoji="0" lang="en-US" altLang="zh-CN" sz="1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rPr>
              <a:t>N-gram CNN</a:t>
            </a:r>
            <a:r>
              <a:rPr kumimoji="0" lang="zh-CN" alt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1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rPr>
              <a:t>RNN</a:t>
            </a:r>
            <a:r>
              <a:rPr kumimoji="0" lang="zh-CN" alt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rPr>
              <a:t>，</a:t>
            </a:r>
            <a:r>
              <a:rPr kumimoji="0" lang="en-US" altLang="zh-CN" sz="1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rPr>
              <a:t>LSTM</a:t>
            </a:r>
            <a:r>
              <a:rPr kumimoji="0" lang="zh-CN" alt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rPr>
              <a:t>。</a:t>
            </a:r>
            <a:endPar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grpSp>
        <p:nvGrpSpPr>
          <p:cNvPr id="62" name="组合 61">
            <a:extLst>
              <a:ext uri="{FF2B5EF4-FFF2-40B4-BE49-F238E27FC236}">
                <a16:creationId xmlns:a16="http://schemas.microsoft.com/office/drawing/2014/main" id="{B077E4F3-7952-D10D-A000-E7971D2927CC}"/>
              </a:ext>
            </a:extLst>
          </p:cNvPr>
          <p:cNvGrpSpPr/>
          <p:nvPr/>
        </p:nvGrpSpPr>
        <p:grpSpPr>
          <a:xfrm>
            <a:off x="795411" y="2663835"/>
            <a:ext cx="1428858" cy="1300480"/>
            <a:chOff x="634213" y="2229140"/>
            <a:chExt cx="1428858" cy="1300480"/>
          </a:xfrm>
        </p:grpSpPr>
        <p:sp>
          <p:nvSpPr>
            <p:cNvPr id="63" name="矩形 62">
              <a:extLst>
                <a:ext uri="{FF2B5EF4-FFF2-40B4-BE49-F238E27FC236}">
                  <a16:creationId xmlns:a16="http://schemas.microsoft.com/office/drawing/2014/main" id="{BF731E83-06B7-F145-1428-A5CEB9A8F236}"/>
                </a:ext>
              </a:extLst>
            </p:cNvPr>
            <p:cNvSpPr/>
            <p:nvPr/>
          </p:nvSpPr>
          <p:spPr>
            <a:xfrm>
              <a:off x="634213" y="2229140"/>
              <a:ext cx="1366955" cy="1300480"/>
            </a:xfrm>
            <a:prstGeom prst="rect">
              <a:avLst/>
            </a:prstGeom>
            <a:ln w="12700">
              <a:solidFill>
                <a:schemeClr val="bg1">
                  <a:lumMod val="75000"/>
                </a:schemeClr>
              </a:solidFill>
              <a:prstDash val="dash"/>
            </a:ln>
          </p:spPr>
          <p:style>
            <a:lnRef idx="2">
              <a:schemeClr val="accent1"/>
            </a:lnRef>
            <a:fillRef idx="0">
              <a:srgbClr val="FFFFFF"/>
            </a:fillRef>
            <a:effectRef idx="0">
              <a:srgbClr val="FFFFFF"/>
            </a:effectRef>
            <a:fontRef idx="minor">
              <a:schemeClr val="dk1"/>
            </a:fontRef>
          </p:style>
          <p:txBody>
            <a:bodyPr rtlCol="0" anchor="ctr"/>
            <a:lstStyle/>
            <a:p>
              <a:pPr algn="ctr"/>
              <a:endParaRPr lang="zh-CN" altLang="en-US"/>
            </a:p>
          </p:txBody>
        </p:sp>
        <p:sp>
          <p:nvSpPr>
            <p:cNvPr id="64" name="圆角矩形 131">
              <a:extLst>
                <a:ext uri="{FF2B5EF4-FFF2-40B4-BE49-F238E27FC236}">
                  <a16:creationId xmlns:a16="http://schemas.microsoft.com/office/drawing/2014/main" id="{3BF34C02-0771-365D-6044-D5346010CB02}"/>
                </a:ext>
              </a:extLst>
            </p:cNvPr>
            <p:cNvSpPr/>
            <p:nvPr>
              <p:custDataLst>
                <p:tags r:id="rId7"/>
              </p:custDataLst>
            </p:nvPr>
          </p:nvSpPr>
          <p:spPr>
            <a:xfrm>
              <a:off x="733544" y="2341260"/>
              <a:ext cx="883784" cy="266700"/>
            </a:xfrm>
            <a:prstGeom prst="roundRect">
              <a:avLst/>
            </a:prstGeom>
            <a:solidFill>
              <a:srgbClr val="F28D31"/>
            </a:solidFill>
            <a:ln>
              <a:solidFill>
                <a:srgbClr val="F28D31"/>
              </a:solidFill>
            </a:ln>
            <a:effectLst>
              <a:outerShdw blurRad="76200" dist="63500" dir="2700000" algn="tl" rotWithShape="0">
                <a:schemeClr val="accent6">
                  <a:lumMod val="40000"/>
                  <a:lumOff val="60000"/>
                  <a:alpha val="69536"/>
                </a:schemeClr>
              </a:outerShdw>
            </a:effectLst>
          </p:spPr>
          <p:style>
            <a:lnRef idx="2">
              <a:schemeClr val="accent1">
                <a:lumMod val="75000"/>
              </a:schemeClr>
            </a:lnRef>
            <a:fillRef idx="1">
              <a:schemeClr val="accent1"/>
            </a:fillRef>
            <a:effectRef idx="0">
              <a:srgbClr val="FFFFFF"/>
            </a:effectRef>
            <a:fontRef idx="minor">
              <a:schemeClr val="lt1"/>
            </a:fontRef>
          </p:style>
          <p:txBody>
            <a:bodyPr lIns="0" rIns="0" rtlCol="0" anchor="ct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a:ln>
                    <a:noFill/>
                  </a:ln>
                  <a:solidFill>
                    <a:schemeClr val="bg1"/>
                  </a:solidFill>
                  <a:effectLst/>
                  <a:uLnTx/>
                  <a:uFillTx/>
                  <a:latin typeface="Times New Roman" panose="02020603050405020304" pitchFamily="18" charset="0"/>
                  <a:ea typeface="华文楷体" panose="02010600040101010101" charset="-122"/>
                  <a:cs typeface="Times New Roman" panose="02020603050405020304" pitchFamily="18" charset="0"/>
                </a:rPr>
                <a:t>  </a:t>
              </a:r>
              <a:r>
                <a:rPr lang="en-US" altLang="zh-CN" sz="1400" b="1">
                  <a:solidFill>
                    <a:schemeClr val="bg1"/>
                  </a:solidFill>
                  <a:latin typeface="Times New Roman" panose="02020603050405020304" pitchFamily="18" charset="0"/>
                  <a:ea typeface="华文楷体" panose="02010600040101010101" charset="-122"/>
                  <a:cs typeface="Times New Roman" panose="02020603050405020304" pitchFamily="18" charset="0"/>
                </a:rPr>
                <a:t>~2018</a:t>
              </a:r>
              <a:endParaRPr kumimoji="0" lang="zh-CN" altLang="en-US" sz="1400" b="1" i="0" u="none" strike="noStrike" kern="1200" cap="none" spc="0" normalizeH="0" baseline="0" noProof="0" dirty="0">
                <a:ln>
                  <a:noFill/>
                </a:ln>
                <a:solidFill>
                  <a:schemeClr val="bg1"/>
                </a:solidFill>
                <a:effectLst/>
                <a:uLnTx/>
                <a:uFillTx/>
                <a:latin typeface="Times New Roman" panose="02020603050405020304" pitchFamily="18" charset="0"/>
                <a:ea typeface="华文楷体" panose="02010600040101010101" charset="-122"/>
                <a:cs typeface="Times New Roman" panose="02020603050405020304" pitchFamily="18" charset="0"/>
              </a:endParaRPr>
            </a:p>
          </p:txBody>
        </p:sp>
        <p:sp>
          <p:nvSpPr>
            <p:cNvPr id="65" name="文本框 64">
              <a:extLst>
                <a:ext uri="{FF2B5EF4-FFF2-40B4-BE49-F238E27FC236}">
                  <a16:creationId xmlns:a16="http://schemas.microsoft.com/office/drawing/2014/main" id="{E5217416-80A0-7A40-056E-7A8E656C586D}"/>
                </a:ext>
              </a:extLst>
            </p:cNvPr>
            <p:cNvSpPr txBox="1"/>
            <p:nvPr/>
          </p:nvSpPr>
          <p:spPr>
            <a:xfrm>
              <a:off x="774656" y="2660940"/>
              <a:ext cx="1288415" cy="830997"/>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zh-CN" alt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rPr>
                <a:t>传统机器学习方法</a:t>
              </a:r>
              <a:r>
                <a:rPr lang="zh-CN" altLang="en-US" sz="1200">
                  <a:solidFill>
                    <a:prstClr val="black"/>
                  </a:solidFill>
                  <a:latin typeface="微软雅黑" panose="020B0503020204020204" pitchFamily="34" charset="-122"/>
                  <a:ea typeface="微软雅黑" panose="020B0503020204020204" pitchFamily="34" charset="-122"/>
                </a:rPr>
                <a:t>（朴素贝叶斯、</a:t>
              </a:r>
              <a:r>
                <a:rPr lang="en-US" altLang="zh-CN" sz="1200">
                  <a:solidFill>
                    <a:prstClr val="black"/>
                  </a:solidFill>
                  <a:latin typeface="微软雅黑" panose="020B0503020204020204" pitchFamily="34" charset="-122"/>
                  <a:ea typeface="微软雅黑" panose="020B0503020204020204" pitchFamily="34" charset="-122"/>
                </a:rPr>
                <a:t>SVM</a:t>
              </a:r>
              <a:r>
                <a:rPr lang="zh-CN" altLang="en-US" sz="1200">
                  <a:solidFill>
                    <a:prstClr val="black"/>
                  </a:solidFill>
                  <a:latin typeface="微软雅黑" panose="020B0503020204020204" pitchFamily="34" charset="-122"/>
                  <a:ea typeface="微软雅黑" panose="020B0503020204020204" pitchFamily="34" charset="-122"/>
                </a:rPr>
                <a:t>、随机森林等等）。</a:t>
              </a:r>
              <a:endPar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pic>
          <p:nvPicPr>
            <p:cNvPr id="66" name="图形 65">
              <a:extLst>
                <a:ext uri="{FF2B5EF4-FFF2-40B4-BE49-F238E27FC236}">
                  <a16:creationId xmlns:a16="http://schemas.microsoft.com/office/drawing/2014/main" id="{8AB15F88-418A-071A-0E35-D756A5A6EA0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30488" y="2752741"/>
              <a:ext cx="108000" cy="108000"/>
            </a:xfrm>
            <a:prstGeom prst="rect">
              <a:avLst/>
            </a:prstGeom>
          </p:spPr>
        </p:pic>
      </p:grpSp>
      <p:pic>
        <p:nvPicPr>
          <p:cNvPr id="75" name="图形 74">
            <a:extLst>
              <a:ext uri="{FF2B5EF4-FFF2-40B4-BE49-F238E27FC236}">
                <a16:creationId xmlns:a16="http://schemas.microsoft.com/office/drawing/2014/main" id="{26E44B8B-1C92-2D2F-3D51-F1164E1D6C2F}"/>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589489" y="2811473"/>
            <a:ext cx="108000" cy="108000"/>
          </a:xfrm>
          <a:prstGeom prst="rect">
            <a:avLst/>
          </a:prstGeom>
        </p:spPr>
      </p:pic>
      <p:sp>
        <p:nvSpPr>
          <p:cNvPr id="85" name="流程图: 接点 23">
            <a:extLst>
              <a:ext uri="{FF2B5EF4-FFF2-40B4-BE49-F238E27FC236}">
                <a16:creationId xmlns:a16="http://schemas.microsoft.com/office/drawing/2014/main" id="{F28CA45D-1FD0-2B5D-D3FA-3AA194EBEEFE}"/>
              </a:ext>
            </a:extLst>
          </p:cNvPr>
          <p:cNvSpPr/>
          <p:nvPr/>
        </p:nvSpPr>
        <p:spPr>
          <a:xfrm>
            <a:off x="3066593" y="4676054"/>
            <a:ext cx="144000" cy="144000"/>
          </a:xfrm>
          <a:prstGeom prst="flowChartConnector">
            <a:avLst/>
          </a:prstGeom>
          <a:solidFill>
            <a:schemeClr val="accent6"/>
          </a:solidFill>
          <a:ln>
            <a:noFill/>
          </a:ln>
        </p:spPr>
        <p:style>
          <a:lnRef idx="3">
            <a:schemeClr val="lt1"/>
          </a:lnRef>
          <a:fillRef idx="1">
            <a:schemeClr val="accent4"/>
          </a:fillRef>
          <a:effectRef idx="1">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华文楷体" panose="02010600040101010101" charset="-122"/>
              <a:ea typeface="华文楷体" panose="02010600040101010101" charset="-122"/>
            </a:endParaRPr>
          </a:p>
        </p:txBody>
      </p:sp>
      <p:sp>
        <p:nvSpPr>
          <p:cNvPr id="92" name="矩形 91">
            <a:extLst>
              <a:ext uri="{FF2B5EF4-FFF2-40B4-BE49-F238E27FC236}">
                <a16:creationId xmlns:a16="http://schemas.microsoft.com/office/drawing/2014/main" id="{BC2CC465-1A19-585B-C97C-46BC4DF2A090}"/>
              </a:ext>
            </a:extLst>
          </p:cNvPr>
          <p:cNvSpPr/>
          <p:nvPr/>
        </p:nvSpPr>
        <p:spPr>
          <a:xfrm>
            <a:off x="4225541" y="3543245"/>
            <a:ext cx="1575788" cy="1233883"/>
          </a:xfrm>
          <a:prstGeom prst="rect">
            <a:avLst/>
          </a:prstGeom>
          <a:ln w="12700">
            <a:solidFill>
              <a:schemeClr val="bg1">
                <a:lumMod val="75000"/>
              </a:schemeClr>
            </a:solidFill>
            <a:prstDash val="dash"/>
          </a:ln>
        </p:spPr>
        <p:style>
          <a:lnRef idx="2">
            <a:schemeClr val="accent1"/>
          </a:lnRef>
          <a:fillRef idx="0">
            <a:srgbClr val="FFFFFF"/>
          </a:fillRef>
          <a:effectRef idx="0">
            <a:srgbClr val="FFFFFF"/>
          </a:effectRef>
          <a:fontRef idx="minor">
            <a:schemeClr val="dk1"/>
          </a:fontRef>
        </p:style>
        <p:txBody>
          <a:bodyPr rtlCol="0" anchor="ctr"/>
          <a:lstStyle/>
          <a:p>
            <a:pPr algn="ctr"/>
            <a:endParaRPr lang="zh-CN" altLang="en-US"/>
          </a:p>
        </p:txBody>
      </p:sp>
      <p:sp>
        <p:nvSpPr>
          <p:cNvPr id="93" name="圆角矩形 208">
            <a:extLst>
              <a:ext uri="{FF2B5EF4-FFF2-40B4-BE49-F238E27FC236}">
                <a16:creationId xmlns:a16="http://schemas.microsoft.com/office/drawing/2014/main" id="{4CEFC63E-4053-B967-5E72-E840D4433668}"/>
              </a:ext>
            </a:extLst>
          </p:cNvPr>
          <p:cNvSpPr/>
          <p:nvPr>
            <p:custDataLst>
              <p:tags r:id="rId2"/>
            </p:custDataLst>
          </p:nvPr>
        </p:nvSpPr>
        <p:spPr>
          <a:xfrm>
            <a:off x="4300262" y="3604671"/>
            <a:ext cx="828000" cy="266700"/>
          </a:xfrm>
          <a:prstGeom prst="roundRect">
            <a:avLst/>
          </a:prstGeom>
          <a:solidFill>
            <a:srgbClr val="92D050"/>
          </a:solidFill>
          <a:ln>
            <a:solidFill>
              <a:srgbClr val="92D050"/>
            </a:solidFill>
          </a:ln>
          <a:effectLst>
            <a:outerShdw blurRad="76200" dist="63500" dir="2700000" algn="tl" rotWithShape="0">
              <a:schemeClr val="accent3">
                <a:lumMod val="60000"/>
                <a:lumOff val="40000"/>
                <a:alpha val="70000"/>
              </a:schemeClr>
            </a:outerShdw>
          </a:effectLst>
        </p:spPr>
        <p:style>
          <a:lnRef idx="2">
            <a:schemeClr val="accent1">
              <a:lumMod val="75000"/>
            </a:schemeClr>
          </a:lnRef>
          <a:fillRef idx="1">
            <a:schemeClr val="accent1"/>
          </a:fillRef>
          <a:effectRef idx="0">
            <a:srgbClr val="FFFFFF"/>
          </a:effectRef>
          <a:fontRef idx="minor">
            <a:schemeClr val="lt1"/>
          </a:fontRef>
        </p:style>
        <p:txBody>
          <a:bodyPr lIns="0" rIns="0" rtlCol="0" anchor="ct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a:ln>
                  <a:noFill/>
                </a:ln>
                <a:solidFill>
                  <a:schemeClr val="bg1"/>
                </a:solidFill>
                <a:effectLst/>
                <a:uLnTx/>
                <a:uFillTx/>
                <a:latin typeface="Times New Roman" panose="02020603050405020304" pitchFamily="18" charset="0"/>
                <a:ea typeface="华文楷体" panose="02010600040101010101" charset="-122"/>
                <a:cs typeface="Times New Roman" panose="02020603050405020304" pitchFamily="18" charset="0"/>
              </a:rPr>
              <a:t> 2019</a:t>
            </a:r>
            <a:endParaRPr kumimoji="0" lang="zh-CN" altLang="en-US" sz="1400" b="1" i="0" u="none" strike="noStrike" kern="1200" cap="none" spc="0" normalizeH="0" baseline="0" noProof="0" dirty="0">
              <a:ln>
                <a:noFill/>
              </a:ln>
              <a:solidFill>
                <a:schemeClr val="bg1"/>
              </a:solidFill>
              <a:effectLst/>
              <a:uLnTx/>
              <a:uFillTx/>
              <a:latin typeface="Times New Roman" panose="02020603050405020304" pitchFamily="18" charset="0"/>
              <a:ea typeface="华文楷体" panose="02010600040101010101" charset="-122"/>
              <a:cs typeface="Times New Roman" panose="02020603050405020304" pitchFamily="18" charset="0"/>
            </a:endParaRPr>
          </a:p>
        </p:txBody>
      </p:sp>
      <p:sp>
        <p:nvSpPr>
          <p:cNvPr id="89" name="文本框 88">
            <a:extLst>
              <a:ext uri="{FF2B5EF4-FFF2-40B4-BE49-F238E27FC236}">
                <a16:creationId xmlns:a16="http://schemas.microsoft.com/office/drawing/2014/main" id="{0B04E6E7-A543-5EA7-22BC-D09E6296A258}"/>
              </a:ext>
            </a:extLst>
          </p:cNvPr>
          <p:cNvSpPr txBox="1"/>
          <p:nvPr/>
        </p:nvSpPr>
        <p:spPr>
          <a:xfrm>
            <a:off x="4340338" y="3911058"/>
            <a:ext cx="1500185" cy="830997"/>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lang="zh-CN" altLang="en-US" sz="1200">
                <a:solidFill>
                  <a:prstClr val="black"/>
                </a:solidFill>
                <a:latin typeface="微软雅黑" panose="020B0503020204020204" pitchFamily="34" charset="-122"/>
                <a:ea typeface="微软雅黑" panose="020B0503020204020204" pitchFamily="34" charset="-122"/>
              </a:rPr>
              <a:t>基于预训练模型的微调方法，如</a:t>
            </a:r>
            <a:r>
              <a:rPr lang="en-US" altLang="zh-CN" sz="1200">
                <a:solidFill>
                  <a:prstClr val="black"/>
                </a:solidFill>
                <a:latin typeface="微软雅黑" panose="020B0503020204020204" pitchFamily="34" charset="-122"/>
                <a:ea typeface="微软雅黑" panose="020B0503020204020204" pitchFamily="34" charset="-122"/>
              </a:rPr>
              <a:t>BERT</a:t>
            </a:r>
            <a:r>
              <a:rPr lang="zh-CN" altLang="en-US" sz="1200">
                <a:solidFill>
                  <a:prstClr val="black"/>
                </a:solidFill>
                <a:latin typeface="微软雅黑" panose="020B0503020204020204" pitchFamily="34" charset="-122"/>
                <a:ea typeface="微软雅黑" panose="020B0503020204020204" pitchFamily="34" charset="-122"/>
              </a:rPr>
              <a:t>，</a:t>
            </a:r>
            <a:r>
              <a:rPr lang="en-US" altLang="zh-CN" sz="1200">
                <a:solidFill>
                  <a:prstClr val="black"/>
                </a:solidFill>
                <a:latin typeface="微软雅黑" panose="020B0503020204020204" pitchFamily="34" charset="-122"/>
                <a:ea typeface="微软雅黑" panose="020B0503020204020204" pitchFamily="34" charset="-122"/>
              </a:rPr>
              <a:t>RoBERTa</a:t>
            </a:r>
            <a:r>
              <a:rPr lang="zh-CN" altLang="en-US" sz="1200">
                <a:solidFill>
                  <a:prstClr val="black"/>
                </a:solidFill>
                <a:latin typeface="微软雅黑" panose="020B0503020204020204" pitchFamily="34" charset="-122"/>
                <a:ea typeface="微软雅黑" panose="020B0503020204020204" pitchFamily="34" charset="-122"/>
              </a:rPr>
              <a:t>等。</a:t>
            </a:r>
            <a:r>
              <a:rPr lang="en-US" altLang="zh-CN" sz="1200">
                <a:solidFill>
                  <a:prstClr val="black"/>
                </a:solidFill>
                <a:latin typeface="微软雅黑" panose="020B0503020204020204" pitchFamily="34" charset="-122"/>
                <a:ea typeface="微软雅黑" panose="020B0503020204020204" pitchFamily="34" charset="-122"/>
              </a:rPr>
              <a:t>GLTR</a:t>
            </a:r>
            <a:r>
              <a:rPr lang="zh-CN" altLang="en-US" sz="1200">
                <a:solidFill>
                  <a:prstClr val="black"/>
                </a:solidFill>
                <a:latin typeface="微软雅黑" panose="020B0503020204020204" pitchFamily="34" charset="-122"/>
                <a:ea typeface="微软雅黑" panose="020B0503020204020204" pitchFamily="34" charset="-122"/>
              </a:rPr>
              <a:t>、</a:t>
            </a:r>
            <a:r>
              <a:rPr lang="en-US" altLang="zh-CN" sz="1200">
                <a:solidFill>
                  <a:prstClr val="black"/>
                </a:solidFill>
                <a:latin typeface="微软雅黑" panose="020B0503020204020204" pitchFamily="34" charset="-122"/>
                <a:ea typeface="微软雅黑" panose="020B0503020204020204" pitchFamily="34" charset="-122"/>
              </a:rPr>
              <a:t>Grover</a:t>
            </a:r>
            <a:r>
              <a:rPr lang="zh-CN" altLang="en-US" sz="1200">
                <a:solidFill>
                  <a:prstClr val="black"/>
                </a:solidFill>
                <a:latin typeface="微软雅黑" panose="020B0503020204020204" pitchFamily="34" charset="-122"/>
                <a:ea typeface="微软雅黑" panose="020B0503020204020204" pitchFamily="34" charset="-122"/>
              </a:rPr>
              <a:t>等。</a:t>
            </a:r>
            <a:endParaRPr lang="en-US" altLang="zh-CN" sz="1200" dirty="0">
              <a:solidFill>
                <a:prstClr val="black"/>
              </a:solidFill>
              <a:latin typeface="微软雅黑" panose="020B0503020204020204" pitchFamily="34" charset="-122"/>
              <a:ea typeface="微软雅黑" panose="020B0503020204020204" pitchFamily="34" charset="-122"/>
            </a:endParaRPr>
          </a:p>
        </p:txBody>
      </p:sp>
      <p:pic>
        <p:nvPicPr>
          <p:cNvPr id="90" name="图形 89">
            <a:extLst>
              <a:ext uri="{FF2B5EF4-FFF2-40B4-BE49-F238E27FC236}">
                <a16:creationId xmlns:a16="http://schemas.microsoft.com/office/drawing/2014/main" id="{6B38DB97-7089-ADF6-F008-F37BD912733A}"/>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289743" y="3977327"/>
            <a:ext cx="108000" cy="108000"/>
          </a:xfrm>
          <a:prstGeom prst="rect">
            <a:avLst/>
          </a:prstGeom>
        </p:spPr>
      </p:pic>
      <p:sp>
        <p:nvSpPr>
          <p:cNvPr id="102" name="矩形 101">
            <a:extLst>
              <a:ext uri="{FF2B5EF4-FFF2-40B4-BE49-F238E27FC236}">
                <a16:creationId xmlns:a16="http://schemas.microsoft.com/office/drawing/2014/main" id="{F14347AF-A0B0-F109-F836-B8A8F39B998C}"/>
              </a:ext>
            </a:extLst>
          </p:cNvPr>
          <p:cNvSpPr/>
          <p:nvPr/>
        </p:nvSpPr>
        <p:spPr>
          <a:xfrm>
            <a:off x="5935155" y="2592693"/>
            <a:ext cx="1608118" cy="1384633"/>
          </a:xfrm>
          <a:prstGeom prst="rect">
            <a:avLst/>
          </a:prstGeom>
          <a:ln w="12700">
            <a:solidFill>
              <a:schemeClr val="bg1">
                <a:lumMod val="75000"/>
              </a:schemeClr>
            </a:solidFill>
            <a:prstDash val="dash"/>
          </a:ln>
        </p:spPr>
        <p:style>
          <a:lnRef idx="2">
            <a:schemeClr val="accent1"/>
          </a:lnRef>
          <a:fillRef idx="0">
            <a:srgbClr val="FFFFFF"/>
          </a:fillRef>
          <a:effectRef idx="0">
            <a:srgbClr val="FFFFFF"/>
          </a:effectRef>
          <a:fontRef idx="minor">
            <a:schemeClr val="dk1"/>
          </a:fontRef>
        </p:style>
        <p:txBody>
          <a:bodyPr rtlCol="0" anchor="ctr"/>
          <a:lstStyle/>
          <a:p>
            <a:pPr algn="ctr"/>
            <a:endParaRPr lang="zh-CN" altLang="en-US"/>
          </a:p>
        </p:txBody>
      </p:sp>
      <p:sp>
        <p:nvSpPr>
          <p:cNvPr id="103" name="圆角矩形 225">
            <a:extLst>
              <a:ext uri="{FF2B5EF4-FFF2-40B4-BE49-F238E27FC236}">
                <a16:creationId xmlns:a16="http://schemas.microsoft.com/office/drawing/2014/main" id="{EFCD1520-F60A-00E9-5502-C5553611EAA8}"/>
              </a:ext>
            </a:extLst>
          </p:cNvPr>
          <p:cNvSpPr/>
          <p:nvPr>
            <p:custDataLst>
              <p:tags r:id="rId3"/>
            </p:custDataLst>
          </p:nvPr>
        </p:nvSpPr>
        <p:spPr>
          <a:xfrm>
            <a:off x="6034485" y="2670947"/>
            <a:ext cx="828000" cy="266700"/>
          </a:xfrm>
          <a:prstGeom prst="roundRect">
            <a:avLst/>
          </a:prstGeom>
          <a:solidFill>
            <a:srgbClr val="F28D31"/>
          </a:solidFill>
          <a:ln>
            <a:solidFill>
              <a:srgbClr val="F28D31"/>
            </a:solidFill>
          </a:ln>
          <a:effectLst>
            <a:outerShdw blurRad="76200" dist="63500" dir="2700000" algn="tl" rotWithShape="0">
              <a:schemeClr val="accent6">
                <a:lumMod val="40000"/>
                <a:lumOff val="60000"/>
                <a:alpha val="69536"/>
              </a:schemeClr>
            </a:outerShdw>
          </a:effectLst>
        </p:spPr>
        <p:style>
          <a:lnRef idx="2">
            <a:schemeClr val="accent1">
              <a:lumMod val="75000"/>
            </a:schemeClr>
          </a:lnRef>
          <a:fillRef idx="1">
            <a:schemeClr val="accent1"/>
          </a:fillRef>
          <a:effectRef idx="0">
            <a:srgbClr val="FFFFFF"/>
          </a:effectRef>
          <a:fontRef idx="minor">
            <a:schemeClr val="lt1"/>
          </a:fontRef>
        </p:style>
        <p:txBody>
          <a:bodyPr lIns="0" rIns="0" rtlCol="0" anchor="ct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1400" b="1" i="0" u="none" strike="noStrike" kern="1200" cap="none" spc="0" normalizeH="0" baseline="0" noProof="0">
                <a:ln>
                  <a:noFill/>
                </a:ln>
                <a:solidFill>
                  <a:schemeClr val="bg1"/>
                </a:solidFill>
                <a:effectLst/>
                <a:uLnTx/>
                <a:uFillTx/>
                <a:latin typeface="Times New Roman" panose="02020603050405020304" pitchFamily="18" charset="0"/>
                <a:ea typeface="华文楷体" panose="02010600040101010101" charset="-122"/>
                <a:cs typeface="Times New Roman" panose="02020603050405020304" pitchFamily="18" charset="0"/>
              </a:rPr>
              <a:t>  2023</a:t>
            </a:r>
            <a:endParaRPr kumimoji="0" lang="zh-CN" altLang="en-US" sz="1400" b="1" i="0" u="none" strike="noStrike" kern="1200" cap="none" spc="0" normalizeH="0" baseline="0" noProof="0" dirty="0">
              <a:ln>
                <a:noFill/>
              </a:ln>
              <a:solidFill>
                <a:schemeClr val="bg1"/>
              </a:solidFill>
              <a:effectLst/>
              <a:uLnTx/>
              <a:uFillTx/>
              <a:latin typeface="Times New Roman" panose="02020603050405020304" pitchFamily="18" charset="0"/>
              <a:ea typeface="华文楷体" panose="02010600040101010101" charset="-122"/>
              <a:cs typeface="Times New Roman" panose="02020603050405020304" pitchFamily="18" charset="0"/>
            </a:endParaRPr>
          </a:p>
        </p:txBody>
      </p:sp>
      <p:sp>
        <p:nvSpPr>
          <p:cNvPr id="104" name="文本框 103">
            <a:extLst>
              <a:ext uri="{FF2B5EF4-FFF2-40B4-BE49-F238E27FC236}">
                <a16:creationId xmlns:a16="http://schemas.microsoft.com/office/drawing/2014/main" id="{0B3DF599-5200-6F6B-E7F3-664F3D0C524B}"/>
              </a:ext>
            </a:extLst>
          </p:cNvPr>
          <p:cNvSpPr txBox="1"/>
          <p:nvPr/>
        </p:nvSpPr>
        <p:spPr>
          <a:xfrm>
            <a:off x="6111960" y="2990449"/>
            <a:ext cx="1431312" cy="1015663"/>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lang="zh-CN" altLang="en-US" sz="1200">
                <a:solidFill>
                  <a:prstClr val="black"/>
                </a:solidFill>
                <a:latin typeface="微软雅黑" panose="020B0503020204020204" pitchFamily="34" charset="-122"/>
                <a:ea typeface="微软雅黑" panose="020B0503020204020204" pitchFamily="34" charset="-122"/>
              </a:rPr>
              <a:t>基于训练的方法：</a:t>
            </a:r>
            <a:r>
              <a:rPr lang="en-US" altLang="zh-CN" sz="1200">
                <a:solidFill>
                  <a:prstClr val="black"/>
                </a:solidFill>
                <a:latin typeface="微软雅黑" panose="020B0503020204020204" pitchFamily="34" charset="-122"/>
                <a:ea typeface="微软雅黑" panose="020B0503020204020204" pitchFamily="34" charset="-122"/>
              </a:rPr>
              <a:t>RADAR</a:t>
            </a:r>
            <a:r>
              <a:rPr lang="zh-CN" altLang="en-US" sz="1200">
                <a:solidFill>
                  <a:prstClr val="black"/>
                </a:solidFill>
                <a:latin typeface="微软雅黑" panose="020B0503020204020204" pitchFamily="34" charset="-122"/>
                <a:ea typeface="微软雅黑" panose="020B0503020204020204" pitchFamily="34" charset="-122"/>
              </a:rPr>
              <a:t>，</a:t>
            </a:r>
            <a:r>
              <a:rPr lang="en-US" altLang="zh-CN" sz="1200">
                <a:solidFill>
                  <a:prstClr val="black"/>
                </a:solidFill>
                <a:latin typeface="微软雅黑" panose="020B0503020204020204" pitchFamily="34" charset="-122"/>
                <a:ea typeface="微软雅黑" panose="020B0503020204020204" pitchFamily="34" charset="-122"/>
              </a:rPr>
              <a:t>MPU</a:t>
            </a:r>
            <a:r>
              <a:rPr lang="zh-CN" altLang="en-US" sz="1200">
                <a:solidFill>
                  <a:prstClr val="black"/>
                </a:solidFill>
                <a:latin typeface="微软雅黑" panose="020B0503020204020204" pitchFamily="34" charset="-122"/>
                <a:ea typeface="微软雅黑" panose="020B0503020204020204" pitchFamily="34" charset="-122"/>
              </a:rPr>
              <a:t>等。</a:t>
            </a:r>
            <a:endParaRPr lang="en-US" altLang="zh-CN" sz="1200">
              <a:solidFill>
                <a:prstClr val="black"/>
              </a:solidFill>
              <a:latin typeface="微软雅黑" panose="020B0503020204020204" pitchFamily="34" charset="-122"/>
              <a:ea typeface="微软雅黑" panose="020B0503020204020204" pitchFamily="34" charset="-122"/>
            </a:endParaRPr>
          </a:p>
          <a:p>
            <a:pPr marL="0" marR="0" lvl="0" indent="0" algn="just" defTabSz="914400" rtl="0" eaLnBrk="1" fontAlgn="auto" latinLnBrk="0" hangingPunct="1">
              <a:lnSpc>
                <a:spcPct val="100000"/>
              </a:lnSpc>
              <a:spcBef>
                <a:spcPts val="0"/>
              </a:spcBef>
              <a:spcAft>
                <a:spcPts val="0"/>
              </a:spcAft>
              <a:buClrTx/>
              <a:buSzTx/>
              <a:buFontTx/>
              <a:buNone/>
              <a:defRPr/>
            </a:pPr>
            <a:r>
              <a:rPr lang="zh-CN" altLang="en-US" sz="1200">
                <a:solidFill>
                  <a:prstClr val="black"/>
                </a:solidFill>
                <a:latin typeface="微软雅黑" panose="020B0503020204020204" pitchFamily="34" charset="-122"/>
                <a:ea typeface="微软雅黑" panose="020B0503020204020204" pitchFamily="34" charset="-122"/>
              </a:rPr>
              <a:t>零样本检测方法：</a:t>
            </a:r>
            <a:r>
              <a:rPr lang="en-US" altLang="zh-CN" sz="1200">
                <a:solidFill>
                  <a:prstClr val="black"/>
                </a:solidFill>
                <a:latin typeface="微软雅黑" panose="020B0503020204020204" pitchFamily="34" charset="-122"/>
                <a:ea typeface="微软雅黑" panose="020B0503020204020204" pitchFamily="34" charset="-122"/>
              </a:rPr>
              <a:t>DetectGPT</a:t>
            </a:r>
            <a:r>
              <a:rPr lang="zh-CN" altLang="en-US" sz="1200">
                <a:solidFill>
                  <a:prstClr val="black"/>
                </a:solidFill>
                <a:latin typeface="微软雅黑" panose="020B0503020204020204" pitchFamily="34" charset="-122"/>
                <a:ea typeface="微软雅黑" panose="020B0503020204020204" pitchFamily="34" charset="-122"/>
              </a:rPr>
              <a:t>，</a:t>
            </a:r>
            <a:r>
              <a:rPr lang="en-US" altLang="zh-CN" sz="1200">
                <a:solidFill>
                  <a:prstClr val="black"/>
                </a:solidFill>
                <a:latin typeface="微软雅黑" panose="020B0503020204020204" pitchFamily="34" charset="-122"/>
                <a:ea typeface="微软雅黑" panose="020B0503020204020204" pitchFamily="34" charset="-122"/>
              </a:rPr>
              <a:t>GPTZero,</a:t>
            </a:r>
            <a:endParaRPr lang="en-US" altLang="zh-CN" sz="1200" dirty="0">
              <a:solidFill>
                <a:prstClr val="black"/>
              </a:solidFill>
              <a:latin typeface="微软雅黑" panose="020B0503020204020204" pitchFamily="34" charset="-122"/>
              <a:ea typeface="微软雅黑" panose="020B0503020204020204" pitchFamily="34" charset="-122"/>
            </a:endParaRPr>
          </a:p>
        </p:txBody>
      </p:sp>
      <p:pic>
        <p:nvPicPr>
          <p:cNvPr id="105" name="图形 104">
            <a:extLst>
              <a:ext uri="{FF2B5EF4-FFF2-40B4-BE49-F238E27FC236}">
                <a16:creationId xmlns:a16="http://schemas.microsoft.com/office/drawing/2014/main" id="{67E22495-6F3C-E0BC-FBD1-5201489B699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031429" y="3082428"/>
            <a:ext cx="108000" cy="108000"/>
          </a:xfrm>
          <a:prstGeom prst="rect">
            <a:avLst/>
          </a:prstGeom>
        </p:spPr>
      </p:pic>
      <p:pic>
        <p:nvPicPr>
          <p:cNvPr id="106" name="图形 105">
            <a:extLst>
              <a:ext uri="{FF2B5EF4-FFF2-40B4-BE49-F238E27FC236}">
                <a16:creationId xmlns:a16="http://schemas.microsoft.com/office/drawing/2014/main" id="{7FC3B8E3-4639-DEAA-DB27-8C7BA4F8F55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6019489" y="3452011"/>
            <a:ext cx="108000" cy="108000"/>
          </a:xfrm>
          <a:prstGeom prst="rect">
            <a:avLst/>
          </a:prstGeom>
        </p:spPr>
      </p:pic>
      <p:sp>
        <p:nvSpPr>
          <p:cNvPr id="107" name="流程图: 接点 31">
            <a:extLst>
              <a:ext uri="{FF2B5EF4-FFF2-40B4-BE49-F238E27FC236}">
                <a16:creationId xmlns:a16="http://schemas.microsoft.com/office/drawing/2014/main" id="{6BB7240A-6009-CB71-E50F-5707324961BB}"/>
              </a:ext>
            </a:extLst>
          </p:cNvPr>
          <p:cNvSpPr/>
          <p:nvPr/>
        </p:nvSpPr>
        <p:spPr>
          <a:xfrm>
            <a:off x="6547343" y="5048499"/>
            <a:ext cx="144000" cy="144000"/>
          </a:xfrm>
          <a:prstGeom prst="flowChartConnector">
            <a:avLst/>
          </a:prstGeom>
          <a:solidFill>
            <a:schemeClr val="accent6"/>
          </a:solidFill>
          <a:ln>
            <a:noFill/>
          </a:ln>
        </p:spPr>
        <p:style>
          <a:lnRef idx="3">
            <a:schemeClr val="lt1"/>
          </a:lnRef>
          <a:fillRef idx="1">
            <a:schemeClr val="accent4"/>
          </a:fillRef>
          <a:effectRef idx="1">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华文楷体" panose="02010600040101010101" charset="-122"/>
              <a:ea typeface="华文楷体" panose="02010600040101010101" charset="-122"/>
            </a:endParaRPr>
          </a:p>
        </p:txBody>
      </p:sp>
      <p:sp>
        <p:nvSpPr>
          <p:cNvPr id="110" name="流程图: 接点 26">
            <a:extLst>
              <a:ext uri="{FF2B5EF4-FFF2-40B4-BE49-F238E27FC236}">
                <a16:creationId xmlns:a16="http://schemas.microsoft.com/office/drawing/2014/main" id="{1EEA8DE7-EC96-DE8F-F889-E1C711FD3B1A}"/>
              </a:ext>
            </a:extLst>
          </p:cNvPr>
          <p:cNvSpPr/>
          <p:nvPr/>
        </p:nvSpPr>
        <p:spPr>
          <a:xfrm>
            <a:off x="4814315" y="5187413"/>
            <a:ext cx="144000" cy="144000"/>
          </a:xfrm>
          <a:prstGeom prst="flowChartConnector">
            <a:avLst/>
          </a:prstGeom>
          <a:solidFill>
            <a:srgbClr val="92D050"/>
          </a:solidFill>
          <a:ln>
            <a:noFill/>
          </a:ln>
        </p:spPr>
        <p:style>
          <a:lnRef idx="3">
            <a:schemeClr val="lt1"/>
          </a:lnRef>
          <a:fillRef idx="1">
            <a:schemeClr val="accent4"/>
          </a:fillRef>
          <a:effectRef idx="1">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华文楷体" panose="02010600040101010101" charset="-122"/>
              <a:ea typeface="华文楷体" panose="02010600040101010101" charset="-122"/>
            </a:endParaRPr>
          </a:p>
        </p:txBody>
      </p:sp>
      <p:sp>
        <p:nvSpPr>
          <p:cNvPr id="112" name="流程图: 接点 34">
            <a:extLst>
              <a:ext uri="{FF2B5EF4-FFF2-40B4-BE49-F238E27FC236}">
                <a16:creationId xmlns:a16="http://schemas.microsoft.com/office/drawing/2014/main" id="{7AC3E1AB-A75D-2EA0-A61A-D68AC0177A11}"/>
              </a:ext>
            </a:extLst>
          </p:cNvPr>
          <p:cNvSpPr/>
          <p:nvPr/>
        </p:nvSpPr>
        <p:spPr>
          <a:xfrm>
            <a:off x="8397445" y="4285887"/>
            <a:ext cx="144000" cy="144000"/>
          </a:xfrm>
          <a:prstGeom prst="flowChartConnector">
            <a:avLst/>
          </a:prstGeom>
          <a:solidFill>
            <a:srgbClr val="0084E3"/>
          </a:solidFill>
          <a:ln>
            <a:noFill/>
          </a:ln>
        </p:spPr>
        <p:style>
          <a:lnRef idx="3">
            <a:schemeClr val="lt1"/>
          </a:lnRef>
          <a:fillRef idx="1">
            <a:schemeClr val="accent4"/>
          </a:fillRef>
          <a:effectRef idx="1">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华文楷体" panose="02010600040101010101" charset="-122"/>
              <a:ea typeface="华文楷体" panose="02010600040101010101" charset="-122"/>
            </a:endParaRPr>
          </a:p>
        </p:txBody>
      </p:sp>
      <p:sp>
        <p:nvSpPr>
          <p:cNvPr id="113" name="流程图: 接点 36">
            <a:extLst>
              <a:ext uri="{FF2B5EF4-FFF2-40B4-BE49-F238E27FC236}">
                <a16:creationId xmlns:a16="http://schemas.microsoft.com/office/drawing/2014/main" id="{F5281D05-6652-7BF0-D0E8-0B19CAED5BDA}"/>
              </a:ext>
            </a:extLst>
          </p:cNvPr>
          <p:cNvSpPr/>
          <p:nvPr/>
        </p:nvSpPr>
        <p:spPr>
          <a:xfrm>
            <a:off x="9405099" y="3848533"/>
            <a:ext cx="144000" cy="144000"/>
          </a:xfrm>
          <a:prstGeom prst="flowChartConnector">
            <a:avLst/>
          </a:prstGeom>
          <a:solidFill>
            <a:srgbClr val="0084E3"/>
          </a:solidFill>
          <a:ln>
            <a:noFill/>
          </a:ln>
        </p:spPr>
        <p:style>
          <a:lnRef idx="3">
            <a:schemeClr val="lt1"/>
          </a:lnRef>
          <a:fillRef idx="1">
            <a:schemeClr val="accent4"/>
          </a:fillRef>
          <a:effectRef idx="1">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华文楷体" panose="02010600040101010101" charset="-122"/>
              <a:ea typeface="华文楷体" panose="02010600040101010101" charset="-122"/>
            </a:endParaRPr>
          </a:p>
        </p:txBody>
      </p:sp>
      <p:cxnSp>
        <p:nvCxnSpPr>
          <p:cNvPr id="114" name="直接连接符 113">
            <a:extLst>
              <a:ext uri="{FF2B5EF4-FFF2-40B4-BE49-F238E27FC236}">
                <a16:creationId xmlns:a16="http://schemas.microsoft.com/office/drawing/2014/main" id="{3C5D2F09-46F5-3800-D8E7-411FE0B8C6CD}"/>
              </a:ext>
            </a:extLst>
          </p:cNvPr>
          <p:cNvCxnSpPr>
            <a:endCxn id="115" idx="4"/>
          </p:cNvCxnSpPr>
          <p:nvPr/>
        </p:nvCxnSpPr>
        <p:spPr>
          <a:xfrm flipH="1" flipV="1">
            <a:off x="10745023" y="3406684"/>
            <a:ext cx="9481" cy="967632"/>
          </a:xfrm>
          <a:prstGeom prst="line">
            <a:avLst/>
          </a:prstGeom>
          <a:ln w="19050">
            <a:solidFill>
              <a:srgbClr val="0084E3"/>
            </a:solidFill>
            <a:prstDash val="dash"/>
            <a:headEnd type="oval"/>
            <a:tailEnd type="none"/>
          </a:ln>
        </p:spPr>
        <p:style>
          <a:lnRef idx="1">
            <a:schemeClr val="accent1"/>
          </a:lnRef>
          <a:fillRef idx="0">
            <a:schemeClr val="accent1"/>
          </a:fillRef>
          <a:effectRef idx="0">
            <a:schemeClr val="accent1"/>
          </a:effectRef>
          <a:fontRef idx="minor">
            <a:schemeClr val="tx1"/>
          </a:fontRef>
        </p:style>
      </p:cxnSp>
      <p:sp>
        <p:nvSpPr>
          <p:cNvPr id="115" name="流程图: 接点 38">
            <a:extLst>
              <a:ext uri="{FF2B5EF4-FFF2-40B4-BE49-F238E27FC236}">
                <a16:creationId xmlns:a16="http://schemas.microsoft.com/office/drawing/2014/main" id="{6FE978DD-CCC6-AD94-B82F-EE23E779F8D7}"/>
              </a:ext>
            </a:extLst>
          </p:cNvPr>
          <p:cNvSpPr/>
          <p:nvPr/>
        </p:nvSpPr>
        <p:spPr>
          <a:xfrm>
            <a:off x="10673023" y="3262684"/>
            <a:ext cx="144000" cy="144000"/>
          </a:xfrm>
          <a:prstGeom prst="flowChartConnector">
            <a:avLst/>
          </a:prstGeom>
          <a:solidFill>
            <a:srgbClr val="0084E3"/>
          </a:solidFill>
          <a:ln>
            <a:noFill/>
          </a:ln>
        </p:spPr>
        <p:style>
          <a:lnRef idx="3">
            <a:schemeClr val="lt1"/>
          </a:lnRef>
          <a:fillRef idx="1">
            <a:schemeClr val="accent4"/>
          </a:fillRef>
          <a:effectRef idx="1">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华文楷体" panose="02010600040101010101" charset="-122"/>
              <a:ea typeface="华文楷体" panose="02010600040101010101" charset="-122"/>
            </a:endParaRPr>
          </a:p>
        </p:txBody>
      </p:sp>
      <p:grpSp>
        <p:nvGrpSpPr>
          <p:cNvPr id="122" name="组合 121">
            <a:extLst>
              <a:ext uri="{FF2B5EF4-FFF2-40B4-BE49-F238E27FC236}">
                <a16:creationId xmlns:a16="http://schemas.microsoft.com/office/drawing/2014/main" id="{15746C70-AB9E-2B16-9CB1-7F2A90D8514C}"/>
              </a:ext>
            </a:extLst>
          </p:cNvPr>
          <p:cNvGrpSpPr/>
          <p:nvPr/>
        </p:nvGrpSpPr>
        <p:grpSpPr>
          <a:xfrm>
            <a:off x="7797352" y="2455608"/>
            <a:ext cx="2008006" cy="1071419"/>
            <a:chOff x="634213" y="2229140"/>
            <a:chExt cx="1921895" cy="1071419"/>
          </a:xfrm>
        </p:grpSpPr>
        <p:sp>
          <p:nvSpPr>
            <p:cNvPr id="123" name="矩形 122">
              <a:extLst>
                <a:ext uri="{FF2B5EF4-FFF2-40B4-BE49-F238E27FC236}">
                  <a16:creationId xmlns:a16="http://schemas.microsoft.com/office/drawing/2014/main" id="{6AAD01C6-888D-B375-0237-B17D9679964E}"/>
                </a:ext>
              </a:extLst>
            </p:cNvPr>
            <p:cNvSpPr/>
            <p:nvPr/>
          </p:nvSpPr>
          <p:spPr>
            <a:xfrm>
              <a:off x="634213" y="2229140"/>
              <a:ext cx="1921895" cy="1071419"/>
            </a:xfrm>
            <a:prstGeom prst="rect">
              <a:avLst/>
            </a:prstGeom>
            <a:ln w="12700">
              <a:solidFill>
                <a:schemeClr val="bg1">
                  <a:lumMod val="75000"/>
                </a:schemeClr>
              </a:solidFill>
              <a:prstDash val="dash"/>
            </a:ln>
          </p:spPr>
          <p:style>
            <a:lnRef idx="2">
              <a:schemeClr val="accent1"/>
            </a:lnRef>
            <a:fillRef idx="0">
              <a:srgbClr val="FFFFFF"/>
            </a:fillRef>
            <a:effectRef idx="0">
              <a:srgbClr val="FFFFFF"/>
            </a:effectRef>
            <a:fontRef idx="minor">
              <a:schemeClr val="dk1"/>
            </a:fontRef>
          </p:style>
          <p:txBody>
            <a:bodyPr rtlCol="0" anchor="ctr"/>
            <a:lstStyle/>
            <a:p>
              <a:pPr algn="ctr"/>
              <a:endParaRPr lang="zh-CN" altLang="en-US"/>
            </a:p>
          </p:txBody>
        </p:sp>
        <p:sp>
          <p:nvSpPr>
            <p:cNvPr id="126" name="圆角矩形 293">
              <a:extLst>
                <a:ext uri="{FF2B5EF4-FFF2-40B4-BE49-F238E27FC236}">
                  <a16:creationId xmlns:a16="http://schemas.microsoft.com/office/drawing/2014/main" id="{37A9282C-7090-DD0D-B87B-499712F75775}"/>
                </a:ext>
              </a:extLst>
            </p:cNvPr>
            <p:cNvSpPr/>
            <p:nvPr>
              <p:custDataLst>
                <p:tags r:id="rId6"/>
              </p:custDataLst>
            </p:nvPr>
          </p:nvSpPr>
          <p:spPr>
            <a:xfrm>
              <a:off x="733544" y="2341260"/>
              <a:ext cx="894696" cy="266700"/>
            </a:xfrm>
            <a:prstGeom prst="roundRect">
              <a:avLst/>
            </a:prstGeom>
            <a:solidFill>
              <a:srgbClr val="0084E3"/>
            </a:solidFill>
            <a:ln>
              <a:solidFill>
                <a:srgbClr val="0084E3"/>
              </a:solidFill>
            </a:ln>
            <a:effectLst>
              <a:outerShdw blurRad="76200" dist="63500" dir="2700000" algn="tl" rotWithShape="0">
                <a:schemeClr val="accent1">
                  <a:lumMod val="40000"/>
                  <a:lumOff val="60000"/>
                  <a:alpha val="70000"/>
                </a:schemeClr>
              </a:outerShdw>
            </a:effectLst>
          </p:spPr>
          <p:style>
            <a:lnRef idx="2">
              <a:schemeClr val="accent1">
                <a:lumMod val="75000"/>
              </a:schemeClr>
            </a:lnRef>
            <a:fillRef idx="1">
              <a:schemeClr val="accent1"/>
            </a:fillRef>
            <a:effectRef idx="0">
              <a:srgbClr val="FFFFFF"/>
            </a:effectRef>
            <a:fontRef idx="minor">
              <a:schemeClr val="lt1"/>
            </a:fontRef>
          </p:style>
          <p:txBody>
            <a:bodyPr lIns="0" rIns="0" rtlCol="0" anchor="ctr"/>
            <a:lstStyle/>
            <a:p>
              <a:pPr marL="0" marR="0" lvl="0" indent="0" defTabSz="914400" rtl="0" eaLnBrk="1" fontAlgn="auto" latinLnBrk="0" hangingPunct="1">
                <a:lnSpc>
                  <a:spcPct val="100000"/>
                </a:lnSpc>
                <a:spcBef>
                  <a:spcPts val="0"/>
                </a:spcBef>
                <a:spcAft>
                  <a:spcPts val="0"/>
                </a:spcAft>
                <a:buClrTx/>
                <a:buSzTx/>
                <a:buFontTx/>
                <a:buNone/>
                <a:defRPr/>
              </a:pPr>
              <a:r>
                <a:rPr lang="zh-CN" altLang="en-US" sz="1400" b="1">
                  <a:solidFill>
                    <a:schemeClr val="bg1"/>
                  </a:solidFill>
                  <a:latin typeface="Times New Roman" panose="02020603050405020304" pitchFamily="18" charset="0"/>
                  <a:ea typeface="华文楷体" panose="02010600040101010101" charset="-122"/>
                  <a:cs typeface="Times New Roman" panose="02020603050405020304" pitchFamily="18" charset="0"/>
                </a:rPr>
                <a:t>   </a:t>
              </a:r>
              <a:r>
                <a:rPr lang="en-US" altLang="zh-CN" sz="1400" b="1">
                  <a:solidFill>
                    <a:schemeClr val="bg1"/>
                  </a:solidFill>
                  <a:latin typeface="Times New Roman" panose="02020603050405020304" pitchFamily="18" charset="0"/>
                  <a:ea typeface="华文楷体" panose="02010600040101010101" charset="-122"/>
                  <a:cs typeface="Times New Roman" panose="02020603050405020304" pitchFamily="18" charset="0"/>
                </a:rPr>
                <a:t>2023</a:t>
              </a:r>
              <a:endParaRPr kumimoji="0" lang="zh-CN" altLang="en-US" sz="1400" b="1" i="0" u="none" strike="noStrike" kern="1200" cap="none" spc="0" normalizeH="0" baseline="0" noProof="0" dirty="0">
                <a:ln>
                  <a:noFill/>
                </a:ln>
                <a:solidFill>
                  <a:schemeClr val="bg1"/>
                </a:solidFill>
                <a:effectLst/>
                <a:uLnTx/>
                <a:uFillTx/>
                <a:latin typeface="Times New Roman" panose="02020603050405020304" pitchFamily="18" charset="0"/>
                <a:ea typeface="华文楷体" panose="02010600040101010101" charset="-122"/>
                <a:cs typeface="Times New Roman" panose="02020603050405020304" pitchFamily="18" charset="0"/>
              </a:endParaRPr>
            </a:p>
          </p:txBody>
        </p:sp>
        <p:sp>
          <p:nvSpPr>
            <p:cNvPr id="127" name="文本框 126">
              <a:extLst>
                <a:ext uri="{FF2B5EF4-FFF2-40B4-BE49-F238E27FC236}">
                  <a16:creationId xmlns:a16="http://schemas.microsoft.com/office/drawing/2014/main" id="{3FD0CF96-5040-5FFF-23D6-102141F989B1}"/>
                </a:ext>
              </a:extLst>
            </p:cNvPr>
            <p:cNvSpPr txBox="1"/>
            <p:nvPr/>
          </p:nvSpPr>
          <p:spPr>
            <a:xfrm>
              <a:off x="726923" y="2638080"/>
              <a:ext cx="1803400" cy="646331"/>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rPr>
                <a:t>OUTFOX (AAAI 2024)</a:t>
              </a:r>
            </a:p>
            <a:p>
              <a:pPr marL="0" marR="0" lvl="0" indent="0" algn="just" defTabSz="914400" rtl="0" eaLnBrk="1" fontAlgn="auto" latinLnBrk="0" hangingPunct="1">
                <a:lnSpc>
                  <a:spcPct val="100000"/>
                </a:lnSpc>
                <a:spcBef>
                  <a:spcPts val="0"/>
                </a:spcBef>
                <a:spcAft>
                  <a:spcPts val="0"/>
                </a:spcAft>
                <a:buClrTx/>
                <a:buSzTx/>
                <a:buFontTx/>
                <a:buNone/>
                <a:defRPr/>
              </a:pPr>
              <a:r>
                <a:rPr lang="en-US" altLang="zh-CN" sz="1200">
                  <a:solidFill>
                    <a:prstClr val="black"/>
                  </a:solidFill>
                  <a:latin typeface="微软雅黑" panose="020B0503020204020204" pitchFamily="34" charset="-122"/>
                  <a:ea typeface="微软雅黑" panose="020B0503020204020204" pitchFamily="34" charset="-122"/>
                </a:rPr>
                <a:t>FastDetectGPT </a:t>
              </a:r>
            </a:p>
            <a:p>
              <a:pPr marL="0" marR="0" lvl="0" indent="0" algn="just" defTabSz="914400" rtl="0" eaLnBrk="1" fontAlgn="auto" latinLnBrk="0" hangingPunct="1">
                <a:lnSpc>
                  <a:spcPct val="100000"/>
                </a:lnSpc>
                <a:spcBef>
                  <a:spcPts val="0"/>
                </a:spcBef>
                <a:spcAft>
                  <a:spcPts val="0"/>
                </a:spcAft>
                <a:buClrTx/>
                <a:buSzTx/>
                <a:buFontTx/>
                <a:buNone/>
                <a:defRPr/>
              </a:pPr>
              <a:r>
                <a:rPr lang="en-US" altLang="zh-CN" sz="1200">
                  <a:solidFill>
                    <a:prstClr val="black"/>
                  </a:solidFill>
                  <a:latin typeface="微软雅黑" panose="020B0503020204020204" pitchFamily="34" charset="-122"/>
                  <a:ea typeface="微软雅黑" panose="020B0503020204020204" pitchFamily="34" charset="-122"/>
                </a:rPr>
                <a:t>(ICLR 2024)</a:t>
              </a:r>
              <a:endPar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pic>
          <p:nvPicPr>
            <p:cNvPr id="130" name="图形 129">
              <a:extLst>
                <a:ext uri="{FF2B5EF4-FFF2-40B4-BE49-F238E27FC236}">
                  <a16:creationId xmlns:a16="http://schemas.microsoft.com/office/drawing/2014/main" id="{D1E99D3F-58C1-7D7D-67A2-B8B3BA6FFB5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661908" y="2729881"/>
              <a:ext cx="108000" cy="108000"/>
            </a:xfrm>
            <a:prstGeom prst="rect">
              <a:avLst/>
            </a:prstGeom>
          </p:spPr>
        </p:pic>
      </p:grpSp>
      <p:sp>
        <p:nvSpPr>
          <p:cNvPr id="134" name="矩形 133">
            <a:extLst>
              <a:ext uri="{FF2B5EF4-FFF2-40B4-BE49-F238E27FC236}">
                <a16:creationId xmlns:a16="http://schemas.microsoft.com/office/drawing/2014/main" id="{87107859-84FC-092E-4643-5174F7129DBD}"/>
              </a:ext>
            </a:extLst>
          </p:cNvPr>
          <p:cNvSpPr/>
          <p:nvPr/>
        </p:nvSpPr>
        <p:spPr>
          <a:xfrm>
            <a:off x="8791379" y="4910088"/>
            <a:ext cx="1309974" cy="886860"/>
          </a:xfrm>
          <a:prstGeom prst="rect">
            <a:avLst/>
          </a:prstGeom>
          <a:ln w="12700">
            <a:solidFill>
              <a:schemeClr val="bg1">
                <a:lumMod val="75000"/>
              </a:schemeClr>
            </a:solidFill>
            <a:prstDash val="dash"/>
          </a:ln>
        </p:spPr>
        <p:style>
          <a:lnRef idx="2">
            <a:schemeClr val="accent1"/>
          </a:lnRef>
          <a:fillRef idx="0">
            <a:srgbClr val="FFFFFF"/>
          </a:fillRef>
          <a:effectRef idx="0">
            <a:srgbClr val="FFFFFF"/>
          </a:effectRef>
          <a:fontRef idx="minor">
            <a:schemeClr val="dk1"/>
          </a:fontRef>
        </p:style>
        <p:txBody>
          <a:bodyPr rtlCol="0" anchor="ctr"/>
          <a:lstStyle/>
          <a:p>
            <a:pPr algn="ctr"/>
            <a:endParaRPr lang="zh-CN" altLang="en-US"/>
          </a:p>
        </p:txBody>
      </p:sp>
      <p:sp>
        <p:nvSpPr>
          <p:cNvPr id="135" name="圆角矩形 309">
            <a:extLst>
              <a:ext uri="{FF2B5EF4-FFF2-40B4-BE49-F238E27FC236}">
                <a16:creationId xmlns:a16="http://schemas.microsoft.com/office/drawing/2014/main" id="{87C11923-B4D6-5F10-AB68-52227F55B375}"/>
              </a:ext>
            </a:extLst>
          </p:cNvPr>
          <p:cNvSpPr/>
          <p:nvPr>
            <p:custDataLst>
              <p:tags r:id="rId4"/>
            </p:custDataLst>
          </p:nvPr>
        </p:nvSpPr>
        <p:spPr>
          <a:xfrm>
            <a:off x="8886569" y="5000674"/>
            <a:ext cx="832677" cy="238684"/>
          </a:xfrm>
          <a:prstGeom prst="roundRect">
            <a:avLst/>
          </a:prstGeom>
          <a:solidFill>
            <a:srgbClr val="0084E3"/>
          </a:solidFill>
          <a:ln>
            <a:solidFill>
              <a:srgbClr val="0084E3"/>
            </a:solidFill>
          </a:ln>
          <a:effectLst>
            <a:outerShdw blurRad="76200" dist="63500" dir="2700000" algn="tl" rotWithShape="0">
              <a:schemeClr val="accent1">
                <a:lumMod val="40000"/>
                <a:lumOff val="60000"/>
                <a:alpha val="70000"/>
              </a:schemeClr>
            </a:outerShdw>
          </a:effectLst>
        </p:spPr>
        <p:style>
          <a:lnRef idx="2">
            <a:schemeClr val="accent1">
              <a:lumMod val="75000"/>
            </a:schemeClr>
          </a:lnRef>
          <a:fillRef idx="1">
            <a:schemeClr val="accent1"/>
          </a:fillRef>
          <a:effectRef idx="0">
            <a:srgbClr val="FFFFFF"/>
          </a:effectRef>
          <a:fontRef idx="minor">
            <a:schemeClr val="lt1"/>
          </a:fontRef>
        </p:style>
        <p:txBody>
          <a:bodyPr lIns="0" rIns="0" rtlCol="0" anchor="ctr"/>
          <a:lstStyle/>
          <a:p>
            <a:pPr marL="0" marR="0" lvl="0" indent="0" defTabSz="914400" rtl="0" eaLnBrk="1" fontAlgn="auto" latinLnBrk="0" hangingPunct="1">
              <a:lnSpc>
                <a:spcPct val="100000"/>
              </a:lnSpc>
              <a:spcBef>
                <a:spcPts val="0"/>
              </a:spcBef>
              <a:spcAft>
                <a:spcPts val="0"/>
              </a:spcAft>
              <a:buClrTx/>
              <a:buSzTx/>
              <a:buFontTx/>
              <a:buNone/>
              <a:defRPr/>
            </a:pPr>
            <a:r>
              <a:rPr lang="zh-CN" altLang="en-US" sz="1400" b="1">
                <a:solidFill>
                  <a:schemeClr val="bg1"/>
                </a:solidFill>
                <a:latin typeface="Times New Roman" panose="02020603050405020304" pitchFamily="18" charset="0"/>
                <a:ea typeface="华文楷体" panose="02010600040101010101" charset="-122"/>
                <a:cs typeface="Times New Roman" panose="02020603050405020304" pitchFamily="18" charset="0"/>
              </a:rPr>
              <a:t>   </a:t>
            </a:r>
            <a:r>
              <a:rPr lang="en-US" altLang="zh-CN" sz="1400" b="1">
                <a:solidFill>
                  <a:schemeClr val="bg1"/>
                </a:solidFill>
                <a:latin typeface="Times New Roman" panose="02020603050405020304" pitchFamily="18" charset="0"/>
                <a:ea typeface="华文楷体" panose="02010600040101010101" charset="-122"/>
                <a:cs typeface="Times New Roman" panose="02020603050405020304" pitchFamily="18" charset="0"/>
              </a:rPr>
              <a:t>2024</a:t>
            </a:r>
            <a:endParaRPr kumimoji="0" lang="zh-CN" altLang="en-US" sz="1400" b="1" i="0" u="none" strike="noStrike" kern="1200" cap="none" spc="0" normalizeH="0" baseline="0" noProof="0" dirty="0">
              <a:ln>
                <a:noFill/>
              </a:ln>
              <a:solidFill>
                <a:schemeClr val="bg1"/>
              </a:solidFill>
              <a:effectLst/>
              <a:uLnTx/>
              <a:uFillTx/>
              <a:latin typeface="Times New Roman" panose="02020603050405020304" pitchFamily="18" charset="0"/>
              <a:ea typeface="华文楷体" panose="02010600040101010101" charset="-122"/>
              <a:cs typeface="Times New Roman" panose="02020603050405020304" pitchFamily="18" charset="0"/>
            </a:endParaRPr>
          </a:p>
        </p:txBody>
      </p:sp>
      <p:sp>
        <p:nvSpPr>
          <p:cNvPr id="136" name="文本框 135">
            <a:extLst>
              <a:ext uri="{FF2B5EF4-FFF2-40B4-BE49-F238E27FC236}">
                <a16:creationId xmlns:a16="http://schemas.microsoft.com/office/drawing/2014/main" id="{CD97553A-8C8A-4485-43B5-FBFC82FE0B88}"/>
              </a:ext>
            </a:extLst>
          </p:cNvPr>
          <p:cNvSpPr txBox="1"/>
          <p:nvPr/>
        </p:nvSpPr>
        <p:spPr>
          <a:xfrm>
            <a:off x="8960924" y="5258702"/>
            <a:ext cx="1184910" cy="461665"/>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rPr>
              <a:t>Binoculars</a:t>
            </a:r>
          </a:p>
          <a:p>
            <a:pPr marL="0" marR="0" lvl="0" indent="0" defTabSz="914400" rtl="0" eaLnBrk="1" fontAlgn="auto" latinLnBrk="0" hangingPunct="1">
              <a:lnSpc>
                <a:spcPct val="100000"/>
              </a:lnSpc>
              <a:spcBef>
                <a:spcPts val="0"/>
              </a:spcBef>
              <a:spcAft>
                <a:spcPts val="0"/>
              </a:spcAft>
              <a:buClrTx/>
              <a:buSzTx/>
              <a:buFontTx/>
              <a:buNone/>
              <a:defRPr/>
            </a:pPr>
            <a:r>
              <a:rPr lang="en-US" altLang="zh-CN" sz="1200">
                <a:solidFill>
                  <a:prstClr val="black"/>
                </a:solidFill>
                <a:latin typeface="微软雅黑" panose="020B0503020204020204" pitchFamily="34" charset="-122"/>
                <a:ea typeface="微软雅黑" panose="020B0503020204020204" pitchFamily="34" charset="-122"/>
                <a:cs typeface="Times New Roman" panose="02020603050405020304" pitchFamily="18" charset="0"/>
              </a:rPr>
              <a:t>(ICML 2024)</a:t>
            </a:r>
            <a:endPar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8" name="矩形 137">
            <a:extLst>
              <a:ext uri="{FF2B5EF4-FFF2-40B4-BE49-F238E27FC236}">
                <a16:creationId xmlns:a16="http://schemas.microsoft.com/office/drawing/2014/main" id="{F9545E55-6E24-4D0E-FFBA-47B5A75F51B6}"/>
              </a:ext>
            </a:extLst>
          </p:cNvPr>
          <p:cNvSpPr/>
          <p:nvPr/>
        </p:nvSpPr>
        <p:spPr>
          <a:xfrm>
            <a:off x="10225128" y="4414251"/>
            <a:ext cx="1366955" cy="1017103"/>
          </a:xfrm>
          <a:prstGeom prst="rect">
            <a:avLst/>
          </a:prstGeom>
          <a:ln w="12700">
            <a:solidFill>
              <a:schemeClr val="bg1">
                <a:lumMod val="75000"/>
              </a:schemeClr>
            </a:solidFill>
            <a:prstDash val="dash"/>
          </a:ln>
        </p:spPr>
        <p:style>
          <a:lnRef idx="2">
            <a:schemeClr val="accent1"/>
          </a:lnRef>
          <a:fillRef idx="0">
            <a:srgbClr val="FFFFFF"/>
          </a:fillRef>
          <a:effectRef idx="0">
            <a:srgbClr val="FFFFFF"/>
          </a:effectRef>
          <a:fontRef idx="minor">
            <a:schemeClr val="dk1"/>
          </a:fontRef>
        </p:style>
        <p:txBody>
          <a:bodyPr rtlCol="0" anchor="ctr"/>
          <a:lstStyle/>
          <a:p>
            <a:pPr algn="ctr"/>
            <a:endParaRPr lang="zh-CN" altLang="en-US"/>
          </a:p>
        </p:txBody>
      </p:sp>
      <p:sp>
        <p:nvSpPr>
          <p:cNvPr id="139" name="圆角矩形 318">
            <a:extLst>
              <a:ext uri="{FF2B5EF4-FFF2-40B4-BE49-F238E27FC236}">
                <a16:creationId xmlns:a16="http://schemas.microsoft.com/office/drawing/2014/main" id="{25E66E36-E170-3C52-2827-9707A2D967F5}"/>
              </a:ext>
            </a:extLst>
          </p:cNvPr>
          <p:cNvSpPr/>
          <p:nvPr>
            <p:custDataLst>
              <p:tags r:id="rId5"/>
            </p:custDataLst>
          </p:nvPr>
        </p:nvSpPr>
        <p:spPr>
          <a:xfrm>
            <a:off x="10324459" y="4526371"/>
            <a:ext cx="880404" cy="266700"/>
          </a:xfrm>
          <a:prstGeom prst="roundRect">
            <a:avLst/>
          </a:prstGeom>
          <a:solidFill>
            <a:srgbClr val="0084E3"/>
          </a:solidFill>
          <a:ln>
            <a:solidFill>
              <a:srgbClr val="0084E3"/>
            </a:solidFill>
          </a:ln>
          <a:effectLst>
            <a:outerShdw blurRad="76200" dist="63500" dir="2700000" algn="tl" rotWithShape="0">
              <a:schemeClr val="accent1">
                <a:lumMod val="40000"/>
                <a:lumOff val="60000"/>
                <a:alpha val="70000"/>
              </a:schemeClr>
            </a:outerShdw>
          </a:effectLst>
        </p:spPr>
        <p:style>
          <a:lnRef idx="2">
            <a:schemeClr val="accent1">
              <a:lumMod val="75000"/>
            </a:schemeClr>
          </a:lnRef>
          <a:fillRef idx="1">
            <a:schemeClr val="accent1"/>
          </a:fillRef>
          <a:effectRef idx="0">
            <a:srgbClr val="FFFFFF"/>
          </a:effectRef>
          <a:fontRef idx="minor">
            <a:schemeClr val="lt1"/>
          </a:fontRef>
        </p:style>
        <p:txBody>
          <a:bodyPr lIns="0" rIns="0" rtlCol="0" anchor="ctr"/>
          <a:lstStyle/>
          <a:p>
            <a:pPr marL="0" marR="0" lvl="0" indent="0" defTabSz="914400" rtl="0" eaLnBrk="1" fontAlgn="auto" latinLnBrk="0" hangingPunct="1">
              <a:lnSpc>
                <a:spcPct val="100000"/>
              </a:lnSpc>
              <a:spcBef>
                <a:spcPts val="0"/>
              </a:spcBef>
              <a:spcAft>
                <a:spcPts val="0"/>
              </a:spcAft>
              <a:buClrTx/>
              <a:buSzTx/>
              <a:buFontTx/>
              <a:buNone/>
              <a:defRPr/>
            </a:pPr>
            <a:r>
              <a:rPr lang="zh-CN" altLang="en-US" sz="1400" b="1">
                <a:solidFill>
                  <a:schemeClr val="bg1"/>
                </a:solidFill>
                <a:latin typeface="Times New Roman" panose="02020603050405020304" pitchFamily="18" charset="0"/>
                <a:ea typeface="华文楷体" panose="02010600040101010101" charset="-122"/>
                <a:cs typeface="Times New Roman" panose="02020603050405020304" pitchFamily="18" charset="0"/>
              </a:rPr>
              <a:t>   </a:t>
            </a:r>
            <a:r>
              <a:rPr lang="en-US" altLang="zh-CN" sz="1400" b="1">
                <a:solidFill>
                  <a:schemeClr val="bg1"/>
                </a:solidFill>
                <a:latin typeface="Times New Roman" panose="02020603050405020304" pitchFamily="18" charset="0"/>
                <a:ea typeface="华文楷体" panose="02010600040101010101" charset="-122"/>
                <a:cs typeface="Times New Roman" panose="02020603050405020304" pitchFamily="18" charset="0"/>
              </a:rPr>
              <a:t>2024</a:t>
            </a:r>
            <a:endParaRPr kumimoji="0" lang="zh-CN" altLang="en-US" sz="1400" b="1" i="0" u="none" strike="noStrike" kern="1200" cap="none" spc="0" normalizeH="0" baseline="0" noProof="0" dirty="0">
              <a:ln>
                <a:noFill/>
              </a:ln>
              <a:solidFill>
                <a:schemeClr val="bg1"/>
              </a:solidFill>
              <a:effectLst/>
              <a:uLnTx/>
              <a:uFillTx/>
              <a:latin typeface="Times New Roman" panose="02020603050405020304" pitchFamily="18" charset="0"/>
              <a:ea typeface="华文楷体" panose="02010600040101010101" charset="-122"/>
              <a:cs typeface="Times New Roman" panose="02020603050405020304" pitchFamily="18" charset="0"/>
            </a:endParaRPr>
          </a:p>
        </p:txBody>
      </p:sp>
      <p:sp>
        <p:nvSpPr>
          <p:cNvPr id="140" name="文本框 139">
            <a:extLst>
              <a:ext uri="{FF2B5EF4-FFF2-40B4-BE49-F238E27FC236}">
                <a16:creationId xmlns:a16="http://schemas.microsoft.com/office/drawing/2014/main" id="{BDAD3753-BFBD-78BB-53D3-CA71604D8EBE}"/>
              </a:ext>
            </a:extLst>
          </p:cNvPr>
          <p:cNvSpPr txBox="1"/>
          <p:nvPr/>
        </p:nvSpPr>
        <p:spPr>
          <a:xfrm>
            <a:off x="10355938" y="4846051"/>
            <a:ext cx="1277620" cy="461665"/>
          </a:xfrm>
          <a:prstGeom prst="rect">
            <a:avLst/>
          </a:prstGeom>
          <a:noFill/>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altLang="zh-CN" sz="1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rPr>
              <a:t>DeTeCTive</a:t>
            </a:r>
            <a:r>
              <a:rPr kumimoji="0" lang="zh-CN" altLang="en-US" sz="1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rPr>
              <a:t>等</a:t>
            </a:r>
            <a:endParaRPr kumimoji="0" lang="en-US" altLang="zh-CN" sz="1200" b="0" i="0" u="none" strike="noStrike" kern="1200" cap="none" spc="0" normalizeH="0" baseline="0" noProof="0">
              <a:ln>
                <a:noFill/>
              </a:ln>
              <a:solidFill>
                <a:prstClr val="black"/>
              </a:solidFill>
              <a:effectLst/>
              <a:uLnTx/>
              <a:uFillTx/>
              <a:latin typeface="微软雅黑" panose="020B0503020204020204" pitchFamily="34" charset="-122"/>
              <a:ea typeface="微软雅黑" panose="020B0503020204020204" pitchFamily="34" charset="-122"/>
            </a:endParaRPr>
          </a:p>
          <a:p>
            <a:pPr marL="0" marR="0" lvl="0" indent="0" defTabSz="914400" rtl="0" eaLnBrk="1" fontAlgn="auto" latinLnBrk="0" hangingPunct="1">
              <a:lnSpc>
                <a:spcPct val="100000"/>
              </a:lnSpc>
              <a:spcBef>
                <a:spcPts val="0"/>
              </a:spcBef>
              <a:spcAft>
                <a:spcPts val="0"/>
              </a:spcAft>
              <a:buClrTx/>
              <a:buSzTx/>
              <a:buFontTx/>
              <a:buNone/>
              <a:defRPr/>
            </a:pPr>
            <a:r>
              <a:rPr lang="zh-CN" altLang="en-US" sz="1200">
                <a:solidFill>
                  <a:prstClr val="black"/>
                </a:solidFill>
                <a:latin typeface="微软雅黑" panose="020B0503020204020204" pitchFamily="34" charset="-122"/>
                <a:ea typeface="微软雅黑" panose="020B0503020204020204" pitchFamily="34" charset="-122"/>
              </a:rPr>
              <a:t>（</a:t>
            </a:r>
            <a:r>
              <a:rPr lang="en-US" altLang="zh-CN" sz="1200">
                <a:solidFill>
                  <a:prstClr val="black"/>
                </a:solidFill>
                <a:latin typeface="微软雅黑" panose="020B0503020204020204" pitchFamily="34" charset="-122"/>
                <a:ea typeface="微软雅黑" panose="020B0503020204020204" pitchFamily="34" charset="-122"/>
              </a:rPr>
              <a:t>NeuIPS 2024</a:t>
            </a:r>
            <a:r>
              <a:rPr lang="zh-CN" altLang="en-US" sz="1200">
                <a:solidFill>
                  <a:prstClr val="black"/>
                </a:solidFill>
                <a:latin typeface="微软雅黑" panose="020B0503020204020204" pitchFamily="34" charset="-122"/>
                <a:ea typeface="微软雅黑" panose="020B0503020204020204" pitchFamily="34" charset="-122"/>
              </a:rPr>
              <a:t>）</a:t>
            </a:r>
            <a:endParaRPr kumimoji="0" lang="en-US" altLang="zh-CN" sz="12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endParaRPr>
          </a:p>
        </p:txBody>
      </p:sp>
      <p:pic>
        <p:nvPicPr>
          <p:cNvPr id="141" name="图形 140">
            <a:extLst>
              <a:ext uri="{FF2B5EF4-FFF2-40B4-BE49-F238E27FC236}">
                <a16:creationId xmlns:a16="http://schemas.microsoft.com/office/drawing/2014/main" id="{B20084E1-FC72-863C-26D6-7C45FEEA36EB}"/>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0275683" y="4937852"/>
            <a:ext cx="108000" cy="108000"/>
          </a:xfrm>
          <a:prstGeom prst="rect">
            <a:avLst/>
          </a:prstGeom>
        </p:spPr>
      </p:pic>
      <p:pic>
        <p:nvPicPr>
          <p:cNvPr id="143" name="图形 142">
            <a:extLst>
              <a:ext uri="{FF2B5EF4-FFF2-40B4-BE49-F238E27FC236}">
                <a16:creationId xmlns:a16="http://schemas.microsoft.com/office/drawing/2014/main" id="{190CA4CA-D621-B5D2-01AE-A0D963C20ED6}"/>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8885985" y="5355542"/>
            <a:ext cx="108000" cy="108000"/>
          </a:xfrm>
          <a:prstGeom prst="rect">
            <a:avLst/>
          </a:prstGeom>
        </p:spPr>
      </p:pic>
      <p:pic>
        <p:nvPicPr>
          <p:cNvPr id="161" name="图形 160">
            <a:extLst>
              <a:ext uri="{FF2B5EF4-FFF2-40B4-BE49-F238E27FC236}">
                <a16:creationId xmlns:a16="http://schemas.microsoft.com/office/drawing/2014/main" id="{CA7A0045-F6A9-4D42-BC6D-F61CE6642078}"/>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7663025" y="5431354"/>
            <a:ext cx="198000" cy="198000"/>
          </a:xfrm>
          <a:prstGeom prst="rect">
            <a:avLst/>
          </a:prstGeom>
        </p:spPr>
      </p:pic>
      <p:pic>
        <p:nvPicPr>
          <p:cNvPr id="162" name="图形 161">
            <a:extLst>
              <a:ext uri="{FF2B5EF4-FFF2-40B4-BE49-F238E27FC236}">
                <a16:creationId xmlns:a16="http://schemas.microsoft.com/office/drawing/2014/main" id="{280E3F94-186E-648D-21C3-1739AE90479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8527230" y="2600234"/>
            <a:ext cx="198000" cy="198000"/>
          </a:xfrm>
          <a:prstGeom prst="rect">
            <a:avLst/>
          </a:prstGeom>
        </p:spPr>
      </p:pic>
      <p:pic>
        <p:nvPicPr>
          <p:cNvPr id="163" name="图形 162">
            <a:extLst>
              <a:ext uri="{FF2B5EF4-FFF2-40B4-BE49-F238E27FC236}">
                <a16:creationId xmlns:a16="http://schemas.microsoft.com/office/drawing/2014/main" id="{4EFCFF1A-9E8B-3C54-FE33-DA61FB3136FF}"/>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9453904" y="5009513"/>
            <a:ext cx="198000" cy="198000"/>
          </a:xfrm>
          <a:prstGeom prst="rect">
            <a:avLst/>
          </a:prstGeom>
        </p:spPr>
      </p:pic>
      <p:pic>
        <p:nvPicPr>
          <p:cNvPr id="164" name="图形 163">
            <a:extLst>
              <a:ext uri="{FF2B5EF4-FFF2-40B4-BE49-F238E27FC236}">
                <a16:creationId xmlns:a16="http://schemas.microsoft.com/office/drawing/2014/main" id="{BD6242C3-76ED-43F6-5369-AF9677C380CD}"/>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0928403" y="4559516"/>
            <a:ext cx="198000" cy="198000"/>
          </a:xfrm>
          <a:prstGeom prst="rect">
            <a:avLst/>
          </a:prstGeom>
        </p:spPr>
      </p:pic>
      <p:pic>
        <p:nvPicPr>
          <p:cNvPr id="186" name="图形 185">
            <a:extLst>
              <a:ext uri="{FF2B5EF4-FFF2-40B4-BE49-F238E27FC236}">
                <a16:creationId xmlns:a16="http://schemas.microsoft.com/office/drawing/2014/main" id="{21F75EE1-BC37-C50D-06BD-5908B31DC6C2}"/>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6592343" y="2706316"/>
            <a:ext cx="198000" cy="198000"/>
          </a:xfrm>
          <a:prstGeom prst="rect">
            <a:avLst/>
          </a:prstGeom>
        </p:spPr>
      </p:pic>
      <p:pic>
        <p:nvPicPr>
          <p:cNvPr id="187" name="图形 186">
            <a:extLst>
              <a:ext uri="{FF2B5EF4-FFF2-40B4-BE49-F238E27FC236}">
                <a16:creationId xmlns:a16="http://schemas.microsoft.com/office/drawing/2014/main" id="{96BC3F76-FD44-CB4C-FE48-C7843CA1032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4862413" y="3644914"/>
            <a:ext cx="198000" cy="198000"/>
          </a:xfrm>
          <a:prstGeom prst="rect">
            <a:avLst/>
          </a:prstGeom>
        </p:spPr>
      </p:pic>
      <p:pic>
        <p:nvPicPr>
          <p:cNvPr id="188" name="图形 187">
            <a:extLst>
              <a:ext uri="{FF2B5EF4-FFF2-40B4-BE49-F238E27FC236}">
                <a16:creationId xmlns:a16="http://schemas.microsoft.com/office/drawing/2014/main" id="{442D7758-E47A-4091-0DED-A8F32DC7E111}"/>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3192491" y="2470888"/>
            <a:ext cx="198000" cy="198000"/>
          </a:xfrm>
          <a:prstGeom prst="rect">
            <a:avLst/>
          </a:prstGeom>
        </p:spPr>
      </p:pic>
      <p:pic>
        <p:nvPicPr>
          <p:cNvPr id="189" name="图形 188">
            <a:extLst>
              <a:ext uri="{FF2B5EF4-FFF2-40B4-BE49-F238E27FC236}">
                <a16:creationId xmlns:a16="http://schemas.microsoft.com/office/drawing/2014/main" id="{80CF020E-7E60-B03F-888F-F05086AD07BA}"/>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517778" y="2819281"/>
            <a:ext cx="198000" cy="19800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FCB2F6-EF2A-6E47-1D68-D9C729302795}"/>
            </a:ext>
          </a:extLst>
        </p:cNvPr>
        <p:cNvGrpSpPr/>
        <p:nvPr/>
      </p:nvGrpSpPr>
      <p:grpSpPr>
        <a:xfrm>
          <a:off x="0" y="0"/>
          <a:ext cx="0" cy="0"/>
          <a:chOff x="0" y="0"/>
          <a:chExt cx="0" cy="0"/>
        </a:xfrm>
      </p:grpSpPr>
      <p:pic>
        <p:nvPicPr>
          <p:cNvPr id="4" name="图片 3">
            <a:extLst>
              <a:ext uri="{FF2B5EF4-FFF2-40B4-BE49-F238E27FC236}">
                <a16:creationId xmlns:a16="http://schemas.microsoft.com/office/drawing/2014/main" id="{C371A7A8-5622-4737-F2CB-3C13F4C40EA0}"/>
              </a:ext>
            </a:extLst>
          </p:cNvPr>
          <p:cNvPicPr>
            <a:picLocks noChangeAspect="1"/>
          </p:cNvPicPr>
          <p:nvPr/>
        </p:nvPicPr>
        <p:blipFill>
          <a:blip r:embed="rId3" cstate="print"/>
          <a:srcRect l="14083" t="27527" r="43306" b="56670"/>
          <a:stretch>
            <a:fillRect/>
          </a:stretch>
        </p:blipFill>
        <p:spPr>
          <a:xfrm>
            <a:off x="0" y="0"/>
            <a:ext cx="3784046" cy="993773"/>
          </a:xfrm>
          <a:prstGeom prst="rect">
            <a:avLst/>
          </a:prstGeom>
        </p:spPr>
      </p:pic>
      <p:pic>
        <p:nvPicPr>
          <p:cNvPr id="6" name="图片 5">
            <a:extLst>
              <a:ext uri="{FF2B5EF4-FFF2-40B4-BE49-F238E27FC236}">
                <a16:creationId xmlns:a16="http://schemas.microsoft.com/office/drawing/2014/main" id="{72DCE854-AFDD-6625-B78D-C42363320F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53763" y="0"/>
            <a:ext cx="1138237" cy="993773"/>
          </a:xfrm>
          <a:prstGeom prst="rect">
            <a:avLst/>
          </a:prstGeom>
        </p:spPr>
      </p:pic>
      <p:sp>
        <p:nvSpPr>
          <p:cNvPr id="22" name="文本框 21">
            <a:extLst>
              <a:ext uri="{FF2B5EF4-FFF2-40B4-BE49-F238E27FC236}">
                <a16:creationId xmlns:a16="http://schemas.microsoft.com/office/drawing/2014/main" id="{7A6FEBD7-70AE-5B63-E338-816D617E670C}"/>
              </a:ext>
            </a:extLst>
          </p:cNvPr>
          <p:cNvSpPr txBox="1"/>
          <p:nvPr/>
        </p:nvSpPr>
        <p:spPr>
          <a:xfrm>
            <a:off x="603791" y="888164"/>
            <a:ext cx="11506841" cy="534377"/>
          </a:xfrm>
          <a:prstGeom prst="rect">
            <a:avLst/>
          </a:prstGeom>
          <a:noFill/>
        </p:spPr>
        <p:txBody>
          <a:bodyPr wrap="square">
            <a:spAutoFit/>
          </a:bodyPr>
          <a:lstStyle/>
          <a:p>
            <a:pPr>
              <a:lnSpc>
                <a:spcPct val="150000"/>
              </a:lnSpc>
            </a:pPr>
            <a:r>
              <a:rPr lang="zh-CN" altLang="en-US" sz="2200" b="1">
                <a:solidFill>
                  <a:srgbClr val="FF0000"/>
                </a:solidFill>
                <a:latin typeface="Cambria Math" panose="02040503050406030204" pitchFamily="18" charset="0"/>
                <a:ea typeface="楷体" panose="02010609060101010101" pitchFamily="49" charset="-122"/>
              </a:rPr>
              <a:t>特征不足</a:t>
            </a:r>
            <a:endParaRPr lang="zh-CN" altLang="en-US" sz="2200" b="1" dirty="0">
              <a:solidFill>
                <a:srgbClr val="FF0000"/>
              </a:solidFill>
              <a:latin typeface="Cambria Math" panose="02040503050406030204" pitchFamily="18" charset="0"/>
              <a:ea typeface="楷体" panose="02010609060101010101" pitchFamily="49" charset="-122"/>
            </a:endParaRPr>
          </a:p>
        </p:txBody>
      </p:sp>
      <p:cxnSp>
        <p:nvCxnSpPr>
          <p:cNvPr id="2" name="直接连接符 1">
            <a:extLst>
              <a:ext uri="{FF2B5EF4-FFF2-40B4-BE49-F238E27FC236}">
                <a16:creationId xmlns:a16="http://schemas.microsoft.com/office/drawing/2014/main" id="{B6714365-70F7-1287-D167-901E4F6C4936}"/>
              </a:ext>
            </a:extLst>
          </p:cNvPr>
          <p:cNvCxnSpPr>
            <a:cxnSpLocks/>
          </p:cNvCxnSpPr>
          <p:nvPr/>
        </p:nvCxnSpPr>
        <p:spPr>
          <a:xfrm>
            <a:off x="99391" y="6461760"/>
            <a:ext cx="1464366"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ED003327-F842-F3E4-C31E-359644A20B2C}"/>
              </a:ext>
            </a:extLst>
          </p:cNvPr>
          <p:cNvSpPr txBox="1"/>
          <p:nvPr/>
        </p:nvSpPr>
        <p:spPr>
          <a:xfrm>
            <a:off x="99391" y="6467511"/>
            <a:ext cx="8224552" cy="276999"/>
          </a:xfrm>
          <a:prstGeom prst="rect">
            <a:avLst/>
          </a:prstGeom>
          <a:noFill/>
        </p:spPr>
        <p:txBody>
          <a:bodyPr wrap="square" rtlCol="0">
            <a:spAutoFit/>
          </a:bodyPr>
          <a:lstStyle/>
          <a:p>
            <a:r>
              <a:rPr lang="en-US" altLang="zh-CN" sz="1200">
                <a:latin typeface="Cambria Math" panose="02040503050406030204" pitchFamily="18" charset="0"/>
                <a:ea typeface="Cambria Math" panose="02040503050406030204" pitchFamily="18" charset="0"/>
              </a:rPr>
              <a:t>BISCOPE: AI-generated Text Detection by Checking Memorization of Preceding Tokens    </a:t>
            </a:r>
            <a:r>
              <a:rPr lang="en-US" altLang="zh-CN" sz="1200" b="1">
                <a:latin typeface="Cambria Math" panose="02040503050406030204" pitchFamily="18" charset="0"/>
                <a:ea typeface="Cambria Math" panose="02040503050406030204" pitchFamily="18" charset="0"/>
              </a:rPr>
              <a:t>NeuIPS 2024</a:t>
            </a:r>
            <a:endParaRPr lang="zh-CN" altLang="en-US" sz="1200" b="1" dirty="0">
              <a:latin typeface="Cambria Math" panose="02040503050406030204" pitchFamily="18" charset="0"/>
            </a:endParaRPr>
          </a:p>
        </p:txBody>
      </p:sp>
      <p:sp>
        <p:nvSpPr>
          <p:cNvPr id="13" name="灯片编号占位符 9">
            <a:extLst>
              <a:ext uri="{FF2B5EF4-FFF2-40B4-BE49-F238E27FC236}">
                <a16:creationId xmlns:a16="http://schemas.microsoft.com/office/drawing/2014/main" id="{E5969B6C-B9DF-D85E-9B08-2ACD3755FB73}"/>
              </a:ext>
            </a:extLst>
          </p:cNvPr>
          <p:cNvSpPr txBox="1">
            <a:spLocks/>
          </p:cNvSpPr>
          <p:nvPr/>
        </p:nvSpPr>
        <p:spPr>
          <a:xfrm>
            <a:off x="11582400" y="6263640"/>
            <a:ext cx="477520" cy="476250"/>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A3F0588-731F-4E74-8DCB-8906B5D06DFF}" type="slidenum">
              <a:rPr lang="en-US" altLang="zh-CN" sz="2000" b="1" smtClean="0">
                <a:solidFill>
                  <a:srgbClr val="C00000"/>
                </a:solidFill>
              </a:rPr>
              <a:pPr/>
              <a:t>20</a:t>
            </a:fld>
            <a:endParaRPr lang="en-US" altLang="zh-CN" sz="2000" b="1" dirty="0">
              <a:solidFill>
                <a:srgbClr val="C00000"/>
              </a:solidFill>
            </a:endParaRPr>
          </a:p>
        </p:txBody>
      </p:sp>
      <p:pic>
        <p:nvPicPr>
          <p:cNvPr id="12" name="图片 11">
            <a:extLst>
              <a:ext uri="{FF2B5EF4-FFF2-40B4-BE49-F238E27FC236}">
                <a16:creationId xmlns:a16="http://schemas.microsoft.com/office/drawing/2014/main" id="{BAF40955-DED2-6610-EB0A-7EE3B9D70BDF}"/>
              </a:ext>
            </a:extLst>
          </p:cNvPr>
          <p:cNvPicPr>
            <a:picLocks noChangeAspect="1"/>
          </p:cNvPicPr>
          <p:nvPr/>
        </p:nvPicPr>
        <p:blipFill>
          <a:blip r:embed="rId5"/>
          <a:stretch>
            <a:fillRect/>
          </a:stretch>
        </p:blipFill>
        <p:spPr>
          <a:xfrm>
            <a:off x="2191109" y="2854497"/>
            <a:ext cx="7705455" cy="3607263"/>
          </a:xfrm>
          <a:prstGeom prst="rect">
            <a:avLst/>
          </a:prstGeom>
        </p:spPr>
      </p:pic>
      <p:cxnSp>
        <p:nvCxnSpPr>
          <p:cNvPr id="7" name="直接箭头连接符 6">
            <a:extLst>
              <a:ext uri="{FF2B5EF4-FFF2-40B4-BE49-F238E27FC236}">
                <a16:creationId xmlns:a16="http://schemas.microsoft.com/office/drawing/2014/main" id="{4DE24E24-FC23-323B-2B69-181A4FAB4CCF}"/>
              </a:ext>
            </a:extLst>
          </p:cNvPr>
          <p:cNvCxnSpPr/>
          <p:nvPr/>
        </p:nvCxnSpPr>
        <p:spPr>
          <a:xfrm>
            <a:off x="1949569" y="1207694"/>
            <a:ext cx="621102"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0" name="文本框 9">
            <a:extLst>
              <a:ext uri="{FF2B5EF4-FFF2-40B4-BE49-F238E27FC236}">
                <a16:creationId xmlns:a16="http://schemas.microsoft.com/office/drawing/2014/main" id="{E4D8C278-29C3-CE6A-3858-1023BBB10696}"/>
              </a:ext>
            </a:extLst>
          </p:cNvPr>
          <p:cNvSpPr txBox="1"/>
          <p:nvPr/>
        </p:nvSpPr>
        <p:spPr>
          <a:xfrm>
            <a:off x="2570671" y="888164"/>
            <a:ext cx="5227666" cy="534377"/>
          </a:xfrm>
          <a:prstGeom prst="rect">
            <a:avLst/>
          </a:prstGeom>
          <a:noFill/>
        </p:spPr>
        <p:txBody>
          <a:bodyPr wrap="square">
            <a:spAutoFit/>
          </a:bodyPr>
          <a:lstStyle/>
          <a:p>
            <a:pPr>
              <a:lnSpc>
                <a:spcPct val="150000"/>
              </a:lnSpc>
            </a:pPr>
            <a:r>
              <a:rPr lang="zh-CN" altLang="en-US" sz="2200" b="1">
                <a:latin typeface="Cambria Math" panose="02040503050406030204" pitchFamily="18" charset="0"/>
                <a:ea typeface="楷体" panose="02010609060101010101" pitchFamily="49" charset="-122"/>
              </a:rPr>
              <a:t>只使用下一个</a:t>
            </a:r>
            <a:r>
              <a:rPr lang="en-US" altLang="zh-CN" sz="2200" b="1">
                <a:latin typeface="Cambria Math" panose="02040503050406030204" pitchFamily="18" charset="0"/>
                <a:ea typeface="楷体" panose="02010609060101010101" pitchFamily="49" charset="-122"/>
              </a:rPr>
              <a:t>token</a:t>
            </a:r>
            <a:r>
              <a:rPr lang="zh-CN" altLang="en-US" sz="2200" b="1">
                <a:latin typeface="Cambria Math" panose="02040503050406030204" pitchFamily="18" charset="0"/>
                <a:ea typeface="楷体" panose="02010609060101010101" pitchFamily="49" charset="-122"/>
              </a:rPr>
              <a:t>的 </a:t>
            </a:r>
            <a:r>
              <a:rPr lang="en-US" altLang="zh-CN" sz="2200" b="1">
                <a:latin typeface="Cambria Math" panose="02040503050406030204" pitchFamily="18" charset="0"/>
                <a:ea typeface="楷体" panose="02010609060101010101" pitchFamily="49" charset="-122"/>
              </a:rPr>
              <a:t>logit </a:t>
            </a:r>
            <a:r>
              <a:rPr lang="zh-CN" altLang="en-US" sz="2200" b="1">
                <a:latin typeface="Cambria Math" panose="02040503050406030204" pitchFamily="18" charset="0"/>
                <a:ea typeface="楷体" panose="02010609060101010101" pitchFamily="49" charset="-122"/>
              </a:rPr>
              <a:t>信息并不充分</a:t>
            </a:r>
            <a:endParaRPr lang="zh-CN" altLang="en-US" sz="2200" b="1" dirty="0">
              <a:latin typeface="Cambria Math" panose="02040503050406030204" pitchFamily="18" charset="0"/>
              <a:ea typeface="楷体" panose="02010609060101010101" pitchFamily="49" charset="-122"/>
            </a:endParaRPr>
          </a:p>
        </p:txBody>
      </p:sp>
      <p:cxnSp>
        <p:nvCxnSpPr>
          <p:cNvPr id="11" name="直接箭头连接符 10">
            <a:extLst>
              <a:ext uri="{FF2B5EF4-FFF2-40B4-BE49-F238E27FC236}">
                <a16:creationId xmlns:a16="http://schemas.microsoft.com/office/drawing/2014/main" id="{C3372F07-2F35-4245-8E3B-6F387E9BA800}"/>
              </a:ext>
            </a:extLst>
          </p:cNvPr>
          <p:cNvCxnSpPr/>
          <p:nvPr/>
        </p:nvCxnSpPr>
        <p:spPr>
          <a:xfrm>
            <a:off x="7798337" y="1207694"/>
            <a:ext cx="621102"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6" name="文本框 15">
            <a:extLst>
              <a:ext uri="{FF2B5EF4-FFF2-40B4-BE49-F238E27FC236}">
                <a16:creationId xmlns:a16="http://schemas.microsoft.com/office/drawing/2014/main" id="{C8336C97-D894-776F-A451-291F06A83AA1}"/>
              </a:ext>
            </a:extLst>
          </p:cNvPr>
          <p:cNvSpPr txBox="1"/>
          <p:nvPr/>
        </p:nvSpPr>
        <p:spPr>
          <a:xfrm>
            <a:off x="8419439" y="888164"/>
            <a:ext cx="2562046" cy="534377"/>
          </a:xfrm>
          <a:prstGeom prst="rect">
            <a:avLst/>
          </a:prstGeom>
          <a:noFill/>
        </p:spPr>
        <p:txBody>
          <a:bodyPr wrap="square">
            <a:spAutoFit/>
          </a:bodyPr>
          <a:lstStyle/>
          <a:p>
            <a:pPr>
              <a:lnSpc>
                <a:spcPct val="150000"/>
              </a:lnSpc>
            </a:pPr>
            <a:r>
              <a:rPr lang="zh-CN" altLang="en-US" sz="2200" b="1">
                <a:latin typeface="Cambria Math" panose="02040503050406030204" pitchFamily="18" charset="0"/>
                <a:ea typeface="楷体" panose="02010609060101010101" pitchFamily="49" charset="-122"/>
              </a:rPr>
              <a:t>检测性能表现较差</a:t>
            </a:r>
            <a:endParaRPr lang="zh-CN" altLang="en-US" sz="2200" b="1" dirty="0">
              <a:latin typeface="Cambria Math" panose="02040503050406030204" pitchFamily="18" charset="0"/>
              <a:ea typeface="楷体" panose="02010609060101010101" pitchFamily="49" charset="-122"/>
            </a:endParaRPr>
          </a:p>
        </p:txBody>
      </p:sp>
      <p:sp>
        <p:nvSpPr>
          <p:cNvPr id="19" name="文本框 18">
            <a:extLst>
              <a:ext uri="{FF2B5EF4-FFF2-40B4-BE49-F238E27FC236}">
                <a16:creationId xmlns:a16="http://schemas.microsoft.com/office/drawing/2014/main" id="{2DCAF0F7-2B4F-4AAA-4050-34AB2A6D24B2}"/>
              </a:ext>
            </a:extLst>
          </p:cNvPr>
          <p:cNvSpPr txBox="1"/>
          <p:nvPr/>
        </p:nvSpPr>
        <p:spPr>
          <a:xfrm>
            <a:off x="603791" y="1462988"/>
            <a:ext cx="8224552" cy="534377"/>
          </a:xfrm>
          <a:prstGeom prst="rect">
            <a:avLst/>
          </a:prstGeom>
          <a:noFill/>
        </p:spPr>
        <p:txBody>
          <a:bodyPr wrap="square">
            <a:spAutoFit/>
          </a:bodyPr>
          <a:lstStyle/>
          <a:p>
            <a:pPr>
              <a:lnSpc>
                <a:spcPct val="150000"/>
              </a:lnSpc>
            </a:pPr>
            <a:r>
              <a:rPr lang="zh-CN" altLang="en-US" sz="2200" b="1">
                <a:latin typeface="Cambria Math" panose="02040503050406030204" pitchFamily="18" charset="0"/>
                <a:ea typeface="楷体" panose="02010609060101010101" pitchFamily="49" charset="-122"/>
              </a:rPr>
              <a:t>当前位置</a:t>
            </a:r>
            <a:r>
              <a:rPr lang="en-US" altLang="zh-CN" sz="2200" b="1">
                <a:latin typeface="Cambria Math" panose="02040503050406030204" pitchFamily="18" charset="0"/>
                <a:ea typeface="楷体" panose="02010609060101010101" pitchFamily="49" charset="-122"/>
              </a:rPr>
              <a:t>logit</a:t>
            </a:r>
            <a:r>
              <a:rPr lang="zh-CN" altLang="en-US" sz="2200" b="1">
                <a:latin typeface="Cambria Math" panose="02040503050406030204" pitchFamily="18" charset="0"/>
                <a:ea typeface="楷体" panose="02010609060101010101" pitchFamily="49" charset="-122"/>
              </a:rPr>
              <a:t>不仅隐式“规划”下一</a:t>
            </a:r>
            <a:r>
              <a:rPr lang="en-US" altLang="zh-CN" sz="2200" b="1">
                <a:latin typeface="Cambria Math" panose="02040503050406030204" pitchFamily="18" charset="0"/>
                <a:ea typeface="楷体" panose="02010609060101010101" pitchFamily="49" charset="-122"/>
              </a:rPr>
              <a:t>token</a:t>
            </a:r>
            <a:r>
              <a:rPr lang="zh-CN" altLang="en-US" sz="2200" b="1">
                <a:latin typeface="Cambria Math" panose="02040503050406030204" pitchFamily="18" charset="0"/>
                <a:ea typeface="楷体" panose="02010609060101010101" pitchFamily="49" charset="-122"/>
              </a:rPr>
              <a:t>，同时记忆上一个</a:t>
            </a:r>
            <a:r>
              <a:rPr lang="en-US" altLang="zh-CN" sz="2200" b="1">
                <a:latin typeface="Cambria Math" panose="02040503050406030204" pitchFamily="18" charset="0"/>
                <a:ea typeface="楷体" panose="02010609060101010101" pitchFamily="49" charset="-122"/>
              </a:rPr>
              <a:t>token</a:t>
            </a:r>
            <a:endParaRPr lang="zh-CN" altLang="en-US" sz="2200" b="1" dirty="0">
              <a:latin typeface="Cambria Math" panose="02040503050406030204" pitchFamily="18" charset="0"/>
              <a:ea typeface="楷体" panose="02010609060101010101" pitchFamily="49" charset="-122"/>
            </a:endParaRPr>
          </a:p>
        </p:txBody>
      </p:sp>
      <p:cxnSp>
        <p:nvCxnSpPr>
          <p:cNvPr id="21" name="连接符: 曲线 20">
            <a:extLst>
              <a:ext uri="{FF2B5EF4-FFF2-40B4-BE49-F238E27FC236}">
                <a16:creationId xmlns:a16="http://schemas.microsoft.com/office/drawing/2014/main" id="{ED847497-0EDD-E4C2-8449-6F522F1C03C6}"/>
              </a:ext>
            </a:extLst>
          </p:cNvPr>
          <p:cNvCxnSpPr>
            <a:cxnSpLocks/>
            <a:stCxn id="12" idx="3"/>
            <a:endCxn id="19" idx="3"/>
          </p:cNvCxnSpPr>
          <p:nvPr/>
        </p:nvCxnSpPr>
        <p:spPr>
          <a:xfrm flipH="1" flipV="1">
            <a:off x="8828343" y="1730177"/>
            <a:ext cx="1068221" cy="2927952"/>
          </a:xfrm>
          <a:prstGeom prst="curvedConnector3">
            <a:avLst>
              <a:gd name="adj1" fmla="val -21400"/>
            </a:avLst>
          </a:prstGeom>
          <a:ln w="285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A1600488-4A3A-014C-FE26-E3BE733702BE}"/>
              </a:ext>
            </a:extLst>
          </p:cNvPr>
          <p:cNvSpPr txBox="1"/>
          <p:nvPr/>
        </p:nvSpPr>
        <p:spPr>
          <a:xfrm>
            <a:off x="603791" y="2115974"/>
            <a:ext cx="11795243" cy="430887"/>
          </a:xfrm>
          <a:prstGeom prst="rect">
            <a:avLst/>
          </a:prstGeom>
          <a:noFill/>
        </p:spPr>
        <p:txBody>
          <a:bodyPr wrap="square">
            <a:spAutoFit/>
          </a:bodyPr>
          <a:lstStyle/>
          <a:p>
            <a:r>
              <a:rPr lang="zh-CN" altLang="en-US" sz="2200" b="1">
                <a:latin typeface="Cambria Math" panose="02040503050406030204" pitchFamily="18" charset="0"/>
                <a:ea typeface="楷体" panose="02010609060101010101" pitchFamily="49" charset="-122"/>
              </a:rPr>
              <a:t>假设：对于人类文本，</a:t>
            </a:r>
            <a:r>
              <a:rPr lang="en-US" altLang="zh-CN" sz="2200" b="1">
                <a:latin typeface="Cambria Math" panose="02040503050406030204" pitchFamily="18" charset="0"/>
                <a:ea typeface="楷体" panose="02010609060101010101" pitchFamily="49" charset="-122"/>
              </a:rPr>
              <a:t>LLM </a:t>
            </a:r>
            <a:r>
              <a:rPr lang="zh-CN" altLang="en-US" sz="2200" b="1">
                <a:latin typeface="Cambria Math" panose="02040503050406030204" pitchFamily="18" charset="0"/>
                <a:ea typeface="楷体" panose="02010609060101010101" pitchFamily="49" charset="-122"/>
              </a:rPr>
              <a:t>对下一个 </a:t>
            </a:r>
            <a:r>
              <a:rPr lang="en-US" altLang="zh-CN" sz="2200" b="1">
                <a:latin typeface="Cambria Math" panose="02040503050406030204" pitchFamily="18" charset="0"/>
                <a:ea typeface="楷体" panose="02010609060101010101" pitchFamily="49" charset="-122"/>
              </a:rPr>
              <a:t>token </a:t>
            </a:r>
            <a:r>
              <a:rPr lang="zh-CN" altLang="en-US" sz="2200" b="1">
                <a:latin typeface="Cambria Math" panose="02040503050406030204" pitchFamily="18" charset="0"/>
                <a:ea typeface="楷体" panose="02010609060101010101" pitchFamily="49" charset="-122"/>
              </a:rPr>
              <a:t>的预测较差，而对前一个 </a:t>
            </a:r>
            <a:r>
              <a:rPr lang="en-US" altLang="zh-CN" sz="2200" b="1">
                <a:latin typeface="Cambria Math" panose="02040503050406030204" pitchFamily="18" charset="0"/>
                <a:ea typeface="楷体" panose="02010609060101010101" pitchFamily="49" charset="-122"/>
              </a:rPr>
              <a:t>token </a:t>
            </a:r>
            <a:r>
              <a:rPr lang="zh-CN" altLang="en-US" sz="2200" b="1">
                <a:latin typeface="Cambria Math" panose="02040503050406030204" pitchFamily="18" charset="0"/>
                <a:ea typeface="楷体" panose="02010609060101010101" pitchFamily="49" charset="-122"/>
              </a:rPr>
              <a:t>的记忆较强</a:t>
            </a:r>
            <a:endParaRPr lang="zh-CN" altLang="en-US" sz="2200" b="1" dirty="0">
              <a:latin typeface="Cambria Math" panose="02040503050406030204" pitchFamily="18" charset="0"/>
              <a:ea typeface="楷体" panose="02010609060101010101" pitchFamily="49" charset="-122"/>
            </a:endParaRPr>
          </a:p>
        </p:txBody>
      </p:sp>
      <p:sp>
        <p:nvSpPr>
          <p:cNvPr id="34" name="思想气泡: 云 33">
            <a:extLst>
              <a:ext uri="{FF2B5EF4-FFF2-40B4-BE49-F238E27FC236}">
                <a16:creationId xmlns:a16="http://schemas.microsoft.com/office/drawing/2014/main" id="{E4EC4C12-4EE3-05F0-0AED-55A2AF337A61}"/>
              </a:ext>
            </a:extLst>
          </p:cNvPr>
          <p:cNvSpPr/>
          <p:nvPr/>
        </p:nvSpPr>
        <p:spPr>
          <a:xfrm rot="10800000">
            <a:off x="-1" y="2748951"/>
            <a:ext cx="2231365" cy="1454986"/>
          </a:xfrm>
          <a:prstGeom prst="cloudCallou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文本框 34">
            <a:extLst>
              <a:ext uri="{FF2B5EF4-FFF2-40B4-BE49-F238E27FC236}">
                <a16:creationId xmlns:a16="http://schemas.microsoft.com/office/drawing/2014/main" id="{177879DA-36DD-7F90-F968-E3D5A1803E5B}"/>
              </a:ext>
            </a:extLst>
          </p:cNvPr>
          <p:cNvSpPr txBox="1"/>
          <p:nvPr/>
        </p:nvSpPr>
        <p:spPr>
          <a:xfrm>
            <a:off x="220283" y="3037508"/>
            <a:ext cx="2075153" cy="923330"/>
          </a:xfrm>
          <a:prstGeom prst="rect">
            <a:avLst/>
          </a:prstGeom>
          <a:noFill/>
        </p:spPr>
        <p:txBody>
          <a:bodyPr wrap="square">
            <a:spAutoFit/>
          </a:bodyPr>
          <a:lstStyle/>
          <a:p>
            <a:r>
              <a:rPr lang="zh-CN" altLang="en-US" b="1">
                <a:latin typeface="Cambria Math" panose="02040503050406030204" pitchFamily="18" charset="0"/>
                <a:ea typeface="楷体" panose="02010609060101010101" pitchFamily="49" charset="-122"/>
              </a:rPr>
              <a:t>我们不知道说什么的时候，前一个词往往留在脑海？</a:t>
            </a:r>
            <a:endParaRPr lang="zh-CN" altLang="en-US" b="1" dirty="0">
              <a:latin typeface="Cambria Math" panose="02040503050406030204" pitchFamily="18" charset="0"/>
              <a:ea typeface="楷体" panose="02010609060101010101" pitchFamily="49" charset="-122"/>
            </a:endParaRPr>
          </a:p>
        </p:txBody>
      </p:sp>
      <p:sp>
        <p:nvSpPr>
          <p:cNvPr id="36" name="文本框 35">
            <a:extLst>
              <a:ext uri="{FF2B5EF4-FFF2-40B4-BE49-F238E27FC236}">
                <a16:creationId xmlns:a16="http://schemas.microsoft.com/office/drawing/2014/main" id="{26BDAF19-ACCD-8762-97FC-123FF4D64749}"/>
              </a:ext>
            </a:extLst>
          </p:cNvPr>
          <p:cNvSpPr txBox="1"/>
          <p:nvPr/>
        </p:nvSpPr>
        <p:spPr>
          <a:xfrm>
            <a:off x="99391" y="4660903"/>
            <a:ext cx="2838034" cy="534377"/>
          </a:xfrm>
          <a:prstGeom prst="rect">
            <a:avLst/>
          </a:prstGeom>
          <a:noFill/>
        </p:spPr>
        <p:txBody>
          <a:bodyPr wrap="square">
            <a:spAutoFit/>
          </a:bodyPr>
          <a:lstStyle/>
          <a:p>
            <a:pPr>
              <a:lnSpc>
                <a:spcPct val="150000"/>
              </a:lnSpc>
            </a:pPr>
            <a:r>
              <a:rPr lang="zh-CN" altLang="en-US" sz="2200" b="1">
                <a:solidFill>
                  <a:srgbClr val="C00000"/>
                </a:solidFill>
                <a:latin typeface="Cambria Math" panose="02040503050406030204" pitchFamily="18" charset="0"/>
                <a:ea typeface="楷体" panose="02010609060101010101" pitchFamily="49" charset="-122"/>
              </a:rPr>
              <a:t>双向交叉熵计算</a:t>
            </a:r>
            <a:endParaRPr lang="zh-CN" altLang="en-US" sz="2200" b="1" dirty="0">
              <a:solidFill>
                <a:srgbClr val="C00000"/>
              </a:solidFill>
              <a:latin typeface="Cambria Math" panose="02040503050406030204" pitchFamily="18" charset="0"/>
              <a:ea typeface="楷体" panose="02010609060101010101" pitchFamily="49" charset="-122"/>
            </a:endParaRPr>
          </a:p>
        </p:txBody>
      </p:sp>
      <p:sp>
        <p:nvSpPr>
          <p:cNvPr id="37" name="箭头: 右 36">
            <a:extLst>
              <a:ext uri="{FF2B5EF4-FFF2-40B4-BE49-F238E27FC236}">
                <a16:creationId xmlns:a16="http://schemas.microsoft.com/office/drawing/2014/main" id="{FF7605C2-898C-83E0-4517-F73BB2D50747}"/>
              </a:ext>
            </a:extLst>
          </p:cNvPr>
          <p:cNvSpPr/>
          <p:nvPr/>
        </p:nvSpPr>
        <p:spPr>
          <a:xfrm rot="5400000">
            <a:off x="941092" y="4364189"/>
            <a:ext cx="408317" cy="379561"/>
          </a:xfrm>
          <a:prstGeom prst="rightArrow">
            <a:avLst/>
          </a:prstGeom>
          <a:solidFill>
            <a:srgbClr val="F8BEBE"/>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09950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3773B7F-F902-6F6B-EF9A-4BACEE532D1C}"/>
              </a:ext>
            </a:extLst>
          </p:cNvPr>
          <p:cNvPicPr>
            <a:picLocks noChangeAspect="1"/>
          </p:cNvPicPr>
          <p:nvPr/>
        </p:nvPicPr>
        <p:blipFill>
          <a:blip r:embed="rId3" cstate="print"/>
          <a:srcRect l="14083" t="27527" r="43306" b="56670"/>
          <a:stretch>
            <a:fillRect/>
          </a:stretch>
        </p:blipFill>
        <p:spPr>
          <a:xfrm>
            <a:off x="0" y="0"/>
            <a:ext cx="3784046" cy="993773"/>
          </a:xfrm>
          <a:prstGeom prst="rect">
            <a:avLst/>
          </a:prstGeom>
        </p:spPr>
      </p:pic>
      <p:pic>
        <p:nvPicPr>
          <p:cNvPr id="6" name="图片 5">
            <a:extLst>
              <a:ext uri="{FF2B5EF4-FFF2-40B4-BE49-F238E27FC236}">
                <a16:creationId xmlns:a16="http://schemas.microsoft.com/office/drawing/2014/main" id="{5EB3C220-FCC6-F370-F148-80683C8960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53763" y="0"/>
            <a:ext cx="1138237" cy="993773"/>
          </a:xfrm>
          <a:prstGeom prst="rect">
            <a:avLst/>
          </a:prstGeom>
        </p:spPr>
      </p:pic>
      <p:cxnSp>
        <p:nvCxnSpPr>
          <p:cNvPr id="2" name="直接连接符 1">
            <a:extLst>
              <a:ext uri="{FF2B5EF4-FFF2-40B4-BE49-F238E27FC236}">
                <a16:creationId xmlns:a16="http://schemas.microsoft.com/office/drawing/2014/main" id="{4F07F9DB-2460-5614-AFB6-65491EC63937}"/>
              </a:ext>
            </a:extLst>
          </p:cNvPr>
          <p:cNvCxnSpPr>
            <a:cxnSpLocks/>
          </p:cNvCxnSpPr>
          <p:nvPr/>
        </p:nvCxnSpPr>
        <p:spPr>
          <a:xfrm>
            <a:off x="99391" y="6461760"/>
            <a:ext cx="1464366"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5" name="图形 4" descr="发送">
            <a:extLst>
              <a:ext uri="{FF2B5EF4-FFF2-40B4-BE49-F238E27FC236}">
                <a16:creationId xmlns:a16="http://schemas.microsoft.com/office/drawing/2014/main" id="{573E0B64-453E-58C9-F3C7-2AE076E6B29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61178" y="917570"/>
            <a:ext cx="443670" cy="443670"/>
          </a:xfrm>
          <a:prstGeom prst="rect">
            <a:avLst/>
          </a:prstGeom>
        </p:spPr>
      </p:pic>
      <p:sp>
        <p:nvSpPr>
          <p:cNvPr id="11" name="文本框 10">
            <a:extLst>
              <a:ext uri="{FF2B5EF4-FFF2-40B4-BE49-F238E27FC236}">
                <a16:creationId xmlns:a16="http://schemas.microsoft.com/office/drawing/2014/main" id="{471662BB-C5DA-F00D-9494-C6C5C7F89127}"/>
              </a:ext>
            </a:extLst>
          </p:cNvPr>
          <p:cNvSpPr txBox="1"/>
          <p:nvPr/>
        </p:nvSpPr>
        <p:spPr>
          <a:xfrm>
            <a:off x="737772" y="877795"/>
            <a:ext cx="3474723" cy="523220"/>
          </a:xfrm>
          <a:prstGeom prst="rect">
            <a:avLst/>
          </a:prstGeom>
          <a:noFill/>
        </p:spPr>
        <p:txBody>
          <a:bodyPr wrap="square" rtlCol="0">
            <a:spAutoFit/>
          </a:bodyPr>
          <a:lstStyle/>
          <a:p>
            <a:r>
              <a:rPr lang="en-US" altLang="zh-CN" sz="2800" b="1" dirty="0">
                <a:latin typeface="Cambria Math" panose="02040503050406030204" pitchFamily="18" charset="0"/>
                <a:ea typeface="Cambria Math" panose="02040503050406030204" pitchFamily="18" charset="0"/>
              </a:rPr>
              <a:t>Method</a:t>
            </a:r>
            <a:endParaRPr lang="zh-CN" altLang="en-US" sz="2800" b="1" dirty="0">
              <a:latin typeface="Cambria Math" panose="02040503050406030204" pitchFamily="18" charset="0"/>
              <a:ea typeface="楷体" panose="02010609060101010101" pitchFamily="49" charset="-122"/>
            </a:endParaRPr>
          </a:p>
        </p:txBody>
      </p:sp>
      <p:sp>
        <p:nvSpPr>
          <p:cNvPr id="13" name="文本框 12">
            <a:extLst>
              <a:ext uri="{FF2B5EF4-FFF2-40B4-BE49-F238E27FC236}">
                <a16:creationId xmlns:a16="http://schemas.microsoft.com/office/drawing/2014/main" id="{E90C50E2-AE18-9954-0EB9-6A117C9E634B}"/>
              </a:ext>
            </a:extLst>
          </p:cNvPr>
          <p:cNvSpPr txBox="1"/>
          <p:nvPr/>
        </p:nvSpPr>
        <p:spPr>
          <a:xfrm>
            <a:off x="704848" y="1462931"/>
            <a:ext cx="7254458" cy="400110"/>
          </a:xfrm>
          <a:prstGeom prst="rect">
            <a:avLst/>
          </a:prstGeom>
          <a:noFill/>
        </p:spPr>
        <p:txBody>
          <a:bodyPr wrap="square">
            <a:spAutoFit/>
          </a:bodyPr>
          <a:lstStyle/>
          <a:p>
            <a:r>
              <a:rPr lang="zh-CN" altLang="en-US" sz="2000" b="1">
                <a:latin typeface="Cambria Math" panose="02040503050406030204" pitchFamily="18" charset="0"/>
                <a:ea typeface="楷体" panose="02010609060101010101" pitchFamily="49" charset="-122"/>
              </a:rPr>
              <a:t>① 完成提示生成</a:t>
            </a:r>
            <a:r>
              <a:rPr lang="en-US" altLang="zh-CN" sz="2000" b="1">
                <a:latin typeface="Cambria Math" panose="02040503050406030204" pitchFamily="18" charset="0"/>
                <a:ea typeface="楷体" panose="02010609060101010101" pitchFamily="49" charset="-122"/>
                <a:sym typeface="Wingdings" panose="05000000000000000000" pitchFamily="2" charset="2"/>
              </a:rPr>
              <a:t></a:t>
            </a:r>
            <a:r>
              <a:rPr lang="zh-CN" altLang="en-US" sz="2000" b="1">
                <a:latin typeface="Cambria Math" panose="02040503050406030204" pitchFamily="18" charset="0"/>
                <a:ea typeface="楷体" panose="02010609060101010101" pitchFamily="49" charset="-122"/>
                <a:sym typeface="Wingdings" panose="05000000000000000000" pitchFamily="2" charset="2"/>
              </a:rPr>
              <a:t>总结文本语义并组合前缀完成提示设计</a:t>
            </a:r>
            <a:endParaRPr lang="zh-CN" altLang="en-US" sz="2000" dirty="0"/>
          </a:p>
        </p:txBody>
      </p:sp>
      <p:sp>
        <p:nvSpPr>
          <p:cNvPr id="36" name="灯片编号占位符 9">
            <a:extLst>
              <a:ext uri="{FF2B5EF4-FFF2-40B4-BE49-F238E27FC236}">
                <a16:creationId xmlns:a16="http://schemas.microsoft.com/office/drawing/2014/main" id="{3B5070A3-9185-68E9-596C-3C4D4C406AA3}"/>
              </a:ext>
            </a:extLst>
          </p:cNvPr>
          <p:cNvSpPr txBox="1">
            <a:spLocks/>
          </p:cNvSpPr>
          <p:nvPr/>
        </p:nvSpPr>
        <p:spPr>
          <a:xfrm>
            <a:off x="11582400" y="6263640"/>
            <a:ext cx="477520" cy="476250"/>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A3F0588-731F-4E74-8DCB-8906B5D06DFF}" type="slidenum">
              <a:rPr lang="en-US" altLang="zh-CN" sz="2000" b="1" smtClean="0">
                <a:solidFill>
                  <a:srgbClr val="C00000"/>
                </a:solidFill>
              </a:rPr>
              <a:pPr/>
              <a:t>21</a:t>
            </a:fld>
            <a:endParaRPr lang="en-US" altLang="zh-CN" sz="2000" b="1" dirty="0">
              <a:solidFill>
                <a:srgbClr val="C00000"/>
              </a:solidFill>
            </a:endParaRPr>
          </a:p>
        </p:txBody>
      </p:sp>
      <p:sp>
        <p:nvSpPr>
          <p:cNvPr id="9" name="文本框 8">
            <a:extLst>
              <a:ext uri="{FF2B5EF4-FFF2-40B4-BE49-F238E27FC236}">
                <a16:creationId xmlns:a16="http://schemas.microsoft.com/office/drawing/2014/main" id="{E6B8FB85-3419-ADED-5C7F-FC241006170C}"/>
              </a:ext>
            </a:extLst>
          </p:cNvPr>
          <p:cNvSpPr txBox="1"/>
          <p:nvPr/>
        </p:nvSpPr>
        <p:spPr>
          <a:xfrm>
            <a:off x="99391" y="6467511"/>
            <a:ext cx="8224552" cy="276999"/>
          </a:xfrm>
          <a:prstGeom prst="rect">
            <a:avLst/>
          </a:prstGeom>
          <a:noFill/>
        </p:spPr>
        <p:txBody>
          <a:bodyPr wrap="square" rtlCol="0">
            <a:spAutoFit/>
          </a:bodyPr>
          <a:lstStyle/>
          <a:p>
            <a:r>
              <a:rPr lang="en-US" altLang="zh-CN" sz="1200">
                <a:latin typeface="Cambria Math" panose="02040503050406030204" pitchFamily="18" charset="0"/>
                <a:ea typeface="Cambria Math" panose="02040503050406030204" pitchFamily="18" charset="0"/>
              </a:rPr>
              <a:t>BISCOPE: AI-generated Text Detection by Checking Memorization of Preceding Tokens    </a:t>
            </a:r>
            <a:r>
              <a:rPr lang="en-US" altLang="zh-CN" sz="1200" b="1">
                <a:latin typeface="Cambria Math" panose="02040503050406030204" pitchFamily="18" charset="0"/>
                <a:ea typeface="Cambria Math" panose="02040503050406030204" pitchFamily="18" charset="0"/>
              </a:rPr>
              <a:t>NeuIPS 2024</a:t>
            </a:r>
            <a:endParaRPr lang="zh-CN" altLang="en-US" sz="1200" b="1" dirty="0">
              <a:latin typeface="Cambria Math" panose="02040503050406030204" pitchFamily="18" charset="0"/>
            </a:endParaRPr>
          </a:p>
        </p:txBody>
      </p:sp>
      <p:pic>
        <p:nvPicPr>
          <p:cNvPr id="16" name="图片 15">
            <a:extLst>
              <a:ext uri="{FF2B5EF4-FFF2-40B4-BE49-F238E27FC236}">
                <a16:creationId xmlns:a16="http://schemas.microsoft.com/office/drawing/2014/main" id="{EE82023F-7F64-16A7-65C7-E3CA01C85B03}"/>
              </a:ext>
            </a:extLst>
          </p:cNvPr>
          <p:cNvPicPr>
            <a:picLocks noChangeAspect="1"/>
          </p:cNvPicPr>
          <p:nvPr/>
        </p:nvPicPr>
        <p:blipFill>
          <a:blip r:embed="rId7"/>
          <a:stretch>
            <a:fillRect/>
          </a:stretch>
        </p:blipFill>
        <p:spPr>
          <a:xfrm>
            <a:off x="1004887" y="3396615"/>
            <a:ext cx="10182225" cy="2867025"/>
          </a:xfrm>
          <a:prstGeom prst="rect">
            <a:avLst/>
          </a:prstGeom>
        </p:spPr>
      </p:pic>
      <p:sp>
        <p:nvSpPr>
          <p:cNvPr id="17" name="文本框 16">
            <a:extLst>
              <a:ext uri="{FF2B5EF4-FFF2-40B4-BE49-F238E27FC236}">
                <a16:creationId xmlns:a16="http://schemas.microsoft.com/office/drawing/2014/main" id="{B3009440-028A-413E-0D94-1F0A3B9F0ADE}"/>
              </a:ext>
            </a:extLst>
          </p:cNvPr>
          <p:cNvSpPr txBox="1"/>
          <p:nvPr/>
        </p:nvSpPr>
        <p:spPr>
          <a:xfrm>
            <a:off x="704848" y="1858726"/>
            <a:ext cx="7855431" cy="400110"/>
          </a:xfrm>
          <a:prstGeom prst="rect">
            <a:avLst/>
          </a:prstGeom>
          <a:noFill/>
        </p:spPr>
        <p:txBody>
          <a:bodyPr wrap="square">
            <a:spAutoFit/>
          </a:bodyPr>
          <a:lstStyle/>
          <a:p>
            <a:r>
              <a:rPr lang="zh-CN" altLang="en-US" sz="2000" b="1">
                <a:latin typeface="Cambria Math" panose="02040503050406030204" pitchFamily="18" charset="0"/>
                <a:ea typeface="楷体" panose="02010609060101010101" pitchFamily="49" charset="-122"/>
              </a:rPr>
              <a:t>② 文本补全中的损失计算</a:t>
            </a:r>
            <a:r>
              <a:rPr lang="en-US" altLang="zh-CN" sz="2000" b="1">
                <a:latin typeface="Cambria Math" panose="02040503050406030204" pitchFamily="18" charset="0"/>
                <a:ea typeface="楷体" panose="02010609060101010101" pitchFamily="49" charset="-122"/>
                <a:sym typeface="Wingdings" panose="05000000000000000000" pitchFamily="2" charset="2"/>
              </a:rPr>
              <a:t></a:t>
            </a:r>
            <a:r>
              <a:rPr lang="zh-CN" altLang="en-US" sz="2000" b="1">
                <a:latin typeface="Cambria Math" panose="02040503050406030204" pitchFamily="18" charset="0"/>
                <a:ea typeface="楷体" panose="02010609060101010101" pitchFamily="49" charset="-122"/>
                <a:sym typeface="Wingdings" panose="05000000000000000000" pitchFamily="2" charset="2"/>
              </a:rPr>
              <a:t>提出</a:t>
            </a:r>
            <a:r>
              <a:rPr lang="en-US" altLang="zh-CN" sz="2000" b="1">
                <a:latin typeface="Cambria Math" panose="02040503050406030204" pitchFamily="18" charset="0"/>
                <a:ea typeface="楷体" panose="02010609060101010101" pitchFamily="49" charset="-122"/>
                <a:sym typeface="Wingdings" panose="05000000000000000000" pitchFamily="2" charset="2"/>
              </a:rPr>
              <a:t>BISCOPE</a:t>
            </a:r>
            <a:r>
              <a:rPr lang="zh-CN" altLang="en-US" sz="2000" b="1">
                <a:latin typeface="Cambria Math" panose="02040503050406030204" pitchFamily="18" charset="0"/>
                <a:ea typeface="楷体" panose="02010609060101010101" pitchFamily="49" charset="-122"/>
                <a:sym typeface="Wingdings" panose="05000000000000000000" pitchFamily="2" charset="2"/>
              </a:rPr>
              <a:t>的双向交叉熵损失计算方法</a:t>
            </a:r>
            <a:endParaRPr lang="zh-CN" altLang="en-US" sz="2000" dirty="0"/>
          </a:p>
        </p:txBody>
      </p:sp>
      <p:pic>
        <p:nvPicPr>
          <p:cNvPr id="22" name="图片 21">
            <a:extLst>
              <a:ext uri="{FF2B5EF4-FFF2-40B4-BE49-F238E27FC236}">
                <a16:creationId xmlns:a16="http://schemas.microsoft.com/office/drawing/2014/main" id="{89FF345C-AF04-5B44-8FC4-9B0F654D67C0}"/>
              </a:ext>
            </a:extLst>
          </p:cNvPr>
          <p:cNvPicPr>
            <a:picLocks noChangeAspect="1"/>
          </p:cNvPicPr>
          <p:nvPr/>
        </p:nvPicPr>
        <p:blipFill>
          <a:blip r:embed="rId8"/>
          <a:stretch>
            <a:fillRect/>
          </a:stretch>
        </p:blipFill>
        <p:spPr>
          <a:xfrm>
            <a:off x="7636051" y="1161435"/>
            <a:ext cx="4422043" cy="650111"/>
          </a:xfrm>
          <a:prstGeom prst="rect">
            <a:avLst/>
          </a:prstGeom>
        </p:spPr>
      </p:pic>
      <p:cxnSp>
        <p:nvCxnSpPr>
          <p:cNvPr id="39" name="连接符: 肘形 38">
            <a:extLst>
              <a:ext uri="{FF2B5EF4-FFF2-40B4-BE49-F238E27FC236}">
                <a16:creationId xmlns:a16="http://schemas.microsoft.com/office/drawing/2014/main" id="{9169B55A-E69E-CE60-C6EC-B39AA8EC9A15}"/>
              </a:ext>
            </a:extLst>
          </p:cNvPr>
          <p:cNvCxnSpPr>
            <a:cxnSpLocks/>
            <a:stCxn id="17" idx="3"/>
            <a:endCxn id="22" idx="2"/>
          </p:cNvCxnSpPr>
          <p:nvPr/>
        </p:nvCxnSpPr>
        <p:spPr>
          <a:xfrm flipV="1">
            <a:off x="8560279" y="1811546"/>
            <a:ext cx="1286794" cy="247235"/>
          </a:xfrm>
          <a:prstGeom prst="bentConnector2">
            <a:avLst/>
          </a:prstGeom>
          <a:ln w="28575">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E4BBFA24-EDF6-873F-63D1-54DE26D33052}"/>
              </a:ext>
            </a:extLst>
          </p:cNvPr>
          <p:cNvSpPr txBox="1"/>
          <p:nvPr/>
        </p:nvSpPr>
        <p:spPr>
          <a:xfrm>
            <a:off x="704848" y="2254521"/>
            <a:ext cx="9677402" cy="400110"/>
          </a:xfrm>
          <a:prstGeom prst="rect">
            <a:avLst/>
          </a:prstGeom>
          <a:noFill/>
        </p:spPr>
        <p:txBody>
          <a:bodyPr wrap="square">
            <a:spAutoFit/>
          </a:bodyPr>
          <a:lstStyle/>
          <a:p>
            <a:r>
              <a:rPr lang="zh-CN" altLang="en-US" sz="2000" b="1">
                <a:latin typeface="Cambria Math" panose="02040503050406030204" pitchFamily="18" charset="0"/>
                <a:ea typeface="楷体" panose="02010609060101010101" pitchFamily="49" charset="-122"/>
              </a:rPr>
              <a:t>③ 统计特征提取</a:t>
            </a:r>
            <a:r>
              <a:rPr lang="en-US" altLang="zh-CN" sz="2000" b="1">
                <a:latin typeface="Cambria Math" panose="02040503050406030204" pitchFamily="18" charset="0"/>
                <a:ea typeface="楷体" panose="02010609060101010101" pitchFamily="49" charset="-122"/>
                <a:sym typeface="Wingdings" panose="05000000000000000000" pitchFamily="2" charset="2"/>
              </a:rPr>
              <a:t></a:t>
            </a:r>
            <a:r>
              <a:rPr lang="zh-CN" altLang="en-US" sz="2000" b="1">
                <a:latin typeface="Cambria Math" panose="02040503050406030204" pitchFamily="18" charset="0"/>
                <a:ea typeface="楷体" panose="02010609060101010101" pitchFamily="49" charset="-122"/>
                <a:sym typeface="Wingdings" panose="05000000000000000000" pitchFamily="2" charset="2"/>
              </a:rPr>
              <a:t>文本分成 </a:t>
            </a:r>
            <a:r>
              <a:rPr lang="en-US" altLang="zh-CN" sz="2000" b="1">
                <a:latin typeface="Cambria Math" panose="02040503050406030204" pitchFamily="18" charset="0"/>
                <a:ea typeface="楷体" panose="02010609060101010101" pitchFamily="49" charset="-122"/>
                <a:sym typeface="Wingdings" panose="05000000000000000000" pitchFamily="2" charset="2"/>
              </a:rPr>
              <a:t>n </a:t>
            </a:r>
            <a:r>
              <a:rPr lang="zh-CN" altLang="en-US" sz="2000" b="1">
                <a:latin typeface="Cambria Math" panose="02040503050406030204" pitchFamily="18" charset="0"/>
                <a:ea typeface="楷体" panose="02010609060101010101" pitchFamily="49" charset="-122"/>
                <a:sym typeface="Wingdings" panose="05000000000000000000" pitchFamily="2" charset="2"/>
              </a:rPr>
              <a:t>段，组合</a:t>
            </a:r>
            <a:r>
              <a:rPr lang="en-US" altLang="zh-CN" sz="2000" b="1">
                <a:latin typeface="Cambria Math" panose="02040503050406030204" pitchFamily="18" charset="0"/>
                <a:ea typeface="楷体" panose="02010609060101010101" pitchFamily="49" charset="-122"/>
                <a:sym typeface="Wingdings" panose="05000000000000000000" pitchFamily="2" charset="2"/>
              </a:rPr>
              <a:t>n</a:t>
            </a:r>
            <a:r>
              <a:rPr lang="zh-CN" altLang="en-US" sz="2000" b="1">
                <a:latin typeface="Cambria Math" panose="02040503050406030204" pitchFamily="18" charset="0"/>
                <a:ea typeface="楷体" panose="02010609060101010101" pitchFamily="49" charset="-122"/>
                <a:sym typeface="Wingdings" panose="05000000000000000000" pitchFamily="2" charset="2"/>
              </a:rPr>
              <a:t>组统计值</a:t>
            </a:r>
            <a:r>
              <a:rPr lang="en-US" altLang="zh-CN" sz="2000" b="1">
                <a:latin typeface="Cambria Math" panose="02040503050406030204" pitchFamily="18" charset="0"/>
                <a:ea typeface="楷体" panose="02010609060101010101" pitchFamily="49" charset="-122"/>
                <a:sym typeface="Wingdings" panose="05000000000000000000" pitchFamily="2" charset="2"/>
              </a:rPr>
              <a:t>(</a:t>
            </a:r>
            <a:r>
              <a:rPr lang="zh-CN" altLang="en-US" sz="2000" b="1">
                <a:latin typeface="Cambria Math" panose="02040503050406030204" pitchFamily="18" charset="0"/>
                <a:ea typeface="楷体" panose="02010609060101010101" pitchFamily="49" charset="-122"/>
                <a:sym typeface="Wingdings" panose="05000000000000000000" pitchFamily="2" charset="2"/>
              </a:rPr>
              <a:t>平均值等</a:t>
            </a:r>
            <a:r>
              <a:rPr lang="en-US" altLang="zh-CN" sz="2000" b="1">
                <a:latin typeface="Cambria Math" panose="02040503050406030204" pitchFamily="18" charset="0"/>
                <a:ea typeface="楷体" panose="02010609060101010101" pitchFamily="49" charset="-122"/>
                <a:sym typeface="Wingdings" panose="05000000000000000000" pitchFamily="2" charset="2"/>
              </a:rPr>
              <a:t>)</a:t>
            </a:r>
            <a:r>
              <a:rPr lang="zh-CN" altLang="en-US" sz="2000" b="1">
                <a:latin typeface="Cambria Math" panose="02040503050406030204" pitchFamily="18" charset="0"/>
                <a:ea typeface="楷体" panose="02010609060101010101" pitchFamily="49" charset="-122"/>
                <a:sym typeface="Wingdings" panose="05000000000000000000" pitchFamily="2" charset="2"/>
              </a:rPr>
              <a:t>为一维特征向量</a:t>
            </a:r>
            <a:r>
              <a:rPr lang="en-US" altLang="zh-CN" sz="2000" b="1">
                <a:latin typeface="Cambria Math" panose="02040503050406030204" pitchFamily="18" charset="0"/>
                <a:ea typeface="楷体" panose="02010609060101010101" pitchFamily="49" charset="-122"/>
                <a:sym typeface="Wingdings" panose="05000000000000000000" pitchFamily="2" charset="2"/>
              </a:rPr>
              <a:t>(n=10) </a:t>
            </a:r>
            <a:endParaRPr lang="zh-CN" altLang="en-US" sz="2000" dirty="0"/>
          </a:p>
        </p:txBody>
      </p:sp>
      <p:sp>
        <p:nvSpPr>
          <p:cNvPr id="44" name="文本框 43">
            <a:extLst>
              <a:ext uri="{FF2B5EF4-FFF2-40B4-BE49-F238E27FC236}">
                <a16:creationId xmlns:a16="http://schemas.microsoft.com/office/drawing/2014/main" id="{E4EC09CC-0244-A413-EF7C-71727C075252}"/>
              </a:ext>
            </a:extLst>
          </p:cNvPr>
          <p:cNvSpPr txBox="1"/>
          <p:nvPr/>
        </p:nvSpPr>
        <p:spPr>
          <a:xfrm>
            <a:off x="704848" y="2664639"/>
            <a:ext cx="7855431" cy="400110"/>
          </a:xfrm>
          <a:prstGeom prst="rect">
            <a:avLst/>
          </a:prstGeom>
          <a:noFill/>
        </p:spPr>
        <p:txBody>
          <a:bodyPr wrap="square">
            <a:spAutoFit/>
          </a:bodyPr>
          <a:lstStyle/>
          <a:p>
            <a:r>
              <a:rPr lang="zh-CN" altLang="en-US" sz="2000" b="1">
                <a:latin typeface="Cambria Math" panose="02040503050406030204" pitchFamily="18" charset="0"/>
                <a:ea typeface="楷体" panose="02010609060101010101" pitchFamily="49" charset="-122"/>
              </a:rPr>
              <a:t>④ 特征分类</a:t>
            </a:r>
            <a:r>
              <a:rPr lang="en-US" altLang="zh-CN" sz="2000" b="1">
                <a:latin typeface="Cambria Math" panose="02040503050406030204" pitchFamily="18" charset="0"/>
                <a:ea typeface="楷体" panose="02010609060101010101" pitchFamily="49" charset="-122"/>
                <a:sym typeface="Wingdings" panose="05000000000000000000" pitchFamily="2" charset="2"/>
              </a:rPr>
              <a:t></a:t>
            </a:r>
            <a:r>
              <a:rPr lang="zh-CN" altLang="en-US" sz="2000" b="1">
                <a:latin typeface="Cambria Math" panose="02040503050406030204" pitchFamily="18" charset="0"/>
                <a:ea typeface="楷体" panose="02010609060101010101" pitchFamily="49" charset="-122"/>
                <a:sym typeface="Wingdings" panose="05000000000000000000" pitchFamily="2" charset="2"/>
              </a:rPr>
              <a:t>利用特征向量训练二元分类器</a:t>
            </a:r>
            <a:endParaRPr lang="zh-CN" altLang="en-US" sz="2000" dirty="0"/>
          </a:p>
        </p:txBody>
      </p:sp>
    </p:spTree>
    <p:extLst>
      <p:ext uri="{BB962C8B-B14F-4D97-AF65-F5344CB8AC3E}">
        <p14:creationId xmlns:p14="http://schemas.microsoft.com/office/powerpoint/2010/main" val="30010668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a:extLst>
              <a:ext uri="{FF2B5EF4-FFF2-40B4-BE49-F238E27FC236}">
                <a16:creationId xmlns:a16="http://schemas.microsoft.com/office/drawing/2014/main" id="{1B8F802D-34CE-C953-6E08-1F97A8C853D0}"/>
              </a:ext>
            </a:extLst>
          </p:cNvPr>
          <p:cNvPicPr>
            <a:picLocks noChangeAspect="1"/>
          </p:cNvPicPr>
          <p:nvPr/>
        </p:nvPicPr>
        <p:blipFill>
          <a:blip r:embed="rId3"/>
          <a:stretch>
            <a:fillRect/>
          </a:stretch>
        </p:blipFill>
        <p:spPr>
          <a:xfrm>
            <a:off x="7700660" y="1022529"/>
            <a:ext cx="4297490" cy="5166297"/>
          </a:xfrm>
          <a:prstGeom prst="rect">
            <a:avLst/>
          </a:prstGeom>
        </p:spPr>
      </p:pic>
      <p:pic>
        <p:nvPicPr>
          <p:cNvPr id="4" name="图片 3">
            <a:extLst>
              <a:ext uri="{FF2B5EF4-FFF2-40B4-BE49-F238E27FC236}">
                <a16:creationId xmlns:a16="http://schemas.microsoft.com/office/drawing/2014/main" id="{D3773B7F-F902-6F6B-EF9A-4BACEE532D1C}"/>
              </a:ext>
            </a:extLst>
          </p:cNvPr>
          <p:cNvPicPr>
            <a:picLocks noChangeAspect="1"/>
          </p:cNvPicPr>
          <p:nvPr/>
        </p:nvPicPr>
        <p:blipFill>
          <a:blip r:embed="rId4" cstate="print"/>
          <a:srcRect l="14083" t="27527" r="43306" b="56670"/>
          <a:stretch>
            <a:fillRect/>
          </a:stretch>
        </p:blipFill>
        <p:spPr>
          <a:xfrm>
            <a:off x="0" y="0"/>
            <a:ext cx="3784046" cy="993773"/>
          </a:xfrm>
          <a:prstGeom prst="rect">
            <a:avLst/>
          </a:prstGeom>
        </p:spPr>
      </p:pic>
      <p:pic>
        <p:nvPicPr>
          <p:cNvPr id="6" name="图片 5">
            <a:extLst>
              <a:ext uri="{FF2B5EF4-FFF2-40B4-BE49-F238E27FC236}">
                <a16:creationId xmlns:a16="http://schemas.microsoft.com/office/drawing/2014/main" id="{5EB3C220-FCC6-F370-F148-80683C89607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053763" y="0"/>
            <a:ext cx="1138237" cy="993773"/>
          </a:xfrm>
          <a:prstGeom prst="rect">
            <a:avLst/>
          </a:prstGeom>
        </p:spPr>
      </p:pic>
      <p:cxnSp>
        <p:nvCxnSpPr>
          <p:cNvPr id="2" name="直接连接符 1">
            <a:extLst>
              <a:ext uri="{FF2B5EF4-FFF2-40B4-BE49-F238E27FC236}">
                <a16:creationId xmlns:a16="http://schemas.microsoft.com/office/drawing/2014/main" id="{4F07F9DB-2460-5614-AFB6-65491EC63937}"/>
              </a:ext>
            </a:extLst>
          </p:cNvPr>
          <p:cNvCxnSpPr>
            <a:cxnSpLocks/>
          </p:cNvCxnSpPr>
          <p:nvPr/>
        </p:nvCxnSpPr>
        <p:spPr>
          <a:xfrm>
            <a:off x="99391" y="6461760"/>
            <a:ext cx="1464366"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7" name="图形 6" descr="工具">
            <a:extLst>
              <a:ext uri="{FF2B5EF4-FFF2-40B4-BE49-F238E27FC236}">
                <a16:creationId xmlns:a16="http://schemas.microsoft.com/office/drawing/2014/main" id="{0C04931A-2DDB-4882-0204-6576E44AC9E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09323" y="868989"/>
            <a:ext cx="368301" cy="368301"/>
          </a:xfrm>
          <a:prstGeom prst="rect">
            <a:avLst/>
          </a:prstGeom>
        </p:spPr>
      </p:pic>
      <p:sp>
        <p:nvSpPr>
          <p:cNvPr id="8" name="文本框 7">
            <a:extLst>
              <a:ext uri="{FF2B5EF4-FFF2-40B4-BE49-F238E27FC236}">
                <a16:creationId xmlns:a16="http://schemas.microsoft.com/office/drawing/2014/main" id="{F9EFB069-FC11-F6C7-ED6B-B8FDEA277165}"/>
              </a:ext>
            </a:extLst>
          </p:cNvPr>
          <p:cNvSpPr txBox="1"/>
          <p:nvPr/>
        </p:nvSpPr>
        <p:spPr>
          <a:xfrm>
            <a:off x="733646" y="791529"/>
            <a:ext cx="3474723" cy="523220"/>
          </a:xfrm>
          <a:prstGeom prst="rect">
            <a:avLst/>
          </a:prstGeom>
          <a:noFill/>
        </p:spPr>
        <p:txBody>
          <a:bodyPr wrap="square" rtlCol="0">
            <a:spAutoFit/>
          </a:bodyPr>
          <a:lstStyle/>
          <a:p>
            <a:r>
              <a:rPr lang="en-US" altLang="zh-CN" sz="2800" b="1" dirty="0">
                <a:latin typeface="Cambria Math" panose="02040503050406030204" pitchFamily="18" charset="0"/>
                <a:ea typeface="Cambria Math" panose="02040503050406030204" pitchFamily="18" charset="0"/>
              </a:rPr>
              <a:t>Experiment</a:t>
            </a:r>
            <a:endParaRPr lang="zh-CN" altLang="en-US" sz="2800" b="1" dirty="0">
              <a:latin typeface="Cambria Math" panose="02040503050406030204" pitchFamily="18" charset="0"/>
              <a:ea typeface="楷体" panose="02010609060101010101" pitchFamily="49" charset="-122"/>
            </a:endParaRPr>
          </a:p>
        </p:txBody>
      </p:sp>
      <p:sp>
        <p:nvSpPr>
          <p:cNvPr id="32" name="灯片编号占位符 9">
            <a:extLst>
              <a:ext uri="{FF2B5EF4-FFF2-40B4-BE49-F238E27FC236}">
                <a16:creationId xmlns:a16="http://schemas.microsoft.com/office/drawing/2014/main" id="{E9167FC2-5D00-616D-D19B-BA3B38A726B0}"/>
              </a:ext>
            </a:extLst>
          </p:cNvPr>
          <p:cNvSpPr txBox="1">
            <a:spLocks/>
          </p:cNvSpPr>
          <p:nvPr/>
        </p:nvSpPr>
        <p:spPr>
          <a:xfrm>
            <a:off x="11582400" y="6263640"/>
            <a:ext cx="477520" cy="476250"/>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A3F0588-731F-4E74-8DCB-8906B5D06DFF}" type="slidenum">
              <a:rPr lang="en-US" altLang="zh-CN" sz="2000" b="1" smtClean="0">
                <a:solidFill>
                  <a:srgbClr val="C00000"/>
                </a:solidFill>
              </a:rPr>
              <a:pPr/>
              <a:t>22</a:t>
            </a:fld>
            <a:endParaRPr lang="en-US" altLang="zh-CN" sz="2000" b="1" dirty="0">
              <a:solidFill>
                <a:srgbClr val="C00000"/>
              </a:solidFill>
            </a:endParaRPr>
          </a:p>
        </p:txBody>
      </p:sp>
      <p:sp>
        <p:nvSpPr>
          <p:cNvPr id="5" name="文本框 4">
            <a:extLst>
              <a:ext uri="{FF2B5EF4-FFF2-40B4-BE49-F238E27FC236}">
                <a16:creationId xmlns:a16="http://schemas.microsoft.com/office/drawing/2014/main" id="{601BF7DF-E3CE-3E2E-090E-764EDCDC3E20}"/>
              </a:ext>
            </a:extLst>
          </p:cNvPr>
          <p:cNvSpPr txBox="1"/>
          <p:nvPr/>
        </p:nvSpPr>
        <p:spPr>
          <a:xfrm>
            <a:off x="99391" y="6467511"/>
            <a:ext cx="8224552" cy="276999"/>
          </a:xfrm>
          <a:prstGeom prst="rect">
            <a:avLst/>
          </a:prstGeom>
          <a:noFill/>
        </p:spPr>
        <p:txBody>
          <a:bodyPr wrap="square" rtlCol="0">
            <a:spAutoFit/>
          </a:bodyPr>
          <a:lstStyle/>
          <a:p>
            <a:r>
              <a:rPr lang="en-US" altLang="zh-CN" sz="1200">
                <a:latin typeface="Cambria Math" panose="02040503050406030204" pitchFamily="18" charset="0"/>
                <a:ea typeface="Cambria Math" panose="02040503050406030204" pitchFamily="18" charset="0"/>
              </a:rPr>
              <a:t>BISCOPE: AI-generated Text Detection by Checking Memorization of Preceding Tokens    </a:t>
            </a:r>
            <a:r>
              <a:rPr lang="en-US" altLang="zh-CN" sz="1200" b="1">
                <a:latin typeface="Cambria Math" panose="02040503050406030204" pitchFamily="18" charset="0"/>
                <a:ea typeface="Cambria Math" panose="02040503050406030204" pitchFamily="18" charset="0"/>
              </a:rPr>
              <a:t>NeuIPS 2024</a:t>
            </a:r>
            <a:endParaRPr lang="zh-CN" altLang="en-US" sz="1200" b="1" dirty="0">
              <a:latin typeface="Cambria Math" panose="02040503050406030204" pitchFamily="18" charset="0"/>
            </a:endParaRPr>
          </a:p>
        </p:txBody>
      </p:sp>
      <p:sp>
        <p:nvSpPr>
          <p:cNvPr id="9" name="文本框 8">
            <a:extLst>
              <a:ext uri="{FF2B5EF4-FFF2-40B4-BE49-F238E27FC236}">
                <a16:creationId xmlns:a16="http://schemas.microsoft.com/office/drawing/2014/main" id="{255C6D6E-DFB7-EEFE-A5B7-F17A2D3C66F6}"/>
              </a:ext>
            </a:extLst>
          </p:cNvPr>
          <p:cNvSpPr txBox="1"/>
          <p:nvPr/>
        </p:nvSpPr>
        <p:spPr>
          <a:xfrm>
            <a:off x="733646" y="1339409"/>
            <a:ext cx="10388679" cy="400110"/>
          </a:xfrm>
          <a:prstGeom prst="rect">
            <a:avLst/>
          </a:prstGeom>
          <a:noFill/>
        </p:spPr>
        <p:txBody>
          <a:bodyPr wrap="square" rtlCol="0">
            <a:spAutoFit/>
          </a:bodyPr>
          <a:lstStyle/>
          <a:p>
            <a:r>
              <a:rPr lang="en-US" altLang="zh-CN" sz="2000" b="1">
                <a:latin typeface="Cambria Math" panose="02040503050406030204" pitchFamily="18" charset="0"/>
                <a:ea typeface="Cambria Math" panose="02040503050406030204" pitchFamily="18" charset="0"/>
              </a:rPr>
              <a:t>Setup</a:t>
            </a:r>
            <a:r>
              <a:rPr lang="en-US" altLang="zh-CN" sz="2000" b="1">
                <a:latin typeface="Cambria Math" panose="02040503050406030204" pitchFamily="18" charset="0"/>
                <a:ea typeface="Cambria Math" panose="02040503050406030204" pitchFamily="18" charset="0"/>
                <a:sym typeface="Wingdings" panose="05000000000000000000" pitchFamily="2" charset="2"/>
              </a:rPr>
              <a:t>5</a:t>
            </a:r>
            <a:r>
              <a:rPr lang="zh-CN" altLang="en-US" sz="2000" b="1">
                <a:latin typeface="Cambria Math" panose="02040503050406030204" pitchFamily="18" charset="0"/>
                <a:ea typeface="楷体" panose="02010609060101010101" pitchFamily="49" charset="-122"/>
                <a:sym typeface="Wingdings" panose="05000000000000000000" pitchFamily="2" charset="2"/>
              </a:rPr>
              <a:t>个数据集 </a:t>
            </a:r>
            <a:r>
              <a:rPr lang="en-US" altLang="zh-CN" sz="2000" b="1">
                <a:latin typeface="Cambria Math" panose="02040503050406030204" pitchFamily="18" charset="0"/>
                <a:ea typeface="Cambria Math" panose="02040503050406030204" pitchFamily="18" charset="0"/>
                <a:sym typeface="Wingdings" panose="05000000000000000000" pitchFamily="2" charset="2"/>
              </a:rPr>
              <a:t>(Arxiv, Yelp, Creative,</a:t>
            </a:r>
            <a:r>
              <a:rPr lang="zh-CN" altLang="en-US" sz="2000" b="1">
                <a:latin typeface="Cambria Math" panose="02040503050406030204" pitchFamily="18" charset="0"/>
                <a:ea typeface="楷体" panose="02010609060101010101" pitchFamily="49" charset="-122"/>
                <a:sym typeface="Wingdings" panose="05000000000000000000" pitchFamily="2" charset="2"/>
              </a:rPr>
              <a:t> </a:t>
            </a:r>
            <a:r>
              <a:rPr lang="en-US" altLang="zh-CN" sz="2000" b="1">
                <a:latin typeface="Cambria Math" panose="02040503050406030204" pitchFamily="18" charset="0"/>
                <a:ea typeface="Cambria Math" panose="02040503050406030204" pitchFamily="18" charset="0"/>
                <a:sym typeface="Wingdings" panose="05000000000000000000" pitchFamily="2" charset="2"/>
              </a:rPr>
              <a:t>Essay, Code)</a:t>
            </a:r>
          </a:p>
        </p:txBody>
      </p:sp>
      <p:sp>
        <p:nvSpPr>
          <p:cNvPr id="12" name="文本框 11">
            <a:extLst>
              <a:ext uri="{FF2B5EF4-FFF2-40B4-BE49-F238E27FC236}">
                <a16:creationId xmlns:a16="http://schemas.microsoft.com/office/drawing/2014/main" id="{F247A5F6-8CEC-657B-1E03-7D3D87A411F3}"/>
              </a:ext>
            </a:extLst>
          </p:cNvPr>
          <p:cNvSpPr txBox="1"/>
          <p:nvPr/>
        </p:nvSpPr>
        <p:spPr>
          <a:xfrm>
            <a:off x="733646" y="1765110"/>
            <a:ext cx="7459473" cy="400110"/>
          </a:xfrm>
          <a:prstGeom prst="rect">
            <a:avLst/>
          </a:prstGeom>
          <a:noFill/>
        </p:spPr>
        <p:txBody>
          <a:bodyPr wrap="square">
            <a:spAutoFit/>
          </a:bodyPr>
          <a:lstStyle/>
          <a:p>
            <a:r>
              <a:rPr lang="en-US" altLang="zh-CN" sz="2000" b="1">
                <a:latin typeface="Cambria Math" panose="02040503050406030204" pitchFamily="18" charset="0"/>
                <a:ea typeface="Cambria Math" panose="02040503050406030204" pitchFamily="18" charset="0"/>
                <a:sym typeface="Wingdings" panose="05000000000000000000" pitchFamily="2" charset="2"/>
              </a:rPr>
              <a:t>5</a:t>
            </a:r>
            <a:r>
              <a:rPr lang="zh-CN" altLang="en-US" sz="2000" b="1">
                <a:latin typeface="Cambria Math" panose="02040503050406030204" pitchFamily="18" charset="0"/>
                <a:ea typeface="楷体" panose="02010609060101010101" pitchFamily="49" charset="-122"/>
                <a:sym typeface="Wingdings" panose="05000000000000000000" pitchFamily="2" charset="2"/>
              </a:rPr>
              <a:t>个</a:t>
            </a:r>
            <a:r>
              <a:rPr lang="en-US" altLang="zh-CN" sz="2000" b="1">
                <a:latin typeface="Cambria Math" panose="02040503050406030204" pitchFamily="18" charset="0"/>
                <a:ea typeface="Cambria Math" panose="02040503050406030204" pitchFamily="18" charset="0"/>
                <a:sym typeface="Wingdings" panose="05000000000000000000" pitchFamily="2" charset="2"/>
              </a:rPr>
              <a:t>LLM (GPT-4, GPT-3.5, Claude-3-Sonnet/Opus, Gemini-1.0-Pro)</a:t>
            </a:r>
            <a:endParaRPr lang="zh-CN" altLang="en-US" sz="2000" b="1">
              <a:latin typeface="Cambria Math" panose="02040503050406030204" pitchFamily="18" charset="0"/>
              <a:ea typeface="楷体" panose="02010609060101010101" pitchFamily="49" charset="-122"/>
            </a:endParaRPr>
          </a:p>
        </p:txBody>
      </p:sp>
      <p:sp>
        <p:nvSpPr>
          <p:cNvPr id="13" name="文本框 12">
            <a:extLst>
              <a:ext uri="{FF2B5EF4-FFF2-40B4-BE49-F238E27FC236}">
                <a16:creationId xmlns:a16="http://schemas.microsoft.com/office/drawing/2014/main" id="{97C77A66-88F5-4C35-05DE-A54B2D358DB3}"/>
              </a:ext>
            </a:extLst>
          </p:cNvPr>
          <p:cNvSpPr txBox="1"/>
          <p:nvPr/>
        </p:nvSpPr>
        <p:spPr>
          <a:xfrm>
            <a:off x="733646" y="2252893"/>
            <a:ext cx="7459473" cy="400110"/>
          </a:xfrm>
          <a:prstGeom prst="rect">
            <a:avLst/>
          </a:prstGeom>
          <a:noFill/>
        </p:spPr>
        <p:txBody>
          <a:bodyPr wrap="square">
            <a:spAutoFit/>
          </a:bodyPr>
          <a:lstStyle/>
          <a:p>
            <a:r>
              <a:rPr lang="en-US" altLang="zh-CN" sz="2000" b="1">
                <a:latin typeface="Cambria Math" panose="02040503050406030204" pitchFamily="18" charset="0"/>
                <a:ea typeface="Cambria Math" panose="02040503050406030204" pitchFamily="18" charset="0"/>
                <a:sym typeface="Wingdings" panose="05000000000000000000" pitchFamily="2" charset="2"/>
              </a:rPr>
              <a:t>2</a:t>
            </a:r>
            <a:r>
              <a:rPr lang="zh-CN" altLang="en-US" sz="2000" b="1">
                <a:latin typeface="Cambria Math" panose="02040503050406030204" pitchFamily="18" charset="0"/>
                <a:ea typeface="楷体" panose="02010609060101010101" pitchFamily="49" charset="-122"/>
                <a:sym typeface="Wingdings" panose="05000000000000000000" pitchFamily="2" charset="2"/>
              </a:rPr>
              <a:t>种设置 </a:t>
            </a:r>
            <a:r>
              <a:rPr lang="en-US" altLang="zh-CN" sz="2000" b="1">
                <a:latin typeface="Cambria Math" panose="02040503050406030204" pitchFamily="18" charset="0"/>
                <a:ea typeface="Cambria Math" panose="02040503050406030204" pitchFamily="18" charset="0"/>
                <a:sym typeface="Wingdings" panose="05000000000000000000" pitchFamily="2" charset="2"/>
              </a:rPr>
              <a:t>(</a:t>
            </a:r>
            <a:r>
              <a:rPr lang="zh-CN" altLang="en-US" sz="2000" b="1">
                <a:latin typeface="Cambria Math" panose="02040503050406030204" pitchFamily="18" charset="0"/>
                <a:ea typeface="楷体" panose="02010609060101010101" pitchFamily="49" charset="-122"/>
                <a:sym typeface="Wingdings" panose="05000000000000000000" pitchFamily="2" charset="2"/>
              </a:rPr>
              <a:t>分布内和分布外</a:t>
            </a:r>
            <a:r>
              <a:rPr lang="en-US" altLang="zh-CN" sz="2000" b="1">
                <a:latin typeface="Cambria Math" panose="02040503050406030204" pitchFamily="18" charset="0"/>
                <a:ea typeface="Cambria Math" panose="02040503050406030204" pitchFamily="18" charset="0"/>
                <a:sym typeface="Wingdings" panose="05000000000000000000" pitchFamily="2" charset="2"/>
              </a:rPr>
              <a:t>) </a:t>
            </a:r>
            <a:r>
              <a:rPr lang="zh-CN" altLang="en-US" sz="2000" b="1">
                <a:latin typeface="Cambria Math" panose="02040503050406030204" pitchFamily="18" charset="0"/>
                <a:ea typeface="楷体" panose="02010609060101010101" pitchFamily="49" charset="-122"/>
                <a:sym typeface="Wingdings" panose="05000000000000000000" pitchFamily="2" charset="2"/>
              </a:rPr>
              <a:t>＆ </a:t>
            </a:r>
            <a:r>
              <a:rPr lang="en-US" altLang="zh-CN" sz="2000" b="1">
                <a:latin typeface="Cambria Math" panose="02040503050406030204" pitchFamily="18" charset="0"/>
                <a:ea typeface="Cambria Math" panose="02040503050406030204" pitchFamily="18" charset="0"/>
                <a:sym typeface="Wingdings" panose="05000000000000000000" pitchFamily="2" charset="2"/>
              </a:rPr>
              <a:t>9</a:t>
            </a:r>
            <a:r>
              <a:rPr lang="zh-CN" altLang="en-US" sz="2000" b="1">
                <a:latin typeface="Cambria Math" panose="02040503050406030204" pitchFamily="18" charset="0"/>
                <a:ea typeface="楷体" panose="02010609060101010101" pitchFamily="49" charset="-122"/>
                <a:sym typeface="Wingdings" panose="05000000000000000000" pitchFamily="2" charset="2"/>
              </a:rPr>
              <a:t>种方法对比</a:t>
            </a:r>
            <a:endParaRPr lang="zh-CN" altLang="en-US" sz="2000">
              <a:latin typeface="Cambria Math" panose="02040503050406030204" pitchFamily="18" charset="0"/>
              <a:ea typeface="楷体" panose="02010609060101010101" pitchFamily="49" charset="-122"/>
            </a:endParaRPr>
          </a:p>
        </p:txBody>
      </p:sp>
      <p:sp>
        <p:nvSpPr>
          <p:cNvPr id="19" name="矩形: 圆角 18">
            <a:extLst>
              <a:ext uri="{FF2B5EF4-FFF2-40B4-BE49-F238E27FC236}">
                <a16:creationId xmlns:a16="http://schemas.microsoft.com/office/drawing/2014/main" id="{A13631A8-5244-CA4F-90CC-1EF7C80CE595}"/>
              </a:ext>
            </a:extLst>
          </p:cNvPr>
          <p:cNvSpPr/>
          <p:nvPr/>
        </p:nvSpPr>
        <p:spPr>
          <a:xfrm>
            <a:off x="831574" y="3036498"/>
            <a:ext cx="6869086" cy="1203005"/>
          </a:xfrm>
          <a:prstGeom prst="roundRect">
            <a:avLst>
              <a:gd name="adj" fmla="val 4238"/>
            </a:avLst>
          </a:prstGeom>
          <a:noFill/>
          <a:ln w="19050">
            <a:solidFill>
              <a:schemeClr val="accent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A78A5669-9ADB-0A6B-13B4-A529203C6071}"/>
              </a:ext>
            </a:extLst>
          </p:cNvPr>
          <p:cNvSpPr txBox="1"/>
          <p:nvPr/>
        </p:nvSpPr>
        <p:spPr>
          <a:xfrm>
            <a:off x="831574" y="3044014"/>
            <a:ext cx="6518133" cy="1200329"/>
          </a:xfrm>
          <a:prstGeom prst="rect">
            <a:avLst/>
          </a:prstGeom>
          <a:noFill/>
        </p:spPr>
        <p:txBody>
          <a:bodyPr wrap="square">
            <a:spAutoFit/>
          </a:bodyPr>
          <a:lstStyle/>
          <a:p>
            <a:pPr marL="285750" indent="-285750">
              <a:buFont typeface="Wingdings" panose="05000000000000000000" pitchFamily="2" charset="2"/>
              <a:buChar char="u"/>
            </a:pPr>
            <a:r>
              <a:rPr lang="zh-CN" altLang="en-US" b="1" i="0">
                <a:solidFill>
                  <a:srgbClr val="000000"/>
                </a:solidFill>
                <a:effectLst/>
                <a:latin typeface="Cambria Math" panose="02040503050406030204" pitchFamily="18" charset="0"/>
                <a:ea typeface="楷体" panose="02010609060101010101" pitchFamily="49" charset="-122"/>
              </a:rPr>
              <a:t>分布内设置下，在所有数据集上实现了 </a:t>
            </a:r>
            <a:r>
              <a:rPr lang="en-US" altLang="zh-CN" b="1" i="0">
                <a:solidFill>
                  <a:srgbClr val="000000"/>
                </a:solidFill>
                <a:effectLst/>
                <a:latin typeface="Cambria Math" panose="02040503050406030204" pitchFamily="18" charset="0"/>
                <a:ea typeface="Cambria Math" panose="02040503050406030204" pitchFamily="18" charset="0"/>
              </a:rPr>
              <a:t>0.25 </a:t>
            </a:r>
            <a:r>
              <a:rPr lang="zh-CN" altLang="en-US" b="1" i="0">
                <a:solidFill>
                  <a:srgbClr val="000000"/>
                </a:solidFill>
                <a:effectLst/>
                <a:latin typeface="Cambria Math" panose="02040503050406030204" pitchFamily="18" charset="0"/>
                <a:ea typeface="楷体" panose="02010609060101010101" pitchFamily="49" charset="-122"/>
              </a:rPr>
              <a:t>的平均检测 </a:t>
            </a:r>
            <a:r>
              <a:rPr lang="en-US" altLang="zh-CN" b="1" i="0">
                <a:solidFill>
                  <a:srgbClr val="000000"/>
                </a:solidFill>
                <a:effectLst/>
                <a:latin typeface="Cambria Math" panose="02040503050406030204" pitchFamily="18" charset="0"/>
                <a:ea typeface="Cambria Math" panose="02040503050406030204" pitchFamily="18" charset="0"/>
              </a:rPr>
              <a:t>F1 </a:t>
            </a:r>
            <a:r>
              <a:rPr lang="zh-CN" altLang="en-US" b="1" i="0">
                <a:solidFill>
                  <a:srgbClr val="000000"/>
                </a:solidFill>
                <a:effectLst/>
                <a:latin typeface="Cambria Math" panose="02040503050406030204" pitchFamily="18" charset="0"/>
                <a:ea typeface="楷体" panose="02010609060101010101" pitchFamily="49" charset="-122"/>
              </a:rPr>
              <a:t>分数提高</a:t>
            </a:r>
            <a:r>
              <a:rPr lang="zh-CN" altLang="en-US" b="1">
                <a:solidFill>
                  <a:srgbClr val="000000"/>
                </a:solidFill>
                <a:latin typeface="Cambria Math" panose="02040503050406030204" pitchFamily="18" charset="0"/>
                <a:ea typeface="楷体" panose="02010609060101010101" pitchFamily="49" charset="-122"/>
              </a:rPr>
              <a:t>；</a:t>
            </a:r>
            <a:endParaRPr lang="en-US" altLang="zh-CN" b="1" i="0">
              <a:solidFill>
                <a:srgbClr val="000000"/>
              </a:solidFill>
              <a:effectLst/>
              <a:latin typeface="Cambria Math" panose="02040503050406030204" pitchFamily="18" charset="0"/>
              <a:ea typeface="楷体" panose="02010609060101010101" pitchFamily="49" charset="-122"/>
            </a:endParaRPr>
          </a:p>
          <a:p>
            <a:pPr marL="285750" indent="-285750">
              <a:buFont typeface="Wingdings" panose="05000000000000000000" pitchFamily="2" charset="2"/>
              <a:buChar char="u"/>
            </a:pPr>
            <a:r>
              <a:rPr lang="en-US" altLang="zh-CN" b="1" i="0">
                <a:solidFill>
                  <a:srgbClr val="000000"/>
                </a:solidFill>
                <a:effectLst/>
                <a:latin typeface="Cambria Math" panose="02040503050406030204" pitchFamily="18" charset="0"/>
                <a:ea typeface="Cambria Math" panose="02040503050406030204" pitchFamily="18" charset="0"/>
              </a:rPr>
              <a:t>OOD </a:t>
            </a:r>
            <a:r>
              <a:rPr lang="zh-CN" altLang="en-US" b="1" i="0">
                <a:solidFill>
                  <a:srgbClr val="000000"/>
                </a:solidFill>
                <a:effectLst/>
                <a:latin typeface="Cambria Math" panose="02040503050406030204" pitchFamily="18" charset="0"/>
                <a:ea typeface="楷体" panose="02010609060101010101" pitchFamily="49" charset="-122"/>
              </a:rPr>
              <a:t>设置下，</a:t>
            </a:r>
            <a:r>
              <a:rPr lang="en-US" altLang="zh-CN" b="1" i="0">
                <a:solidFill>
                  <a:srgbClr val="000000"/>
                </a:solidFill>
                <a:effectLst/>
                <a:latin typeface="Cambria Math" panose="02040503050406030204" pitchFamily="18" charset="0"/>
                <a:ea typeface="Cambria Math" panose="02040503050406030204" pitchFamily="18" charset="0"/>
              </a:rPr>
              <a:t>BISCOPE </a:t>
            </a:r>
            <a:r>
              <a:rPr lang="zh-CN" altLang="en-US" b="1" i="0">
                <a:solidFill>
                  <a:srgbClr val="000000"/>
                </a:solidFill>
                <a:effectLst/>
                <a:latin typeface="Cambria Math" panose="02040503050406030204" pitchFamily="18" charset="0"/>
                <a:ea typeface="楷体" panose="02010609060101010101" pitchFamily="49" charset="-122"/>
              </a:rPr>
              <a:t>仍然</a:t>
            </a:r>
            <a:r>
              <a:rPr lang="zh-CN" altLang="en-US" b="1">
                <a:solidFill>
                  <a:srgbClr val="000000"/>
                </a:solidFill>
                <a:latin typeface="Cambria Math" panose="02040503050406030204" pitchFamily="18" charset="0"/>
                <a:ea typeface="楷体" panose="02010609060101010101" pitchFamily="49" charset="-122"/>
              </a:rPr>
              <a:t>优于</a:t>
            </a:r>
            <a:r>
              <a:rPr lang="zh-CN" altLang="en-US" b="1" i="0">
                <a:solidFill>
                  <a:srgbClr val="000000"/>
                </a:solidFill>
                <a:effectLst/>
                <a:latin typeface="Cambria Math" panose="02040503050406030204" pitchFamily="18" charset="0"/>
                <a:ea typeface="楷体" panose="02010609060101010101" pitchFamily="49" charset="-122"/>
              </a:rPr>
              <a:t>现有的检测方法，平均检测 </a:t>
            </a:r>
            <a:r>
              <a:rPr lang="en-US" altLang="zh-CN" b="1" i="0">
                <a:solidFill>
                  <a:srgbClr val="000000"/>
                </a:solidFill>
                <a:effectLst/>
                <a:latin typeface="Cambria Math" panose="02040503050406030204" pitchFamily="18" charset="0"/>
                <a:ea typeface="Cambria Math" panose="02040503050406030204" pitchFamily="18" charset="0"/>
              </a:rPr>
              <a:t>F1 </a:t>
            </a:r>
            <a:r>
              <a:rPr lang="zh-CN" altLang="en-US" b="1" i="0">
                <a:solidFill>
                  <a:srgbClr val="000000"/>
                </a:solidFill>
                <a:effectLst/>
                <a:latin typeface="Cambria Math" panose="02040503050406030204" pitchFamily="18" charset="0"/>
                <a:ea typeface="楷体" panose="02010609060101010101" pitchFamily="49" charset="-122"/>
              </a:rPr>
              <a:t>分数提高了 </a:t>
            </a:r>
            <a:r>
              <a:rPr lang="en-US" altLang="zh-CN" b="1" i="0">
                <a:solidFill>
                  <a:srgbClr val="000000"/>
                </a:solidFill>
                <a:effectLst/>
                <a:latin typeface="Cambria Math" panose="02040503050406030204" pitchFamily="18" charset="0"/>
                <a:ea typeface="Cambria Math" panose="02040503050406030204" pitchFamily="18" charset="0"/>
              </a:rPr>
              <a:t>0.16 </a:t>
            </a:r>
            <a:r>
              <a:rPr lang="zh-CN" altLang="en-US" b="1" i="0">
                <a:solidFill>
                  <a:srgbClr val="000000"/>
                </a:solidFill>
                <a:effectLst/>
                <a:latin typeface="Cambria Math" panose="02040503050406030204" pitchFamily="18" charset="0"/>
                <a:ea typeface="楷体" panose="02010609060101010101" pitchFamily="49" charset="-122"/>
              </a:rPr>
              <a:t>以上。</a:t>
            </a:r>
            <a:endParaRPr lang="zh-CN" altLang="en-US" b="1">
              <a:latin typeface="Cambria Math" panose="02040503050406030204" pitchFamily="18" charset="0"/>
              <a:ea typeface="楷体" panose="02010609060101010101" pitchFamily="49" charset="-122"/>
            </a:endParaRPr>
          </a:p>
        </p:txBody>
      </p:sp>
      <p:pic>
        <p:nvPicPr>
          <p:cNvPr id="25" name="图片 24">
            <a:extLst>
              <a:ext uri="{FF2B5EF4-FFF2-40B4-BE49-F238E27FC236}">
                <a16:creationId xmlns:a16="http://schemas.microsoft.com/office/drawing/2014/main" id="{CB699631-05D3-DE92-E82E-3A273AFE3730}"/>
              </a:ext>
            </a:extLst>
          </p:cNvPr>
          <p:cNvPicPr>
            <a:picLocks noChangeAspect="1"/>
          </p:cNvPicPr>
          <p:nvPr/>
        </p:nvPicPr>
        <p:blipFill>
          <a:blip r:embed="rId8"/>
          <a:stretch>
            <a:fillRect/>
          </a:stretch>
        </p:blipFill>
        <p:spPr>
          <a:xfrm>
            <a:off x="677624" y="4419392"/>
            <a:ext cx="7023036" cy="1314170"/>
          </a:xfrm>
          <a:prstGeom prst="rect">
            <a:avLst/>
          </a:prstGeom>
        </p:spPr>
      </p:pic>
      <p:sp>
        <p:nvSpPr>
          <p:cNvPr id="26" name="文本框 25">
            <a:extLst>
              <a:ext uri="{FF2B5EF4-FFF2-40B4-BE49-F238E27FC236}">
                <a16:creationId xmlns:a16="http://schemas.microsoft.com/office/drawing/2014/main" id="{2288A67F-77FE-C53A-2A04-52433793C5A3}"/>
              </a:ext>
            </a:extLst>
          </p:cNvPr>
          <p:cNvSpPr txBox="1"/>
          <p:nvPr/>
        </p:nvSpPr>
        <p:spPr>
          <a:xfrm>
            <a:off x="831574" y="5801649"/>
            <a:ext cx="7459473" cy="369332"/>
          </a:xfrm>
          <a:prstGeom prst="rect">
            <a:avLst/>
          </a:prstGeom>
          <a:noFill/>
        </p:spPr>
        <p:txBody>
          <a:bodyPr wrap="square">
            <a:spAutoFit/>
          </a:bodyPr>
          <a:lstStyle/>
          <a:p>
            <a:pPr marL="342900" indent="-342900">
              <a:buFont typeface="Wingdings" panose="05000000000000000000" pitchFamily="2" charset="2"/>
              <a:buChar char="u"/>
            </a:pPr>
            <a:r>
              <a:rPr lang="en-US" altLang="zh-CN" b="1">
                <a:latin typeface="Cambria Math" panose="02040503050406030204" pitchFamily="18" charset="0"/>
                <a:ea typeface="Cambria Math" panose="02040503050406030204" pitchFamily="18" charset="0"/>
                <a:sym typeface="Wingdings" panose="05000000000000000000" pitchFamily="2" charset="2"/>
              </a:rPr>
              <a:t>5</a:t>
            </a:r>
            <a:r>
              <a:rPr lang="zh-CN" altLang="en-US" b="1">
                <a:latin typeface="Cambria Math" panose="02040503050406030204" pitchFamily="18" charset="0"/>
                <a:ea typeface="楷体" panose="02010609060101010101" pitchFamily="49" charset="-122"/>
                <a:sym typeface="Wingdings" panose="05000000000000000000" pitchFamily="2" charset="2"/>
              </a:rPr>
              <a:t>个</a:t>
            </a:r>
            <a:r>
              <a:rPr lang="en-US" altLang="zh-CN" b="1">
                <a:latin typeface="Cambria Math" panose="02040503050406030204" pitchFamily="18" charset="0"/>
                <a:ea typeface="Cambria Math" panose="02040503050406030204" pitchFamily="18" charset="0"/>
                <a:sym typeface="Wingdings" panose="05000000000000000000" pitchFamily="2" charset="2"/>
              </a:rPr>
              <a:t>LLM</a:t>
            </a:r>
            <a:r>
              <a:rPr lang="zh-CN" altLang="en-US" b="1">
                <a:latin typeface="Cambria Math" panose="02040503050406030204" pitchFamily="18" charset="0"/>
                <a:ea typeface="楷体" panose="02010609060101010101" pitchFamily="49" charset="-122"/>
                <a:sym typeface="Wingdings" panose="05000000000000000000" pitchFamily="2" charset="2"/>
              </a:rPr>
              <a:t>生成文本数据中均优于现有基线</a:t>
            </a:r>
            <a:endParaRPr lang="zh-CN" altLang="en-US">
              <a:latin typeface="Cambria Math" panose="02040503050406030204" pitchFamily="18" charset="0"/>
              <a:ea typeface="楷体" panose="02010609060101010101" pitchFamily="49" charset="-122"/>
            </a:endParaRPr>
          </a:p>
        </p:txBody>
      </p:sp>
      <p:sp>
        <p:nvSpPr>
          <p:cNvPr id="27" name="矩形: 圆角 26">
            <a:extLst>
              <a:ext uri="{FF2B5EF4-FFF2-40B4-BE49-F238E27FC236}">
                <a16:creationId xmlns:a16="http://schemas.microsoft.com/office/drawing/2014/main" id="{F0A0A6E3-56DA-3D49-8581-DC364CA7AC23}"/>
              </a:ext>
            </a:extLst>
          </p:cNvPr>
          <p:cNvSpPr/>
          <p:nvPr/>
        </p:nvSpPr>
        <p:spPr>
          <a:xfrm>
            <a:off x="9788106" y="993773"/>
            <a:ext cx="1138237" cy="5195053"/>
          </a:xfrm>
          <a:prstGeom prst="roundRect">
            <a:avLst>
              <a:gd name="adj" fmla="val 8078"/>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7535059C-2C97-0F62-9D32-D2AC0A00AD6C}"/>
              </a:ext>
            </a:extLst>
          </p:cNvPr>
          <p:cNvSpPr txBox="1"/>
          <p:nvPr/>
        </p:nvSpPr>
        <p:spPr>
          <a:xfrm>
            <a:off x="9184882" y="679101"/>
            <a:ext cx="2437999" cy="369332"/>
          </a:xfrm>
          <a:prstGeom prst="rect">
            <a:avLst/>
          </a:prstGeom>
          <a:noFill/>
        </p:spPr>
        <p:txBody>
          <a:bodyPr wrap="square">
            <a:spAutoFit/>
          </a:bodyPr>
          <a:lstStyle/>
          <a:p>
            <a:r>
              <a:rPr lang="zh-CN" altLang="en-US" b="1">
                <a:solidFill>
                  <a:srgbClr val="C00000"/>
                </a:solidFill>
                <a:latin typeface="楷体" panose="02010609060101010101" pitchFamily="49" charset="-122"/>
                <a:ea typeface="楷体" panose="02010609060101010101" pitchFamily="49" charset="-122"/>
                <a:sym typeface="Wingdings" panose="05000000000000000000" pitchFamily="2" charset="2"/>
              </a:rPr>
              <a:t>对抗场景下依旧有效</a:t>
            </a:r>
            <a:endParaRPr lang="zh-CN" altLang="en-US">
              <a:solidFill>
                <a:srgbClr val="C00000"/>
              </a:solidFill>
              <a:latin typeface="楷体" panose="02010609060101010101" pitchFamily="49" charset="-122"/>
              <a:ea typeface="楷体" panose="02010609060101010101" pitchFamily="49" charset="-122"/>
            </a:endParaRPr>
          </a:p>
        </p:txBody>
      </p:sp>
    </p:spTree>
    <p:extLst>
      <p:ext uri="{BB962C8B-B14F-4D97-AF65-F5344CB8AC3E}">
        <p14:creationId xmlns:p14="http://schemas.microsoft.com/office/powerpoint/2010/main" val="3229990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E8C1DF-80E4-146B-9F3C-CB12FA5AA721}"/>
            </a:ext>
          </a:extLst>
        </p:cNvPr>
        <p:cNvGrpSpPr/>
        <p:nvPr/>
      </p:nvGrpSpPr>
      <p:grpSpPr>
        <a:xfrm>
          <a:off x="0" y="0"/>
          <a:ext cx="0" cy="0"/>
          <a:chOff x="0" y="0"/>
          <a:chExt cx="0" cy="0"/>
        </a:xfrm>
      </p:grpSpPr>
      <p:pic>
        <p:nvPicPr>
          <p:cNvPr id="4" name="图片 3">
            <a:extLst>
              <a:ext uri="{FF2B5EF4-FFF2-40B4-BE49-F238E27FC236}">
                <a16:creationId xmlns:a16="http://schemas.microsoft.com/office/drawing/2014/main" id="{30619619-86BB-F35D-9562-7E3658832AAE}"/>
              </a:ext>
            </a:extLst>
          </p:cNvPr>
          <p:cNvPicPr>
            <a:picLocks noChangeAspect="1"/>
          </p:cNvPicPr>
          <p:nvPr/>
        </p:nvPicPr>
        <p:blipFill>
          <a:blip r:embed="rId3" cstate="print"/>
          <a:srcRect l="14083" t="27527" r="43306" b="56670"/>
          <a:stretch>
            <a:fillRect/>
          </a:stretch>
        </p:blipFill>
        <p:spPr>
          <a:xfrm>
            <a:off x="0" y="0"/>
            <a:ext cx="3784046" cy="993773"/>
          </a:xfrm>
          <a:prstGeom prst="rect">
            <a:avLst/>
          </a:prstGeom>
        </p:spPr>
      </p:pic>
      <p:pic>
        <p:nvPicPr>
          <p:cNvPr id="6" name="图片 5">
            <a:extLst>
              <a:ext uri="{FF2B5EF4-FFF2-40B4-BE49-F238E27FC236}">
                <a16:creationId xmlns:a16="http://schemas.microsoft.com/office/drawing/2014/main" id="{6297B972-9D39-3087-396D-D0CA843375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53763" y="0"/>
            <a:ext cx="1138237" cy="993773"/>
          </a:xfrm>
          <a:prstGeom prst="rect">
            <a:avLst/>
          </a:prstGeom>
        </p:spPr>
      </p:pic>
      <p:cxnSp>
        <p:nvCxnSpPr>
          <p:cNvPr id="2" name="直接连接符 1">
            <a:extLst>
              <a:ext uri="{FF2B5EF4-FFF2-40B4-BE49-F238E27FC236}">
                <a16:creationId xmlns:a16="http://schemas.microsoft.com/office/drawing/2014/main" id="{DF1DAE08-01A9-96C7-7A84-E9C041E6F218}"/>
              </a:ext>
            </a:extLst>
          </p:cNvPr>
          <p:cNvCxnSpPr>
            <a:cxnSpLocks/>
          </p:cNvCxnSpPr>
          <p:nvPr/>
        </p:nvCxnSpPr>
        <p:spPr>
          <a:xfrm>
            <a:off x="99391" y="6461760"/>
            <a:ext cx="1464366"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7" name="图形 6" descr="工具">
            <a:extLst>
              <a:ext uri="{FF2B5EF4-FFF2-40B4-BE49-F238E27FC236}">
                <a16:creationId xmlns:a16="http://schemas.microsoft.com/office/drawing/2014/main" id="{F1AEACC1-4063-87B0-BC0E-D55BEC7D6D4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9323" y="868989"/>
            <a:ext cx="368301" cy="368301"/>
          </a:xfrm>
          <a:prstGeom prst="rect">
            <a:avLst/>
          </a:prstGeom>
        </p:spPr>
      </p:pic>
      <p:sp>
        <p:nvSpPr>
          <p:cNvPr id="8" name="文本框 7">
            <a:extLst>
              <a:ext uri="{FF2B5EF4-FFF2-40B4-BE49-F238E27FC236}">
                <a16:creationId xmlns:a16="http://schemas.microsoft.com/office/drawing/2014/main" id="{980BE4D3-10BB-47C9-F348-93738D8DDF02}"/>
              </a:ext>
            </a:extLst>
          </p:cNvPr>
          <p:cNvSpPr txBox="1"/>
          <p:nvPr/>
        </p:nvSpPr>
        <p:spPr>
          <a:xfrm>
            <a:off x="733646" y="791529"/>
            <a:ext cx="3474723" cy="523220"/>
          </a:xfrm>
          <a:prstGeom prst="rect">
            <a:avLst/>
          </a:prstGeom>
          <a:noFill/>
        </p:spPr>
        <p:txBody>
          <a:bodyPr wrap="square" rtlCol="0">
            <a:spAutoFit/>
          </a:bodyPr>
          <a:lstStyle/>
          <a:p>
            <a:r>
              <a:rPr lang="en-US" altLang="zh-CN" sz="2800" b="1" dirty="0">
                <a:latin typeface="Cambria Math" panose="02040503050406030204" pitchFamily="18" charset="0"/>
                <a:ea typeface="Cambria Math" panose="02040503050406030204" pitchFamily="18" charset="0"/>
              </a:rPr>
              <a:t>Experiment</a:t>
            </a:r>
            <a:endParaRPr lang="zh-CN" altLang="en-US" sz="2800" b="1" dirty="0">
              <a:latin typeface="Cambria Math" panose="02040503050406030204" pitchFamily="18" charset="0"/>
              <a:ea typeface="楷体" panose="02010609060101010101" pitchFamily="49" charset="-122"/>
            </a:endParaRPr>
          </a:p>
        </p:txBody>
      </p:sp>
      <p:sp>
        <p:nvSpPr>
          <p:cNvPr id="32" name="灯片编号占位符 9">
            <a:extLst>
              <a:ext uri="{FF2B5EF4-FFF2-40B4-BE49-F238E27FC236}">
                <a16:creationId xmlns:a16="http://schemas.microsoft.com/office/drawing/2014/main" id="{6D32D9E2-9538-103B-7DAA-FB63A2B66C76}"/>
              </a:ext>
            </a:extLst>
          </p:cNvPr>
          <p:cNvSpPr txBox="1">
            <a:spLocks/>
          </p:cNvSpPr>
          <p:nvPr/>
        </p:nvSpPr>
        <p:spPr>
          <a:xfrm>
            <a:off x="11582400" y="6263640"/>
            <a:ext cx="477520" cy="476250"/>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A3F0588-731F-4E74-8DCB-8906B5D06DFF}" type="slidenum">
              <a:rPr lang="en-US" altLang="zh-CN" sz="2000" b="1" smtClean="0">
                <a:solidFill>
                  <a:srgbClr val="C00000"/>
                </a:solidFill>
              </a:rPr>
              <a:pPr/>
              <a:t>23</a:t>
            </a:fld>
            <a:endParaRPr lang="en-US" altLang="zh-CN" sz="2000" b="1" dirty="0">
              <a:solidFill>
                <a:srgbClr val="C00000"/>
              </a:solidFill>
            </a:endParaRPr>
          </a:p>
        </p:txBody>
      </p:sp>
      <p:sp>
        <p:nvSpPr>
          <p:cNvPr id="5" name="文本框 4">
            <a:extLst>
              <a:ext uri="{FF2B5EF4-FFF2-40B4-BE49-F238E27FC236}">
                <a16:creationId xmlns:a16="http://schemas.microsoft.com/office/drawing/2014/main" id="{89CA3AA0-5417-2579-5F54-FD68C58291CD}"/>
              </a:ext>
            </a:extLst>
          </p:cNvPr>
          <p:cNvSpPr txBox="1"/>
          <p:nvPr/>
        </p:nvSpPr>
        <p:spPr>
          <a:xfrm>
            <a:off x="99391" y="6467511"/>
            <a:ext cx="8224552" cy="276999"/>
          </a:xfrm>
          <a:prstGeom prst="rect">
            <a:avLst/>
          </a:prstGeom>
          <a:noFill/>
        </p:spPr>
        <p:txBody>
          <a:bodyPr wrap="square" rtlCol="0">
            <a:spAutoFit/>
          </a:bodyPr>
          <a:lstStyle/>
          <a:p>
            <a:r>
              <a:rPr lang="en-US" altLang="zh-CN" sz="1200">
                <a:latin typeface="Cambria Math" panose="02040503050406030204" pitchFamily="18" charset="0"/>
                <a:ea typeface="Cambria Math" panose="02040503050406030204" pitchFamily="18" charset="0"/>
              </a:rPr>
              <a:t>BISCOPE: AI-generated Text Detection by Checking Memorization of Preceding Tokens    </a:t>
            </a:r>
            <a:r>
              <a:rPr lang="en-US" altLang="zh-CN" sz="1200" b="1">
                <a:latin typeface="Cambria Math" panose="02040503050406030204" pitchFamily="18" charset="0"/>
                <a:ea typeface="Cambria Math" panose="02040503050406030204" pitchFamily="18" charset="0"/>
              </a:rPr>
              <a:t>NeuIPS 2024</a:t>
            </a:r>
            <a:endParaRPr lang="zh-CN" altLang="en-US" sz="1200" b="1" dirty="0">
              <a:latin typeface="Cambria Math" panose="02040503050406030204" pitchFamily="18" charset="0"/>
            </a:endParaRPr>
          </a:p>
        </p:txBody>
      </p:sp>
      <p:pic>
        <p:nvPicPr>
          <p:cNvPr id="9" name="图片 8">
            <a:extLst>
              <a:ext uri="{FF2B5EF4-FFF2-40B4-BE49-F238E27FC236}">
                <a16:creationId xmlns:a16="http://schemas.microsoft.com/office/drawing/2014/main" id="{25C7CFA6-09DF-7CC6-02C9-2D3EEFA105BC}"/>
              </a:ext>
            </a:extLst>
          </p:cNvPr>
          <p:cNvPicPr>
            <a:picLocks noChangeAspect="1"/>
          </p:cNvPicPr>
          <p:nvPr/>
        </p:nvPicPr>
        <p:blipFill>
          <a:blip r:embed="rId7"/>
          <a:stretch>
            <a:fillRect/>
          </a:stretch>
        </p:blipFill>
        <p:spPr>
          <a:xfrm>
            <a:off x="3767633" y="868989"/>
            <a:ext cx="7671797" cy="5197482"/>
          </a:xfrm>
          <a:prstGeom prst="rect">
            <a:avLst/>
          </a:prstGeom>
        </p:spPr>
      </p:pic>
      <p:sp>
        <p:nvSpPr>
          <p:cNvPr id="10" name="文本框 9">
            <a:extLst>
              <a:ext uri="{FF2B5EF4-FFF2-40B4-BE49-F238E27FC236}">
                <a16:creationId xmlns:a16="http://schemas.microsoft.com/office/drawing/2014/main" id="{FEDFD967-1258-13BB-A3E3-15B2A4B8312C}"/>
              </a:ext>
            </a:extLst>
          </p:cNvPr>
          <p:cNvSpPr txBox="1"/>
          <p:nvPr/>
        </p:nvSpPr>
        <p:spPr>
          <a:xfrm>
            <a:off x="733646" y="1631929"/>
            <a:ext cx="10388679" cy="461665"/>
          </a:xfrm>
          <a:prstGeom prst="rect">
            <a:avLst/>
          </a:prstGeom>
          <a:noFill/>
        </p:spPr>
        <p:txBody>
          <a:bodyPr wrap="square" rtlCol="0">
            <a:spAutoFit/>
          </a:bodyPr>
          <a:lstStyle/>
          <a:p>
            <a:pPr marL="342900" indent="-342900">
              <a:buFont typeface="Wingdings" panose="05000000000000000000" pitchFamily="2" charset="2"/>
              <a:buChar char="p"/>
            </a:pPr>
            <a:r>
              <a:rPr lang="zh-CN" altLang="en-US" sz="2400" b="1">
                <a:latin typeface="Cambria Math" panose="02040503050406030204" pitchFamily="18" charset="0"/>
                <a:ea typeface="楷体" panose="02010609060101010101" pitchFamily="49" charset="-122"/>
              </a:rPr>
              <a:t>对比</a:t>
            </a:r>
            <a:r>
              <a:rPr lang="en-US" altLang="zh-CN" sz="2400" b="1">
                <a:latin typeface="Cambria Math" panose="02040503050406030204" pitchFamily="18" charset="0"/>
                <a:ea typeface="Cambria Math" panose="02040503050406030204" pitchFamily="18" charset="0"/>
              </a:rPr>
              <a:t>GPTZero</a:t>
            </a:r>
            <a:endParaRPr lang="en-US" altLang="zh-CN" sz="2400" b="1">
              <a:latin typeface="Cambria Math" panose="02040503050406030204" pitchFamily="18" charset="0"/>
              <a:ea typeface="Cambria Math" panose="02040503050406030204" pitchFamily="18" charset="0"/>
              <a:sym typeface="Wingdings" panose="05000000000000000000" pitchFamily="2" charset="2"/>
            </a:endParaRPr>
          </a:p>
        </p:txBody>
      </p:sp>
      <p:sp>
        <p:nvSpPr>
          <p:cNvPr id="11" name="箭头: 右 10">
            <a:extLst>
              <a:ext uri="{FF2B5EF4-FFF2-40B4-BE49-F238E27FC236}">
                <a16:creationId xmlns:a16="http://schemas.microsoft.com/office/drawing/2014/main" id="{E8904145-67B3-41CA-7C24-0660F0AB8936}"/>
              </a:ext>
            </a:extLst>
          </p:cNvPr>
          <p:cNvSpPr/>
          <p:nvPr/>
        </p:nvSpPr>
        <p:spPr>
          <a:xfrm>
            <a:off x="3042211" y="1698128"/>
            <a:ext cx="408317" cy="379561"/>
          </a:xfrm>
          <a:prstGeom prst="rightArrow">
            <a:avLst/>
          </a:prstGeom>
          <a:solidFill>
            <a:srgbClr val="F8BEBE"/>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6B674A44-2E78-EDB5-F165-651C0673B0FD}"/>
              </a:ext>
            </a:extLst>
          </p:cNvPr>
          <p:cNvSpPr txBox="1"/>
          <p:nvPr/>
        </p:nvSpPr>
        <p:spPr>
          <a:xfrm>
            <a:off x="752570" y="3246150"/>
            <a:ext cx="10388679" cy="1667764"/>
          </a:xfrm>
          <a:prstGeom prst="rect">
            <a:avLst/>
          </a:prstGeom>
          <a:noFill/>
        </p:spPr>
        <p:txBody>
          <a:bodyPr wrap="square" rtlCol="0">
            <a:spAutoFit/>
          </a:bodyPr>
          <a:lstStyle/>
          <a:p>
            <a:pPr marL="342900" indent="-342900">
              <a:lnSpc>
                <a:spcPct val="150000"/>
              </a:lnSpc>
              <a:buFont typeface="Wingdings" panose="05000000000000000000" pitchFamily="2" charset="2"/>
              <a:buChar char="p"/>
            </a:pPr>
            <a:r>
              <a:rPr lang="zh-CN" altLang="en-US" sz="2400" b="1">
                <a:latin typeface="楷体" panose="02010609060101010101" pitchFamily="49" charset="-122"/>
                <a:ea typeface="楷体" panose="02010609060101010101" pitchFamily="49" charset="-122"/>
              </a:rPr>
              <a:t>检测效率</a:t>
            </a:r>
            <a:endParaRPr lang="en-US" altLang="zh-CN" sz="2400" b="1">
              <a:latin typeface="楷体" panose="02010609060101010101" pitchFamily="49" charset="-122"/>
              <a:ea typeface="楷体" panose="02010609060101010101" pitchFamily="49" charset="-122"/>
            </a:endParaRPr>
          </a:p>
          <a:p>
            <a:pPr marL="342900" indent="-342900">
              <a:lnSpc>
                <a:spcPct val="150000"/>
              </a:lnSpc>
              <a:buFont typeface="Wingdings" panose="05000000000000000000" pitchFamily="2" charset="2"/>
              <a:buChar char="p"/>
            </a:pPr>
            <a:r>
              <a:rPr lang="zh-CN" altLang="en-US" sz="2400" b="1">
                <a:latin typeface="楷体" panose="02010609060101010101" pitchFamily="49" charset="-122"/>
                <a:ea typeface="楷体" panose="02010609060101010101" pitchFamily="49" charset="-122"/>
                <a:sym typeface="Wingdings" panose="05000000000000000000" pitchFamily="2" charset="2"/>
              </a:rPr>
              <a:t>不同基座的影响</a:t>
            </a:r>
            <a:endParaRPr lang="en-US" altLang="zh-CN" sz="2400" b="1">
              <a:latin typeface="楷体" panose="02010609060101010101" pitchFamily="49" charset="-122"/>
              <a:ea typeface="楷体" panose="02010609060101010101" pitchFamily="49" charset="-122"/>
              <a:sym typeface="Wingdings" panose="05000000000000000000" pitchFamily="2" charset="2"/>
            </a:endParaRPr>
          </a:p>
          <a:p>
            <a:pPr marL="342900" indent="-342900">
              <a:lnSpc>
                <a:spcPct val="150000"/>
              </a:lnSpc>
              <a:buFont typeface="Wingdings" panose="05000000000000000000" pitchFamily="2" charset="2"/>
              <a:buChar char="p"/>
            </a:pPr>
            <a:r>
              <a:rPr lang="zh-CN" altLang="en-US" sz="2400" b="1">
                <a:latin typeface="楷体" panose="02010609060101010101" pitchFamily="49" charset="-122"/>
                <a:ea typeface="楷体" panose="02010609060101010101" pitchFamily="49" charset="-122"/>
                <a:sym typeface="Wingdings" panose="05000000000000000000" pitchFamily="2" charset="2"/>
              </a:rPr>
              <a:t>消融实验</a:t>
            </a:r>
            <a:endParaRPr lang="en-US" altLang="zh-CN" sz="2400" b="1">
              <a:latin typeface="楷体" panose="02010609060101010101" pitchFamily="49" charset="-122"/>
              <a:ea typeface="楷体" panose="02010609060101010101" pitchFamily="49" charset="-122"/>
              <a:sym typeface="Wingdings" panose="05000000000000000000" pitchFamily="2" charset="2"/>
            </a:endParaRPr>
          </a:p>
        </p:txBody>
      </p:sp>
    </p:spTree>
    <p:extLst>
      <p:ext uri="{BB962C8B-B14F-4D97-AF65-F5344CB8AC3E}">
        <p14:creationId xmlns:p14="http://schemas.microsoft.com/office/powerpoint/2010/main" val="35305674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199F2E-A8F8-4042-B670-BDE1520AA77E}"/>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5895A7F-3BE3-B3BF-1785-24941000A92D}"/>
              </a:ext>
            </a:extLst>
          </p:cNvPr>
          <p:cNvSpPr>
            <a:spLocks noGrp="1"/>
          </p:cNvSpPr>
          <p:nvPr>
            <p:ph type="ctrTitle"/>
          </p:nvPr>
        </p:nvSpPr>
        <p:spPr>
          <a:xfrm>
            <a:off x="0" y="3004752"/>
            <a:ext cx="12192000" cy="848495"/>
          </a:xfrm>
        </p:spPr>
        <p:txBody>
          <a:bodyPr>
            <a:normAutofit/>
          </a:bodyPr>
          <a:lstStyle/>
          <a:p>
            <a:r>
              <a:rPr lang="en-US" altLang="zh-CN" sz="5400" b="1">
                <a:latin typeface="Cambria Math" panose="02040503050406030204" pitchFamily="18" charset="0"/>
                <a:ea typeface="Cambria Math" panose="02040503050406030204" pitchFamily="18" charset="0"/>
              </a:rPr>
              <a:t>Conclusion</a:t>
            </a:r>
            <a:endParaRPr lang="zh-CN" altLang="en-US" sz="5400" dirty="0"/>
          </a:p>
        </p:txBody>
      </p:sp>
      <p:pic>
        <p:nvPicPr>
          <p:cNvPr id="5" name="图片 4">
            <a:extLst>
              <a:ext uri="{FF2B5EF4-FFF2-40B4-BE49-F238E27FC236}">
                <a16:creationId xmlns:a16="http://schemas.microsoft.com/office/drawing/2014/main" id="{7CFE3B53-8A70-CC75-3C18-3CD6384D2DC3}"/>
              </a:ext>
            </a:extLst>
          </p:cNvPr>
          <p:cNvPicPr>
            <a:picLocks noChangeAspect="1"/>
          </p:cNvPicPr>
          <p:nvPr/>
        </p:nvPicPr>
        <p:blipFill>
          <a:blip r:embed="rId3" cstate="print"/>
          <a:srcRect l="14083" t="27527" r="43306" b="56670"/>
          <a:stretch>
            <a:fillRect/>
          </a:stretch>
        </p:blipFill>
        <p:spPr>
          <a:xfrm>
            <a:off x="0" y="0"/>
            <a:ext cx="3784046" cy="993773"/>
          </a:xfrm>
          <a:prstGeom prst="rect">
            <a:avLst/>
          </a:prstGeom>
        </p:spPr>
      </p:pic>
      <p:pic>
        <p:nvPicPr>
          <p:cNvPr id="7" name="图片 6">
            <a:extLst>
              <a:ext uri="{FF2B5EF4-FFF2-40B4-BE49-F238E27FC236}">
                <a16:creationId xmlns:a16="http://schemas.microsoft.com/office/drawing/2014/main" id="{AD146D4B-706A-D570-A6A3-B4E78A8026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53763" y="0"/>
            <a:ext cx="1138237" cy="993773"/>
          </a:xfrm>
          <a:prstGeom prst="rect">
            <a:avLst/>
          </a:prstGeom>
        </p:spPr>
      </p:pic>
      <p:sp>
        <p:nvSpPr>
          <p:cNvPr id="9" name="灯片编号占位符 9">
            <a:extLst>
              <a:ext uri="{FF2B5EF4-FFF2-40B4-BE49-F238E27FC236}">
                <a16:creationId xmlns:a16="http://schemas.microsoft.com/office/drawing/2014/main" id="{517A1DE0-8CBB-8F1B-3FB0-1B8FB0DC15C6}"/>
              </a:ext>
            </a:extLst>
          </p:cNvPr>
          <p:cNvSpPr txBox="1">
            <a:spLocks/>
          </p:cNvSpPr>
          <p:nvPr/>
        </p:nvSpPr>
        <p:spPr>
          <a:xfrm>
            <a:off x="11582400" y="6263640"/>
            <a:ext cx="477520" cy="476250"/>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A3F0588-731F-4E74-8DCB-8906B5D06DFF}" type="slidenum">
              <a:rPr lang="en-US" altLang="zh-CN" sz="2000" b="1" smtClean="0">
                <a:solidFill>
                  <a:srgbClr val="C00000"/>
                </a:solidFill>
              </a:rPr>
              <a:pPr/>
              <a:t>24</a:t>
            </a:fld>
            <a:endParaRPr lang="en-US" altLang="zh-CN" sz="2000" b="1" dirty="0">
              <a:solidFill>
                <a:srgbClr val="C00000"/>
              </a:solidFill>
            </a:endParaRPr>
          </a:p>
        </p:txBody>
      </p:sp>
    </p:spTree>
    <p:extLst>
      <p:ext uri="{BB962C8B-B14F-4D97-AF65-F5344CB8AC3E}">
        <p14:creationId xmlns:p14="http://schemas.microsoft.com/office/powerpoint/2010/main" val="3212321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9A9F17-DDF9-250B-FDCD-CB3E624F36FD}"/>
              </a:ext>
            </a:extLst>
          </p:cNvPr>
          <p:cNvSpPr>
            <a:spLocks noGrp="1"/>
          </p:cNvSpPr>
          <p:nvPr>
            <p:ph type="ctrTitle"/>
          </p:nvPr>
        </p:nvSpPr>
        <p:spPr>
          <a:xfrm>
            <a:off x="0" y="3004752"/>
            <a:ext cx="12192000" cy="848495"/>
          </a:xfrm>
        </p:spPr>
        <p:txBody>
          <a:bodyPr>
            <a:normAutofit/>
          </a:bodyPr>
          <a:lstStyle/>
          <a:p>
            <a:r>
              <a:rPr lang="en-US" altLang="zh-CN" sz="5400" b="1" dirty="0">
                <a:latin typeface="Cambria Math" panose="02040503050406030204" pitchFamily="18" charset="0"/>
                <a:ea typeface="Cambria Math" panose="02040503050406030204" pitchFamily="18" charset="0"/>
              </a:rPr>
              <a:t>Thank you</a:t>
            </a:r>
            <a:endParaRPr lang="zh-CN" altLang="en-US" sz="5400" dirty="0"/>
          </a:p>
        </p:txBody>
      </p:sp>
      <p:pic>
        <p:nvPicPr>
          <p:cNvPr id="5" name="图片 4">
            <a:extLst>
              <a:ext uri="{FF2B5EF4-FFF2-40B4-BE49-F238E27FC236}">
                <a16:creationId xmlns:a16="http://schemas.microsoft.com/office/drawing/2014/main" id="{96751AAC-7252-ED22-30B8-3204FDF2DD56}"/>
              </a:ext>
            </a:extLst>
          </p:cNvPr>
          <p:cNvPicPr>
            <a:picLocks noChangeAspect="1"/>
          </p:cNvPicPr>
          <p:nvPr/>
        </p:nvPicPr>
        <p:blipFill>
          <a:blip r:embed="rId3" cstate="print"/>
          <a:srcRect l="14083" t="27527" r="43306" b="56670"/>
          <a:stretch>
            <a:fillRect/>
          </a:stretch>
        </p:blipFill>
        <p:spPr>
          <a:xfrm>
            <a:off x="0" y="0"/>
            <a:ext cx="3784046" cy="993773"/>
          </a:xfrm>
          <a:prstGeom prst="rect">
            <a:avLst/>
          </a:prstGeom>
        </p:spPr>
      </p:pic>
      <p:pic>
        <p:nvPicPr>
          <p:cNvPr id="7" name="图片 6">
            <a:extLst>
              <a:ext uri="{FF2B5EF4-FFF2-40B4-BE49-F238E27FC236}">
                <a16:creationId xmlns:a16="http://schemas.microsoft.com/office/drawing/2014/main" id="{3A5AD8F0-28C1-6B52-E582-1A31F07E22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53763" y="0"/>
            <a:ext cx="1138237" cy="993773"/>
          </a:xfrm>
          <a:prstGeom prst="rect">
            <a:avLst/>
          </a:prstGeom>
        </p:spPr>
      </p:pic>
      <p:sp>
        <p:nvSpPr>
          <p:cNvPr id="9" name="灯片编号占位符 9">
            <a:extLst>
              <a:ext uri="{FF2B5EF4-FFF2-40B4-BE49-F238E27FC236}">
                <a16:creationId xmlns:a16="http://schemas.microsoft.com/office/drawing/2014/main" id="{1578D95C-8AC3-83A9-DF9E-9B632DAD225B}"/>
              </a:ext>
            </a:extLst>
          </p:cNvPr>
          <p:cNvSpPr txBox="1">
            <a:spLocks/>
          </p:cNvSpPr>
          <p:nvPr/>
        </p:nvSpPr>
        <p:spPr>
          <a:xfrm>
            <a:off x="11582400" y="6263640"/>
            <a:ext cx="477520" cy="476250"/>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A3F0588-731F-4E74-8DCB-8906B5D06DFF}" type="slidenum">
              <a:rPr lang="en-US" altLang="zh-CN" sz="2000" b="1" smtClean="0">
                <a:solidFill>
                  <a:srgbClr val="C00000"/>
                </a:solidFill>
              </a:rPr>
              <a:pPr/>
              <a:t>25</a:t>
            </a:fld>
            <a:endParaRPr lang="en-US" altLang="zh-CN" sz="2000" b="1" dirty="0">
              <a:solidFill>
                <a:srgbClr val="C00000"/>
              </a:solidFill>
            </a:endParaRPr>
          </a:p>
        </p:txBody>
      </p:sp>
    </p:spTree>
    <p:extLst>
      <p:ext uri="{BB962C8B-B14F-4D97-AF65-F5344CB8AC3E}">
        <p14:creationId xmlns:p14="http://schemas.microsoft.com/office/powerpoint/2010/main" val="10408111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3773B7F-F902-6F6B-EF9A-4BACEE532D1C}"/>
              </a:ext>
            </a:extLst>
          </p:cNvPr>
          <p:cNvPicPr>
            <a:picLocks noChangeAspect="1"/>
          </p:cNvPicPr>
          <p:nvPr/>
        </p:nvPicPr>
        <p:blipFill>
          <a:blip r:embed="rId3" cstate="print"/>
          <a:srcRect l="14083" t="27527" r="43306" b="56670"/>
          <a:stretch>
            <a:fillRect/>
          </a:stretch>
        </p:blipFill>
        <p:spPr>
          <a:xfrm>
            <a:off x="0" y="0"/>
            <a:ext cx="3784046" cy="993773"/>
          </a:xfrm>
          <a:prstGeom prst="rect">
            <a:avLst/>
          </a:prstGeom>
        </p:spPr>
      </p:pic>
      <p:pic>
        <p:nvPicPr>
          <p:cNvPr id="6" name="图片 5">
            <a:extLst>
              <a:ext uri="{FF2B5EF4-FFF2-40B4-BE49-F238E27FC236}">
                <a16:creationId xmlns:a16="http://schemas.microsoft.com/office/drawing/2014/main" id="{5EB3C220-FCC6-F370-F148-80683C8960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53763" y="0"/>
            <a:ext cx="1138237" cy="993773"/>
          </a:xfrm>
          <a:prstGeom prst="rect">
            <a:avLst/>
          </a:prstGeom>
        </p:spPr>
      </p:pic>
      <p:pic>
        <p:nvPicPr>
          <p:cNvPr id="11" name="图形 10" descr="书籍">
            <a:extLst>
              <a:ext uri="{FF2B5EF4-FFF2-40B4-BE49-F238E27FC236}">
                <a16:creationId xmlns:a16="http://schemas.microsoft.com/office/drawing/2014/main" id="{FD4FCE32-7522-6BC7-33AD-78A3A39125D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7123" y="1049918"/>
            <a:ext cx="564884" cy="564884"/>
          </a:xfrm>
          <a:prstGeom prst="rect">
            <a:avLst/>
          </a:prstGeom>
        </p:spPr>
      </p:pic>
      <p:sp>
        <p:nvSpPr>
          <p:cNvPr id="12" name="文本框 11">
            <a:extLst>
              <a:ext uri="{FF2B5EF4-FFF2-40B4-BE49-F238E27FC236}">
                <a16:creationId xmlns:a16="http://schemas.microsoft.com/office/drawing/2014/main" id="{ED48FEFF-B46E-27C0-3E28-3D543FA2575B}"/>
              </a:ext>
            </a:extLst>
          </p:cNvPr>
          <p:cNvSpPr txBox="1"/>
          <p:nvPr/>
        </p:nvSpPr>
        <p:spPr>
          <a:xfrm>
            <a:off x="1002007" y="1049918"/>
            <a:ext cx="2520950" cy="523220"/>
          </a:xfrm>
          <a:prstGeom prst="rect">
            <a:avLst/>
          </a:prstGeom>
          <a:noFill/>
        </p:spPr>
        <p:txBody>
          <a:bodyPr wrap="square">
            <a:spAutoFit/>
          </a:bodyPr>
          <a:lstStyle/>
          <a:p>
            <a:r>
              <a:rPr lang="zh-CN" altLang="en-US" sz="2800" b="1" dirty="0">
                <a:latin typeface="楷体" panose="02010609060101010101" pitchFamily="49" charset="-122"/>
                <a:ea typeface="楷体" panose="02010609060101010101" pitchFamily="49" charset="-122"/>
              </a:rPr>
              <a:t>分享论文目录</a:t>
            </a:r>
          </a:p>
        </p:txBody>
      </p:sp>
      <p:sp>
        <p:nvSpPr>
          <p:cNvPr id="13" name="文本框 12">
            <a:extLst>
              <a:ext uri="{FF2B5EF4-FFF2-40B4-BE49-F238E27FC236}">
                <a16:creationId xmlns:a16="http://schemas.microsoft.com/office/drawing/2014/main" id="{863D9EDA-A9BF-4F12-FD4F-4DB3019B60A6}"/>
              </a:ext>
            </a:extLst>
          </p:cNvPr>
          <p:cNvSpPr txBox="1"/>
          <p:nvPr/>
        </p:nvSpPr>
        <p:spPr>
          <a:xfrm>
            <a:off x="437123" y="1670947"/>
            <a:ext cx="11693588" cy="461665"/>
          </a:xfrm>
          <a:prstGeom prst="rect">
            <a:avLst/>
          </a:prstGeom>
          <a:noFill/>
        </p:spPr>
        <p:txBody>
          <a:bodyPr wrap="square" rtlCol="0">
            <a:spAutoFit/>
          </a:bodyPr>
          <a:lstStyle/>
          <a:p>
            <a:r>
              <a:rPr lang="en-US" altLang="zh-CN" sz="2400">
                <a:latin typeface="Cambria Math" panose="02040503050406030204" pitchFamily="18" charset="0"/>
                <a:ea typeface="Cambria Math" panose="02040503050406030204" pitchFamily="18" charset="0"/>
              </a:rPr>
              <a:t>AI Generated Text Detection in NeuIPS 2024</a:t>
            </a:r>
            <a:endParaRPr lang="zh-CN" altLang="en-US" sz="2400" dirty="0">
              <a:latin typeface="Cambria Math" panose="02040503050406030204" pitchFamily="18" charset="0"/>
              <a:ea typeface="楷体" panose="02010609060101010101" pitchFamily="49" charset="-122"/>
            </a:endParaRPr>
          </a:p>
        </p:txBody>
      </p:sp>
      <p:sp>
        <p:nvSpPr>
          <p:cNvPr id="14" name="文本框 13">
            <a:extLst>
              <a:ext uri="{FF2B5EF4-FFF2-40B4-BE49-F238E27FC236}">
                <a16:creationId xmlns:a16="http://schemas.microsoft.com/office/drawing/2014/main" id="{616DF9E0-0A36-EF7C-6F42-4C3E45EE51F4}"/>
              </a:ext>
            </a:extLst>
          </p:cNvPr>
          <p:cNvSpPr txBox="1"/>
          <p:nvPr/>
        </p:nvSpPr>
        <p:spPr>
          <a:xfrm>
            <a:off x="770213" y="2188757"/>
            <a:ext cx="11360498" cy="2802562"/>
          </a:xfrm>
          <a:prstGeom prst="rect">
            <a:avLst/>
          </a:prstGeom>
          <a:noFill/>
        </p:spPr>
        <p:txBody>
          <a:bodyPr wrap="square" rtlCol="0">
            <a:spAutoFit/>
          </a:bodyPr>
          <a:lstStyle/>
          <a:p>
            <a:pPr marL="285750" indent="-285750">
              <a:lnSpc>
                <a:spcPct val="150000"/>
              </a:lnSpc>
              <a:buFont typeface="Wingdings" panose="05000000000000000000" pitchFamily="2" charset="2"/>
              <a:buChar char="l"/>
            </a:pPr>
            <a:r>
              <a:rPr lang="en-US" altLang="zh-CN" sz="2000">
                <a:latin typeface="Cambria Math" panose="02040503050406030204" pitchFamily="18" charset="0"/>
                <a:ea typeface="Cambria Math" panose="02040503050406030204" pitchFamily="18" charset="0"/>
              </a:rPr>
              <a:t>DeTeCtive: Detecting AI-generated Text via Multi-Level Contrastive LearningFine-tuning Detection</a:t>
            </a:r>
          </a:p>
          <a:p>
            <a:pPr>
              <a:lnSpc>
                <a:spcPct val="150000"/>
              </a:lnSpc>
            </a:pPr>
            <a:r>
              <a:rPr lang="en-US" altLang="zh-CN" sz="2000">
                <a:latin typeface="Cambria Math" panose="02040503050406030204" pitchFamily="18" charset="0"/>
                <a:ea typeface="Cambria Math" panose="02040503050406030204" pitchFamily="18" charset="0"/>
              </a:rPr>
              <a:t>     </a:t>
            </a:r>
            <a:r>
              <a:rPr lang="zh-CN" altLang="en-US" sz="2000">
                <a:latin typeface="Cambria Math" panose="02040503050406030204" pitchFamily="18" charset="0"/>
                <a:ea typeface="楷体" panose="02010609060101010101" pitchFamily="49" charset="-122"/>
              </a:rPr>
              <a:t>通过多级对比学习检测人工智能生成的文本</a:t>
            </a:r>
            <a:endParaRPr lang="en-US" altLang="zh-CN" sz="2000" b="1">
              <a:latin typeface="Cambria Math" panose="02040503050406030204" pitchFamily="18" charset="0"/>
              <a:ea typeface="Cambria Math" panose="02040503050406030204" pitchFamily="18" charset="0"/>
            </a:endParaRPr>
          </a:p>
          <a:p>
            <a:pPr marL="285750" indent="-285750">
              <a:lnSpc>
                <a:spcPct val="150000"/>
              </a:lnSpc>
              <a:buFont typeface="Wingdings" panose="05000000000000000000" pitchFamily="2" charset="2"/>
              <a:buChar char="l"/>
            </a:pPr>
            <a:r>
              <a:rPr lang="en-US" altLang="zh-CN" sz="2000">
                <a:latin typeface="Cambria Math" panose="02040503050406030204" pitchFamily="18" charset="0"/>
                <a:ea typeface="Cambria Math" panose="02040503050406030204" pitchFamily="18" charset="0"/>
              </a:rPr>
              <a:t>DPIC: Decoupling Prompt and Intrinsic Characteristics for LLM Generated Text Detection </a:t>
            </a:r>
          </a:p>
          <a:p>
            <a:pPr>
              <a:lnSpc>
                <a:spcPct val="150000"/>
              </a:lnSpc>
            </a:pPr>
            <a:r>
              <a:rPr lang="zh-CN" altLang="en-US" sz="2000">
                <a:latin typeface="Cambria Math" panose="02040503050406030204" pitchFamily="18" charset="0"/>
                <a:ea typeface="楷体" panose="02010609060101010101" pitchFamily="49" charset="-122"/>
              </a:rPr>
              <a:t>     分离提示和内在特征以进行 </a:t>
            </a:r>
            <a:r>
              <a:rPr lang="en-US" altLang="zh-CN" sz="2000">
                <a:latin typeface="Cambria Math" panose="02040503050406030204" pitchFamily="18" charset="0"/>
                <a:ea typeface="楷体" panose="02010609060101010101" pitchFamily="49" charset="-122"/>
              </a:rPr>
              <a:t>LLM </a:t>
            </a:r>
            <a:r>
              <a:rPr lang="zh-CN" altLang="en-US" sz="2000">
                <a:latin typeface="Cambria Math" panose="02040503050406030204" pitchFamily="18" charset="0"/>
                <a:ea typeface="楷体" panose="02010609060101010101" pitchFamily="49" charset="-122"/>
              </a:rPr>
              <a:t>生成文本检测</a:t>
            </a:r>
            <a:endParaRPr lang="en-US" altLang="zh-CN" sz="2000">
              <a:latin typeface="Cambria Math" panose="02040503050406030204" pitchFamily="18" charset="0"/>
              <a:ea typeface="楷体" panose="02010609060101010101" pitchFamily="49" charset="-122"/>
            </a:endParaRPr>
          </a:p>
          <a:p>
            <a:pPr marL="342900" indent="-342900">
              <a:lnSpc>
                <a:spcPct val="150000"/>
              </a:lnSpc>
              <a:buFont typeface="Wingdings" panose="05000000000000000000" pitchFamily="2" charset="2"/>
              <a:buChar char="l"/>
            </a:pPr>
            <a:r>
              <a:rPr lang="en-US" altLang="zh-CN" sz="2000">
                <a:latin typeface="Cambria Math" panose="02040503050406030204" pitchFamily="18" charset="0"/>
                <a:ea typeface="Cambria Math" panose="02040503050406030204" pitchFamily="18" charset="0"/>
              </a:rPr>
              <a:t>BISCOPE: AI-generated Text Detection by Checking Memorization of Preceding Tokens </a:t>
            </a:r>
            <a:endParaRPr lang="en-US" altLang="zh-CN" sz="2000" b="1">
              <a:latin typeface="Cambria Math" panose="02040503050406030204" pitchFamily="18" charset="0"/>
              <a:ea typeface="Cambria Math" panose="02040503050406030204" pitchFamily="18" charset="0"/>
            </a:endParaRPr>
          </a:p>
          <a:p>
            <a:pPr>
              <a:lnSpc>
                <a:spcPct val="150000"/>
              </a:lnSpc>
            </a:pPr>
            <a:r>
              <a:rPr lang="en-US" altLang="zh-CN" sz="2000" b="1">
                <a:latin typeface="Cambria Math" panose="02040503050406030204" pitchFamily="18" charset="0"/>
                <a:ea typeface="Cambria Math" panose="02040503050406030204" pitchFamily="18" charset="0"/>
              </a:rPr>
              <a:t>      </a:t>
            </a:r>
            <a:r>
              <a:rPr lang="zh-CN" altLang="en-US" sz="2000">
                <a:latin typeface="楷体" panose="02010609060101010101" pitchFamily="49" charset="-122"/>
                <a:ea typeface="楷体" panose="02010609060101010101" pitchFamily="49" charset="-122"/>
              </a:rPr>
              <a:t>通过检查前面标记的记忆来检测人工智能生成的文本</a:t>
            </a:r>
            <a:endParaRPr lang="en-US" altLang="zh-CN" sz="2000">
              <a:latin typeface="Cambria Math" panose="02040503050406030204" pitchFamily="18" charset="0"/>
              <a:ea typeface="Cambria Math" panose="02040503050406030204" pitchFamily="18" charset="0"/>
            </a:endParaRPr>
          </a:p>
        </p:txBody>
      </p:sp>
      <p:sp>
        <p:nvSpPr>
          <p:cNvPr id="7" name="灯片编号占位符 9">
            <a:extLst>
              <a:ext uri="{FF2B5EF4-FFF2-40B4-BE49-F238E27FC236}">
                <a16:creationId xmlns:a16="http://schemas.microsoft.com/office/drawing/2014/main" id="{BD75D900-68AD-E7A1-69A9-00C1E7BEC559}"/>
              </a:ext>
            </a:extLst>
          </p:cNvPr>
          <p:cNvSpPr txBox="1">
            <a:spLocks/>
          </p:cNvSpPr>
          <p:nvPr/>
        </p:nvSpPr>
        <p:spPr>
          <a:xfrm>
            <a:off x="11582400" y="6263640"/>
            <a:ext cx="477520" cy="476250"/>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A3F0588-731F-4E74-8DCB-8906B5D06DFF}" type="slidenum">
              <a:rPr lang="en-US" altLang="zh-CN" sz="2000" b="1" smtClean="0">
                <a:solidFill>
                  <a:srgbClr val="C00000"/>
                </a:solidFill>
                <a:latin typeface="Cambria Math" panose="02040503050406030204" pitchFamily="18" charset="0"/>
                <a:ea typeface="Cambria Math" panose="02040503050406030204" pitchFamily="18" charset="0"/>
              </a:rPr>
              <a:pPr/>
              <a:t>3</a:t>
            </a:fld>
            <a:endParaRPr lang="en-US" altLang="zh-CN" sz="2000" b="1" dirty="0">
              <a:solidFill>
                <a:srgbClr val="C0000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4035824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9A9F17-DDF9-250B-FDCD-CB3E624F36FD}"/>
              </a:ext>
            </a:extLst>
          </p:cNvPr>
          <p:cNvSpPr>
            <a:spLocks noGrp="1"/>
          </p:cNvSpPr>
          <p:nvPr>
            <p:ph type="ctrTitle"/>
          </p:nvPr>
        </p:nvSpPr>
        <p:spPr>
          <a:xfrm>
            <a:off x="0" y="2461405"/>
            <a:ext cx="12192000" cy="1613374"/>
          </a:xfrm>
        </p:spPr>
        <p:txBody>
          <a:bodyPr>
            <a:normAutofit fontScale="90000"/>
          </a:bodyPr>
          <a:lstStyle/>
          <a:p>
            <a:pPr>
              <a:lnSpc>
                <a:spcPct val="120000"/>
              </a:lnSpc>
            </a:pPr>
            <a:r>
              <a:rPr lang="en-US" altLang="zh-CN" sz="3600">
                <a:latin typeface="Cambria Math" panose="02040503050406030204" pitchFamily="18" charset="0"/>
                <a:ea typeface="Cambria Math" panose="02040503050406030204" pitchFamily="18" charset="0"/>
              </a:rPr>
              <a:t>DeTeCtive: Detecting AI-generated Text via Multi-Level Contrastive LearningFine-tuning Detection</a:t>
            </a:r>
            <a:br>
              <a:rPr lang="en-US" altLang="zh-CN" sz="3600">
                <a:latin typeface="Cambria Math" panose="02040503050406030204" pitchFamily="18" charset="0"/>
                <a:ea typeface="Cambria Math" panose="02040503050406030204" pitchFamily="18" charset="0"/>
              </a:rPr>
            </a:br>
            <a:r>
              <a:rPr lang="zh-CN" altLang="en-US" sz="3600">
                <a:latin typeface="Cambria Math" panose="02040503050406030204" pitchFamily="18" charset="0"/>
                <a:ea typeface="楷体" panose="02010609060101010101" pitchFamily="49" charset="-122"/>
              </a:rPr>
              <a:t>通过多级对比学习检测人工智能生成的文本</a:t>
            </a:r>
            <a:endParaRPr lang="zh-CN" altLang="en-US" sz="3600" dirty="0">
              <a:latin typeface="Cambria Math" panose="02040503050406030204" pitchFamily="18" charset="0"/>
              <a:ea typeface="楷体" panose="02010609060101010101" pitchFamily="49" charset="-122"/>
            </a:endParaRPr>
          </a:p>
        </p:txBody>
      </p:sp>
      <p:pic>
        <p:nvPicPr>
          <p:cNvPr id="5" name="图片 4">
            <a:extLst>
              <a:ext uri="{FF2B5EF4-FFF2-40B4-BE49-F238E27FC236}">
                <a16:creationId xmlns:a16="http://schemas.microsoft.com/office/drawing/2014/main" id="{96751AAC-7252-ED22-30B8-3204FDF2DD56}"/>
              </a:ext>
            </a:extLst>
          </p:cNvPr>
          <p:cNvPicPr>
            <a:picLocks noChangeAspect="1"/>
          </p:cNvPicPr>
          <p:nvPr/>
        </p:nvPicPr>
        <p:blipFill>
          <a:blip r:embed="rId3" cstate="print"/>
          <a:srcRect l="14083" t="27527" r="43306" b="56670"/>
          <a:stretch>
            <a:fillRect/>
          </a:stretch>
        </p:blipFill>
        <p:spPr>
          <a:xfrm>
            <a:off x="0" y="0"/>
            <a:ext cx="3784046" cy="993773"/>
          </a:xfrm>
          <a:prstGeom prst="rect">
            <a:avLst/>
          </a:prstGeom>
        </p:spPr>
      </p:pic>
      <p:pic>
        <p:nvPicPr>
          <p:cNvPr id="7" name="图片 6">
            <a:extLst>
              <a:ext uri="{FF2B5EF4-FFF2-40B4-BE49-F238E27FC236}">
                <a16:creationId xmlns:a16="http://schemas.microsoft.com/office/drawing/2014/main" id="{3A5AD8F0-28C1-6B52-E582-1A31F07E22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53763" y="0"/>
            <a:ext cx="1138237" cy="993773"/>
          </a:xfrm>
          <a:prstGeom prst="rect">
            <a:avLst/>
          </a:prstGeom>
        </p:spPr>
      </p:pic>
      <p:sp>
        <p:nvSpPr>
          <p:cNvPr id="9" name="灯片编号占位符 9">
            <a:extLst>
              <a:ext uri="{FF2B5EF4-FFF2-40B4-BE49-F238E27FC236}">
                <a16:creationId xmlns:a16="http://schemas.microsoft.com/office/drawing/2014/main" id="{867D07E0-8C2C-C9A9-F261-FBE7A4777887}"/>
              </a:ext>
            </a:extLst>
          </p:cNvPr>
          <p:cNvSpPr txBox="1">
            <a:spLocks/>
          </p:cNvSpPr>
          <p:nvPr/>
        </p:nvSpPr>
        <p:spPr>
          <a:xfrm>
            <a:off x="11582400" y="6263640"/>
            <a:ext cx="477520" cy="476250"/>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A3F0588-731F-4E74-8DCB-8906B5D06DFF}" type="slidenum">
              <a:rPr lang="en-US" altLang="zh-CN" sz="2000" b="1" smtClean="0">
                <a:solidFill>
                  <a:srgbClr val="C00000"/>
                </a:solidFill>
                <a:latin typeface="Cambria Math" panose="02040503050406030204" pitchFamily="18" charset="0"/>
                <a:ea typeface="Cambria Math" panose="02040503050406030204" pitchFamily="18" charset="0"/>
              </a:rPr>
              <a:pPr/>
              <a:t>4</a:t>
            </a:fld>
            <a:endParaRPr lang="en-US" altLang="zh-CN" sz="2000" b="1" dirty="0">
              <a:solidFill>
                <a:srgbClr val="C00000"/>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4291543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3773B7F-F902-6F6B-EF9A-4BACEE532D1C}"/>
              </a:ext>
            </a:extLst>
          </p:cNvPr>
          <p:cNvPicPr>
            <a:picLocks noChangeAspect="1"/>
          </p:cNvPicPr>
          <p:nvPr/>
        </p:nvPicPr>
        <p:blipFill>
          <a:blip r:embed="rId3" cstate="print"/>
          <a:srcRect l="14083" t="27527" r="43306" b="56670"/>
          <a:stretch>
            <a:fillRect/>
          </a:stretch>
        </p:blipFill>
        <p:spPr>
          <a:xfrm>
            <a:off x="0" y="0"/>
            <a:ext cx="3784046" cy="993773"/>
          </a:xfrm>
          <a:prstGeom prst="rect">
            <a:avLst/>
          </a:prstGeom>
        </p:spPr>
      </p:pic>
      <p:pic>
        <p:nvPicPr>
          <p:cNvPr id="6" name="图片 5">
            <a:extLst>
              <a:ext uri="{FF2B5EF4-FFF2-40B4-BE49-F238E27FC236}">
                <a16:creationId xmlns:a16="http://schemas.microsoft.com/office/drawing/2014/main" id="{5EB3C220-FCC6-F370-F148-80683C8960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53763" y="0"/>
            <a:ext cx="1138237" cy="993773"/>
          </a:xfrm>
          <a:prstGeom prst="rect">
            <a:avLst/>
          </a:prstGeom>
        </p:spPr>
      </p:pic>
      <p:cxnSp>
        <p:nvCxnSpPr>
          <p:cNvPr id="5" name="直接连接符 4">
            <a:extLst>
              <a:ext uri="{FF2B5EF4-FFF2-40B4-BE49-F238E27FC236}">
                <a16:creationId xmlns:a16="http://schemas.microsoft.com/office/drawing/2014/main" id="{BC5B8FAE-0EBB-2AD3-6C4E-12377CA62783}"/>
              </a:ext>
            </a:extLst>
          </p:cNvPr>
          <p:cNvCxnSpPr>
            <a:cxnSpLocks/>
          </p:cNvCxnSpPr>
          <p:nvPr/>
        </p:nvCxnSpPr>
        <p:spPr>
          <a:xfrm>
            <a:off x="99391" y="6461760"/>
            <a:ext cx="1464366"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文本框 7">
            <a:extLst>
              <a:ext uri="{FF2B5EF4-FFF2-40B4-BE49-F238E27FC236}">
                <a16:creationId xmlns:a16="http://schemas.microsoft.com/office/drawing/2014/main" id="{67154F5A-D1FB-7CF3-B425-3C5060FE5C5D}"/>
              </a:ext>
            </a:extLst>
          </p:cNvPr>
          <p:cNvSpPr txBox="1"/>
          <p:nvPr/>
        </p:nvSpPr>
        <p:spPr>
          <a:xfrm>
            <a:off x="603791" y="926164"/>
            <a:ext cx="3474723" cy="523220"/>
          </a:xfrm>
          <a:prstGeom prst="rect">
            <a:avLst/>
          </a:prstGeom>
          <a:noFill/>
        </p:spPr>
        <p:txBody>
          <a:bodyPr wrap="square" rtlCol="0">
            <a:spAutoFit/>
          </a:bodyPr>
          <a:lstStyle/>
          <a:p>
            <a:r>
              <a:rPr lang="en-US" altLang="zh-CN" sz="2800" b="1" dirty="0">
                <a:latin typeface="Cambria Math" panose="02040503050406030204" pitchFamily="18" charset="0"/>
                <a:ea typeface="Cambria Math" panose="02040503050406030204" pitchFamily="18" charset="0"/>
              </a:rPr>
              <a:t>Motivation</a:t>
            </a:r>
            <a:endParaRPr lang="zh-CN" altLang="en-US" sz="2800" b="1" dirty="0">
              <a:latin typeface="Cambria Math" panose="02040503050406030204" pitchFamily="18" charset="0"/>
              <a:ea typeface="楷体" panose="02010609060101010101" pitchFamily="49" charset="-122"/>
            </a:endParaRPr>
          </a:p>
        </p:txBody>
      </p:sp>
      <p:pic>
        <p:nvPicPr>
          <p:cNvPr id="9" name="图形 8" descr="灯泡和齿轮">
            <a:extLst>
              <a:ext uri="{FF2B5EF4-FFF2-40B4-BE49-F238E27FC236}">
                <a16:creationId xmlns:a16="http://schemas.microsoft.com/office/drawing/2014/main" id="{BB50CFD5-311B-7AE0-7CBD-656496AF071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0457" y="961427"/>
            <a:ext cx="452693" cy="452693"/>
          </a:xfrm>
          <a:prstGeom prst="rect">
            <a:avLst/>
          </a:prstGeom>
        </p:spPr>
      </p:pic>
      <p:sp>
        <p:nvSpPr>
          <p:cNvPr id="42" name="灯片编号占位符 9">
            <a:extLst>
              <a:ext uri="{FF2B5EF4-FFF2-40B4-BE49-F238E27FC236}">
                <a16:creationId xmlns:a16="http://schemas.microsoft.com/office/drawing/2014/main" id="{D2975E7E-9FF9-34B9-E2B8-CAD2F03EAC9D}"/>
              </a:ext>
            </a:extLst>
          </p:cNvPr>
          <p:cNvSpPr txBox="1">
            <a:spLocks/>
          </p:cNvSpPr>
          <p:nvPr/>
        </p:nvSpPr>
        <p:spPr>
          <a:xfrm>
            <a:off x="11582400" y="6263640"/>
            <a:ext cx="477520" cy="476250"/>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A3F0588-731F-4E74-8DCB-8906B5D06DFF}" type="slidenum">
              <a:rPr lang="en-US" altLang="zh-CN" sz="2000" b="1" smtClean="0">
                <a:solidFill>
                  <a:srgbClr val="C00000"/>
                </a:solidFill>
                <a:latin typeface="Cambria Math" panose="02040503050406030204" pitchFamily="18" charset="0"/>
                <a:ea typeface="Cambria Math" panose="02040503050406030204" pitchFamily="18" charset="0"/>
              </a:rPr>
              <a:pPr/>
              <a:t>5</a:t>
            </a:fld>
            <a:endParaRPr lang="en-US" altLang="zh-CN" sz="2000" b="1" dirty="0">
              <a:solidFill>
                <a:srgbClr val="C00000"/>
              </a:solidFill>
              <a:latin typeface="Cambria Math" panose="02040503050406030204" pitchFamily="18" charset="0"/>
              <a:ea typeface="Cambria Math" panose="02040503050406030204" pitchFamily="18" charset="0"/>
            </a:endParaRPr>
          </a:p>
        </p:txBody>
      </p:sp>
      <p:sp>
        <p:nvSpPr>
          <p:cNvPr id="2" name="文本框 1">
            <a:extLst>
              <a:ext uri="{FF2B5EF4-FFF2-40B4-BE49-F238E27FC236}">
                <a16:creationId xmlns:a16="http://schemas.microsoft.com/office/drawing/2014/main" id="{998BCEA4-1B2E-6DF4-49F3-738B10B49F34}"/>
              </a:ext>
            </a:extLst>
          </p:cNvPr>
          <p:cNvSpPr txBox="1"/>
          <p:nvPr/>
        </p:nvSpPr>
        <p:spPr>
          <a:xfrm>
            <a:off x="603791" y="1449383"/>
            <a:ext cx="11306413" cy="830997"/>
          </a:xfrm>
          <a:prstGeom prst="rect">
            <a:avLst/>
          </a:prstGeom>
          <a:noFill/>
        </p:spPr>
        <p:txBody>
          <a:bodyPr wrap="square" rtlCol="0">
            <a:spAutoFit/>
          </a:bodyPr>
          <a:lstStyle/>
          <a:p>
            <a:r>
              <a:rPr lang="zh-CN" altLang="en-US" sz="2400" b="1">
                <a:latin typeface="Cambria Math" panose="02040503050406030204" pitchFamily="18" charset="0"/>
                <a:ea typeface="楷体" panose="02010609060101010101" pitchFamily="49" charset="-122"/>
              </a:rPr>
              <a:t>基于训练的方法展示出显著的性能改进，但仍然受到训练数据的限制，且由于固定的二分类公式，在分布外 </a:t>
            </a:r>
            <a:r>
              <a:rPr lang="en-US" altLang="zh-CN" sz="2400" b="1">
                <a:latin typeface="Cambria Math" panose="02040503050406030204" pitchFamily="18" charset="0"/>
                <a:ea typeface="Cambria Math" panose="02040503050406030204" pitchFamily="18" charset="0"/>
              </a:rPr>
              <a:t>(OOD) </a:t>
            </a:r>
            <a:r>
              <a:rPr lang="zh-CN" altLang="en-US" sz="2400" b="1">
                <a:latin typeface="Cambria Math" panose="02040503050406030204" pitchFamily="18" charset="0"/>
                <a:ea typeface="楷体" panose="02010609060101010101" pitchFamily="49" charset="-122"/>
              </a:rPr>
              <a:t>检测场景中表现出不令人满意的泛化能力。</a:t>
            </a:r>
            <a:endParaRPr lang="zh-CN" altLang="en-US" sz="2400" b="1" dirty="0">
              <a:latin typeface="Cambria Math" panose="02040503050406030204" pitchFamily="18" charset="0"/>
              <a:ea typeface="楷体" panose="02010609060101010101" pitchFamily="49" charset="-122"/>
            </a:endParaRPr>
          </a:p>
        </p:txBody>
      </p:sp>
      <p:sp>
        <p:nvSpPr>
          <p:cNvPr id="10" name="文本框 9">
            <a:extLst>
              <a:ext uri="{FF2B5EF4-FFF2-40B4-BE49-F238E27FC236}">
                <a16:creationId xmlns:a16="http://schemas.microsoft.com/office/drawing/2014/main" id="{4452BA9D-7E72-BE88-896E-E73DF4577284}"/>
              </a:ext>
            </a:extLst>
          </p:cNvPr>
          <p:cNvSpPr txBox="1"/>
          <p:nvPr/>
        </p:nvSpPr>
        <p:spPr>
          <a:xfrm>
            <a:off x="99391" y="6461760"/>
            <a:ext cx="8224552" cy="276999"/>
          </a:xfrm>
          <a:prstGeom prst="rect">
            <a:avLst/>
          </a:prstGeom>
          <a:noFill/>
        </p:spPr>
        <p:txBody>
          <a:bodyPr wrap="square" rtlCol="0">
            <a:spAutoFit/>
          </a:bodyPr>
          <a:lstStyle/>
          <a:p>
            <a:r>
              <a:rPr lang="en-US" altLang="zh-CN" sz="1200">
                <a:latin typeface="Cambria Math" panose="02040503050406030204" pitchFamily="18" charset="0"/>
                <a:ea typeface="Cambria Math" panose="02040503050406030204" pitchFamily="18" charset="0"/>
              </a:rPr>
              <a:t>DeTeCtive: Detecting AI-generated Text via Multi-Level Contrastive LearningFine-tuning Detection   </a:t>
            </a:r>
            <a:r>
              <a:rPr lang="en-US" altLang="zh-CN" sz="1200" b="1">
                <a:latin typeface="Cambria Math" panose="02040503050406030204" pitchFamily="18" charset="0"/>
                <a:ea typeface="Cambria Math" panose="02040503050406030204" pitchFamily="18" charset="0"/>
              </a:rPr>
              <a:t>NeuIPS 2024</a:t>
            </a:r>
            <a:endParaRPr lang="zh-CN" altLang="en-US" sz="1200" b="1" dirty="0">
              <a:latin typeface="Cambria Math" panose="02040503050406030204" pitchFamily="18" charset="0"/>
            </a:endParaRPr>
          </a:p>
        </p:txBody>
      </p:sp>
      <p:sp>
        <p:nvSpPr>
          <p:cNvPr id="11" name="下箭头 12">
            <a:extLst>
              <a:ext uri="{FF2B5EF4-FFF2-40B4-BE49-F238E27FC236}">
                <a16:creationId xmlns:a16="http://schemas.microsoft.com/office/drawing/2014/main" id="{1EEE464A-3835-F444-A20C-1CAB130CE884}"/>
              </a:ext>
            </a:extLst>
          </p:cNvPr>
          <p:cNvSpPr/>
          <p:nvPr/>
        </p:nvSpPr>
        <p:spPr>
          <a:xfrm>
            <a:off x="8154502" y="2449505"/>
            <a:ext cx="338881" cy="460472"/>
          </a:xfrm>
          <a:prstGeom prst="downArrow">
            <a:avLst/>
          </a:prstGeom>
          <a:solidFill>
            <a:srgbClr val="C00000"/>
          </a:solidFill>
          <a:ln w="6350" cap="flat" cmpd="sng" algn="ctr">
            <a:noFill/>
            <a:prstDash val="solid"/>
            <a:miter lim="800000"/>
          </a:ln>
        </p:spPr>
        <p:txBody>
          <a:bodyPr anchor="ctr" anchorCtr="0"/>
          <a:lstStyle/>
          <a:p>
            <a:pPr algn="ctr"/>
            <a:endParaRPr lang="zh-CN" altLang="en-US" sz="1400" dirty="0">
              <a:latin typeface="微软雅黑" panose="020B0503020204020204" charset="-122"/>
              <a:ea typeface="微软雅黑" panose="020B0503020204020204" charset="-122"/>
            </a:endParaRPr>
          </a:p>
        </p:txBody>
      </p:sp>
      <p:sp>
        <p:nvSpPr>
          <p:cNvPr id="12" name="文本框 11">
            <a:extLst>
              <a:ext uri="{FF2B5EF4-FFF2-40B4-BE49-F238E27FC236}">
                <a16:creationId xmlns:a16="http://schemas.microsoft.com/office/drawing/2014/main" id="{14D53426-9203-FF7C-A8F6-42D46B8C40FE}"/>
              </a:ext>
            </a:extLst>
          </p:cNvPr>
          <p:cNvSpPr txBox="1"/>
          <p:nvPr/>
        </p:nvSpPr>
        <p:spPr>
          <a:xfrm>
            <a:off x="4934759" y="3074263"/>
            <a:ext cx="7228936" cy="461665"/>
          </a:xfrm>
          <a:prstGeom prst="rect">
            <a:avLst/>
          </a:prstGeom>
          <a:noFill/>
        </p:spPr>
        <p:txBody>
          <a:bodyPr wrap="square" rtlCol="0">
            <a:spAutoFit/>
          </a:bodyPr>
          <a:lstStyle/>
          <a:p>
            <a:r>
              <a:rPr lang="en-US" altLang="zh-CN" sz="2400" b="1">
                <a:latin typeface="Cambria Math" panose="02040503050406030204" pitchFamily="18" charset="0"/>
                <a:ea typeface="楷体" panose="02010609060101010101" pitchFamily="49" charset="-122"/>
              </a:rPr>
              <a:t>LLM</a:t>
            </a:r>
            <a:r>
              <a:rPr lang="zh-CN" altLang="en-US" sz="2400" b="1">
                <a:latin typeface="Cambria Math" panose="02040503050406030204" pitchFamily="18" charset="0"/>
                <a:ea typeface="楷体" panose="02010609060101010101" pitchFamily="49" charset="-122"/>
              </a:rPr>
              <a:t>看作一个特定作者，生成文本具备独特的风格。</a:t>
            </a:r>
            <a:endParaRPr lang="zh-CN" altLang="en-US" sz="2400" b="1" dirty="0">
              <a:latin typeface="Cambria Math" panose="02040503050406030204" pitchFamily="18" charset="0"/>
              <a:ea typeface="楷体" panose="02010609060101010101" pitchFamily="49" charset="-122"/>
            </a:endParaRPr>
          </a:p>
        </p:txBody>
      </p:sp>
      <p:sp>
        <p:nvSpPr>
          <p:cNvPr id="14" name="下箭头 12">
            <a:extLst>
              <a:ext uri="{FF2B5EF4-FFF2-40B4-BE49-F238E27FC236}">
                <a16:creationId xmlns:a16="http://schemas.microsoft.com/office/drawing/2014/main" id="{D7AECB96-185C-E21D-D79E-67D95A2A0464}"/>
              </a:ext>
            </a:extLst>
          </p:cNvPr>
          <p:cNvSpPr/>
          <p:nvPr/>
        </p:nvSpPr>
        <p:spPr>
          <a:xfrm>
            <a:off x="8182709" y="3708467"/>
            <a:ext cx="338881" cy="460472"/>
          </a:xfrm>
          <a:prstGeom prst="downArrow">
            <a:avLst/>
          </a:prstGeom>
          <a:solidFill>
            <a:srgbClr val="C00000"/>
          </a:solidFill>
          <a:ln w="6350" cap="flat" cmpd="sng" algn="ctr">
            <a:noFill/>
            <a:prstDash val="solid"/>
            <a:miter lim="800000"/>
          </a:ln>
        </p:spPr>
        <p:txBody>
          <a:bodyPr anchor="ctr" anchorCtr="0"/>
          <a:lstStyle/>
          <a:p>
            <a:pPr algn="ctr"/>
            <a:endParaRPr lang="zh-CN" altLang="en-US" sz="1400" dirty="0">
              <a:latin typeface="微软雅黑" panose="020B0503020204020204" charset="-122"/>
              <a:ea typeface="微软雅黑" panose="020B0503020204020204" charset="-122"/>
            </a:endParaRPr>
          </a:p>
        </p:txBody>
      </p:sp>
      <p:sp>
        <p:nvSpPr>
          <p:cNvPr id="17" name="文本框 16">
            <a:extLst>
              <a:ext uri="{FF2B5EF4-FFF2-40B4-BE49-F238E27FC236}">
                <a16:creationId xmlns:a16="http://schemas.microsoft.com/office/drawing/2014/main" id="{77AB410B-D849-8CE8-EC98-5AD8B4AE570D}"/>
              </a:ext>
            </a:extLst>
          </p:cNvPr>
          <p:cNvSpPr txBox="1"/>
          <p:nvPr/>
        </p:nvSpPr>
        <p:spPr>
          <a:xfrm>
            <a:off x="4963064" y="4236562"/>
            <a:ext cx="7228936" cy="461665"/>
          </a:xfrm>
          <a:prstGeom prst="rect">
            <a:avLst/>
          </a:prstGeom>
          <a:noFill/>
        </p:spPr>
        <p:txBody>
          <a:bodyPr wrap="square" rtlCol="0">
            <a:spAutoFit/>
          </a:bodyPr>
          <a:lstStyle/>
          <a:p>
            <a:r>
              <a:rPr lang="zh-CN" altLang="en-US" sz="2400" b="1">
                <a:latin typeface="Cambria Math" panose="02040503050406030204" pitchFamily="18" charset="0"/>
                <a:ea typeface="楷体" panose="02010609060101010101" pitchFamily="49" charset="-122"/>
              </a:rPr>
              <a:t>二元分类  </a:t>
            </a:r>
            <a:r>
              <a:rPr lang="en-US" altLang="zh-CN" sz="2400" b="1">
                <a:latin typeface="Cambria Math" panose="02040503050406030204" pitchFamily="18" charset="0"/>
                <a:ea typeface="楷体" panose="02010609060101010101" pitchFamily="49" charset="-122"/>
                <a:sym typeface="Wingdings" panose="05000000000000000000" pitchFamily="2" charset="2"/>
              </a:rPr>
              <a:t>  </a:t>
            </a:r>
            <a:r>
              <a:rPr lang="zh-CN" altLang="en-US" sz="2400" b="1">
                <a:latin typeface="Cambria Math" panose="02040503050406030204" pitchFamily="18" charset="0"/>
                <a:ea typeface="楷体" panose="02010609060101010101" pitchFamily="49" charset="-122"/>
              </a:rPr>
              <a:t>特征空间下区分不同写作风格的任务。</a:t>
            </a:r>
            <a:endParaRPr lang="zh-CN" altLang="en-US" sz="2400" b="1" dirty="0">
              <a:latin typeface="Cambria Math" panose="02040503050406030204" pitchFamily="18" charset="0"/>
              <a:ea typeface="楷体" panose="02010609060101010101" pitchFamily="49" charset="-122"/>
            </a:endParaRPr>
          </a:p>
        </p:txBody>
      </p:sp>
      <p:sp>
        <p:nvSpPr>
          <p:cNvPr id="18" name="下箭头 12">
            <a:extLst>
              <a:ext uri="{FF2B5EF4-FFF2-40B4-BE49-F238E27FC236}">
                <a16:creationId xmlns:a16="http://schemas.microsoft.com/office/drawing/2014/main" id="{5BE61007-4E49-200F-BC75-258185A025CA}"/>
              </a:ext>
            </a:extLst>
          </p:cNvPr>
          <p:cNvSpPr/>
          <p:nvPr/>
        </p:nvSpPr>
        <p:spPr>
          <a:xfrm>
            <a:off x="8182709" y="4873435"/>
            <a:ext cx="338881" cy="460472"/>
          </a:xfrm>
          <a:prstGeom prst="downArrow">
            <a:avLst/>
          </a:prstGeom>
          <a:solidFill>
            <a:srgbClr val="C00000"/>
          </a:solidFill>
          <a:ln w="6350" cap="flat" cmpd="sng" algn="ctr">
            <a:noFill/>
            <a:prstDash val="solid"/>
            <a:miter lim="800000"/>
          </a:ln>
        </p:spPr>
        <p:txBody>
          <a:bodyPr anchor="ctr" anchorCtr="0"/>
          <a:lstStyle/>
          <a:p>
            <a:pPr algn="ctr"/>
            <a:endParaRPr lang="zh-CN" altLang="en-US" sz="1400" dirty="0">
              <a:latin typeface="微软雅黑" panose="020B0503020204020204" charset="-122"/>
              <a:ea typeface="微软雅黑" panose="020B0503020204020204" charset="-122"/>
            </a:endParaRPr>
          </a:p>
        </p:txBody>
      </p:sp>
      <p:sp>
        <p:nvSpPr>
          <p:cNvPr id="20" name="文本框 19">
            <a:extLst>
              <a:ext uri="{FF2B5EF4-FFF2-40B4-BE49-F238E27FC236}">
                <a16:creationId xmlns:a16="http://schemas.microsoft.com/office/drawing/2014/main" id="{A8DEEAAC-0F4D-51F4-2445-E994B902BEA7}"/>
              </a:ext>
            </a:extLst>
          </p:cNvPr>
          <p:cNvSpPr txBox="1"/>
          <p:nvPr/>
        </p:nvSpPr>
        <p:spPr>
          <a:xfrm>
            <a:off x="6494382" y="5495524"/>
            <a:ext cx="4054415" cy="461665"/>
          </a:xfrm>
          <a:prstGeom prst="rect">
            <a:avLst/>
          </a:prstGeom>
          <a:noFill/>
        </p:spPr>
        <p:txBody>
          <a:bodyPr wrap="square" rtlCol="0">
            <a:spAutoFit/>
          </a:bodyPr>
          <a:lstStyle/>
          <a:p>
            <a:r>
              <a:rPr lang="zh-CN" altLang="en-US" sz="2400" b="1">
                <a:latin typeface="Cambria Math" panose="02040503050406030204" pitchFamily="18" charset="0"/>
                <a:ea typeface="楷体" panose="02010609060101010101" pitchFamily="49" charset="-122"/>
              </a:rPr>
              <a:t>简单地说，即</a:t>
            </a:r>
            <a:r>
              <a:rPr lang="zh-CN" altLang="en-US" sz="2400" b="1">
                <a:solidFill>
                  <a:schemeClr val="accent1"/>
                </a:solidFill>
                <a:latin typeface="Cambria Math" panose="02040503050406030204" pitchFamily="18" charset="0"/>
                <a:ea typeface="楷体" panose="02010609060101010101" pitchFamily="49" charset="-122"/>
              </a:rPr>
              <a:t>多元分类范式</a:t>
            </a:r>
            <a:r>
              <a:rPr lang="zh-CN" altLang="en-US" sz="2400" b="1">
                <a:latin typeface="Cambria Math" panose="02040503050406030204" pitchFamily="18" charset="0"/>
                <a:ea typeface="楷体" panose="02010609060101010101" pitchFamily="49" charset="-122"/>
              </a:rPr>
              <a:t>。</a:t>
            </a:r>
            <a:endParaRPr lang="zh-CN" altLang="en-US" sz="2400" b="1" dirty="0">
              <a:latin typeface="Cambria Math" panose="02040503050406030204" pitchFamily="18" charset="0"/>
              <a:ea typeface="楷体" panose="02010609060101010101" pitchFamily="49" charset="-122"/>
            </a:endParaRPr>
          </a:p>
        </p:txBody>
      </p:sp>
      <p:pic>
        <p:nvPicPr>
          <p:cNvPr id="31" name="图形 30">
            <a:extLst>
              <a:ext uri="{FF2B5EF4-FFF2-40B4-BE49-F238E27FC236}">
                <a16:creationId xmlns:a16="http://schemas.microsoft.com/office/drawing/2014/main" id="{D1ABB20C-B428-EE42-0322-6373483F09F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275540" y="3328359"/>
            <a:ext cx="434340" cy="424815"/>
          </a:xfrm>
          <a:prstGeom prst="rect">
            <a:avLst/>
          </a:prstGeom>
        </p:spPr>
      </p:pic>
      <p:pic>
        <p:nvPicPr>
          <p:cNvPr id="32" name="图形 31">
            <a:extLst>
              <a:ext uri="{FF2B5EF4-FFF2-40B4-BE49-F238E27FC236}">
                <a16:creationId xmlns:a16="http://schemas.microsoft.com/office/drawing/2014/main" id="{801BB99D-0112-6A78-86AC-B02C15DD4FF9}"/>
              </a:ext>
            </a:extLst>
          </p:cNvPr>
          <p:cNvPicPr>
            <a:picLocks noChangeAspect="1"/>
          </p:cNvPicPr>
          <p:nvPr/>
        </p:nvPicPr>
        <p:blipFill>
          <a:blip r:embed="rId9">
            <a:extLst>
              <a:ext uri="{96DAC541-7B7A-43D3-8B79-37D633B846F1}">
                <asvg:svgBlip xmlns:asvg="http://schemas.microsoft.com/office/drawing/2016/SVG/main" r:embed="rId10"/>
              </a:ext>
            </a:extLst>
          </a:blip>
          <a:srcRect/>
          <a:stretch>
            <a:fillRect/>
          </a:stretch>
        </p:blipFill>
        <p:spPr>
          <a:xfrm>
            <a:off x="2165050" y="3252794"/>
            <a:ext cx="628650" cy="614680"/>
          </a:xfrm>
          <a:custGeom>
            <a:avLst/>
            <a:gdLst>
              <a:gd name="connsiteX0" fmla="*/ 136291 w 514723"/>
              <a:gd name="connsiteY0" fmla="*/ 120666 h 514723"/>
              <a:gd name="connsiteX1" fmla="*/ 90947 w 514723"/>
              <a:gd name="connsiteY1" fmla="*/ 166010 h 514723"/>
              <a:gd name="connsiteX2" fmla="*/ 90947 w 514723"/>
              <a:gd name="connsiteY2" fmla="*/ 347382 h 514723"/>
              <a:gd name="connsiteX3" fmla="*/ 136291 w 514723"/>
              <a:gd name="connsiteY3" fmla="*/ 392726 h 514723"/>
              <a:gd name="connsiteX4" fmla="*/ 394250 w 514723"/>
              <a:gd name="connsiteY4" fmla="*/ 392726 h 514723"/>
              <a:gd name="connsiteX5" fmla="*/ 439594 w 514723"/>
              <a:gd name="connsiteY5" fmla="*/ 347382 h 514723"/>
              <a:gd name="connsiteX6" fmla="*/ 439594 w 514723"/>
              <a:gd name="connsiteY6" fmla="*/ 166010 h 514723"/>
              <a:gd name="connsiteX7" fmla="*/ 394250 w 514723"/>
              <a:gd name="connsiteY7" fmla="*/ 120666 h 514723"/>
              <a:gd name="connsiteX8" fmla="*/ 0 w 514723"/>
              <a:gd name="connsiteY8" fmla="*/ 0 h 514723"/>
              <a:gd name="connsiteX9" fmla="*/ 514723 w 514723"/>
              <a:gd name="connsiteY9" fmla="*/ 0 h 514723"/>
              <a:gd name="connsiteX10" fmla="*/ 514723 w 514723"/>
              <a:gd name="connsiteY10" fmla="*/ 514723 h 514723"/>
              <a:gd name="connsiteX11" fmla="*/ 0 w 514723"/>
              <a:gd name="connsiteY11" fmla="*/ 514723 h 514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14723" h="514723">
                <a:moveTo>
                  <a:pt x="136291" y="120666"/>
                </a:moveTo>
                <a:cubicBezTo>
                  <a:pt x="111248" y="120666"/>
                  <a:pt x="90947" y="140967"/>
                  <a:pt x="90947" y="166010"/>
                </a:cubicBezTo>
                <a:lnTo>
                  <a:pt x="90947" y="347382"/>
                </a:lnTo>
                <a:cubicBezTo>
                  <a:pt x="90947" y="372425"/>
                  <a:pt x="111248" y="392726"/>
                  <a:pt x="136291" y="392726"/>
                </a:cubicBezTo>
                <a:lnTo>
                  <a:pt x="394250" y="392726"/>
                </a:lnTo>
                <a:cubicBezTo>
                  <a:pt x="419293" y="392726"/>
                  <a:pt x="439594" y="372425"/>
                  <a:pt x="439594" y="347382"/>
                </a:cubicBezTo>
                <a:lnTo>
                  <a:pt x="439594" y="166010"/>
                </a:lnTo>
                <a:cubicBezTo>
                  <a:pt x="439594" y="140967"/>
                  <a:pt x="419293" y="120666"/>
                  <a:pt x="394250" y="120666"/>
                </a:cubicBezTo>
                <a:close/>
                <a:moveTo>
                  <a:pt x="0" y="0"/>
                </a:moveTo>
                <a:lnTo>
                  <a:pt x="514723" y="0"/>
                </a:lnTo>
                <a:lnTo>
                  <a:pt x="514723" y="514723"/>
                </a:lnTo>
                <a:lnTo>
                  <a:pt x="0" y="514723"/>
                </a:lnTo>
                <a:close/>
              </a:path>
            </a:pathLst>
          </a:custGeom>
        </p:spPr>
      </p:pic>
      <p:pic>
        <p:nvPicPr>
          <p:cNvPr id="33" name="图片 55" descr="论文检测">
            <a:extLst>
              <a:ext uri="{FF2B5EF4-FFF2-40B4-BE49-F238E27FC236}">
                <a16:creationId xmlns:a16="http://schemas.microsoft.com/office/drawing/2014/main" id="{CBD890E9-5B75-BA68-7B59-90D24E1F650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36594" y="4143061"/>
            <a:ext cx="572135" cy="572135"/>
          </a:xfrm>
          <a:prstGeom prst="rect">
            <a:avLst/>
          </a:prstGeom>
        </p:spPr>
      </p:pic>
      <p:pic>
        <p:nvPicPr>
          <p:cNvPr id="41" name="图片 40">
            <a:extLst>
              <a:ext uri="{FF2B5EF4-FFF2-40B4-BE49-F238E27FC236}">
                <a16:creationId xmlns:a16="http://schemas.microsoft.com/office/drawing/2014/main" id="{63505765-2654-4E88-DC90-FE582C771EF8}"/>
              </a:ext>
            </a:extLst>
          </p:cNvPr>
          <p:cNvPicPr>
            <a:picLocks noChangeAspect="1"/>
          </p:cNvPicPr>
          <p:nvPr/>
        </p:nvPicPr>
        <p:blipFill>
          <a:blip r:embed="rId13"/>
          <a:stretch>
            <a:fillRect/>
          </a:stretch>
        </p:blipFill>
        <p:spPr>
          <a:xfrm>
            <a:off x="2163073" y="4937052"/>
            <a:ext cx="628015" cy="584835"/>
          </a:xfrm>
          <a:prstGeom prst="rect">
            <a:avLst/>
          </a:prstGeom>
        </p:spPr>
      </p:pic>
      <p:sp>
        <p:nvSpPr>
          <p:cNvPr id="43" name="箭头: 右 44">
            <a:extLst>
              <a:ext uri="{FF2B5EF4-FFF2-40B4-BE49-F238E27FC236}">
                <a16:creationId xmlns:a16="http://schemas.microsoft.com/office/drawing/2014/main" id="{BDC5DA17-C5A8-FBDA-139B-9072E1D3A337}"/>
              </a:ext>
            </a:extLst>
          </p:cNvPr>
          <p:cNvSpPr/>
          <p:nvPr/>
        </p:nvSpPr>
        <p:spPr bwMode="auto">
          <a:xfrm rot="19553836">
            <a:off x="1393930" y="3881571"/>
            <a:ext cx="683895" cy="216535"/>
          </a:xfrm>
          <a:prstGeom prst="rightArrow">
            <a:avLst/>
          </a:prstGeom>
          <a:solidFill>
            <a:schemeClr val="accent6">
              <a:lumMod val="20000"/>
              <a:lumOff val="80000"/>
            </a:schemeClr>
          </a:solidFill>
          <a:ln w="19050" cap="flat" cmpd="sng" algn="ctr">
            <a:solidFill>
              <a:srgbClr val="E46C0A"/>
            </a:solidFill>
            <a:prstDash val="solid"/>
            <a:miter lim="800000"/>
          </a:ln>
        </p:spPr>
        <p:txBody>
          <a:bodyPr rtlCol="0" anchor="ctr" anchorCtr="0"/>
          <a:lstStyle/>
          <a:p>
            <a:pPr algn="ctr"/>
            <a:endParaRPr lang="en-US" sz="1400" dirty="0">
              <a:latin typeface="微软雅黑" panose="020B0503020204020204" pitchFamily="34" charset="-122"/>
              <a:ea typeface="微软雅黑" panose="020B0503020204020204" pitchFamily="34" charset="-122"/>
            </a:endParaRPr>
          </a:p>
        </p:txBody>
      </p:sp>
      <p:sp>
        <p:nvSpPr>
          <p:cNvPr id="44" name="箭头: 右 45">
            <a:extLst>
              <a:ext uri="{FF2B5EF4-FFF2-40B4-BE49-F238E27FC236}">
                <a16:creationId xmlns:a16="http://schemas.microsoft.com/office/drawing/2014/main" id="{F5087CDE-E1E9-65B9-9013-2CE84FCC1A3C}"/>
              </a:ext>
            </a:extLst>
          </p:cNvPr>
          <p:cNvSpPr/>
          <p:nvPr/>
        </p:nvSpPr>
        <p:spPr bwMode="auto">
          <a:xfrm rot="1800000">
            <a:off x="1400651" y="4828785"/>
            <a:ext cx="679450" cy="216535"/>
          </a:xfrm>
          <a:prstGeom prst="rightArrow">
            <a:avLst/>
          </a:prstGeom>
          <a:solidFill>
            <a:schemeClr val="accent5">
              <a:lumMod val="20000"/>
              <a:lumOff val="80000"/>
            </a:schemeClr>
          </a:solidFill>
          <a:ln w="19050" cap="flat" cmpd="sng" algn="ctr">
            <a:solidFill>
              <a:schemeClr val="accent5">
                <a:lumMod val="75000"/>
              </a:schemeClr>
            </a:solidFill>
            <a:prstDash val="solid"/>
            <a:miter lim="800000"/>
          </a:ln>
        </p:spPr>
        <p:txBody>
          <a:bodyPr rtlCol="0" anchor="ctr" anchorCtr="0"/>
          <a:lstStyle/>
          <a:p>
            <a:pPr algn="ctr"/>
            <a:endParaRPr lang="en-US" sz="1400" dirty="0">
              <a:latin typeface="微软雅黑" panose="020B0503020204020204" pitchFamily="34" charset="-122"/>
              <a:ea typeface="微软雅黑" panose="020B0503020204020204" pitchFamily="34" charset="-122"/>
            </a:endParaRPr>
          </a:p>
        </p:txBody>
      </p:sp>
      <p:sp>
        <p:nvSpPr>
          <p:cNvPr id="45" name="矩形: 圆角 44">
            <a:extLst>
              <a:ext uri="{FF2B5EF4-FFF2-40B4-BE49-F238E27FC236}">
                <a16:creationId xmlns:a16="http://schemas.microsoft.com/office/drawing/2014/main" id="{5D36CEA5-8FEB-21F6-ACA9-567991C41340}"/>
              </a:ext>
            </a:extLst>
          </p:cNvPr>
          <p:cNvSpPr/>
          <p:nvPr/>
        </p:nvSpPr>
        <p:spPr>
          <a:xfrm>
            <a:off x="663150" y="2973238"/>
            <a:ext cx="2241076" cy="2725946"/>
          </a:xfrm>
          <a:prstGeom prst="roundRect">
            <a:avLst>
              <a:gd name="adj" fmla="val 5889"/>
            </a:avLst>
          </a:prstGeom>
          <a:noFill/>
          <a:ln w="28575">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7" name="图片 46">
            <a:extLst>
              <a:ext uri="{FF2B5EF4-FFF2-40B4-BE49-F238E27FC236}">
                <a16:creationId xmlns:a16="http://schemas.microsoft.com/office/drawing/2014/main" id="{ED94A773-A141-03D6-877A-9A7C50206B74}"/>
              </a:ext>
            </a:extLst>
          </p:cNvPr>
          <p:cNvPicPr>
            <a:picLocks noChangeAspect="1"/>
          </p:cNvPicPr>
          <p:nvPr/>
        </p:nvPicPr>
        <p:blipFill>
          <a:blip r:embed="rId14"/>
          <a:srcRect t="3838"/>
          <a:stretch/>
        </p:blipFill>
        <p:spPr>
          <a:xfrm>
            <a:off x="3548943" y="4797923"/>
            <a:ext cx="998854" cy="980596"/>
          </a:xfrm>
          <a:prstGeom prst="rect">
            <a:avLst/>
          </a:prstGeom>
        </p:spPr>
      </p:pic>
      <p:sp>
        <p:nvSpPr>
          <p:cNvPr id="48" name="箭头: 燕尾形 47">
            <a:extLst>
              <a:ext uri="{FF2B5EF4-FFF2-40B4-BE49-F238E27FC236}">
                <a16:creationId xmlns:a16="http://schemas.microsoft.com/office/drawing/2014/main" id="{FE68C667-E23A-F65A-D6CA-EE998A11BAB2}"/>
              </a:ext>
            </a:extLst>
          </p:cNvPr>
          <p:cNvSpPr/>
          <p:nvPr/>
        </p:nvSpPr>
        <p:spPr>
          <a:xfrm>
            <a:off x="2983424" y="5093941"/>
            <a:ext cx="519511" cy="401974"/>
          </a:xfrm>
          <a:prstGeom prst="notchedRightArrow">
            <a:avLst/>
          </a:prstGeom>
          <a:solidFill>
            <a:schemeClr val="accent6">
              <a:lumMod val="40000"/>
              <a:lumOff val="6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圆角 48">
            <a:extLst>
              <a:ext uri="{FF2B5EF4-FFF2-40B4-BE49-F238E27FC236}">
                <a16:creationId xmlns:a16="http://schemas.microsoft.com/office/drawing/2014/main" id="{C1C04367-F71C-9257-5C87-40350628F08B}"/>
              </a:ext>
            </a:extLst>
          </p:cNvPr>
          <p:cNvSpPr/>
          <p:nvPr/>
        </p:nvSpPr>
        <p:spPr>
          <a:xfrm>
            <a:off x="531374" y="2863971"/>
            <a:ext cx="4103886" cy="2961732"/>
          </a:xfrm>
          <a:prstGeom prst="roundRect">
            <a:avLst>
              <a:gd name="adj" fmla="val 5889"/>
            </a:avLst>
          </a:prstGeom>
          <a:noFill/>
          <a:ln w="28575">
            <a:solidFill>
              <a:srgbClr val="92D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49">
            <a:extLst>
              <a:ext uri="{FF2B5EF4-FFF2-40B4-BE49-F238E27FC236}">
                <a16:creationId xmlns:a16="http://schemas.microsoft.com/office/drawing/2014/main" id="{2B203B97-4522-6171-7B27-84B2B7DE3EBC}"/>
              </a:ext>
            </a:extLst>
          </p:cNvPr>
          <p:cNvSpPr txBox="1"/>
          <p:nvPr/>
        </p:nvSpPr>
        <p:spPr>
          <a:xfrm>
            <a:off x="698782" y="3036198"/>
            <a:ext cx="1492938" cy="369332"/>
          </a:xfrm>
          <a:prstGeom prst="rect">
            <a:avLst/>
          </a:prstGeom>
          <a:noFill/>
        </p:spPr>
        <p:txBody>
          <a:bodyPr wrap="square" rtlCol="0">
            <a:spAutoFit/>
          </a:bodyPr>
          <a:lstStyle/>
          <a:p>
            <a:r>
              <a:rPr lang="zh-CN" altLang="en-US" b="1">
                <a:latin typeface="Cambria Math" panose="02040503050406030204" pitchFamily="18" charset="0"/>
                <a:ea typeface="楷体" panose="02010609060101010101" pitchFamily="49" charset="-122"/>
              </a:rPr>
              <a:t>二元分类❌</a:t>
            </a:r>
            <a:endParaRPr lang="zh-CN" altLang="en-US" b="1" dirty="0">
              <a:latin typeface="Cambria Math" panose="02040503050406030204" pitchFamily="18" charset="0"/>
              <a:ea typeface="楷体" panose="02010609060101010101" pitchFamily="49" charset="-122"/>
            </a:endParaRPr>
          </a:p>
        </p:txBody>
      </p:sp>
      <p:sp>
        <p:nvSpPr>
          <p:cNvPr id="51" name="文本框 50">
            <a:extLst>
              <a:ext uri="{FF2B5EF4-FFF2-40B4-BE49-F238E27FC236}">
                <a16:creationId xmlns:a16="http://schemas.microsoft.com/office/drawing/2014/main" id="{85353732-7D41-758C-FE7B-F45F8FAF3AC2}"/>
              </a:ext>
            </a:extLst>
          </p:cNvPr>
          <p:cNvSpPr txBox="1"/>
          <p:nvPr/>
        </p:nvSpPr>
        <p:spPr>
          <a:xfrm>
            <a:off x="2976563" y="3024109"/>
            <a:ext cx="1492938" cy="369332"/>
          </a:xfrm>
          <a:prstGeom prst="rect">
            <a:avLst/>
          </a:prstGeom>
          <a:noFill/>
        </p:spPr>
        <p:txBody>
          <a:bodyPr wrap="square" rtlCol="0">
            <a:spAutoFit/>
          </a:bodyPr>
          <a:lstStyle/>
          <a:p>
            <a:r>
              <a:rPr lang="zh-CN" altLang="en-US" b="1">
                <a:latin typeface="Cambria Math" panose="02040503050406030204" pitchFamily="18" charset="0"/>
                <a:ea typeface="楷体" panose="02010609060101010101" pitchFamily="49" charset="-122"/>
              </a:rPr>
              <a:t>多元分类</a:t>
            </a:r>
            <a:endParaRPr lang="zh-CN" altLang="en-US" b="1" dirty="0">
              <a:latin typeface="Cambria Math" panose="02040503050406030204" pitchFamily="18" charset="0"/>
              <a:ea typeface="楷体" panose="02010609060101010101" pitchFamily="49" charset="-122"/>
            </a:endParaRPr>
          </a:p>
        </p:txBody>
      </p:sp>
      <p:pic>
        <p:nvPicPr>
          <p:cNvPr id="53" name="图片 52">
            <a:extLst>
              <a:ext uri="{FF2B5EF4-FFF2-40B4-BE49-F238E27FC236}">
                <a16:creationId xmlns:a16="http://schemas.microsoft.com/office/drawing/2014/main" id="{FB1BF472-528C-F8E0-C9F3-3A5182BDA8A6}"/>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078514" y="3040397"/>
            <a:ext cx="359012" cy="359012"/>
          </a:xfrm>
          <a:prstGeom prst="rect">
            <a:avLst/>
          </a:prstGeom>
        </p:spPr>
      </p:pic>
      <p:sp>
        <p:nvSpPr>
          <p:cNvPr id="54" name="对话气泡: 圆角矩形 53">
            <a:extLst>
              <a:ext uri="{FF2B5EF4-FFF2-40B4-BE49-F238E27FC236}">
                <a16:creationId xmlns:a16="http://schemas.microsoft.com/office/drawing/2014/main" id="{2DCA3690-CB06-9379-143D-A6A01D9203C9}"/>
              </a:ext>
            </a:extLst>
          </p:cNvPr>
          <p:cNvSpPr/>
          <p:nvPr/>
        </p:nvSpPr>
        <p:spPr>
          <a:xfrm>
            <a:off x="9810455" y="4779969"/>
            <a:ext cx="1718395" cy="600773"/>
          </a:xfrm>
          <a:prstGeom prst="wedgeRoundRectCallout">
            <a:avLst>
              <a:gd name="adj1" fmla="val -37312"/>
              <a:gd name="adj2" fmla="val 81416"/>
              <a:gd name="adj3" fmla="val 16667"/>
            </a:avLst>
          </a:prstGeom>
          <a:solidFill>
            <a:schemeClr val="accent5">
              <a:lumMod val="20000"/>
              <a:lumOff val="8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a:solidFill>
                  <a:schemeClr val="accent1"/>
                </a:solidFill>
                <a:latin typeface="Cambria Math" panose="02040503050406030204" pitchFamily="18" charset="0"/>
                <a:ea typeface="楷体" panose="02010609060101010101" pitchFamily="49" charset="-122"/>
              </a:rPr>
              <a:t>任务变得复杂更难求解？</a:t>
            </a:r>
          </a:p>
        </p:txBody>
      </p:sp>
    </p:spTree>
    <p:extLst>
      <p:ext uri="{BB962C8B-B14F-4D97-AF65-F5344CB8AC3E}">
        <p14:creationId xmlns:p14="http://schemas.microsoft.com/office/powerpoint/2010/main" val="952629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3773B7F-F902-6F6B-EF9A-4BACEE532D1C}"/>
              </a:ext>
            </a:extLst>
          </p:cNvPr>
          <p:cNvPicPr>
            <a:picLocks noChangeAspect="1"/>
          </p:cNvPicPr>
          <p:nvPr/>
        </p:nvPicPr>
        <p:blipFill>
          <a:blip r:embed="rId3" cstate="print"/>
          <a:srcRect l="14083" t="27527" r="43306" b="56670"/>
          <a:stretch>
            <a:fillRect/>
          </a:stretch>
        </p:blipFill>
        <p:spPr>
          <a:xfrm>
            <a:off x="0" y="0"/>
            <a:ext cx="3784046" cy="993773"/>
          </a:xfrm>
          <a:prstGeom prst="rect">
            <a:avLst/>
          </a:prstGeom>
        </p:spPr>
      </p:pic>
      <p:pic>
        <p:nvPicPr>
          <p:cNvPr id="6" name="图片 5">
            <a:extLst>
              <a:ext uri="{FF2B5EF4-FFF2-40B4-BE49-F238E27FC236}">
                <a16:creationId xmlns:a16="http://schemas.microsoft.com/office/drawing/2014/main" id="{5EB3C220-FCC6-F370-F148-80683C8960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53763" y="0"/>
            <a:ext cx="1138237" cy="993773"/>
          </a:xfrm>
          <a:prstGeom prst="rect">
            <a:avLst/>
          </a:prstGeom>
        </p:spPr>
      </p:pic>
      <p:sp>
        <p:nvSpPr>
          <p:cNvPr id="7" name="文本框 6">
            <a:extLst>
              <a:ext uri="{FF2B5EF4-FFF2-40B4-BE49-F238E27FC236}">
                <a16:creationId xmlns:a16="http://schemas.microsoft.com/office/drawing/2014/main" id="{932D4BE1-D1CE-61BC-ED28-9CFDF79C21A0}"/>
              </a:ext>
            </a:extLst>
          </p:cNvPr>
          <p:cNvSpPr txBox="1"/>
          <p:nvPr/>
        </p:nvSpPr>
        <p:spPr>
          <a:xfrm>
            <a:off x="99391" y="6461760"/>
            <a:ext cx="8224552" cy="276999"/>
          </a:xfrm>
          <a:prstGeom prst="rect">
            <a:avLst/>
          </a:prstGeom>
          <a:noFill/>
        </p:spPr>
        <p:txBody>
          <a:bodyPr wrap="square" rtlCol="0">
            <a:spAutoFit/>
          </a:bodyPr>
          <a:lstStyle/>
          <a:p>
            <a:r>
              <a:rPr lang="en-US" altLang="zh-CN" sz="1200">
                <a:latin typeface="Cambria Math" panose="02040503050406030204" pitchFamily="18" charset="0"/>
                <a:ea typeface="Cambria Math" panose="02040503050406030204" pitchFamily="18" charset="0"/>
              </a:rPr>
              <a:t>DeTeCtive: Detecting AI-generated Text via Multi-Level Contrastive LearningFine-tuning Detection   </a:t>
            </a:r>
            <a:r>
              <a:rPr lang="en-US" altLang="zh-CN" sz="1200" b="1">
                <a:latin typeface="Cambria Math" panose="02040503050406030204" pitchFamily="18" charset="0"/>
                <a:ea typeface="Cambria Math" panose="02040503050406030204" pitchFamily="18" charset="0"/>
              </a:rPr>
              <a:t>NeuIPS 2024</a:t>
            </a:r>
            <a:endParaRPr lang="zh-CN" altLang="en-US" sz="1200" b="1" dirty="0">
              <a:latin typeface="Cambria Math" panose="02040503050406030204" pitchFamily="18" charset="0"/>
            </a:endParaRPr>
          </a:p>
        </p:txBody>
      </p:sp>
      <p:pic>
        <p:nvPicPr>
          <p:cNvPr id="2" name="图形 1" descr="发送">
            <a:extLst>
              <a:ext uri="{FF2B5EF4-FFF2-40B4-BE49-F238E27FC236}">
                <a16:creationId xmlns:a16="http://schemas.microsoft.com/office/drawing/2014/main" id="{7396C852-0593-BE29-EE5D-C411AD72943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61178" y="917570"/>
            <a:ext cx="443670" cy="443670"/>
          </a:xfrm>
          <a:prstGeom prst="rect">
            <a:avLst/>
          </a:prstGeom>
        </p:spPr>
      </p:pic>
      <p:sp>
        <p:nvSpPr>
          <p:cNvPr id="3" name="文本框 2">
            <a:extLst>
              <a:ext uri="{FF2B5EF4-FFF2-40B4-BE49-F238E27FC236}">
                <a16:creationId xmlns:a16="http://schemas.microsoft.com/office/drawing/2014/main" id="{0C2990C9-F1DC-7F38-95C3-13E774C29500}"/>
              </a:ext>
            </a:extLst>
          </p:cNvPr>
          <p:cNvSpPr txBox="1"/>
          <p:nvPr/>
        </p:nvSpPr>
        <p:spPr>
          <a:xfrm>
            <a:off x="737772" y="877795"/>
            <a:ext cx="3474723" cy="523220"/>
          </a:xfrm>
          <a:prstGeom prst="rect">
            <a:avLst/>
          </a:prstGeom>
          <a:noFill/>
        </p:spPr>
        <p:txBody>
          <a:bodyPr wrap="square" rtlCol="0">
            <a:spAutoFit/>
          </a:bodyPr>
          <a:lstStyle/>
          <a:p>
            <a:r>
              <a:rPr lang="en-US" altLang="zh-CN" sz="2800" b="1" dirty="0">
                <a:latin typeface="Cambria Math" panose="02040503050406030204" pitchFamily="18" charset="0"/>
                <a:ea typeface="Cambria Math" panose="02040503050406030204" pitchFamily="18" charset="0"/>
              </a:rPr>
              <a:t>Method</a:t>
            </a:r>
            <a:endParaRPr lang="zh-CN" altLang="en-US" sz="2800" b="1" dirty="0">
              <a:latin typeface="Cambria Math" panose="02040503050406030204" pitchFamily="18" charset="0"/>
              <a:ea typeface="楷体" panose="02010609060101010101" pitchFamily="49" charset="-122"/>
            </a:endParaRPr>
          </a:p>
        </p:txBody>
      </p:sp>
      <p:sp>
        <p:nvSpPr>
          <p:cNvPr id="41" name="文本框 40">
            <a:extLst>
              <a:ext uri="{FF2B5EF4-FFF2-40B4-BE49-F238E27FC236}">
                <a16:creationId xmlns:a16="http://schemas.microsoft.com/office/drawing/2014/main" id="{A0349776-08C7-7E6E-525D-9D2B168E0785}"/>
              </a:ext>
            </a:extLst>
          </p:cNvPr>
          <p:cNvSpPr txBox="1"/>
          <p:nvPr/>
        </p:nvSpPr>
        <p:spPr>
          <a:xfrm>
            <a:off x="733645" y="1455923"/>
            <a:ext cx="11038535" cy="461665"/>
          </a:xfrm>
          <a:prstGeom prst="rect">
            <a:avLst/>
          </a:prstGeom>
          <a:noFill/>
        </p:spPr>
        <p:txBody>
          <a:bodyPr wrap="square" rtlCol="0">
            <a:spAutoFit/>
          </a:bodyPr>
          <a:lstStyle/>
          <a:p>
            <a:r>
              <a:rPr lang="zh-CN" altLang="en-US" sz="2400" b="1">
                <a:latin typeface="楷体" panose="02010609060101010101" pitchFamily="49" charset="-122"/>
                <a:ea typeface="楷体" panose="02010609060101010101" pitchFamily="49" charset="-122"/>
              </a:rPr>
              <a:t>提出</a:t>
            </a:r>
            <a:r>
              <a:rPr lang="en-US" altLang="zh-CN" sz="2400" b="1">
                <a:solidFill>
                  <a:srgbClr val="C00000"/>
                </a:solidFill>
                <a:latin typeface="Cambria Math" panose="02040503050406030204" pitchFamily="18" charset="0"/>
                <a:ea typeface="Cambria Math" panose="02040503050406030204" pitchFamily="18" charset="0"/>
              </a:rPr>
              <a:t>DeTeCtive</a:t>
            </a:r>
            <a:r>
              <a:rPr lang="zh-CN" altLang="en-US" sz="2400" b="1">
                <a:latin typeface="Cambria Math" panose="02040503050406030204" pitchFamily="18" charset="0"/>
                <a:ea typeface="Cambria Math" panose="02040503050406030204" pitchFamily="18" charset="0"/>
              </a:rPr>
              <a:t>，</a:t>
            </a:r>
            <a:r>
              <a:rPr lang="zh-CN" altLang="en-US" sz="2400" b="1">
                <a:latin typeface="楷体" panose="02010609060101010101" pitchFamily="49" charset="-122"/>
                <a:ea typeface="楷体" panose="02010609060101010101" pitchFamily="49" charset="-122"/>
              </a:rPr>
              <a:t>一种利用</a:t>
            </a:r>
            <a:r>
              <a:rPr lang="zh-CN" altLang="en-US" sz="2400" b="1" i="0">
                <a:solidFill>
                  <a:schemeClr val="accent1"/>
                </a:solidFill>
                <a:effectLst/>
                <a:latin typeface="楷体" panose="02010609060101010101" pitchFamily="49" charset="-122"/>
                <a:ea typeface="楷体" panose="02010609060101010101" pitchFamily="49" charset="-122"/>
              </a:rPr>
              <a:t>多级对比学习</a:t>
            </a:r>
            <a:r>
              <a:rPr lang="zh-CN" altLang="en-US" sz="2400" b="1" i="0">
                <a:effectLst/>
                <a:latin typeface="楷体" panose="02010609060101010101" pitchFamily="49" charset="-122"/>
                <a:ea typeface="楷体" panose="02010609060101010101" pitchFamily="49" charset="-122"/>
              </a:rPr>
              <a:t>与</a:t>
            </a:r>
            <a:r>
              <a:rPr lang="zh-CN" altLang="en-US" sz="2400" b="1" i="0">
                <a:solidFill>
                  <a:schemeClr val="accent1"/>
                </a:solidFill>
                <a:effectLst/>
                <a:latin typeface="楷体" panose="02010609060101010101" pitchFamily="49" charset="-122"/>
                <a:ea typeface="楷体" panose="02010609060101010101" pitchFamily="49" charset="-122"/>
              </a:rPr>
              <a:t>多任务辅助学习</a:t>
            </a:r>
            <a:r>
              <a:rPr lang="zh-CN" altLang="en-US" sz="2400" b="1" i="0">
                <a:effectLst/>
                <a:latin typeface="楷体" panose="02010609060101010101" pitchFamily="49" charset="-122"/>
                <a:ea typeface="楷体" panose="02010609060101010101" pitchFamily="49" charset="-122"/>
              </a:rPr>
              <a:t>相结合的通用检测框架。</a:t>
            </a:r>
            <a:endParaRPr lang="zh-CN" altLang="en-US" sz="2400" b="1" dirty="0">
              <a:latin typeface="楷体" panose="02010609060101010101" pitchFamily="49" charset="-122"/>
              <a:ea typeface="楷体" panose="02010609060101010101" pitchFamily="49" charset="-122"/>
            </a:endParaRPr>
          </a:p>
        </p:txBody>
      </p:sp>
      <p:cxnSp>
        <p:nvCxnSpPr>
          <p:cNvPr id="44" name="直接连接符 43">
            <a:extLst>
              <a:ext uri="{FF2B5EF4-FFF2-40B4-BE49-F238E27FC236}">
                <a16:creationId xmlns:a16="http://schemas.microsoft.com/office/drawing/2014/main" id="{6AACC555-7DC5-99B6-4E55-061EF1FFAD43}"/>
              </a:ext>
            </a:extLst>
          </p:cNvPr>
          <p:cNvCxnSpPr>
            <a:cxnSpLocks/>
          </p:cNvCxnSpPr>
          <p:nvPr/>
        </p:nvCxnSpPr>
        <p:spPr>
          <a:xfrm>
            <a:off x="99391" y="6461760"/>
            <a:ext cx="1464366"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6" name="灯片编号占位符 9">
            <a:extLst>
              <a:ext uri="{FF2B5EF4-FFF2-40B4-BE49-F238E27FC236}">
                <a16:creationId xmlns:a16="http://schemas.microsoft.com/office/drawing/2014/main" id="{ADA29B5C-5262-AA81-F3A9-40BBD5AA3E4A}"/>
              </a:ext>
            </a:extLst>
          </p:cNvPr>
          <p:cNvSpPr txBox="1">
            <a:spLocks/>
          </p:cNvSpPr>
          <p:nvPr/>
        </p:nvSpPr>
        <p:spPr>
          <a:xfrm>
            <a:off x="11582400" y="6263640"/>
            <a:ext cx="477520" cy="476250"/>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A3F0588-731F-4E74-8DCB-8906B5D06DFF}" type="slidenum">
              <a:rPr lang="en-US" altLang="zh-CN" sz="2000" b="1" smtClean="0">
                <a:solidFill>
                  <a:srgbClr val="C00000"/>
                </a:solidFill>
              </a:rPr>
              <a:pPr/>
              <a:t>6</a:t>
            </a:fld>
            <a:endParaRPr lang="en-US" altLang="zh-CN" sz="2000" b="1" dirty="0">
              <a:solidFill>
                <a:srgbClr val="C00000"/>
              </a:solidFill>
            </a:endParaRPr>
          </a:p>
        </p:txBody>
      </p:sp>
      <p:pic>
        <p:nvPicPr>
          <p:cNvPr id="8" name="图片 7">
            <a:extLst>
              <a:ext uri="{FF2B5EF4-FFF2-40B4-BE49-F238E27FC236}">
                <a16:creationId xmlns:a16="http://schemas.microsoft.com/office/drawing/2014/main" id="{56537B37-B274-D314-EFBA-CF408F356E24}"/>
              </a:ext>
            </a:extLst>
          </p:cNvPr>
          <p:cNvPicPr>
            <a:picLocks noChangeAspect="1"/>
          </p:cNvPicPr>
          <p:nvPr/>
        </p:nvPicPr>
        <p:blipFill>
          <a:blip r:embed="rId7"/>
          <a:stretch>
            <a:fillRect/>
          </a:stretch>
        </p:blipFill>
        <p:spPr>
          <a:xfrm>
            <a:off x="675255" y="1972496"/>
            <a:ext cx="7207734" cy="4340321"/>
          </a:xfrm>
          <a:prstGeom prst="rect">
            <a:avLst/>
          </a:prstGeom>
        </p:spPr>
      </p:pic>
      <p:sp>
        <p:nvSpPr>
          <p:cNvPr id="9" name="文本框 8">
            <a:extLst>
              <a:ext uri="{FF2B5EF4-FFF2-40B4-BE49-F238E27FC236}">
                <a16:creationId xmlns:a16="http://schemas.microsoft.com/office/drawing/2014/main" id="{0AAE64AC-1CA4-BA2D-962D-CC06B82B3E5C}"/>
              </a:ext>
            </a:extLst>
          </p:cNvPr>
          <p:cNvSpPr txBox="1"/>
          <p:nvPr/>
        </p:nvSpPr>
        <p:spPr>
          <a:xfrm>
            <a:off x="9248366" y="2189520"/>
            <a:ext cx="1494846" cy="461665"/>
          </a:xfrm>
          <a:prstGeom prst="rect">
            <a:avLst/>
          </a:prstGeom>
          <a:noFill/>
        </p:spPr>
        <p:txBody>
          <a:bodyPr wrap="square" rtlCol="0">
            <a:spAutoFit/>
          </a:bodyPr>
          <a:lstStyle/>
          <a:p>
            <a:r>
              <a:rPr lang="zh-CN" altLang="en-US" sz="2400" b="1">
                <a:latin typeface="楷体" panose="02010609060101010101" pitchFamily="49" charset="-122"/>
                <a:ea typeface="楷体" panose="02010609060101010101" pitchFamily="49" charset="-122"/>
              </a:rPr>
              <a:t>训练阶段</a:t>
            </a:r>
            <a:endParaRPr lang="zh-CN" altLang="en-US" sz="2400" b="1" dirty="0">
              <a:latin typeface="楷体" panose="02010609060101010101" pitchFamily="49" charset="-122"/>
              <a:ea typeface="楷体" panose="02010609060101010101" pitchFamily="49" charset="-122"/>
            </a:endParaRPr>
          </a:p>
        </p:txBody>
      </p:sp>
      <p:sp>
        <p:nvSpPr>
          <p:cNvPr id="11" name="文本框 10">
            <a:extLst>
              <a:ext uri="{FF2B5EF4-FFF2-40B4-BE49-F238E27FC236}">
                <a16:creationId xmlns:a16="http://schemas.microsoft.com/office/drawing/2014/main" id="{B0A0C0F1-69EE-5A5D-9988-F7860F254E19}"/>
              </a:ext>
            </a:extLst>
          </p:cNvPr>
          <p:cNvSpPr txBox="1"/>
          <p:nvPr/>
        </p:nvSpPr>
        <p:spPr>
          <a:xfrm>
            <a:off x="8108830" y="2863970"/>
            <a:ext cx="4083170" cy="1015663"/>
          </a:xfrm>
          <a:prstGeom prst="rect">
            <a:avLst/>
          </a:prstGeom>
          <a:noFill/>
        </p:spPr>
        <p:txBody>
          <a:bodyPr wrap="square" rtlCol="0">
            <a:spAutoFit/>
          </a:bodyPr>
          <a:lstStyle/>
          <a:p>
            <a:r>
              <a:rPr lang="zh-CN" altLang="en-US" sz="2000">
                <a:latin typeface="楷体" panose="02010609060101010101" pitchFamily="49" charset="-122"/>
                <a:ea typeface="楷体" panose="02010609060101010101" pitchFamily="49" charset="-122"/>
              </a:rPr>
              <a:t>设计损失，训练更新编码器参数，学习不同关系文本之间的距离。</a:t>
            </a:r>
            <a:endParaRPr lang="en-US" altLang="zh-CN" sz="2000">
              <a:latin typeface="楷体" panose="02010609060101010101" pitchFamily="49" charset="-122"/>
              <a:ea typeface="楷体" panose="02010609060101010101" pitchFamily="49" charset="-122"/>
            </a:endParaRPr>
          </a:p>
          <a:p>
            <a:r>
              <a:rPr lang="zh-CN" altLang="en-US" sz="2000">
                <a:latin typeface="楷体" panose="02010609060101010101" pitchFamily="49" charset="-122"/>
                <a:ea typeface="楷体" panose="02010609060101010101" pitchFamily="49" charset="-122"/>
              </a:rPr>
              <a:t>（</a:t>
            </a:r>
            <a:r>
              <a:rPr lang="zh-CN" altLang="en-US" sz="2000">
                <a:solidFill>
                  <a:srgbClr val="C00000"/>
                </a:solidFill>
                <a:latin typeface="楷体" panose="02010609060101010101" pitchFamily="49" charset="-122"/>
                <a:ea typeface="楷体" panose="02010609060101010101" pitchFamily="49" charset="-122"/>
              </a:rPr>
              <a:t>模型关系越近，文本距离越近</a:t>
            </a:r>
            <a:r>
              <a:rPr lang="zh-CN" altLang="en-US" sz="2000">
                <a:latin typeface="楷体" panose="02010609060101010101" pitchFamily="49" charset="-122"/>
                <a:ea typeface="楷体" panose="02010609060101010101" pitchFamily="49" charset="-122"/>
              </a:rPr>
              <a:t>）</a:t>
            </a:r>
          </a:p>
        </p:txBody>
      </p:sp>
      <p:sp>
        <p:nvSpPr>
          <p:cNvPr id="13" name="文本框 12">
            <a:extLst>
              <a:ext uri="{FF2B5EF4-FFF2-40B4-BE49-F238E27FC236}">
                <a16:creationId xmlns:a16="http://schemas.microsoft.com/office/drawing/2014/main" id="{B4B79023-6A2B-F7ED-8091-BD3A115838F7}"/>
              </a:ext>
            </a:extLst>
          </p:cNvPr>
          <p:cNvSpPr txBox="1"/>
          <p:nvPr/>
        </p:nvSpPr>
        <p:spPr>
          <a:xfrm>
            <a:off x="9320253" y="4314495"/>
            <a:ext cx="1494846" cy="461665"/>
          </a:xfrm>
          <a:prstGeom prst="rect">
            <a:avLst/>
          </a:prstGeom>
          <a:noFill/>
        </p:spPr>
        <p:txBody>
          <a:bodyPr wrap="square" rtlCol="0">
            <a:spAutoFit/>
          </a:bodyPr>
          <a:lstStyle/>
          <a:p>
            <a:r>
              <a:rPr lang="zh-CN" altLang="en-US" sz="2400" b="1">
                <a:latin typeface="楷体" panose="02010609060101010101" pitchFamily="49" charset="-122"/>
                <a:ea typeface="楷体" panose="02010609060101010101" pitchFamily="49" charset="-122"/>
              </a:rPr>
              <a:t>推理阶段</a:t>
            </a:r>
            <a:endParaRPr lang="zh-CN" altLang="en-US" sz="2400" b="1" dirty="0">
              <a:latin typeface="楷体" panose="02010609060101010101" pitchFamily="49" charset="-122"/>
              <a:ea typeface="楷体" panose="02010609060101010101" pitchFamily="49" charset="-122"/>
            </a:endParaRPr>
          </a:p>
        </p:txBody>
      </p:sp>
      <p:sp>
        <p:nvSpPr>
          <p:cNvPr id="14" name="文本框 13">
            <a:extLst>
              <a:ext uri="{FF2B5EF4-FFF2-40B4-BE49-F238E27FC236}">
                <a16:creationId xmlns:a16="http://schemas.microsoft.com/office/drawing/2014/main" id="{745E13EE-0975-895F-1EE8-E63E7192AF73}"/>
              </a:ext>
            </a:extLst>
          </p:cNvPr>
          <p:cNvSpPr txBox="1"/>
          <p:nvPr/>
        </p:nvSpPr>
        <p:spPr>
          <a:xfrm>
            <a:off x="8108830" y="5009265"/>
            <a:ext cx="4083170" cy="707886"/>
          </a:xfrm>
          <a:prstGeom prst="rect">
            <a:avLst/>
          </a:prstGeom>
          <a:noFill/>
        </p:spPr>
        <p:txBody>
          <a:bodyPr wrap="square" rtlCol="0">
            <a:spAutoFit/>
          </a:bodyPr>
          <a:lstStyle/>
          <a:p>
            <a:r>
              <a:rPr lang="zh-CN" altLang="en-US" sz="2000">
                <a:latin typeface="Cambria Math" panose="02040503050406030204" pitchFamily="18" charset="0"/>
                <a:ea typeface="楷体" panose="02010609060101010101" pitchFamily="49" charset="-122"/>
              </a:rPr>
              <a:t>利用</a:t>
            </a:r>
            <a:r>
              <a:rPr lang="en-US" altLang="zh-CN" sz="2000">
                <a:latin typeface="Cambria Math" panose="02040503050406030204" pitchFamily="18" charset="0"/>
                <a:ea typeface="Cambria Math" panose="02040503050406030204" pitchFamily="18" charset="0"/>
              </a:rPr>
              <a:t>K</a:t>
            </a:r>
            <a:r>
              <a:rPr lang="zh-CN" altLang="en-US" sz="2000">
                <a:latin typeface="Cambria Math" panose="02040503050406030204" pitchFamily="18" charset="0"/>
                <a:ea typeface="楷体" panose="02010609060101010101" pitchFamily="49" charset="-122"/>
              </a:rPr>
              <a:t>最近邻算法检索查询特征库中距离最近类别，输出检测结果。</a:t>
            </a:r>
          </a:p>
        </p:txBody>
      </p:sp>
    </p:spTree>
    <p:extLst>
      <p:ext uri="{BB962C8B-B14F-4D97-AF65-F5344CB8AC3E}">
        <p14:creationId xmlns:p14="http://schemas.microsoft.com/office/powerpoint/2010/main" val="834356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8FF098-BE6B-E89A-0473-E90DEB36DF2B}"/>
            </a:ext>
          </a:extLst>
        </p:cNvPr>
        <p:cNvGrpSpPr/>
        <p:nvPr/>
      </p:nvGrpSpPr>
      <p:grpSpPr>
        <a:xfrm>
          <a:off x="0" y="0"/>
          <a:ext cx="0" cy="0"/>
          <a:chOff x="0" y="0"/>
          <a:chExt cx="0" cy="0"/>
        </a:xfrm>
      </p:grpSpPr>
      <p:pic>
        <p:nvPicPr>
          <p:cNvPr id="4" name="图片 3">
            <a:extLst>
              <a:ext uri="{FF2B5EF4-FFF2-40B4-BE49-F238E27FC236}">
                <a16:creationId xmlns:a16="http://schemas.microsoft.com/office/drawing/2014/main" id="{A208EDBC-08BB-437E-C872-73AD54167278}"/>
              </a:ext>
            </a:extLst>
          </p:cNvPr>
          <p:cNvPicPr>
            <a:picLocks noChangeAspect="1"/>
          </p:cNvPicPr>
          <p:nvPr/>
        </p:nvPicPr>
        <p:blipFill>
          <a:blip r:embed="rId3" cstate="print"/>
          <a:srcRect l="14083" t="27527" r="43306" b="56670"/>
          <a:stretch>
            <a:fillRect/>
          </a:stretch>
        </p:blipFill>
        <p:spPr>
          <a:xfrm>
            <a:off x="0" y="0"/>
            <a:ext cx="3784046" cy="993773"/>
          </a:xfrm>
          <a:prstGeom prst="rect">
            <a:avLst/>
          </a:prstGeom>
        </p:spPr>
      </p:pic>
      <p:pic>
        <p:nvPicPr>
          <p:cNvPr id="6" name="图片 5">
            <a:extLst>
              <a:ext uri="{FF2B5EF4-FFF2-40B4-BE49-F238E27FC236}">
                <a16:creationId xmlns:a16="http://schemas.microsoft.com/office/drawing/2014/main" id="{42132DA4-9CDD-550F-65F8-ADF70E1ACE9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53763" y="0"/>
            <a:ext cx="1138237" cy="993773"/>
          </a:xfrm>
          <a:prstGeom prst="rect">
            <a:avLst/>
          </a:prstGeom>
        </p:spPr>
      </p:pic>
      <p:sp>
        <p:nvSpPr>
          <p:cNvPr id="7" name="文本框 6">
            <a:extLst>
              <a:ext uri="{FF2B5EF4-FFF2-40B4-BE49-F238E27FC236}">
                <a16:creationId xmlns:a16="http://schemas.microsoft.com/office/drawing/2014/main" id="{99DF4794-4E7C-7B0E-AD47-FC12970E98ED}"/>
              </a:ext>
            </a:extLst>
          </p:cNvPr>
          <p:cNvSpPr txBox="1"/>
          <p:nvPr/>
        </p:nvSpPr>
        <p:spPr>
          <a:xfrm>
            <a:off x="99391" y="6461760"/>
            <a:ext cx="8224552" cy="276999"/>
          </a:xfrm>
          <a:prstGeom prst="rect">
            <a:avLst/>
          </a:prstGeom>
          <a:noFill/>
        </p:spPr>
        <p:txBody>
          <a:bodyPr wrap="square" rtlCol="0">
            <a:spAutoFit/>
          </a:bodyPr>
          <a:lstStyle/>
          <a:p>
            <a:r>
              <a:rPr lang="en-US" altLang="zh-CN" sz="1200">
                <a:latin typeface="Cambria Math" panose="02040503050406030204" pitchFamily="18" charset="0"/>
                <a:ea typeface="Cambria Math" panose="02040503050406030204" pitchFamily="18" charset="0"/>
              </a:rPr>
              <a:t>DeTeCtive: Detecting AI-generated Text via Multi-Level Contrastive LearningFine-tuning Detection   </a:t>
            </a:r>
            <a:r>
              <a:rPr lang="en-US" altLang="zh-CN" sz="1200" b="1">
                <a:latin typeface="Cambria Math" panose="02040503050406030204" pitchFamily="18" charset="0"/>
                <a:ea typeface="Cambria Math" panose="02040503050406030204" pitchFamily="18" charset="0"/>
              </a:rPr>
              <a:t>NeuIPS 2024</a:t>
            </a:r>
            <a:endParaRPr lang="zh-CN" altLang="en-US" sz="1200" b="1" dirty="0">
              <a:latin typeface="Cambria Math" panose="02040503050406030204" pitchFamily="18" charset="0"/>
            </a:endParaRPr>
          </a:p>
        </p:txBody>
      </p:sp>
      <p:pic>
        <p:nvPicPr>
          <p:cNvPr id="2" name="图形 1" descr="发送">
            <a:extLst>
              <a:ext uri="{FF2B5EF4-FFF2-40B4-BE49-F238E27FC236}">
                <a16:creationId xmlns:a16="http://schemas.microsoft.com/office/drawing/2014/main" id="{68C9826F-70E5-2419-E1DB-6D45F13A66A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61178" y="917570"/>
            <a:ext cx="443670" cy="443670"/>
          </a:xfrm>
          <a:prstGeom prst="rect">
            <a:avLst/>
          </a:prstGeom>
        </p:spPr>
      </p:pic>
      <p:sp>
        <p:nvSpPr>
          <p:cNvPr id="3" name="文本框 2">
            <a:extLst>
              <a:ext uri="{FF2B5EF4-FFF2-40B4-BE49-F238E27FC236}">
                <a16:creationId xmlns:a16="http://schemas.microsoft.com/office/drawing/2014/main" id="{72E064C8-736A-288A-DA60-8D1B2B2F6485}"/>
              </a:ext>
            </a:extLst>
          </p:cNvPr>
          <p:cNvSpPr txBox="1"/>
          <p:nvPr/>
        </p:nvSpPr>
        <p:spPr>
          <a:xfrm>
            <a:off x="737772" y="877795"/>
            <a:ext cx="3474723" cy="523220"/>
          </a:xfrm>
          <a:prstGeom prst="rect">
            <a:avLst/>
          </a:prstGeom>
          <a:noFill/>
        </p:spPr>
        <p:txBody>
          <a:bodyPr wrap="square" rtlCol="0">
            <a:spAutoFit/>
          </a:bodyPr>
          <a:lstStyle/>
          <a:p>
            <a:r>
              <a:rPr lang="en-US" altLang="zh-CN" sz="2800" b="1">
                <a:latin typeface="Cambria Math" panose="02040503050406030204" pitchFamily="18" charset="0"/>
                <a:ea typeface="Cambria Math" panose="02040503050406030204" pitchFamily="18" charset="0"/>
              </a:rPr>
              <a:t>Loss Design</a:t>
            </a:r>
            <a:endParaRPr lang="zh-CN" altLang="en-US" sz="2800" b="1" dirty="0">
              <a:latin typeface="Cambria Math" panose="02040503050406030204" pitchFamily="18" charset="0"/>
              <a:ea typeface="楷体" panose="02010609060101010101" pitchFamily="49" charset="-122"/>
            </a:endParaRPr>
          </a:p>
        </p:txBody>
      </p:sp>
      <p:sp>
        <p:nvSpPr>
          <p:cNvPr id="41" name="文本框 40">
            <a:extLst>
              <a:ext uri="{FF2B5EF4-FFF2-40B4-BE49-F238E27FC236}">
                <a16:creationId xmlns:a16="http://schemas.microsoft.com/office/drawing/2014/main" id="{4D691374-7697-F161-0882-1C91B033ABD4}"/>
              </a:ext>
            </a:extLst>
          </p:cNvPr>
          <p:cNvSpPr txBox="1"/>
          <p:nvPr/>
        </p:nvSpPr>
        <p:spPr>
          <a:xfrm>
            <a:off x="733645" y="1317899"/>
            <a:ext cx="11038535" cy="461665"/>
          </a:xfrm>
          <a:prstGeom prst="rect">
            <a:avLst/>
          </a:prstGeom>
          <a:noFill/>
        </p:spPr>
        <p:txBody>
          <a:bodyPr wrap="square" rtlCol="0">
            <a:spAutoFit/>
          </a:bodyPr>
          <a:lstStyle/>
          <a:p>
            <a:r>
              <a:rPr lang="zh-CN" altLang="en-US" sz="2400" b="1" i="0">
                <a:solidFill>
                  <a:srgbClr val="C00000"/>
                </a:solidFill>
                <a:effectLst/>
                <a:latin typeface="楷体" panose="02010609060101010101" pitchFamily="49" charset="-122"/>
                <a:ea typeface="楷体" panose="02010609060101010101" pitchFamily="49" charset="-122"/>
              </a:rPr>
              <a:t>总损失 </a:t>
            </a:r>
            <a:r>
              <a:rPr lang="en-US" altLang="zh-CN" sz="2400" b="1" i="0">
                <a:effectLst/>
                <a:latin typeface="楷体" panose="02010609060101010101" pitchFamily="49" charset="-122"/>
                <a:ea typeface="楷体" panose="02010609060101010101" pitchFamily="49" charset="-122"/>
              </a:rPr>
              <a:t>=</a:t>
            </a:r>
            <a:r>
              <a:rPr lang="en-US" altLang="zh-CN" sz="2400" b="1" i="0">
                <a:solidFill>
                  <a:schemeClr val="accent1"/>
                </a:solidFill>
                <a:effectLst/>
                <a:latin typeface="楷体" panose="02010609060101010101" pitchFamily="49" charset="-122"/>
                <a:ea typeface="楷体" panose="02010609060101010101" pitchFamily="49" charset="-122"/>
              </a:rPr>
              <a:t> </a:t>
            </a:r>
            <a:r>
              <a:rPr lang="zh-CN" altLang="en-US" sz="2400" b="1" i="0">
                <a:solidFill>
                  <a:schemeClr val="accent1"/>
                </a:solidFill>
                <a:effectLst/>
                <a:latin typeface="楷体" panose="02010609060101010101" pitchFamily="49" charset="-122"/>
                <a:ea typeface="楷体" panose="02010609060101010101" pitchFamily="49" charset="-122"/>
              </a:rPr>
              <a:t>多级对比学习损失</a:t>
            </a:r>
            <a:r>
              <a:rPr lang="zh-CN" altLang="en-US" sz="2400" b="1">
                <a:solidFill>
                  <a:schemeClr val="accent1"/>
                </a:solidFill>
                <a:latin typeface="楷体" panose="02010609060101010101" pitchFamily="49" charset="-122"/>
                <a:ea typeface="楷体" panose="02010609060101010101" pitchFamily="49" charset="-122"/>
              </a:rPr>
              <a:t> </a:t>
            </a:r>
            <a:r>
              <a:rPr lang="zh-CN" altLang="en-US" sz="2400" b="1">
                <a:latin typeface="楷体" panose="02010609060101010101" pitchFamily="49" charset="-122"/>
                <a:ea typeface="楷体" panose="02010609060101010101" pitchFamily="49" charset="-122"/>
              </a:rPr>
              <a:t>＋</a:t>
            </a:r>
            <a:r>
              <a:rPr lang="zh-CN" altLang="en-US" sz="2400" b="1">
                <a:solidFill>
                  <a:schemeClr val="accent1"/>
                </a:solidFill>
                <a:latin typeface="楷体" panose="02010609060101010101" pitchFamily="49" charset="-122"/>
                <a:ea typeface="楷体" panose="02010609060101010101" pitchFamily="49" charset="-122"/>
              </a:rPr>
              <a:t> </a:t>
            </a:r>
            <a:r>
              <a:rPr lang="zh-CN" altLang="en-US" sz="2400" b="1" i="0">
                <a:solidFill>
                  <a:schemeClr val="accent1"/>
                </a:solidFill>
                <a:effectLst/>
                <a:latin typeface="楷体" panose="02010609060101010101" pitchFamily="49" charset="-122"/>
                <a:ea typeface="楷体" panose="02010609060101010101" pitchFamily="49" charset="-122"/>
              </a:rPr>
              <a:t>多任务辅助学习损失</a:t>
            </a:r>
            <a:endParaRPr lang="zh-CN" altLang="en-US" sz="2400" b="1" dirty="0">
              <a:latin typeface="楷体" panose="02010609060101010101" pitchFamily="49" charset="-122"/>
              <a:ea typeface="楷体" panose="02010609060101010101" pitchFamily="49" charset="-122"/>
            </a:endParaRPr>
          </a:p>
        </p:txBody>
      </p:sp>
      <p:cxnSp>
        <p:nvCxnSpPr>
          <p:cNvPr id="44" name="直接连接符 43">
            <a:extLst>
              <a:ext uri="{FF2B5EF4-FFF2-40B4-BE49-F238E27FC236}">
                <a16:creationId xmlns:a16="http://schemas.microsoft.com/office/drawing/2014/main" id="{56C2E12B-2099-38AF-EDF3-9B990FE7C1AE}"/>
              </a:ext>
            </a:extLst>
          </p:cNvPr>
          <p:cNvCxnSpPr>
            <a:cxnSpLocks/>
          </p:cNvCxnSpPr>
          <p:nvPr/>
        </p:nvCxnSpPr>
        <p:spPr>
          <a:xfrm>
            <a:off x="99391" y="6461760"/>
            <a:ext cx="1464366"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6" name="灯片编号占位符 9">
            <a:extLst>
              <a:ext uri="{FF2B5EF4-FFF2-40B4-BE49-F238E27FC236}">
                <a16:creationId xmlns:a16="http://schemas.microsoft.com/office/drawing/2014/main" id="{102850F8-6BAE-B609-6E40-E22628B0D6E6}"/>
              </a:ext>
            </a:extLst>
          </p:cNvPr>
          <p:cNvSpPr txBox="1">
            <a:spLocks/>
          </p:cNvSpPr>
          <p:nvPr/>
        </p:nvSpPr>
        <p:spPr>
          <a:xfrm>
            <a:off x="11582400" y="6263640"/>
            <a:ext cx="477520" cy="476250"/>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A3F0588-731F-4E74-8DCB-8906B5D06DFF}" type="slidenum">
              <a:rPr lang="en-US" altLang="zh-CN" sz="2000" b="1" smtClean="0">
                <a:solidFill>
                  <a:srgbClr val="C00000"/>
                </a:solidFill>
              </a:rPr>
              <a:pPr/>
              <a:t>7</a:t>
            </a:fld>
            <a:endParaRPr lang="en-US" altLang="zh-CN" sz="2000" b="1" dirty="0">
              <a:solidFill>
                <a:srgbClr val="C00000"/>
              </a:solidFill>
            </a:endParaRPr>
          </a:p>
        </p:txBody>
      </p:sp>
      <p:pic>
        <p:nvPicPr>
          <p:cNvPr id="10" name="图片 9">
            <a:extLst>
              <a:ext uri="{FF2B5EF4-FFF2-40B4-BE49-F238E27FC236}">
                <a16:creationId xmlns:a16="http://schemas.microsoft.com/office/drawing/2014/main" id="{DA139B2B-6FC7-ACDB-4138-EC4524D19115}"/>
              </a:ext>
            </a:extLst>
          </p:cNvPr>
          <p:cNvPicPr>
            <a:picLocks noChangeAspect="1"/>
          </p:cNvPicPr>
          <p:nvPr/>
        </p:nvPicPr>
        <p:blipFill>
          <a:blip r:embed="rId7"/>
          <a:stretch>
            <a:fillRect/>
          </a:stretch>
        </p:blipFill>
        <p:spPr>
          <a:xfrm>
            <a:off x="923589" y="1846235"/>
            <a:ext cx="8964289" cy="398777"/>
          </a:xfrm>
          <a:prstGeom prst="rect">
            <a:avLst/>
          </a:prstGeom>
        </p:spPr>
      </p:pic>
      <p:sp>
        <p:nvSpPr>
          <p:cNvPr id="12" name="矩形 11">
            <a:extLst>
              <a:ext uri="{FF2B5EF4-FFF2-40B4-BE49-F238E27FC236}">
                <a16:creationId xmlns:a16="http://schemas.microsoft.com/office/drawing/2014/main" id="{33989842-7965-1B48-771A-E71E9A535A83}"/>
              </a:ext>
            </a:extLst>
          </p:cNvPr>
          <p:cNvSpPr/>
          <p:nvPr/>
        </p:nvSpPr>
        <p:spPr>
          <a:xfrm>
            <a:off x="831574" y="1834470"/>
            <a:ext cx="10940606" cy="1107803"/>
          </a:xfrm>
          <a:prstGeom prst="rect">
            <a:avLst/>
          </a:prstGeom>
          <a:noFill/>
          <a:ln w="19050">
            <a:solidFill>
              <a:schemeClr val="accent4">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78832EDA-B6A4-A3D5-C405-77E8B1CC32FB}"/>
              </a:ext>
            </a:extLst>
          </p:cNvPr>
          <p:cNvSpPr txBox="1"/>
          <p:nvPr/>
        </p:nvSpPr>
        <p:spPr>
          <a:xfrm>
            <a:off x="818066" y="2220676"/>
            <a:ext cx="10972318" cy="707886"/>
          </a:xfrm>
          <a:prstGeom prst="rect">
            <a:avLst/>
          </a:prstGeom>
          <a:noFill/>
        </p:spPr>
        <p:txBody>
          <a:bodyPr wrap="square" rtlCol="0">
            <a:spAutoFit/>
          </a:bodyPr>
          <a:lstStyle/>
          <a:p>
            <a:r>
              <a:rPr lang="en-US" altLang="zh-CN" sz="2000" b="1" i="0">
                <a:effectLst/>
                <a:latin typeface="Cambria Math" panose="02040503050406030204" pitchFamily="18" charset="0"/>
                <a:ea typeface="Cambria Math" panose="02040503050406030204" pitchFamily="18" charset="0"/>
              </a:rPr>
              <a:t>P1 </a:t>
            </a:r>
            <a:r>
              <a:rPr lang="zh-CN" altLang="en-US" sz="2000" b="1" i="0">
                <a:effectLst/>
                <a:latin typeface="Cambria Math" panose="02040503050406030204" pitchFamily="18" charset="0"/>
                <a:ea typeface="楷体" panose="02010609060101010101" pitchFamily="49" charset="-122"/>
              </a:rPr>
              <a:t>对应</a:t>
            </a:r>
            <a:r>
              <a:rPr lang="zh-CN" altLang="en-US" sz="2000" b="1" i="0">
                <a:solidFill>
                  <a:schemeClr val="accent1"/>
                </a:solidFill>
                <a:effectLst/>
                <a:latin typeface="Cambria Math" panose="02040503050406030204" pitchFamily="18" charset="0"/>
                <a:ea typeface="楷体" panose="02010609060101010101" pitchFamily="49" charset="-122"/>
              </a:rPr>
              <a:t>某一个 </a:t>
            </a:r>
            <a:r>
              <a:rPr lang="en-US" altLang="zh-CN" sz="2000" b="1" i="0">
                <a:effectLst/>
                <a:latin typeface="Cambria Math" panose="02040503050406030204" pitchFamily="18" charset="0"/>
                <a:ea typeface="Cambria Math" panose="02040503050406030204" pitchFamily="18" charset="0"/>
              </a:rPr>
              <a:t>LLM </a:t>
            </a:r>
            <a:r>
              <a:rPr lang="zh-CN" altLang="en-US" sz="2000" b="1" i="0">
                <a:effectLst/>
                <a:latin typeface="Cambria Math" panose="02040503050406030204" pitchFamily="18" charset="0"/>
                <a:ea typeface="楷体" panose="02010609060101010101" pitchFamily="49" charset="-122"/>
              </a:rPr>
              <a:t>生成的分布，</a:t>
            </a:r>
            <a:r>
              <a:rPr lang="en-US" altLang="zh-CN" sz="2000" b="1" i="0">
                <a:effectLst/>
                <a:latin typeface="Cambria Math" panose="02040503050406030204" pitchFamily="18" charset="0"/>
                <a:ea typeface="Cambria Math" panose="02040503050406030204" pitchFamily="18" charset="0"/>
              </a:rPr>
              <a:t>P2 </a:t>
            </a:r>
            <a:r>
              <a:rPr lang="zh-CN" altLang="en-US" sz="2000" b="1" i="0">
                <a:effectLst/>
                <a:latin typeface="Cambria Math" panose="02040503050406030204" pitchFamily="18" charset="0"/>
                <a:ea typeface="楷体" panose="02010609060101010101" pitchFamily="49" charset="-122"/>
              </a:rPr>
              <a:t>对应</a:t>
            </a:r>
            <a:r>
              <a:rPr lang="zh-CN" altLang="en-US" sz="2000" b="1" i="0">
                <a:solidFill>
                  <a:schemeClr val="accent1"/>
                </a:solidFill>
                <a:effectLst/>
                <a:latin typeface="Cambria Math" panose="02040503050406030204" pitchFamily="18" charset="0"/>
                <a:ea typeface="楷体" panose="02010609060101010101" pitchFamily="49" charset="-122"/>
              </a:rPr>
              <a:t>同一公司</a:t>
            </a:r>
            <a:r>
              <a:rPr lang="zh-CN" altLang="en-US" sz="2000" b="1" i="0">
                <a:effectLst/>
                <a:latin typeface="Cambria Math" panose="02040503050406030204" pitchFamily="18" charset="0"/>
                <a:ea typeface="楷体" panose="02010609060101010101" pitchFamily="49" charset="-122"/>
              </a:rPr>
              <a:t>开发的 </a:t>
            </a:r>
            <a:r>
              <a:rPr lang="en-US" altLang="zh-CN" sz="2000" b="1" i="0">
                <a:effectLst/>
                <a:latin typeface="Cambria Math" panose="02040503050406030204" pitchFamily="18" charset="0"/>
                <a:ea typeface="Cambria Math" panose="02040503050406030204" pitchFamily="18" charset="0"/>
              </a:rPr>
              <a:t>LLM </a:t>
            </a:r>
            <a:r>
              <a:rPr lang="zh-CN" altLang="en-US" sz="2000" b="1" i="0">
                <a:effectLst/>
                <a:latin typeface="Cambria Math" panose="02040503050406030204" pitchFamily="18" charset="0"/>
                <a:ea typeface="楷体" panose="02010609060101010101" pitchFamily="49" charset="-122"/>
              </a:rPr>
              <a:t>生成的分布，</a:t>
            </a:r>
            <a:r>
              <a:rPr lang="en-US" altLang="zh-CN" sz="2000" b="1" i="0">
                <a:effectLst/>
                <a:latin typeface="Cambria Math" panose="02040503050406030204" pitchFamily="18" charset="0"/>
                <a:ea typeface="Cambria Math" panose="02040503050406030204" pitchFamily="18" charset="0"/>
              </a:rPr>
              <a:t>P3 </a:t>
            </a:r>
            <a:r>
              <a:rPr lang="zh-CN" altLang="en-US" sz="2000" b="1" i="0">
                <a:effectLst/>
                <a:latin typeface="Cambria Math" panose="02040503050406030204" pitchFamily="18" charset="0"/>
                <a:ea typeface="楷体" panose="02010609060101010101" pitchFamily="49" charset="-122"/>
              </a:rPr>
              <a:t>对应</a:t>
            </a:r>
            <a:r>
              <a:rPr lang="zh-CN" altLang="en-US" sz="2000" b="1" i="0">
                <a:solidFill>
                  <a:schemeClr val="accent1"/>
                </a:solidFill>
                <a:effectLst/>
                <a:latin typeface="Cambria Math" panose="02040503050406030204" pitchFamily="18" charset="0"/>
                <a:ea typeface="楷体" panose="02010609060101010101" pitchFamily="49" charset="-122"/>
              </a:rPr>
              <a:t>任意 </a:t>
            </a:r>
            <a:r>
              <a:rPr lang="en-US" altLang="zh-CN" sz="2000" b="1" i="0">
                <a:effectLst/>
                <a:latin typeface="Cambria Math" panose="02040503050406030204" pitchFamily="18" charset="0"/>
                <a:ea typeface="Cambria Math" panose="02040503050406030204" pitchFamily="18" charset="0"/>
              </a:rPr>
              <a:t>LLM </a:t>
            </a:r>
            <a:r>
              <a:rPr lang="zh-CN" altLang="en-US" sz="2000" b="1" i="0">
                <a:effectLst/>
                <a:latin typeface="Cambria Math" panose="02040503050406030204" pitchFamily="18" charset="0"/>
                <a:ea typeface="楷体" panose="02010609060101010101" pitchFamily="49" charset="-122"/>
              </a:rPr>
              <a:t>生成的分布，</a:t>
            </a:r>
            <a:r>
              <a:rPr lang="en-US" altLang="zh-CN" sz="2000" b="1" i="0">
                <a:effectLst/>
                <a:latin typeface="Cambria Math" panose="02040503050406030204" pitchFamily="18" charset="0"/>
                <a:ea typeface="Cambria Math" panose="02040503050406030204" pitchFamily="18" charset="0"/>
              </a:rPr>
              <a:t>P4 </a:t>
            </a:r>
            <a:r>
              <a:rPr lang="zh-CN" altLang="en-US" sz="2000" b="1" i="0">
                <a:effectLst/>
                <a:latin typeface="Cambria Math" panose="02040503050406030204" pitchFamily="18" charset="0"/>
                <a:ea typeface="楷体" panose="02010609060101010101" pitchFamily="49" charset="-122"/>
              </a:rPr>
              <a:t>对应</a:t>
            </a:r>
            <a:r>
              <a:rPr lang="zh-CN" altLang="en-US" sz="2000" b="1" i="0">
                <a:solidFill>
                  <a:schemeClr val="accent1"/>
                </a:solidFill>
                <a:effectLst/>
                <a:latin typeface="Cambria Math" panose="02040503050406030204" pitchFamily="18" charset="0"/>
                <a:ea typeface="楷体" panose="02010609060101010101" pitchFamily="49" charset="-122"/>
              </a:rPr>
              <a:t>人工书写</a:t>
            </a:r>
            <a:r>
              <a:rPr lang="zh-CN" altLang="en-US" sz="2000" b="1" i="0">
                <a:effectLst/>
                <a:latin typeface="Cambria Math" panose="02040503050406030204" pitchFamily="18" charset="0"/>
                <a:ea typeface="楷体" panose="02010609060101010101" pitchFamily="49" charset="-122"/>
              </a:rPr>
              <a:t>的文本分布。（“亲缘”越近，分布越相似）</a:t>
            </a:r>
            <a:endParaRPr lang="zh-CN" altLang="en-US" sz="2000" b="1" dirty="0">
              <a:latin typeface="Cambria Math" panose="02040503050406030204" pitchFamily="18" charset="0"/>
              <a:ea typeface="楷体" panose="02010609060101010101" pitchFamily="49" charset="-122"/>
            </a:endParaRPr>
          </a:p>
        </p:txBody>
      </p:sp>
      <p:pic>
        <p:nvPicPr>
          <p:cNvPr id="17" name="图片 16">
            <a:extLst>
              <a:ext uri="{FF2B5EF4-FFF2-40B4-BE49-F238E27FC236}">
                <a16:creationId xmlns:a16="http://schemas.microsoft.com/office/drawing/2014/main" id="{3812D051-7132-B99C-09B8-D2CFFE45BFA4}"/>
              </a:ext>
            </a:extLst>
          </p:cNvPr>
          <p:cNvPicPr>
            <a:picLocks noChangeAspect="1"/>
          </p:cNvPicPr>
          <p:nvPr/>
        </p:nvPicPr>
        <p:blipFill>
          <a:blip r:embed="rId8"/>
          <a:stretch>
            <a:fillRect/>
          </a:stretch>
        </p:blipFill>
        <p:spPr>
          <a:xfrm>
            <a:off x="923589" y="3208874"/>
            <a:ext cx="6194677" cy="1115140"/>
          </a:xfrm>
          <a:prstGeom prst="rect">
            <a:avLst/>
          </a:prstGeom>
        </p:spPr>
      </p:pic>
      <p:sp>
        <p:nvSpPr>
          <p:cNvPr id="18" name="矩形 17">
            <a:extLst>
              <a:ext uri="{FF2B5EF4-FFF2-40B4-BE49-F238E27FC236}">
                <a16:creationId xmlns:a16="http://schemas.microsoft.com/office/drawing/2014/main" id="{0E9C75B1-2CAE-7CDC-4A0F-7876D0CAA177}"/>
              </a:ext>
            </a:extLst>
          </p:cNvPr>
          <p:cNvSpPr/>
          <p:nvPr/>
        </p:nvSpPr>
        <p:spPr>
          <a:xfrm>
            <a:off x="831574" y="3126771"/>
            <a:ext cx="10940606" cy="1268370"/>
          </a:xfrm>
          <a:prstGeom prst="rect">
            <a:avLst/>
          </a:prstGeom>
          <a:noFill/>
          <a:ln w="19050">
            <a:solidFill>
              <a:schemeClr val="accent4">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26EDD09F-78BA-2691-B2FA-977B240E6E31}"/>
              </a:ext>
            </a:extLst>
          </p:cNvPr>
          <p:cNvSpPr txBox="1"/>
          <p:nvPr/>
        </p:nvSpPr>
        <p:spPr>
          <a:xfrm>
            <a:off x="7118266" y="3140866"/>
            <a:ext cx="4953006" cy="1152623"/>
          </a:xfrm>
          <a:prstGeom prst="rect">
            <a:avLst/>
          </a:prstGeom>
          <a:noFill/>
        </p:spPr>
        <p:txBody>
          <a:bodyPr wrap="square" rtlCol="0">
            <a:spAutoFit/>
          </a:bodyPr>
          <a:lstStyle/>
          <a:p>
            <a:pPr>
              <a:lnSpc>
                <a:spcPct val="150000"/>
              </a:lnSpc>
            </a:pPr>
            <a:r>
              <a:rPr lang="en-US" altLang="zh-CN" sz="1600" b="1" i="0">
                <a:effectLst/>
                <a:latin typeface="Cambria Math" panose="02040503050406030204" pitchFamily="18" charset="0"/>
                <a:ea typeface="Cambria Math" panose="02040503050406030204" pitchFamily="18" charset="0"/>
              </a:rPr>
              <a:t>X </a:t>
            </a:r>
            <a:r>
              <a:rPr lang="en-US" altLang="zh-CN" sz="1600" b="1" i="0">
                <a:effectLst/>
                <a:latin typeface="Cambria Math" panose="02040503050406030204" pitchFamily="18" charset="0"/>
                <a:ea typeface="Cambria Math" panose="02040503050406030204" pitchFamily="18" charset="0"/>
                <a:sym typeface="Wingdings" panose="05000000000000000000" pitchFamily="2" charset="2"/>
              </a:rPr>
              <a:t> 1 </a:t>
            </a:r>
            <a:r>
              <a:rPr lang="zh-CN" altLang="en-US" sz="1600" b="1" i="0">
                <a:effectLst/>
                <a:latin typeface="Cambria Math" panose="02040503050406030204" pitchFamily="18" charset="0"/>
                <a:ea typeface="Cambria Math" panose="02040503050406030204" pitchFamily="18" charset="0"/>
                <a:sym typeface="Wingdings" panose="05000000000000000000" pitchFamily="2" charset="2"/>
              </a:rPr>
              <a:t>是人类文本，</a:t>
            </a:r>
            <a:r>
              <a:rPr lang="en-US" altLang="zh-CN" sz="1600" b="1" i="0">
                <a:effectLst/>
                <a:latin typeface="Cambria Math" panose="02040503050406030204" pitchFamily="18" charset="0"/>
                <a:ea typeface="Cambria Math" panose="02040503050406030204" pitchFamily="18" charset="0"/>
                <a:sym typeface="Wingdings" panose="05000000000000000000" pitchFamily="2" charset="2"/>
              </a:rPr>
              <a:t>0 </a:t>
            </a:r>
            <a:r>
              <a:rPr lang="zh-CN" altLang="en-US" sz="1600" b="1" i="0">
                <a:effectLst/>
                <a:latin typeface="Cambria Math" panose="02040503050406030204" pitchFamily="18" charset="0"/>
                <a:ea typeface="Cambria Math" panose="02040503050406030204" pitchFamily="18" charset="0"/>
                <a:sym typeface="Wingdings" panose="05000000000000000000" pitchFamily="2" charset="2"/>
              </a:rPr>
              <a:t>是生成文本；</a:t>
            </a:r>
            <a:endParaRPr lang="en-US" altLang="zh-CN" sz="1600" b="1" i="0">
              <a:effectLst/>
              <a:latin typeface="Cambria Math" panose="02040503050406030204" pitchFamily="18" charset="0"/>
              <a:ea typeface="Cambria Math" panose="02040503050406030204" pitchFamily="18" charset="0"/>
              <a:sym typeface="Wingdings" panose="05000000000000000000" pitchFamily="2" charset="2"/>
            </a:endParaRPr>
          </a:p>
          <a:p>
            <a:pPr>
              <a:lnSpc>
                <a:spcPct val="150000"/>
              </a:lnSpc>
            </a:pPr>
            <a:r>
              <a:rPr lang="en-US" altLang="zh-CN" sz="1600" b="1">
                <a:latin typeface="Cambria Math" panose="02040503050406030204" pitchFamily="18" charset="0"/>
                <a:ea typeface="Cambria Math" panose="02040503050406030204" pitchFamily="18" charset="0"/>
                <a:sym typeface="Wingdings" panose="05000000000000000000" pitchFamily="2" charset="2"/>
              </a:rPr>
              <a:t>Z  </a:t>
            </a:r>
            <a:r>
              <a:rPr lang="zh-CN" altLang="en-US" sz="1600" b="1">
                <a:latin typeface="Cambria Math" panose="02040503050406030204" pitchFamily="18" charset="0"/>
                <a:ea typeface="Cambria Math" panose="02040503050406030204" pitchFamily="18" charset="0"/>
                <a:sym typeface="Wingdings" panose="05000000000000000000" pitchFamily="2" charset="2"/>
              </a:rPr>
              <a:t>相等</a:t>
            </a:r>
            <a:r>
              <a:rPr lang="en-US" altLang="zh-CN" sz="1600" b="1">
                <a:latin typeface="Cambria Math" panose="02040503050406030204" pitchFamily="18" charset="0"/>
                <a:ea typeface="Cambria Math" panose="02040503050406030204" pitchFamily="18" charset="0"/>
                <a:sym typeface="Wingdings" panose="05000000000000000000" pitchFamily="2" charset="2"/>
              </a:rPr>
              <a:t>: </a:t>
            </a:r>
            <a:r>
              <a:rPr lang="zh-CN" altLang="en-US" sz="1600" b="1">
                <a:latin typeface="Cambria Math" panose="02040503050406030204" pitchFamily="18" charset="0"/>
                <a:ea typeface="Cambria Math" panose="02040503050406030204" pitchFamily="18" charset="0"/>
                <a:sym typeface="Wingdings" panose="05000000000000000000" pitchFamily="2" charset="2"/>
              </a:rPr>
              <a:t>来源同一</a:t>
            </a:r>
            <a:r>
              <a:rPr lang="en-US" altLang="zh-CN" sz="1600" b="1">
                <a:latin typeface="Cambria Math" panose="02040503050406030204" pitchFamily="18" charset="0"/>
                <a:ea typeface="Cambria Math" panose="02040503050406030204" pitchFamily="18" charset="0"/>
                <a:sym typeface="Wingdings" panose="05000000000000000000" pitchFamily="2" charset="2"/>
              </a:rPr>
              <a:t>LLM</a:t>
            </a:r>
            <a:r>
              <a:rPr lang="zh-CN" altLang="en-US" sz="1600" b="1">
                <a:latin typeface="Cambria Math" panose="02040503050406030204" pitchFamily="18" charset="0"/>
                <a:ea typeface="Cambria Math" panose="02040503050406030204" pitchFamily="18" charset="0"/>
                <a:sym typeface="Wingdings" panose="05000000000000000000" pitchFamily="2" charset="2"/>
              </a:rPr>
              <a:t>，不相等</a:t>
            </a:r>
            <a:r>
              <a:rPr lang="en-US" altLang="zh-CN" sz="1600" b="1">
                <a:latin typeface="Cambria Math" panose="02040503050406030204" pitchFamily="18" charset="0"/>
                <a:ea typeface="Cambria Math" panose="02040503050406030204" pitchFamily="18" charset="0"/>
                <a:sym typeface="Wingdings" panose="05000000000000000000" pitchFamily="2" charset="2"/>
              </a:rPr>
              <a:t>: </a:t>
            </a:r>
            <a:r>
              <a:rPr lang="zh-CN" altLang="en-US" sz="1600" b="1">
                <a:latin typeface="Cambria Math" panose="02040503050406030204" pitchFamily="18" charset="0"/>
                <a:ea typeface="Cambria Math" panose="02040503050406030204" pitchFamily="18" charset="0"/>
                <a:sym typeface="Wingdings" panose="05000000000000000000" pitchFamily="2" charset="2"/>
              </a:rPr>
              <a:t>来源不同</a:t>
            </a:r>
            <a:r>
              <a:rPr lang="en-US" altLang="zh-CN" sz="1600" b="1">
                <a:latin typeface="Cambria Math" panose="02040503050406030204" pitchFamily="18" charset="0"/>
                <a:ea typeface="Cambria Math" panose="02040503050406030204" pitchFamily="18" charset="0"/>
                <a:sym typeface="Wingdings" panose="05000000000000000000" pitchFamily="2" charset="2"/>
              </a:rPr>
              <a:t>LLM</a:t>
            </a:r>
            <a:r>
              <a:rPr lang="zh-CN" altLang="en-US" sz="1600" b="1">
                <a:latin typeface="Cambria Math" panose="02040503050406030204" pitchFamily="18" charset="0"/>
                <a:ea typeface="Cambria Math" panose="02040503050406030204" pitchFamily="18" charset="0"/>
                <a:sym typeface="Wingdings" panose="05000000000000000000" pitchFamily="2" charset="2"/>
              </a:rPr>
              <a:t>；</a:t>
            </a:r>
            <a:endParaRPr lang="en-US" altLang="zh-CN" sz="1600" b="1">
              <a:latin typeface="Cambria Math" panose="02040503050406030204" pitchFamily="18" charset="0"/>
              <a:ea typeface="Cambria Math" panose="02040503050406030204" pitchFamily="18" charset="0"/>
              <a:sym typeface="Wingdings" panose="05000000000000000000" pitchFamily="2" charset="2"/>
            </a:endParaRPr>
          </a:p>
          <a:p>
            <a:pPr>
              <a:lnSpc>
                <a:spcPct val="150000"/>
              </a:lnSpc>
            </a:pPr>
            <a:r>
              <a:rPr lang="en-US" altLang="zh-CN" sz="1600" b="1">
                <a:latin typeface="Cambria Math" panose="02040503050406030204" pitchFamily="18" charset="0"/>
                <a:ea typeface="Cambria Math" panose="02040503050406030204" pitchFamily="18" charset="0"/>
                <a:sym typeface="Wingdings" panose="05000000000000000000" pitchFamily="2" charset="2"/>
              </a:rPr>
              <a:t>Y  </a:t>
            </a:r>
            <a:r>
              <a:rPr lang="zh-CN" altLang="en-US" sz="1600" b="1">
                <a:latin typeface="Cambria Math" panose="02040503050406030204" pitchFamily="18" charset="0"/>
                <a:ea typeface="Cambria Math" panose="02040503050406030204" pitchFamily="18" charset="0"/>
                <a:sym typeface="Wingdings" panose="05000000000000000000" pitchFamily="2" charset="2"/>
              </a:rPr>
              <a:t>相等</a:t>
            </a:r>
            <a:r>
              <a:rPr lang="en-US" altLang="zh-CN" sz="1600" b="1">
                <a:latin typeface="Cambria Math" panose="02040503050406030204" pitchFamily="18" charset="0"/>
                <a:ea typeface="Cambria Math" panose="02040503050406030204" pitchFamily="18" charset="0"/>
                <a:sym typeface="Wingdings" panose="05000000000000000000" pitchFamily="2" charset="2"/>
              </a:rPr>
              <a:t>: </a:t>
            </a:r>
            <a:r>
              <a:rPr lang="zh-CN" altLang="en-US" sz="1600" b="1">
                <a:latin typeface="Cambria Math" panose="02040503050406030204" pitchFamily="18" charset="0"/>
                <a:ea typeface="Cambria Math" panose="02040503050406030204" pitchFamily="18" charset="0"/>
                <a:sym typeface="Wingdings" panose="05000000000000000000" pitchFamily="2" charset="2"/>
              </a:rPr>
              <a:t>同一公司</a:t>
            </a:r>
            <a:r>
              <a:rPr lang="en-US" altLang="zh-CN" sz="1600" b="1">
                <a:latin typeface="Cambria Math" panose="02040503050406030204" pitchFamily="18" charset="0"/>
                <a:ea typeface="Cambria Math" panose="02040503050406030204" pitchFamily="18" charset="0"/>
                <a:sym typeface="Wingdings" panose="05000000000000000000" pitchFamily="2" charset="2"/>
              </a:rPr>
              <a:t>LLM</a:t>
            </a:r>
            <a:r>
              <a:rPr lang="zh-CN" altLang="en-US" sz="1600" b="1">
                <a:latin typeface="Cambria Math" panose="02040503050406030204" pitchFamily="18" charset="0"/>
                <a:ea typeface="Cambria Math" panose="02040503050406030204" pitchFamily="18" charset="0"/>
                <a:sym typeface="Wingdings" panose="05000000000000000000" pitchFamily="2" charset="2"/>
              </a:rPr>
              <a:t>，不相等</a:t>
            </a:r>
            <a:r>
              <a:rPr lang="en-US" altLang="zh-CN" sz="1600" b="1">
                <a:latin typeface="Cambria Math" panose="02040503050406030204" pitchFamily="18" charset="0"/>
                <a:ea typeface="Cambria Math" panose="02040503050406030204" pitchFamily="18" charset="0"/>
                <a:sym typeface="Wingdings" panose="05000000000000000000" pitchFamily="2" charset="2"/>
              </a:rPr>
              <a:t>: </a:t>
            </a:r>
            <a:r>
              <a:rPr lang="zh-CN" altLang="en-US" sz="1600" b="1">
                <a:latin typeface="Cambria Math" panose="02040503050406030204" pitchFamily="18" charset="0"/>
                <a:ea typeface="Cambria Math" panose="02040503050406030204" pitchFamily="18" charset="0"/>
                <a:sym typeface="Wingdings" panose="05000000000000000000" pitchFamily="2" charset="2"/>
              </a:rPr>
              <a:t>不同公司</a:t>
            </a:r>
            <a:r>
              <a:rPr lang="en-US" altLang="zh-CN" sz="1600" b="1">
                <a:latin typeface="Cambria Math" panose="02040503050406030204" pitchFamily="18" charset="0"/>
                <a:ea typeface="Cambria Math" panose="02040503050406030204" pitchFamily="18" charset="0"/>
                <a:sym typeface="Wingdings" panose="05000000000000000000" pitchFamily="2" charset="2"/>
              </a:rPr>
              <a:t>LLM</a:t>
            </a:r>
            <a:r>
              <a:rPr lang="zh-CN" altLang="en-US" sz="1600" b="1">
                <a:latin typeface="Cambria Math" panose="02040503050406030204" pitchFamily="18" charset="0"/>
                <a:ea typeface="Cambria Math" panose="02040503050406030204" pitchFamily="18" charset="0"/>
                <a:sym typeface="Wingdings" panose="05000000000000000000" pitchFamily="2" charset="2"/>
              </a:rPr>
              <a:t>。</a:t>
            </a:r>
            <a:endParaRPr lang="zh-CN" altLang="en-US" sz="1600" b="1" dirty="0">
              <a:latin typeface="Cambria Math" panose="02040503050406030204" pitchFamily="18" charset="0"/>
              <a:ea typeface="楷体" panose="02010609060101010101" pitchFamily="49" charset="-122"/>
            </a:endParaRPr>
          </a:p>
        </p:txBody>
      </p:sp>
      <p:pic>
        <p:nvPicPr>
          <p:cNvPr id="21" name="图片 20">
            <a:extLst>
              <a:ext uri="{FF2B5EF4-FFF2-40B4-BE49-F238E27FC236}">
                <a16:creationId xmlns:a16="http://schemas.microsoft.com/office/drawing/2014/main" id="{909596F5-E2CB-BD0A-7CCE-99A78337BA46}"/>
              </a:ext>
            </a:extLst>
          </p:cNvPr>
          <p:cNvPicPr>
            <a:picLocks noChangeAspect="1"/>
          </p:cNvPicPr>
          <p:nvPr/>
        </p:nvPicPr>
        <p:blipFill>
          <a:blip r:embed="rId9"/>
          <a:stretch>
            <a:fillRect/>
          </a:stretch>
        </p:blipFill>
        <p:spPr>
          <a:xfrm>
            <a:off x="852991" y="4657041"/>
            <a:ext cx="4894053" cy="742880"/>
          </a:xfrm>
          <a:prstGeom prst="rect">
            <a:avLst/>
          </a:prstGeom>
        </p:spPr>
      </p:pic>
      <p:sp>
        <p:nvSpPr>
          <p:cNvPr id="22" name="矩形 21">
            <a:extLst>
              <a:ext uri="{FF2B5EF4-FFF2-40B4-BE49-F238E27FC236}">
                <a16:creationId xmlns:a16="http://schemas.microsoft.com/office/drawing/2014/main" id="{F76AD464-2C8A-07D7-EF4E-1B13DA605D24}"/>
              </a:ext>
            </a:extLst>
          </p:cNvPr>
          <p:cNvSpPr/>
          <p:nvPr/>
        </p:nvSpPr>
        <p:spPr>
          <a:xfrm>
            <a:off x="818066" y="5745832"/>
            <a:ext cx="10940606" cy="476251"/>
          </a:xfrm>
          <a:prstGeom prst="rect">
            <a:avLst/>
          </a:prstGeom>
          <a:noFill/>
          <a:ln w="19050">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a:extLst>
              <a:ext uri="{FF2B5EF4-FFF2-40B4-BE49-F238E27FC236}">
                <a16:creationId xmlns:a16="http://schemas.microsoft.com/office/drawing/2014/main" id="{ECAE5858-01D5-BE1A-2718-C55990BAD647}"/>
              </a:ext>
            </a:extLst>
          </p:cNvPr>
          <p:cNvPicPr>
            <a:picLocks noChangeAspect="1"/>
          </p:cNvPicPr>
          <p:nvPr/>
        </p:nvPicPr>
        <p:blipFill>
          <a:blip r:embed="rId10"/>
          <a:stretch>
            <a:fillRect/>
          </a:stretch>
        </p:blipFill>
        <p:spPr>
          <a:xfrm>
            <a:off x="831574" y="5802043"/>
            <a:ext cx="1841219" cy="406621"/>
          </a:xfrm>
          <a:prstGeom prst="rect">
            <a:avLst/>
          </a:prstGeom>
        </p:spPr>
      </p:pic>
      <p:pic>
        <p:nvPicPr>
          <p:cNvPr id="26" name="图片 25">
            <a:extLst>
              <a:ext uri="{FF2B5EF4-FFF2-40B4-BE49-F238E27FC236}">
                <a16:creationId xmlns:a16="http://schemas.microsoft.com/office/drawing/2014/main" id="{609B554F-ECEC-8F97-06E3-646D52861BB0}"/>
              </a:ext>
            </a:extLst>
          </p:cNvPr>
          <p:cNvPicPr>
            <a:picLocks noChangeAspect="1"/>
          </p:cNvPicPr>
          <p:nvPr/>
        </p:nvPicPr>
        <p:blipFill>
          <a:blip r:embed="rId11"/>
          <a:stretch>
            <a:fillRect/>
          </a:stretch>
        </p:blipFill>
        <p:spPr>
          <a:xfrm>
            <a:off x="3559087" y="5758002"/>
            <a:ext cx="3013991" cy="464374"/>
          </a:xfrm>
          <a:prstGeom prst="rect">
            <a:avLst/>
          </a:prstGeom>
        </p:spPr>
      </p:pic>
      <p:sp>
        <p:nvSpPr>
          <p:cNvPr id="28" name="文本框 27">
            <a:extLst>
              <a:ext uri="{FF2B5EF4-FFF2-40B4-BE49-F238E27FC236}">
                <a16:creationId xmlns:a16="http://schemas.microsoft.com/office/drawing/2014/main" id="{A5EF114D-2EB0-FC6C-48F8-7D14B80609A3}"/>
              </a:ext>
            </a:extLst>
          </p:cNvPr>
          <p:cNvSpPr txBox="1"/>
          <p:nvPr/>
        </p:nvSpPr>
        <p:spPr>
          <a:xfrm>
            <a:off x="6487064" y="5802043"/>
            <a:ext cx="4313208" cy="369332"/>
          </a:xfrm>
          <a:prstGeom prst="rect">
            <a:avLst/>
          </a:prstGeom>
          <a:noFill/>
        </p:spPr>
        <p:txBody>
          <a:bodyPr wrap="square">
            <a:spAutoFit/>
          </a:bodyPr>
          <a:lstStyle/>
          <a:p>
            <a:r>
              <a:rPr lang="zh-CN" altLang="en-US" sz="1800" b="1">
                <a:solidFill>
                  <a:schemeClr val="accent1"/>
                </a:solidFill>
                <a:latin typeface="楷体" panose="02010609060101010101" pitchFamily="49" charset="-122"/>
                <a:ea typeface="楷体" panose="02010609060101010101" pitchFamily="49" charset="-122"/>
              </a:rPr>
              <a:t> </a:t>
            </a:r>
            <a:r>
              <a:rPr lang="zh-CN" altLang="en-US" sz="1800" b="1" i="0">
                <a:solidFill>
                  <a:schemeClr val="accent1"/>
                </a:solidFill>
                <a:effectLst/>
                <a:latin typeface="楷体" panose="02010609060101010101" pitchFamily="49" charset="-122"/>
                <a:ea typeface="楷体" panose="02010609060101010101" pitchFamily="49" charset="-122"/>
              </a:rPr>
              <a:t>多任务辅助学习损失即二元交叉熵损失</a:t>
            </a:r>
            <a:endParaRPr lang="zh-CN" altLang="en-US"/>
          </a:p>
        </p:txBody>
      </p:sp>
      <p:cxnSp>
        <p:nvCxnSpPr>
          <p:cNvPr id="30" name="连接符: 曲线 29">
            <a:extLst>
              <a:ext uri="{FF2B5EF4-FFF2-40B4-BE49-F238E27FC236}">
                <a16:creationId xmlns:a16="http://schemas.microsoft.com/office/drawing/2014/main" id="{7061A009-84F6-8C76-DB7E-BF636002CC67}"/>
              </a:ext>
            </a:extLst>
          </p:cNvPr>
          <p:cNvCxnSpPr>
            <a:stCxn id="41" idx="1"/>
            <a:endCxn id="24" idx="1"/>
          </p:cNvCxnSpPr>
          <p:nvPr/>
        </p:nvCxnSpPr>
        <p:spPr>
          <a:xfrm rot="10800000" flipH="1" flipV="1">
            <a:off x="733644" y="1548732"/>
            <a:ext cx="97929" cy="4456622"/>
          </a:xfrm>
          <a:prstGeom prst="curvedConnector3">
            <a:avLst>
              <a:gd name="adj1" fmla="val -485954"/>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2" name="椭圆 31">
            <a:extLst>
              <a:ext uri="{FF2B5EF4-FFF2-40B4-BE49-F238E27FC236}">
                <a16:creationId xmlns:a16="http://schemas.microsoft.com/office/drawing/2014/main" id="{95DBF3D1-8101-8DD0-5D87-F00027C47D20}"/>
              </a:ext>
            </a:extLst>
          </p:cNvPr>
          <p:cNvSpPr/>
          <p:nvPr/>
        </p:nvSpPr>
        <p:spPr>
          <a:xfrm>
            <a:off x="2542336" y="4520242"/>
            <a:ext cx="2386642" cy="598098"/>
          </a:xfrm>
          <a:prstGeom prst="ellipse">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文本框 32">
            <a:extLst>
              <a:ext uri="{FF2B5EF4-FFF2-40B4-BE49-F238E27FC236}">
                <a16:creationId xmlns:a16="http://schemas.microsoft.com/office/drawing/2014/main" id="{77C0E1E1-B88A-9B1B-2605-174FB9A9B28D}"/>
              </a:ext>
            </a:extLst>
          </p:cNvPr>
          <p:cNvSpPr txBox="1"/>
          <p:nvPr/>
        </p:nvSpPr>
        <p:spPr>
          <a:xfrm>
            <a:off x="4852236" y="4531940"/>
            <a:ext cx="1371600" cy="369332"/>
          </a:xfrm>
          <a:prstGeom prst="rect">
            <a:avLst/>
          </a:prstGeom>
          <a:noFill/>
        </p:spPr>
        <p:txBody>
          <a:bodyPr wrap="square">
            <a:spAutoFit/>
          </a:bodyPr>
          <a:lstStyle/>
          <a:p>
            <a:r>
              <a:rPr lang="zh-CN" altLang="en-US" sz="1800" b="1">
                <a:solidFill>
                  <a:schemeClr val="tx1">
                    <a:lumMod val="50000"/>
                    <a:lumOff val="50000"/>
                  </a:schemeClr>
                </a:solidFill>
                <a:latin typeface="楷体" panose="02010609060101010101" pitchFamily="49" charset="-122"/>
                <a:ea typeface="楷体" panose="02010609060101010101" pitchFamily="49" charset="-122"/>
              </a:rPr>
              <a:t>正样本集合</a:t>
            </a:r>
            <a:endParaRPr lang="zh-CN" altLang="en-US">
              <a:solidFill>
                <a:schemeClr val="tx1">
                  <a:lumMod val="50000"/>
                  <a:lumOff val="50000"/>
                </a:schemeClr>
              </a:solidFill>
            </a:endParaRPr>
          </a:p>
        </p:txBody>
      </p:sp>
      <p:pic>
        <p:nvPicPr>
          <p:cNvPr id="35" name="图片 34">
            <a:extLst>
              <a:ext uri="{FF2B5EF4-FFF2-40B4-BE49-F238E27FC236}">
                <a16:creationId xmlns:a16="http://schemas.microsoft.com/office/drawing/2014/main" id="{6AEB1DB0-6B8B-DDD8-EB4E-31620EBDC202}"/>
              </a:ext>
            </a:extLst>
          </p:cNvPr>
          <p:cNvPicPr>
            <a:picLocks noChangeAspect="1"/>
          </p:cNvPicPr>
          <p:nvPr/>
        </p:nvPicPr>
        <p:blipFill>
          <a:blip r:embed="rId12"/>
          <a:stretch>
            <a:fillRect/>
          </a:stretch>
        </p:blipFill>
        <p:spPr>
          <a:xfrm>
            <a:off x="5895467" y="4805472"/>
            <a:ext cx="5856813" cy="640653"/>
          </a:xfrm>
          <a:prstGeom prst="rect">
            <a:avLst/>
          </a:prstGeom>
        </p:spPr>
      </p:pic>
      <p:sp>
        <p:nvSpPr>
          <p:cNvPr id="36" name="矩形 35">
            <a:extLst>
              <a:ext uri="{FF2B5EF4-FFF2-40B4-BE49-F238E27FC236}">
                <a16:creationId xmlns:a16="http://schemas.microsoft.com/office/drawing/2014/main" id="{21A9FB14-81D2-D68B-6E7F-1B6C64F9CA4A}"/>
              </a:ext>
            </a:extLst>
          </p:cNvPr>
          <p:cNvSpPr/>
          <p:nvPr/>
        </p:nvSpPr>
        <p:spPr>
          <a:xfrm>
            <a:off x="831574" y="4520242"/>
            <a:ext cx="10940606" cy="1055469"/>
          </a:xfrm>
          <a:prstGeom prst="rect">
            <a:avLst/>
          </a:prstGeom>
          <a:noFill/>
          <a:ln w="19050">
            <a:solidFill>
              <a:schemeClr val="accent4">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文本框 36">
            <a:extLst>
              <a:ext uri="{FF2B5EF4-FFF2-40B4-BE49-F238E27FC236}">
                <a16:creationId xmlns:a16="http://schemas.microsoft.com/office/drawing/2014/main" id="{DE7FA5FE-D903-EEDF-627C-82A4F6EC9281}"/>
              </a:ext>
            </a:extLst>
          </p:cNvPr>
          <p:cNvSpPr txBox="1"/>
          <p:nvPr/>
        </p:nvSpPr>
        <p:spPr>
          <a:xfrm>
            <a:off x="9745132" y="4668673"/>
            <a:ext cx="2301039" cy="369332"/>
          </a:xfrm>
          <a:prstGeom prst="rect">
            <a:avLst/>
          </a:prstGeom>
          <a:noFill/>
        </p:spPr>
        <p:txBody>
          <a:bodyPr wrap="square">
            <a:spAutoFit/>
          </a:bodyPr>
          <a:lstStyle/>
          <a:p>
            <a:r>
              <a:rPr lang="zh-CN" altLang="en-US" sz="1800" b="1">
                <a:solidFill>
                  <a:srgbClr val="C00000"/>
                </a:solidFill>
                <a:latin typeface="楷体" panose="02010609060101010101" pitchFamily="49" charset="-122"/>
                <a:ea typeface="楷体" panose="02010609060101010101" pitchFamily="49" charset="-122"/>
              </a:rPr>
              <a:t>对比损失加权求和</a:t>
            </a:r>
            <a:endParaRPr lang="zh-CN" altLang="en-US">
              <a:solidFill>
                <a:srgbClr val="C00000"/>
              </a:solidFill>
            </a:endParaRPr>
          </a:p>
        </p:txBody>
      </p:sp>
      <p:sp>
        <p:nvSpPr>
          <p:cNvPr id="38" name="文本框 37">
            <a:extLst>
              <a:ext uri="{FF2B5EF4-FFF2-40B4-BE49-F238E27FC236}">
                <a16:creationId xmlns:a16="http://schemas.microsoft.com/office/drawing/2014/main" id="{8C46CD59-0EA1-FC88-B684-7F5C55023FB2}"/>
              </a:ext>
            </a:extLst>
          </p:cNvPr>
          <p:cNvSpPr txBox="1"/>
          <p:nvPr/>
        </p:nvSpPr>
        <p:spPr>
          <a:xfrm>
            <a:off x="9649752" y="2573112"/>
            <a:ext cx="2301039" cy="369332"/>
          </a:xfrm>
          <a:prstGeom prst="rect">
            <a:avLst/>
          </a:prstGeom>
          <a:noFill/>
        </p:spPr>
        <p:txBody>
          <a:bodyPr wrap="square">
            <a:spAutoFit/>
          </a:bodyPr>
          <a:lstStyle/>
          <a:p>
            <a:r>
              <a:rPr lang="zh-CN" altLang="en-US" sz="1800" b="1">
                <a:solidFill>
                  <a:srgbClr val="C00000"/>
                </a:solidFill>
                <a:latin typeface="楷体" panose="02010609060101010101" pitchFamily="49" charset="-122"/>
                <a:ea typeface="楷体" panose="02010609060101010101" pitchFamily="49" charset="-122"/>
              </a:rPr>
              <a:t>对比</a:t>
            </a:r>
            <a:r>
              <a:rPr lang="zh-CN" altLang="en-US" b="1">
                <a:solidFill>
                  <a:srgbClr val="C00000"/>
                </a:solidFill>
                <a:latin typeface="楷体" panose="02010609060101010101" pitchFamily="49" charset="-122"/>
                <a:ea typeface="楷体" panose="02010609060101010101" pitchFamily="49" charset="-122"/>
              </a:rPr>
              <a:t>学习优化目标</a:t>
            </a:r>
            <a:endParaRPr lang="zh-CN" altLang="en-US">
              <a:solidFill>
                <a:srgbClr val="C00000"/>
              </a:solidFill>
            </a:endParaRPr>
          </a:p>
        </p:txBody>
      </p:sp>
    </p:spTree>
    <p:extLst>
      <p:ext uri="{BB962C8B-B14F-4D97-AF65-F5344CB8AC3E}">
        <p14:creationId xmlns:p14="http://schemas.microsoft.com/office/powerpoint/2010/main" val="13688917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E5F1B3-6BEB-683E-DA54-1918862C0B03}"/>
            </a:ext>
          </a:extLst>
        </p:cNvPr>
        <p:cNvGrpSpPr/>
        <p:nvPr/>
      </p:nvGrpSpPr>
      <p:grpSpPr>
        <a:xfrm>
          <a:off x="0" y="0"/>
          <a:ext cx="0" cy="0"/>
          <a:chOff x="0" y="0"/>
          <a:chExt cx="0" cy="0"/>
        </a:xfrm>
      </p:grpSpPr>
      <p:pic>
        <p:nvPicPr>
          <p:cNvPr id="4" name="图片 3">
            <a:extLst>
              <a:ext uri="{FF2B5EF4-FFF2-40B4-BE49-F238E27FC236}">
                <a16:creationId xmlns:a16="http://schemas.microsoft.com/office/drawing/2014/main" id="{01428926-85A9-6921-0143-BF1F6780F4DF}"/>
              </a:ext>
            </a:extLst>
          </p:cNvPr>
          <p:cNvPicPr>
            <a:picLocks noChangeAspect="1"/>
          </p:cNvPicPr>
          <p:nvPr/>
        </p:nvPicPr>
        <p:blipFill>
          <a:blip r:embed="rId3" cstate="print"/>
          <a:srcRect l="14083" t="27527" r="43306" b="56670"/>
          <a:stretch>
            <a:fillRect/>
          </a:stretch>
        </p:blipFill>
        <p:spPr>
          <a:xfrm>
            <a:off x="0" y="0"/>
            <a:ext cx="3784046" cy="993773"/>
          </a:xfrm>
          <a:prstGeom prst="rect">
            <a:avLst/>
          </a:prstGeom>
        </p:spPr>
      </p:pic>
      <p:pic>
        <p:nvPicPr>
          <p:cNvPr id="6" name="图片 5">
            <a:extLst>
              <a:ext uri="{FF2B5EF4-FFF2-40B4-BE49-F238E27FC236}">
                <a16:creationId xmlns:a16="http://schemas.microsoft.com/office/drawing/2014/main" id="{76B9BCE8-062D-7EE0-B8A6-C95964A6825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53763" y="0"/>
            <a:ext cx="1138237" cy="993773"/>
          </a:xfrm>
          <a:prstGeom prst="rect">
            <a:avLst/>
          </a:prstGeom>
        </p:spPr>
      </p:pic>
      <p:sp>
        <p:nvSpPr>
          <p:cNvPr id="7" name="文本框 6">
            <a:extLst>
              <a:ext uri="{FF2B5EF4-FFF2-40B4-BE49-F238E27FC236}">
                <a16:creationId xmlns:a16="http://schemas.microsoft.com/office/drawing/2014/main" id="{607D0B19-1B59-C2BB-1558-730FAB1D775B}"/>
              </a:ext>
            </a:extLst>
          </p:cNvPr>
          <p:cNvSpPr txBox="1"/>
          <p:nvPr/>
        </p:nvSpPr>
        <p:spPr>
          <a:xfrm>
            <a:off x="99391" y="6461760"/>
            <a:ext cx="8224552" cy="276999"/>
          </a:xfrm>
          <a:prstGeom prst="rect">
            <a:avLst/>
          </a:prstGeom>
          <a:noFill/>
        </p:spPr>
        <p:txBody>
          <a:bodyPr wrap="square" rtlCol="0">
            <a:spAutoFit/>
          </a:bodyPr>
          <a:lstStyle/>
          <a:p>
            <a:r>
              <a:rPr lang="en-US" altLang="zh-CN" sz="1200">
                <a:latin typeface="Cambria Math" panose="02040503050406030204" pitchFamily="18" charset="0"/>
                <a:ea typeface="Cambria Math" panose="02040503050406030204" pitchFamily="18" charset="0"/>
              </a:rPr>
              <a:t>DeTeCtive: Detecting AI-generated Text via Multi-Level Contrastive LearningFine-tuning Detection   </a:t>
            </a:r>
            <a:r>
              <a:rPr lang="en-US" altLang="zh-CN" sz="1200" b="1">
                <a:latin typeface="Cambria Math" panose="02040503050406030204" pitchFamily="18" charset="0"/>
                <a:ea typeface="Cambria Math" panose="02040503050406030204" pitchFamily="18" charset="0"/>
              </a:rPr>
              <a:t>NeuIPS 2024</a:t>
            </a:r>
            <a:endParaRPr lang="zh-CN" altLang="en-US" sz="1200" b="1" dirty="0">
              <a:latin typeface="Cambria Math" panose="02040503050406030204" pitchFamily="18" charset="0"/>
            </a:endParaRPr>
          </a:p>
        </p:txBody>
      </p:sp>
      <p:pic>
        <p:nvPicPr>
          <p:cNvPr id="2" name="图形 1" descr="发送">
            <a:extLst>
              <a:ext uri="{FF2B5EF4-FFF2-40B4-BE49-F238E27FC236}">
                <a16:creationId xmlns:a16="http://schemas.microsoft.com/office/drawing/2014/main" id="{BE335CBD-D186-4494-10C0-005D05C1B3F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61178" y="917570"/>
            <a:ext cx="443670" cy="443670"/>
          </a:xfrm>
          <a:prstGeom prst="rect">
            <a:avLst/>
          </a:prstGeom>
        </p:spPr>
      </p:pic>
      <p:sp>
        <p:nvSpPr>
          <p:cNvPr id="3" name="文本框 2">
            <a:extLst>
              <a:ext uri="{FF2B5EF4-FFF2-40B4-BE49-F238E27FC236}">
                <a16:creationId xmlns:a16="http://schemas.microsoft.com/office/drawing/2014/main" id="{F37DE69D-98EF-C68E-AAD5-0B827D0C2CEE}"/>
              </a:ext>
            </a:extLst>
          </p:cNvPr>
          <p:cNvSpPr txBox="1"/>
          <p:nvPr/>
        </p:nvSpPr>
        <p:spPr>
          <a:xfrm>
            <a:off x="737771" y="877795"/>
            <a:ext cx="10720583" cy="523220"/>
          </a:xfrm>
          <a:prstGeom prst="rect">
            <a:avLst/>
          </a:prstGeom>
          <a:noFill/>
        </p:spPr>
        <p:txBody>
          <a:bodyPr wrap="square" rtlCol="0">
            <a:spAutoFit/>
          </a:bodyPr>
          <a:lstStyle/>
          <a:p>
            <a:r>
              <a:rPr lang="en-US" altLang="zh-CN" sz="2800" b="1">
                <a:latin typeface="Cambria Math" panose="02040503050406030204" pitchFamily="18" charset="0"/>
                <a:ea typeface="Cambria Math" panose="02040503050406030204" pitchFamily="18" charset="0"/>
              </a:rPr>
              <a:t>Training-Free Incremental Adaptation    </a:t>
            </a:r>
            <a:r>
              <a:rPr lang="zh-CN" altLang="en-US" sz="2400" b="1">
                <a:latin typeface="楷体" panose="02010609060101010101" pitchFamily="49" charset="-122"/>
                <a:ea typeface="楷体" panose="02010609060101010101" pitchFamily="49" charset="-122"/>
              </a:rPr>
              <a:t>无需训练的增量适应</a:t>
            </a:r>
            <a:endParaRPr lang="en-US" altLang="zh-CN" sz="2800" b="1" dirty="0">
              <a:latin typeface="楷体" panose="02010609060101010101" pitchFamily="49" charset="-122"/>
              <a:ea typeface="楷体" panose="02010609060101010101" pitchFamily="49" charset="-122"/>
            </a:endParaRPr>
          </a:p>
        </p:txBody>
      </p:sp>
      <p:sp>
        <p:nvSpPr>
          <p:cNvPr id="41" name="文本框 40">
            <a:extLst>
              <a:ext uri="{FF2B5EF4-FFF2-40B4-BE49-F238E27FC236}">
                <a16:creationId xmlns:a16="http://schemas.microsoft.com/office/drawing/2014/main" id="{9C8DFE4D-73C9-481D-33D0-9A4CEEDC6A41}"/>
              </a:ext>
            </a:extLst>
          </p:cNvPr>
          <p:cNvSpPr txBox="1"/>
          <p:nvPr/>
        </p:nvSpPr>
        <p:spPr>
          <a:xfrm>
            <a:off x="737771" y="1455923"/>
            <a:ext cx="11216815" cy="461665"/>
          </a:xfrm>
          <a:prstGeom prst="rect">
            <a:avLst/>
          </a:prstGeom>
          <a:noFill/>
        </p:spPr>
        <p:txBody>
          <a:bodyPr wrap="square" rtlCol="0">
            <a:spAutoFit/>
          </a:bodyPr>
          <a:lstStyle/>
          <a:p>
            <a:r>
              <a:rPr lang="en-US" altLang="zh-CN" sz="2400" b="1">
                <a:solidFill>
                  <a:srgbClr val="C00000"/>
                </a:solidFill>
                <a:latin typeface="Cambria Math" panose="02040503050406030204" pitchFamily="18" charset="0"/>
                <a:ea typeface="Cambria Math" panose="02040503050406030204" pitchFamily="18" charset="0"/>
              </a:rPr>
              <a:t>TFIA</a:t>
            </a:r>
            <a:r>
              <a:rPr lang="zh-CN" altLang="en-US" sz="2400" b="1">
                <a:latin typeface="Cambria Math" panose="02040503050406030204" pitchFamily="18" charset="0"/>
                <a:ea typeface="楷体" panose="02010609060101010101" pitchFamily="49" charset="-122"/>
              </a:rPr>
              <a:t>：遇到</a:t>
            </a:r>
            <a:r>
              <a:rPr lang="en-US" altLang="zh-CN" sz="2400" b="1">
                <a:latin typeface="Cambria Math" panose="02040503050406030204" pitchFamily="18" charset="0"/>
                <a:ea typeface="Cambria Math" panose="02040503050406030204" pitchFamily="18" charset="0"/>
              </a:rPr>
              <a:t>OOD</a:t>
            </a:r>
            <a:r>
              <a:rPr lang="zh-CN" altLang="en-US" sz="2400" b="1">
                <a:latin typeface="Cambria Math" panose="02040503050406030204" pitchFamily="18" charset="0"/>
                <a:ea typeface="楷体" panose="02010609060101010101" pitchFamily="49" charset="-122"/>
              </a:rPr>
              <a:t>数据时，无需重新训练或再次微调，将</a:t>
            </a:r>
            <a:r>
              <a:rPr lang="en-US" altLang="zh-CN" sz="2400" b="1">
                <a:latin typeface="Cambria Math" panose="02040503050406030204" pitchFamily="18" charset="0"/>
                <a:ea typeface="Cambria Math" panose="02040503050406030204" pitchFamily="18" charset="0"/>
              </a:rPr>
              <a:t>OOD</a:t>
            </a:r>
            <a:r>
              <a:rPr lang="zh-CN" altLang="en-US" sz="2400" b="1">
                <a:latin typeface="Cambria Math" panose="02040503050406030204" pitchFamily="18" charset="0"/>
                <a:ea typeface="楷体" panose="02010609060101010101" pitchFamily="49" charset="-122"/>
              </a:rPr>
              <a:t>数据编码</a:t>
            </a:r>
            <a:r>
              <a:rPr lang="zh-CN" altLang="en-US" sz="2400" b="1">
                <a:solidFill>
                  <a:srgbClr val="C00000"/>
                </a:solidFill>
                <a:latin typeface="Cambria Math" panose="02040503050406030204" pitchFamily="18" charset="0"/>
                <a:ea typeface="楷体" panose="02010609060101010101" pitchFamily="49" charset="-122"/>
              </a:rPr>
              <a:t>更新特征空间</a:t>
            </a:r>
            <a:endParaRPr lang="zh-CN" altLang="en-US" sz="2400" b="1" dirty="0">
              <a:solidFill>
                <a:srgbClr val="C00000"/>
              </a:solidFill>
              <a:latin typeface="Cambria Math" panose="02040503050406030204" pitchFamily="18" charset="0"/>
              <a:ea typeface="楷体" panose="02010609060101010101" pitchFamily="49" charset="-122"/>
            </a:endParaRPr>
          </a:p>
        </p:txBody>
      </p:sp>
      <p:cxnSp>
        <p:nvCxnSpPr>
          <p:cNvPr id="44" name="直接连接符 43">
            <a:extLst>
              <a:ext uri="{FF2B5EF4-FFF2-40B4-BE49-F238E27FC236}">
                <a16:creationId xmlns:a16="http://schemas.microsoft.com/office/drawing/2014/main" id="{FF5FD282-8D0C-5BE8-C615-7305A373705D}"/>
              </a:ext>
            </a:extLst>
          </p:cNvPr>
          <p:cNvCxnSpPr>
            <a:cxnSpLocks/>
          </p:cNvCxnSpPr>
          <p:nvPr/>
        </p:nvCxnSpPr>
        <p:spPr>
          <a:xfrm>
            <a:off x="99391" y="6461760"/>
            <a:ext cx="1464366"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6" name="灯片编号占位符 9">
            <a:extLst>
              <a:ext uri="{FF2B5EF4-FFF2-40B4-BE49-F238E27FC236}">
                <a16:creationId xmlns:a16="http://schemas.microsoft.com/office/drawing/2014/main" id="{8C59E436-0C66-856B-D71F-F4D048163726}"/>
              </a:ext>
            </a:extLst>
          </p:cNvPr>
          <p:cNvSpPr txBox="1">
            <a:spLocks/>
          </p:cNvSpPr>
          <p:nvPr/>
        </p:nvSpPr>
        <p:spPr>
          <a:xfrm>
            <a:off x="11582400" y="6263640"/>
            <a:ext cx="477520" cy="476250"/>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A3F0588-731F-4E74-8DCB-8906B5D06DFF}" type="slidenum">
              <a:rPr lang="en-US" altLang="zh-CN" sz="2000" b="1" smtClean="0">
                <a:solidFill>
                  <a:srgbClr val="C00000"/>
                </a:solidFill>
              </a:rPr>
              <a:pPr/>
              <a:t>8</a:t>
            </a:fld>
            <a:endParaRPr lang="en-US" altLang="zh-CN" sz="2000" b="1" dirty="0">
              <a:solidFill>
                <a:srgbClr val="C00000"/>
              </a:solidFill>
            </a:endParaRPr>
          </a:p>
        </p:txBody>
      </p:sp>
      <p:pic>
        <p:nvPicPr>
          <p:cNvPr id="8" name="图片 7">
            <a:extLst>
              <a:ext uri="{FF2B5EF4-FFF2-40B4-BE49-F238E27FC236}">
                <a16:creationId xmlns:a16="http://schemas.microsoft.com/office/drawing/2014/main" id="{864E6CE2-04C7-D411-C298-D6164E695773}"/>
              </a:ext>
            </a:extLst>
          </p:cNvPr>
          <p:cNvPicPr>
            <a:picLocks noChangeAspect="1"/>
          </p:cNvPicPr>
          <p:nvPr/>
        </p:nvPicPr>
        <p:blipFill>
          <a:blip r:embed="rId7"/>
          <a:stretch>
            <a:fillRect/>
          </a:stretch>
        </p:blipFill>
        <p:spPr>
          <a:xfrm>
            <a:off x="675255" y="1972496"/>
            <a:ext cx="7207734" cy="4340321"/>
          </a:xfrm>
          <a:prstGeom prst="rect">
            <a:avLst/>
          </a:prstGeom>
        </p:spPr>
      </p:pic>
      <p:sp>
        <p:nvSpPr>
          <p:cNvPr id="9" name="文本框 8">
            <a:extLst>
              <a:ext uri="{FF2B5EF4-FFF2-40B4-BE49-F238E27FC236}">
                <a16:creationId xmlns:a16="http://schemas.microsoft.com/office/drawing/2014/main" id="{A576CCF3-2318-AE46-F10E-8398608B279E}"/>
              </a:ext>
            </a:extLst>
          </p:cNvPr>
          <p:cNvSpPr txBox="1"/>
          <p:nvPr/>
        </p:nvSpPr>
        <p:spPr>
          <a:xfrm>
            <a:off x="9320253" y="2770687"/>
            <a:ext cx="1494846" cy="461665"/>
          </a:xfrm>
          <a:prstGeom prst="rect">
            <a:avLst/>
          </a:prstGeom>
          <a:noFill/>
        </p:spPr>
        <p:txBody>
          <a:bodyPr wrap="square" rtlCol="0">
            <a:spAutoFit/>
          </a:bodyPr>
          <a:lstStyle/>
          <a:p>
            <a:r>
              <a:rPr lang="zh-CN" altLang="en-US" sz="2400" b="1">
                <a:latin typeface="楷体" panose="02010609060101010101" pitchFamily="49" charset="-122"/>
                <a:ea typeface="楷体" panose="02010609060101010101" pitchFamily="49" charset="-122"/>
              </a:rPr>
              <a:t>无需训练</a:t>
            </a:r>
            <a:endParaRPr lang="zh-CN" altLang="en-US" sz="2400" b="1" dirty="0">
              <a:latin typeface="楷体" panose="02010609060101010101" pitchFamily="49" charset="-122"/>
              <a:ea typeface="楷体" panose="02010609060101010101" pitchFamily="49" charset="-122"/>
            </a:endParaRPr>
          </a:p>
        </p:txBody>
      </p:sp>
      <p:sp>
        <p:nvSpPr>
          <p:cNvPr id="13" name="文本框 12">
            <a:extLst>
              <a:ext uri="{FF2B5EF4-FFF2-40B4-BE49-F238E27FC236}">
                <a16:creationId xmlns:a16="http://schemas.microsoft.com/office/drawing/2014/main" id="{0DAC578A-D4B9-7740-A2B8-79C7C6BFA5C6}"/>
              </a:ext>
            </a:extLst>
          </p:cNvPr>
          <p:cNvSpPr txBox="1"/>
          <p:nvPr/>
        </p:nvSpPr>
        <p:spPr>
          <a:xfrm>
            <a:off x="9320253" y="4314495"/>
            <a:ext cx="1494846" cy="461665"/>
          </a:xfrm>
          <a:prstGeom prst="rect">
            <a:avLst/>
          </a:prstGeom>
          <a:noFill/>
        </p:spPr>
        <p:txBody>
          <a:bodyPr wrap="square" rtlCol="0">
            <a:spAutoFit/>
          </a:bodyPr>
          <a:lstStyle/>
          <a:p>
            <a:r>
              <a:rPr lang="zh-CN" altLang="en-US" sz="2400" b="1">
                <a:latin typeface="楷体" panose="02010609060101010101" pitchFamily="49" charset="-122"/>
                <a:ea typeface="楷体" panose="02010609060101010101" pitchFamily="49" charset="-122"/>
              </a:rPr>
              <a:t>推理阶段</a:t>
            </a:r>
            <a:endParaRPr lang="zh-CN" altLang="en-US" sz="2400" b="1" dirty="0">
              <a:latin typeface="楷体" panose="02010609060101010101" pitchFamily="49" charset="-122"/>
              <a:ea typeface="楷体" panose="02010609060101010101" pitchFamily="49" charset="-122"/>
            </a:endParaRPr>
          </a:p>
        </p:txBody>
      </p:sp>
      <p:sp>
        <p:nvSpPr>
          <p:cNvPr id="5" name="矩形 4">
            <a:extLst>
              <a:ext uri="{FF2B5EF4-FFF2-40B4-BE49-F238E27FC236}">
                <a16:creationId xmlns:a16="http://schemas.microsoft.com/office/drawing/2014/main" id="{07F32B3C-7BCF-00C7-BDE0-BCCFA75699BE}"/>
              </a:ext>
            </a:extLst>
          </p:cNvPr>
          <p:cNvSpPr/>
          <p:nvPr/>
        </p:nvSpPr>
        <p:spPr>
          <a:xfrm>
            <a:off x="8026091" y="4776159"/>
            <a:ext cx="3993381" cy="1487481"/>
          </a:xfrm>
          <a:prstGeom prst="rect">
            <a:avLst/>
          </a:prstGeom>
          <a:noFill/>
          <a:ln w="19050">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44B958D1-6AF1-CDC0-B583-FF045F5D9659}"/>
              </a:ext>
            </a:extLst>
          </p:cNvPr>
          <p:cNvSpPr txBox="1"/>
          <p:nvPr/>
        </p:nvSpPr>
        <p:spPr>
          <a:xfrm>
            <a:off x="8026091" y="4852057"/>
            <a:ext cx="4083170" cy="1323439"/>
          </a:xfrm>
          <a:prstGeom prst="rect">
            <a:avLst/>
          </a:prstGeom>
          <a:noFill/>
        </p:spPr>
        <p:txBody>
          <a:bodyPr wrap="square" rtlCol="0">
            <a:spAutoFit/>
          </a:bodyPr>
          <a:lstStyle/>
          <a:p>
            <a:r>
              <a:rPr lang="en-US" altLang="zh-CN" sz="2000">
                <a:latin typeface="Cambria Math" panose="02040503050406030204" pitchFamily="18" charset="0"/>
                <a:ea typeface="楷体" panose="02010609060101010101" pitchFamily="49" charset="-122"/>
              </a:rPr>
              <a:t>OOD</a:t>
            </a:r>
            <a:r>
              <a:rPr lang="zh-CN" altLang="en-US" sz="2000">
                <a:latin typeface="Cambria Math" panose="02040503050406030204" pitchFamily="18" charset="0"/>
                <a:ea typeface="楷体" panose="02010609060101010101" pitchFamily="49" charset="-122"/>
              </a:rPr>
              <a:t>数据编码后的特征合并到现有的特征数据库</a:t>
            </a:r>
            <a:r>
              <a:rPr lang="en-US" altLang="zh-CN" sz="2000">
                <a:latin typeface="Cambria Math" panose="02040503050406030204" pitchFamily="18" charset="0"/>
                <a:ea typeface="楷体" panose="02010609060101010101" pitchFamily="49" charset="-122"/>
              </a:rPr>
              <a:t>DE</a:t>
            </a:r>
            <a:r>
              <a:rPr lang="zh-CN" altLang="en-US" sz="2000">
                <a:latin typeface="Cambria Math" panose="02040503050406030204" pitchFamily="18" charset="0"/>
                <a:ea typeface="楷体" panose="02010609060101010101" pitchFamily="49" charset="-122"/>
              </a:rPr>
              <a:t>中，形成扩展的特征数据库</a:t>
            </a:r>
            <a:r>
              <a:rPr lang="en-US" altLang="zh-CN" sz="2000">
                <a:latin typeface="Cambria Math" panose="02040503050406030204" pitchFamily="18" charset="0"/>
                <a:ea typeface="楷体" panose="02010609060101010101" pitchFamily="49" charset="-122"/>
              </a:rPr>
              <a:t>D′E</a:t>
            </a:r>
            <a:r>
              <a:rPr lang="zh-CN" altLang="en-US" sz="2000">
                <a:latin typeface="Cambria Math" panose="02040503050406030204" pitchFamily="18" charset="0"/>
                <a:ea typeface="楷体" panose="02010609060101010101" pitchFamily="49" charset="-122"/>
              </a:rPr>
              <a:t>。</a:t>
            </a:r>
            <a:r>
              <a:rPr lang="en-US" altLang="zh-CN" sz="2000">
                <a:latin typeface="Cambria Math" panose="02040503050406030204" pitchFamily="18" charset="0"/>
                <a:ea typeface="楷体" panose="02010609060101010101" pitchFamily="49" charset="-122"/>
              </a:rPr>
              <a:t>D′E</a:t>
            </a:r>
            <a:r>
              <a:rPr lang="zh-CN" altLang="en-US" sz="2000">
                <a:latin typeface="Cambria Math" panose="02040503050406030204" pitchFamily="18" charset="0"/>
                <a:ea typeface="楷体" panose="02010609060101010101" pitchFamily="49" charset="-122"/>
              </a:rPr>
              <a:t>替换</a:t>
            </a:r>
            <a:r>
              <a:rPr lang="en-US" altLang="zh-CN" sz="2000">
                <a:latin typeface="Cambria Math" panose="02040503050406030204" pitchFamily="18" charset="0"/>
                <a:ea typeface="楷体" panose="02010609060101010101" pitchFamily="49" charset="-122"/>
              </a:rPr>
              <a:t>DE</a:t>
            </a:r>
            <a:r>
              <a:rPr lang="zh-CN" altLang="en-US" sz="2000">
                <a:latin typeface="Cambria Math" panose="02040503050406030204" pitchFamily="18" charset="0"/>
                <a:ea typeface="楷体" panose="02010609060101010101" pitchFamily="49" charset="-122"/>
              </a:rPr>
              <a:t>可以提高模型处理</a:t>
            </a:r>
            <a:r>
              <a:rPr lang="en-US" altLang="zh-CN" sz="2000">
                <a:latin typeface="Cambria Math" panose="02040503050406030204" pitchFamily="18" charset="0"/>
                <a:ea typeface="楷体" panose="02010609060101010101" pitchFamily="49" charset="-122"/>
              </a:rPr>
              <a:t>OOD</a:t>
            </a:r>
            <a:r>
              <a:rPr lang="zh-CN" altLang="en-US" sz="2000">
                <a:latin typeface="Cambria Math" panose="02040503050406030204" pitchFamily="18" charset="0"/>
                <a:ea typeface="楷体" panose="02010609060101010101" pitchFamily="49" charset="-122"/>
              </a:rPr>
              <a:t>数据时的性能。</a:t>
            </a:r>
          </a:p>
        </p:txBody>
      </p:sp>
      <p:sp>
        <p:nvSpPr>
          <p:cNvPr id="12" name="矩形 11">
            <a:extLst>
              <a:ext uri="{FF2B5EF4-FFF2-40B4-BE49-F238E27FC236}">
                <a16:creationId xmlns:a16="http://schemas.microsoft.com/office/drawing/2014/main" id="{011281B9-5482-29DD-5041-405F4BF6A073}"/>
              </a:ext>
            </a:extLst>
          </p:cNvPr>
          <p:cNvSpPr/>
          <p:nvPr/>
        </p:nvSpPr>
        <p:spPr>
          <a:xfrm>
            <a:off x="5549660" y="5480650"/>
            <a:ext cx="2196861" cy="339306"/>
          </a:xfrm>
          <a:prstGeom prst="rect">
            <a:avLst/>
          </a:prstGeom>
          <a:noFill/>
          <a:ln w="28575">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箭头: 右 23">
            <a:extLst>
              <a:ext uri="{FF2B5EF4-FFF2-40B4-BE49-F238E27FC236}">
                <a16:creationId xmlns:a16="http://schemas.microsoft.com/office/drawing/2014/main" id="{E587C509-3D29-9894-EEB4-3243333B8B5B}"/>
              </a:ext>
            </a:extLst>
          </p:cNvPr>
          <p:cNvSpPr/>
          <p:nvPr/>
        </p:nvSpPr>
        <p:spPr>
          <a:xfrm>
            <a:off x="7699842" y="5524733"/>
            <a:ext cx="379562" cy="251139"/>
          </a:xfrm>
          <a:prstGeom prst="rightArrow">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0821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3773B7F-F902-6F6B-EF9A-4BACEE532D1C}"/>
              </a:ext>
            </a:extLst>
          </p:cNvPr>
          <p:cNvPicPr>
            <a:picLocks noChangeAspect="1"/>
          </p:cNvPicPr>
          <p:nvPr/>
        </p:nvPicPr>
        <p:blipFill>
          <a:blip r:embed="rId3" cstate="print"/>
          <a:srcRect l="14083" t="27527" r="43306" b="56670"/>
          <a:stretch>
            <a:fillRect/>
          </a:stretch>
        </p:blipFill>
        <p:spPr>
          <a:xfrm>
            <a:off x="0" y="0"/>
            <a:ext cx="3784046" cy="993773"/>
          </a:xfrm>
          <a:prstGeom prst="rect">
            <a:avLst/>
          </a:prstGeom>
        </p:spPr>
      </p:pic>
      <p:pic>
        <p:nvPicPr>
          <p:cNvPr id="6" name="图片 5">
            <a:extLst>
              <a:ext uri="{FF2B5EF4-FFF2-40B4-BE49-F238E27FC236}">
                <a16:creationId xmlns:a16="http://schemas.microsoft.com/office/drawing/2014/main" id="{5EB3C220-FCC6-F370-F148-80683C8960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53763" y="0"/>
            <a:ext cx="1138237" cy="993773"/>
          </a:xfrm>
          <a:prstGeom prst="rect">
            <a:avLst/>
          </a:prstGeom>
        </p:spPr>
      </p:pic>
      <p:sp>
        <p:nvSpPr>
          <p:cNvPr id="41" name="文本框 40">
            <a:extLst>
              <a:ext uri="{FF2B5EF4-FFF2-40B4-BE49-F238E27FC236}">
                <a16:creationId xmlns:a16="http://schemas.microsoft.com/office/drawing/2014/main" id="{A0349776-08C7-7E6E-525D-9D2B168E0785}"/>
              </a:ext>
            </a:extLst>
          </p:cNvPr>
          <p:cNvSpPr txBox="1"/>
          <p:nvPr/>
        </p:nvSpPr>
        <p:spPr>
          <a:xfrm>
            <a:off x="733646" y="1351820"/>
            <a:ext cx="8224553" cy="461665"/>
          </a:xfrm>
          <a:prstGeom prst="rect">
            <a:avLst/>
          </a:prstGeom>
          <a:noFill/>
        </p:spPr>
        <p:txBody>
          <a:bodyPr wrap="square" rtlCol="0">
            <a:spAutoFit/>
          </a:bodyPr>
          <a:lstStyle/>
          <a:p>
            <a:r>
              <a:rPr lang="en-US" altLang="zh-CN" sz="2400" b="1">
                <a:latin typeface="Cambria Math" panose="02040503050406030204" pitchFamily="18" charset="0"/>
                <a:ea typeface="楷体" panose="02010609060101010101" pitchFamily="49" charset="-122"/>
              </a:rPr>
              <a:t>Datasets:</a:t>
            </a:r>
            <a:r>
              <a:rPr lang="zh-CN" altLang="en-US" sz="2400" b="1">
                <a:latin typeface="Cambria Math" panose="02040503050406030204" pitchFamily="18" charset="0"/>
                <a:ea typeface="楷体" panose="02010609060101010101" pitchFamily="49" charset="-122"/>
              </a:rPr>
              <a:t> </a:t>
            </a:r>
            <a:r>
              <a:rPr lang="en-US" altLang="zh-CN" sz="2400" b="1">
                <a:latin typeface="Cambria Math" panose="02040503050406030204" pitchFamily="18" charset="0"/>
                <a:ea typeface="楷体" panose="02010609060101010101" pitchFamily="49" charset="-122"/>
              </a:rPr>
              <a:t>M4, Turing Bench, Deepfake (</a:t>
            </a:r>
            <a:r>
              <a:rPr lang="zh-CN" altLang="en-US" sz="2400" b="1">
                <a:latin typeface="Cambria Math" panose="02040503050406030204" pitchFamily="18" charset="0"/>
                <a:ea typeface="楷体" panose="02010609060101010101" pitchFamily="49" charset="-122"/>
              </a:rPr>
              <a:t>现</a:t>
            </a:r>
            <a:r>
              <a:rPr lang="en-US" altLang="zh-CN" sz="2400" b="1">
                <a:latin typeface="Cambria Math" panose="02040503050406030204" pitchFamily="18" charset="0"/>
                <a:ea typeface="楷体" panose="02010609060101010101" pitchFamily="49" charset="-122"/>
              </a:rPr>
              <a:t>MAGE)</a:t>
            </a:r>
            <a:endParaRPr lang="zh-CN" altLang="en-US" sz="2400" b="1" dirty="0">
              <a:solidFill>
                <a:srgbClr val="C00000"/>
              </a:solidFill>
              <a:latin typeface="Cambria Math" panose="02040503050406030204" pitchFamily="18" charset="0"/>
              <a:ea typeface="楷体" panose="02010609060101010101" pitchFamily="49" charset="-122"/>
            </a:endParaRPr>
          </a:p>
        </p:txBody>
      </p:sp>
      <p:pic>
        <p:nvPicPr>
          <p:cNvPr id="8" name="图形 7" descr="工具">
            <a:extLst>
              <a:ext uri="{FF2B5EF4-FFF2-40B4-BE49-F238E27FC236}">
                <a16:creationId xmlns:a16="http://schemas.microsoft.com/office/drawing/2014/main" id="{FE39276F-0F4F-3F7C-1212-B8CEE356A09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09323" y="955254"/>
            <a:ext cx="368301" cy="368301"/>
          </a:xfrm>
          <a:prstGeom prst="rect">
            <a:avLst/>
          </a:prstGeom>
        </p:spPr>
      </p:pic>
      <p:sp>
        <p:nvSpPr>
          <p:cNvPr id="9" name="文本框 8">
            <a:extLst>
              <a:ext uri="{FF2B5EF4-FFF2-40B4-BE49-F238E27FC236}">
                <a16:creationId xmlns:a16="http://schemas.microsoft.com/office/drawing/2014/main" id="{FF5873DE-AE29-D15F-3426-9A32376894DA}"/>
              </a:ext>
            </a:extLst>
          </p:cNvPr>
          <p:cNvSpPr txBox="1"/>
          <p:nvPr/>
        </p:nvSpPr>
        <p:spPr>
          <a:xfrm>
            <a:off x="733646" y="877794"/>
            <a:ext cx="3474723" cy="523220"/>
          </a:xfrm>
          <a:prstGeom prst="rect">
            <a:avLst/>
          </a:prstGeom>
          <a:noFill/>
        </p:spPr>
        <p:txBody>
          <a:bodyPr wrap="square" rtlCol="0">
            <a:spAutoFit/>
          </a:bodyPr>
          <a:lstStyle/>
          <a:p>
            <a:r>
              <a:rPr lang="en-US" altLang="zh-CN" sz="2800" b="1" dirty="0">
                <a:latin typeface="Cambria Math" panose="02040503050406030204" pitchFamily="18" charset="0"/>
                <a:ea typeface="Cambria Math" panose="02040503050406030204" pitchFamily="18" charset="0"/>
              </a:rPr>
              <a:t>Experiment</a:t>
            </a:r>
            <a:endParaRPr lang="zh-CN" altLang="en-US" sz="2800" b="1" dirty="0">
              <a:latin typeface="Cambria Math" panose="02040503050406030204" pitchFamily="18" charset="0"/>
              <a:ea typeface="楷体" panose="02010609060101010101" pitchFamily="49" charset="-122"/>
            </a:endParaRPr>
          </a:p>
        </p:txBody>
      </p:sp>
      <p:cxnSp>
        <p:nvCxnSpPr>
          <p:cNvPr id="16" name="直接连接符 15">
            <a:extLst>
              <a:ext uri="{FF2B5EF4-FFF2-40B4-BE49-F238E27FC236}">
                <a16:creationId xmlns:a16="http://schemas.microsoft.com/office/drawing/2014/main" id="{33793022-0B44-6B78-4687-072212088E35}"/>
              </a:ext>
            </a:extLst>
          </p:cNvPr>
          <p:cNvCxnSpPr>
            <a:cxnSpLocks/>
          </p:cNvCxnSpPr>
          <p:nvPr/>
        </p:nvCxnSpPr>
        <p:spPr>
          <a:xfrm>
            <a:off x="99391" y="6461760"/>
            <a:ext cx="1464366"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8" name="灯片编号占位符 9">
            <a:extLst>
              <a:ext uri="{FF2B5EF4-FFF2-40B4-BE49-F238E27FC236}">
                <a16:creationId xmlns:a16="http://schemas.microsoft.com/office/drawing/2014/main" id="{73BFBD87-4D36-25F5-180B-C2200E62AF56}"/>
              </a:ext>
            </a:extLst>
          </p:cNvPr>
          <p:cNvSpPr txBox="1">
            <a:spLocks/>
          </p:cNvSpPr>
          <p:nvPr/>
        </p:nvSpPr>
        <p:spPr>
          <a:xfrm>
            <a:off x="11582400" y="6263640"/>
            <a:ext cx="477520" cy="476250"/>
          </a:xfrm>
          <a:prstGeom prst="rect">
            <a:avLst/>
          </a:prstGeom>
        </p:spPr>
        <p:txBody>
          <a:bodyPr vert="horz" lIns="91440" tIns="45720" rIns="91440" bIns="45720" rtlCol="0" anchor="ctr"/>
          <a:lstStyle>
            <a:defPPr>
              <a:defRPr lang="zh-CN"/>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A3F0588-731F-4E74-8DCB-8906B5D06DFF}" type="slidenum">
              <a:rPr lang="en-US" altLang="zh-CN" sz="2000" b="1" smtClean="0">
                <a:solidFill>
                  <a:srgbClr val="C00000"/>
                </a:solidFill>
              </a:rPr>
              <a:pPr/>
              <a:t>9</a:t>
            </a:fld>
            <a:endParaRPr lang="en-US" altLang="zh-CN" sz="2000" b="1" dirty="0">
              <a:solidFill>
                <a:srgbClr val="C00000"/>
              </a:solidFill>
            </a:endParaRPr>
          </a:p>
        </p:txBody>
      </p:sp>
      <p:sp>
        <p:nvSpPr>
          <p:cNvPr id="2" name="文本框 1">
            <a:extLst>
              <a:ext uri="{FF2B5EF4-FFF2-40B4-BE49-F238E27FC236}">
                <a16:creationId xmlns:a16="http://schemas.microsoft.com/office/drawing/2014/main" id="{8150E198-6F05-5DA6-86A9-28647AD11494}"/>
              </a:ext>
            </a:extLst>
          </p:cNvPr>
          <p:cNvSpPr txBox="1"/>
          <p:nvPr/>
        </p:nvSpPr>
        <p:spPr>
          <a:xfrm>
            <a:off x="99391" y="6461760"/>
            <a:ext cx="8224552" cy="276999"/>
          </a:xfrm>
          <a:prstGeom prst="rect">
            <a:avLst/>
          </a:prstGeom>
          <a:noFill/>
        </p:spPr>
        <p:txBody>
          <a:bodyPr wrap="square" rtlCol="0">
            <a:spAutoFit/>
          </a:bodyPr>
          <a:lstStyle/>
          <a:p>
            <a:r>
              <a:rPr lang="en-US" altLang="zh-CN" sz="1200">
                <a:latin typeface="Cambria Math" panose="02040503050406030204" pitchFamily="18" charset="0"/>
                <a:ea typeface="Cambria Math" panose="02040503050406030204" pitchFamily="18" charset="0"/>
              </a:rPr>
              <a:t>DeTeCtive: Detecting AI-generated Text via Multi-Level Contrastive LearningFine-tuning Detection   </a:t>
            </a:r>
            <a:r>
              <a:rPr lang="en-US" altLang="zh-CN" sz="1200" b="1">
                <a:latin typeface="Cambria Math" panose="02040503050406030204" pitchFamily="18" charset="0"/>
                <a:ea typeface="Cambria Math" panose="02040503050406030204" pitchFamily="18" charset="0"/>
              </a:rPr>
              <a:t>NeuIPS 2024</a:t>
            </a:r>
            <a:endParaRPr lang="zh-CN" altLang="en-US" sz="1200" b="1" dirty="0">
              <a:latin typeface="Cambria Math" panose="02040503050406030204" pitchFamily="18" charset="0"/>
            </a:endParaRPr>
          </a:p>
        </p:txBody>
      </p:sp>
      <p:sp>
        <p:nvSpPr>
          <p:cNvPr id="5" name="矩形 4">
            <a:extLst>
              <a:ext uri="{FF2B5EF4-FFF2-40B4-BE49-F238E27FC236}">
                <a16:creationId xmlns:a16="http://schemas.microsoft.com/office/drawing/2014/main" id="{A3A6059B-D6BC-10CF-0906-7D3D580C9215}"/>
              </a:ext>
            </a:extLst>
          </p:cNvPr>
          <p:cNvSpPr/>
          <p:nvPr/>
        </p:nvSpPr>
        <p:spPr>
          <a:xfrm>
            <a:off x="831574" y="1834470"/>
            <a:ext cx="6374358" cy="4429170"/>
          </a:xfrm>
          <a:prstGeom prst="rect">
            <a:avLst/>
          </a:prstGeom>
          <a:noFill/>
          <a:ln w="19050">
            <a:solidFill>
              <a:schemeClr val="accent6"/>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a:extLst>
              <a:ext uri="{FF2B5EF4-FFF2-40B4-BE49-F238E27FC236}">
                <a16:creationId xmlns:a16="http://schemas.microsoft.com/office/drawing/2014/main" id="{67D4B315-F257-55A5-1EB3-038470A4BA10}"/>
              </a:ext>
            </a:extLst>
          </p:cNvPr>
          <p:cNvPicPr>
            <a:picLocks noChangeAspect="1"/>
          </p:cNvPicPr>
          <p:nvPr/>
        </p:nvPicPr>
        <p:blipFill>
          <a:blip r:embed="rId7"/>
          <a:stretch>
            <a:fillRect/>
          </a:stretch>
        </p:blipFill>
        <p:spPr>
          <a:xfrm>
            <a:off x="917601" y="2714272"/>
            <a:ext cx="6200745" cy="1603959"/>
          </a:xfrm>
          <a:prstGeom prst="rect">
            <a:avLst/>
          </a:prstGeom>
        </p:spPr>
      </p:pic>
      <p:sp>
        <p:nvSpPr>
          <p:cNvPr id="12" name="文本框 11">
            <a:extLst>
              <a:ext uri="{FF2B5EF4-FFF2-40B4-BE49-F238E27FC236}">
                <a16:creationId xmlns:a16="http://schemas.microsoft.com/office/drawing/2014/main" id="{3BD3B4E6-3DBB-266C-693F-7DCD8B4FAF41}"/>
              </a:ext>
            </a:extLst>
          </p:cNvPr>
          <p:cNvSpPr txBox="1"/>
          <p:nvPr/>
        </p:nvSpPr>
        <p:spPr>
          <a:xfrm>
            <a:off x="917601" y="1855242"/>
            <a:ext cx="1466090" cy="461665"/>
          </a:xfrm>
          <a:prstGeom prst="rect">
            <a:avLst/>
          </a:prstGeom>
          <a:noFill/>
        </p:spPr>
        <p:txBody>
          <a:bodyPr wrap="square" rtlCol="0">
            <a:spAutoFit/>
          </a:bodyPr>
          <a:lstStyle/>
          <a:p>
            <a:r>
              <a:rPr lang="zh-CN" altLang="en-US" sz="2400" b="1">
                <a:latin typeface="Cambria Math" panose="02040503050406030204" pitchFamily="18" charset="0"/>
                <a:ea typeface="楷体" panose="02010609060101010101" pitchFamily="49" charset="-122"/>
              </a:rPr>
              <a:t>主实验</a:t>
            </a:r>
            <a:endParaRPr lang="zh-CN" altLang="en-US" sz="2400" b="1" dirty="0">
              <a:solidFill>
                <a:srgbClr val="C00000"/>
              </a:solidFill>
              <a:latin typeface="Cambria Math" panose="02040503050406030204" pitchFamily="18" charset="0"/>
              <a:ea typeface="楷体" panose="02010609060101010101" pitchFamily="49" charset="-122"/>
            </a:endParaRPr>
          </a:p>
        </p:txBody>
      </p:sp>
      <p:pic>
        <p:nvPicPr>
          <p:cNvPr id="17" name="图片 16">
            <a:extLst>
              <a:ext uri="{FF2B5EF4-FFF2-40B4-BE49-F238E27FC236}">
                <a16:creationId xmlns:a16="http://schemas.microsoft.com/office/drawing/2014/main" id="{3CE5F90B-9C6F-0C58-35C1-EFB16FA510D5}"/>
              </a:ext>
            </a:extLst>
          </p:cNvPr>
          <p:cNvPicPr>
            <a:picLocks noChangeAspect="1"/>
          </p:cNvPicPr>
          <p:nvPr/>
        </p:nvPicPr>
        <p:blipFill>
          <a:blip r:embed="rId8"/>
          <a:stretch>
            <a:fillRect/>
          </a:stretch>
        </p:blipFill>
        <p:spPr>
          <a:xfrm>
            <a:off x="917601" y="4960800"/>
            <a:ext cx="6062660" cy="1223962"/>
          </a:xfrm>
          <a:prstGeom prst="rect">
            <a:avLst/>
          </a:prstGeom>
        </p:spPr>
      </p:pic>
      <p:sp>
        <p:nvSpPr>
          <p:cNvPr id="20" name="文本框 19">
            <a:extLst>
              <a:ext uri="{FF2B5EF4-FFF2-40B4-BE49-F238E27FC236}">
                <a16:creationId xmlns:a16="http://schemas.microsoft.com/office/drawing/2014/main" id="{A5EE4AF7-904B-6D40-2E97-F7256F31B1E6}"/>
              </a:ext>
            </a:extLst>
          </p:cNvPr>
          <p:cNvSpPr txBox="1"/>
          <p:nvPr/>
        </p:nvSpPr>
        <p:spPr>
          <a:xfrm>
            <a:off x="917601" y="2359960"/>
            <a:ext cx="5598218" cy="369332"/>
          </a:xfrm>
          <a:prstGeom prst="rect">
            <a:avLst/>
          </a:prstGeom>
          <a:noFill/>
        </p:spPr>
        <p:txBody>
          <a:bodyPr wrap="square" rtlCol="0">
            <a:spAutoFit/>
          </a:bodyPr>
          <a:lstStyle/>
          <a:p>
            <a:r>
              <a:rPr lang="en-US" altLang="zh-CN" b="1">
                <a:solidFill>
                  <a:srgbClr val="C00000"/>
                </a:solidFill>
                <a:latin typeface="Cambria Math" panose="02040503050406030204" pitchFamily="18" charset="0"/>
                <a:ea typeface="楷体" panose="02010609060101010101" pitchFamily="49" charset="-122"/>
              </a:rPr>
              <a:t>DeTeCTive</a:t>
            </a:r>
            <a:r>
              <a:rPr lang="zh-CN" altLang="en-US" b="1">
                <a:solidFill>
                  <a:srgbClr val="C00000"/>
                </a:solidFill>
                <a:latin typeface="Cambria Math" panose="02040503050406030204" pitchFamily="18" charset="0"/>
                <a:ea typeface="楷体" panose="02010609060101010101" pitchFamily="49" charset="-122"/>
              </a:rPr>
              <a:t>在不同数据集上效果均优于比较的基线</a:t>
            </a:r>
            <a:endParaRPr lang="zh-CN" altLang="en-US" b="1" dirty="0">
              <a:solidFill>
                <a:srgbClr val="C00000"/>
              </a:solidFill>
              <a:latin typeface="Cambria Math" panose="02040503050406030204" pitchFamily="18" charset="0"/>
              <a:ea typeface="楷体" panose="02010609060101010101" pitchFamily="49" charset="-122"/>
            </a:endParaRPr>
          </a:p>
        </p:txBody>
      </p:sp>
      <p:sp>
        <p:nvSpPr>
          <p:cNvPr id="21" name="文本框 20">
            <a:extLst>
              <a:ext uri="{FF2B5EF4-FFF2-40B4-BE49-F238E27FC236}">
                <a16:creationId xmlns:a16="http://schemas.microsoft.com/office/drawing/2014/main" id="{63335577-E055-6788-0658-0530327D8A92}"/>
              </a:ext>
            </a:extLst>
          </p:cNvPr>
          <p:cNvSpPr txBox="1"/>
          <p:nvPr/>
        </p:nvSpPr>
        <p:spPr>
          <a:xfrm>
            <a:off x="917601" y="4360636"/>
            <a:ext cx="6148687" cy="646331"/>
          </a:xfrm>
          <a:prstGeom prst="rect">
            <a:avLst/>
          </a:prstGeom>
          <a:noFill/>
        </p:spPr>
        <p:txBody>
          <a:bodyPr wrap="square" rtlCol="0">
            <a:spAutoFit/>
          </a:bodyPr>
          <a:lstStyle/>
          <a:p>
            <a:r>
              <a:rPr lang="en-US" altLang="zh-CN" b="1">
                <a:solidFill>
                  <a:srgbClr val="C00000"/>
                </a:solidFill>
                <a:latin typeface="Cambria Math" panose="02040503050406030204" pitchFamily="18" charset="0"/>
                <a:ea typeface="楷体" panose="02010609060101010101" pitchFamily="49" charset="-122"/>
              </a:rPr>
              <a:t>TFIA</a:t>
            </a:r>
            <a:r>
              <a:rPr lang="zh-CN" altLang="en-US" b="1">
                <a:solidFill>
                  <a:srgbClr val="C00000"/>
                </a:solidFill>
                <a:latin typeface="Cambria Math" panose="02040503050406030204" pitchFamily="18" charset="0"/>
                <a:ea typeface="楷体" panose="02010609060101010101" pitchFamily="49" charset="-122"/>
              </a:rPr>
              <a:t>能有效增强</a:t>
            </a:r>
            <a:r>
              <a:rPr lang="en-US" altLang="zh-CN" b="1">
                <a:solidFill>
                  <a:srgbClr val="C00000"/>
                </a:solidFill>
                <a:latin typeface="Cambria Math" panose="02040503050406030204" pitchFamily="18" charset="0"/>
                <a:ea typeface="楷体" panose="02010609060101010101" pitchFamily="49" charset="-122"/>
              </a:rPr>
              <a:t>OOD</a:t>
            </a:r>
            <a:r>
              <a:rPr lang="zh-CN" altLang="en-US" b="1">
                <a:solidFill>
                  <a:srgbClr val="C00000"/>
                </a:solidFill>
                <a:latin typeface="Cambria Math" panose="02040503050406030204" pitchFamily="18" charset="0"/>
                <a:ea typeface="楷体" panose="02010609060101010101" pitchFamily="49" charset="-122"/>
              </a:rPr>
              <a:t>场景下的检测表现，在未见域场景中，性能显着提升，未见模型下，只观察到轻微的改进。</a:t>
            </a:r>
            <a:endParaRPr lang="zh-CN" altLang="en-US" b="1" dirty="0">
              <a:solidFill>
                <a:srgbClr val="C00000"/>
              </a:solidFill>
              <a:latin typeface="Cambria Math" panose="02040503050406030204" pitchFamily="18" charset="0"/>
              <a:ea typeface="楷体" panose="02010609060101010101" pitchFamily="49" charset="-122"/>
            </a:endParaRPr>
          </a:p>
        </p:txBody>
      </p:sp>
      <p:sp>
        <p:nvSpPr>
          <p:cNvPr id="22" name="矩形 21">
            <a:extLst>
              <a:ext uri="{FF2B5EF4-FFF2-40B4-BE49-F238E27FC236}">
                <a16:creationId xmlns:a16="http://schemas.microsoft.com/office/drawing/2014/main" id="{7AF9DCDB-52EF-AF3E-3E94-992C604E8464}"/>
              </a:ext>
            </a:extLst>
          </p:cNvPr>
          <p:cNvSpPr/>
          <p:nvPr/>
        </p:nvSpPr>
        <p:spPr>
          <a:xfrm>
            <a:off x="7401464" y="1834470"/>
            <a:ext cx="4658456" cy="1880639"/>
          </a:xfrm>
          <a:prstGeom prst="rect">
            <a:avLst/>
          </a:prstGeom>
          <a:noFill/>
          <a:ln w="19050">
            <a:solidFill>
              <a:schemeClr val="accent5"/>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4" name="图片 23">
            <a:extLst>
              <a:ext uri="{FF2B5EF4-FFF2-40B4-BE49-F238E27FC236}">
                <a16:creationId xmlns:a16="http://schemas.microsoft.com/office/drawing/2014/main" id="{110E649A-9ABB-C220-1611-61CEF9370DA0}"/>
              </a:ext>
            </a:extLst>
          </p:cNvPr>
          <p:cNvPicPr>
            <a:picLocks noChangeAspect="1"/>
          </p:cNvPicPr>
          <p:nvPr/>
        </p:nvPicPr>
        <p:blipFill>
          <a:blip r:embed="rId9"/>
          <a:stretch>
            <a:fillRect/>
          </a:stretch>
        </p:blipFill>
        <p:spPr>
          <a:xfrm>
            <a:off x="7470755" y="2297544"/>
            <a:ext cx="4589165" cy="1331162"/>
          </a:xfrm>
          <a:prstGeom prst="rect">
            <a:avLst/>
          </a:prstGeom>
        </p:spPr>
      </p:pic>
      <p:sp>
        <p:nvSpPr>
          <p:cNvPr id="25" name="文本框 24">
            <a:extLst>
              <a:ext uri="{FF2B5EF4-FFF2-40B4-BE49-F238E27FC236}">
                <a16:creationId xmlns:a16="http://schemas.microsoft.com/office/drawing/2014/main" id="{7A74A442-5306-6CFA-FB22-C58ADC51FF8D}"/>
              </a:ext>
            </a:extLst>
          </p:cNvPr>
          <p:cNvSpPr txBox="1"/>
          <p:nvPr/>
        </p:nvSpPr>
        <p:spPr>
          <a:xfrm>
            <a:off x="7401464" y="1855241"/>
            <a:ext cx="4341962" cy="461665"/>
          </a:xfrm>
          <a:prstGeom prst="rect">
            <a:avLst/>
          </a:prstGeom>
          <a:noFill/>
        </p:spPr>
        <p:txBody>
          <a:bodyPr wrap="square" rtlCol="0">
            <a:spAutoFit/>
          </a:bodyPr>
          <a:lstStyle/>
          <a:p>
            <a:r>
              <a:rPr lang="zh-CN" altLang="en-US" sz="2400" b="1">
                <a:latin typeface="Cambria Math" panose="02040503050406030204" pitchFamily="18" charset="0"/>
                <a:ea typeface="楷体" panose="02010609060101010101" pitchFamily="49" charset="-122"/>
              </a:rPr>
              <a:t>鲁棒性</a:t>
            </a:r>
            <a:r>
              <a:rPr lang="zh-CN" altLang="en-US" b="1">
                <a:latin typeface="Cambria Math" panose="02040503050406030204" pitchFamily="18" charset="0"/>
                <a:ea typeface="楷体" panose="02010609060101010101" pitchFamily="49" charset="-122"/>
              </a:rPr>
              <a:t>（ </a:t>
            </a:r>
            <a:r>
              <a:rPr lang="en-US" altLang="zh-CN" b="1">
                <a:latin typeface="Cambria Math" panose="02040503050406030204" pitchFamily="18" charset="0"/>
                <a:ea typeface="楷体" panose="02010609060101010101" pitchFamily="49" charset="-122"/>
              </a:rPr>
              <a:t>DIPPER </a:t>
            </a:r>
            <a:r>
              <a:rPr lang="zh-CN" altLang="en-US" b="1">
                <a:latin typeface="Cambria Math" panose="02040503050406030204" pitchFamily="18" charset="0"/>
                <a:ea typeface="楷体" panose="02010609060101010101" pitchFamily="49" charset="-122"/>
              </a:rPr>
              <a:t>和 </a:t>
            </a:r>
            <a:r>
              <a:rPr lang="en-US" altLang="zh-CN" b="1">
                <a:latin typeface="Cambria Math" panose="02040503050406030204" pitchFamily="18" charset="0"/>
                <a:ea typeface="楷体" panose="02010609060101010101" pitchFamily="49" charset="-122"/>
              </a:rPr>
              <a:t>OUTFOX </a:t>
            </a:r>
            <a:r>
              <a:rPr lang="zh-CN" altLang="en-US" b="1">
                <a:latin typeface="Cambria Math" panose="02040503050406030204" pitchFamily="18" charset="0"/>
                <a:ea typeface="楷体" panose="02010609060101010101" pitchFamily="49" charset="-122"/>
              </a:rPr>
              <a:t>转述文本）</a:t>
            </a:r>
            <a:endParaRPr lang="zh-CN" altLang="en-US" sz="2400" b="1" dirty="0">
              <a:solidFill>
                <a:srgbClr val="C00000"/>
              </a:solidFill>
              <a:latin typeface="Cambria Math" panose="02040503050406030204" pitchFamily="18" charset="0"/>
              <a:ea typeface="楷体" panose="02010609060101010101" pitchFamily="49" charset="-122"/>
            </a:endParaRPr>
          </a:p>
        </p:txBody>
      </p:sp>
      <p:sp>
        <p:nvSpPr>
          <p:cNvPr id="26" name="矩形 25">
            <a:extLst>
              <a:ext uri="{FF2B5EF4-FFF2-40B4-BE49-F238E27FC236}">
                <a16:creationId xmlns:a16="http://schemas.microsoft.com/office/drawing/2014/main" id="{FEB16472-F64B-4AD1-1A38-F7709B0BA3CF}"/>
              </a:ext>
            </a:extLst>
          </p:cNvPr>
          <p:cNvSpPr/>
          <p:nvPr/>
        </p:nvSpPr>
        <p:spPr>
          <a:xfrm>
            <a:off x="7401464" y="3845150"/>
            <a:ext cx="4658456" cy="2436813"/>
          </a:xfrm>
          <a:prstGeom prst="rect">
            <a:avLst/>
          </a:prstGeom>
          <a:noFill/>
          <a:ln w="19050">
            <a:solidFill>
              <a:schemeClr val="accent2">
                <a:lumMod val="60000"/>
                <a:lumOff val="4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a:extLst>
              <a:ext uri="{FF2B5EF4-FFF2-40B4-BE49-F238E27FC236}">
                <a16:creationId xmlns:a16="http://schemas.microsoft.com/office/drawing/2014/main" id="{850BB85F-5F2A-5252-61E7-7B0C02347623}"/>
              </a:ext>
            </a:extLst>
          </p:cNvPr>
          <p:cNvSpPr txBox="1"/>
          <p:nvPr/>
        </p:nvSpPr>
        <p:spPr>
          <a:xfrm>
            <a:off x="7401464" y="3863483"/>
            <a:ext cx="2912853" cy="461665"/>
          </a:xfrm>
          <a:prstGeom prst="rect">
            <a:avLst/>
          </a:prstGeom>
          <a:noFill/>
        </p:spPr>
        <p:txBody>
          <a:bodyPr wrap="square" rtlCol="0">
            <a:spAutoFit/>
          </a:bodyPr>
          <a:lstStyle/>
          <a:p>
            <a:r>
              <a:rPr lang="zh-CN" altLang="en-US" sz="2400" b="1">
                <a:latin typeface="Cambria Math" panose="02040503050406030204" pitchFamily="18" charset="0"/>
                <a:ea typeface="楷体" panose="02010609060101010101" pitchFamily="49" charset="-122"/>
              </a:rPr>
              <a:t>模型溯源（多分类）</a:t>
            </a:r>
            <a:endParaRPr lang="zh-CN" altLang="en-US" sz="2400" b="1" dirty="0">
              <a:latin typeface="Cambria Math" panose="02040503050406030204" pitchFamily="18" charset="0"/>
              <a:ea typeface="楷体" panose="02010609060101010101" pitchFamily="49" charset="-122"/>
            </a:endParaRPr>
          </a:p>
        </p:txBody>
      </p:sp>
      <p:pic>
        <p:nvPicPr>
          <p:cNvPr id="29" name="图片 28">
            <a:extLst>
              <a:ext uri="{FF2B5EF4-FFF2-40B4-BE49-F238E27FC236}">
                <a16:creationId xmlns:a16="http://schemas.microsoft.com/office/drawing/2014/main" id="{693EFCC3-F4E9-C5F6-9711-AA19236BC0AC}"/>
              </a:ext>
            </a:extLst>
          </p:cNvPr>
          <p:cNvPicPr>
            <a:picLocks noChangeAspect="1"/>
          </p:cNvPicPr>
          <p:nvPr/>
        </p:nvPicPr>
        <p:blipFill>
          <a:blip r:embed="rId10"/>
          <a:srcRect t="2802" b="3882"/>
          <a:stretch/>
        </p:blipFill>
        <p:spPr>
          <a:xfrm>
            <a:off x="7470755" y="4248956"/>
            <a:ext cx="3669763" cy="2000250"/>
          </a:xfrm>
          <a:prstGeom prst="rect">
            <a:avLst/>
          </a:prstGeom>
        </p:spPr>
      </p:pic>
    </p:spTree>
    <p:extLst>
      <p:ext uri="{BB962C8B-B14F-4D97-AF65-F5344CB8AC3E}">
        <p14:creationId xmlns:p14="http://schemas.microsoft.com/office/powerpoint/2010/main" val="35062846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13988</TotalTime>
  <Words>2242</Words>
  <Application>Microsoft Office PowerPoint</Application>
  <PresentationFormat>宽屏</PresentationFormat>
  <Paragraphs>226</Paragraphs>
  <Slides>25</Slides>
  <Notes>24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25</vt:i4>
      </vt:variant>
    </vt:vector>
  </HeadingPairs>
  <TitlesOfParts>
    <vt:vector size="35" baseType="lpstr">
      <vt:lpstr>等线</vt:lpstr>
      <vt:lpstr>等线 Light</vt:lpstr>
      <vt:lpstr>华文楷体</vt:lpstr>
      <vt:lpstr>楷体</vt:lpstr>
      <vt:lpstr>微软雅黑</vt:lpstr>
      <vt:lpstr>Arial</vt:lpstr>
      <vt:lpstr>Cambria Math</vt:lpstr>
      <vt:lpstr>Times New Roman</vt:lpstr>
      <vt:lpstr>Wingdings</vt:lpstr>
      <vt:lpstr>Office 主题​​</vt:lpstr>
      <vt:lpstr>Machine-generated Text Detection in NeurIPS 2024</vt:lpstr>
      <vt:lpstr>机器生成文本检测技术回顾</vt:lpstr>
      <vt:lpstr>PowerPoint 演示文稿</vt:lpstr>
      <vt:lpstr>DeTeCtive: Detecting AI-generated Text via Multi-Level Contrastive LearningFine-tuning Detection 通过多级对比学习检测人工智能生成的文本</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DPIC: Decoupling Prompt and Intrinsic Characteristics  for LLM Generated Text Detection 分离提示和内在特征以进行 LLM 生成文本检测</vt:lpstr>
      <vt:lpstr>PowerPoint 演示文稿</vt:lpstr>
      <vt:lpstr>PowerPoint 演示文稿</vt:lpstr>
      <vt:lpstr>PowerPoint 演示文稿</vt:lpstr>
      <vt:lpstr>PowerPoint 演示文稿</vt:lpstr>
      <vt:lpstr>PowerPoint 演示文稿</vt:lpstr>
      <vt:lpstr>BISCOPE: AI-generated Text Detection by Checking Memorization of Preceding Tokens 通过检查前面词元的记忆来检测人工智能生成的文本</vt:lpstr>
      <vt:lpstr>PowerPoint 演示文稿</vt:lpstr>
      <vt:lpstr>PowerPoint 演示文稿</vt:lpstr>
      <vt:lpstr>PowerPoint 演示文稿</vt:lpstr>
      <vt:lpstr>PowerPoint 演示文稿</vt:lpstr>
      <vt:lpstr>PowerPoint 演示文稿</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xiaowei Zhu</dc:creator>
  <cp:lastModifiedBy>xiaowei Zhu</cp:lastModifiedBy>
  <cp:revision>17</cp:revision>
  <dcterms:created xsi:type="dcterms:W3CDTF">2024-08-16T10:38:00Z</dcterms:created>
  <dcterms:modified xsi:type="dcterms:W3CDTF">2025-01-09T06:51:11Z</dcterms:modified>
</cp:coreProperties>
</file>