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9" r:id="rId3"/>
    <p:sldId id="261" r:id="rId4"/>
    <p:sldId id="262" r:id="rId5"/>
    <p:sldId id="278" r:id="rId6"/>
    <p:sldId id="270" r:id="rId7"/>
    <p:sldId id="265" r:id="rId8"/>
    <p:sldId id="267" r:id="rId9"/>
    <p:sldId id="266" r:id="rId10"/>
    <p:sldId id="269" r:id="rId11"/>
    <p:sldId id="279" r:id="rId12"/>
    <p:sldId id="268" r:id="rId13"/>
    <p:sldId id="280" r:id="rId14"/>
    <p:sldId id="272" r:id="rId15"/>
    <p:sldId id="271" r:id="rId16"/>
    <p:sldId id="275" r:id="rId17"/>
    <p:sldId id="273" r:id="rId18"/>
    <p:sldId id="274" r:id="rId19"/>
    <p:sldId id="276" r:id="rId20"/>
    <p:sldId id="277" r:id="rId21"/>
    <p:sldId id="281" r:id="rId22"/>
    <p:sldId id="282"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864" autoAdjust="0"/>
  </p:normalViewPr>
  <p:slideViewPr>
    <p:cSldViewPr snapToGrid="0">
      <p:cViewPr varScale="1">
        <p:scale>
          <a:sx n="54" d="100"/>
          <a:sy n="54" d="100"/>
        </p:scale>
        <p:origin x="2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68EDE-6CC1-4F23-B325-A8B3517D3F63}" type="datetimeFigureOut">
              <a:rPr lang="zh-CN" altLang="en-US" smtClean="0"/>
              <a:t>2024/5/31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DE510-E0F3-45A4-9F57-B101C004299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保护 </a:t>
            </a:r>
            <a:r>
              <a:rPr lang="en-US" altLang="zh-CN" dirty="0" err="1"/>
              <a:t>MLaaS</a:t>
            </a:r>
            <a:r>
              <a:rPr lang="en-US" altLang="zh-CN" dirty="0"/>
              <a:t> </a:t>
            </a:r>
            <a:r>
              <a:rPr lang="zh-CN" altLang="en-US" dirty="0"/>
              <a:t>中的图神经网络</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1</a:t>
            </a:fld>
            <a:endParaRPr lang="zh-CN" altLang="en-US"/>
          </a:p>
        </p:txBody>
      </p:sp>
    </p:spTree>
    <p:extLst>
      <p:ext uri="{BB962C8B-B14F-4D97-AF65-F5344CB8AC3E}">
        <p14:creationId xmlns:p14="http://schemas.microsoft.com/office/powerpoint/2010/main" val="3862035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接下来就是看指纹节点如何生成，其实生成他是秉持着去找那些预测结果对模型扰动的敏感的节点，这样模型参数如果有轻微的扰动那就可能改变这种节点的预测结果。对于直推式设置来说，就是选择预测结果对参数修改敏感的指纹节点。如果验证者掌握模型的全部知识，就可以借用梯度去选择，预测标签与实际标签之间的距离对某个参数求偏导结果越大，预测结果对这个参数的就越敏感。然后把所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的参数的求偏导结果加起来得到节点</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的分数。</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对于拥有有限知识的检测者，则通过输出的置信度去衡量节点的指纹评分，作者认为置信度越低，预测结果对参数越敏感。在推理阶段通过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去查询指纹节点的预测结果即可完成验证。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对于归纳式的设置，检测者发送的查询还包括推理图，因此首先要构造推理图，其中推理图是与目标任务相似的图。我们的目标是在不影响原始预测的情况下，通过操纵指纹节点的属性和连接来最大化指纹节点的指纹得分。首先</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有全部知识的验证者</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，通过最大化损失函数 </a:t>
            </a:r>
            <a:r>
              <a:rPr lang="en-US" altLang="zh-CN" sz="1800" kern="100" dirty="0">
                <a:effectLst/>
                <a:latin typeface="Cambria Math" panose="02040503050406030204" pitchFamily="18" charset="0"/>
                <a:ea typeface="等线" panose="02010600030101010101" pitchFamily="2" charset="-122"/>
                <a:cs typeface="Cambria Math" panose="02040503050406030204" pitchFamily="18" charset="0"/>
              </a:rPr>
              <a:t>𝐿</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节点属性和边的扰动的梯度，增加指纹节点对模型参数变化的敏感性，并且确保扰动后的推理图中所有节点的预测结果与原始推理图中的预测结果一致，即不影响模型的整体性能。最终生成的推理图是经过属性和结构扰动后的图。这个过程的目的是通过这些扰动使得指纹节点对模型参数变化更加敏感，同时确保模型的整体预测性能不受影响</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者受限通过梯度去看哪些节点的属性和结构对结果比较敏感，根据这个值给节点排序，然后再依次去给这些节点的边和属性添加扰动，让预测结果变得更敏感。同时还要保证预测结果不能变，如果变了的话就再换下一个节点，指导分数到达一个阈值</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有限知识的验证者</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考虑的是位于目标模型决策边界的节点鲁棒性较差，并且很容易由于扰动而跨越边界。通过改变属性或结构适度增加这些节点的预测损失来扰乱先前选择的指纹节点，并且不改变他们的预测结果。通过这种操作，生成的节点可以更接近决策边界，并对扰动变得更加敏感。</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dirty="0">
                <a:effectLst/>
                <a:ea typeface="等线" panose="02010600030101010101" pitchFamily="2" charset="-122"/>
                <a:cs typeface="Times New Roman" panose="02020603050405020304" pitchFamily="18" charset="0"/>
              </a:rPr>
              <a:t>在这时候作者考虑一个问题，如果遇到一个强大的自适应的攻击者怎么办？</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ECDE510-E0F3-45A4-9F57-B101C004299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这个攻击者了解用于选择和生成验证节点的方法以及验证节点集的大小。尝试识别验证查询，强制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MLaaS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服务器使用正确的标签来响应那些已识别的验证查询。</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因此作者为缓解这种自适应攻击，在生成指纹节点的时候引入了随机性。对于直推式，不是直接在所有节点中选择所有的指纹节点再采样，而是先采样，再去选择指纹节点。</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对于归纳式的设置，在计算损失函数的时候把正确的标签随机替换成其他标签，但仍保证结果预测的准确性，这样增加了决策边界的随机性，而且扰动也不再是固定的模式，攻击者就无法确定。</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11</a:t>
            </a:fld>
            <a:endParaRPr lang="zh-CN" altLang="en-US"/>
          </a:p>
        </p:txBody>
      </p:sp>
    </p:spTree>
    <p:extLst>
      <p:ext uri="{BB962C8B-B14F-4D97-AF65-F5344CB8AC3E}">
        <p14:creationId xmlns:p14="http://schemas.microsoft.com/office/powerpoint/2010/main" val="3953689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检测率 ，检测率（</a:t>
            </a:r>
            <a:r>
              <a:rPr lang="en-US" altLang="zh-CN" dirty="0"/>
              <a:t>DR</a:t>
            </a:r>
            <a:r>
              <a:rPr lang="zh-CN" altLang="en-US" dirty="0"/>
              <a:t>）定义为我们的验证方法成功检测到的发起攻击的百分比。成功的检测定义为，当从 </a:t>
            </a:r>
            <a:r>
              <a:rPr lang="en-US" altLang="zh-CN" dirty="0"/>
              <a:t>n </a:t>
            </a:r>
            <a:r>
              <a:rPr lang="zh-CN" altLang="en-US" dirty="0"/>
              <a:t>个指纹节点发送查询时，至少存在一个节点，其响应的标签预测与其从生成的记录标签不同。</a:t>
            </a:r>
            <a:endParaRPr lang="en-US" altLang="zh-CN" dirty="0"/>
          </a:p>
          <a:p>
            <a:pPr algn="l"/>
            <a:endParaRPr lang="en-US" altLang="zh-CN" dirty="0"/>
          </a:p>
          <a:p>
            <a:pPr algn="l"/>
            <a:r>
              <a:rPr lang="en-US" altLang="zh-CN" dirty="0"/>
              <a:t>MANC </a:t>
            </a:r>
            <a:r>
              <a:rPr lang="zh-CN" altLang="en-US" dirty="0"/>
              <a:t>旨在识别激活目标机器学习模型中最多神经元的样本，并利用它们进行验证。</a:t>
            </a:r>
            <a:r>
              <a:rPr lang="en-US" altLang="zh-CN" dirty="0"/>
              <a:t>MANC </a:t>
            </a:r>
            <a:r>
              <a:rPr lang="zh-CN" altLang="en-US" dirty="0"/>
              <a:t>在 </a:t>
            </a:r>
            <a:r>
              <a:rPr lang="en-US" altLang="zh-CN" dirty="0" err="1"/>
              <a:t>Citeseer</a:t>
            </a:r>
            <a:r>
              <a:rPr lang="en-US" altLang="zh-CN" dirty="0"/>
              <a:t> </a:t>
            </a:r>
            <a:r>
              <a:rPr lang="zh-CN" altLang="en-US" dirty="0"/>
              <a:t>数据集中也取得了可观的性能。这一结果归因于以下事实：该数据集包含的节点属性（大约 </a:t>
            </a:r>
            <a:r>
              <a:rPr lang="en-US" altLang="zh-CN" dirty="0"/>
              <a:t>3700 </a:t>
            </a:r>
            <a:r>
              <a:rPr lang="zh-CN" altLang="en-US" dirty="0"/>
              <a:t>个）比其他数据集（大约 </a:t>
            </a:r>
            <a:r>
              <a:rPr lang="en-US" altLang="zh-CN" dirty="0"/>
              <a:t>500-1400 </a:t>
            </a:r>
            <a:r>
              <a:rPr lang="zh-CN" altLang="en-US" dirty="0"/>
              <a:t>个）多大约 </a:t>
            </a:r>
            <a:r>
              <a:rPr lang="en-US" altLang="zh-CN" dirty="0"/>
              <a:t>2 </a:t>
            </a:r>
            <a:r>
              <a:rPr lang="zh-CN" altLang="en-US" dirty="0"/>
              <a:t>到 </a:t>
            </a:r>
            <a:r>
              <a:rPr lang="en-US" altLang="zh-CN" dirty="0"/>
              <a:t>7 </a:t>
            </a:r>
            <a:r>
              <a:rPr lang="zh-CN" altLang="en-US" dirty="0"/>
              <a:t>倍。因此，在这种情况下，简单地考虑节点属性就足以进行验证。然而，对于属性较少的图数据集，这种设计方法就变得不太有效。</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绕过率 攻击者正确的预测对多少我们生成的指纹节点。当</a:t>
            </a:r>
            <a:r>
              <a:rPr lang="en-US" altLang="zh-CN" dirty="0"/>
              <a:t>mV</a:t>
            </a:r>
            <a:r>
              <a:rPr lang="zh-CN" altLang="en-US" dirty="0"/>
              <a:t>增大时，攻击者识别指纹节点的概率急剧下降。同时，如果攻击者想要获得高绕过率，他应该增加标记为验证节点的节点数量，使其接近图中的总节点数量。</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13</a:t>
            </a:fld>
            <a:endParaRPr lang="zh-CN" altLang="en-US"/>
          </a:p>
        </p:txBody>
      </p:sp>
    </p:spTree>
    <p:extLst>
      <p:ext uri="{BB962C8B-B14F-4D97-AF65-F5344CB8AC3E}">
        <p14:creationId xmlns:p14="http://schemas.microsoft.com/office/powerpoint/2010/main" val="113186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这篇文章主要是针对数据滥用问题</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先介绍一下这篇论文中设定的</a:t>
            </a:r>
            <a:r>
              <a:rPr lang="en-US" altLang="zh-CN" dirty="0" err="1"/>
              <a:t>MLaaS</a:t>
            </a:r>
            <a:r>
              <a:rPr lang="zh-CN" altLang="en-US" dirty="0"/>
              <a:t>中各种角色的权限</a:t>
            </a:r>
            <a:endParaRPr lang="en-US" altLang="zh-CN" dirty="0"/>
          </a:p>
          <a:p>
            <a:pPr algn="l"/>
            <a:endParaRPr lang="en-US" altLang="zh-CN" dirty="0"/>
          </a:p>
          <a:p>
            <a:pPr algn="l"/>
            <a:r>
              <a:rPr lang="zh-CN" altLang="en-US" dirty="0"/>
              <a:t>。</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0ECDE510-E0F3-45A4-9F57-B101C004299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1.</a:t>
            </a:r>
            <a:r>
              <a:rPr lang="zh-CN" altLang="en-US" dirty="0"/>
              <a:t>构建扰动图 </a:t>
            </a:r>
            <a:r>
              <a:rPr lang="en-US" altLang="zh-CN" dirty="0"/>
              <a:t>2.</a:t>
            </a:r>
            <a:r>
              <a:rPr lang="zh-CN" altLang="en-US" dirty="0"/>
              <a:t>数据滥用 </a:t>
            </a:r>
            <a:r>
              <a:rPr lang="en-US" altLang="zh-CN" dirty="0"/>
              <a:t>3.</a:t>
            </a:r>
            <a:r>
              <a:rPr lang="zh-CN" altLang="en-US" dirty="0"/>
              <a:t>模型部署 </a:t>
            </a:r>
            <a:r>
              <a:rPr lang="en-US" altLang="zh-CN" dirty="0"/>
              <a:t>4.</a:t>
            </a:r>
            <a:r>
              <a:rPr lang="zh-CN" altLang="en-US" dirty="0"/>
              <a:t>数据所有者提交查询 </a:t>
            </a:r>
            <a:r>
              <a:rPr lang="en-US" altLang="zh-CN" dirty="0"/>
              <a:t>5.</a:t>
            </a:r>
            <a:r>
              <a:rPr lang="zh-CN" altLang="en-US" dirty="0"/>
              <a:t>依据响应分析是否存在数据滥用 </a:t>
            </a:r>
            <a:r>
              <a:rPr lang="en-US" altLang="zh-CN" dirty="0"/>
              <a:t>6.</a:t>
            </a:r>
            <a:r>
              <a:rPr lang="zh-CN" altLang="en-US" dirty="0"/>
              <a:t>向</a:t>
            </a:r>
            <a:r>
              <a:rPr lang="en-US" altLang="zh-CN" dirty="0" err="1"/>
              <a:t>MLaaS</a:t>
            </a:r>
            <a:r>
              <a:rPr lang="zh-CN" altLang="en-US" dirty="0"/>
              <a:t>提交遗忘请求 </a:t>
            </a:r>
            <a:r>
              <a:rPr lang="en-US" altLang="zh-CN" dirty="0"/>
              <a:t>7.MLaaS</a:t>
            </a:r>
            <a:r>
              <a:rPr lang="zh-CN" altLang="en-US" dirty="0"/>
              <a:t>依据可获取的属性构造遗忘图 </a:t>
            </a:r>
            <a:r>
              <a:rPr lang="en-US" altLang="zh-CN" dirty="0"/>
              <a:t>8. </a:t>
            </a:r>
            <a:r>
              <a:rPr lang="en-US" altLang="zh-CN" dirty="0" err="1"/>
              <a:t>MLaaS</a:t>
            </a:r>
            <a:r>
              <a:rPr lang="zh-CN" altLang="en-US" dirty="0"/>
              <a:t>对模型进行微调遗忘被滥用的数据并维持授权数据的性能</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来看图放射图的构建。数据检测者要检测未经授权的数据是否在训练图中，这个目标是与成员隶属推断攻击的目标是一致的。但是为了保护这些数据的隐私，就要对他们进行扰动，但是经过扰动检测的效率就会降低，即使它们是训练成员，目标模型也会表现出对它们的过度拟合减少。所以这篇工作的做法是构建放射性图。希望使用放射性图训练的任何模型都将带有独特的标记。该标记可以使普通模型和在放射性图上训练的数据滥用模型的输出分布明显不同。</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他构建放射图时候主要是想弱化结构，让模型更关注属性，因为在查询的时候为了隐私保护是不提供图结构数据的。如果模型开发者使用了这样的放射图进行训练，对于这样的数据他也会更关注属性，在接收到没有结构的查询拟合程度就会更高，更能区分开成员数据和非成员数据的输出分布。</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然后扰动的话就是从所有特征中选择对损失变化影响最大的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top-k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个特征进行扰动。具体检测流程就是</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ECDE510-E0F3-45A4-9F57-B101C004299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然后就是缓解数据滥用的问题，这个难点是在于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MLaaS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无法访问图数据，不能通过遗忘样本来缓解这种数据滥用，所以就是通过重新训练或微调来访问和修改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GNN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模型。首先就是数据所有者会向</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MLaaS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请求遗忘数据，接收到请求后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MLaaS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会请求数据所有者上传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Xp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同时也会向模型开发者要求提供授权的训练数据的属性。然后依据这些去合成遗忘图。链接的话就是依据属性相似性构建，希望生成的图在模型上可以实现过拟合。遗忘的目的是使目标模型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θ</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忘记未学习的图样本，同时保持剩余图样本的性能。提出使用微调方法来进行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GNN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去学习，其动机是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GNN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模型通过更新其权重来学习，以最大限度地减少其训练图中的训练损失。</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如果不引入放射图，误用模型和良性模型的输出分布基本重叠，而引入的话就几乎都不重叠，可以明显判断出是否存在数据滥用</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42424"/>
                </a:solidFill>
                <a:effectLst/>
                <a:highlight>
                  <a:srgbClr val="FFFFFF"/>
                </a:highlight>
                <a:latin typeface="source-serif-pro"/>
              </a:rPr>
              <a:t>机器学习即服务是一种云计算服务，它使个人和组织能够通过基于云的平台访问机器学习工具和算法。它最大限度地减少了企业或个人投资昂贵硬件以及构建和训练自己的机器学习模型的需要。</a:t>
            </a:r>
            <a:endParaRPr lang="en-US" altLang="zh-CN" b="0" i="0" dirty="0">
              <a:solidFill>
                <a:srgbClr val="242424"/>
              </a:solidFill>
              <a:effectLst/>
              <a:highlight>
                <a:srgbClr val="FFFFFF"/>
              </a:highlight>
              <a:latin typeface="source-serif-pro"/>
            </a:endParaRPr>
          </a:p>
          <a:p>
            <a:pPr algn="l"/>
            <a:r>
              <a:rPr lang="zh-CN" altLang="en-US" b="0" i="0" dirty="0">
                <a:solidFill>
                  <a:srgbClr val="242424"/>
                </a:solidFill>
                <a:effectLst/>
                <a:highlight>
                  <a:srgbClr val="FFFFFF"/>
                </a:highlight>
                <a:latin typeface="source-serif-pro"/>
              </a:rPr>
              <a:t>大致流程</a:t>
            </a:r>
            <a:r>
              <a:rPr lang="en-US" altLang="zh-CN" b="0" i="0" dirty="0">
                <a:solidFill>
                  <a:srgbClr val="242424"/>
                </a:solidFill>
                <a:effectLst/>
                <a:highlight>
                  <a:srgbClr val="FFFFFF"/>
                </a:highlight>
                <a:latin typeface="source-serif-pro"/>
              </a:rPr>
              <a:t> </a:t>
            </a:r>
            <a:r>
              <a:rPr lang="zh-CN" altLang="en-US" b="0" i="0" dirty="0">
                <a:solidFill>
                  <a:srgbClr val="0D0D0D"/>
                </a:solidFill>
                <a:effectLst/>
                <a:highlight>
                  <a:srgbClr val="FFFFFF"/>
                </a:highlight>
                <a:latin typeface="ui-sans-serif"/>
              </a:rPr>
              <a:t>就是数据从数据源上传到机器学习环境。机器学习环境对数据进行处理和模型训练。训练好的模型通过</a:t>
            </a:r>
            <a:r>
              <a:rPr lang="en-US" altLang="zh-CN" b="0" i="0" dirty="0">
                <a:solidFill>
                  <a:srgbClr val="0D0D0D"/>
                </a:solidFill>
                <a:effectLst/>
                <a:highlight>
                  <a:srgbClr val="FFFFFF"/>
                </a:highlight>
                <a:latin typeface="ui-sans-serif"/>
              </a:rPr>
              <a:t>API</a:t>
            </a:r>
            <a:r>
              <a:rPr lang="zh-CN" altLang="en-US" b="0" i="0" dirty="0">
                <a:solidFill>
                  <a:srgbClr val="0D0D0D"/>
                </a:solidFill>
                <a:effectLst/>
                <a:highlight>
                  <a:srgbClr val="FFFFFF"/>
                </a:highlight>
                <a:latin typeface="ui-sans-serif"/>
              </a:rPr>
              <a:t>进行部署。客户端通过</a:t>
            </a:r>
            <a:r>
              <a:rPr lang="en-US" altLang="zh-CN" b="0" i="0" dirty="0">
                <a:solidFill>
                  <a:srgbClr val="0D0D0D"/>
                </a:solidFill>
                <a:effectLst/>
                <a:highlight>
                  <a:srgbClr val="FFFFFF"/>
                </a:highlight>
                <a:latin typeface="ui-sans-serif"/>
              </a:rPr>
              <a:t>API</a:t>
            </a:r>
            <a:r>
              <a:rPr lang="zh-CN" altLang="en-US" b="0" i="0" dirty="0">
                <a:solidFill>
                  <a:srgbClr val="0D0D0D"/>
                </a:solidFill>
                <a:effectLst/>
                <a:highlight>
                  <a:srgbClr val="FFFFFF"/>
                </a:highlight>
                <a:latin typeface="ui-sans-serif"/>
              </a:rPr>
              <a:t>与机器学习模型交互，获取预测或分析结果。</a:t>
            </a:r>
            <a:endParaRPr lang="zh-CN" altLang="en-US" b="0" i="0" dirty="0">
              <a:solidFill>
                <a:srgbClr val="242424"/>
              </a:solidFill>
              <a:effectLst/>
              <a:highlight>
                <a:srgbClr val="FFFFFF"/>
              </a:highlight>
              <a:latin typeface="source-serif-pro"/>
            </a:endParaRPr>
          </a:p>
          <a:p>
            <a:pPr algn="l"/>
            <a:r>
              <a:rPr lang="en-US" altLang="zh-CN" b="0" i="0" dirty="0" err="1">
                <a:effectLst/>
                <a:highlight>
                  <a:srgbClr val="FFFFFF"/>
                </a:highlight>
                <a:latin typeface="Monospaced Number"/>
              </a:rPr>
              <a:t>MLaaS</a:t>
            </a:r>
            <a:r>
              <a:rPr lang="zh-CN" altLang="en-US" b="0" i="0" dirty="0">
                <a:effectLst/>
                <a:highlight>
                  <a:srgbClr val="FFFFFF"/>
                </a:highlight>
                <a:latin typeface="Monospaced Number"/>
              </a:rPr>
              <a:t>全面涵盖了机器学习的阶段，包括：</a:t>
            </a:r>
            <a:endParaRPr lang="en-US" altLang="zh-CN" b="0" i="0" dirty="0">
              <a:effectLst/>
              <a:highlight>
                <a:srgbClr val="FFFFFF"/>
              </a:highlight>
              <a:latin typeface="Monospaced Number"/>
            </a:endParaRPr>
          </a:p>
          <a:p>
            <a:pPr algn="l"/>
            <a:r>
              <a:rPr lang="zh-CN" altLang="en-US" b="0" i="0" dirty="0">
                <a:effectLst/>
                <a:highlight>
                  <a:srgbClr val="FFFFFF"/>
                </a:highlight>
                <a:latin typeface="Monospaced Number"/>
              </a:rPr>
              <a:t>目前亚马逊、</a:t>
            </a:r>
            <a:r>
              <a:rPr lang="en-US" altLang="zh-CN" b="0" i="0" dirty="0">
                <a:effectLst/>
                <a:highlight>
                  <a:srgbClr val="FFFFFF"/>
                </a:highlight>
                <a:latin typeface="Monospaced Number"/>
              </a:rPr>
              <a:t>google</a:t>
            </a:r>
            <a:r>
              <a:rPr lang="zh-CN" altLang="en-US" b="0" i="0" dirty="0">
                <a:effectLst/>
                <a:highlight>
                  <a:srgbClr val="FFFFFF"/>
                </a:highlight>
                <a:latin typeface="Monospaced Number"/>
              </a:rPr>
              <a:t>，</a:t>
            </a:r>
            <a:r>
              <a:rPr lang="en-US" altLang="zh-CN" b="0" i="0" dirty="0" err="1">
                <a:effectLst/>
                <a:highlight>
                  <a:srgbClr val="FFFFFF"/>
                </a:highlight>
                <a:latin typeface="Monospaced Number"/>
              </a:rPr>
              <a:t>ibm</a:t>
            </a:r>
            <a:r>
              <a:rPr lang="zh-CN" altLang="en-US" b="0" i="0" dirty="0">
                <a:effectLst/>
                <a:highlight>
                  <a:srgbClr val="FFFFFF"/>
                </a:highlight>
                <a:latin typeface="Monospaced Number"/>
              </a:rPr>
              <a:t>都是主要的市场参与者，每个</a:t>
            </a:r>
            <a:r>
              <a:rPr lang="en-US" altLang="zh-CN" b="0" i="0" dirty="0" err="1">
                <a:effectLst/>
                <a:highlight>
                  <a:srgbClr val="FFFFFF"/>
                </a:highlight>
                <a:latin typeface="Monospaced Number"/>
              </a:rPr>
              <a:t>MLaaS</a:t>
            </a:r>
            <a:r>
              <a:rPr lang="zh-CN" altLang="en-US" b="0" i="0" dirty="0">
                <a:effectLst/>
                <a:highlight>
                  <a:srgbClr val="FFFFFF"/>
                </a:highlight>
                <a:latin typeface="Monospaced Number"/>
              </a:rPr>
              <a:t>平台可能会有特定服务</a:t>
            </a:r>
            <a:endParaRPr lang="zh-CN" altLang="en-US" dirty="0"/>
          </a:p>
        </p:txBody>
      </p:sp>
      <p:sp>
        <p:nvSpPr>
          <p:cNvPr id="4" name="灯片编号占位符 3"/>
          <p:cNvSpPr>
            <a:spLocks noGrp="1"/>
          </p:cNvSpPr>
          <p:nvPr>
            <p:ph type="sldNum" sz="quarter" idx="5"/>
          </p:nvPr>
        </p:nvSpPr>
        <p:spPr/>
        <p:txBody>
          <a:bodyPr/>
          <a:lstStyle/>
          <a:p>
            <a:fld id="{0ECDE510-E0F3-45A4-9F57-B101C004299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遗忘后的模型性能</a:t>
            </a:r>
            <a:endParaRPr lang="en-US" altLang="zh-CN" dirty="0"/>
          </a:p>
          <a:p>
            <a:pPr algn="l"/>
            <a:r>
              <a:rPr lang="zh-CN" altLang="en-US" dirty="0"/>
              <a:t>遗忘后的成</a:t>
            </a:r>
            <a:endParaRPr lang="en-US" altLang="zh-CN" dirty="0"/>
          </a:p>
          <a:p>
            <a:pPr algn="l"/>
            <a:r>
              <a:rPr lang="zh-CN" altLang="en-US" dirty="0"/>
              <a:t>员推理攻击成功率，百分之五十左右就是随机猜测，该忘的都忘了</a:t>
            </a:r>
            <a:endParaRPr lang="en-US" altLang="zh-CN" dirty="0"/>
          </a:p>
          <a:p>
            <a:pPr algn="l"/>
            <a:r>
              <a:rPr lang="zh-CN" altLang="en-US" dirty="0"/>
              <a:t>微调训练比重新开始训练时间节省很多时间成本</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由于 </a:t>
            </a:r>
            <a:r>
              <a:rPr lang="en-US" altLang="zh-CN" dirty="0" err="1"/>
              <a:t>MLaaS</a:t>
            </a:r>
            <a:r>
              <a:rPr lang="en-US" altLang="zh-CN" dirty="0"/>
              <a:t> </a:t>
            </a:r>
            <a:r>
              <a:rPr lang="zh-CN" altLang="en-US" dirty="0"/>
              <a:t>服务器可以通过重新训练或微调来访问和修改 </a:t>
            </a:r>
            <a:r>
              <a:rPr lang="en-US" altLang="zh-CN" dirty="0"/>
              <a:t>GNN </a:t>
            </a:r>
            <a:r>
              <a:rPr lang="zh-CN" altLang="en-US" dirty="0"/>
              <a:t>模型，但无法访问训练图数据，因此它们可能会要求发出取消学习请求的数据所有者提供不太敏感的信息（即，节点属性）以促进遗忘过程。难点在于</a:t>
            </a:r>
            <a:r>
              <a:rPr lang="en-US" altLang="zh-CN" dirty="0" err="1"/>
              <a:t>MLaaS</a:t>
            </a:r>
            <a:r>
              <a:rPr lang="zh-CN" altLang="en-US" dirty="0"/>
              <a:t>无法访问图数据，不能通过遗忘样本来缓解这种数据滥用</a:t>
            </a:r>
            <a:endParaRPr lang="en-US" altLang="zh-CN" dirty="0"/>
          </a:p>
          <a:p>
            <a:pPr algn="l"/>
            <a:endParaRPr lang="en-US" altLang="zh-CN" dirty="0"/>
          </a:p>
          <a:p>
            <a:pPr algn="l"/>
            <a:r>
              <a:rPr lang="zh-CN" altLang="en-US" dirty="0"/>
              <a:t>如果可以访问不太敏感的节点属性，</a:t>
            </a:r>
            <a:r>
              <a:rPr lang="en-US" altLang="zh-CN" dirty="0" err="1"/>
              <a:t>MLaaS</a:t>
            </a:r>
            <a:r>
              <a:rPr lang="en-US" altLang="zh-CN" dirty="0"/>
              <a:t> </a:t>
            </a:r>
            <a:r>
              <a:rPr lang="zh-CN" altLang="en-US" dirty="0"/>
              <a:t>服务器将在收到取消学习请求后请求数据所有者上传 </a:t>
            </a:r>
            <a:r>
              <a:rPr lang="en-US" altLang="zh-CN" dirty="0" err="1"/>
              <a:t>Xp</a:t>
            </a:r>
            <a:r>
              <a:rPr lang="zh-CN" altLang="en-US" dirty="0"/>
              <a:t>（即要取消学习的节点的节点属性）。利用这些可被视为孤立节点的属性，服务器将根据属性相似性构建它们的互连。如果生成的图</a:t>
            </a:r>
            <a:r>
              <a:rPr lang="en-US" altLang="zh-CN" dirty="0"/>
              <a:t>g(X)</a:t>
            </a:r>
            <a:r>
              <a:rPr lang="zh-CN" altLang="en-US" dirty="0"/>
              <a:t>被目标失学习模型</a:t>
            </a:r>
            <a:r>
              <a:rPr lang="en-US" altLang="zh-CN" dirty="0" err="1"/>
              <a:t>fθ</a:t>
            </a:r>
            <a:r>
              <a:rPr lang="en-US" altLang="zh-CN" dirty="0"/>
              <a:t>*</a:t>
            </a:r>
            <a:r>
              <a:rPr lang="zh-CN" altLang="en-US" dirty="0"/>
              <a:t>过拟合，</a:t>
            </a:r>
            <a:r>
              <a:rPr lang="en-US" altLang="zh-CN" dirty="0"/>
              <a:t>A</a:t>
            </a:r>
            <a:r>
              <a:rPr lang="zh-CN" altLang="en-US" dirty="0"/>
              <a:t>就为</a:t>
            </a:r>
            <a:r>
              <a:rPr lang="en-US" altLang="zh-CN" dirty="0"/>
              <a:t>1</a:t>
            </a:r>
            <a:r>
              <a:rPr lang="zh-CN" altLang="en-US" dirty="0"/>
              <a:t>，同时还要求模型开发者提供 </a:t>
            </a:r>
            <a:r>
              <a:rPr lang="en-US" altLang="zh-CN" dirty="0"/>
              <a:t>X0 m</a:t>
            </a:r>
            <a:r>
              <a:rPr lang="zh-CN" altLang="en-US" dirty="0"/>
              <a:t>（即授权训练图的节点特征）并将其参与到 </a:t>
            </a:r>
            <a:r>
              <a:rPr lang="en-US" altLang="zh-CN" dirty="0"/>
              <a:t>g </a:t>
            </a:r>
            <a:r>
              <a:rPr lang="zh-CN" altLang="en-US" dirty="0"/>
              <a:t>的训练中</a:t>
            </a:r>
            <a:endParaRPr lang="en-US" altLang="zh-CN" dirty="0"/>
          </a:p>
          <a:p>
            <a:pPr algn="l"/>
            <a:r>
              <a:rPr lang="zh-CN" altLang="en-US" dirty="0"/>
              <a:t>遗忘的目的是使目标模型 </a:t>
            </a:r>
            <a:r>
              <a:rPr lang="en-US" altLang="zh-CN" dirty="0" err="1"/>
              <a:t>fθ</a:t>
            </a:r>
            <a:r>
              <a:rPr lang="en-US" altLang="zh-CN" dirty="0"/>
              <a:t>* </a:t>
            </a:r>
            <a:r>
              <a:rPr lang="zh-CN" altLang="en-US" dirty="0"/>
              <a:t>忘记未学习的图样本，同时保持剩余图样本的性能。在本文中，我们提出使用微调方法来进行 </a:t>
            </a:r>
            <a:r>
              <a:rPr lang="en-US" altLang="zh-CN" dirty="0"/>
              <a:t>GNN </a:t>
            </a:r>
            <a:r>
              <a:rPr lang="zh-CN" altLang="en-US" dirty="0"/>
              <a:t>去学习，其动机是 </a:t>
            </a:r>
            <a:r>
              <a:rPr lang="en-US" altLang="zh-CN" dirty="0"/>
              <a:t>GNN </a:t>
            </a:r>
            <a:r>
              <a:rPr lang="zh-CN" altLang="en-US" dirty="0"/>
              <a:t>模型通过更新其权重来学习，以最大限度地减少其训练图中的训练损失。</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21</a:t>
            </a:fld>
            <a:endParaRPr lang="zh-CN" altLang="en-US"/>
          </a:p>
        </p:txBody>
      </p:sp>
    </p:spTree>
    <p:extLst>
      <p:ext uri="{BB962C8B-B14F-4D97-AF65-F5344CB8AC3E}">
        <p14:creationId xmlns:p14="http://schemas.microsoft.com/office/powerpoint/2010/main" val="4124146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然后这是这个优化公式的来源。首先他考虑的就是成员推理攻击嘛，经过成员推理攻击的模型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最大化成员数据和非成员数据的分布，但是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MI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模型需要训练数据以区分模型训练中使用的数据和未使用的数据。数据拥有者可能无法获取足够的或适当的训练样本来训练一个有效的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MI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模型，因此用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Ahat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替换</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，目的是为了区分成员和非成员数据的置信度分数差异。为了期望如果是成员数据，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；否则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以优化函数可以转化为最小化这个式子。相当于有两个优化目标，但由于数据所有者无法确定查询结果来源于有数据还是没数据的模型，也就不知道使用哪个目标去进行优化，这样就很难获取放射图。所以就还得进行转化。首先看第一部分，作者认为这样可以看作是一个数据投毒攻击，目标就是要让被投毒的模型认为投毒的数据就是其中的成员。这里面没有结构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就是有毒的数据，所以其实就是要最小化这两种数据的嵌入距离。然后下面这种是可以看成逃避攻击，逃避攻击的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主要目的是在不被检测的情况下误导或欺骗机器学习模型，所以这里就是最大化损失。最后这两个目标都是通过公开的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模型去训练。最终合成的目标函数就是这个。</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22</a:t>
            </a:fld>
            <a:endParaRPr lang="zh-CN" altLang="en-US"/>
          </a:p>
        </p:txBody>
      </p:sp>
    </p:spTree>
    <p:extLst>
      <p:ext uri="{BB962C8B-B14F-4D97-AF65-F5344CB8AC3E}">
        <p14:creationId xmlns:p14="http://schemas.microsoft.com/office/powerpoint/2010/main" val="1520630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发展潜力。这个概念在很早前就已经提出了，但我们可以看到他接下来的五年市场规模预测的增长率是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34.1%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。然后它的应用涉及营销广告，维护，网络管理等等，用户也涉及各行各业。有很大的发展潜力和空间以及动力。但带来便利的同时他也存在安全问题。</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Aft>
                <a:spcPts val="600"/>
              </a:spcAft>
            </a:pPr>
            <a:r>
              <a:rPr lang="zh-CN" altLang="en-US" b="1" dirty="0">
                <a:solidFill>
                  <a:srgbClr val="0D0D0D"/>
                </a:solidFill>
                <a:highlight>
                  <a:srgbClr val="FFFFFF"/>
                </a:highlight>
                <a:latin typeface="Times New Roman" panose="02020603050405020304" pitchFamily="18" charset="0"/>
                <a:ea typeface="华文楷体" panose="02010600040101010101" pitchFamily="2" charset="-122"/>
              </a:rPr>
              <a:t>分为几个阶段：</a:t>
            </a:r>
            <a:endParaRPr lang="en-US" altLang="zh-CN" b="1" dirty="0">
              <a:solidFill>
                <a:srgbClr val="0D0D0D"/>
              </a:solidFill>
              <a:highlight>
                <a:srgbClr val="FFFFFF"/>
              </a:highlight>
              <a:latin typeface="Times New Roman" panose="02020603050405020304" pitchFamily="18" charset="0"/>
              <a:ea typeface="华文楷体" panose="02010600040101010101" pitchFamily="2" charset="-122"/>
            </a:endParaRPr>
          </a:p>
          <a:p>
            <a:pPr>
              <a:spcAft>
                <a:spcPts val="600"/>
              </a:spcAft>
            </a:pPr>
            <a:r>
              <a:rPr lang="zh-CN" altLang="en-US" b="1" dirty="0">
                <a:solidFill>
                  <a:srgbClr val="0D0D0D"/>
                </a:solidFill>
                <a:highlight>
                  <a:srgbClr val="FFFFFF"/>
                </a:highlight>
                <a:latin typeface="Times New Roman" panose="02020603050405020304" pitchFamily="18" charset="0"/>
                <a:ea typeface="华文楷体" panose="02010600040101010101" pitchFamily="2" charset="-122"/>
              </a:rPr>
              <a:t>有几种角色，角色会有交叉。</a:t>
            </a:r>
            <a:endParaRPr lang="en-US" altLang="zh-CN" b="1" dirty="0">
              <a:solidFill>
                <a:srgbClr val="0D0D0D"/>
              </a:solidFill>
              <a:highlight>
                <a:srgbClr val="FFFFFF"/>
              </a:highlight>
              <a:latin typeface="Times New Roman" panose="02020603050405020304" pitchFamily="18" charset="0"/>
              <a:ea typeface="华文楷体" panose="02010600040101010101" pitchFamily="2" charset="-122"/>
            </a:endParaRPr>
          </a:p>
          <a:p>
            <a:pPr>
              <a:spcAft>
                <a:spcPts val="600"/>
              </a:spcAft>
            </a:pPr>
            <a:r>
              <a:rPr lang="zh-CN" altLang="en-US" b="1" dirty="0">
                <a:solidFill>
                  <a:srgbClr val="0D0D0D"/>
                </a:solidFill>
                <a:highlight>
                  <a:srgbClr val="FFFFFF"/>
                </a:highlight>
                <a:latin typeface="Times New Roman" panose="02020603050405020304" pitchFamily="18" charset="0"/>
                <a:ea typeface="华文楷体" panose="02010600040101010101" pitchFamily="2" charset="-122"/>
              </a:rPr>
              <a:t>依据在哪里训练会分成几条不同的路子</a:t>
            </a:r>
            <a:endParaRPr lang="en-US" altLang="zh-CN" b="1" dirty="0">
              <a:solidFill>
                <a:srgbClr val="0D0D0D"/>
              </a:solidFill>
              <a:highlight>
                <a:srgbClr val="FFFFFF"/>
              </a:highlight>
              <a:latin typeface="Times New Roman" panose="02020603050405020304" pitchFamily="18" charset="0"/>
              <a:ea typeface="华文楷体" panose="02010600040101010101" pitchFamily="2" charset="-122"/>
            </a:endParaRPr>
          </a:p>
          <a:p>
            <a:pPr>
              <a:spcAft>
                <a:spcPts val="600"/>
              </a:spcAft>
            </a:pPr>
            <a:endParaRPr lang="en-US" altLang="zh-CN" b="1" dirty="0">
              <a:solidFill>
                <a:srgbClr val="0D0D0D"/>
              </a:solidFill>
              <a:highlight>
                <a:srgbClr val="FFFFFF"/>
              </a:highlight>
              <a:latin typeface="Times New Roman" panose="02020603050405020304" pitchFamily="18" charset="0"/>
              <a:ea typeface="华文楷体" panose="02010600040101010101" pitchFamily="2" charset="-122"/>
            </a:endParaRPr>
          </a:p>
          <a:p>
            <a:pPr>
              <a:spcAft>
                <a:spcPts val="600"/>
              </a:spcAft>
            </a:pPr>
            <a:r>
              <a:rPr lang="zh-CN" altLang="en-US" b="1" dirty="0">
                <a:solidFill>
                  <a:srgbClr val="0D0D0D"/>
                </a:solidFill>
                <a:highlight>
                  <a:srgbClr val="FFFFFF"/>
                </a:highlight>
                <a:latin typeface="Times New Roman" panose="02020603050405020304" pitchFamily="18" charset="0"/>
                <a:ea typeface="华文楷体" panose="02010600040101010101" pitchFamily="2" charset="-122"/>
              </a:rPr>
              <a:t>模型窃取攻击</a:t>
            </a:r>
            <a:r>
              <a:rPr lang="en-US" altLang="zh-CN" dirty="0">
                <a:solidFill>
                  <a:srgbClr val="0D0D0D"/>
                </a:solidFill>
                <a:highlight>
                  <a:srgbClr val="FFFFFF"/>
                </a:highlight>
                <a:latin typeface="Times New Roman" panose="02020603050405020304" pitchFamily="18" charset="0"/>
                <a:ea typeface="华文楷体" panose="02010600040101010101" pitchFamily="2" charset="-122"/>
              </a:rPr>
              <a:t>—</a:t>
            </a:r>
            <a:r>
              <a:rPr lang="zh-CN" altLang="en-US" dirty="0">
                <a:solidFill>
                  <a:srgbClr val="0D0D0D"/>
                </a:solidFill>
                <a:highlight>
                  <a:srgbClr val="FFFFFF"/>
                </a:highlight>
                <a:latin typeface="Times New Roman" panose="02020603050405020304" pitchFamily="18" charset="0"/>
                <a:ea typeface="华文楷体" panose="02010600040101010101" pitchFamily="2" charset="-122"/>
              </a:rPr>
              <a:t>攻击者可以通过频繁查询</a:t>
            </a:r>
            <a:r>
              <a:rPr lang="en-US" altLang="zh-CN" dirty="0" err="1">
                <a:solidFill>
                  <a:srgbClr val="0D0D0D"/>
                </a:solidFill>
                <a:highlight>
                  <a:srgbClr val="FFFFFF"/>
                </a:highlight>
                <a:latin typeface="Times New Roman" panose="02020603050405020304" pitchFamily="18" charset="0"/>
                <a:ea typeface="华文楷体" panose="02010600040101010101" pitchFamily="2" charset="-122"/>
              </a:rPr>
              <a:t>MLaaS</a:t>
            </a:r>
            <a:r>
              <a:rPr lang="zh-CN" altLang="en-US" dirty="0">
                <a:solidFill>
                  <a:srgbClr val="0D0D0D"/>
                </a:solidFill>
                <a:highlight>
                  <a:srgbClr val="FFFFFF"/>
                </a:highlight>
                <a:latin typeface="Times New Roman" panose="02020603050405020304" pitchFamily="18" charset="0"/>
                <a:ea typeface="华文楷体" panose="02010600040101010101" pitchFamily="2" charset="-122"/>
              </a:rPr>
              <a:t>提供的预测</a:t>
            </a:r>
            <a:r>
              <a:rPr lang="en-US" altLang="zh-CN" dirty="0">
                <a:solidFill>
                  <a:srgbClr val="0D0D0D"/>
                </a:solidFill>
                <a:highlight>
                  <a:srgbClr val="FFFFFF"/>
                </a:highlight>
                <a:latin typeface="Times New Roman" panose="02020603050405020304" pitchFamily="18" charset="0"/>
                <a:ea typeface="华文楷体" panose="02010600040101010101" pitchFamily="2" charset="-122"/>
              </a:rPr>
              <a:t>API</a:t>
            </a:r>
            <a:r>
              <a:rPr lang="zh-CN" altLang="en-US" dirty="0">
                <a:solidFill>
                  <a:srgbClr val="0D0D0D"/>
                </a:solidFill>
                <a:highlight>
                  <a:srgbClr val="FFFFFF"/>
                </a:highlight>
                <a:latin typeface="Times New Roman" panose="02020603050405020304" pitchFamily="18" charset="0"/>
                <a:ea typeface="华文楷体" panose="02010600040101010101" pitchFamily="2" charset="-122"/>
              </a:rPr>
              <a:t>，逐步推断出模型的内部参数和结构</a:t>
            </a:r>
            <a:endParaRPr lang="en-US" altLang="zh-CN" dirty="0">
              <a:solidFill>
                <a:srgbClr val="0D0D0D"/>
              </a:solidFill>
              <a:highlight>
                <a:srgbClr val="FFFFFF"/>
              </a:highlight>
              <a:latin typeface="Times New Roman" panose="02020603050405020304" pitchFamily="18" charset="0"/>
              <a:ea typeface="华文楷体" panose="02010600040101010101" pitchFamily="2" charset="-122"/>
            </a:endParaRPr>
          </a:p>
          <a:p>
            <a:pPr>
              <a:spcAft>
                <a:spcPts val="600"/>
              </a:spcAft>
            </a:pPr>
            <a:r>
              <a:rPr lang="zh-CN" altLang="en-US" b="1" i="0" dirty="0">
                <a:solidFill>
                  <a:srgbClr val="0D0D0D"/>
                </a:solidFill>
                <a:effectLst/>
                <a:highlight>
                  <a:srgbClr val="FFFFFF"/>
                </a:highlight>
                <a:latin typeface="Times New Roman" panose="02020603050405020304" pitchFamily="18" charset="0"/>
                <a:ea typeface="华文楷体" panose="02010600040101010101" pitchFamily="2" charset="-122"/>
              </a:rPr>
              <a:t>模型推断攻击</a:t>
            </a:r>
            <a:r>
              <a:rPr lang="en-US" altLang="zh-CN" i="0" dirty="0">
                <a:solidFill>
                  <a:srgbClr val="0D0D0D"/>
                </a:solidFill>
                <a:effectLst/>
                <a:highlight>
                  <a:srgbClr val="FFFFFF"/>
                </a:highlight>
                <a:latin typeface="Times New Roman" panose="02020603050405020304" pitchFamily="18" charset="0"/>
                <a:ea typeface="华文楷体" panose="02010600040101010101" pitchFamily="2" charset="-122"/>
              </a:rPr>
              <a:t>—</a:t>
            </a:r>
            <a:r>
              <a:rPr lang="zh-CN" altLang="en-US" i="0" dirty="0">
                <a:solidFill>
                  <a:srgbClr val="0D0D0D"/>
                </a:solidFill>
                <a:effectLst/>
                <a:highlight>
                  <a:srgbClr val="FFFFFF"/>
                </a:highlight>
                <a:latin typeface="Times New Roman" panose="02020603050405020304" pitchFamily="18" charset="0"/>
                <a:ea typeface="华文楷体" panose="02010600040101010101" pitchFamily="2" charset="-122"/>
              </a:rPr>
              <a:t>通过分析模型的预测输出，攻击者可以反向推断出模型的训练数据</a:t>
            </a:r>
          </a:p>
          <a:p>
            <a:pPr>
              <a:spcAft>
                <a:spcPts val="600"/>
              </a:spcAft>
            </a:pPr>
            <a:r>
              <a:rPr lang="zh-CN" altLang="en-US" b="1" dirty="0">
                <a:solidFill>
                  <a:srgbClr val="0D0D0D"/>
                </a:solidFill>
                <a:highlight>
                  <a:srgbClr val="FFFFFF"/>
                </a:highlight>
                <a:latin typeface="Times New Roman" panose="02020603050405020304" pitchFamily="18" charset="0"/>
                <a:ea typeface="华文楷体" panose="02010600040101010101" pitchFamily="2" charset="-122"/>
              </a:rPr>
              <a:t>逃逸攻击</a:t>
            </a:r>
            <a:r>
              <a:rPr lang="en-US" altLang="zh-CN" dirty="0">
                <a:solidFill>
                  <a:srgbClr val="0D0D0D"/>
                </a:solidFill>
                <a:highlight>
                  <a:srgbClr val="FFFFFF"/>
                </a:highlight>
                <a:latin typeface="Times New Roman" panose="02020603050405020304" pitchFamily="18" charset="0"/>
                <a:ea typeface="华文楷体" panose="02010600040101010101" pitchFamily="2" charset="-122"/>
              </a:rPr>
              <a:t>—</a:t>
            </a:r>
            <a:r>
              <a:rPr lang="zh-CN" altLang="en-US" dirty="0">
                <a:solidFill>
                  <a:srgbClr val="0D0D0D"/>
                </a:solidFill>
                <a:highlight>
                  <a:srgbClr val="FFFFFF"/>
                </a:highlight>
                <a:latin typeface="Times New Roman" panose="02020603050405020304" pitchFamily="18" charset="0"/>
                <a:ea typeface="华文楷体" panose="02010600040101010101" pitchFamily="2" charset="-122"/>
              </a:rPr>
              <a:t>攻击者通过在输入数据上施加微小的扰动，使得模型输出错误的预测结果</a:t>
            </a:r>
            <a:endParaRPr lang="en-US" altLang="zh-CN" dirty="0">
              <a:solidFill>
                <a:srgbClr val="0D0D0D"/>
              </a:solidFill>
              <a:highlight>
                <a:srgbClr val="FFFFFF"/>
              </a:highlight>
              <a:latin typeface="Times New Roman" panose="02020603050405020304" pitchFamily="18" charset="0"/>
              <a:ea typeface="华文楷体" panose="02010600040101010101" pitchFamily="2" charset="-122"/>
            </a:endParaRPr>
          </a:p>
          <a:p>
            <a:pPr>
              <a:spcAft>
                <a:spcPts val="600"/>
              </a:spcAft>
            </a:pPr>
            <a:r>
              <a:rPr lang="zh-CN" altLang="en-US" b="1" dirty="0">
                <a:solidFill>
                  <a:srgbClr val="0D0D0D"/>
                </a:solidFill>
                <a:highlight>
                  <a:srgbClr val="FFFFFF"/>
                </a:highlight>
                <a:latin typeface="Times New Roman" panose="02020603050405020304" pitchFamily="18" charset="0"/>
                <a:ea typeface="华文楷体" panose="02010600040101010101" pitchFamily="2" charset="-122"/>
              </a:rPr>
              <a:t>位反转攻击</a:t>
            </a:r>
            <a:r>
              <a:rPr lang="en-US" altLang="zh-CN" dirty="0">
                <a:solidFill>
                  <a:srgbClr val="0D0D0D"/>
                </a:solidFill>
                <a:highlight>
                  <a:srgbClr val="FFFFFF"/>
                </a:highlight>
                <a:latin typeface="Times New Roman" panose="02020603050405020304" pitchFamily="18" charset="0"/>
                <a:ea typeface="华文楷体" panose="02010600040101010101" pitchFamily="2" charset="-122"/>
              </a:rPr>
              <a:t>—</a:t>
            </a:r>
            <a:r>
              <a:rPr lang="zh-CN" altLang="en-US" dirty="0">
                <a:solidFill>
                  <a:srgbClr val="0D0D0D"/>
                </a:solidFill>
                <a:highlight>
                  <a:srgbClr val="FFFFFF"/>
                </a:highlight>
                <a:latin typeface="Times New Roman" panose="02020603050405020304" pitchFamily="18" charset="0"/>
                <a:ea typeface="华文楷体" panose="02010600040101010101" pitchFamily="2" charset="-122"/>
              </a:rPr>
              <a:t>攻击者通过物理方式或电磁干扰，翻转计算机或存储器中的特定位</a:t>
            </a:r>
            <a:endParaRPr lang="en-US" altLang="zh-CN" dirty="0">
              <a:solidFill>
                <a:srgbClr val="0D0D0D"/>
              </a:solidFill>
              <a:highlight>
                <a:srgbClr val="FFFFFF"/>
              </a:highlight>
              <a:latin typeface="Times New Roman" panose="02020603050405020304" pitchFamily="18" charset="0"/>
              <a:ea typeface="华文楷体" panose="02010600040101010101" pitchFamily="2" charset="-122"/>
            </a:endParaRPr>
          </a:p>
          <a:p>
            <a:pPr>
              <a:spcAft>
                <a:spcPts val="600"/>
              </a:spcAft>
            </a:pPr>
            <a:endParaRPr lang="en-US" altLang="zh-CN" dirty="0">
              <a:solidFill>
                <a:srgbClr val="0D0D0D"/>
              </a:solidFill>
              <a:highlight>
                <a:srgbClr val="FFFFFF"/>
              </a:highlight>
              <a:latin typeface="Times New Roman" panose="02020603050405020304" pitchFamily="18" charset="0"/>
              <a:ea typeface="华文楷体" panose="02010600040101010101" pitchFamily="2" charset="-122"/>
            </a:endParaRPr>
          </a:p>
          <a:p>
            <a:pPr>
              <a:spcAft>
                <a:spcPts val="600"/>
              </a:spcAft>
            </a:pPr>
            <a:r>
              <a:rPr lang="zh-CN" altLang="en-US" b="1" dirty="0">
                <a:solidFill>
                  <a:srgbClr val="0D0D0D"/>
                </a:solidFill>
                <a:highlight>
                  <a:srgbClr val="FFFFFF"/>
                </a:highlight>
                <a:latin typeface="Times New Roman" panose="02020603050405020304" pitchFamily="18" charset="0"/>
                <a:ea typeface="华文楷体" panose="02010600040101010101" pitchFamily="2" charset="-122"/>
              </a:rPr>
              <a:t>数据投毒攻击</a:t>
            </a:r>
            <a:r>
              <a:rPr lang="en-US" altLang="zh-CN" dirty="0">
                <a:solidFill>
                  <a:srgbClr val="0D0D0D"/>
                </a:solidFill>
                <a:highlight>
                  <a:srgbClr val="FFFFFF"/>
                </a:highlight>
                <a:latin typeface="Times New Roman" panose="02020603050405020304" pitchFamily="18" charset="0"/>
                <a:ea typeface="华文楷体" panose="02010600040101010101" pitchFamily="2" charset="-122"/>
              </a:rPr>
              <a:t>—</a:t>
            </a:r>
            <a:r>
              <a:rPr lang="zh-CN" altLang="en-US" dirty="0">
                <a:solidFill>
                  <a:srgbClr val="0D0D0D"/>
                </a:solidFill>
                <a:highlight>
                  <a:srgbClr val="FFFFFF"/>
                </a:highlight>
                <a:latin typeface="Times New Roman" panose="02020603050405020304" pitchFamily="18" charset="0"/>
                <a:ea typeface="华文楷体" panose="02010600040101010101" pitchFamily="2" charset="-122"/>
              </a:rPr>
              <a:t>攻击者在训练数据中注入恶意数据，导致模型学习到错误的信息</a:t>
            </a:r>
          </a:p>
          <a:p>
            <a:pPr>
              <a:spcAft>
                <a:spcPts val="600"/>
              </a:spcAft>
            </a:pPr>
            <a:r>
              <a:rPr lang="zh-CN" altLang="en-US" b="1" dirty="0">
                <a:solidFill>
                  <a:srgbClr val="0D0D0D"/>
                </a:solidFill>
                <a:highlight>
                  <a:srgbClr val="FFFFFF"/>
                </a:highlight>
                <a:latin typeface="Times New Roman" panose="02020603050405020304" pitchFamily="18" charset="0"/>
                <a:ea typeface="华文楷体" panose="02010600040101010101" pitchFamily="2" charset="-122"/>
              </a:rPr>
              <a:t>隐私泄露</a:t>
            </a:r>
            <a:r>
              <a:rPr lang="en-US" altLang="zh-CN" dirty="0">
                <a:solidFill>
                  <a:srgbClr val="0D0D0D"/>
                </a:solidFill>
                <a:highlight>
                  <a:srgbClr val="FFFFFF"/>
                </a:highlight>
                <a:latin typeface="Times New Roman" panose="02020603050405020304" pitchFamily="18" charset="0"/>
                <a:ea typeface="华文楷体" panose="02010600040101010101" pitchFamily="2" charset="-122"/>
              </a:rPr>
              <a:t>—</a:t>
            </a:r>
            <a:r>
              <a:rPr lang="zh-CN" altLang="en-US" dirty="0">
                <a:solidFill>
                  <a:srgbClr val="0D0D0D"/>
                </a:solidFill>
                <a:highlight>
                  <a:srgbClr val="FFFFFF"/>
                </a:highlight>
                <a:latin typeface="Times New Roman" panose="02020603050405020304" pitchFamily="18" charset="0"/>
                <a:ea typeface="华文楷体" panose="02010600040101010101" pitchFamily="2" charset="-122"/>
              </a:rPr>
              <a:t>用户需要将数据上传到云端进行训练和推断，可能导致敏感数据被云服务提供商或恶意攻击者获取</a:t>
            </a:r>
          </a:p>
          <a:p>
            <a:pPr>
              <a:spcAft>
                <a:spcPts val="600"/>
              </a:spcAft>
            </a:pPr>
            <a:r>
              <a:rPr lang="zh-CN" altLang="en-US" b="1" dirty="0">
                <a:solidFill>
                  <a:srgbClr val="0D0D0D"/>
                </a:solidFill>
                <a:highlight>
                  <a:srgbClr val="FFFFFF"/>
                </a:highlight>
                <a:latin typeface="Times New Roman" panose="02020603050405020304" pitchFamily="18" charset="0"/>
                <a:ea typeface="华文楷体" panose="02010600040101010101" pitchFamily="2" charset="-122"/>
              </a:rPr>
              <a:t>成员推断攻击</a:t>
            </a:r>
            <a:r>
              <a:rPr lang="en-US" altLang="zh-CN" dirty="0">
                <a:solidFill>
                  <a:srgbClr val="0D0D0D"/>
                </a:solidFill>
                <a:highlight>
                  <a:srgbClr val="FFFFFF"/>
                </a:highlight>
                <a:latin typeface="Times New Roman" panose="02020603050405020304" pitchFamily="18" charset="0"/>
                <a:ea typeface="华文楷体" panose="02010600040101010101" pitchFamily="2" charset="-122"/>
              </a:rPr>
              <a:t>—</a:t>
            </a:r>
            <a:r>
              <a:rPr lang="zh-CN" altLang="en-US" dirty="0">
                <a:solidFill>
                  <a:srgbClr val="0D0D0D"/>
                </a:solidFill>
                <a:highlight>
                  <a:srgbClr val="FFFFFF"/>
                </a:highlight>
                <a:latin typeface="Times New Roman" panose="02020603050405020304" pitchFamily="18" charset="0"/>
                <a:ea typeface="华文楷体" panose="02010600040101010101" pitchFamily="2" charset="-122"/>
              </a:rPr>
              <a:t>通过分析模型对特定输入的响应，攻击者可以推断出某个数据点是否被用于训练模型</a:t>
            </a:r>
            <a:endParaRPr lang="en-US" altLang="zh-CN" dirty="0">
              <a:solidFill>
                <a:srgbClr val="0D0D0D"/>
              </a:solidFill>
              <a:highlight>
                <a:srgbClr val="FFFFFF"/>
              </a:highlight>
              <a:latin typeface="Times New Roman" panose="02020603050405020304" pitchFamily="18" charset="0"/>
              <a:ea typeface="华文楷体" panose="02010600040101010101" pitchFamily="2" charset="-122"/>
            </a:endParaRPr>
          </a:p>
          <a:p>
            <a:pPr>
              <a:spcAft>
                <a:spcPts val="600"/>
              </a:spcAft>
            </a:pPr>
            <a:r>
              <a:rPr lang="zh-CN" altLang="en-US" b="1" dirty="0">
                <a:solidFill>
                  <a:srgbClr val="0D0D0D"/>
                </a:solidFill>
                <a:highlight>
                  <a:srgbClr val="FFFFFF"/>
                </a:highlight>
                <a:latin typeface="Times New Roman" panose="02020603050405020304" pitchFamily="18" charset="0"/>
                <a:ea typeface="华文楷体" panose="02010600040101010101" pitchFamily="2" charset="-122"/>
              </a:rPr>
              <a:t>数据滥用</a:t>
            </a:r>
            <a:r>
              <a:rPr lang="en-US" altLang="zh-CN" dirty="0">
                <a:solidFill>
                  <a:srgbClr val="0D0D0D"/>
                </a:solidFill>
                <a:highlight>
                  <a:srgbClr val="FFFFFF"/>
                </a:highlight>
                <a:latin typeface="Times New Roman" panose="02020603050405020304" pitchFamily="18" charset="0"/>
                <a:ea typeface="华文楷体" panose="02010600040101010101" pitchFamily="2" charset="-122"/>
              </a:rPr>
              <a:t>—</a:t>
            </a:r>
            <a:r>
              <a:rPr lang="zh-CN" altLang="en-US" dirty="0">
                <a:solidFill>
                  <a:srgbClr val="0D0D0D"/>
                </a:solidFill>
                <a:highlight>
                  <a:srgbClr val="FFFFFF"/>
                </a:highlight>
                <a:latin typeface="Times New Roman" panose="02020603050405020304" pitchFamily="18" charset="0"/>
                <a:ea typeface="华文楷体" panose="02010600040101010101" pitchFamily="2" charset="-122"/>
              </a:rPr>
              <a:t>在使用和处理数据的过程中，数据被未经授权的方式使用、共享或篡改</a:t>
            </a:r>
            <a:endParaRPr lang="en-US" altLang="zh-CN" dirty="0">
              <a:solidFill>
                <a:srgbClr val="0D0D0D"/>
              </a:solidFill>
              <a:highlight>
                <a:srgbClr val="FFFFFF"/>
              </a:highlight>
              <a:latin typeface="Times New Roman" panose="02020603050405020304" pitchFamily="18" charset="0"/>
              <a:ea typeface="华文楷体" panose="02010600040101010101" pitchFamily="2" charset="-122"/>
            </a:endParaRPr>
          </a:p>
          <a:p>
            <a:pPr>
              <a:spcAft>
                <a:spcPts val="600"/>
              </a:spcAft>
            </a:pPr>
            <a:endParaRPr lang="en-US" altLang="zh-CN" dirty="0">
              <a:solidFill>
                <a:srgbClr val="0D0D0D"/>
              </a:solidFill>
              <a:highlight>
                <a:srgbClr val="FFFFFF"/>
              </a:highlight>
              <a:latin typeface="Times New Roman" panose="02020603050405020304" pitchFamily="18" charset="0"/>
              <a:ea typeface="华文楷体" panose="02010600040101010101" pitchFamily="2" charset="-122"/>
            </a:endParaRPr>
          </a:p>
          <a:p>
            <a:pPr>
              <a:spcAft>
                <a:spcPts val="600"/>
              </a:spcAft>
            </a:pPr>
            <a:endParaRPr lang="zh-CN" altLang="en-US" dirty="0">
              <a:solidFill>
                <a:srgbClr val="0D0D0D"/>
              </a:solidFill>
              <a:highlight>
                <a:srgbClr val="FFFFFF"/>
              </a:highlight>
              <a:latin typeface="Times New Roman" panose="02020603050405020304" pitchFamily="18" charset="0"/>
              <a:ea typeface="华文楷体" panose="02010600040101010101" pitchFamily="2" charset="-122"/>
            </a:endParaRPr>
          </a:p>
          <a:p>
            <a:pPr algn="l"/>
            <a:endParaRPr lang="zh-CN" altLang="en-US" dirty="0"/>
          </a:p>
        </p:txBody>
      </p:sp>
      <p:sp>
        <p:nvSpPr>
          <p:cNvPr id="4" name="灯片编号占位符 3"/>
          <p:cNvSpPr>
            <a:spLocks noGrp="1"/>
          </p:cNvSpPr>
          <p:nvPr>
            <p:ph type="sldNum" sz="quarter" idx="5"/>
          </p:nvPr>
        </p:nvSpPr>
        <p:spPr/>
        <p:txBody>
          <a:bodyPr/>
          <a:lstStyle/>
          <a:p>
            <a:fld id="{0ECDE510-E0F3-45A4-9F57-B101C004299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那</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MLaaS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它在防御中也面临着各种不同于本地的问题，比如他是一个多租户的环境，多个用户共享计算资源和存储资源，增加了侧信道攻击和资源争夺的风险，还有数据的安全问题，在云端增加了数据泄露的风险，还有动态和复杂的威胁环境，</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MLaaS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平台需要应对持续变化的攻击手段和威胁环境。但我觉得一个最重要的难点是权限。</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MLaaS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为了安全会给各种角色设置不同的权限，但是也正是因为权限，模型的使用者无法直接判断模型是否是干净的，数据所有者无法直接获悉在训练模型时是否存在数据的滥用问题，包括</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MLaaS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平台自己对数据和模型也没有拥有所有的权限，无法直接发现攻击问题，发现攻击问题也没办法直接解决它。那目前常见的防御方法，对于数据层面有数据加密、数据审查、差分隐私等，模型层面有对抗训练，错误检测和纠正，防御性蒸馏等，在平台层面实施严格的访问控制、多租户隔离、监控和日志记录等。这些都是目前常见的一些手段。</a:t>
            </a:r>
          </a:p>
          <a:p>
            <a:pPr algn="l"/>
            <a:endParaRPr lang="zh-CN" altLang="en-US" dirty="0"/>
          </a:p>
          <a:p>
            <a:pPr algn="l"/>
            <a:endParaRPr lang="zh-CN" altLang="en-US" dirty="0"/>
          </a:p>
          <a:p>
            <a:pPr algn="l"/>
            <a:r>
              <a:rPr lang="zh-CN" altLang="en-US" dirty="0"/>
              <a:t>数据层面的防御手段</a:t>
            </a:r>
          </a:p>
          <a:p>
            <a:pPr algn="l"/>
            <a:r>
              <a:rPr lang="zh-CN" altLang="en-US" dirty="0"/>
              <a:t>数据审查：定期审查和清洗训练数据，检测和移除恶意样本和噪声数据，防止数据投毒攻击。</a:t>
            </a:r>
          </a:p>
          <a:p>
            <a:pPr algn="l"/>
            <a:r>
              <a:rPr lang="zh-CN" altLang="en-US" dirty="0"/>
              <a:t>差分隐私：定义：在数据分析和模型训练过程中加入噪声，保护个体数据隐私，确保查询结果不暴露单个数据点的信息。</a:t>
            </a:r>
          </a:p>
          <a:p>
            <a:pPr algn="l"/>
            <a:r>
              <a:rPr lang="zh-CN" altLang="en-US" dirty="0"/>
              <a:t>模型层面的防御手段</a:t>
            </a:r>
          </a:p>
          <a:p>
            <a:pPr algn="l"/>
            <a:r>
              <a:rPr lang="zh-CN" altLang="en-US" dirty="0"/>
              <a:t>对抗训练：定义：在模型训练过程中引入对抗样本，使模型对这些样本具有鲁棒性，减弱对抗攻击效果。</a:t>
            </a:r>
          </a:p>
          <a:p>
            <a:pPr algn="l"/>
            <a:r>
              <a:rPr lang="zh-CN" altLang="en-US" dirty="0"/>
              <a:t>防御性蒸馏：定义：通过防御性蒸馏技术训练模型，提高模型对后门攻击和对抗攻击的抵抗力。</a:t>
            </a:r>
          </a:p>
          <a:p>
            <a:pPr algn="l"/>
            <a:r>
              <a:rPr lang="zh-CN" altLang="en-US" dirty="0"/>
              <a:t>错误检测和纠正：定义：使用错误检测和纠正码（ECC）对模型参数进行保护，实时检测和纠正位翻转错误。</a:t>
            </a:r>
          </a:p>
          <a:p>
            <a:pPr algn="l"/>
            <a:r>
              <a:rPr lang="zh-CN" altLang="en-US" dirty="0"/>
              <a:t>系统层面的防御手段</a:t>
            </a:r>
          </a:p>
          <a:p>
            <a:pPr algn="l"/>
            <a:r>
              <a:rPr lang="zh-CN" altLang="en-US" dirty="0"/>
              <a:t>严格的访问控制：</a:t>
            </a:r>
          </a:p>
          <a:p>
            <a:pPr algn="l"/>
            <a:r>
              <a:rPr lang="zh-CN" altLang="en-US" dirty="0"/>
              <a:t>多租户隔离：定义：在多租户环境中确保不同用户的数据和模型之间的隔离性，防止用户之间的攻击和数据泄露。</a:t>
            </a:r>
          </a:p>
          <a:p>
            <a:pPr algn="l"/>
            <a:r>
              <a:rPr lang="zh-CN" altLang="en-US" dirty="0"/>
              <a:t>监控和日志记录：定义：实施持续的监控和日志记录系统，实时检测异常行为并记录攻击迹象。</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那回到</a:t>
            </a:r>
            <a:r>
              <a:rPr lang="en-US" altLang="zh-CN" dirty="0"/>
              <a:t>GNN</a:t>
            </a:r>
            <a:r>
              <a:rPr lang="zh-CN" altLang="en-US" dirty="0"/>
              <a:t>其实它所面临的攻击类型和机器学习是差不多的，但是由于图结构的问题以及</a:t>
            </a:r>
            <a:r>
              <a:rPr lang="en-US" altLang="zh-CN" dirty="0"/>
              <a:t>GNN</a:t>
            </a:r>
            <a:r>
              <a:rPr lang="zh-CN" altLang="en-US" dirty="0"/>
              <a:t>网络层数较少的问题需要在机器学习基础进一步针对图去研究方法。</a:t>
            </a:r>
          </a:p>
        </p:txBody>
      </p:sp>
      <p:sp>
        <p:nvSpPr>
          <p:cNvPr id="4" name="灯片编号占位符 3"/>
          <p:cNvSpPr>
            <a:spLocks noGrp="1"/>
          </p:cNvSpPr>
          <p:nvPr>
            <p:ph type="sldNum" sz="quarter" idx="5"/>
          </p:nvPr>
        </p:nvSpPr>
        <p:spPr/>
        <p:txBody>
          <a:bodyPr/>
          <a:lstStyle/>
          <a:p>
            <a:fld id="{0ECDE510-E0F3-45A4-9F57-B101C0042991}"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zh-CN" sz="1800" dirty="0">
                <a:effectLst/>
                <a:ea typeface="等线" panose="02010600030101010101" pitchFamily="2" charset="-122"/>
                <a:cs typeface="Times New Roman" panose="02020603050405020304" pitchFamily="18" charset="0"/>
              </a:rPr>
              <a:t>今天这文章都是来自潘老师组的，分别是以模型为中心的安全问题和以数据为中心的问题。</a:t>
            </a:r>
            <a:r>
              <a:rPr lang="zh-CN" altLang="en-US" sz="1800" dirty="0">
                <a:effectLst/>
                <a:ea typeface="等线" panose="02010600030101010101" pitchFamily="2" charset="-122"/>
                <a:cs typeface="Times New Roman" panose="02020603050405020304" pitchFamily="18" charset="0"/>
              </a:rPr>
              <a:t>这篇是以模型为中心的保护方法</a:t>
            </a:r>
            <a:endParaRPr lang="en-US" altLang="zh-CN" i="0" dirty="0">
              <a:solidFill>
                <a:srgbClr val="0D0D0D"/>
              </a:solidFill>
              <a:effectLst/>
              <a:latin typeface="ui-sans-serif"/>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这篇是设计了四种验证方法来验证模型是否收到攻击。目前针对各种面向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的攻击本地保护措施有很多，例如模型参数监控和校验、访问控制和日志记录、数据完整性检查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在云服务环境中是没有这些权限的；而且在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MLaaS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部署图神经网络开辟了新的攻击面，就比如配置错误：在设置和管理云服务时出现的错误配置。这些错误可能导致安全漏洞；访问管理不足：未能有效控制和管理用户对系统资源的访问权限；位反转攻击：导致计算机内存中单个或多个比特位翻转，在云环境中导致数据损坏或篡改的攻击。这篇文章就是依据模型不同的学习设置和验证者不同的权限设计了四种验证方法，在五种以模型为中心的攻击中进行测试。</a:t>
            </a:r>
          </a:p>
          <a:p>
            <a:pPr algn="l"/>
            <a:endParaRPr lang="en-US" altLang="zh-CN" i="0" dirty="0">
              <a:solidFill>
                <a:srgbClr val="0D0D0D"/>
              </a:solidFill>
              <a:effectLst/>
              <a:latin typeface="ui-sans-serif"/>
            </a:endParaRPr>
          </a:p>
        </p:txBody>
      </p:sp>
      <p:sp>
        <p:nvSpPr>
          <p:cNvPr id="4" name="灯片编号占位符 3"/>
          <p:cNvSpPr>
            <a:spLocks noGrp="1"/>
          </p:cNvSpPr>
          <p:nvPr>
            <p:ph type="sldNum" sz="quarter" idx="5"/>
          </p:nvPr>
        </p:nvSpPr>
        <p:spPr/>
        <p:txBody>
          <a:bodyPr/>
          <a:lstStyle/>
          <a:p>
            <a:fld id="{0ECDE510-E0F3-45A4-9F57-B101C0042991}"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看一些基本设置，首先这篇文章针对的是节点分类任务，有直推式和归纳是的设置，直推式是在训练和测试阶段使用相同的图结构，归纳式是能够处理训练过程中未见过的新节点或新图。攻击类型是分别是模型的参数注入攻击和模型的替换攻击。然后四种验证方法针对的模型除了两种学习设置的分类，他还加入验证者对模型知识获取程度的考量，分别是完全了解和了解有限，了解有限的话无法访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的参数，只能通过查询目标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然后获得响应。</a:t>
            </a:r>
          </a:p>
          <a:p>
            <a:pPr algn="l"/>
            <a:endParaRPr lang="en-US" altLang="zh-CN" dirty="0"/>
          </a:p>
          <a:p>
            <a:pPr algn="l"/>
            <a:r>
              <a:rPr lang="zh-CN" altLang="en-US" dirty="0"/>
              <a:t>攻击者将故障注入 </a:t>
            </a:r>
            <a:r>
              <a:rPr lang="en-US" altLang="zh-CN" dirty="0"/>
              <a:t>GNN </a:t>
            </a:r>
            <a:r>
              <a:rPr lang="zh-CN" altLang="en-US" dirty="0"/>
              <a:t>模型参数的一些位，并迫使模型对节点进行错误分类，也称为位翻转攻击</a:t>
            </a:r>
            <a:endParaRPr lang="en-US" altLang="zh-CN" dirty="0"/>
          </a:p>
          <a:p>
            <a:pPr algn="l"/>
            <a:r>
              <a:rPr lang="zh-CN" altLang="en-US" dirty="0"/>
              <a:t>因为 </a:t>
            </a:r>
            <a:r>
              <a:rPr lang="en-US" altLang="zh-CN" dirty="0"/>
              <a:t>ML </a:t>
            </a:r>
            <a:r>
              <a:rPr lang="zh-CN" altLang="en-US" dirty="0"/>
              <a:t>模型存储在云存储中。由于云存储中的众所周知的问题，例如错误配置和不安全的 </a:t>
            </a:r>
            <a:r>
              <a:rPr lang="en-US" altLang="zh-CN" dirty="0"/>
              <a:t>API</a:t>
            </a:r>
            <a:r>
              <a:rPr lang="zh-CN" altLang="en-US" dirty="0"/>
              <a:t>，攻击者可以在模型加载到 </a:t>
            </a:r>
            <a:r>
              <a:rPr lang="en-US" altLang="zh-CN" dirty="0" err="1"/>
              <a:t>MLaaS</a:t>
            </a:r>
            <a:r>
              <a:rPr lang="en-US" altLang="zh-CN" dirty="0"/>
              <a:t> </a:t>
            </a:r>
            <a:r>
              <a:rPr lang="zh-CN" altLang="en-US" dirty="0"/>
              <a:t>服务实例之前替换模型。</a:t>
            </a:r>
            <a:endParaRPr lang="en-US" altLang="zh-CN" dirty="0"/>
          </a:p>
          <a:p>
            <a:pPr algn="l"/>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0ECDE510-E0F3-45A4-9F57-B101C0042991}"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他验证的方法就是使用指纹节点及其预期响应来唯一地表示目标模型并验证其完整性。整个过程分为生成指纹阶段和利用指纹节点进行验证。第一步是模型所有者给验证者提供全部或者有限的模型知识；第二步验证者依据指纹生成机制构造一组指纹节点</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第三步是将模型部署在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MLaaS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上，这时候也许会有攻击者攻击模型；第五步验证者通过指纹节点查询预测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以获得响应标签，与预先的生成的标签对比即可。</a:t>
            </a:r>
          </a:p>
          <a:p>
            <a:pPr algn="l"/>
            <a:endParaRPr lang="en-US" altLang="zh-CN" dirty="0"/>
          </a:p>
          <a:p>
            <a:pPr algn="l"/>
            <a:r>
              <a:rPr lang="zh-CN" altLang="en-US" dirty="0"/>
              <a:t>作者假设云服务器是不可信的，验证者可以根据他们对目标 </a:t>
            </a:r>
            <a:r>
              <a:rPr lang="en-US" altLang="zh-CN" dirty="0"/>
              <a:t>GNN </a:t>
            </a:r>
            <a:r>
              <a:rPr lang="zh-CN" altLang="en-US" dirty="0"/>
              <a:t>模型的了解生成这些指纹，并通过利用查询 </a:t>
            </a:r>
            <a:r>
              <a:rPr lang="en-US" altLang="zh-CN" dirty="0"/>
              <a:t>API </a:t>
            </a:r>
            <a:r>
              <a:rPr lang="zh-CN" altLang="en-US" dirty="0"/>
              <a:t>来使用它们来验证模型的完整性。基于查询的机制可以是有效、高效且独立于平台的。</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0ECDE510-E0F3-45A4-9F57-B101C004299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AE2172E-7D1B-4FB3-AB01-3B6BAB23B38C}" type="datetimeFigureOut">
              <a:rPr lang="zh-CN" altLang="en-US" smtClean="0"/>
              <a:t>2024/5/31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96D91A-229D-4228-9A55-0BA5E086566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E2172E-7D1B-4FB3-AB01-3B6BAB23B38C}" type="datetimeFigureOut">
              <a:rPr lang="zh-CN" altLang="en-US" smtClean="0"/>
              <a:t>2024/5/31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96D91A-229D-4228-9A55-0BA5E086566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E2172E-7D1B-4FB3-AB01-3B6BAB23B38C}" type="datetimeFigureOut">
              <a:rPr lang="zh-CN" altLang="en-US" smtClean="0"/>
              <a:t>2024/5/31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96D91A-229D-4228-9A55-0BA5E086566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AE2172E-7D1B-4FB3-AB01-3B6BAB23B38C}" type="datetimeFigureOut">
              <a:rPr lang="zh-CN" altLang="en-US" smtClean="0"/>
              <a:t>2024/5/31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96D91A-229D-4228-9A55-0BA5E086566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AE2172E-7D1B-4FB3-AB01-3B6BAB23B38C}" type="datetimeFigureOut">
              <a:rPr lang="zh-CN" altLang="en-US" smtClean="0"/>
              <a:t>2024/5/31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96D91A-229D-4228-9A55-0BA5E086566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AE2172E-7D1B-4FB3-AB01-3B6BAB23B38C}" type="datetimeFigureOut">
              <a:rPr lang="zh-CN" altLang="en-US" smtClean="0"/>
              <a:t>2024/5/31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96D91A-229D-4228-9A55-0BA5E086566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AE2172E-7D1B-4FB3-AB01-3B6BAB23B38C}" type="datetimeFigureOut">
              <a:rPr lang="zh-CN" altLang="en-US" smtClean="0"/>
              <a:t>2024/5/31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96D91A-229D-4228-9A55-0BA5E086566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AE2172E-7D1B-4FB3-AB01-3B6BAB23B38C}" type="datetimeFigureOut">
              <a:rPr lang="zh-CN" altLang="en-US" smtClean="0"/>
              <a:t>2024/5/31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96D91A-229D-4228-9A55-0BA5E086566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E2172E-7D1B-4FB3-AB01-3B6BAB23B38C}" type="datetimeFigureOut">
              <a:rPr lang="zh-CN" altLang="en-US" smtClean="0"/>
              <a:t>2024/5/31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96D91A-229D-4228-9A55-0BA5E086566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E2172E-7D1B-4FB3-AB01-3B6BAB23B38C}" type="datetimeFigureOut">
              <a:rPr lang="zh-CN" altLang="en-US" smtClean="0"/>
              <a:t>2024/5/31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96D91A-229D-4228-9A55-0BA5E086566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AE2172E-7D1B-4FB3-AB01-3B6BAB23B38C}" type="datetimeFigureOut">
              <a:rPr lang="zh-CN" altLang="en-US" smtClean="0"/>
              <a:t>2024/5/31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96D91A-229D-4228-9A55-0BA5E086566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2172E-7D1B-4FB3-AB01-3B6BAB23B38C}" type="datetimeFigureOut">
              <a:rPr lang="zh-CN" altLang="en-US" smtClean="0"/>
              <a:t>2024/5/31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6D91A-229D-4228-9A55-0BA5E086566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8" Type="http://schemas.openxmlformats.org/officeDocument/2006/relationships/image" Target="../media/image270.png"/><Relationship Id="rId3" Type="http://schemas.openxmlformats.org/officeDocument/2006/relationships/image" Target="../media/image3.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34.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image" Target="../media/image290.png"/><Relationship Id="rId7" Type="http://schemas.openxmlformats.org/officeDocument/2006/relationships/image" Target="../media/image3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7.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4.svg"/><Relationship Id="rId9"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slide" Target="slide17.xml"/><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7157" y="1863768"/>
            <a:ext cx="11557686" cy="2387600"/>
          </a:xfrm>
        </p:spPr>
        <p:txBody>
          <a:bodyPr/>
          <a:lstStyle/>
          <a:p>
            <a:r>
              <a:rPr lang="en-US" altLang="zh-CN" dirty="0">
                <a:latin typeface="Arial Rounded MT Bold" panose="020F0704030504030204" pitchFamily="34" charset="0"/>
              </a:rPr>
              <a:t>Securing Graph Neural Networks in </a:t>
            </a:r>
            <a:r>
              <a:rPr lang="en-US" altLang="zh-CN" dirty="0" err="1">
                <a:latin typeface="Arial Rounded MT Bold" panose="020F0704030504030204" pitchFamily="34" charset="0"/>
              </a:rPr>
              <a:t>MLaaS</a:t>
            </a:r>
            <a:endParaRPr lang="zh-CN" altLang="en-US" dirty="0">
              <a:latin typeface="Arial Rounded MT Bold" panose="020F0704030504030204" pitchFamily="34" charset="0"/>
            </a:endParaRPr>
          </a:p>
        </p:txBody>
      </p:sp>
      <p:sp>
        <p:nvSpPr>
          <p:cNvPr id="3" name="副标题 2"/>
          <p:cNvSpPr>
            <a:spLocks noGrp="1"/>
          </p:cNvSpPr>
          <p:nvPr>
            <p:ph type="subTitle" idx="1"/>
          </p:nvPr>
        </p:nvSpPr>
        <p:spPr>
          <a:xfrm>
            <a:off x="1524000" y="4678998"/>
            <a:ext cx="9144000" cy="1655762"/>
          </a:xfrm>
        </p:spPr>
        <p:txBody>
          <a:bodyPr/>
          <a:lstStyle/>
          <a:p>
            <a:r>
              <a:rPr lang="en-US" altLang="zh-CN" dirty="0">
                <a:latin typeface="华文楷体" panose="02010600040101010101" pitchFamily="2" charset="-122"/>
                <a:ea typeface="华文楷体" panose="02010600040101010101" pitchFamily="2" charset="-122"/>
              </a:rPr>
              <a:t>2024.5.31 </a:t>
            </a:r>
            <a:r>
              <a:rPr lang="zh-CN" altLang="en-US" dirty="0">
                <a:latin typeface="华文楷体" panose="02010600040101010101" pitchFamily="2" charset="-122"/>
                <a:ea typeface="华文楷体" panose="02010600040101010101" pitchFamily="2" charset="-122"/>
              </a:rPr>
              <a:t>吴咏萱</a:t>
            </a:r>
          </a:p>
        </p:txBody>
      </p:sp>
      <p:pic>
        <p:nvPicPr>
          <p:cNvPr id="5" name="图片 4">
            <a:extLst>
              <a:ext uri="{FF2B5EF4-FFF2-40B4-BE49-F238E27FC236}">
                <a16:creationId xmlns:a16="http://schemas.microsoft.com/office/drawing/2014/main" id="{1D81A120-1ABD-BA2C-FBA5-070F75ACAF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086" y="207456"/>
            <a:ext cx="3707028" cy="631568"/>
          </a:xfrm>
          <a:prstGeom prst="rect">
            <a:avLst/>
          </a:prstGeom>
        </p:spPr>
      </p:pic>
      <p:pic>
        <p:nvPicPr>
          <p:cNvPr id="6" name="图片 5">
            <a:extLst>
              <a:ext uri="{FF2B5EF4-FFF2-40B4-BE49-F238E27FC236}">
                <a16:creationId xmlns:a16="http://schemas.microsoft.com/office/drawing/2014/main" id="{4F13AA9D-9DAB-97F9-2BCA-9CB49B361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2400" b="0" i="0" dirty="0">
                <a:solidFill>
                  <a:srgbClr val="0D0D0D"/>
                </a:solidFill>
                <a:effectLst/>
                <a:highlight>
                  <a:srgbClr val="FFFFFF"/>
                </a:highlight>
                <a:latin typeface="Arial Rounded MT Bold" panose="020F0704030504030204" pitchFamily="34" charset="0"/>
              </a:rPr>
              <a:t>Securing Graph Neural Networks in </a:t>
            </a:r>
            <a:r>
              <a:rPr lang="en-US" altLang="zh-CN" sz="2400" b="0" i="0" dirty="0" err="1">
                <a:solidFill>
                  <a:srgbClr val="0D0D0D"/>
                </a:solidFill>
                <a:effectLst/>
                <a:highlight>
                  <a:srgbClr val="FFFFFF"/>
                </a:highlight>
                <a:latin typeface="Arial Rounded MT Bold" panose="020F0704030504030204" pitchFamily="34" charset="0"/>
              </a:rPr>
              <a:t>MLaaS</a:t>
            </a:r>
            <a:r>
              <a:rPr lang="en-US" altLang="zh-CN" sz="2400" b="0" i="0" dirty="0">
                <a:solidFill>
                  <a:srgbClr val="0D0D0D"/>
                </a:solidFill>
                <a:effectLst/>
                <a:highlight>
                  <a:srgbClr val="FFFFFF"/>
                </a:highlight>
                <a:latin typeface="Arial Rounded MT Bold" panose="020F0704030504030204" pitchFamily="34" charset="0"/>
              </a:rPr>
              <a:t>: </a:t>
            </a:r>
            <a:br>
              <a:rPr lang="en-US" altLang="zh-CN" sz="2400" b="0" i="0" dirty="0">
                <a:solidFill>
                  <a:srgbClr val="0D0D0D"/>
                </a:solidFill>
                <a:effectLst/>
                <a:highlight>
                  <a:srgbClr val="FFFFFF"/>
                </a:highlight>
                <a:latin typeface="Arial Rounded MT Bold" panose="020F0704030504030204" pitchFamily="34" charset="0"/>
              </a:rPr>
            </a:br>
            <a:r>
              <a:rPr lang="en-US" altLang="zh-CN" sz="2400" b="0" i="0" dirty="0">
                <a:solidFill>
                  <a:srgbClr val="0D0D0D"/>
                </a:solidFill>
                <a:effectLst/>
                <a:highlight>
                  <a:srgbClr val="FFFFFF"/>
                </a:highlight>
                <a:latin typeface="Arial Rounded MT Bold" panose="020F0704030504030204" pitchFamily="34" charset="0"/>
              </a:rPr>
              <a:t>A Comprehensive Realization of Query-based Integrity Verification</a:t>
            </a:r>
            <a:endParaRPr lang="zh-CN" altLang="en-US" sz="2400" dirty="0">
              <a:latin typeface="Arial Rounded MT Bold" panose="020F0704030504030204" pitchFamily="34" charset="0"/>
            </a:endParaRPr>
          </a:p>
        </p:txBody>
      </p:sp>
      <p:sp>
        <p:nvSpPr>
          <p:cNvPr id="24" name="文本框 23"/>
          <p:cNvSpPr txBox="1"/>
          <p:nvPr/>
        </p:nvSpPr>
        <p:spPr>
          <a:xfrm>
            <a:off x="1163552" y="1610509"/>
            <a:ext cx="8714874"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指纹节点生成</a:t>
            </a:r>
            <a:r>
              <a:rPr lang="en-US" altLang="zh-CN"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量化节点预测对模型扰动的敏感性</a:t>
            </a:r>
            <a:endParaRPr lang="zh-CN" altLang="en-US" dirty="0">
              <a:latin typeface="华文楷体" panose="02010600040101010101" pitchFamily="2" charset="-122"/>
              <a:ea typeface="华文楷体" panose="02010600040101010101" pitchFamily="2" charset="-122"/>
            </a:endParaRPr>
          </a:p>
        </p:txBody>
      </p:sp>
      <p:sp>
        <p:nvSpPr>
          <p:cNvPr id="26" name="文本框 25"/>
          <p:cNvSpPr txBox="1"/>
          <p:nvPr/>
        </p:nvSpPr>
        <p:spPr>
          <a:xfrm>
            <a:off x="2021306" y="2713309"/>
            <a:ext cx="4355432"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选择预测结果对参数修改敏感的指纹节点</a:t>
            </a:r>
          </a:p>
        </p:txBody>
      </p:sp>
      <p:cxnSp>
        <p:nvCxnSpPr>
          <p:cNvPr id="30" name="直接连接符 29"/>
          <p:cNvCxnSpPr/>
          <p:nvPr/>
        </p:nvCxnSpPr>
        <p:spPr>
          <a:xfrm>
            <a:off x="0" y="6464969"/>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形 2"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810" y="1610770"/>
            <a:ext cx="369332" cy="369332"/>
          </a:xfrm>
          <a:prstGeom prst="rect">
            <a:avLst/>
          </a:prstGeom>
        </p:spPr>
      </p:pic>
      <p:sp>
        <p:nvSpPr>
          <p:cNvPr id="7" name="文本框 6"/>
          <p:cNvSpPr txBox="1"/>
          <p:nvPr/>
        </p:nvSpPr>
        <p:spPr>
          <a:xfrm>
            <a:off x="705852" y="2698142"/>
            <a:ext cx="2213811"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Transductive</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文本框 11"/>
          <p:cNvSpPr txBox="1"/>
          <p:nvPr/>
        </p:nvSpPr>
        <p:spPr>
          <a:xfrm>
            <a:off x="6713621" y="2368834"/>
            <a:ext cx="1580147"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Transductive-F</a:t>
            </a:r>
          </a:p>
        </p:txBody>
      </p:sp>
      <p:sp>
        <p:nvSpPr>
          <p:cNvPr id="13" name="文本框 12"/>
          <p:cNvSpPr txBox="1"/>
          <p:nvPr/>
        </p:nvSpPr>
        <p:spPr>
          <a:xfrm>
            <a:off x="6713621" y="3033699"/>
            <a:ext cx="1900990"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Transductive-</a:t>
            </a:r>
            <a:r>
              <a:rPr lang="en-US" altLang="zh-CN" dirty="0">
                <a:latin typeface="Times New Roman" panose="02020603050405020304" pitchFamily="18" charset="0"/>
                <a:cs typeface="Times New Roman" panose="02020603050405020304" pitchFamily="18" charset="0"/>
              </a:rPr>
              <a:t>L</a:t>
            </a:r>
            <a:endParaRPr lang="zh-CN" altLang="en-US"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705852" y="4282686"/>
            <a:ext cx="2213811" cy="369332"/>
          </a:xfrm>
          <a:prstGeom prst="rect">
            <a:avLst/>
          </a:prstGeom>
          <a:noFill/>
        </p:spPr>
        <p:txBody>
          <a:bodyPr wrap="square" rtlCol="0">
            <a:sp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Inductive</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0" name="文本框 19"/>
          <p:cNvSpPr txBox="1"/>
          <p:nvPr/>
        </p:nvSpPr>
        <p:spPr>
          <a:xfrm>
            <a:off x="2021306" y="4280206"/>
            <a:ext cx="4355432"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构建一个具有多个指纹节点的</a:t>
            </a:r>
            <a:r>
              <a:rPr lang="zh-CN" altLang="en-US" dirty="0">
                <a:highlight>
                  <a:srgbClr val="FFFF00"/>
                </a:highlight>
                <a:latin typeface="华文楷体" panose="02010600040101010101" pitchFamily="2" charset="-122"/>
                <a:ea typeface="华文楷体" panose="02010600040101010101" pitchFamily="2" charset="-122"/>
              </a:rPr>
              <a:t>推理图</a:t>
            </a:r>
          </a:p>
        </p:txBody>
      </p:sp>
      <p:sp>
        <p:nvSpPr>
          <p:cNvPr id="21" name="文本框 20"/>
          <p:cNvSpPr txBox="1"/>
          <p:nvPr/>
        </p:nvSpPr>
        <p:spPr>
          <a:xfrm>
            <a:off x="6713621" y="3763443"/>
            <a:ext cx="1580147"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ductive-F</a:t>
            </a:r>
          </a:p>
        </p:txBody>
      </p:sp>
      <p:sp>
        <p:nvSpPr>
          <p:cNvPr id="23" name="文本框 22"/>
          <p:cNvSpPr txBox="1"/>
          <p:nvPr/>
        </p:nvSpPr>
        <p:spPr>
          <a:xfrm>
            <a:off x="6713621" y="4823132"/>
            <a:ext cx="190099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ductive-</a:t>
            </a:r>
            <a:r>
              <a:rPr lang="en-US" altLang="zh-CN" dirty="0">
                <a:latin typeface="Times New Roman" panose="02020603050405020304" pitchFamily="18" charset="0"/>
                <a:cs typeface="Times New Roman" panose="02020603050405020304" pitchFamily="18" charset="0"/>
              </a:rPr>
              <a:t>L</a:t>
            </a:r>
            <a:endParaRPr lang="zh-CN" altLang="en-US" dirty="0">
              <a:latin typeface="Times New Roman" panose="02020603050405020304" pitchFamily="18" charset="0"/>
              <a:cs typeface="Times New Roman" panose="02020603050405020304" pitchFamily="18" charset="0"/>
            </a:endParaRPr>
          </a:p>
        </p:txBody>
      </p:sp>
      <p:cxnSp>
        <p:nvCxnSpPr>
          <p:cNvPr id="35" name="直接连接符 34"/>
          <p:cNvCxnSpPr>
            <a:stCxn id="26" idx="3"/>
            <a:endCxn id="12" idx="1"/>
          </p:cNvCxnSpPr>
          <p:nvPr/>
        </p:nvCxnSpPr>
        <p:spPr>
          <a:xfrm flipV="1">
            <a:off x="6376738" y="2553500"/>
            <a:ext cx="336883" cy="34447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a:stCxn id="26" idx="3"/>
            <a:endCxn id="13" idx="1"/>
          </p:cNvCxnSpPr>
          <p:nvPr/>
        </p:nvCxnSpPr>
        <p:spPr>
          <a:xfrm>
            <a:off x="6376738" y="2897975"/>
            <a:ext cx="336883" cy="320390"/>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stCxn id="20" idx="3"/>
            <a:endCxn id="21" idx="1"/>
          </p:cNvCxnSpPr>
          <p:nvPr/>
        </p:nvCxnSpPr>
        <p:spPr>
          <a:xfrm flipV="1">
            <a:off x="6376738" y="3948109"/>
            <a:ext cx="336883" cy="516763"/>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stCxn id="20" idx="3"/>
            <a:endCxn id="23" idx="1"/>
          </p:cNvCxnSpPr>
          <p:nvPr/>
        </p:nvCxnSpPr>
        <p:spPr>
          <a:xfrm>
            <a:off x="6376738" y="4464872"/>
            <a:ext cx="336883" cy="54292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文本框 5"/>
              <p:cNvSpPr txBox="1"/>
              <p:nvPr/>
            </p:nvSpPr>
            <p:spPr>
              <a:xfrm>
                <a:off x="8357807" y="2228526"/>
                <a:ext cx="2655497" cy="6686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𝛷</m:t>
                          </m:r>
                        </m:e>
                        <m:sub>
                          <m:r>
                            <a:rPr lang="zh-CN" altLang="en-US" sz="1400" i="1">
                              <a:solidFill>
                                <a:schemeClr val="tx1"/>
                              </a:solidFill>
                              <a:latin typeface="Cambria Math" panose="02040503050406030204" pitchFamily="18" charset="0"/>
                            </a:rPr>
                            <m:t>𝑖</m:t>
                          </m:r>
                        </m:sub>
                      </m:sSub>
                      <m:r>
                        <a:rPr lang="zh-CN" altLang="en-US" sz="1400" i="0">
                          <a:solidFill>
                            <a:schemeClr val="tx1"/>
                          </a:solidFill>
                          <a:latin typeface="Cambria Math" panose="02040503050406030204" pitchFamily="18" charset="0"/>
                        </a:rPr>
                        <m:t>=</m:t>
                      </m:r>
                      <m:nary>
                        <m:naryPr>
                          <m:chr m:val="∑"/>
                          <m:limLoc m:val="undOvr"/>
                          <m:supHide m:val="on"/>
                          <m:ctrlPr>
                            <a:rPr lang="zh-CN" altLang="en-US" sz="1400" i="1" smtClean="0">
                              <a:solidFill>
                                <a:schemeClr val="tx1"/>
                              </a:solidFill>
                              <a:latin typeface="Cambria Math" panose="02040503050406030204" pitchFamily="18" charset="0"/>
                            </a:rPr>
                          </m:ctrlPr>
                        </m:naryPr>
                        <m:sub>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𝜃</m:t>
                              </m:r>
                            </m:e>
                            <m:sub>
                              <m:r>
                                <a:rPr lang="zh-CN" altLang="en-US" sz="1400" i="1">
                                  <a:solidFill>
                                    <a:schemeClr val="tx1"/>
                                  </a:solidFill>
                                  <a:latin typeface="Cambria Math" panose="02040503050406030204" pitchFamily="18" charset="0"/>
                                </a:rPr>
                                <m:t>𝑗</m:t>
                              </m:r>
                            </m:sub>
                          </m:sSub>
                          <m:r>
                            <a:rPr lang="zh-CN" altLang="en-US" sz="1400" i="0">
                              <a:solidFill>
                                <a:schemeClr val="tx1"/>
                              </a:solidFill>
                              <a:latin typeface="Cambria Math" panose="02040503050406030204" pitchFamily="18" charset="0"/>
                            </a:rPr>
                            <m:t>∈</m:t>
                          </m:r>
                          <m:r>
                            <a:rPr lang="zh-CN" altLang="en-US" sz="1400" i="1">
                              <a:solidFill>
                                <a:schemeClr val="tx1"/>
                              </a:solidFill>
                              <a:latin typeface="Cambria Math" panose="02040503050406030204" pitchFamily="18" charset="0"/>
                            </a:rPr>
                            <m:t>𝜃</m:t>
                          </m:r>
                        </m:sub>
                        <m:sup/>
                        <m:e>
                          <m:r>
                            <a:rPr lang="en-US" altLang="zh-CN" sz="1400" i="1">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d>
                                <m:dPr>
                                  <m:begChr m:val=""/>
                                  <m:endChr m:val=""/>
                                  <m:ctrlPr>
                                    <a:rPr lang="zh-CN" altLang="en-US" sz="1400" i="1">
                                      <a:solidFill>
                                        <a:schemeClr val="tx1"/>
                                      </a:solidFill>
                                      <a:latin typeface="Cambria Math" panose="02040503050406030204" pitchFamily="18" charset="0"/>
                                    </a:rPr>
                                  </m:ctrlPr>
                                </m:dPr>
                                <m:e>
                                  <m:f>
                                    <m:fPr>
                                      <m:ctrlPr>
                                        <a:rPr lang="zh-CN" altLang="en-US" sz="1400" i="1">
                                          <a:solidFill>
                                            <a:schemeClr val="tx1"/>
                                          </a:solidFill>
                                          <a:latin typeface="Cambria Math" panose="02040503050406030204" pitchFamily="18" charset="0"/>
                                        </a:rPr>
                                      </m:ctrlPr>
                                    </m:fPr>
                                    <m:num>
                                      <m:r>
                                        <a:rPr lang="zh-CN" altLang="en-US" sz="1400" i="0">
                                          <a:solidFill>
                                            <a:schemeClr val="tx1"/>
                                          </a:solidFill>
                                          <a:latin typeface="Cambria Math" panose="02040503050406030204" pitchFamily="18" charset="0"/>
                                        </a:rPr>
                                        <m:t>𝜕</m:t>
                                      </m:r>
                                      <m:r>
                                        <a:rPr lang="zh-CN" altLang="en-US" sz="1400" i="0">
                                          <a:solidFill>
                                            <a:schemeClr val="tx1"/>
                                          </a:solidFill>
                                          <a:latin typeface="Cambria Math" panose="02040503050406030204" pitchFamily="18" charset="0"/>
                                        </a:rPr>
                                        <m:t>ℒ</m:t>
                                      </m:r>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𝑓</m:t>
                                              </m:r>
                                            </m:e>
                                            <m:sub>
                                              <m:r>
                                                <a:rPr lang="zh-CN" altLang="en-US" sz="1400" i="1">
                                                  <a:solidFill>
                                                    <a:schemeClr val="tx1"/>
                                                  </a:solidFill>
                                                  <a:latin typeface="Cambria Math" panose="02040503050406030204" pitchFamily="18" charset="0"/>
                                                </a:rPr>
                                                <m:t>𝜃</m:t>
                                              </m:r>
                                            </m:sub>
                                          </m:sSub>
                                          <m:d>
                                            <m:dPr>
                                              <m:ctrlPr>
                                                <a:rPr lang="zh-CN" altLang="en-US" sz="1400" i="1">
                                                  <a:solidFill>
                                                    <a:schemeClr val="tx1"/>
                                                  </a:solidFill>
                                                  <a:latin typeface="Cambria Math" panose="02040503050406030204" pitchFamily="18" charset="0"/>
                                                </a:rPr>
                                              </m:ctrlPr>
                                            </m:dPr>
                                            <m:e>
                                              <m:r>
                                                <a:rPr lang="zh-CN" altLang="en-US" sz="1400" i="1">
                                                  <a:solidFill>
                                                    <a:schemeClr val="tx1"/>
                                                  </a:solidFill>
                                                  <a:latin typeface="Cambria Math" panose="02040503050406030204" pitchFamily="18" charset="0"/>
                                                </a:rPr>
                                                <m:t>𝐺</m:t>
                                              </m:r>
                                              <m:r>
                                                <a:rPr lang="zh-CN" altLang="en-US" sz="1400" i="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𝑣</m:t>
                                                  </m:r>
                                                </m:e>
                                                <m:sub>
                                                  <m:r>
                                                    <a:rPr lang="zh-CN" altLang="en-US" sz="1400" i="1">
                                                      <a:solidFill>
                                                        <a:schemeClr val="tx1"/>
                                                      </a:solidFill>
                                                      <a:latin typeface="Cambria Math" panose="02040503050406030204" pitchFamily="18" charset="0"/>
                                                    </a:rPr>
                                                    <m:t>𝑖</m:t>
                                                  </m:r>
                                                </m:sub>
                                              </m:sSub>
                                            </m:e>
                                          </m:d>
                                          <m:r>
                                            <a:rPr lang="zh-CN" altLang="en-US" sz="1400" i="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𝑦</m:t>
                                              </m:r>
                                            </m:e>
                                            <m:sub>
                                              <m:r>
                                                <a:rPr lang="zh-CN" altLang="en-US" sz="1400" i="1">
                                                  <a:solidFill>
                                                    <a:schemeClr val="tx1"/>
                                                  </a:solidFill>
                                                  <a:latin typeface="Cambria Math" panose="02040503050406030204" pitchFamily="18" charset="0"/>
                                                </a:rPr>
                                                <m:t>𝑖</m:t>
                                              </m:r>
                                            </m:sub>
                                          </m:sSub>
                                        </m:e>
                                      </m:d>
                                    </m:num>
                                    <m:den>
                                      <m:r>
                                        <a:rPr lang="zh-CN" altLang="en-US" sz="1400" i="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𝜃</m:t>
                                          </m:r>
                                        </m:e>
                                        <m:sub>
                                          <m:r>
                                            <a:rPr lang="zh-CN" altLang="en-US" sz="1400" i="1">
                                              <a:solidFill>
                                                <a:schemeClr val="tx1"/>
                                              </a:solidFill>
                                              <a:latin typeface="Cambria Math" panose="02040503050406030204" pitchFamily="18" charset="0"/>
                                            </a:rPr>
                                            <m:t>𝑗</m:t>
                                          </m:r>
                                        </m:sub>
                                      </m:sSub>
                                    </m:den>
                                  </m:f>
                                  <m:r>
                                    <a:rPr lang="en-US" altLang="zh-CN" sz="1400" i="1">
                                      <a:solidFill>
                                        <a:schemeClr val="tx1"/>
                                      </a:solidFill>
                                      <a:latin typeface="Cambria Math" panose="02040503050406030204" pitchFamily="18" charset="0"/>
                                    </a:rPr>
                                    <m:t>||</m:t>
                                  </m:r>
                                </m:e>
                              </m:d>
                            </m:e>
                            <m:sub>
                              <m:r>
                                <a:rPr lang="zh-CN" altLang="en-US" sz="1400" i="0">
                                  <a:solidFill>
                                    <a:schemeClr val="tx1"/>
                                  </a:solidFill>
                                  <a:latin typeface="Cambria Math" panose="02040503050406030204" pitchFamily="18" charset="0"/>
                                </a:rPr>
                                <m:t>2</m:t>
                              </m:r>
                            </m:sub>
                          </m:sSub>
                        </m:e>
                      </m:nary>
                    </m:oMath>
                  </m:oMathPara>
                </a14:m>
                <a:endParaRPr lang="zh-CN" altLang="en-US" dirty="0">
                  <a:solidFill>
                    <a:schemeClr val="tx1"/>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8357807" y="2228526"/>
                <a:ext cx="2655497" cy="668645"/>
              </a:xfrm>
              <a:prstGeom prst="rect">
                <a:avLst/>
              </a:prstGeom>
              <a:blipFill>
                <a:blip r:embed="rId5"/>
                <a:stretch>
                  <a:fillRect l="-2294" t="-107339" b="-146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8357807" y="3057487"/>
                <a:ext cx="2811161" cy="335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𝛷</m:t>
                          </m:r>
                        </m:e>
                        <m:sub>
                          <m:r>
                            <a:rPr lang="zh-CN" altLang="en-US" sz="1400" i="1">
                              <a:solidFill>
                                <a:schemeClr val="tx1"/>
                              </a:solidFill>
                              <a:latin typeface="Cambria Math" panose="02040503050406030204" pitchFamily="18" charset="0"/>
                            </a:rPr>
                            <m:t>𝑖</m:t>
                          </m:r>
                        </m:sub>
                      </m:sSub>
                      <m:r>
                        <a:rPr lang="zh-CN" altLang="en-US" sz="1400" i="0">
                          <a:solidFill>
                            <a:schemeClr val="tx1"/>
                          </a:solidFill>
                          <a:latin typeface="Cambria Math" panose="02040503050406030204" pitchFamily="18" charset="0"/>
                        </a:rPr>
                        <m:t>=</m:t>
                      </m:r>
                      <m:r>
                        <a:rPr lang="zh-CN" altLang="en-US" sz="1400" i="0">
                          <a:solidFill>
                            <a:schemeClr val="tx1"/>
                          </a:solidFill>
                          <a:latin typeface="Cambria Math" panose="02040503050406030204" pitchFamily="18" charset="0"/>
                        </a:rPr>
                        <m:t>1</m:t>
                      </m:r>
                      <m:r>
                        <a:rPr lang="zh-CN" altLang="en-US" sz="1400" i="0">
                          <a:solidFill>
                            <a:schemeClr val="tx1"/>
                          </a:solidFill>
                          <a:latin typeface="Cambria Math" panose="02040503050406030204" pitchFamily="18" charset="0"/>
                        </a:rPr>
                        <m:t>−</m:t>
                      </m:r>
                      <m:r>
                        <m:rPr>
                          <m:sty m:val="p"/>
                        </m:rPr>
                        <a:rPr lang="zh-CN" altLang="en-US" sz="1400" i="0">
                          <a:solidFill>
                            <a:schemeClr val="tx1"/>
                          </a:solidFill>
                          <a:latin typeface="Cambria Math" panose="02040503050406030204" pitchFamily="18" charset="0"/>
                        </a:rPr>
                        <m:t>Softmax</m:t>
                      </m:r>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𝑓</m:t>
                              </m:r>
                            </m:e>
                            <m:sub>
                              <m:r>
                                <a:rPr lang="zh-CN" altLang="en-US" sz="1400" i="1">
                                  <a:solidFill>
                                    <a:schemeClr val="tx1"/>
                                  </a:solidFill>
                                  <a:latin typeface="Cambria Math" panose="02040503050406030204" pitchFamily="18" charset="0"/>
                                </a:rPr>
                                <m:t>𝜃</m:t>
                              </m:r>
                            </m:sub>
                          </m:sSub>
                          <m:d>
                            <m:dPr>
                              <m:ctrlPr>
                                <a:rPr lang="zh-CN" altLang="en-US" sz="1400" i="1">
                                  <a:solidFill>
                                    <a:schemeClr val="tx1"/>
                                  </a:solidFill>
                                  <a:latin typeface="Cambria Math" panose="02040503050406030204" pitchFamily="18" charset="0"/>
                                </a:rPr>
                              </m:ctrlPr>
                            </m:dPr>
                            <m:e>
                              <m:r>
                                <a:rPr lang="zh-CN" altLang="en-US" sz="1400" i="1">
                                  <a:solidFill>
                                    <a:schemeClr val="tx1"/>
                                  </a:solidFill>
                                  <a:latin typeface="Cambria Math" panose="02040503050406030204" pitchFamily="18" charset="0"/>
                                </a:rPr>
                                <m:t>𝐺</m:t>
                              </m:r>
                              <m:r>
                                <a:rPr lang="zh-CN" altLang="en-US" sz="1400" i="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𝑣</m:t>
                                  </m:r>
                                </m:e>
                                <m:sub>
                                  <m:r>
                                    <a:rPr lang="zh-CN" altLang="en-US" sz="1400" i="1">
                                      <a:solidFill>
                                        <a:schemeClr val="tx1"/>
                                      </a:solidFill>
                                      <a:latin typeface="Cambria Math" panose="02040503050406030204" pitchFamily="18" charset="0"/>
                                    </a:rPr>
                                    <m:t>𝑖</m:t>
                                  </m:r>
                                </m:sub>
                              </m:sSub>
                            </m:e>
                          </m:d>
                        </m:e>
                      </m:d>
                      <m:d>
                        <m:dPr>
                          <m:begChr m:val="["/>
                          <m:endChr m:val="]"/>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𝑦</m:t>
                              </m:r>
                            </m:e>
                            <m:sub>
                              <m:r>
                                <a:rPr lang="zh-CN" altLang="en-US" sz="1400" i="1">
                                  <a:solidFill>
                                    <a:schemeClr val="tx1"/>
                                  </a:solidFill>
                                  <a:latin typeface="Cambria Math" panose="02040503050406030204" pitchFamily="18" charset="0"/>
                                </a:rPr>
                                <m:t>𝑖</m:t>
                              </m:r>
                            </m:sub>
                          </m:sSub>
                        </m:e>
                      </m:d>
                    </m:oMath>
                  </m:oMathPara>
                </a14:m>
                <a:endParaRPr lang="zh-CN" altLang="en-US" sz="1400" dirty="0">
                  <a:solidFill>
                    <a:schemeClr val="tx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8357807" y="3057487"/>
                <a:ext cx="2811161" cy="335476"/>
              </a:xfrm>
              <a:prstGeom prst="rect">
                <a:avLst/>
              </a:prstGeom>
              <a:blipFill>
                <a:blip r:embed="rId6"/>
                <a:stretch>
                  <a:fillRect b="-3636"/>
                </a:stretch>
              </a:blipFill>
            </p:spPr>
            <p:txBody>
              <a:bodyPr/>
              <a:lstStyle/>
              <a:p>
                <a:r>
                  <a:rPr lang="zh-CN" altLang="en-US">
                    <a:noFill/>
                  </a:rPr>
                  <a:t> </a:t>
                </a:r>
              </a:p>
            </p:txBody>
          </p:sp>
        </mc:Fallback>
      </mc:AlternateContent>
      <p:sp>
        <p:nvSpPr>
          <p:cNvPr id="11" name="对话气泡: 矩形 10"/>
          <p:cNvSpPr/>
          <p:nvPr/>
        </p:nvSpPr>
        <p:spPr>
          <a:xfrm>
            <a:off x="5029200" y="4795146"/>
            <a:ext cx="1347538" cy="452346"/>
          </a:xfrm>
          <a:custGeom>
            <a:avLst/>
            <a:gdLst>
              <a:gd name="connsiteX0" fmla="*/ 0 w 1347538"/>
              <a:gd name="connsiteY0" fmla="*/ 0 h 452346"/>
              <a:gd name="connsiteX1" fmla="*/ 224590 w 1347538"/>
              <a:gd name="connsiteY1" fmla="*/ 0 h 452346"/>
              <a:gd name="connsiteX2" fmla="*/ 316079 w 1347538"/>
              <a:gd name="connsiteY2" fmla="*/ -192188 h 452346"/>
              <a:gd name="connsiteX3" fmla="*/ 561474 w 1347538"/>
              <a:gd name="connsiteY3" fmla="*/ 0 h 452346"/>
              <a:gd name="connsiteX4" fmla="*/ 930924 w 1347538"/>
              <a:gd name="connsiteY4" fmla="*/ 0 h 452346"/>
              <a:gd name="connsiteX5" fmla="*/ 1347538 w 1347538"/>
              <a:gd name="connsiteY5" fmla="*/ 0 h 452346"/>
              <a:gd name="connsiteX6" fmla="*/ 1347538 w 1347538"/>
              <a:gd name="connsiteY6" fmla="*/ 75391 h 452346"/>
              <a:gd name="connsiteX7" fmla="*/ 1347538 w 1347538"/>
              <a:gd name="connsiteY7" fmla="*/ 75391 h 452346"/>
              <a:gd name="connsiteX8" fmla="*/ 1347538 w 1347538"/>
              <a:gd name="connsiteY8" fmla="*/ 188478 h 452346"/>
              <a:gd name="connsiteX9" fmla="*/ 1347538 w 1347538"/>
              <a:gd name="connsiteY9" fmla="*/ 452346 h 452346"/>
              <a:gd name="connsiteX10" fmla="*/ 954506 w 1347538"/>
              <a:gd name="connsiteY10" fmla="*/ 452346 h 452346"/>
              <a:gd name="connsiteX11" fmla="*/ 561474 w 1347538"/>
              <a:gd name="connsiteY11" fmla="*/ 452346 h 452346"/>
              <a:gd name="connsiteX12" fmla="*/ 224590 w 1347538"/>
              <a:gd name="connsiteY12" fmla="*/ 452346 h 452346"/>
              <a:gd name="connsiteX13" fmla="*/ 224590 w 1347538"/>
              <a:gd name="connsiteY13" fmla="*/ 452346 h 452346"/>
              <a:gd name="connsiteX14" fmla="*/ 0 w 1347538"/>
              <a:gd name="connsiteY14" fmla="*/ 452346 h 452346"/>
              <a:gd name="connsiteX15" fmla="*/ 0 w 1347538"/>
              <a:gd name="connsiteY15" fmla="*/ 188478 h 452346"/>
              <a:gd name="connsiteX16" fmla="*/ 0 w 1347538"/>
              <a:gd name="connsiteY16" fmla="*/ 75391 h 452346"/>
              <a:gd name="connsiteX17" fmla="*/ 0 w 1347538"/>
              <a:gd name="connsiteY17" fmla="*/ 75391 h 452346"/>
              <a:gd name="connsiteX18" fmla="*/ 0 w 1347538"/>
              <a:gd name="connsiteY18" fmla="*/ 0 h 45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47538" h="452346" extrusionOk="0">
                <a:moveTo>
                  <a:pt x="0" y="0"/>
                </a:moveTo>
                <a:cubicBezTo>
                  <a:pt x="102624" y="-6417"/>
                  <a:pt x="118784" y="5195"/>
                  <a:pt x="224590" y="0"/>
                </a:cubicBezTo>
                <a:cubicBezTo>
                  <a:pt x="248964" y="-46801"/>
                  <a:pt x="281966" y="-110987"/>
                  <a:pt x="316079" y="-192188"/>
                </a:cubicBezTo>
                <a:cubicBezTo>
                  <a:pt x="404099" y="-105705"/>
                  <a:pt x="492753" y="-51953"/>
                  <a:pt x="561474" y="0"/>
                </a:cubicBezTo>
                <a:cubicBezTo>
                  <a:pt x="725233" y="4105"/>
                  <a:pt x="844584" y="-7588"/>
                  <a:pt x="930924" y="0"/>
                </a:cubicBezTo>
                <a:cubicBezTo>
                  <a:pt x="1017264" y="7588"/>
                  <a:pt x="1217410" y="479"/>
                  <a:pt x="1347538" y="0"/>
                </a:cubicBezTo>
                <a:cubicBezTo>
                  <a:pt x="1344776" y="30090"/>
                  <a:pt x="1346427" y="47094"/>
                  <a:pt x="1347538" y="75391"/>
                </a:cubicBezTo>
                <a:lnTo>
                  <a:pt x="1347538" y="75391"/>
                </a:lnTo>
                <a:cubicBezTo>
                  <a:pt x="1348790" y="113581"/>
                  <a:pt x="1342942" y="133325"/>
                  <a:pt x="1347538" y="188478"/>
                </a:cubicBezTo>
                <a:cubicBezTo>
                  <a:pt x="1360042" y="247868"/>
                  <a:pt x="1343858" y="324336"/>
                  <a:pt x="1347538" y="452346"/>
                </a:cubicBezTo>
                <a:cubicBezTo>
                  <a:pt x="1235756" y="448697"/>
                  <a:pt x="1040202" y="439268"/>
                  <a:pt x="954506" y="452346"/>
                </a:cubicBezTo>
                <a:cubicBezTo>
                  <a:pt x="868810" y="465424"/>
                  <a:pt x="648342" y="449798"/>
                  <a:pt x="561474" y="452346"/>
                </a:cubicBezTo>
                <a:cubicBezTo>
                  <a:pt x="407241" y="454281"/>
                  <a:pt x="341728" y="459355"/>
                  <a:pt x="224590" y="452346"/>
                </a:cubicBezTo>
                <a:lnTo>
                  <a:pt x="224590" y="452346"/>
                </a:lnTo>
                <a:cubicBezTo>
                  <a:pt x="134346" y="445320"/>
                  <a:pt x="50105" y="458779"/>
                  <a:pt x="0" y="452346"/>
                </a:cubicBezTo>
                <a:cubicBezTo>
                  <a:pt x="8483" y="394964"/>
                  <a:pt x="12075" y="301436"/>
                  <a:pt x="0" y="188478"/>
                </a:cubicBezTo>
                <a:cubicBezTo>
                  <a:pt x="656" y="142581"/>
                  <a:pt x="2318" y="99935"/>
                  <a:pt x="0" y="75391"/>
                </a:cubicBezTo>
                <a:lnTo>
                  <a:pt x="0" y="75391"/>
                </a:lnTo>
                <a:cubicBezTo>
                  <a:pt x="525" y="46548"/>
                  <a:pt x="431" y="30371"/>
                  <a:pt x="0" y="0"/>
                </a:cubicBezTo>
                <a:close/>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华文楷体" panose="02010600040101010101" pitchFamily="2" charset="-122"/>
                <a:ea typeface="华文楷体" panose="02010600040101010101" pitchFamily="2" charset="-122"/>
              </a:rPr>
              <a:t>与目标</a:t>
            </a:r>
            <a:r>
              <a:rPr lang="en-US" altLang="zh-CN" sz="1400" dirty="0">
                <a:solidFill>
                  <a:schemeClr val="tx1"/>
                </a:solidFill>
                <a:latin typeface="华文楷体" panose="02010600040101010101" pitchFamily="2" charset="-122"/>
                <a:ea typeface="华文楷体" panose="02010600040101010101" pitchFamily="2" charset="-122"/>
              </a:rPr>
              <a:t>GNN</a:t>
            </a:r>
            <a:r>
              <a:rPr lang="zh-CN" altLang="en-US" sz="1400" dirty="0">
                <a:solidFill>
                  <a:schemeClr val="tx1"/>
                </a:solidFill>
                <a:latin typeface="华文楷体" panose="02010600040101010101" pitchFamily="2" charset="-122"/>
                <a:ea typeface="华文楷体" panose="02010600040101010101" pitchFamily="2" charset="-122"/>
              </a:rPr>
              <a:t>任务相似的图</a:t>
            </a:r>
          </a:p>
        </p:txBody>
      </p:sp>
      <mc:AlternateContent xmlns:mc="http://schemas.openxmlformats.org/markup-compatibility/2006" xmlns:a14="http://schemas.microsoft.com/office/drawing/2010/main">
        <mc:Choice Requires="a14">
          <p:sp>
            <p:nvSpPr>
              <p:cNvPr id="15" name="文本框 14"/>
              <p:cNvSpPr txBox="1"/>
              <p:nvPr/>
            </p:nvSpPr>
            <p:spPr>
              <a:xfrm>
                <a:off x="8357807" y="3559496"/>
                <a:ext cx="2900098" cy="8439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ar-AE" altLang="zh-CN" sz="1200" i="1" smtClean="0">
                              <a:solidFill>
                                <a:schemeClr val="tx1"/>
                              </a:solidFill>
                              <a:latin typeface="Cambria Math" panose="02040503050406030204" pitchFamily="18" charset="0"/>
                            </a:rPr>
                          </m:ctrlPr>
                        </m:mPr>
                        <m:mr>
                          <m:e/>
                          <m:e>
                            <m:func>
                              <m:funcPr>
                                <m:ctrlPr>
                                  <a:rPr lang="ar-AE" sz="1200" i="1">
                                    <a:solidFill>
                                      <a:schemeClr val="tx1"/>
                                    </a:solidFill>
                                    <a:latin typeface="Cambria Math" panose="02040503050406030204" pitchFamily="18" charset="0"/>
                                    <a:cs typeface="Cambria Math" panose="02040503050406030204" pitchFamily="18" charset="0"/>
                                  </a:rPr>
                                </m:ctrlPr>
                              </m:funcPr>
                              <m:fName>
                                <m:limLow>
                                  <m:limLowPr>
                                    <m:ctrlPr>
                                      <a:rPr lang="ar-AE" sz="1200" i="1">
                                        <a:solidFill>
                                          <a:schemeClr val="tx1"/>
                                        </a:solidFill>
                                        <a:latin typeface="Cambria Math" panose="02040503050406030204" pitchFamily="18" charset="0"/>
                                        <a:cs typeface="Cambria Math" panose="02040503050406030204" pitchFamily="18" charset="0"/>
                                      </a:rPr>
                                    </m:ctrlPr>
                                  </m:limLowPr>
                                  <m:e>
                                    <m:r>
                                      <m:rPr>
                                        <m:sty m:val="p"/>
                                      </m:rPr>
                                      <a:rPr lang="en-US" sz="1200">
                                        <a:solidFill>
                                          <a:schemeClr val="tx1"/>
                                        </a:solidFill>
                                        <a:latin typeface="Cambria Math" panose="02040503050406030204" pitchFamily="18" charset="0"/>
                                        <a:cs typeface="Cambria Math" panose="02040503050406030204" pitchFamily="18" charset="0"/>
                                      </a:rPr>
                                      <m:t>max</m:t>
                                    </m:r>
                                  </m:e>
                                  <m:lim>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𝐺</m:t>
                                        </m:r>
                                      </m:e>
                                    </m:acc>
                                    <m:r>
                                      <a:rPr lang="ar-AE" sz="1200" i="1">
                                        <a:solidFill>
                                          <a:schemeClr val="tx1"/>
                                        </a:solidFill>
                                        <a:latin typeface="Cambria Math" panose="02040503050406030204" pitchFamily="18" charset="0"/>
                                        <a:cs typeface="Cambria Math" panose="02040503050406030204" pitchFamily="18" charset="0"/>
                                      </a:rPr>
                                      <m:t>′</m:t>
                                    </m:r>
                                    <m:r>
                                      <a:rPr lang="ar-AE" sz="1200" i="1">
                                        <a:solidFill>
                                          <a:schemeClr val="tx1"/>
                                        </a:solidFill>
                                        <a:latin typeface="Cambria Math" panose="02040503050406030204" pitchFamily="18" charset="0"/>
                                        <a:cs typeface="Cambria Math" panose="02040503050406030204" pitchFamily="18" charset="0"/>
                                      </a:rPr>
                                      <m:t>=(</m:t>
                                    </m:r>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𝑉</m:t>
                                        </m:r>
                                      </m:e>
                                    </m:acc>
                                    <m:r>
                                      <a:rPr lang="ar-AE" sz="1200" i="1">
                                        <a:solidFill>
                                          <a:schemeClr val="tx1"/>
                                        </a:solidFill>
                                        <a:latin typeface="Cambria Math" panose="02040503050406030204" pitchFamily="18" charset="0"/>
                                        <a:cs typeface="Cambria Math" panose="02040503050406030204" pitchFamily="18" charset="0"/>
                                      </a:rPr>
                                      <m:t>,</m:t>
                                    </m:r>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𝑋</m:t>
                                        </m:r>
                                      </m:e>
                                    </m:acc>
                                    <m:r>
                                      <a:rPr lang="ar-AE" sz="1200" i="1">
                                        <a:solidFill>
                                          <a:schemeClr val="tx1"/>
                                        </a:solidFill>
                                        <a:latin typeface="Cambria Math" panose="02040503050406030204" pitchFamily="18" charset="0"/>
                                        <a:cs typeface="Cambria Math" panose="02040503050406030204" pitchFamily="18" charset="0"/>
                                      </a:rPr>
                                      <m:t>′</m:t>
                                    </m:r>
                                    <m:r>
                                      <a:rPr lang="ar-AE" sz="1200" i="1">
                                        <a:solidFill>
                                          <a:schemeClr val="tx1"/>
                                        </a:solidFill>
                                        <a:latin typeface="Cambria Math" panose="02040503050406030204" pitchFamily="18" charset="0"/>
                                        <a:cs typeface="Cambria Math" panose="02040503050406030204" pitchFamily="18" charset="0"/>
                                      </a:rPr>
                                      <m:t>,</m:t>
                                    </m:r>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𝐸</m:t>
                                        </m:r>
                                      </m:e>
                                    </m:acc>
                                    <m:r>
                                      <a:rPr lang="ar-AE" sz="1200" i="1">
                                        <a:solidFill>
                                          <a:schemeClr val="tx1"/>
                                        </a:solidFill>
                                        <a:latin typeface="Cambria Math" panose="02040503050406030204" pitchFamily="18" charset="0"/>
                                        <a:cs typeface="Cambria Math" panose="02040503050406030204" pitchFamily="18" charset="0"/>
                                      </a:rPr>
                                      <m:t>′</m:t>
                                    </m:r>
                                    <m:r>
                                      <a:rPr lang="ar-AE" sz="1200" i="1">
                                        <a:solidFill>
                                          <a:schemeClr val="tx1"/>
                                        </a:solidFill>
                                        <a:latin typeface="Cambria Math" panose="02040503050406030204" pitchFamily="18" charset="0"/>
                                        <a:cs typeface="Cambria Math" panose="02040503050406030204" pitchFamily="18" charset="0"/>
                                      </a:rPr>
                                      <m:t> )</m:t>
                                    </m:r>
                                  </m:lim>
                                </m:limLow>
                              </m:fName>
                              <m:e>
                                <m:nary>
                                  <m:naryPr>
                                    <m:chr m:val="∑"/>
                                    <m:limLoc m:val="undOvr"/>
                                    <m:supHide m:val="on"/>
                                    <m:ctrlPr>
                                      <a:rPr lang="ar-AE" altLang="zh-CN" sz="1200" i="1">
                                        <a:solidFill>
                                          <a:schemeClr val="tx1"/>
                                        </a:solidFill>
                                        <a:latin typeface="Cambria Math" panose="02040503050406030204" pitchFamily="18" charset="0"/>
                                      </a:rPr>
                                    </m:ctrlPr>
                                  </m:naryPr>
                                  <m:sub>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𝑖</m:t>
                                        </m:r>
                                      </m:sub>
                                    </m:sSub>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𝑉</m:t>
                                        </m:r>
                                      </m:e>
                                      <m:sub>
                                        <m:r>
                                          <a:rPr lang="zh-CN" altLang="ar-AE" sz="1200" i="1">
                                            <a:solidFill>
                                              <a:schemeClr val="tx1"/>
                                            </a:solidFill>
                                            <a:latin typeface="Cambria Math" panose="02040503050406030204" pitchFamily="18" charset="0"/>
                                          </a:rPr>
                                          <m:t>𝑓</m:t>
                                        </m:r>
                                      </m:sub>
                                    </m:sSub>
                                  </m:sub>
                                  <m:sup/>
                                  <m:e>
                                    <m:f>
                                      <m:fPr>
                                        <m:ctrlPr>
                                          <a:rPr lang="ar-AE" altLang="zh-CN" sz="1200" i="1">
                                            <a:solidFill>
                                              <a:schemeClr val="tx1"/>
                                            </a:solidFill>
                                            <a:latin typeface="Cambria Math" panose="02040503050406030204" pitchFamily="18" charset="0"/>
                                          </a:rPr>
                                        </m:ctrlPr>
                                      </m:fPr>
                                      <m:num>
                                        <m:r>
                                          <a:rPr lang="zh-CN" altLang="ar-AE" sz="1200" i="0">
                                            <a:solidFill>
                                              <a:schemeClr val="tx1"/>
                                            </a:solidFill>
                                            <a:latin typeface="Cambria Math" panose="02040503050406030204" pitchFamily="18" charset="0"/>
                                          </a:rPr>
                                          <m:t>𝜕</m:t>
                                        </m:r>
                                        <m:r>
                                          <a:rPr lang="ar-AE" altLang="zh-CN" sz="1200" i="0">
                                            <a:solidFill>
                                              <a:schemeClr val="tx1"/>
                                            </a:solidFill>
                                            <a:latin typeface="Cambria Math" panose="02040503050406030204" pitchFamily="18" charset="0"/>
                                          </a:rPr>
                                          <m:t>ℒ</m:t>
                                        </m:r>
                                        <m:d>
                                          <m:dPr>
                                            <m:ctrlPr>
                                              <a:rPr lang="ar-AE" altLang="zh-CN" sz="1200" i="1">
                                                <a:solidFill>
                                                  <a:schemeClr val="tx1"/>
                                                </a:solidFill>
                                                <a:latin typeface="Cambria Math" panose="02040503050406030204" pitchFamily="18" charset="0"/>
                                              </a:rPr>
                                            </m:ctrlPr>
                                          </m:dPr>
                                          <m:e>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𝑓</m:t>
                                                </m:r>
                                              </m:e>
                                              <m:sub>
                                                <m:r>
                                                  <a:rPr lang="zh-CN" altLang="ar-AE" sz="1200" i="1">
                                                    <a:solidFill>
                                                      <a:schemeClr val="tx1"/>
                                                    </a:solidFill>
                                                    <a:latin typeface="Cambria Math" panose="02040503050406030204" pitchFamily="18" charset="0"/>
                                                  </a:rPr>
                                                  <m:t>𝜃</m:t>
                                                </m:r>
                                              </m:sub>
                                            </m:sSub>
                                            <m:d>
                                              <m:dPr>
                                                <m:ctrlPr>
                                                  <a:rPr lang="ar-AE" altLang="zh-CN" sz="1200" i="1">
                                                    <a:solidFill>
                                                      <a:schemeClr val="tx1"/>
                                                    </a:solidFill>
                                                    <a:latin typeface="Cambria Math" panose="02040503050406030204" pitchFamily="18" charset="0"/>
                                                  </a:rPr>
                                                </m:ctrlPr>
                                              </m:dPr>
                                              <m:e>
                                                <m:sSup>
                                                  <m:sSupPr>
                                                    <m:ctrlPr>
                                                      <a:rPr lang="ar-AE" altLang="zh-CN" sz="1200" i="1">
                                                        <a:solidFill>
                                                          <a:schemeClr val="tx1"/>
                                                        </a:solidFill>
                                                        <a:latin typeface="Cambria Math" panose="02040503050406030204" pitchFamily="18" charset="0"/>
                                                      </a:rPr>
                                                    </m:ctrlPr>
                                                  </m:sSupPr>
                                                  <m:e>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𝐺</m:t>
                                                        </m:r>
                                                      </m:e>
                                                    </m:acc>
                                                  </m:e>
                                                  <m:sup>
                                                    <m:r>
                                                      <a:rPr lang="ar-AE" altLang="zh-CN" sz="1200" i="0">
                                                        <a:solidFill>
                                                          <a:schemeClr val="tx1"/>
                                                        </a:solidFill>
                                                        <a:latin typeface="Cambria Math" panose="02040503050406030204" pitchFamily="18" charset="0"/>
                                                      </a:rPr>
                                                      <m:t>′</m:t>
                                                    </m:r>
                                                  </m:sup>
                                                </m:sSup>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𝑖</m:t>
                                                    </m:r>
                                                  </m:sub>
                                                </m:sSub>
                                              </m:e>
                                            </m:d>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𝑦</m:t>
                                                </m:r>
                                              </m:e>
                                              <m:sub>
                                                <m:r>
                                                  <a:rPr lang="zh-CN" altLang="ar-AE" sz="1200" i="1">
                                                    <a:solidFill>
                                                      <a:schemeClr val="tx1"/>
                                                    </a:solidFill>
                                                    <a:latin typeface="Cambria Math" panose="02040503050406030204" pitchFamily="18" charset="0"/>
                                                  </a:rPr>
                                                  <m:t>𝑖</m:t>
                                                </m:r>
                                              </m:sub>
                                            </m:sSub>
                                          </m:e>
                                        </m:d>
                                      </m:num>
                                      <m:den>
                                        <m:r>
                                          <a:rPr lang="zh-CN" altLang="ar-AE" sz="1200" i="0">
                                            <a:solidFill>
                                              <a:schemeClr val="tx1"/>
                                            </a:solidFill>
                                            <a:latin typeface="Cambria Math" panose="02040503050406030204" pitchFamily="18" charset="0"/>
                                          </a:rPr>
                                          <m:t>𝜕</m:t>
                                        </m:r>
                                        <m:d>
                                          <m:dPr>
                                            <m:ctrlPr>
                                              <a:rPr lang="ar-AE" altLang="zh-CN" sz="1200" i="1">
                                                <a:solidFill>
                                                  <a:schemeClr val="tx1"/>
                                                </a:solidFill>
                                                <a:latin typeface="Cambria Math" panose="02040503050406030204" pitchFamily="18" charset="0"/>
                                              </a:rPr>
                                            </m:ctrlPr>
                                          </m:dPr>
                                          <m:e>
                                            <m:sSubSup>
                                              <m:sSubSupPr>
                                                <m:ctrlPr>
                                                  <a:rPr lang="ar-AE" altLang="zh-CN" sz="1200" i="1">
                                                    <a:solidFill>
                                                      <a:schemeClr val="tx1"/>
                                                    </a:solidFill>
                                                    <a:latin typeface="Cambria Math" panose="02040503050406030204" pitchFamily="18" charset="0"/>
                                                  </a:rPr>
                                                </m:ctrlPr>
                                              </m:sSubSupPr>
                                              <m:e>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𝑥</m:t>
                                                    </m:r>
                                                  </m:e>
                                                </m:acc>
                                              </m:e>
                                              <m:sub>
                                                <m:r>
                                                  <a:rPr lang="zh-CN" altLang="ar-AE" sz="1200" i="1">
                                                    <a:solidFill>
                                                      <a:schemeClr val="tx1"/>
                                                    </a:solidFill>
                                                    <a:latin typeface="Cambria Math" panose="02040503050406030204" pitchFamily="18" charset="0"/>
                                                  </a:rPr>
                                                  <m:t>𝑖</m:t>
                                                </m:r>
                                              </m:sub>
                                              <m:sup>
                                                <m:r>
                                                  <a:rPr lang="ar-AE" altLang="zh-CN" sz="1200" i="0">
                                                    <a:solidFill>
                                                      <a:schemeClr val="tx1"/>
                                                    </a:solidFill>
                                                    <a:latin typeface="Cambria Math" panose="02040503050406030204" pitchFamily="18" charset="0"/>
                                                  </a:rPr>
                                                  <m:t>′</m:t>
                                                </m:r>
                                              </m:sup>
                                            </m:sSubSup>
                                            <m:r>
                                              <a:rPr lang="ar-AE" altLang="zh-CN" sz="1200" i="0">
                                                <a:solidFill>
                                                  <a:schemeClr val="tx1"/>
                                                </a:solidFill>
                                                <a:latin typeface="Cambria Math" panose="02040503050406030204" pitchFamily="18" charset="0"/>
                                              </a:rPr>
                                              <m:t>,</m:t>
                                            </m:r>
                                            <m:sSubSup>
                                              <m:sSubSupPr>
                                                <m:ctrlPr>
                                                  <a:rPr lang="ar-AE" altLang="zh-CN" sz="1200" i="1">
                                                    <a:solidFill>
                                                      <a:schemeClr val="tx1"/>
                                                    </a:solidFill>
                                                    <a:latin typeface="Cambria Math" panose="02040503050406030204" pitchFamily="18" charset="0"/>
                                                  </a:rPr>
                                                </m:ctrlPr>
                                              </m:sSubSupPr>
                                              <m:e>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𝑒</m:t>
                                                    </m:r>
                                                  </m:e>
                                                </m:acc>
                                              </m:e>
                                              <m:sub>
                                                <m:r>
                                                  <a:rPr lang="zh-CN" altLang="ar-AE" sz="1200" i="1">
                                                    <a:solidFill>
                                                      <a:schemeClr val="tx1"/>
                                                    </a:solidFill>
                                                    <a:latin typeface="Cambria Math" panose="02040503050406030204" pitchFamily="18" charset="0"/>
                                                  </a:rPr>
                                                  <m:t>𝑖</m:t>
                                                </m:r>
                                                <m:r>
                                                  <a:rPr lang="ar-AE" altLang="zh-CN" sz="1200" i="0">
                                                    <a:solidFill>
                                                      <a:schemeClr val="tx1"/>
                                                    </a:solidFill>
                                                    <a:latin typeface="Cambria Math" panose="02040503050406030204" pitchFamily="18" charset="0"/>
                                                  </a:rPr>
                                                  <m:t>,</m:t>
                                                </m:r>
                                                <m:r>
                                                  <a:rPr lang="zh-CN" altLang="ar-AE" sz="1200" i="1">
                                                    <a:solidFill>
                                                      <a:schemeClr val="tx1"/>
                                                    </a:solidFill>
                                                    <a:latin typeface="Cambria Math" panose="02040503050406030204" pitchFamily="18" charset="0"/>
                                                  </a:rPr>
                                                  <m:t>𝑗</m:t>
                                                </m:r>
                                              </m:sub>
                                              <m:sup>
                                                <m:r>
                                                  <a:rPr lang="ar-AE" altLang="zh-CN" sz="1200" i="0">
                                                    <a:solidFill>
                                                      <a:schemeClr val="tx1"/>
                                                    </a:solidFill>
                                                    <a:latin typeface="Cambria Math" panose="02040503050406030204" pitchFamily="18" charset="0"/>
                                                  </a:rPr>
                                                  <m:t>′</m:t>
                                                </m:r>
                                              </m:sup>
                                            </m:sSubSup>
                                          </m:e>
                                        </m:d>
                                      </m:den>
                                    </m:f>
                                  </m:e>
                                </m:nary>
                              </m:e>
                            </m:func>
                          </m:e>
                        </m:mr>
                        <m:mr>
                          <m:e/>
                          <m:e>
                            <m:r>
                              <m:rPr>
                                <m:sty m:val="p"/>
                              </m:rPr>
                              <a:rPr lang="en-US" altLang="zh-CN" sz="1200" i="1">
                                <a:latin typeface="Cambria Math" panose="02040503050406030204" pitchFamily="18" charset="0"/>
                              </a:rPr>
                              <m:t>s</m:t>
                            </m:r>
                            <m:r>
                              <a:rPr lang="en-US" altLang="zh-CN" sz="1200" b="0" i="0" smtClean="0">
                                <a:latin typeface="Cambria Math" panose="02040503050406030204" pitchFamily="18" charset="0"/>
                              </a:rPr>
                              <m:t>.</m:t>
                            </m:r>
                            <m:r>
                              <m:rPr>
                                <m:sty m:val="p"/>
                              </m:rPr>
                              <a:rPr lang="en-US" altLang="zh-CN" sz="1200" b="0" i="0" smtClean="0">
                                <a:latin typeface="Cambria Math" panose="02040503050406030204" pitchFamily="18" charset="0"/>
                              </a:rPr>
                              <m:t>t</m:t>
                            </m:r>
                            <m:r>
                              <a:rPr lang="en-US" altLang="zh-CN" sz="1200" b="0" i="0" smtClean="0">
                                <a:latin typeface="Cambria Math" panose="02040503050406030204" pitchFamily="18" charset="0"/>
                              </a:rPr>
                              <m:t>.   ∀</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𝑘</m:t>
                                </m:r>
                              </m:sub>
                            </m:sSub>
                            <m:r>
                              <a:rPr lang="ar-AE" altLang="zh-CN" sz="1200" i="0">
                                <a:solidFill>
                                  <a:schemeClr val="tx1"/>
                                </a:solidFill>
                                <a:latin typeface="Cambria Math" panose="02040503050406030204" pitchFamily="18" charset="0"/>
                              </a:rPr>
                              <m:t>∈</m:t>
                            </m:r>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𝑉</m:t>
                                </m:r>
                              </m:e>
                            </m:acc>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𝑓</m:t>
                                </m:r>
                              </m:e>
                              <m:sub>
                                <m:r>
                                  <a:rPr lang="zh-CN" altLang="ar-AE" sz="1200" i="1">
                                    <a:solidFill>
                                      <a:schemeClr val="tx1"/>
                                    </a:solidFill>
                                    <a:latin typeface="Cambria Math" panose="02040503050406030204" pitchFamily="18" charset="0"/>
                                  </a:rPr>
                                  <m:t>𝜃</m:t>
                                </m:r>
                              </m:sub>
                            </m:sSub>
                            <m:d>
                              <m:dPr>
                                <m:ctrlPr>
                                  <a:rPr lang="ar-AE" altLang="zh-CN" sz="1200" i="1">
                                    <a:solidFill>
                                      <a:schemeClr val="tx1"/>
                                    </a:solidFill>
                                    <a:latin typeface="Cambria Math" panose="02040503050406030204" pitchFamily="18" charset="0"/>
                                  </a:rPr>
                                </m:ctrlPr>
                              </m:dPr>
                              <m:e>
                                <m:sSup>
                                  <m:sSupPr>
                                    <m:ctrlPr>
                                      <a:rPr lang="ar-AE" altLang="zh-CN" sz="1200" i="1">
                                        <a:solidFill>
                                          <a:schemeClr val="tx1"/>
                                        </a:solidFill>
                                        <a:latin typeface="Cambria Math" panose="02040503050406030204" pitchFamily="18" charset="0"/>
                                      </a:rPr>
                                    </m:ctrlPr>
                                  </m:sSupPr>
                                  <m:e>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𝐺</m:t>
                                        </m:r>
                                      </m:e>
                                    </m:acc>
                                  </m:e>
                                  <m:sup>
                                    <m:r>
                                      <a:rPr lang="ar-AE" altLang="zh-CN" sz="1200" i="0">
                                        <a:solidFill>
                                          <a:schemeClr val="tx1"/>
                                        </a:solidFill>
                                        <a:latin typeface="Cambria Math" panose="02040503050406030204" pitchFamily="18" charset="0"/>
                                      </a:rPr>
                                      <m:t>′</m:t>
                                    </m:r>
                                  </m:sup>
                                </m:sSup>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𝑘</m:t>
                                    </m:r>
                                  </m:sub>
                                </m:sSub>
                              </m:e>
                            </m:d>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𝑓</m:t>
                                </m:r>
                              </m:e>
                              <m:sub>
                                <m:r>
                                  <a:rPr lang="zh-CN" altLang="ar-AE" sz="1200" i="1">
                                    <a:solidFill>
                                      <a:schemeClr val="tx1"/>
                                    </a:solidFill>
                                    <a:latin typeface="Cambria Math" panose="02040503050406030204" pitchFamily="18" charset="0"/>
                                  </a:rPr>
                                  <m:t>𝜃</m:t>
                                </m:r>
                              </m:sub>
                            </m:sSub>
                            <m:d>
                              <m:dPr>
                                <m:ctrlPr>
                                  <a:rPr lang="ar-AE" altLang="zh-CN" sz="1200" i="1">
                                    <a:solidFill>
                                      <a:schemeClr val="tx1"/>
                                    </a:solidFill>
                                    <a:latin typeface="Cambria Math" panose="02040503050406030204" pitchFamily="18" charset="0"/>
                                  </a:rPr>
                                </m:ctrlPr>
                              </m:dPr>
                              <m:e>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𝐺</m:t>
                                    </m:r>
                                  </m:e>
                                </m:acc>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𝑘</m:t>
                                    </m:r>
                                  </m:sub>
                                </m:sSub>
                              </m:e>
                            </m:d>
                          </m:e>
                        </m:mr>
                      </m:m>
                    </m:oMath>
                  </m:oMathPara>
                </a14:m>
                <a:endParaRPr lang="zh-CN" altLang="en-US" sz="1200" i="1" dirty="0">
                  <a:solidFill>
                    <a:schemeClr val="tx1"/>
                  </a:solidFill>
                  <a:latin typeface="Cambria Math" panose="02040503050406030204" pitchFamily="18" charset="0"/>
                  <a:cs typeface="Cambria Math" panose="020405030504060302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8357807" y="3559496"/>
                <a:ext cx="2900098" cy="84394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8646BDF-95F1-4581-DB46-B1E4A73AFE16}"/>
                  </a:ext>
                </a:extLst>
              </p:cNvPr>
              <p:cNvSpPr txBox="1"/>
              <p:nvPr/>
            </p:nvSpPr>
            <p:spPr>
              <a:xfrm>
                <a:off x="8357807" y="4444489"/>
                <a:ext cx="2900098" cy="81804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ar-AE" altLang="zh-CN" sz="1200" i="1" smtClean="0">
                              <a:solidFill>
                                <a:schemeClr val="tx1"/>
                              </a:solidFill>
                              <a:latin typeface="Cambria Math" panose="02040503050406030204" pitchFamily="18" charset="0"/>
                            </a:rPr>
                          </m:ctrlPr>
                        </m:mPr>
                        <m:mr>
                          <m:e/>
                          <m:e>
                            <m:func>
                              <m:funcPr>
                                <m:ctrlPr>
                                  <a:rPr lang="ar-AE" sz="1200" i="1">
                                    <a:solidFill>
                                      <a:schemeClr val="tx1"/>
                                    </a:solidFill>
                                    <a:latin typeface="Cambria Math" panose="02040503050406030204" pitchFamily="18" charset="0"/>
                                    <a:cs typeface="Cambria Math" panose="02040503050406030204" pitchFamily="18" charset="0"/>
                                  </a:rPr>
                                </m:ctrlPr>
                              </m:funcPr>
                              <m:fName>
                                <m:limLow>
                                  <m:limLowPr>
                                    <m:ctrlPr>
                                      <a:rPr lang="ar-AE" sz="1200" i="1">
                                        <a:solidFill>
                                          <a:schemeClr val="tx1"/>
                                        </a:solidFill>
                                        <a:latin typeface="Cambria Math" panose="02040503050406030204" pitchFamily="18" charset="0"/>
                                        <a:cs typeface="Cambria Math" panose="02040503050406030204" pitchFamily="18" charset="0"/>
                                      </a:rPr>
                                    </m:ctrlPr>
                                  </m:limLowPr>
                                  <m:e>
                                    <m:r>
                                      <m:rPr>
                                        <m:sty m:val="p"/>
                                      </m:rPr>
                                      <a:rPr lang="en-US" sz="1200">
                                        <a:solidFill>
                                          <a:schemeClr val="tx1"/>
                                        </a:solidFill>
                                        <a:latin typeface="Cambria Math" panose="02040503050406030204" pitchFamily="18" charset="0"/>
                                        <a:cs typeface="Cambria Math" panose="02040503050406030204" pitchFamily="18" charset="0"/>
                                      </a:rPr>
                                      <m:t>max</m:t>
                                    </m:r>
                                  </m:e>
                                  <m:lim>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𝐺</m:t>
                                        </m:r>
                                      </m:e>
                                    </m:acc>
                                    <m:r>
                                      <a:rPr lang="ar-AE" sz="1200" i="1">
                                        <a:solidFill>
                                          <a:schemeClr val="tx1"/>
                                        </a:solidFill>
                                        <a:latin typeface="Cambria Math" panose="02040503050406030204" pitchFamily="18" charset="0"/>
                                        <a:cs typeface="Cambria Math" panose="02040503050406030204" pitchFamily="18" charset="0"/>
                                      </a:rPr>
                                      <m:t>′</m:t>
                                    </m:r>
                                    <m:r>
                                      <a:rPr lang="ar-AE" sz="1200" i="1">
                                        <a:solidFill>
                                          <a:schemeClr val="tx1"/>
                                        </a:solidFill>
                                        <a:latin typeface="Cambria Math" panose="02040503050406030204" pitchFamily="18" charset="0"/>
                                        <a:cs typeface="Cambria Math" panose="02040503050406030204" pitchFamily="18" charset="0"/>
                                      </a:rPr>
                                      <m:t>=(</m:t>
                                    </m:r>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𝑉</m:t>
                                        </m:r>
                                      </m:e>
                                    </m:acc>
                                    <m:r>
                                      <a:rPr lang="ar-AE" sz="1200" i="1">
                                        <a:solidFill>
                                          <a:schemeClr val="tx1"/>
                                        </a:solidFill>
                                        <a:latin typeface="Cambria Math" panose="02040503050406030204" pitchFamily="18" charset="0"/>
                                        <a:cs typeface="Cambria Math" panose="02040503050406030204" pitchFamily="18" charset="0"/>
                                      </a:rPr>
                                      <m:t>,</m:t>
                                    </m:r>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𝑋</m:t>
                                        </m:r>
                                      </m:e>
                                    </m:acc>
                                    <m:r>
                                      <a:rPr lang="ar-AE" sz="1200" i="1">
                                        <a:solidFill>
                                          <a:schemeClr val="tx1"/>
                                        </a:solidFill>
                                        <a:latin typeface="Cambria Math" panose="02040503050406030204" pitchFamily="18" charset="0"/>
                                        <a:cs typeface="Cambria Math" panose="02040503050406030204" pitchFamily="18" charset="0"/>
                                      </a:rPr>
                                      <m:t>′</m:t>
                                    </m:r>
                                    <m:r>
                                      <a:rPr lang="ar-AE" sz="1200" i="1">
                                        <a:solidFill>
                                          <a:schemeClr val="tx1"/>
                                        </a:solidFill>
                                        <a:latin typeface="Cambria Math" panose="02040503050406030204" pitchFamily="18" charset="0"/>
                                        <a:cs typeface="Cambria Math" panose="02040503050406030204" pitchFamily="18" charset="0"/>
                                      </a:rPr>
                                      <m:t>,</m:t>
                                    </m:r>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𝐸</m:t>
                                        </m:r>
                                      </m:e>
                                    </m:acc>
                                    <m:r>
                                      <a:rPr lang="ar-AE" sz="1200" i="1">
                                        <a:solidFill>
                                          <a:schemeClr val="tx1"/>
                                        </a:solidFill>
                                        <a:latin typeface="Cambria Math" panose="02040503050406030204" pitchFamily="18" charset="0"/>
                                        <a:cs typeface="Cambria Math" panose="02040503050406030204" pitchFamily="18" charset="0"/>
                                      </a:rPr>
                                      <m:t>′</m:t>
                                    </m:r>
                                    <m:r>
                                      <a:rPr lang="ar-AE" sz="1200" i="1">
                                        <a:solidFill>
                                          <a:schemeClr val="tx1"/>
                                        </a:solidFill>
                                        <a:latin typeface="Cambria Math" panose="02040503050406030204" pitchFamily="18" charset="0"/>
                                        <a:cs typeface="Cambria Math" panose="02040503050406030204" pitchFamily="18" charset="0"/>
                                      </a:rPr>
                                      <m:t> )</m:t>
                                    </m:r>
                                  </m:lim>
                                </m:limLow>
                              </m:fName>
                              <m:e>
                                <m:nary>
                                  <m:naryPr>
                                    <m:chr m:val="∑"/>
                                    <m:limLoc m:val="undOvr"/>
                                    <m:ctrlPr>
                                      <a:rPr lang="zh-CN" altLang="en-US" sz="1200" i="1">
                                        <a:latin typeface="Cambria Math" panose="02040503050406030204" pitchFamily="18" charset="0"/>
                                      </a:rPr>
                                    </m:ctrlPr>
                                  </m:naryPr>
                                  <m:sub>
                                    <m:sSub>
                                      <m:sSubPr>
                                        <m:ctrlPr>
                                          <a:rPr lang="zh-CN" altLang="en-US" sz="1200" i="1">
                                            <a:latin typeface="Cambria Math" panose="02040503050406030204" pitchFamily="18" charset="0"/>
                                          </a:rPr>
                                        </m:ctrlPr>
                                      </m:sSubPr>
                                      <m:e>
                                        <m:r>
                                          <a:rPr lang="en-US" altLang="zh-CN" sz="1200" i="1">
                                            <a:latin typeface="Cambria Math" panose="02040503050406030204" pitchFamily="18" charset="0"/>
                                          </a:rPr>
                                          <m:t>𝑣</m:t>
                                        </m:r>
                                      </m:e>
                                      <m:sub>
                                        <m:r>
                                          <a:rPr lang="en-US" altLang="zh-CN" sz="1200" i="1">
                                            <a:latin typeface="Cambria Math" panose="02040503050406030204" pitchFamily="18" charset="0"/>
                                          </a:rPr>
                                          <m:t>𝑖</m:t>
                                        </m:r>
                                      </m:sub>
                                    </m:sSub>
                                    <m:r>
                                      <a:rPr lang="en-US" altLang="zh-CN" sz="1200">
                                        <a:latin typeface="Cambria Math" panose="02040503050406030204" pitchFamily="18" charset="0"/>
                                      </a:rPr>
                                      <m:t>∈</m:t>
                                    </m:r>
                                    <m:sSub>
                                      <m:sSubPr>
                                        <m:ctrlPr>
                                          <a:rPr lang="zh-CN" altLang="en-US"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𝑓</m:t>
                                        </m:r>
                                      </m:sub>
                                    </m:sSub>
                                  </m:sub>
                                  <m:sup>
                                    <m:r>
                                      <a:rPr lang="en-US" altLang="zh-CN" sz="1200" i="1">
                                        <a:latin typeface="Cambria Math" panose="02040503050406030204" pitchFamily="18" charset="0"/>
                                      </a:rPr>
                                      <m:t>​</m:t>
                                    </m:r>
                                  </m:sup>
                                  <m:e>
                                    <m:r>
                                      <a:rPr lang="en-US" altLang="zh-CN" sz="1200" i="1">
                                        <a:latin typeface="Cambria Math" panose="02040503050406030204" pitchFamily="18" charset="0"/>
                                      </a:rPr>
                                      <m:t>ℒ</m:t>
                                    </m:r>
                                  </m:e>
                                </m:nary>
                                <m:d>
                                  <m:dPr>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en-US" altLang="zh-CN" sz="1200" i="1">
                                            <a:latin typeface="Cambria Math" panose="02040503050406030204" pitchFamily="18" charset="0"/>
                                          </a:rPr>
                                          <m:t>𝑓</m:t>
                                        </m:r>
                                      </m:e>
                                      <m:sub>
                                        <m:r>
                                          <a:rPr lang="en-US" altLang="zh-CN" sz="1200" i="1">
                                            <a:latin typeface="Cambria Math" panose="02040503050406030204" pitchFamily="18" charset="0"/>
                                          </a:rPr>
                                          <m:t>𝜃</m:t>
                                        </m:r>
                                      </m:sub>
                                    </m:sSub>
                                    <m:d>
                                      <m:dPr>
                                        <m:ctrlPr>
                                          <a:rPr lang="zh-CN" altLang="en-US" sz="1200" i="1">
                                            <a:latin typeface="Cambria Math" panose="02040503050406030204" pitchFamily="18" charset="0"/>
                                          </a:rPr>
                                        </m:ctrlPr>
                                      </m:dPr>
                                      <m:e>
                                        <m:sSup>
                                          <m:sSupPr>
                                            <m:ctrlPr>
                                              <a:rPr lang="zh-CN" altLang="en-US" sz="1200" i="1">
                                                <a:latin typeface="Cambria Math" panose="02040503050406030204" pitchFamily="18" charset="0"/>
                                              </a:rPr>
                                            </m:ctrlPr>
                                          </m:sSupPr>
                                          <m:e>
                                            <m:acc>
                                              <m:accPr>
                                                <m:chr m:val="̂"/>
                                                <m:ctrlPr>
                                                  <a:rPr lang="zh-CN" altLang="en-US" sz="1200" i="1">
                                                    <a:latin typeface="Cambria Math" panose="02040503050406030204" pitchFamily="18" charset="0"/>
                                                  </a:rPr>
                                                </m:ctrlPr>
                                              </m:accPr>
                                              <m:e>
                                                <m:r>
                                                  <a:rPr lang="en-US" altLang="zh-CN" sz="1200" i="1">
                                                    <a:latin typeface="Cambria Math" panose="02040503050406030204" pitchFamily="18" charset="0"/>
                                                  </a:rPr>
                                                  <m:t>𝐺</m:t>
                                                </m:r>
                                              </m:e>
                                            </m:acc>
                                          </m:e>
                                          <m:sup>
                                            <m:r>
                                              <a:rPr lang="en-US" altLang="zh-CN" sz="1200" i="1">
                                                <a:latin typeface="Cambria Math" panose="02040503050406030204" pitchFamily="18" charset="0"/>
                                              </a:rPr>
                                              <m:t>′</m:t>
                                            </m:r>
                                          </m:sup>
                                        </m:sSup>
                                        <m:r>
                                          <a:rPr lang="en-US" altLang="zh-CN" sz="1200">
                                            <a:latin typeface="Cambria Math" panose="02040503050406030204" pitchFamily="18" charset="0"/>
                                          </a:rPr>
                                          <m:t>,</m:t>
                                        </m:r>
                                        <m:sSub>
                                          <m:sSubPr>
                                            <m:ctrlPr>
                                              <a:rPr lang="zh-CN" altLang="en-US" sz="1200" i="1">
                                                <a:latin typeface="Cambria Math" panose="02040503050406030204" pitchFamily="18" charset="0"/>
                                              </a:rPr>
                                            </m:ctrlPr>
                                          </m:sSubPr>
                                          <m:e>
                                            <m:r>
                                              <a:rPr lang="en-US" altLang="zh-CN" sz="1200" i="1">
                                                <a:latin typeface="Cambria Math" panose="02040503050406030204" pitchFamily="18" charset="0"/>
                                              </a:rPr>
                                              <m:t>𝑣</m:t>
                                            </m:r>
                                          </m:e>
                                          <m:sub>
                                            <m:r>
                                              <a:rPr lang="en-US" altLang="zh-CN" sz="1200" i="1">
                                                <a:latin typeface="Cambria Math" panose="02040503050406030204" pitchFamily="18" charset="0"/>
                                              </a:rPr>
                                              <m:t>𝑖</m:t>
                                            </m:r>
                                          </m:sub>
                                        </m:sSub>
                                      </m:e>
                                    </m:d>
                                    <m:r>
                                      <a:rPr lang="en-US" altLang="zh-CN" sz="1200">
                                        <a:latin typeface="Cambria Math" panose="02040503050406030204" pitchFamily="18" charset="0"/>
                                      </a:rPr>
                                      <m:t>,</m:t>
                                    </m:r>
                                    <m:sSub>
                                      <m:sSubPr>
                                        <m:ctrlPr>
                                          <a:rPr lang="zh-CN" altLang="en-US" sz="1200" i="1">
                                            <a:latin typeface="Cambria Math" panose="02040503050406030204" pitchFamily="18" charset="0"/>
                                          </a:rPr>
                                        </m:ctrlPr>
                                      </m:sSubPr>
                                      <m:e>
                                        <m:r>
                                          <a:rPr lang="en-US" altLang="zh-CN" sz="1200" i="1">
                                            <a:latin typeface="Cambria Math" panose="02040503050406030204" pitchFamily="18" charset="0"/>
                                          </a:rPr>
                                          <m:t>𝑦</m:t>
                                        </m:r>
                                      </m:e>
                                      <m:sub>
                                        <m:r>
                                          <a:rPr lang="en-US" altLang="zh-CN" sz="1200" i="1">
                                            <a:latin typeface="Cambria Math" panose="02040503050406030204" pitchFamily="18" charset="0"/>
                                          </a:rPr>
                                          <m:t>𝑖</m:t>
                                        </m:r>
                                      </m:sub>
                                    </m:sSub>
                                  </m:e>
                                </m:d>
                              </m:e>
                            </m:func>
                          </m:e>
                        </m:mr>
                        <m:mr>
                          <m:e/>
                          <m:e>
                            <m:r>
                              <m:rPr>
                                <m:sty m:val="p"/>
                              </m:rPr>
                              <a:rPr lang="en-US" altLang="zh-CN" sz="1200" i="1">
                                <a:latin typeface="Cambria Math" panose="02040503050406030204" pitchFamily="18" charset="0"/>
                              </a:rPr>
                              <m:t>s</m:t>
                            </m:r>
                            <m:r>
                              <a:rPr lang="en-US" altLang="zh-CN" sz="1200" b="0" i="0" smtClean="0">
                                <a:latin typeface="Cambria Math" panose="02040503050406030204" pitchFamily="18" charset="0"/>
                              </a:rPr>
                              <m:t>.</m:t>
                            </m:r>
                            <m:r>
                              <m:rPr>
                                <m:sty m:val="p"/>
                              </m:rPr>
                              <a:rPr lang="en-US" altLang="zh-CN" sz="1200" b="0" i="0" smtClean="0">
                                <a:latin typeface="Cambria Math" panose="02040503050406030204" pitchFamily="18" charset="0"/>
                              </a:rPr>
                              <m:t>t</m:t>
                            </m:r>
                            <m:r>
                              <a:rPr lang="en-US" altLang="zh-CN" sz="1200" b="0" i="0" smtClean="0">
                                <a:latin typeface="Cambria Math" panose="02040503050406030204" pitchFamily="18" charset="0"/>
                              </a:rPr>
                              <m:t>.   ∀</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𝑘</m:t>
                                </m:r>
                              </m:sub>
                            </m:sSub>
                            <m:r>
                              <a:rPr lang="ar-AE" altLang="zh-CN" sz="1200" i="0">
                                <a:solidFill>
                                  <a:schemeClr val="tx1"/>
                                </a:solidFill>
                                <a:latin typeface="Cambria Math" panose="02040503050406030204" pitchFamily="18" charset="0"/>
                              </a:rPr>
                              <m:t>∈</m:t>
                            </m:r>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𝑉</m:t>
                                </m:r>
                              </m:e>
                            </m:acc>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𝑓</m:t>
                                </m:r>
                              </m:e>
                              <m:sub>
                                <m:r>
                                  <a:rPr lang="zh-CN" altLang="ar-AE" sz="1200" i="1">
                                    <a:solidFill>
                                      <a:schemeClr val="tx1"/>
                                    </a:solidFill>
                                    <a:latin typeface="Cambria Math" panose="02040503050406030204" pitchFamily="18" charset="0"/>
                                  </a:rPr>
                                  <m:t>𝜃</m:t>
                                </m:r>
                              </m:sub>
                            </m:sSub>
                            <m:d>
                              <m:dPr>
                                <m:ctrlPr>
                                  <a:rPr lang="ar-AE" altLang="zh-CN" sz="1200" i="1">
                                    <a:solidFill>
                                      <a:schemeClr val="tx1"/>
                                    </a:solidFill>
                                    <a:latin typeface="Cambria Math" panose="02040503050406030204" pitchFamily="18" charset="0"/>
                                  </a:rPr>
                                </m:ctrlPr>
                              </m:dPr>
                              <m:e>
                                <m:sSup>
                                  <m:sSupPr>
                                    <m:ctrlPr>
                                      <a:rPr lang="ar-AE" altLang="zh-CN" sz="1200" i="1">
                                        <a:solidFill>
                                          <a:schemeClr val="tx1"/>
                                        </a:solidFill>
                                        <a:latin typeface="Cambria Math" panose="02040503050406030204" pitchFamily="18" charset="0"/>
                                      </a:rPr>
                                    </m:ctrlPr>
                                  </m:sSupPr>
                                  <m:e>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𝐺</m:t>
                                        </m:r>
                                      </m:e>
                                    </m:acc>
                                  </m:e>
                                  <m:sup>
                                    <m:r>
                                      <a:rPr lang="ar-AE" altLang="zh-CN" sz="1200" i="0">
                                        <a:solidFill>
                                          <a:schemeClr val="tx1"/>
                                        </a:solidFill>
                                        <a:latin typeface="Cambria Math" panose="02040503050406030204" pitchFamily="18" charset="0"/>
                                      </a:rPr>
                                      <m:t>′</m:t>
                                    </m:r>
                                  </m:sup>
                                </m:sSup>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𝑘</m:t>
                                    </m:r>
                                  </m:sub>
                                </m:sSub>
                              </m:e>
                            </m:d>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𝑓</m:t>
                                </m:r>
                              </m:e>
                              <m:sub>
                                <m:r>
                                  <a:rPr lang="zh-CN" altLang="ar-AE" sz="1200" i="1">
                                    <a:solidFill>
                                      <a:schemeClr val="tx1"/>
                                    </a:solidFill>
                                    <a:latin typeface="Cambria Math" panose="02040503050406030204" pitchFamily="18" charset="0"/>
                                  </a:rPr>
                                  <m:t>𝜃</m:t>
                                </m:r>
                              </m:sub>
                            </m:sSub>
                            <m:d>
                              <m:dPr>
                                <m:ctrlPr>
                                  <a:rPr lang="ar-AE" altLang="zh-CN" sz="1200" i="1">
                                    <a:solidFill>
                                      <a:schemeClr val="tx1"/>
                                    </a:solidFill>
                                    <a:latin typeface="Cambria Math" panose="02040503050406030204" pitchFamily="18" charset="0"/>
                                  </a:rPr>
                                </m:ctrlPr>
                              </m:dPr>
                              <m:e>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𝐺</m:t>
                                    </m:r>
                                  </m:e>
                                </m:acc>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𝑘</m:t>
                                    </m:r>
                                  </m:sub>
                                </m:sSub>
                              </m:e>
                            </m:d>
                          </m:e>
                        </m:mr>
                      </m:m>
                    </m:oMath>
                  </m:oMathPara>
                </a14:m>
                <a:endParaRPr lang="zh-CN" altLang="en-US" sz="1200" i="1" dirty="0">
                  <a:solidFill>
                    <a:schemeClr val="tx1"/>
                  </a:solidFill>
                  <a:latin typeface="Cambria Math" panose="02040503050406030204" pitchFamily="18" charset="0"/>
                  <a:cs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68646BDF-95F1-4581-DB46-B1E4A73AFE16}"/>
                  </a:ext>
                </a:extLst>
              </p:cNvPr>
              <p:cNvSpPr txBox="1">
                <a:spLocks noRot="1" noChangeAspect="1" noMove="1" noResize="1" noEditPoints="1" noAdjustHandles="1" noChangeArrowheads="1" noChangeShapeType="1" noTextEdit="1"/>
              </p:cNvSpPr>
              <p:nvPr/>
            </p:nvSpPr>
            <p:spPr>
              <a:xfrm>
                <a:off x="8357807" y="4444489"/>
                <a:ext cx="2900098" cy="818044"/>
              </a:xfrm>
              <a:prstGeom prst="rect">
                <a:avLst/>
              </a:prstGeom>
              <a:blipFill>
                <a:blip r:embed="rId8"/>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1E17B18B-3063-2613-BD40-77371E14D213}"/>
              </a:ext>
            </a:extLst>
          </p:cNvPr>
          <p:cNvSpPr/>
          <p:nvPr/>
        </p:nvSpPr>
        <p:spPr>
          <a:xfrm>
            <a:off x="0" y="5884766"/>
            <a:ext cx="12192000" cy="569056"/>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latin typeface="Arial Rounded MT Bold" panose="020F0704030504030204" pitchFamily="34" charset="0"/>
                <a:cs typeface="Aharoni" panose="02010803020104030203" pitchFamily="2" charset="-79"/>
              </a:rPr>
              <a:t>A Powerful Adaptive Attacker?</a:t>
            </a:r>
            <a:endParaRPr lang="zh-CN" altLang="en-US" sz="3200" dirty="0">
              <a:solidFill>
                <a:schemeClr val="tx1"/>
              </a:solidFill>
              <a:latin typeface="Arial Rounded MT Bold" panose="020F0704030504030204" pitchFamily="34" charset="0"/>
              <a:cs typeface="Aharoni" panose="02010803020104030203" pitchFamily="2" charset="-79"/>
            </a:endParaRPr>
          </a:p>
        </p:txBody>
      </p:sp>
      <p:sp>
        <p:nvSpPr>
          <p:cNvPr id="10" name="文本框 9">
            <a:extLst>
              <a:ext uri="{FF2B5EF4-FFF2-40B4-BE49-F238E27FC236}">
                <a16:creationId xmlns:a16="http://schemas.microsoft.com/office/drawing/2014/main" id="{B075FDCF-43EF-FB1B-9898-50EC68250994}"/>
              </a:ext>
            </a:extLst>
          </p:cNvPr>
          <p:cNvSpPr txBox="1"/>
          <p:nvPr/>
        </p:nvSpPr>
        <p:spPr>
          <a:xfrm>
            <a:off x="-64168" y="6492875"/>
            <a:ext cx="8357936" cy="261610"/>
          </a:xfrm>
          <a:prstGeom prst="rect">
            <a:avLst/>
          </a:prstGeom>
          <a:noFill/>
        </p:spPr>
        <p:txBody>
          <a:bodyPr wrap="square">
            <a:spAutoFit/>
          </a:bodyPr>
          <a:lstStyle/>
          <a:p>
            <a:pPr algn="l"/>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Securing Graph Neural Networks in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MLaaS</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A Comprehensive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Realisation</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of Query-based Integrity Verification</a:t>
            </a:r>
            <a:r>
              <a:rPr lang="en-US" altLang="zh-CN" sz="1100" i="0" dirty="0">
                <a:effectLst/>
                <a:highlight>
                  <a:srgbClr val="FFFFFF"/>
                </a:highlight>
                <a:latin typeface="Times New Roman" panose="02020603050405020304" pitchFamily="18" charset="0"/>
                <a:cs typeface="Times New Roman" panose="02020603050405020304" pitchFamily="18" charset="0"/>
              </a:rPr>
              <a:t>,</a:t>
            </a:r>
            <a:r>
              <a:rPr lang="en-US" altLang="zh-CN" sz="1100" dirty="0">
                <a:solidFill>
                  <a:srgbClr val="0563C1"/>
                </a:solidFill>
                <a:highlight>
                  <a:srgbClr val="FFFFFF"/>
                </a:highlight>
                <a:latin typeface="Times New Roman" panose="02020603050405020304" pitchFamily="18" charset="0"/>
                <a:cs typeface="Times New Roman" panose="02020603050405020304" pitchFamily="18" charset="0"/>
              </a:rPr>
              <a:t>  </a:t>
            </a:r>
            <a:r>
              <a:rPr lang="en-US" altLang="zh-CN" sz="1100" i="0" u="none"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u="none" strike="noStrike" dirty="0">
                <a:effectLst/>
                <a:highlight>
                  <a:srgbClr val="FFFFFF"/>
                </a:highlight>
                <a:latin typeface="Times New Roman" panose="02020603050405020304" pitchFamily="18" charset="0"/>
                <a:cs typeface="Times New Roman" panose="02020603050405020304" pitchFamily="18" charset="0"/>
              </a:rPr>
              <a:t> Pan</a:t>
            </a:r>
            <a:r>
              <a:rPr lang="en-US" altLang="zh-CN" sz="1100" dirty="0">
                <a:highlight>
                  <a:srgbClr val="FFFFFF"/>
                </a:highlight>
                <a:latin typeface="Times New Roman" panose="02020603050405020304" pitchFamily="18" charset="0"/>
                <a:cs typeface="Times New Roman" panose="02020603050405020304" pitchFamily="18" charset="0"/>
              </a:rPr>
              <a:t>,</a:t>
            </a:r>
            <a:r>
              <a:rPr lang="en-US" altLang="zh-CN" sz="1100" i="0" dirty="0">
                <a:effectLst/>
                <a:highlight>
                  <a:srgbClr val="FFFFFF"/>
                </a:highlight>
                <a:latin typeface="Times New Roman" panose="02020603050405020304" pitchFamily="18" charset="0"/>
                <a:cs typeface="Times New Roman" panose="02020603050405020304" pitchFamily="18" charset="0"/>
              </a:rPr>
              <a:t> S&amp;P,2024</a:t>
            </a:r>
            <a:endParaRPr lang="en-US" altLang="zh-CN" sz="1100" dirty="0">
              <a:solidFill>
                <a:srgbClr val="313131"/>
              </a:solidFill>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2400" b="0" i="0" dirty="0">
                <a:solidFill>
                  <a:srgbClr val="0D0D0D"/>
                </a:solidFill>
                <a:effectLst/>
                <a:highlight>
                  <a:srgbClr val="FFFFFF"/>
                </a:highlight>
                <a:latin typeface="Arial Rounded MT Bold" panose="020F0704030504030204" pitchFamily="34" charset="0"/>
              </a:rPr>
              <a:t>Securing Graph Neural Networks in </a:t>
            </a:r>
            <a:r>
              <a:rPr lang="en-US" altLang="zh-CN" sz="2400" b="0" i="0" dirty="0" err="1">
                <a:solidFill>
                  <a:srgbClr val="0D0D0D"/>
                </a:solidFill>
                <a:effectLst/>
                <a:highlight>
                  <a:srgbClr val="FFFFFF"/>
                </a:highlight>
                <a:latin typeface="Arial Rounded MT Bold" panose="020F0704030504030204" pitchFamily="34" charset="0"/>
              </a:rPr>
              <a:t>MLaaS</a:t>
            </a:r>
            <a:r>
              <a:rPr lang="en-US" altLang="zh-CN" sz="2400" b="0" i="0" dirty="0">
                <a:solidFill>
                  <a:srgbClr val="0D0D0D"/>
                </a:solidFill>
                <a:effectLst/>
                <a:highlight>
                  <a:srgbClr val="FFFFFF"/>
                </a:highlight>
                <a:latin typeface="Arial Rounded MT Bold" panose="020F0704030504030204" pitchFamily="34" charset="0"/>
              </a:rPr>
              <a:t>: </a:t>
            </a:r>
            <a:br>
              <a:rPr lang="en-US" altLang="zh-CN" sz="2400" b="0" i="0" dirty="0">
                <a:solidFill>
                  <a:srgbClr val="0D0D0D"/>
                </a:solidFill>
                <a:effectLst/>
                <a:highlight>
                  <a:srgbClr val="FFFFFF"/>
                </a:highlight>
                <a:latin typeface="Arial Rounded MT Bold" panose="020F0704030504030204" pitchFamily="34" charset="0"/>
              </a:rPr>
            </a:br>
            <a:r>
              <a:rPr lang="en-US" altLang="zh-CN" sz="2400" b="0" i="0" dirty="0">
                <a:solidFill>
                  <a:srgbClr val="0D0D0D"/>
                </a:solidFill>
                <a:effectLst/>
                <a:highlight>
                  <a:srgbClr val="FFFFFF"/>
                </a:highlight>
                <a:latin typeface="Arial Rounded MT Bold" panose="020F0704030504030204" pitchFamily="34" charset="0"/>
              </a:rPr>
              <a:t>A Comprehensive Realization of Query-based Integrity Verification</a:t>
            </a:r>
            <a:endParaRPr lang="zh-CN" altLang="en-US" sz="2400" dirty="0">
              <a:latin typeface="Arial Rounded MT Bold" panose="020F0704030504030204" pitchFamily="34" charset="0"/>
            </a:endParaRPr>
          </a:p>
        </p:txBody>
      </p:sp>
      <p:sp>
        <p:nvSpPr>
          <p:cNvPr id="24" name="文本框 23"/>
          <p:cNvSpPr txBox="1"/>
          <p:nvPr/>
        </p:nvSpPr>
        <p:spPr>
          <a:xfrm>
            <a:off x="1163552" y="1610509"/>
            <a:ext cx="8714874"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缓解自适应攻击</a:t>
            </a:r>
            <a:r>
              <a:rPr lang="en-US" altLang="zh-CN"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引入随机性</a:t>
            </a:r>
            <a:endParaRPr lang="zh-CN" altLang="en-US" dirty="0">
              <a:latin typeface="华文楷体" panose="02010600040101010101" pitchFamily="2" charset="-122"/>
              <a:ea typeface="华文楷体" panose="02010600040101010101" pitchFamily="2" charset="-122"/>
            </a:endParaRPr>
          </a:p>
        </p:txBody>
      </p:sp>
      <p:cxnSp>
        <p:nvCxnSpPr>
          <p:cNvPr id="30" name="直接连接符 29"/>
          <p:cNvCxnSpPr/>
          <p:nvPr/>
        </p:nvCxnSpPr>
        <p:spPr>
          <a:xfrm>
            <a:off x="0" y="6464969"/>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形 2"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8810" y="1610770"/>
            <a:ext cx="369332" cy="369332"/>
          </a:xfrm>
          <a:prstGeom prst="rect">
            <a:avLst/>
          </a:prstGeom>
        </p:spPr>
      </p:pic>
      <p:pic>
        <p:nvPicPr>
          <p:cNvPr id="10" name="图片 9">
            <a:extLst>
              <a:ext uri="{FF2B5EF4-FFF2-40B4-BE49-F238E27FC236}">
                <a16:creationId xmlns:a16="http://schemas.microsoft.com/office/drawing/2014/main" id="{6CF6141C-9B41-7E58-1D62-97BAA67A2C59}"/>
              </a:ext>
            </a:extLst>
          </p:cNvPr>
          <p:cNvPicPr>
            <a:picLocks noChangeAspect="1"/>
          </p:cNvPicPr>
          <p:nvPr/>
        </p:nvPicPr>
        <p:blipFill>
          <a:blip r:embed="rId5"/>
          <a:stretch>
            <a:fillRect/>
          </a:stretch>
        </p:blipFill>
        <p:spPr>
          <a:xfrm>
            <a:off x="1163552" y="2425511"/>
            <a:ext cx="569056" cy="569056"/>
          </a:xfrm>
          <a:prstGeom prst="rect">
            <a:avLst/>
          </a:prstGeom>
        </p:spPr>
      </p:pic>
      <p:sp>
        <p:nvSpPr>
          <p:cNvPr id="14" name="思想气泡: 云 13">
            <a:extLst>
              <a:ext uri="{FF2B5EF4-FFF2-40B4-BE49-F238E27FC236}">
                <a16:creationId xmlns:a16="http://schemas.microsoft.com/office/drawing/2014/main" id="{C049A195-4FF1-667C-5D2C-D4F688233E75}"/>
              </a:ext>
            </a:extLst>
          </p:cNvPr>
          <p:cNvSpPr/>
          <p:nvPr/>
        </p:nvSpPr>
        <p:spPr>
          <a:xfrm>
            <a:off x="2213811" y="2239293"/>
            <a:ext cx="1324148" cy="569056"/>
          </a:xfrm>
          <a:prstGeom prst="cloudCallout">
            <a:avLst>
              <a:gd name="adj1" fmla="val -88365"/>
              <a:gd name="adj2" fmla="val 38048"/>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altLang="zh-CN" sz="1100" dirty="0">
                <a:solidFill>
                  <a:schemeClr val="tx1"/>
                </a:solidFill>
                <a:latin typeface="Arial Rounded MT Bold" panose="020F0704030504030204" pitchFamily="34" charset="0"/>
              </a:rPr>
              <a:t>I</a:t>
            </a:r>
            <a:r>
              <a:rPr lang="zh-CN" altLang="en-US" sz="1100" dirty="0">
                <a:solidFill>
                  <a:schemeClr val="tx1"/>
                </a:solidFill>
                <a:latin typeface="Arial Rounded MT Bold" panose="020F0704030504030204" pitchFamily="34" charset="0"/>
              </a:rPr>
              <a:t>‘</a:t>
            </a:r>
            <a:r>
              <a:rPr lang="en-US" altLang="zh-CN" sz="1100" dirty="0">
                <a:solidFill>
                  <a:schemeClr val="tx1"/>
                </a:solidFill>
                <a:latin typeface="Arial Rounded MT Bold" panose="020F0704030504030204" pitchFamily="34" charset="0"/>
              </a:rPr>
              <a:t>m </a:t>
            </a:r>
            <a:r>
              <a:rPr lang="en-US" altLang="zh-CN" sz="1100" dirty="0">
                <a:solidFill>
                  <a:schemeClr val="tx1"/>
                </a:solidFill>
                <a:latin typeface="Arial Rounded MT Bold" panose="020F0704030504030204" pitchFamily="34" charset="0"/>
                <a:cs typeface="Aharoni" panose="02010803020104030203" pitchFamily="2" charset="-79"/>
              </a:rPr>
              <a:t>powerful adaptive</a:t>
            </a:r>
            <a:endParaRPr lang="zh-CN" altLang="en-US" sz="1100" dirty="0">
              <a:solidFill>
                <a:schemeClr val="tx1"/>
              </a:solidFill>
              <a:latin typeface="Arial Rounded MT Bold" panose="020F0704030504030204" pitchFamily="34" charset="0"/>
            </a:endParaRPr>
          </a:p>
        </p:txBody>
      </p:sp>
      <p:sp>
        <p:nvSpPr>
          <p:cNvPr id="16" name="矩形 15">
            <a:extLst>
              <a:ext uri="{FF2B5EF4-FFF2-40B4-BE49-F238E27FC236}">
                <a16:creationId xmlns:a16="http://schemas.microsoft.com/office/drawing/2014/main" id="{5D0F22C9-EEEB-8B0C-C84E-853AC18750D4}"/>
              </a:ext>
            </a:extLst>
          </p:cNvPr>
          <p:cNvSpPr/>
          <p:nvPr/>
        </p:nvSpPr>
        <p:spPr>
          <a:xfrm>
            <a:off x="3692529" y="2161676"/>
            <a:ext cx="7640323" cy="824906"/>
          </a:xfrm>
          <a:custGeom>
            <a:avLst/>
            <a:gdLst>
              <a:gd name="connsiteX0" fmla="*/ 0 w 7640323"/>
              <a:gd name="connsiteY0" fmla="*/ 0 h 824906"/>
              <a:gd name="connsiteX1" fmla="*/ 541768 w 7640323"/>
              <a:gd name="connsiteY1" fmla="*/ 0 h 824906"/>
              <a:gd name="connsiteX2" fmla="*/ 1389150 w 7640323"/>
              <a:gd name="connsiteY2" fmla="*/ 0 h 824906"/>
              <a:gd name="connsiteX3" fmla="*/ 2160128 w 7640323"/>
              <a:gd name="connsiteY3" fmla="*/ 0 h 824906"/>
              <a:gd name="connsiteX4" fmla="*/ 2625493 w 7640323"/>
              <a:gd name="connsiteY4" fmla="*/ 0 h 824906"/>
              <a:gd name="connsiteX5" fmla="*/ 3396471 w 7640323"/>
              <a:gd name="connsiteY5" fmla="*/ 0 h 824906"/>
              <a:gd name="connsiteX6" fmla="*/ 4091046 w 7640323"/>
              <a:gd name="connsiteY6" fmla="*/ 0 h 824906"/>
              <a:gd name="connsiteX7" fmla="*/ 4785620 w 7640323"/>
              <a:gd name="connsiteY7" fmla="*/ 0 h 824906"/>
              <a:gd name="connsiteX8" fmla="*/ 5556599 w 7640323"/>
              <a:gd name="connsiteY8" fmla="*/ 0 h 824906"/>
              <a:gd name="connsiteX9" fmla="*/ 6174770 w 7640323"/>
              <a:gd name="connsiteY9" fmla="*/ 0 h 824906"/>
              <a:gd name="connsiteX10" fmla="*/ 6716538 w 7640323"/>
              <a:gd name="connsiteY10" fmla="*/ 0 h 824906"/>
              <a:gd name="connsiteX11" fmla="*/ 7640323 w 7640323"/>
              <a:gd name="connsiteY11" fmla="*/ 0 h 824906"/>
              <a:gd name="connsiteX12" fmla="*/ 7640323 w 7640323"/>
              <a:gd name="connsiteY12" fmla="*/ 428951 h 824906"/>
              <a:gd name="connsiteX13" fmla="*/ 7640323 w 7640323"/>
              <a:gd name="connsiteY13" fmla="*/ 824906 h 824906"/>
              <a:gd name="connsiteX14" fmla="*/ 7174958 w 7640323"/>
              <a:gd name="connsiteY14" fmla="*/ 824906 h 824906"/>
              <a:gd name="connsiteX15" fmla="*/ 6556786 w 7640323"/>
              <a:gd name="connsiteY15" fmla="*/ 824906 h 824906"/>
              <a:gd name="connsiteX16" fmla="*/ 5862211 w 7640323"/>
              <a:gd name="connsiteY16" fmla="*/ 824906 h 824906"/>
              <a:gd name="connsiteX17" fmla="*/ 5396846 w 7640323"/>
              <a:gd name="connsiteY17" fmla="*/ 824906 h 824906"/>
              <a:gd name="connsiteX18" fmla="*/ 4931481 w 7640323"/>
              <a:gd name="connsiteY18" fmla="*/ 824906 h 824906"/>
              <a:gd name="connsiteX19" fmla="*/ 4389713 w 7640323"/>
              <a:gd name="connsiteY19" fmla="*/ 824906 h 824906"/>
              <a:gd name="connsiteX20" fmla="*/ 3695138 w 7640323"/>
              <a:gd name="connsiteY20" fmla="*/ 824906 h 824906"/>
              <a:gd name="connsiteX21" fmla="*/ 2847757 w 7640323"/>
              <a:gd name="connsiteY21" fmla="*/ 824906 h 824906"/>
              <a:gd name="connsiteX22" fmla="*/ 2153182 w 7640323"/>
              <a:gd name="connsiteY22" fmla="*/ 824906 h 824906"/>
              <a:gd name="connsiteX23" fmla="*/ 1611414 w 7640323"/>
              <a:gd name="connsiteY23" fmla="*/ 824906 h 824906"/>
              <a:gd name="connsiteX24" fmla="*/ 840436 w 7640323"/>
              <a:gd name="connsiteY24" fmla="*/ 824906 h 824906"/>
              <a:gd name="connsiteX25" fmla="*/ 0 w 7640323"/>
              <a:gd name="connsiteY25" fmla="*/ 824906 h 824906"/>
              <a:gd name="connsiteX26" fmla="*/ 0 w 7640323"/>
              <a:gd name="connsiteY26" fmla="*/ 420702 h 824906"/>
              <a:gd name="connsiteX27" fmla="*/ 0 w 7640323"/>
              <a:gd name="connsiteY27" fmla="*/ 0 h 824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640323" h="824906" extrusionOk="0">
                <a:moveTo>
                  <a:pt x="0" y="0"/>
                </a:moveTo>
                <a:cubicBezTo>
                  <a:pt x="160340" y="19792"/>
                  <a:pt x="283867" y="22737"/>
                  <a:pt x="541768" y="0"/>
                </a:cubicBezTo>
                <a:cubicBezTo>
                  <a:pt x="799669" y="-22737"/>
                  <a:pt x="1171034" y="-35594"/>
                  <a:pt x="1389150" y="0"/>
                </a:cubicBezTo>
                <a:cubicBezTo>
                  <a:pt x="1607266" y="35594"/>
                  <a:pt x="1799910" y="-35134"/>
                  <a:pt x="2160128" y="0"/>
                </a:cubicBezTo>
                <a:cubicBezTo>
                  <a:pt x="2520346" y="35134"/>
                  <a:pt x="2475681" y="18816"/>
                  <a:pt x="2625493" y="0"/>
                </a:cubicBezTo>
                <a:cubicBezTo>
                  <a:pt x="2775306" y="-18816"/>
                  <a:pt x="3232755" y="-2881"/>
                  <a:pt x="3396471" y="0"/>
                </a:cubicBezTo>
                <a:cubicBezTo>
                  <a:pt x="3560187" y="2881"/>
                  <a:pt x="3876102" y="-29911"/>
                  <a:pt x="4091046" y="0"/>
                </a:cubicBezTo>
                <a:cubicBezTo>
                  <a:pt x="4305991" y="29911"/>
                  <a:pt x="4570335" y="-5111"/>
                  <a:pt x="4785620" y="0"/>
                </a:cubicBezTo>
                <a:cubicBezTo>
                  <a:pt x="5000905" y="5111"/>
                  <a:pt x="5251704" y="2002"/>
                  <a:pt x="5556599" y="0"/>
                </a:cubicBezTo>
                <a:cubicBezTo>
                  <a:pt x="5861494" y="-2002"/>
                  <a:pt x="5933438" y="-14916"/>
                  <a:pt x="6174770" y="0"/>
                </a:cubicBezTo>
                <a:cubicBezTo>
                  <a:pt x="6416102" y="14916"/>
                  <a:pt x="6451519" y="-6323"/>
                  <a:pt x="6716538" y="0"/>
                </a:cubicBezTo>
                <a:cubicBezTo>
                  <a:pt x="6981557" y="6323"/>
                  <a:pt x="7432246" y="23113"/>
                  <a:pt x="7640323" y="0"/>
                </a:cubicBezTo>
                <a:cubicBezTo>
                  <a:pt x="7620030" y="123471"/>
                  <a:pt x="7639159" y="286716"/>
                  <a:pt x="7640323" y="428951"/>
                </a:cubicBezTo>
                <a:cubicBezTo>
                  <a:pt x="7641487" y="571186"/>
                  <a:pt x="7632237" y="723318"/>
                  <a:pt x="7640323" y="824906"/>
                </a:cubicBezTo>
                <a:cubicBezTo>
                  <a:pt x="7486552" y="811674"/>
                  <a:pt x="7348868" y="804117"/>
                  <a:pt x="7174958" y="824906"/>
                </a:cubicBezTo>
                <a:cubicBezTo>
                  <a:pt x="7001048" y="845695"/>
                  <a:pt x="6766964" y="802518"/>
                  <a:pt x="6556786" y="824906"/>
                </a:cubicBezTo>
                <a:cubicBezTo>
                  <a:pt x="6346608" y="847294"/>
                  <a:pt x="6207396" y="800034"/>
                  <a:pt x="5862211" y="824906"/>
                </a:cubicBezTo>
                <a:cubicBezTo>
                  <a:pt x="5517027" y="849778"/>
                  <a:pt x="5517203" y="802974"/>
                  <a:pt x="5396846" y="824906"/>
                </a:cubicBezTo>
                <a:cubicBezTo>
                  <a:pt x="5276490" y="846838"/>
                  <a:pt x="5059907" y="846188"/>
                  <a:pt x="4931481" y="824906"/>
                </a:cubicBezTo>
                <a:cubicBezTo>
                  <a:pt x="4803056" y="803624"/>
                  <a:pt x="4597503" y="805292"/>
                  <a:pt x="4389713" y="824906"/>
                </a:cubicBezTo>
                <a:cubicBezTo>
                  <a:pt x="4181923" y="844520"/>
                  <a:pt x="3922598" y="829812"/>
                  <a:pt x="3695138" y="824906"/>
                </a:cubicBezTo>
                <a:cubicBezTo>
                  <a:pt x="3467679" y="820000"/>
                  <a:pt x="3026018" y="788156"/>
                  <a:pt x="2847757" y="824906"/>
                </a:cubicBezTo>
                <a:cubicBezTo>
                  <a:pt x="2669496" y="861656"/>
                  <a:pt x="2422813" y="799811"/>
                  <a:pt x="2153182" y="824906"/>
                </a:cubicBezTo>
                <a:cubicBezTo>
                  <a:pt x="1883552" y="850001"/>
                  <a:pt x="1754708" y="850472"/>
                  <a:pt x="1611414" y="824906"/>
                </a:cubicBezTo>
                <a:cubicBezTo>
                  <a:pt x="1468120" y="799340"/>
                  <a:pt x="996560" y="834119"/>
                  <a:pt x="840436" y="824906"/>
                </a:cubicBezTo>
                <a:cubicBezTo>
                  <a:pt x="684312" y="815693"/>
                  <a:pt x="300487" y="801934"/>
                  <a:pt x="0" y="824906"/>
                </a:cubicBezTo>
                <a:cubicBezTo>
                  <a:pt x="-18393" y="703799"/>
                  <a:pt x="-8797" y="581157"/>
                  <a:pt x="0" y="420702"/>
                </a:cubicBezTo>
                <a:cubicBezTo>
                  <a:pt x="8797" y="260247"/>
                  <a:pt x="18013" y="189449"/>
                  <a:pt x="0" y="0"/>
                </a:cubicBezTo>
                <a:close/>
              </a:path>
            </a:pathLst>
          </a:custGeom>
          <a:noFill/>
          <a:ln>
            <a:extLst>
              <a:ext uri="{C807C97D-BFC1-408E-A445-0C87EB9F89A2}">
                <ask:lineSketchStyleProps xmlns:ask="http://schemas.microsoft.com/office/drawing/2018/sketchyshapes" sd="3689820584">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华文楷体" panose="02010600040101010101" pitchFamily="2" charset="-122"/>
                <a:ea typeface="华文楷体" panose="02010600040101010101" pitchFamily="2" charset="-122"/>
              </a:rPr>
              <a:t>了解用于选择和生成验证节点的方法以及验证节点集的大小。尝试识别验证查询，强制 </a:t>
            </a:r>
            <a:r>
              <a:rPr lang="en-US" altLang="zh-CN" dirty="0" err="1">
                <a:solidFill>
                  <a:schemeClr val="tx1"/>
                </a:solidFill>
                <a:latin typeface="华文楷体" panose="02010600040101010101" pitchFamily="2" charset="-122"/>
                <a:ea typeface="华文楷体" panose="02010600040101010101" pitchFamily="2" charset="-122"/>
              </a:rPr>
              <a:t>MLaaS</a:t>
            </a:r>
            <a:r>
              <a:rPr lang="en-US" altLang="zh-CN" dirty="0">
                <a:solidFill>
                  <a:schemeClr val="tx1"/>
                </a:solidFill>
                <a:latin typeface="华文楷体" panose="02010600040101010101" pitchFamily="2" charset="-122"/>
                <a:ea typeface="华文楷体" panose="02010600040101010101" pitchFamily="2" charset="-122"/>
              </a:rPr>
              <a:t> </a:t>
            </a:r>
            <a:r>
              <a:rPr lang="zh-CN" altLang="en-US" dirty="0">
                <a:solidFill>
                  <a:schemeClr val="tx1"/>
                </a:solidFill>
                <a:latin typeface="华文楷体" panose="02010600040101010101" pitchFamily="2" charset="-122"/>
                <a:ea typeface="华文楷体" panose="02010600040101010101" pitchFamily="2" charset="-122"/>
              </a:rPr>
              <a:t>服务器使用正确的标签来响应那些已识别的验证查询。</a:t>
            </a:r>
          </a:p>
        </p:txBody>
      </p:sp>
      <p:sp>
        <p:nvSpPr>
          <p:cNvPr id="17" name="文本框 16">
            <a:extLst>
              <a:ext uri="{FF2B5EF4-FFF2-40B4-BE49-F238E27FC236}">
                <a16:creationId xmlns:a16="http://schemas.microsoft.com/office/drawing/2014/main" id="{725B3A9F-0FFE-B186-F098-133C77F3AF3E}"/>
              </a:ext>
            </a:extLst>
          </p:cNvPr>
          <p:cNvSpPr txBox="1"/>
          <p:nvPr/>
        </p:nvSpPr>
        <p:spPr>
          <a:xfrm>
            <a:off x="2432502" y="3580319"/>
            <a:ext cx="1453697" cy="369332"/>
          </a:xfrm>
          <a:prstGeom prst="rect">
            <a:avLst/>
          </a:prstGeom>
          <a:noFill/>
          <a:ln>
            <a:solidFill>
              <a:schemeClr val="tx1"/>
            </a:solidFill>
          </a:ln>
        </p:spPr>
        <p:txBody>
          <a:bodyPr wrap="square" rtlCol="0">
            <a:spAutoFit/>
          </a:bodyPr>
          <a:lstStyle/>
          <a:p>
            <a:pPr algn="ctr"/>
            <a:r>
              <a:rPr lang="zh-CN" altLang="en-US" dirty="0">
                <a:latin typeface="Times New Roman" panose="02020603050405020304" pitchFamily="18" charset="0"/>
                <a:cs typeface="Times New Roman" panose="02020603050405020304" pitchFamily="18" charset="0"/>
              </a:rPr>
              <a:t>Transductive</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A7CEE687-0AE9-5EC3-B158-6777BEF00BAD}"/>
              </a:ext>
            </a:extLst>
          </p:cNvPr>
          <p:cNvSpPr txBox="1"/>
          <p:nvPr/>
        </p:nvSpPr>
        <p:spPr>
          <a:xfrm>
            <a:off x="2432502" y="4713437"/>
            <a:ext cx="1453698" cy="369332"/>
          </a:xfrm>
          <a:prstGeom prst="rect">
            <a:avLst/>
          </a:prstGeom>
          <a:noFill/>
          <a:ln>
            <a:solidFill>
              <a:schemeClr val="tx1"/>
            </a:solidFill>
          </a:ln>
        </p:spPr>
        <p:txBody>
          <a:bodyPr wrap="square" rtlCol="0">
            <a:spAutoFit/>
          </a:bodyPr>
          <a:lstStyle/>
          <a:p>
            <a:pPr algn="ct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Inductive</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0F37E96C-99DC-EE45-5A56-EAC74ECC75C1}"/>
              </a:ext>
            </a:extLst>
          </p:cNvPr>
          <p:cNvSpPr txBox="1"/>
          <p:nvPr/>
        </p:nvSpPr>
        <p:spPr>
          <a:xfrm>
            <a:off x="4257013" y="3580319"/>
            <a:ext cx="2527952" cy="369332"/>
          </a:xfrm>
          <a:prstGeom prst="rect">
            <a:avLst/>
          </a:prstGeom>
          <a:noFill/>
          <a:ln>
            <a:solidFill>
              <a:schemeClr val="tx1"/>
            </a:solidFill>
          </a:ln>
        </p:spPr>
        <p:txBody>
          <a:bodyPr wrap="square" rtlCol="0">
            <a:spAutoFit/>
          </a:bodyPr>
          <a:lstStyle/>
          <a:p>
            <a:r>
              <a:rPr lang="zh-CN" altLang="en-US" dirty="0">
                <a:latin typeface="华文楷体" panose="02010600040101010101" pitchFamily="2" charset="-122"/>
                <a:ea typeface="华文楷体" panose="02010600040101010101" pitchFamily="2" charset="-122"/>
                <a:cs typeface="Times New Roman" panose="02020603050405020304" pitchFamily="18" charset="0"/>
              </a:rPr>
              <a:t>先采样再选择指纹节点</a:t>
            </a: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A9358A5B-C4B7-1431-AC84-454F67AB8BE8}"/>
                  </a:ext>
                </a:extLst>
              </p:cNvPr>
              <p:cNvSpPr txBox="1"/>
              <p:nvPr/>
            </p:nvSpPr>
            <p:spPr>
              <a:xfrm>
                <a:off x="4342398" y="4489081"/>
                <a:ext cx="2900098" cy="818044"/>
              </a:xfrm>
              <a:prstGeom prst="rect">
                <a:avLst/>
              </a:prstGeom>
              <a:noFill/>
              <a:ln>
                <a:solidFill>
                  <a:schemeClr val="bg2">
                    <a:lumMod val="75000"/>
                  </a:schemeClr>
                </a:solidFill>
                <a:prstDash val="lgDash"/>
              </a:ln>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ar-AE" altLang="zh-CN" sz="1200" i="1" smtClean="0">
                              <a:solidFill>
                                <a:schemeClr val="tx1"/>
                              </a:solidFill>
                              <a:latin typeface="Cambria Math" panose="02040503050406030204" pitchFamily="18" charset="0"/>
                            </a:rPr>
                          </m:ctrlPr>
                        </m:mPr>
                        <m:mr>
                          <m:e/>
                          <m:e>
                            <m:func>
                              <m:funcPr>
                                <m:ctrlPr>
                                  <a:rPr lang="ar-AE" sz="1200" i="1">
                                    <a:solidFill>
                                      <a:schemeClr val="tx1"/>
                                    </a:solidFill>
                                    <a:latin typeface="Cambria Math" panose="02040503050406030204" pitchFamily="18" charset="0"/>
                                    <a:cs typeface="Cambria Math" panose="02040503050406030204" pitchFamily="18" charset="0"/>
                                  </a:rPr>
                                </m:ctrlPr>
                              </m:funcPr>
                              <m:fName>
                                <m:limLow>
                                  <m:limLowPr>
                                    <m:ctrlPr>
                                      <a:rPr lang="ar-AE" sz="1200" i="1">
                                        <a:solidFill>
                                          <a:schemeClr val="tx1"/>
                                        </a:solidFill>
                                        <a:latin typeface="Cambria Math" panose="02040503050406030204" pitchFamily="18" charset="0"/>
                                        <a:cs typeface="Cambria Math" panose="02040503050406030204" pitchFamily="18" charset="0"/>
                                      </a:rPr>
                                    </m:ctrlPr>
                                  </m:limLowPr>
                                  <m:e>
                                    <m:r>
                                      <m:rPr>
                                        <m:sty m:val="p"/>
                                      </m:rPr>
                                      <a:rPr lang="en-US" sz="1200">
                                        <a:solidFill>
                                          <a:schemeClr val="tx1"/>
                                        </a:solidFill>
                                        <a:latin typeface="Cambria Math" panose="02040503050406030204" pitchFamily="18" charset="0"/>
                                        <a:cs typeface="Cambria Math" panose="02040503050406030204" pitchFamily="18" charset="0"/>
                                      </a:rPr>
                                      <m:t>max</m:t>
                                    </m:r>
                                  </m:e>
                                  <m:lim>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𝐺</m:t>
                                        </m:r>
                                      </m:e>
                                    </m:acc>
                                    <m:r>
                                      <a:rPr lang="ar-AE" sz="1200" i="1">
                                        <a:solidFill>
                                          <a:schemeClr val="tx1"/>
                                        </a:solidFill>
                                        <a:latin typeface="Cambria Math" panose="02040503050406030204" pitchFamily="18" charset="0"/>
                                        <a:cs typeface="Cambria Math" panose="02040503050406030204" pitchFamily="18" charset="0"/>
                                      </a:rPr>
                                      <m:t>′</m:t>
                                    </m:r>
                                    <m:r>
                                      <a:rPr lang="ar-AE" sz="1200" i="1">
                                        <a:solidFill>
                                          <a:schemeClr val="tx1"/>
                                        </a:solidFill>
                                        <a:latin typeface="Cambria Math" panose="02040503050406030204" pitchFamily="18" charset="0"/>
                                        <a:cs typeface="Cambria Math" panose="02040503050406030204" pitchFamily="18" charset="0"/>
                                      </a:rPr>
                                      <m:t>=(</m:t>
                                    </m:r>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𝑉</m:t>
                                        </m:r>
                                      </m:e>
                                    </m:acc>
                                    <m:r>
                                      <a:rPr lang="ar-AE" sz="1200" i="1">
                                        <a:solidFill>
                                          <a:schemeClr val="tx1"/>
                                        </a:solidFill>
                                        <a:latin typeface="Cambria Math" panose="02040503050406030204" pitchFamily="18" charset="0"/>
                                        <a:cs typeface="Cambria Math" panose="02040503050406030204" pitchFamily="18" charset="0"/>
                                      </a:rPr>
                                      <m:t>,</m:t>
                                    </m:r>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𝑋</m:t>
                                        </m:r>
                                      </m:e>
                                    </m:acc>
                                    <m:r>
                                      <a:rPr lang="ar-AE" sz="1200" i="1">
                                        <a:solidFill>
                                          <a:schemeClr val="tx1"/>
                                        </a:solidFill>
                                        <a:latin typeface="Cambria Math" panose="02040503050406030204" pitchFamily="18" charset="0"/>
                                        <a:cs typeface="Cambria Math" panose="02040503050406030204" pitchFamily="18" charset="0"/>
                                      </a:rPr>
                                      <m:t>′</m:t>
                                    </m:r>
                                    <m:r>
                                      <a:rPr lang="ar-AE" sz="1200" i="1">
                                        <a:solidFill>
                                          <a:schemeClr val="tx1"/>
                                        </a:solidFill>
                                        <a:latin typeface="Cambria Math" panose="02040503050406030204" pitchFamily="18" charset="0"/>
                                        <a:cs typeface="Cambria Math" panose="02040503050406030204" pitchFamily="18" charset="0"/>
                                      </a:rPr>
                                      <m:t>,</m:t>
                                    </m:r>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𝐸</m:t>
                                        </m:r>
                                      </m:e>
                                    </m:acc>
                                    <m:r>
                                      <a:rPr lang="ar-AE" sz="1200" i="1">
                                        <a:solidFill>
                                          <a:schemeClr val="tx1"/>
                                        </a:solidFill>
                                        <a:latin typeface="Cambria Math" panose="02040503050406030204" pitchFamily="18" charset="0"/>
                                        <a:cs typeface="Cambria Math" panose="02040503050406030204" pitchFamily="18" charset="0"/>
                                      </a:rPr>
                                      <m:t>′</m:t>
                                    </m:r>
                                    <m:r>
                                      <a:rPr lang="ar-AE" sz="1200" i="1">
                                        <a:solidFill>
                                          <a:schemeClr val="tx1"/>
                                        </a:solidFill>
                                        <a:latin typeface="Cambria Math" panose="02040503050406030204" pitchFamily="18" charset="0"/>
                                        <a:cs typeface="Cambria Math" panose="02040503050406030204" pitchFamily="18" charset="0"/>
                                      </a:rPr>
                                      <m:t> )</m:t>
                                    </m:r>
                                  </m:lim>
                                </m:limLow>
                              </m:fName>
                              <m:e>
                                <m:nary>
                                  <m:naryPr>
                                    <m:chr m:val="∑"/>
                                    <m:limLoc m:val="undOvr"/>
                                    <m:ctrlPr>
                                      <a:rPr lang="zh-CN" altLang="en-US" sz="1200" i="1">
                                        <a:latin typeface="Cambria Math" panose="02040503050406030204" pitchFamily="18" charset="0"/>
                                      </a:rPr>
                                    </m:ctrlPr>
                                  </m:naryPr>
                                  <m:sub>
                                    <m:sSub>
                                      <m:sSubPr>
                                        <m:ctrlPr>
                                          <a:rPr lang="zh-CN" altLang="en-US" sz="1200" i="1">
                                            <a:latin typeface="Cambria Math" panose="02040503050406030204" pitchFamily="18" charset="0"/>
                                          </a:rPr>
                                        </m:ctrlPr>
                                      </m:sSubPr>
                                      <m:e>
                                        <m:r>
                                          <a:rPr lang="en-US" altLang="zh-CN" sz="1200" i="1">
                                            <a:latin typeface="Cambria Math" panose="02040503050406030204" pitchFamily="18" charset="0"/>
                                          </a:rPr>
                                          <m:t>𝑣</m:t>
                                        </m:r>
                                      </m:e>
                                      <m:sub>
                                        <m:r>
                                          <a:rPr lang="en-US" altLang="zh-CN" sz="1200" i="1">
                                            <a:latin typeface="Cambria Math" panose="02040503050406030204" pitchFamily="18" charset="0"/>
                                          </a:rPr>
                                          <m:t>𝑖</m:t>
                                        </m:r>
                                      </m:sub>
                                    </m:sSub>
                                    <m:r>
                                      <a:rPr lang="en-US" altLang="zh-CN" sz="1200">
                                        <a:latin typeface="Cambria Math" panose="02040503050406030204" pitchFamily="18" charset="0"/>
                                      </a:rPr>
                                      <m:t>∈</m:t>
                                    </m:r>
                                    <m:sSub>
                                      <m:sSubPr>
                                        <m:ctrlPr>
                                          <a:rPr lang="zh-CN" altLang="en-US"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𝑓</m:t>
                                        </m:r>
                                      </m:sub>
                                    </m:sSub>
                                  </m:sub>
                                  <m:sup>
                                    <m:r>
                                      <a:rPr lang="en-US" altLang="zh-CN" sz="1200" i="1">
                                        <a:latin typeface="Cambria Math" panose="02040503050406030204" pitchFamily="18" charset="0"/>
                                      </a:rPr>
                                      <m:t>​</m:t>
                                    </m:r>
                                  </m:sup>
                                  <m:e>
                                    <m:r>
                                      <a:rPr lang="en-US" altLang="zh-CN" sz="1200" i="1">
                                        <a:latin typeface="Cambria Math" panose="02040503050406030204" pitchFamily="18" charset="0"/>
                                      </a:rPr>
                                      <m:t>ℒ</m:t>
                                    </m:r>
                                  </m:e>
                                </m:nary>
                                <m:d>
                                  <m:dPr>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en-US" altLang="zh-CN" sz="1200" i="1">
                                            <a:latin typeface="Cambria Math" panose="02040503050406030204" pitchFamily="18" charset="0"/>
                                          </a:rPr>
                                          <m:t>𝑓</m:t>
                                        </m:r>
                                      </m:e>
                                      <m:sub>
                                        <m:r>
                                          <a:rPr lang="en-US" altLang="zh-CN" sz="1200" i="1">
                                            <a:latin typeface="Cambria Math" panose="02040503050406030204" pitchFamily="18" charset="0"/>
                                          </a:rPr>
                                          <m:t>𝜃</m:t>
                                        </m:r>
                                      </m:sub>
                                    </m:sSub>
                                    <m:d>
                                      <m:dPr>
                                        <m:ctrlPr>
                                          <a:rPr lang="zh-CN" altLang="en-US" sz="1200" i="1">
                                            <a:latin typeface="Cambria Math" panose="02040503050406030204" pitchFamily="18" charset="0"/>
                                          </a:rPr>
                                        </m:ctrlPr>
                                      </m:dPr>
                                      <m:e>
                                        <m:sSup>
                                          <m:sSupPr>
                                            <m:ctrlPr>
                                              <a:rPr lang="zh-CN" altLang="en-US" sz="1200" i="1">
                                                <a:latin typeface="Cambria Math" panose="02040503050406030204" pitchFamily="18" charset="0"/>
                                              </a:rPr>
                                            </m:ctrlPr>
                                          </m:sSupPr>
                                          <m:e>
                                            <m:acc>
                                              <m:accPr>
                                                <m:chr m:val="̂"/>
                                                <m:ctrlPr>
                                                  <a:rPr lang="zh-CN" altLang="en-US" sz="1200" i="1">
                                                    <a:latin typeface="Cambria Math" panose="02040503050406030204" pitchFamily="18" charset="0"/>
                                                  </a:rPr>
                                                </m:ctrlPr>
                                              </m:accPr>
                                              <m:e>
                                                <m:r>
                                                  <a:rPr lang="en-US" altLang="zh-CN" sz="1200" i="1">
                                                    <a:latin typeface="Cambria Math" panose="02040503050406030204" pitchFamily="18" charset="0"/>
                                                  </a:rPr>
                                                  <m:t>𝐺</m:t>
                                                </m:r>
                                              </m:e>
                                            </m:acc>
                                          </m:e>
                                          <m:sup>
                                            <m:r>
                                              <a:rPr lang="en-US" altLang="zh-CN" sz="1200" i="1">
                                                <a:latin typeface="Cambria Math" panose="02040503050406030204" pitchFamily="18" charset="0"/>
                                              </a:rPr>
                                              <m:t>′</m:t>
                                            </m:r>
                                          </m:sup>
                                        </m:sSup>
                                        <m:r>
                                          <a:rPr lang="en-US" altLang="zh-CN" sz="1200">
                                            <a:latin typeface="Cambria Math" panose="02040503050406030204" pitchFamily="18" charset="0"/>
                                          </a:rPr>
                                          <m:t>,</m:t>
                                        </m:r>
                                        <m:sSub>
                                          <m:sSubPr>
                                            <m:ctrlPr>
                                              <a:rPr lang="zh-CN" altLang="en-US" sz="1200" i="1">
                                                <a:latin typeface="Cambria Math" panose="02040503050406030204" pitchFamily="18" charset="0"/>
                                              </a:rPr>
                                            </m:ctrlPr>
                                          </m:sSubPr>
                                          <m:e>
                                            <m:r>
                                              <a:rPr lang="en-US" altLang="zh-CN" sz="1200" i="1">
                                                <a:latin typeface="Cambria Math" panose="02040503050406030204" pitchFamily="18" charset="0"/>
                                              </a:rPr>
                                              <m:t>𝑣</m:t>
                                            </m:r>
                                          </m:e>
                                          <m:sub>
                                            <m:r>
                                              <a:rPr lang="en-US" altLang="zh-CN" sz="1200" i="1">
                                                <a:latin typeface="Cambria Math" panose="02040503050406030204" pitchFamily="18" charset="0"/>
                                              </a:rPr>
                                              <m:t>𝑖</m:t>
                                            </m:r>
                                          </m:sub>
                                        </m:sSub>
                                      </m:e>
                                    </m:d>
                                    <m:r>
                                      <a:rPr lang="en-US" altLang="zh-CN" sz="1200">
                                        <a:latin typeface="Cambria Math" panose="02040503050406030204" pitchFamily="18" charset="0"/>
                                      </a:rPr>
                                      <m:t>,</m:t>
                                    </m:r>
                                    <m:sSub>
                                      <m:sSubPr>
                                        <m:ctrlPr>
                                          <a:rPr lang="zh-CN" altLang="en-US" sz="1200" i="1">
                                            <a:highlight>
                                              <a:srgbClr val="FFFF00"/>
                                            </a:highlight>
                                            <a:latin typeface="Cambria Math" panose="02040503050406030204" pitchFamily="18" charset="0"/>
                                          </a:rPr>
                                        </m:ctrlPr>
                                      </m:sSubPr>
                                      <m:e>
                                        <m:r>
                                          <a:rPr lang="en-US" altLang="zh-CN" sz="1200" i="1">
                                            <a:highlight>
                                              <a:srgbClr val="FFFF00"/>
                                            </a:highlight>
                                            <a:latin typeface="Cambria Math" panose="02040503050406030204" pitchFamily="18" charset="0"/>
                                          </a:rPr>
                                          <m:t>𝑦</m:t>
                                        </m:r>
                                      </m:e>
                                      <m:sub>
                                        <m:r>
                                          <a:rPr lang="en-US" altLang="zh-CN" sz="1200" i="1">
                                            <a:highlight>
                                              <a:srgbClr val="FFFF00"/>
                                            </a:highlight>
                                            <a:latin typeface="Cambria Math" panose="02040503050406030204" pitchFamily="18" charset="0"/>
                                          </a:rPr>
                                          <m:t>𝑖</m:t>
                                        </m:r>
                                      </m:sub>
                                    </m:sSub>
                                  </m:e>
                                </m:d>
                              </m:e>
                            </m:func>
                          </m:e>
                        </m:mr>
                        <m:mr>
                          <m:e/>
                          <m:e>
                            <m:r>
                              <m:rPr>
                                <m:sty m:val="p"/>
                              </m:rPr>
                              <a:rPr lang="en-US" altLang="zh-CN" sz="1200" i="1">
                                <a:latin typeface="Cambria Math" panose="02040503050406030204" pitchFamily="18" charset="0"/>
                              </a:rPr>
                              <m:t>s</m:t>
                            </m:r>
                            <m:r>
                              <a:rPr lang="en-US" altLang="zh-CN" sz="1200" b="0" i="0" smtClean="0">
                                <a:latin typeface="Cambria Math" panose="02040503050406030204" pitchFamily="18" charset="0"/>
                              </a:rPr>
                              <m:t>.</m:t>
                            </m:r>
                            <m:r>
                              <m:rPr>
                                <m:sty m:val="p"/>
                              </m:rPr>
                              <a:rPr lang="en-US" altLang="zh-CN" sz="1200" b="0" i="0" smtClean="0">
                                <a:latin typeface="Cambria Math" panose="02040503050406030204" pitchFamily="18" charset="0"/>
                              </a:rPr>
                              <m:t>t</m:t>
                            </m:r>
                            <m:r>
                              <a:rPr lang="en-US" altLang="zh-CN" sz="1200" b="0" i="0" smtClean="0">
                                <a:latin typeface="Cambria Math" panose="02040503050406030204" pitchFamily="18" charset="0"/>
                              </a:rPr>
                              <m:t>.   ∀</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𝑘</m:t>
                                </m:r>
                              </m:sub>
                            </m:sSub>
                            <m:r>
                              <a:rPr lang="ar-AE" altLang="zh-CN" sz="1200" i="0">
                                <a:solidFill>
                                  <a:schemeClr val="tx1"/>
                                </a:solidFill>
                                <a:latin typeface="Cambria Math" panose="02040503050406030204" pitchFamily="18" charset="0"/>
                              </a:rPr>
                              <m:t>∈</m:t>
                            </m:r>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𝑉</m:t>
                                </m:r>
                              </m:e>
                            </m:acc>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𝑓</m:t>
                                </m:r>
                              </m:e>
                              <m:sub>
                                <m:r>
                                  <a:rPr lang="zh-CN" altLang="ar-AE" sz="1200" i="1">
                                    <a:solidFill>
                                      <a:schemeClr val="tx1"/>
                                    </a:solidFill>
                                    <a:latin typeface="Cambria Math" panose="02040503050406030204" pitchFamily="18" charset="0"/>
                                  </a:rPr>
                                  <m:t>𝜃</m:t>
                                </m:r>
                              </m:sub>
                            </m:sSub>
                            <m:d>
                              <m:dPr>
                                <m:ctrlPr>
                                  <a:rPr lang="ar-AE" altLang="zh-CN" sz="1200" i="1">
                                    <a:solidFill>
                                      <a:schemeClr val="tx1"/>
                                    </a:solidFill>
                                    <a:latin typeface="Cambria Math" panose="02040503050406030204" pitchFamily="18" charset="0"/>
                                  </a:rPr>
                                </m:ctrlPr>
                              </m:dPr>
                              <m:e>
                                <m:sSup>
                                  <m:sSupPr>
                                    <m:ctrlPr>
                                      <a:rPr lang="ar-AE" altLang="zh-CN" sz="1200" i="1">
                                        <a:solidFill>
                                          <a:schemeClr val="tx1"/>
                                        </a:solidFill>
                                        <a:latin typeface="Cambria Math" panose="02040503050406030204" pitchFamily="18" charset="0"/>
                                      </a:rPr>
                                    </m:ctrlPr>
                                  </m:sSupPr>
                                  <m:e>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𝐺</m:t>
                                        </m:r>
                                      </m:e>
                                    </m:acc>
                                  </m:e>
                                  <m:sup>
                                    <m:r>
                                      <a:rPr lang="ar-AE" altLang="zh-CN" sz="1200" i="0">
                                        <a:solidFill>
                                          <a:schemeClr val="tx1"/>
                                        </a:solidFill>
                                        <a:latin typeface="Cambria Math" panose="02040503050406030204" pitchFamily="18" charset="0"/>
                                      </a:rPr>
                                      <m:t>′</m:t>
                                    </m:r>
                                  </m:sup>
                                </m:sSup>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𝑘</m:t>
                                    </m:r>
                                  </m:sub>
                                </m:sSub>
                              </m:e>
                            </m:d>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𝑓</m:t>
                                </m:r>
                              </m:e>
                              <m:sub>
                                <m:r>
                                  <a:rPr lang="zh-CN" altLang="ar-AE" sz="1200" i="1">
                                    <a:solidFill>
                                      <a:schemeClr val="tx1"/>
                                    </a:solidFill>
                                    <a:latin typeface="Cambria Math" panose="02040503050406030204" pitchFamily="18" charset="0"/>
                                  </a:rPr>
                                  <m:t>𝜃</m:t>
                                </m:r>
                              </m:sub>
                            </m:sSub>
                            <m:d>
                              <m:dPr>
                                <m:ctrlPr>
                                  <a:rPr lang="ar-AE" altLang="zh-CN" sz="1200" i="1">
                                    <a:solidFill>
                                      <a:schemeClr val="tx1"/>
                                    </a:solidFill>
                                    <a:latin typeface="Cambria Math" panose="02040503050406030204" pitchFamily="18" charset="0"/>
                                  </a:rPr>
                                </m:ctrlPr>
                              </m:dPr>
                              <m:e>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𝐺</m:t>
                                    </m:r>
                                  </m:e>
                                </m:acc>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𝑘</m:t>
                                    </m:r>
                                  </m:sub>
                                </m:sSub>
                              </m:e>
                            </m:d>
                          </m:e>
                        </m:mr>
                      </m:m>
                    </m:oMath>
                  </m:oMathPara>
                </a14:m>
                <a:endParaRPr lang="zh-CN" altLang="en-US" sz="1200" i="1" dirty="0">
                  <a:solidFill>
                    <a:schemeClr val="tx1"/>
                  </a:solidFill>
                  <a:latin typeface="Cambria Math" panose="02040503050406030204" pitchFamily="18" charset="0"/>
                  <a:cs typeface="Cambria Math" panose="02040503050406030204" pitchFamily="18" charset="0"/>
                </a:endParaRPr>
              </a:p>
            </p:txBody>
          </p:sp>
        </mc:Choice>
        <mc:Fallback xmlns="">
          <p:sp>
            <p:nvSpPr>
              <p:cNvPr id="25" name="文本框 24">
                <a:extLst>
                  <a:ext uri="{FF2B5EF4-FFF2-40B4-BE49-F238E27FC236}">
                    <a16:creationId xmlns:a16="http://schemas.microsoft.com/office/drawing/2014/main" id="{A9358A5B-C4B7-1431-AC84-454F67AB8BE8}"/>
                  </a:ext>
                </a:extLst>
              </p:cNvPr>
              <p:cNvSpPr txBox="1">
                <a:spLocks noRot="1" noChangeAspect="1" noMove="1" noResize="1" noEditPoints="1" noAdjustHandles="1" noChangeArrowheads="1" noChangeShapeType="1" noTextEdit="1"/>
              </p:cNvSpPr>
              <p:nvPr/>
            </p:nvSpPr>
            <p:spPr>
              <a:xfrm>
                <a:off x="4342398" y="4489081"/>
                <a:ext cx="2900098" cy="818044"/>
              </a:xfrm>
              <a:prstGeom prst="rect">
                <a:avLst/>
              </a:prstGeom>
              <a:blipFill>
                <a:blip r:embed="rId6"/>
                <a:stretch>
                  <a:fillRect/>
                </a:stretch>
              </a:blipFill>
              <a:ln>
                <a:solidFill>
                  <a:schemeClr val="bg2">
                    <a:lumMod val="75000"/>
                  </a:schemeClr>
                </a:solidFill>
                <a:prstDash val="lg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3505F25F-5B4D-9C99-C1D0-E6028461CC0D}"/>
                  </a:ext>
                </a:extLst>
              </p:cNvPr>
              <p:cNvSpPr txBox="1"/>
              <p:nvPr/>
            </p:nvSpPr>
            <p:spPr>
              <a:xfrm>
                <a:off x="7512690" y="4489081"/>
                <a:ext cx="2900098" cy="818044"/>
              </a:xfrm>
              <a:prstGeom prst="rect">
                <a:avLst/>
              </a:prstGeom>
              <a:noFill/>
              <a:ln>
                <a:solidFill>
                  <a:schemeClr val="bg2">
                    <a:lumMod val="75000"/>
                  </a:schemeClr>
                </a:solidFill>
                <a:prstDash val="lgDash"/>
              </a:ln>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ar-AE" altLang="zh-CN" sz="1200" i="1" smtClean="0">
                              <a:solidFill>
                                <a:schemeClr val="tx1"/>
                              </a:solidFill>
                              <a:latin typeface="Cambria Math" panose="02040503050406030204" pitchFamily="18" charset="0"/>
                            </a:rPr>
                          </m:ctrlPr>
                        </m:mPr>
                        <m:mr>
                          <m:e/>
                          <m:e>
                            <m:func>
                              <m:funcPr>
                                <m:ctrlPr>
                                  <a:rPr lang="ar-AE" sz="1200" i="1">
                                    <a:solidFill>
                                      <a:schemeClr val="tx1"/>
                                    </a:solidFill>
                                    <a:latin typeface="Cambria Math" panose="02040503050406030204" pitchFamily="18" charset="0"/>
                                    <a:cs typeface="Cambria Math" panose="02040503050406030204" pitchFamily="18" charset="0"/>
                                  </a:rPr>
                                </m:ctrlPr>
                              </m:funcPr>
                              <m:fName>
                                <m:limLow>
                                  <m:limLowPr>
                                    <m:ctrlPr>
                                      <a:rPr lang="ar-AE" sz="1200" i="1">
                                        <a:solidFill>
                                          <a:schemeClr val="tx1"/>
                                        </a:solidFill>
                                        <a:latin typeface="Cambria Math" panose="02040503050406030204" pitchFamily="18" charset="0"/>
                                        <a:cs typeface="Cambria Math" panose="02040503050406030204" pitchFamily="18" charset="0"/>
                                      </a:rPr>
                                    </m:ctrlPr>
                                  </m:limLowPr>
                                  <m:e>
                                    <m:r>
                                      <m:rPr>
                                        <m:sty m:val="p"/>
                                      </m:rPr>
                                      <a:rPr lang="en-US" sz="1200">
                                        <a:solidFill>
                                          <a:schemeClr val="tx1"/>
                                        </a:solidFill>
                                        <a:latin typeface="Cambria Math" panose="02040503050406030204" pitchFamily="18" charset="0"/>
                                        <a:cs typeface="Cambria Math" panose="02040503050406030204" pitchFamily="18" charset="0"/>
                                      </a:rPr>
                                      <m:t>max</m:t>
                                    </m:r>
                                  </m:e>
                                  <m:lim>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𝐺</m:t>
                                        </m:r>
                                      </m:e>
                                    </m:acc>
                                    <m:r>
                                      <a:rPr lang="ar-AE" sz="1200" i="1">
                                        <a:solidFill>
                                          <a:schemeClr val="tx1"/>
                                        </a:solidFill>
                                        <a:latin typeface="Cambria Math" panose="02040503050406030204" pitchFamily="18" charset="0"/>
                                        <a:cs typeface="Cambria Math" panose="02040503050406030204" pitchFamily="18" charset="0"/>
                                      </a:rPr>
                                      <m:t>′</m:t>
                                    </m:r>
                                    <m:r>
                                      <a:rPr lang="ar-AE" sz="1200" i="1">
                                        <a:solidFill>
                                          <a:schemeClr val="tx1"/>
                                        </a:solidFill>
                                        <a:latin typeface="Cambria Math" panose="02040503050406030204" pitchFamily="18" charset="0"/>
                                        <a:cs typeface="Cambria Math" panose="02040503050406030204" pitchFamily="18" charset="0"/>
                                      </a:rPr>
                                      <m:t>=(</m:t>
                                    </m:r>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𝑉</m:t>
                                        </m:r>
                                      </m:e>
                                    </m:acc>
                                    <m:r>
                                      <a:rPr lang="ar-AE" sz="1200" i="1">
                                        <a:solidFill>
                                          <a:schemeClr val="tx1"/>
                                        </a:solidFill>
                                        <a:latin typeface="Cambria Math" panose="02040503050406030204" pitchFamily="18" charset="0"/>
                                        <a:cs typeface="Cambria Math" panose="02040503050406030204" pitchFamily="18" charset="0"/>
                                      </a:rPr>
                                      <m:t>,</m:t>
                                    </m:r>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𝑋</m:t>
                                        </m:r>
                                      </m:e>
                                    </m:acc>
                                    <m:r>
                                      <a:rPr lang="ar-AE" sz="1200" i="1">
                                        <a:solidFill>
                                          <a:schemeClr val="tx1"/>
                                        </a:solidFill>
                                        <a:latin typeface="Cambria Math" panose="02040503050406030204" pitchFamily="18" charset="0"/>
                                        <a:cs typeface="Cambria Math" panose="02040503050406030204" pitchFamily="18" charset="0"/>
                                      </a:rPr>
                                      <m:t>′</m:t>
                                    </m:r>
                                    <m:r>
                                      <a:rPr lang="ar-AE" sz="1200" i="1">
                                        <a:solidFill>
                                          <a:schemeClr val="tx1"/>
                                        </a:solidFill>
                                        <a:latin typeface="Cambria Math" panose="02040503050406030204" pitchFamily="18" charset="0"/>
                                        <a:cs typeface="Cambria Math" panose="02040503050406030204" pitchFamily="18" charset="0"/>
                                      </a:rPr>
                                      <m:t>,</m:t>
                                    </m:r>
                                    <m:acc>
                                      <m:accPr>
                                        <m:chr m:val="̂"/>
                                        <m:ctrlPr>
                                          <a:rPr lang="ar-AE" sz="1200" i="1">
                                            <a:solidFill>
                                              <a:schemeClr val="tx1"/>
                                            </a:solidFill>
                                            <a:latin typeface="Cambria Math" panose="02040503050406030204" pitchFamily="18" charset="0"/>
                                            <a:cs typeface="Cambria Math" panose="02040503050406030204" pitchFamily="18" charset="0"/>
                                          </a:rPr>
                                        </m:ctrlPr>
                                      </m:accPr>
                                      <m:e>
                                        <m:r>
                                          <a:rPr lang="ar-AE" sz="1200" i="1">
                                            <a:solidFill>
                                              <a:schemeClr val="tx1"/>
                                            </a:solidFill>
                                            <a:latin typeface="Cambria Math" panose="02040503050406030204" pitchFamily="18" charset="0"/>
                                            <a:cs typeface="Cambria Math" panose="02040503050406030204" pitchFamily="18" charset="0"/>
                                          </a:rPr>
                                          <m:t>𝐸</m:t>
                                        </m:r>
                                      </m:e>
                                    </m:acc>
                                    <m:r>
                                      <a:rPr lang="ar-AE" sz="1200" i="1">
                                        <a:solidFill>
                                          <a:schemeClr val="tx1"/>
                                        </a:solidFill>
                                        <a:latin typeface="Cambria Math" panose="02040503050406030204" pitchFamily="18" charset="0"/>
                                        <a:cs typeface="Cambria Math" panose="02040503050406030204" pitchFamily="18" charset="0"/>
                                      </a:rPr>
                                      <m:t>′</m:t>
                                    </m:r>
                                    <m:r>
                                      <a:rPr lang="ar-AE" sz="1200" i="1">
                                        <a:solidFill>
                                          <a:schemeClr val="tx1"/>
                                        </a:solidFill>
                                        <a:latin typeface="Cambria Math" panose="02040503050406030204" pitchFamily="18" charset="0"/>
                                        <a:cs typeface="Cambria Math" panose="02040503050406030204" pitchFamily="18" charset="0"/>
                                      </a:rPr>
                                      <m:t> )</m:t>
                                    </m:r>
                                  </m:lim>
                                </m:limLow>
                              </m:fName>
                              <m:e>
                                <m:nary>
                                  <m:naryPr>
                                    <m:chr m:val="∑"/>
                                    <m:limLoc m:val="undOvr"/>
                                    <m:ctrlPr>
                                      <a:rPr lang="zh-CN" altLang="en-US" sz="1200" i="1">
                                        <a:latin typeface="Cambria Math" panose="02040503050406030204" pitchFamily="18" charset="0"/>
                                      </a:rPr>
                                    </m:ctrlPr>
                                  </m:naryPr>
                                  <m:sub>
                                    <m:sSub>
                                      <m:sSubPr>
                                        <m:ctrlPr>
                                          <a:rPr lang="zh-CN" altLang="en-US" sz="1200" i="1">
                                            <a:latin typeface="Cambria Math" panose="02040503050406030204" pitchFamily="18" charset="0"/>
                                          </a:rPr>
                                        </m:ctrlPr>
                                      </m:sSubPr>
                                      <m:e>
                                        <m:r>
                                          <a:rPr lang="en-US" altLang="zh-CN" sz="1200" i="1">
                                            <a:latin typeface="Cambria Math" panose="02040503050406030204" pitchFamily="18" charset="0"/>
                                          </a:rPr>
                                          <m:t>𝑣</m:t>
                                        </m:r>
                                      </m:e>
                                      <m:sub>
                                        <m:r>
                                          <a:rPr lang="en-US" altLang="zh-CN" sz="1200" i="1">
                                            <a:latin typeface="Cambria Math" panose="02040503050406030204" pitchFamily="18" charset="0"/>
                                          </a:rPr>
                                          <m:t>𝑖</m:t>
                                        </m:r>
                                      </m:sub>
                                    </m:sSub>
                                    <m:r>
                                      <a:rPr lang="en-US" altLang="zh-CN" sz="1200">
                                        <a:latin typeface="Cambria Math" panose="02040503050406030204" pitchFamily="18" charset="0"/>
                                      </a:rPr>
                                      <m:t>∈</m:t>
                                    </m:r>
                                    <m:sSub>
                                      <m:sSubPr>
                                        <m:ctrlPr>
                                          <a:rPr lang="zh-CN" altLang="en-US" sz="1200" i="1">
                                            <a:latin typeface="Cambria Math" panose="02040503050406030204" pitchFamily="18" charset="0"/>
                                          </a:rPr>
                                        </m:ctrlPr>
                                      </m:sSubPr>
                                      <m:e>
                                        <m:r>
                                          <a:rPr lang="en-US" altLang="zh-CN" sz="1200" i="1">
                                            <a:latin typeface="Cambria Math" panose="02040503050406030204" pitchFamily="18" charset="0"/>
                                          </a:rPr>
                                          <m:t>𝑉</m:t>
                                        </m:r>
                                      </m:e>
                                      <m:sub>
                                        <m:r>
                                          <a:rPr lang="en-US" altLang="zh-CN" sz="1200" i="1">
                                            <a:latin typeface="Cambria Math" panose="02040503050406030204" pitchFamily="18" charset="0"/>
                                          </a:rPr>
                                          <m:t>𝑓</m:t>
                                        </m:r>
                                      </m:sub>
                                    </m:sSub>
                                  </m:sub>
                                  <m:sup>
                                    <m:r>
                                      <a:rPr lang="en-US" altLang="zh-CN" sz="1200" i="1">
                                        <a:latin typeface="Cambria Math" panose="02040503050406030204" pitchFamily="18" charset="0"/>
                                      </a:rPr>
                                      <m:t>​</m:t>
                                    </m:r>
                                  </m:sup>
                                  <m:e>
                                    <m:r>
                                      <a:rPr lang="en-US" altLang="zh-CN" sz="1200" i="1">
                                        <a:latin typeface="Cambria Math" panose="02040503050406030204" pitchFamily="18" charset="0"/>
                                      </a:rPr>
                                      <m:t>ℒ</m:t>
                                    </m:r>
                                  </m:e>
                                </m:nary>
                                <m:d>
                                  <m:dPr>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en-US" altLang="zh-CN" sz="1200" i="1">
                                            <a:latin typeface="Cambria Math" panose="02040503050406030204" pitchFamily="18" charset="0"/>
                                          </a:rPr>
                                          <m:t>𝑓</m:t>
                                        </m:r>
                                      </m:e>
                                      <m:sub>
                                        <m:r>
                                          <a:rPr lang="en-US" altLang="zh-CN" sz="1200" i="1">
                                            <a:latin typeface="Cambria Math" panose="02040503050406030204" pitchFamily="18" charset="0"/>
                                          </a:rPr>
                                          <m:t>𝜃</m:t>
                                        </m:r>
                                      </m:sub>
                                    </m:sSub>
                                    <m:d>
                                      <m:dPr>
                                        <m:ctrlPr>
                                          <a:rPr lang="zh-CN" altLang="en-US" sz="1200" i="1">
                                            <a:latin typeface="Cambria Math" panose="02040503050406030204" pitchFamily="18" charset="0"/>
                                          </a:rPr>
                                        </m:ctrlPr>
                                      </m:dPr>
                                      <m:e>
                                        <m:sSup>
                                          <m:sSupPr>
                                            <m:ctrlPr>
                                              <a:rPr lang="zh-CN" altLang="en-US" sz="1200" i="1">
                                                <a:latin typeface="Cambria Math" panose="02040503050406030204" pitchFamily="18" charset="0"/>
                                              </a:rPr>
                                            </m:ctrlPr>
                                          </m:sSupPr>
                                          <m:e>
                                            <m:acc>
                                              <m:accPr>
                                                <m:chr m:val="̂"/>
                                                <m:ctrlPr>
                                                  <a:rPr lang="zh-CN" altLang="en-US" sz="1200" i="1">
                                                    <a:latin typeface="Cambria Math" panose="02040503050406030204" pitchFamily="18" charset="0"/>
                                                  </a:rPr>
                                                </m:ctrlPr>
                                              </m:accPr>
                                              <m:e>
                                                <m:r>
                                                  <a:rPr lang="en-US" altLang="zh-CN" sz="1200" i="1">
                                                    <a:latin typeface="Cambria Math" panose="02040503050406030204" pitchFamily="18" charset="0"/>
                                                  </a:rPr>
                                                  <m:t>𝐺</m:t>
                                                </m:r>
                                              </m:e>
                                            </m:acc>
                                          </m:e>
                                          <m:sup>
                                            <m:r>
                                              <a:rPr lang="en-US" altLang="zh-CN" sz="1200" i="1">
                                                <a:latin typeface="Cambria Math" panose="02040503050406030204" pitchFamily="18" charset="0"/>
                                              </a:rPr>
                                              <m:t>′</m:t>
                                            </m:r>
                                          </m:sup>
                                        </m:sSup>
                                        <m:r>
                                          <a:rPr lang="en-US" altLang="zh-CN" sz="1200">
                                            <a:latin typeface="Cambria Math" panose="02040503050406030204" pitchFamily="18" charset="0"/>
                                          </a:rPr>
                                          <m:t>,</m:t>
                                        </m:r>
                                        <m:sSub>
                                          <m:sSubPr>
                                            <m:ctrlPr>
                                              <a:rPr lang="zh-CN" altLang="en-US" sz="1200" i="1">
                                                <a:latin typeface="Cambria Math" panose="02040503050406030204" pitchFamily="18" charset="0"/>
                                              </a:rPr>
                                            </m:ctrlPr>
                                          </m:sSubPr>
                                          <m:e>
                                            <m:r>
                                              <a:rPr lang="en-US" altLang="zh-CN" sz="1200" i="1">
                                                <a:latin typeface="Cambria Math" panose="02040503050406030204" pitchFamily="18" charset="0"/>
                                              </a:rPr>
                                              <m:t>𝑣</m:t>
                                            </m:r>
                                          </m:e>
                                          <m:sub>
                                            <m:r>
                                              <a:rPr lang="en-US" altLang="zh-CN" sz="1200" i="1">
                                                <a:latin typeface="Cambria Math" panose="02040503050406030204" pitchFamily="18" charset="0"/>
                                              </a:rPr>
                                              <m:t>𝑖</m:t>
                                            </m:r>
                                          </m:sub>
                                        </m:sSub>
                                      </m:e>
                                    </m:d>
                                    <m:r>
                                      <a:rPr lang="en-US" altLang="zh-CN" sz="1200">
                                        <a:latin typeface="Cambria Math" panose="02040503050406030204" pitchFamily="18" charset="0"/>
                                      </a:rPr>
                                      <m:t>,</m:t>
                                    </m:r>
                                    <m:sSub>
                                      <m:sSubPr>
                                        <m:ctrlPr>
                                          <a:rPr lang="zh-CN" altLang="en-US" sz="1200" i="1">
                                            <a:highlight>
                                              <a:srgbClr val="FFFF00"/>
                                            </a:highlight>
                                            <a:latin typeface="Cambria Math" panose="02040503050406030204" pitchFamily="18" charset="0"/>
                                          </a:rPr>
                                        </m:ctrlPr>
                                      </m:sSubPr>
                                      <m:e>
                                        <m:r>
                                          <a:rPr lang="en-US" altLang="zh-CN" sz="1200" b="0" i="1" smtClean="0">
                                            <a:highlight>
                                              <a:srgbClr val="FFFF00"/>
                                            </a:highlight>
                                            <a:latin typeface="Cambria Math" panose="02040503050406030204" pitchFamily="18" charset="0"/>
                                          </a:rPr>
                                          <m:t>𝑅</m:t>
                                        </m:r>
                                        <m:r>
                                          <a:rPr lang="en-US" altLang="zh-CN" sz="1200" b="0" i="1" smtClean="0">
                                            <a:highlight>
                                              <a:srgbClr val="FFFF00"/>
                                            </a:highlight>
                                            <a:latin typeface="Cambria Math" panose="02040503050406030204" pitchFamily="18" charset="0"/>
                                          </a:rPr>
                                          <m:t>(</m:t>
                                        </m:r>
                                        <m:r>
                                          <a:rPr lang="en-US" altLang="zh-CN" sz="1200" b="0" i="1" smtClean="0">
                                            <a:highlight>
                                              <a:srgbClr val="FFFF00"/>
                                            </a:highlight>
                                            <a:latin typeface="Cambria Math" panose="02040503050406030204" pitchFamily="18" charset="0"/>
                                          </a:rPr>
                                          <m:t>𝑌</m:t>
                                        </m:r>
                                      </m:e>
                                      <m:sub>
                                        <m:r>
                                          <a:rPr lang="en-US" altLang="zh-CN" sz="1200" i="1">
                                            <a:highlight>
                                              <a:srgbClr val="FFFF00"/>
                                            </a:highlight>
                                            <a:latin typeface="Cambria Math" panose="02040503050406030204" pitchFamily="18" charset="0"/>
                                          </a:rPr>
                                          <m:t>𝑖</m:t>
                                        </m:r>
                                      </m:sub>
                                    </m:sSub>
                                    <m:r>
                                      <a:rPr lang="en-US" altLang="zh-CN" sz="1200" b="0" i="1" smtClean="0">
                                        <a:highlight>
                                          <a:srgbClr val="FFFF00"/>
                                        </a:highlight>
                                        <a:latin typeface="Cambria Math" panose="02040503050406030204" pitchFamily="18" charset="0"/>
                                      </a:rPr>
                                      <m:t>)</m:t>
                                    </m:r>
                                  </m:e>
                                </m:d>
                              </m:e>
                            </m:func>
                          </m:e>
                        </m:mr>
                        <m:mr>
                          <m:e/>
                          <m:e>
                            <m:r>
                              <m:rPr>
                                <m:sty m:val="p"/>
                              </m:rPr>
                              <a:rPr lang="en-US" altLang="zh-CN" sz="1200" i="1">
                                <a:latin typeface="Cambria Math" panose="02040503050406030204" pitchFamily="18" charset="0"/>
                              </a:rPr>
                              <m:t>s</m:t>
                            </m:r>
                            <m:r>
                              <a:rPr lang="en-US" altLang="zh-CN" sz="1200" b="0" i="0" smtClean="0">
                                <a:latin typeface="Cambria Math" panose="02040503050406030204" pitchFamily="18" charset="0"/>
                              </a:rPr>
                              <m:t>.</m:t>
                            </m:r>
                            <m:r>
                              <m:rPr>
                                <m:sty m:val="p"/>
                              </m:rPr>
                              <a:rPr lang="en-US" altLang="zh-CN" sz="1200" b="0" i="0" smtClean="0">
                                <a:latin typeface="Cambria Math" panose="02040503050406030204" pitchFamily="18" charset="0"/>
                              </a:rPr>
                              <m:t>t</m:t>
                            </m:r>
                            <m:r>
                              <a:rPr lang="en-US" altLang="zh-CN" sz="1200" b="0" i="0" smtClean="0">
                                <a:latin typeface="Cambria Math" panose="02040503050406030204" pitchFamily="18" charset="0"/>
                              </a:rPr>
                              <m:t>.   ∀</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𝑘</m:t>
                                </m:r>
                              </m:sub>
                            </m:sSub>
                            <m:r>
                              <a:rPr lang="ar-AE" altLang="zh-CN" sz="1200" i="0">
                                <a:solidFill>
                                  <a:schemeClr val="tx1"/>
                                </a:solidFill>
                                <a:latin typeface="Cambria Math" panose="02040503050406030204" pitchFamily="18" charset="0"/>
                              </a:rPr>
                              <m:t>∈</m:t>
                            </m:r>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𝑉</m:t>
                                </m:r>
                              </m:e>
                            </m:acc>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𝑓</m:t>
                                </m:r>
                              </m:e>
                              <m:sub>
                                <m:r>
                                  <a:rPr lang="zh-CN" altLang="ar-AE" sz="1200" i="1">
                                    <a:solidFill>
                                      <a:schemeClr val="tx1"/>
                                    </a:solidFill>
                                    <a:latin typeface="Cambria Math" panose="02040503050406030204" pitchFamily="18" charset="0"/>
                                  </a:rPr>
                                  <m:t>𝜃</m:t>
                                </m:r>
                              </m:sub>
                            </m:sSub>
                            <m:d>
                              <m:dPr>
                                <m:ctrlPr>
                                  <a:rPr lang="ar-AE" altLang="zh-CN" sz="1200" i="1">
                                    <a:solidFill>
                                      <a:schemeClr val="tx1"/>
                                    </a:solidFill>
                                    <a:latin typeface="Cambria Math" panose="02040503050406030204" pitchFamily="18" charset="0"/>
                                  </a:rPr>
                                </m:ctrlPr>
                              </m:dPr>
                              <m:e>
                                <m:sSup>
                                  <m:sSupPr>
                                    <m:ctrlPr>
                                      <a:rPr lang="ar-AE" altLang="zh-CN" sz="1200" i="1">
                                        <a:solidFill>
                                          <a:schemeClr val="tx1"/>
                                        </a:solidFill>
                                        <a:latin typeface="Cambria Math" panose="02040503050406030204" pitchFamily="18" charset="0"/>
                                      </a:rPr>
                                    </m:ctrlPr>
                                  </m:sSupPr>
                                  <m:e>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𝐺</m:t>
                                        </m:r>
                                      </m:e>
                                    </m:acc>
                                  </m:e>
                                  <m:sup>
                                    <m:r>
                                      <a:rPr lang="ar-AE" altLang="zh-CN" sz="1200" i="0">
                                        <a:solidFill>
                                          <a:schemeClr val="tx1"/>
                                        </a:solidFill>
                                        <a:latin typeface="Cambria Math" panose="02040503050406030204" pitchFamily="18" charset="0"/>
                                      </a:rPr>
                                      <m:t>′</m:t>
                                    </m:r>
                                  </m:sup>
                                </m:sSup>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𝑘</m:t>
                                    </m:r>
                                  </m:sub>
                                </m:sSub>
                              </m:e>
                            </m:d>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𝑓</m:t>
                                </m:r>
                              </m:e>
                              <m:sub>
                                <m:r>
                                  <a:rPr lang="zh-CN" altLang="ar-AE" sz="1200" i="1">
                                    <a:solidFill>
                                      <a:schemeClr val="tx1"/>
                                    </a:solidFill>
                                    <a:latin typeface="Cambria Math" panose="02040503050406030204" pitchFamily="18" charset="0"/>
                                  </a:rPr>
                                  <m:t>𝜃</m:t>
                                </m:r>
                              </m:sub>
                            </m:sSub>
                            <m:d>
                              <m:dPr>
                                <m:ctrlPr>
                                  <a:rPr lang="ar-AE" altLang="zh-CN" sz="1200" i="1">
                                    <a:solidFill>
                                      <a:schemeClr val="tx1"/>
                                    </a:solidFill>
                                    <a:latin typeface="Cambria Math" panose="02040503050406030204" pitchFamily="18" charset="0"/>
                                  </a:rPr>
                                </m:ctrlPr>
                              </m:dPr>
                              <m:e>
                                <m:acc>
                                  <m:accPr>
                                    <m:chr m:val="̂"/>
                                    <m:ctrlPr>
                                      <a:rPr lang="ar-AE" altLang="zh-CN" sz="1200" i="1">
                                        <a:solidFill>
                                          <a:schemeClr val="tx1"/>
                                        </a:solidFill>
                                        <a:latin typeface="Cambria Math" panose="02040503050406030204" pitchFamily="18" charset="0"/>
                                      </a:rPr>
                                    </m:ctrlPr>
                                  </m:accPr>
                                  <m:e>
                                    <m:r>
                                      <a:rPr lang="zh-CN" altLang="ar-AE" sz="1200" i="1">
                                        <a:solidFill>
                                          <a:schemeClr val="tx1"/>
                                        </a:solidFill>
                                        <a:latin typeface="Cambria Math" panose="02040503050406030204" pitchFamily="18" charset="0"/>
                                      </a:rPr>
                                      <m:t>𝐺</m:t>
                                    </m:r>
                                  </m:e>
                                </m:acc>
                                <m:r>
                                  <a:rPr lang="ar-AE" altLang="zh-CN" sz="1200" i="0">
                                    <a:solidFill>
                                      <a:schemeClr val="tx1"/>
                                    </a:solidFill>
                                    <a:latin typeface="Cambria Math" panose="02040503050406030204" pitchFamily="18" charset="0"/>
                                  </a:rPr>
                                  <m:t>,</m:t>
                                </m:r>
                                <m:sSub>
                                  <m:sSubPr>
                                    <m:ctrlPr>
                                      <a:rPr lang="ar-AE" altLang="zh-CN" sz="1200" i="1">
                                        <a:solidFill>
                                          <a:schemeClr val="tx1"/>
                                        </a:solidFill>
                                        <a:latin typeface="Cambria Math" panose="02040503050406030204" pitchFamily="18" charset="0"/>
                                      </a:rPr>
                                    </m:ctrlPr>
                                  </m:sSubPr>
                                  <m:e>
                                    <m:r>
                                      <a:rPr lang="zh-CN" altLang="ar-AE" sz="1200" i="1">
                                        <a:solidFill>
                                          <a:schemeClr val="tx1"/>
                                        </a:solidFill>
                                        <a:latin typeface="Cambria Math" panose="02040503050406030204" pitchFamily="18" charset="0"/>
                                      </a:rPr>
                                      <m:t>𝑣</m:t>
                                    </m:r>
                                  </m:e>
                                  <m:sub>
                                    <m:r>
                                      <a:rPr lang="zh-CN" altLang="ar-AE" sz="1200" i="1">
                                        <a:solidFill>
                                          <a:schemeClr val="tx1"/>
                                        </a:solidFill>
                                        <a:latin typeface="Cambria Math" panose="02040503050406030204" pitchFamily="18" charset="0"/>
                                      </a:rPr>
                                      <m:t>𝑘</m:t>
                                    </m:r>
                                  </m:sub>
                                </m:sSub>
                              </m:e>
                            </m:d>
                          </m:e>
                        </m:mr>
                      </m:m>
                    </m:oMath>
                  </m:oMathPara>
                </a14:m>
                <a:endParaRPr lang="zh-CN" altLang="en-US" sz="1200" i="1" dirty="0">
                  <a:solidFill>
                    <a:schemeClr val="tx1"/>
                  </a:solidFill>
                  <a:latin typeface="Cambria Math" panose="02040503050406030204" pitchFamily="18" charset="0"/>
                  <a:cs typeface="Cambria Math" panose="02040503050406030204" pitchFamily="18" charset="0"/>
                </a:endParaRPr>
              </a:p>
            </p:txBody>
          </p:sp>
        </mc:Choice>
        <mc:Fallback xmlns="">
          <p:sp>
            <p:nvSpPr>
              <p:cNvPr id="27" name="文本框 26">
                <a:extLst>
                  <a:ext uri="{FF2B5EF4-FFF2-40B4-BE49-F238E27FC236}">
                    <a16:creationId xmlns:a16="http://schemas.microsoft.com/office/drawing/2014/main" id="{3505F25F-5B4D-9C99-C1D0-E6028461CC0D}"/>
                  </a:ext>
                </a:extLst>
              </p:cNvPr>
              <p:cNvSpPr txBox="1">
                <a:spLocks noRot="1" noChangeAspect="1" noMove="1" noResize="1" noEditPoints="1" noAdjustHandles="1" noChangeArrowheads="1" noChangeShapeType="1" noTextEdit="1"/>
              </p:cNvSpPr>
              <p:nvPr/>
            </p:nvSpPr>
            <p:spPr>
              <a:xfrm>
                <a:off x="7512690" y="4489081"/>
                <a:ext cx="2900098" cy="818044"/>
              </a:xfrm>
              <a:prstGeom prst="rect">
                <a:avLst/>
              </a:prstGeom>
              <a:blipFill>
                <a:blip r:embed="rId7"/>
                <a:stretch>
                  <a:fillRect/>
                </a:stretch>
              </a:blipFill>
              <a:ln>
                <a:solidFill>
                  <a:schemeClr val="bg2">
                    <a:lumMod val="75000"/>
                  </a:schemeClr>
                </a:solidFill>
                <a:prstDash val="lgDash"/>
              </a:ln>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C3CE70FE-54F4-E7D2-2FCC-753E12D0C0E0}"/>
              </a:ext>
            </a:extLst>
          </p:cNvPr>
          <p:cNvSpPr/>
          <p:nvPr/>
        </p:nvSpPr>
        <p:spPr>
          <a:xfrm>
            <a:off x="4267200" y="4439970"/>
            <a:ext cx="6217920" cy="92448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5A07B487-50ED-AF03-C378-E61AC8E3E11E}"/>
              </a:ext>
            </a:extLst>
          </p:cNvPr>
          <p:cNvCxnSpPr>
            <a:stCxn id="17" idx="3"/>
            <a:endCxn id="22" idx="1"/>
          </p:cNvCxnSpPr>
          <p:nvPr/>
        </p:nvCxnSpPr>
        <p:spPr>
          <a:xfrm>
            <a:off x="3886199" y="3764985"/>
            <a:ext cx="3708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2E139FDE-8BF4-A7A4-DF9A-39476CD7CDE3}"/>
              </a:ext>
            </a:extLst>
          </p:cNvPr>
          <p:cNvCxnSpPr>
            <a:cxnSpLocks/>
            <a:stCxn id="19" idx="3"/>
            <a:endCxn id="28" idx="1"/>
          </p:cNvCxnSpPr>
          <p:nvPr/>
        </p:nvCxnSpPr>
        <p:spPr>
          <a:xfrm>
            <a:off x="3886200" y="4898103"/>
            <a:ext cx="381000" cy="4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2FE2847F-C58E-086C-9355-38A2C48D5DCC}"/>
              </a:ext>
            </a:extLst>
          </p:cNvPr>
          <p:cNvCxnSpPr>
            <a:cxnSpLocks/>
            <a:stCxn id="25" idx="3"/>
            <a:endCxn id="27" idx="1"/>
          </p:cNvCxnSpPr>
          <p:nvPr/>
        </p:nvCxnSpPr>
        <p:spPr>
          <a:xfrm>
            <a:off x="7242496" y="4898103"/>
            <a:ext cx="2701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0F0CD2EA-3CE7-1D0C-943D-8B504A9A477B}"/>
              </a:ext>
            </a:extLst>
          </p:cNvPr>
          <p:cNvSpPr txBox="1"/>
          <p:nvPr/>
        </p:nvSpPr>
        <p:spPr>
          <a:xfrm>
            <a:off x="-64168" y="6492875"/>
            <a:ext cx="8357936" cy="261610"/>
          </a:xfrm>
          <a:prstGeom prst="rect">
            <a:avLst/>
          </a:prstGeom>
          <a:noFill/>
        </p:spPr>
        <p:txBody>
          <a:bodyPr wrap="square">
            <a:spAutoFit/>
          </a:bodyPr>
          <a:lstStyle/>
          <a:p>
            <a:pPr algn="l"/>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Securing Graph Neural Networks in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MLaaS</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A Comprehensive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Realisation</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of Query-based Integrity Verification</a:t>
            </a:r>
            <a:r>
              <a:rPr lang="en-US" altLang="zh-CN" sz="1100" i="0" dirty="0">
                <a:effectLst/>
                <a:highlight>
                  <a:srgbClr val="FFFFFF"/>
                </a:highlight>
                <a:latin typeface="Times New Roman" panose="02020603050405020304" pitchFamily="18" charset="0"/>
                <a:cs typeface="Times New Roman" panose="02020603050405020304" pitchFamily="18" charset="0"/>
              </a:rPr>
              <a:t>,</a:t>
            </a:r>
            <a:r>
              <a:rPr lang="en-US" altLang="zh-CN" sz="1100" dirty="0">
                <a:solidFill>
                  <a:srgbClr val="0563C1"/>
                </a:solidFill>
                <a:highlight>
                  <a:srgbClr val="FFFFFF"/>
                </a:highlight>
                <a:latin typeface="Times New Roman" panose="02020603050405020304" pitchFamily="18" charset="0"/>
                <a:cs typeface="Times New Roman" panose="02020603050405020304" pitchFamily="18" charset="0"/>
              </a:rPr>
              <a:t>  </a:t>
            </a:r>
            <a:r>
              <a:rPr lang="en-US" altLang="zh-CN" sz="1100" i="0" u="none"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u="none" strike="noStrike" dirty="0">
                <a:effectLst/>
                <a:highlight>
                  <a:srgbClr val="FFFFFF"/>
                </a:highlight>
                <a:latin typeface="Times New Roman" panose="02020603050405020304" pitchFamily="18" charset="0"/>
                <a:cs typeface="Times New Roman" panose="02020603050405020304" pitchFamily="18" charset="0"/>
              </a:rPr>
              <a:t> Pan</a:t>
            </a:r>
            <a:r>
              <a:rPr lang="en-US" altLang="zh-CN" sz="1100" dirty="0">
                <a:highlight>
                  <a:srgbClr val="FFFFFF"/>
                </a:highlight>
                <a:latin typeface="Times New Roman" panose="02020603050405020304" pitchFamily="18" charset="0"/>
                <a:cs typeface="Times New Roman" panose="02020603050405020304" pitchFamily="18" charset="0"/>
              </a:rPr>
              <a:t>,</a:t>
            </a:r>
            <a:r>
              <a:rPr lang="en-US" altLang="zh-CN" sz="1100" i="0" dirty="0">
                <a:effectLst/>
                <a:highlight>
                  <a:srgbClr val="FFFFFF"/>
                </a:highlight>
                <a:latin typeface="Times New Roman" panose="02020603050405020304" pitchFamily="18" charset="0"/>
                <a:cs typeface="Times New Roman" panose="02020603050405020304" pitchFamily="18" charset="0"/>
              </a:rPr>
              <a:t> S&amp;P,2024</a:t>
            </a:r>
            <a:endParaRPr lang="en-US" altLang="zh-CN" sz="1100" dirty="0">
              <a:solidFill>
                <a:srgbClr val="313131"/>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676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5979"/>
            <a:ext cx="10515600" cy="1325563"/>
          </a:xfrm>
        </p:spPr>
        <p:txBody>
          <a:bodyPr>
            <a:noAutofit/>
          </a:bodyPr>
          <a:lstStyle/>
          <a:p>
            <a:pPr algn="ctr"/>
            <a:r>
              <a:rPr lang="en-US" altLang="zh-CN" sz="2400" b="0" i="0" dirty="0">
                <a:solidFill>
                  <a:srgbClr val="0D0D0D"/>
                </a:solidFill>
                <a:effectLst/>
                <a:highlight>
                  <a:srgbClr val="FFFFFF"/>
                </a:highlight>
                <a:latin typeface="Arial Rounded MT Bold" panose="020F0704030504030204" pitchFamily="34" charset="0"/>
              </a:rPr>
              <a:t>Securing Graph Neural Networks in </a:t>
            </a:r>
            <a:r>
              <a:rPr lang="en-US" altLang="zh-CN" sz="2400" b="0" i="0" dirty="0" err="1">
                <a:solidFill>
                  <a:srgbClr val="0D0D0D"/>
                </a:solidFill>
                <a:effectLst/>
                <a:highlight>
                  <a:srgbClr val="FFFFFF"/>
                </a:highlight>
                <a:latin typeface="Arial Rounded MT Bold" panose="020F0704030504030204" pitchFamily="34" charset="0"/>
              </a:rPr>
              <a:t>MLaaS</a:t>
            </a:r>
            <a:r>
              <a:rPr lang="en-US" altLang="zh-CN" sz="2400" b="0" i="0" dirty="0">
                <a:solidFill>
                  <a:srgbClr val="0D0D0D"/>
                </a:solidFill>
                <a:effectLst/>
                <a:highlight>
                  <a:srgbClr val="FFFFFF"/>
                </a:highlight>
                <a:latin typeface="Arial Rounded MT Bold" panose="020F0704030504030204" pitchFamily="34" charset="0"/>
              </a:rPr>
              <a:t>: </a:t>
            </a:r>
            <a:br>
              <a:rPr lang="en-US" altLang="zh-CN" sz="2400" b="0" i="0" dirty="0">
                <a:solidFill>
                  <a:srgbClr val="0D0D0D"/>
                </a:solidFill>
                <a:effectLst/>
                <a:highlight>
                  <a:srgbClr val="FFFFFF"/>
                </a:highlight>
                <a:latin typeface="Arial Rounded MT Bold" panose="020F0704030504030204" pitchFamily="34" charset="0"/>
              </a:rPr>
            </a:br>
            <a:r>
              <a:rPr lang="en-US" altLang="zh-CN" sz="2400" b="0" i="0" dirty="0">
                <a:solidFill>
                  <a:srgbClr val="0D0D0D"/>
                </a:solidFill>
                <a:effectLst/>
                <a:highlight>
                  <a:srgbClr val="FFFFFF"/>
                </a:highlight>
                <a:latin typeface="Arial Rounded MT Bold" panose="020F0704030504030204" pitchFamily="34" charset="0"/>
              </a:rPr>
              <a:t>A Comprehensive Realization of Query-based Integrity Verification</a:t>
            </a:r>
            <a:endParaRPr lang="zh-CN" altLang="en-US" sz="2400" dirty="0">
              <a:latin typeface="Arial Rounded MT Bold" panose="020F0704030504030204" pitchFamily="34" charset="0"/>
            </a:endParaRPr>
          </a:p>
        </p:txBody>
      </p:sp>
      <p:sp>
        <p:nvSpPr>
          <p:cNvPr id="24" name="文本框 23"/>
          <p:cNvSpPr txBox="1"/>
          <p:nvPr/>
        </p:nvSpPr>
        <p:spPr>
          <a:xfrm>
            <a:off x="1362124" y="1471624"/>
            <a:ext cx="8714874"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实验</a:t>
            </a:r>
            <a:r>
              <a:rPr lang="en-US" altLang="zh-CN" dirty="0">
                <a:latin typeface="华文楷体" panose="02010600040101010101" pitchFamily="2" charset="-122"/>
                <a:ea typeface="华文楷体" panose="02010600040101010101" pitchFamily="2" charset="-122"/>
              </a:rPr>
              <a:t>—</a:t>
            </a:r>
            <a:r>
              <a:rPr lang="en-US" altLang="zh-CN" sz="1600" dirty="0">
                <a:latin typeface="Arial Rounded MT Bold" panose="020F0704030504030204" pitchFamily="34" charset="0"/>
                <a:ea typeface="华文楷体" panose="02010600040101010101" pitchFamily="2" charset="-122"/>
              </a:rPr>
              <a:t>Effectiveness</a:t>
            </a:r>
            <a:endParaRPr lang="zh-CN" altLang="en-US" dirty="0">
              <a:latin typeface="Arial Rounded MT Bold" panose="020F0704030504030204" pitchFamily="34" charset="0"/>
              <a:ea typeface="华文楷体" panose="02010600040101010101" pitchFamily="2" charset="-122"/>
            </a:endParaRPr>
          </a:p>
        </p:txBody>
      </p:sp>
      <p:cxnSp>
        <p:nvCxnSpPr>
          <p:cNvPr id="30" name="直接连接符 29"/>
          <p:cNvCxnSpPr/>
          <p:nvPr/>
        </p:nvCxnSpPr>
        <p:spPr>
          <a:xfrm>
            <a:off x="0" y="6464969"/>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形 2"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773" y="1471624"/>
            <a:ext cx="369332" cy="369332"/>
          </a:xfrm>
          <a:prstGeom prst="rect">
            <a:avLst/>
          </a:prstGeom>
        </p:spPr>
      </p:pic>
      <p:pic>
        <p:nvPicPr>
          <p:cNvPr id="52" name="图片 51"/>
          <p:cNvPicPr>
            <a:picLocks noChangeAspect="1"/>
          </p:cNvPicPr>
          <p:nvPr/>
        </p:nvPicPr>
        <p:blipFill>
          <a:blip r:embed="rId5"/>
          <a:stretch>
            <a:fillRect/>
          </a:stretch>
        </p:blipFill>
        <p:spPr>
          <a:xfrm>
            <a:off x="4199819" y="1908806"/>
            <a:ext cx="6772796" cy="4397678"/>
          </a:xfrm>
          <a:prstGeom prst="rect">
            <a:avLst/>
          </a:prstGeom>
        </p:spPr>
      </p:pic>
      <p:sp>
        <p:nvSpPr>
          <p:cNvPr id="7" name="文本框 6">
            <a:extLst>
              <a:ext uri="{FF2B5EF4-FFF2-40B4-BE49-F238E27FC236}">
                <a16:creationId xmlns:a16="http://schemas.microsoft.com/office/drawing/2014/main" id="{929B212B-1F5F-32EB-80F4-CEFF715F707C}"/>
              </a:ext>
            </a:extLst>
          </p:cNvPr>
          <p:cNvSpPr txBox="1"/>
          <p:nvPr/>
        </p:nvSpPr>
        <p:spPr>
          <a:xfrm>
            <a:off x="3004102" y="3244334"/>
            <a:ext cx="6127474" cy="369332"/>
          </a:xfrm>
          <a:prstGeom prst="rect">
            <a:avLst/>
          </a:prstGeom>
          <a:noFill/>
        </p:spPr>
        <p:txBody>
          <a:bodyPr wrap="square">
            <a:spAutoFit/>
          </a:bodyPr>
          <a:lstStyle/>
          <a:p>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18345BF-B2D9-9170-5E73-AEBA8C9AA5A5}"/>
                  </a:ext>
                </a:extLst>
              </p:cNvPr>
              <p:cNvSpPr txBox="1"/>
              <p:nvPr/>
            </p:nvSpPr>
            <p:spPr>
              <a:xfrm>
                <a:off x="907773" y="1898867"/>
                <a:ext cx="3334298" cy="734368"/>
              </a:xfrm>
              <a:prstGeom prst="rect">
                <a:avLst/>
              </a:prstGeom>
              <a:noFill/>
            </p:spPr>
            <p:txBody>
              <a:bodyPr wrap="square">
                <a:spAutoFit/>
              </a:bodyPr>
              <a:lstStyle/>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𝐷𝑅</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m:rPr>
                              <m:nor/>
                            </m:rPr>
                            <a:rPr lang="en-US" altLang="zh-CN" sz="1800" i="1">
                              <a:effectLst/>
                              <a:latin typeface="Cambria" panose="02040503050406030204" pitchFamily="18" charset="0"/>
                              <a:ea typeface="宋体" panose="02010600030101010101" pitchFamily="2" charset="-122"/>
                              <a:cs typeface="Times New Roman" panose="02020603050405020304" pitchFamily="18" charset="0"/>
                            </a:rPr>
                            <m:t> </m:t>
                          </m:r>
                          <m:r>
                            <m:rPr>
                              <m:nor/>
                            </m:rPr>
                            <a:rPr lang="en-US" altLang="zh-CN" sz="1800" i="1">
                              <a:effectLst/>
                              <a:latin typeface="Cambria" panose="02040503050406030204" pitchFamily="18" charset="0"/>
                              <a:ea typeface="宋体" panose="02010600030101010101" pitchFamily="2" charset="-122"/>
                              <a:cs typeface="Times New Roman" panose="02020603050405020304" pitchFamily="18" charset="0"/>
                            </a:rPr>
                            <m:t>successful</m:t>
                          </m:r>
                          <m:r>
                            <m:rPr>
                              <m:nor/>
                            </m:rPr>
                            <a:rPr lang="en-US" altLang="zh-CN" sz="1800" i="1">
                              <a:effectLst/>
                              <a:latin typeface="Cambria" panose="02040503050406030204" pitchFamily="18" charset="0"/>
                              <a:ea typeface="宋体" panose="02010600030101010101" pitchFamily="2" charset="-122"/>
                              <a:cs typeface="Times New Roman" panose="02020603050405020304" pitchFamily="18" charset="0"/>
                            </a:rPr>
                            <m:t> </m:t>
                          </m:r>
                          <m:r>
                            <m:rPr>
                              <m:nor/>
                            </m:rPr>
                            <a:rPr lang="en-US" altLang="zh-CN" sz="1800" i="1">
                              <a:effectLst/>
                              <a:latin typeface="Cambria" panose="02040503050406030204" pitchFamily="18" charset="0"/>
                              <a:ea typeface="宋体" panose="02010600030101010101" pitchFamily="2" charset="-122"/>
                              <a:cs typeface="Times New Roman" panose="02020603050405020304" pitchFamily="18" charset="0"/>
                            </a:rPr>
                            <m:t>detection</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m:rPr>
                              <m:nor/>
                            </m:rPr>
                            <a:rPr lang="en-US" altLang="zh-CN" sz="1800" i="1">
                              <a:effectLst/>
                              <a:latin typeface="Cambria" panose="02040503050406030204" pitchFamily="18" charset="0"/>
                              <a:ea typeface="宋体" panose="02010600030101010101" pitchFamily="2" charset="-122"/>
                              <a:cs typeface="Times New Roman" panose="02020603050405020304" pitchFamily="18" charset="0"/>
                            </a:rPr>
                            <m:t> </m:t>
                          </m:r>
                          <m:r>
                            <m:rPr>
                              <m:nor/>
                            </m:rPr>
                            <a:rPr lang="en-US" altLang="zh-CN" sz="1800" i="1">
                              <a:effectLst/>
                              <a:latin typeface="Cambria" panose="02040503050406030204" pitchFamily="18" charset="0"/>
                              <a:ea typeface="宋体" panose="02010600030101010101" pitchFamily="2" charset="-122"/>
                              <a:cs typeface="Times New Roman" panose="02020603050405020304" pitchFamily="18" charset="0"/>
                            </a:rPr>
                            <m:t>valid</m:t>
                          </m:r>
                          <m:r>
                            <m:rPr>
                              <m:nor/>
                            </m:rPr>
                            <a:rPr lang="en-US" altLang="zh-CN" sz="1800" i="1">
                              <a:effectLst/>
                              <a:latin typeface="Cambria" panose="02040503050406030204" pitchFamily="18" charset="0"/>
                              <a:ea typeface="宋体" panose="02010600030101010101" pitchFamily="2" charset="-122"/>
                              <a:cs typeface="Times New Roman" panose="02020603050405020304" pitchFamily="18" charset="0"/>
                            </a:rPr>
                            <m:t> </m:t>
                          </m:r>
                          <m:r>
                            <m:rPr>
                              <m:nor/>
                            </m:rPr>
                            <a:rPr lang="en-US" altLang="zh-CN" sz="1800" i="1">
                              <a:effectLst/>
                              <a:latin typeface="Cambria" panose="02040503050406030204" pitchFamily="18" charset="0"/>
                              <a:ea typeface="宋体" panose="02010600030101010101" pitchFamily="2" charset="-122"/>
                              <a:cs typeface="Times New Roman" panose="02020603050405020304" pitchFamily="18" charset="0"/>
                            </a:rPr>
                            <m:t>attacks</m:t>
                          </m:r>
                        </m:den>
                      </m:f>
                    </m:oMath>
                  </m:oMathPara>
                </a14:m>
                <a:endParaRPr lang="zh-CN" altLang="zh-CN" sz="1800" i="1"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718345BF-B2D9-9170-5E73-AEBA8C9AA5A5}"/>
                  </a:ext>
                </a:extLst>
              </p:cNvPr>
              <p:cNvSpPr txBox="1">
                <a:spLocks noRot="1" noChangeAspect="1" noMove="1" noResize="1" noEditPoints="1" noAdjustHandles="1" noChangeArrowheads="1" noChangeShapeType="1" noTextEdit="1"/>
              </p:cNvSpPr>
              <p:nvPr/>
            </p:nvSpPr>
            <p:spPr>
              <a:xfrm>
                <a:off x="907773" y="1898867"/>
                <a:ext cx="3334298" cy="734368"/>
              </a:xfrm>
              <a:prstGeom prst="rect">
                <a:avLst/>
              </a:prstGeom>
              <a:blipFill>
                <a:blip r:embed="rId6"/>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FB273044-D511-BBA4-80D1-328753431161}"/>
              </a:ext>
            </a:extLst>
          </p:cNvPr>
          <p:cNvSpPr txBox="1"/>
          <p:nvPr/>
        </p:nvSpPr>
        <p:spPr>
          <a:xfrm>
            <a:off x="-64168" y="6492875"/>
            <a:ext cx="8357936" cy="261610"/>
          </a:xfrm>
          <a:prstGeom prst="rect">
            <a:avLst/>
          </a:prstGeom>
          <a:noFill/>
        </p:spPr>
        <p:txBody>
          <a:bodyPr wrap="square">
            <a:spAutoFit/>
          </a:bodyPr>
          <a:lstStyle/>
          <a:p>
            <a:pPr algn="l"/>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Securing Graph Neural Networks in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MLaaS</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A Comprehensive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Realisation</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of Query-based Integrity Verification</a:t>
            </a:r>
            <a:r>
              <a:rPr lang="en-US" altLang="zh-CN" sz="1100" i="0" dirty="0">
                <a:effectLst/>
                <a:highlight>
                  <a:srgbClr val="FFFFFF"/>
                </a:highlight>
                <a:latin typeface="Times New Roman" panose="02020603050405020304" pitchFamily="18" charset="0"/>
                <a:cs typeface="Times New Roman" panose="02020603050405020304" pitchFamily="18" charset="0"/>
              </a:rPr>
              <a:t>,</a:t>
            </a:r>
            <a:r>
              <a:rPr lang="en-US" altLang="zh-CN" sz="1100" dirty="0">
                <a:solidFill>
                  <a:srgbClr val="0563C1"/>
                </a:solidFill>
                <a:highlight>
                  <a:srgbClr val="FFFFFF"/>
                </a:highlight>
                <a:latin typeface="Times New Roman" panose="02020603050405020304" pitchFamily="18" charset="0"/>
                <a:cs typeface="Times New Roman" panose="02020603050405020304" pitchFamily="18" charset="0"/>
              </a:rPr>
              <a:t>  </a:t>
            </a:r>
            <a:r>
              <a:rPr lang="en-US" altLang="zh-CN" sz="1100" i="0" u="none"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u="none" strike="noStrike" dirty="0">
                <a:effectLst/>
                <a:highlight>
                  <a:srgbClr val="FFFFFF"/>
                </a:highlight>
                <a:latin typeface="Times New Roman" panose="02020603050405020304" pitchFamily="18" charset="0"/>
                <a:cs typeface="Times New Roman" panose="02020603050405020304" pitchFamily="18" charset="0"/>
              </a:rPr>
              <a:t> Pan</a:t>
            </a:r>
            <a:r>
              <a:rPr lang="en-US" altLang="zh-CN" sz="1100" dirty="0">
                <a:highlight>
                  <a:srgbClr val="FFFFFF"/>
                </a:highlight>
                <a:latin typeface="Times New Roman" panose="02020603050405020304" pitchFamily="18" charset="0"/>
                <a:cs typeface="Times New Roman" panose="02020603050405020304" pitchFamily="18" charset="0"/>
              </a:rPr>
              <a:t>,</a:t>
            </a:r>
            <a:r>
              <a:rPr lang="en-US" altLang="zh-CN" sz="1100" i="0" dirty="0">
                <a:effectLst/>
                <a:highlight>
                  <a:srgbClr val="FFFFFF"/>
                </a:highlight>
                <a:latin typeface="Times New Roman" panose="02020603050405020304" pitchFamily="18" charset="0"/>
                <a:cs typeface="Times New Roman" panose="02020603050405020304" pitchFamily="18" charset="0"/>
              </a:rPr>
              <a:t> S&amp;P,2024</a:t>
            </a:r>
            <a:endParaRPr lang="en-US" altLang="zh-CN" sz="1100" dirty="0">
              <a:solidFill>
                <a:srgbClr val="313131"/>
              </a:solidFill>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5979"/>
            <a:ext cx="10515600" cy="1325563"/>
          </a:xfrm>
        </p:spPr>
        <p:txBody>
          <a:bodyPr>
            <a:noAutofit/>
          </a:bodyPr>
          <a:lstStyle/>
          <a:p>
            <a:pPr algn="ctr"/>
            <a:r>
              <a:rPr lang="en-US" altLang="zh-CN" sz="2400" b="0" i="0" dirty="0">
                <a:solidFill>
                  <a:srgbClr val="0D0D0D"/>
                </a:solidFill>
                <a:effectLst/>
                <a:highlight>
                  <a:srgbClr val="FFFFFF"/>
                </a:highlight>
                <a:latin typeface="Arial Rounded MT Bold" panose="020F0704030504030204" pitchFamily="34" charset="0"/>
              </a:rPr>
              <a:t>Securing Graph Neural Networks in </a:t>
            </a:r>
            <a:r>
              <a:rPr lang="en-US" altLang="zh-CN" sz="2400" b="0" i="0" dirty="0" err="1">
                <a:solidFill>
                  <a:srgbClr val="0D0D0D"/>
                </a:solidFill>
                <a:effectLst/>
                <a:highlight>
                  <a:srgbClr val="FFFFFF"/>
                </a:highlight>
                <a:latin typeface="Arial Rounded MT Bold" panose="020F0704030504030204" pitchFamily="34" charset="0"/>
              </a:rPr>
              <a:t>MLaaS</a:t>
            </a:r>
            <a:r>
              <a:rPr lang="en-US" altLang="zh-CN" sz="2400" b="0" i="0" dirty="0">
                <a:solidFill>
                  <a:srgbClr val="0D0D0D"/>
                </a:solidFill>
                <a:effectLst/>
                <a:highlight>
                  <a:srgbClr val="FFFFFF"/>
                </a:highlight>
                <a:latin typeface="Arial Rounded MT Bold" panose="020F0704030504030204" pitchFamily="34" charset="0"/>
              </a:rPr>
              <a:t>: </a:t>
            </a:r>
            <a:br>
              <a:rPr lang="en-US" altLang="zh-CN" sz="2400" b="0" i="0" dirty="0">
                <a:solidFill>
                  <a:srgbClr val="0D0D0D"/>
                </a:solidFill>
                <a:effectLst/>
                <a:highlight>
                  <a:srgbClr val="FFFFFF"/>
                </a:highlight>
                <a:latin typeface="Arial Rounded MT Bold" panose="020F0704030504030204" pitchFamily="34" charset="0"/>
              </a:rPr>
            </a:br>
            <a:r>
              <a:rPr lang="en-US" altLang="zh-CN" sz="2400" b="0" i="0" dirty="0">
                <a:solidFill>
                  <a:srgbClr val="0D0D0D"/>
                </a:solidFill>
                <a:effectLst/>
                <a:highlight>
                  <a:srgbClr val="FFFFFF"/>
                </a:highlight>
                <a:latin typeface="Arial Rounded MT Bold" panose="020F0704030504030204" pitchFamily="34" charset="0"/>
              </a:rPr>
              <a:t>A Comprehensive Realization of Query-based Integrity Verification</a:t>
            </a:r>
            <a:endParaRPr lang="zh-CN" altLang="en-US" sz="2400" dirty="0">
              <a:latin typeface="Arial Rounded MT Bold" panose="020F0704030504030204" pitchFamily="34" charset="0"/>
            </a:endParaRPr>
          </a:p>
        </p:txBody>
      </p:sp>
      <p:sp>
        <p:nvSpPr>
          <p:cNvPr id="24" name="文本框 23"/>
          <p:cNvSpPr txBox="1"/>
          <p:nvPr/>
        </p:nvSpPr>
        <p:spPr>
          <a:xfrm>
            <a:off x="1362124" y="1471624"/>
            <a:ext cx="8714874"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实验</a:t>
            </a:r>
            <a:r>
              <a:rPr lang="en-US" altLang="zh-CN" dirty="0">
                <a:latin typeface="华文楷体" panose="02010600040101010101" pitchFamily="2" charset="-122"/>
                <a:ea typeface="华文楷体" panose="02010600040101010101" pitchFamily="2" charset="-122"/>
              </a:rPr>
              <a:t>—</a:t>
            </a:r>
            <a:r>
              <a:rPr lang="en-US" altLang="zh-CN" sz="1600" dirty="0">
                <a:latin typeface="Arial Rounded MT Bold" panose="020F0704030504030204" pitchFamily="34" charset="0"/>
                <a:ea typeface="华文楷体" panose="02010600040101010101" pitchFamily="2" charset="-122"/>
              </a:rPr>
              <a:t>Robustness</a:t>
            </a:r>
            <a:endParaRPr lang="zh-CN" altLang="en-US" dirty="0">
              <a:latin typeface="Arial Rounded MT Bold" panose="020F0704030504030204" pitchFamily="34" charset="0"/>
              <a:ea typeface="华文楷体" panose="02010600040101010101" pitchFamily="2" charset="-122"/>
            </a:endParaRPr>
          </a:p>
        </p:txBody>
      </p:sp>
      <p:cxnSp>
        <p:nvCxnSpPr>
          <p:cNvPr id="30" name="直接连接符 29"/>
          <p:cNvCxnSpPr/>
          <p:nvPr/>
        </p:nvCxnSpPr>
        <p:spPr>
          <a:xfrm>
            <a:off x="0" y="6464969"/>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形 2"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773" y="1471624"/>
            <a:ext cx="369332" cy="369332"/>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18345BF-B2D9-9170-5E73-AEBA8C9AA5A5}"/>
                  </a:ext>
                </a:extLst>
              </p:cNvPr>
              <p:cNvSpPr txBox="1"/>
              <p:nvPr/>
            </p:nvSpPr>
            <p:spPr>
              <a:xfrm>
                <a:off x="1522084" y="2054926"/>
                <a:ext cx="4381219" cy="667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𝐵𝑅</m:t>
                      </m:r>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𝑐𝑜𝑟𝑟𝑒𝑐𝑡𝑙𝑦</m:t>
                          </m:r>
                          <m:r>
                            <a:rPr lang="en-US" altLang="zh-CN" b="0" i="1" smtClean="0">
                              <a:latin typeface="Cambria Math" panose="02040503050406030204" pitchFamily="18" charset="0"/>
                            </a:rPr>
                            <m:t> </m:t>
                          </m:r>
                          <m:r>
                            <a:rPr lang="en-US" altLang="zh-CN" i="1">
                              <a:latin typeface="Cambria Math" panose="02040503050406030204" pitchFamily="18" charset="0"/>
                            </a:rPr>
                            <m:t>𝑖𝑑𝑒𝑛𝑡𝑖𝑓𝑖𝑒𝑑</m:t>
                          </m:r>
                          <m:r>
                            <a:rPr lang="en-US" altLang="zh-CN" b="0" i="1" smtClean="0">
                              <a:latin typeface="Cambria Math" panose="02040503050406030204" pitchFamily="18" charset="0"/>
                            </a:rPr>
                            <m:t> </m:t>
                          </m:r>
                          <m:r>
                            <a:rPr lang="en-US" altLang="zh-CN" i="1">
                              <a:latin typeface="Cambria Math" panose="02040503050406030204" pitchFamily="18" charset="0"/>
                            </a:rPr>
                            <m:t>𝜈</m:t>
                          </m:r>
                          <m:r>
                            <a:rPr lang="en-US" altLang="zh-CN" i="1">
                              <a:latin typeface="Cambria Math" panose="02040503050406030204" pitchFamily="18" charset="0"/>
                            </a:rPr>
                            <m:t>𝑒𝑟𝑖𝑓𝑖𝑐𝑎𝑡𝑖𝑜𝑛</m:t>
                          </m:r>
                          <m:r>
                            <a:rPr lang="en-US" altLang="zh-CN">
                              <a:latin typeface="Cambria Math" panose="02040503050406030204" pitchFamily="18" charset="0"/>
                            </a:rPr>
                            <m:t>#</m:t>
                          </m:r>
                        </m:num>
                        <m:den>
                          <m:r>
                            <a:rPr lang="en-US" altLang="zh-CN" i="1">
                              <a:latin typeface="Cambria Math" panose="02040503050406030204" pitchFamily="18" charset="0"/>
                            </a:rPr>
                            <m:t>𝑡𝑟𝑢𝑒</m:t>
                          </m:r>
                          <m:r>
                            <a:rPr lang="en-US" altLang="zh-CN" b="0" i="1" smtClean="0">
                              <a:latin typeface="Cambria Math" panose="02040503050406030204" pitchFamily="18" charset="0"/>
                            </a:rPr>
                            <m:t> </m:t>
                          </m:r>
                          <m:r>
                            <a:rPr lang="en-US" altLang="zh-CN" i="1">
                              <a:latin typeface="Cambria Math" panose="02040503050406030204" pitchFamily="18" charset="0"/>
                            </a:rPr>
                            <m:t>𝜈</m:t>
                          </m:r>
                          <m:r>
                            <a:rPr lang="en-US" altLang="zh-CN" i="1">
                              <a:latin typeface="Cambria Math" panose="02040503050406030204" pitchFamily="18" charset="0"/>
                            </a:rPr>
                            <m:t>𝑒𝑟𝑖𝑓𝑖𝑐𝑎𝑡𝑖𝑜𝑛</m:t>
                          </m:r>
                          <m:r>
                            <a:rPr lang="en-US" altLang="zh-CN">
                              <a:latin typeface="Cambria Math" panose="02040503050406030204" pitchFamily="18" charset="0"/>
                            </a:rPr>
                            <m:t>#</m:t>
                          </m:r>
                        </m:den>
                      </m:f>
                    </m:oMath>
                  </m:oMathPara>
                </a14:m>
                <a:endParaRPr lang="zh-CN" altLang="zh-CN" dirty="0"/>
              </a:p>
            </p:txBody>
          </p:sp>
        </mc:Choice>
        <mc:Fallback xmlns="">
          <p:sp>
            <p:nvSpPr>
              <p:cNvPr id="9" name="文本框 8">
                <a:extLst>
                  <a:ext uri="{FF2B5EF4-FFF2-40B4-BE49-F238E27FC236}">
                    <a16:creationId xmlns:a16="http://schemas.microsoft.com/office/drawing/2014/main" id="{718345BF-B2D9-9170-5E73-AEBA8C9AA5A5}"/>
                  </a:ext>
                </a:extLst>
              </p:cNvPr>
              <p:cNvSpPr txBox="1">
                <a:spLocks noRot="1" noChangeAspect="1" noMove="1" noResize="1" noEditPoints="1" noAdjustHandles="1" noChangeArrowheads="1" noChangeShapeType="1" noTextEdit="1"/>
              </p:cNvSpPr>
              <p:nvPr/>
            </p:nvSpPr>
            <p:spPr>
              <a:xfrm>
                <a:off x="1522084" y="2054926"/>
                <a:ext cx="4381219" cy="667490"/>
              </a:xfrm>
              <a:prstGeom prst="rect">
                <a:avLst/>
              </a:prstGeom>
              <a:blipFill>
                <a:blip r:embed="rId5"/>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F812DDF-75E5-86EB-F855-1A09A2989AA4}"/>
              </a:ext>
            </a:extLst>
          </p:cNvPr>
          <p:cNvPicPr>
            <a:picLocks noChangeAspect="1"/>
          </p:cNvPicPr>
          <p:nvPr/>
        </p:nvPicPr>
        <p:blipFill>
          <a:blip r:embed="rId6"/>
          <a:stretch>
            <a:fillRect/>
          </a:stretch>
        </p:blipFill>
        <p:spPr>
          <a:xfrm>
            <a:off x="2679582" y="3086601"/>
            <a:ext cx="6079957" cy="2784062"/>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D7069A5-153F-EFF3-5C53-5A0A86309726}"/>
                  </a:ext>
                </a:extLst>
              </p:cNvPr>
              <p:cNvSpPr txBox="1"/>
              <p:nvPr/>
            </p:nvSpPr>
            <p:spPr>
              <a:xfrm>
                <a:off x="6416040" y="2054926"/>
                <a:ext cx="3318409" cy="553998"/>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𝐴</m:t>
                        </m:r>
                      </m:sub>
                    </m:sSub>
                    <m:r>
                      <a:rPr lang="zh-CN" altLang="en-US" i="1">
                        <a:latin typeface="Cambria Math" panose="02040503050406030204" pitchFamily="18" charset="0"/>
                      </a:rPr>
                      <m:t>：</m:t>
                    </m:r>
                  </m:oMath>
                </a14:m>
                <a:r>
                  <a:rPr lang="zh-CN" altLang="en-US" dirty="0">
                    <a:latin typeface="华文楷体" panose="02010600040101010101" pitchFamily="2" charset="-122"/>
                    <a:ea typeface="华文楷体" panose="02010600040101010101" pitchFamily="2" charset="-122"/>
                  </a:rPr>
                  <a:t>攻击者生成的指纹节点数量</a:t>
                </a:r>
                <a:endParaRPr lang="en-US" altLang="zh-CN" dirty="0">
                  <a:latin typeface="华文楷体" panose="02010600040101010101" pitchFamily="2" charset="-122"/>
                  <a:ea typeface="华文楷体" panose="02010600040101010101" pitchFamily="2" charset="-122"/>
                </a:endParaRPr>
              </a:p>
              <a:p>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m</m:t>
                        </m:r>
                      </m:e>
                      <m:sub>
                        <m:r>
                          <a:rPr lang="en-US" altLang="zh-CN" b="0" i="1" smtClean="0">
                            <a:latin typeface="Cambria Math" panose="02040503050406030204" pitchFamily="18" charset="0"/>
                          </a:rPr>
                          <m:t>𝑉</m:t>
                        </m:r>
                      </m:sub>
                    </m:sSub>
                    <m:r>
                      <a:rPr lang="zh-CN" altLang="en-US" i="1">
                        <a:latin typeface="Cambria Math" panose="02040503050406030204" pitchFamily="18" charset="0"/>
                      </a:rPr>
                      <m:t>：</m:t>
                    </m:r>
                  </m:oMath>
                </a14:m>
                <a:r>
                  <a:rPr lang="zh-CN" altLang="en-US" dirty="0">
                    <a:latin typeface="华文楷体" panose="02010600040101010101" pitchFamily="2" charset="-122"/>
                    <a:ea typeface="华文楷体" panose="02010600040101010101" pitchFamily="2" charset="-122"/>
                  </a:rPr>
                  <a:t>验证者生成的指纹节点数量</a:t>
                </a:r>
              </a:p>
            </p:txBody>
          </p:sp>
        </mc:Choice>
        <mc:Fallback xmlns="">
          <p:sp>
            <p:nvSpPr>
              <p:cNvPr id="6" name="文本框 5">
                <a:extLst>
                  <a:ext uri="{FF2B5EF4-FFF2-40B4-BE49-F238E27FC236}">
                    <a16:creationId xmlns:a16="http://schemas.microsoft.com/office/drawing/2014/main" id="{7D7069A5-153F-EFF3-5C53-5A0A86309726}"/>
                  </a:ext>
                </a:extLst>
              </p:cNvPr>
              <p:cNvSpPr txBox="1">
                <a:spLocks noRot="1" noChangeAspect="1" noMove="1" noResize="1" noEditPoints="1" noAdjustHandles="1" noChangeArrowheads="1" noChangeShapeType="1" noTextEdit="1"/>
              </p:cNvSpPr>
              <p:nvPr/>
            </p:nvSpPr>
            <p:spPr>
              <a:xfrm>
                <a:off x="6416040" y="2054926"/>
                <a:ext cx="3318409" cy="553998"/>
              </a:xfrm>
              <a:prstGeom prst="rect">
                <a:avLst/>
              </a:prstGeom>
              <a:blipFill>
                <a:blip r:embed="rId7"/>
                <a:stretch>
                  <a:fillRect l="-1838" t="-13187" r="-3860" b="-26374"/>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4BA1BDE8-EDA3-4F8F-5A55-EDDC0CC0365D}"/>
              </a:ext>
            </a:extLst>
          </p:cNvPr>
          <p:cNvSpPr txBox="1"/>
          <p:nvPr/>
        </p:nvSpPr>
        <p:spPr>
          <a:xfrm>
            <a:off x="-64168" y="6492875"/>
            <a:ext cx="8357936" cy="261610"/>
          </a:xfrm>
          <a:prstGeom prst="rect">
            <a:avLst/>
          </a:prstGeom>
          <a:noFill/>
        </p:spPr>
        <p:txBody>
          <a:bodyPr wrap="square">
            <a:spAutoFit/>
          </a:bodyPr>
          <a:lstStyle/>
          <a:p>
            <a:pPr algn="l"/>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Securing Graph Neural Networks in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MLaaS</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A Comprehensive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Realisation</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of Query-based Integrity Verification</a:t>
            </a:r>
            <a:r>
              <a:rPr lang="en-US" altLang="zh-CN" sz="1100" i="0" dirty="0">
                <a:effectLst/>
                <a:highlight>
                  <a:srgbClr val="FFFFFF"/>
                </a:highlight>
                <a:latin typeface="Times New Roman" panose="02020603050405020304" pitchFamily="18" charset="0"/>
                <a:cs typeface="Times New Roman" panose="02020603050405020304" pitchFamily="18" charset="0"/>
              </a:rPr>
              <a:t>,</a:t>
            </a:r>
            <a:r>
              <a:rPr lang="en-US" altLang="zh-CN" sz="1100" dirty="0">
                <a:solidFill>
                  <a:srgbClr val="0563C1"/>
                </a:solidFill>
                <a:highlight>
                  <a:srgbClr val="FFFFFF"/>
                </a:highlight>
                <a:latin typeface="Times New Roman" panose="02020603050405020304" pitchFamily="18" charset="0"/>
                <a:cs typeface="Times New Roman" panose="02020603050405020304" pitchFamily="18" charset="0"/>
              </a:rPr>
              <a:t>  </a:t>
            </a:r>
            <a:r>
              <a:rPr lang="en-US" altLang="zh-CN" sz="1100" i="0" u="none"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u="none" strike="noStrike" dirty="0">
                <a:effectLst/>
                <a:highlight>
                  <a:srgbClr val="FFFFFF"/>
                </a:highlight>
                <a:latin typeface="Times New Roman" panose="02020603050405020304" pitchFamily="18" charset="0"/>
                <a:cs typeface="Times New Roman" panose="02020603050405020304" pitchFamily="18" charset="0"/>
              </a:rPr>
              <a:t> Pan</a:t>
            </a:r>
            <a:r>
              <a:rPr lang="en-US" altLang="zh-CN" sz="1100" dirty="0">
                <a:highlight>
                  <a:srgbClr val="FFFFFF"/>
                </a:highlight>
                <a:latin typeface="Times New Roman" panose="02020603050405020304" pitchFamily="18" charset="0"/>
                <a:cs typeface="Times New Roman" panose="02020603050405020304" pitchFamily="18" charset="0"/>
              </a:rPr>
              <a:t>,</a:t>
            </a:r>
            <a:r>
              <a:rPr lang="en-US" altLang="zh-CN" sz="1100" i="0" dirty="0">
                <a:effectLst/>
                <a:highlight>
                  <a:srgbClr val="FFFFFF"/>
                </a:highlight>
                <a:latin typeface="Times New Roman" panose="02020603050405020304" pitchFamily="18" charset="0"/>
                <a:cs typeface="Times New Roman" panose="02020603050405020304" pitchFamily="18" charset="0"/>
              </a:rPr>
              <a:t> S&amp;P,2024</a:t>
            </a:r>
            <a:endParaRPr lang="en-US" altLang="zh-CN" sz="1100" dirty="0">
              <a:solidFill>
                <a:srgbClr val="313131"/>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636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2400" b="0" i="0" dirty="0" err="1">
                <a:solidFill>
                  <a:srgbClr val="0D0D0D"/>
                </a:solidFill>
                <a:effectLst/>
                <a:highlight>
                  <a:srgbClr val="FFFFFF"/>
                </a:highlight>
                <a:latin typeface="Arial Rounded MT Bold" panose="020F0704030504030204" pitchFamily="34" charset="0"/>
              </a:rPr>
              <a:t>GraphGuard</a:t>
            </a:r>
            <a:r>
              <a:rPr lang="en-US" altLang="zh-CN" sz="2400" b="0" i="0" dirty="0">
                <a:solidFill>
                  <a:srgbClr val="0D0D0D"/>
                </a:solidFill>
                <a:effectLst/>
                <a:highlight>
                  <a:srgbClr val="FFFFFF"/>
                </a:highlight>
                <a:latin typeface="Arial Rounded MT Bold" panose="020F0704030504030204" pitchFamily="34" charset="0"/>
              </a:rPr>
              <a:t>: Detecting and Counteracting Training Data Misuse in Graph Neural Networks</a:t>
            </a:r>
            <a:endParaRPr lang="zh-CN" altLang="en-US" sz="2400" dirty="0">
              <a:latin typeface="Arial Rounded MT Bold" panose="020F0704030504030204" pitchFamily="34" charset="0"/>
            </a:endParaRPr>
          </a:p>
        </p:txBody>
      </p:sp>
      <p:sp>
        <p:nvSpPr>
          <p:cNvPr id="24" name="文本框 23"/>
          <p:cNvSpPr txBox="1"/>
          <p:nvPr/>
        </p:nvSpPr>
        <p:spPr>
          <a:xfrm>
            <a:off x="1362124" y="1610770"/>
            <a:ext cx="8714874" cy="369332"/>
          </a:xfrm>
          <a:prstGeom prst="rect">
            <a:avLst/>
          </a:prstGeom>
          <a:noFill/>
        </p:spPr>
        <p:txBody>
          <a:bodyPr wrap="square">
            <a:spAutoFit/>
          </a:bodyPr>
          <a:lstStyle/>
          <a:p>
            <a:r>
              <a:rPr lang="en-US" altLang="zh-CN" dirty="0">
                <a:latin typeface="Arial Rounded MT Bold" panose="020F0704030504030204" pitchFamily="34" charset="0"/>
                <a:ea typeface="华文楷体" panose="02010600040101010101" pitchFamily="2" charset="-122"/>
              </a:rPr>
              <a:t>Motivation</a:t>
            </a:r>
            <a:endParaRPr lang="zh-CN" altLang="en-US" dirty="0">
              <a:latin typeface="Arial Rounded MT Bold" panose="020F0704030504030204" pitchFamily="34" charset="0"/>
              <a:ea typeface="华文楷体" panose="02010600040101010101" pitchFamily="2" charset="-122"/>
            </a:endParaRPr>
          </a:p>
        </p:txBody>
      </p:sp>
      <p:cxnSp>
        <p:nvCxnSpPr>
          <p:cNvPr id="30" name="直接连接符 29"/>
          <p:cNvCxnSpPr/>
          <p:nvPr/>
        </p:nvCxnSpPr>
        <p:spPr>
          <a:xfrm>
            <a:off x="0" y="6464969"/>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4168" y="6492875"/>
            <a:ext cx="8357936" cy="261610"/>
          </a:xfrm>
          <a:prstGeom prst="rect">
            <a:avLst/>
          </a:prstGeom>
          <a:noFill/>
        </p:spPr>
        <p:txBody>
          <a:bodyPr wrap="square">
            <a:spAutoFit/>
          </a:bodyPr>
          <a:lstStyle/>
          <a:p>
            <a:pPr algn="l"/>
            <a:r>
              <a:rPr lang="en-US" altLang="zh-CN" sz="1100" i="0" dirty="0" err="1">
                <a:effectLst/>
                <a:highlight>
                  <a:srgbClr val="FFFFFF"/>
                </a:highlight>
                <a:latin typeface="Times New Roman" panose="02020603050405020304" pitchFamily="18" charset="0"/>
                <a:cs typeface="Times New Roman" panose="02020603050405020304" pitchFamily="18" charset="0"/>
              </a:rPr>
              <a:t>GraphGuard</a:t>
            </a:r>
            <a:r>
              <a:rPr lang="en-US" altLang="zh-CN" sz="1100" i="0" dirty="0">
                <a:effectLst/>
                <a:highlight>
                  <a:srgbClr val="FFFFFF"/>
                </a:highlight>
                <a:latin typeface="Times New Roman" panose="02020603050405020304" pitchFamily="18" charset="0"/>
                <a:cs typeface="Times New Roman" panose="02020603050405020304" pitchFamily="18" charset="0"/>
              </a:rPr>
              <a:t>: Detecting and Counteracting Training Data Misuse in Graph Neural Networks,</a:t>
            </a:r>
            <a:r>
              <a:rPr lang="en-US" altLang="zh-CN" sz="1100" dirty="0">
                <a:highlight>
                  <a:srgbClr val="FFFFFF"/>
                </a:highlight>
                <a:latin typeface="Times New Roman" panose="02020603050405020304" pitchFamily="18" charset="0"/>
                <a:cs typeface="Times New Roman" panose="02020603050405020304" pitchFamily="18" charset="0"/>
              </a:rPr>
              <a:t>  </a:t>
            </a:r>
            <a:r>
              <a:rPr lang="en-US" altLang="zh-CN" sz="1100" i="0"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strike="noStrike" dirty="0">
                <a:effectLst/>
                <a:highlight>
                  <a:srgbClr val="FFFFFF"/>
                </a:highlight>
                <a:latin typeface="Times New Roman" panose="02020603050405020304" pitchFamily="18" charset="0"/>
                <a:cs typeface="Times New Roman" panose="02020603050405020304" pitchFamily="18" charset="0"/>
              </a:rPr>
              <a:t> </a:t>
            </a:r>
            <a:r>
              <a:rPr lang="en-US" altLang="zh-CN" sz="1100" dirty="0">
                <a:highlight>
                  <a:srgbClr val="FFFFFF"/>
                </a:highlight>
                <a:latin typeface="Times New Roman" panose="02020603050405020304" pitchFamily="18" charset="0"/>
                <a:cs typeface="Times New Roman" panose="02020603050405020304" pitchFamily="18" charset="0"/>
              </a:rPr>
              <a:t>Pan,</a:t>
            </a:r>
            <a:r>
              <a:rPr lang="en-US" altLang="zh-CN" sz="1100" i="0" dirty="0">
                <a:effectLst/>
                <a:highlight>
                  <a:srgbClr val="FFFFFF"/>
                </a:highlight>
                <a:latin typeface="Times New Roman" panose="02020603050405020304" pitchFamily="18" charset="0"/>
                <a:cs typeface="Times New Roman" panose="02020603050405020304" pitchFamily="18" charset="0"/>
              </a:rPr>
              <a:t> NDSS,2024</a:t>
            </a:r>
            <a:endParaRPr lang="en-US" altLang="zh-CN" sz="1100" dirty="0">
              <a:highlight>
                <a:srgbClr val="FFFFFF"/>
              </a:highlight>
              <a:latin typeface="Times New Roman" panose="02020603050405020304" pitchFamily="18" charset="0"/>
              <a:cs typeface="Times New Roman" panose="02020603050405020304" pitchFamily="18" charset="0"/>
            </a:endParaRPr>
          </a:p>
        </p:txBody>
      </p:sp>
      <p:pic>
        <p:nvPicPr>
          <p:cNvPr id="3" name="图形 2"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773" y="1610770"/>
            <a:ext cx="369332" cy="369332"/>
          </a:xfrm>
          <a:prstGeom prst="rect">
            <a:avLst/>
          </a:prstGeom>
        </p:spPr>
      </p:pic>
      <p:sp>
        <p:nvSpPr>
          <p:cNvPr id="5" name="文本框 4"/>
          <p:cNvSpPr txBox="1"/>
          <p:nvPr/>
        </p:nvSpPr>
        <p:spPr>
          <a:xfrm>
            <a:off x="1362124" y="2046503"/>
            <a:ext cx="9991676" cy="923330"/>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图神经网络（GNN）在图数据分析中的出现及其在</a:t>
            </a:r>
            <a:r>
              <a:rPr lang="en-US" altLang="zh-CN" dirty="0" err="1">
                <a:latin typeface="华文楷体" panose="02010600040101010101" pitchFamily="2" charset="-122"/>
                <a:ea typeface="华文楷体" panose="02010600040101010101" pitchFamily="2" charset="-122"/>
              </a:rPr>
              <a:t>MLaaS</a:t>
            </a:r>
            <a:r>
              <a:rPr lang="zh-CN" altLang="en-US" dirty="0">
                <a:latin typeface="华文楷体" panose="02010600040101010101" pitchFamily="2" charset="-122"/>
                <a:ea typeface="华文楷体" panose="02010600040101010101" pitchFamily="2" charset="-122"/>
              </a:rPr>
              <a:t>平台上的部署引起了人们对模型训练期间数据滥用的严重担忧。现有方法通常检测或缓解数据滥用，且主要针对本地 GNN 模型而不是基于云的 MLaaS 平台而设计。</a:t>
            </a:r>
          </a:p>
        </p:txBody>
      </p:sp>
      <p:sp>
        <p:nvSpPr>
          <p:cNvPr id="6" name="文本框 5"/>
          <p:cNvSpPr txBox="1"/>
          <p:nvPr/>
        </p:nvSpPr>
        <p:spPr>
          <a:xfrm>
            <a:off x="1362124" y="3653955"/>
            <a:ext cx="9991676" cy="1277273"/>
          </a:xfrm>
          <a:prstGeom prst="rect">
            <a:avLst/>
          </a:prstGeom>
          <a:noFill/>
        </p:spPr>
        <p:txBody>
          <a:bodyPr wrap="square">
            <a:spAutoFit/>
          </a:bodyPr>
          <a:lstStyle/>
          <a:p>
            <a:pPr>
              <a:spcAft>
                <a:spcPts val="600"/>
              </a:spcAft>
            </a:pPr>
            <a:r>
              <a:rPr lang="zh-CN" altLang="en-US" dirty="0">
                <a:latin typeface="华文楷体" panose="02010600040101010101" pitchFamily="2" charset="-122"/>
                <a:ea typeface="华文楷体" panose="02010600040101010101" pitchFamily="2" charset="-122"/>
              </a:rPr>
              <a:t>提出了一个名为 GraphGuard 的创新集成框架，这是第一个解决 MLaaS 环境中 GNN 图数据滥用检测和缓解问题的实用方法</a:t>
            </a:r>
            <a:endParaRPr lang="en-US" altLang="zh-CN" dirty="0">
              <a:latin typeface="华文楷体" panose="02010600040101010101" pitchFamily="2" charset="-122"/>
              <a:ea typeface="华文楷体" panose="02010600040101010101" pitchFamily="2" charset="-122"/>
            </a:endParaRPr>
          </a:p>
          <a:p>
            <a:pPr>
              <a:spcAft>
                <a:spcPts val="600"/>
              </a:spcAft>
            </a:pPr>
            <a:r>
              <a:rPr lang="zh-CN" altLang="en-US" dirty="0">
                <a:latin typeface="华文楷体" panose="02010600040101010101" pitchFamily="2" charset="-122"/>
                <a:ea typeface="华文楷体" panose="02010600040101010101" pitchFamily="2" charset="-122"/>
              </a:rPr>
              <a:t>定义了 </a:t>
            </a:r>
            <a:r>
              <a:rPr lang="en-US" altLang="zh-CN" dirty="0" err="1">
                <a:latin typeface="华文楷体" panose="02010600040101010101" pitchFamily="2" charset="-122"/>
                <a:ea typeface="华文楷体" panose="02010600040101010101" pitchFamily="2" charset="-122"/>
              </a:rPr>
              <a:t>MLaaS</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部署的 </a:t>
            </a:r>
            <a:r>
              <a:rPr lang="en-US" altLang="zh-CN" dirty="0">
                <a:latin typeface="华文楷体" panose="02010600040101010101" pitchFamily="2" charset="-122"/>
                <a:ea typeface="华文楷体" panose="02010600040101010101" pitchFamily="2" charset="-122"/>
              </a:rPr>
              <a:t>GNN </a:t>
            </a:r>
            <a:r>
              <a:rPr lang="zh-CN" altLang="en-US" dirty="0">
                <a:latin typeface="华文楷体" panose="02010600040101010101" pitchFamily="2" charset="-122"/>
                <a:ea typeface="华文楷体" panose="02010600040101010101" pitchFamily="2" charset="-122"/>
              </a:rPr>
              <a:t>中的图数据滥用问题，并确定了缓解该问题的四个关键要求：可检测、可补救、数据私有化和模型不可知</a:t>
            </a:r>
          </a:p>
        </p:txBody>
      </p:sp>
      <p:sp>
        <p:nvSpPr>
          <p:cNvPr id="7" name="文本框 6"/>
          <p:cNvSpPr txBox="1"/>
          <p:nvPr/>
        </p:nvSpPr>
        <p:spPr>
          <a:xfrm>
            <a:off x="1362124" y="3270272"/>
            <a:ext cx="8714874" cy="369332"/>
          </a:xfrm>
          <a:prstGeom prst="rect">
            <a:avLst/>
          </a:prstGeom>
          <a:noFill/>
        </p:spPr>
        <p:txBody>
          <a:bodyPr wrap="square">
            <a:spAutoFit/>
          </a:bodyPr>
          <a:lstStyle/>
          <a:p>
            <a:r>
              <a:rPr lang="en-US" altLang="zh-CN" dirty="0">
                <a:latin typeface="Arial Rounded MT Bold" panose="020F0704030504030204" pitchFamily="34" charset="0"/>
                <a:ea typeface="华文楷体" panose="02010600040101010101" pitchFamily="2" charset="-122"/>
              </a:rPr>
              <a:t>Contribution</a:t>
            </a:r>
            <a:endParaRPr lang="zh-CN" altLang="en-US" dirty="0">
              <a:latin typeface="Arial Rounded MT Bold" panose="020F0704030504030204" pitchFamily="34" charset="0"/>
              <a:ea typeface="华文楷体" panose="02010600040101010101" pitchFamily="2" charset="-122"/>
            </a:endParaRPr>
          </a:p>
        </p:txBody>
      </p:sp>
      <p:pic>
        <p:nvPicPr>
          <p:cNvPr id="8" name="图形 7"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773" y="3270272"/>
            <a:ext cx="369332" cy="3693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2400" b="0" i="0" dirty="0" err="1">
                <a:solidFill>
                  <a:srgbClr val="0D0D0D"/>
                </a:solidFill>
                <a:effectLst/>
                <a:highlight>
                  <a:srgbClr val="FFFFFF"/>
                </a:highlight>
                <a:latin typeface="Arial Rounded MT Bold" panose="020F0704030504030204" pitchFamily="34" charset="0"/>
              </a:rPr>
              <a:t>GraphGuard</a:t>
            </a:r>
            <a:r>
              <a:rPr lang="en-US" altLang="zh-CN" sz="2400" b="0" i="0" dirty="0">
                <a:solidFill>
                  <a:srgbClr val="0D0D0D"/>
                </a:solidFill>
                <a:effectLst/>
                <a:highlight>
                  <a:srgbClr val="FFFFFF"/>
                </a:highlight>
                <a:latin typeface="Arial Rounded MT Bold" panose="020F0704030504030204" pitchFamily="34" charset="0"/>
              </a:rPr>
              <a:t>: Detecting and Counteracting Training Data Misuse in Graph Neural Networks</a:t>
            </a:r>
            <a:endParaRPr lang="zh-CN" altLang="en-US" sz="2400" dirty="0">
              <a:latin typeface="Arial Rounded MT Bold" panose="020F0704030504030204" pitchFamily="34" charset="0"/>
            </a:endParaRPr>
          </a:p>
        </p:txBody>
      </p:sp>
      <p:sp>
        <p:nvSpPr>
          <p:cNvPr id="24" name="文本框 23"/>
          <p:cNvSpPr txBox="1"/>
          <p:nvPr/>
        </p:nvSpPr>
        <p:spPr>
          <a:xfrm>
            <a:off x="1362124" y="1491502"/>
            <a:ext cx="8714874" cy="369332"/>
          </a:xfrm>
          <a:prstGeom prst="rect">
            <a:avLst/>
          </a:prstGeom>
          <a:noFill/>
        </p:spPr>
        <p:txBody>
          <a:bodyPr wrap="square">
            <a:spAutoFit/>
          </a:bodyPr>
          <a:lstStyle/>
          <a:p>
            <a:r>
              <a:rPr lang="en-US" altLang="zh-CN" dirty="0">
                <a:latin typeface="Arial Rounded MT Bold" panose="020F0704030504030204" pitchFamily="34" charset="0"/>
                <a:ea typeface="华文楷体" panose="02010600040101010101" pitchFamily="2" charset="-122"/>
              </a:rPr>
              <a:t>Problem Formulation</a:t>
            </a:r>
            <a:endParaRPr lang="zh-CN" altLang="en-US" dirty="0">
              <a:latin typeface="Arial Rounded MT Bold" panose="020F0704030504030204" pitchFamily="34" charset="0"/>
              <a:ea typeface="华文楷体" panose="02010600040101010101" pitchFamily="2" charset="-122"/>
            </a:endParaRPr>
          </a:p>
        </p:txBody>
      </p:sp>
      <p:cxnSp>
        <p:nvCxnSpPr>
          <p:cNvPr id="30" name="直接连接符 29"/>
          <p:cNvCxnSpPr/>
          <p:nvPr/>
        </p:nvCxnSpPr>
        <p:spPr>
          <a:xfrm>
            <a:off x="0" y="6425213"/>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图形 2"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773" y="1491502"/>
            <a:ext cx="369332" cy="369332"/>
          </a:xfrm>
          <a:prstGeom prst="rect">
            <a:avLst/>
          </a:prstGeom>
        </p:spPr>
      </p:pic>
      <p:pic>
        <p:nvPicPr>
          <p:cNvPr id="9" name="图片 8"/>
          <p:cNvPicPr>
            <a:picLocks noChangeAspect="1"/>
          </p:cNvPicPr>
          <p:nvPr/>
        </p:nvPicPr>
        <p:blipFill>
          <a:blip r:embed="rId5"/>
          <a:stretch>
            <a:fillRect/>
          </a:stretch>
        </p:blipFill>
        <p:spPr>
          <a:xfrm>
            <a:off x="1463474" y="1973985"/>
            <a:ext cx="3858163" cy="1686160"/>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7843568" y="2214112"/>
                <a:ext cx="3038889" cy="1275798"/>
              </a:xfrm>
              <a:prstGeom prst="rect">
                <a:avLst/>
              </a:prstGeom>
              <a:noFill/>
              <a:ln>
                <a:solidFill>
                  <a:schemeClr val="tx1"/>
                </a:solidFill>
                <a:prstDash val="lgDash"/>
              </a:ln>
            </p:spPr>
            <p:txBody>
              <a:bodyPr wrap="square">
                <a:spAutoFit/>
              </a:bodyPr>
              <a:lstStyle/>
              <a:p>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𝐴</m:t>
                        </m:r>
                      </m:e>
                      <m:sub>
                        <m:r>
                          <a:rPr lang="en-US" altLang="zh-CN" b="0" i="1" dirty="0" smtClean="0">
                            <a:latin typeface="Cambria Math" panose="02040503050406030204" pitchFamily="18" charset="0"/>
                          </a:rPr>
                          <m:t>𝑝</m:t>
                        </m:r>
                      </m:sub>
                    </m:sSub>
                  </m:oMath>
                </a14:m>
                <a:r>
                  <a:rPr lang="zh-CN" altLang="en-US" dirty="0"/>
                  <a:t> </a:t>
                </a:r>
                <a:r>
                  <a:rPr lang="en-US" altLang="zh-CN" dirty="0"/>
                  <a:t>:</a:t>
                </a:r>
                <a:r>
                  <a:rPr lang="zh-CN" altLang="en-US" dirty="0">
                    <a:latin typeface="Times New Roman" panose="02020603050405020304" pitchFamily="18" charset="0"/>
                    <a:cs typeface="Times New Roman" panose="02020603050405020304" pitchFamily="18" charset="0"/>
                  </a:rPr>
                  <a:t>graph structure</a:t>
                </a:r>
                <a:endParaRPr lang="en-US" altLang="zh-CN"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𝑝</m:t>
                        </m:r>
                      </m:sub>
                    </m:sSub>
                  </m:oMath>
                </a14:m>
                <a:r>
                  <a:rPr lang="zh-CN" altLang="en-US" dirty="0"/>
                  <a:t> </a:t>
                </a:r>
                <a:r>
                  <a:rPr lang="en-US" altLang="zh-CN" dirty="0"/>
                  <a:t>:</a:t>
                </a:r>
                <a:r>
                  <a:rPr lang="en-US" altLang="zh-CN" dirty="0">
                    <a:latin typeface="Times New Roman" panose="02020603050405020304" pitchFamily="18" charset="0"/>
                    <a:cs typeface="Times New Roman" panose="02020603050405020304" pitchFamily="18" charset="0"/>
                  </a:rPr>
                  <a:t>less sensitive data</a:t>
                </a:r>
              </a:p>
              <a:p>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𝑓</m:t>
                        </m:r>
                      </m:e>
                      <m:sub>
                        <m:sSup>
                          <m:sSupPr>
                            <m:ctrlPr>
                              <a:rPr lang="en-US" altLang="zh-CN" b="0" i="1" dirty="0" smtClean="0">
                                <a:latin typeface="Cambria Math" panose="02040503050406030204" pitchFamily="18" charset="0"/>
                              </a:rPr>
                            </m:ctrlPr>
                          </m:sSupPr>
                          <m:e>
                            <m:r>
                              <a:rPr lang="zh-CN" altLang="en-US" b="0" i="1" dirty="0" smtClean="0">
                                <a:latin typeface="Cambria Math" panose="02040503050406030204" pitchFamily="18" charset="0"/>
                              </a:rPr>
                              <m:t>𝜃</m:t>
                            </m:r>
                          </m:e>
                          <m:sup>
                            <m:r>
                              <a:rPr lang="en-US" altLang="zh-CN" b="0" i="1" dirty="0" smtClean="0">
                                <a:latin typeface="Cambria Math" panose="02040503050406030204" pitchFamily="18" charset="0"/>
                              </a:rPr>
                              <m:t>∗</m:t>
                            </m:r>
                          </m:sup>
                        </m:sSup>
                      </m:sub>
                    </m:sSub>
                  </m:oMath>
                </a14:m>
                <a:r>
                  <a:rPr lang="zh-CN" altLang="en-US" dirty="0"/>
                  <a:t> </a:t>
                </a:r>
                <a:r>
                  <a:rPr lang="en-US" altLang="zh-CN" dirty="0"/>
                  <a:t>:</a:t>
                </a:r>
                <a:r>
                  <a:rPr lang="en-US" altLang="zh-CN" dirty="0">
                    <a:latin typeface="Times New Roman" panose="02020603050405020304" pitchFamily="18" charset="0"/>
                    <a:cs typeface="Times New Roman" panose="02020603050405020304" pitchFamily="18" charset="0"/>
                  </a:rPr>
                  <a:t>GNN models</a:t>
                </a:r>
              </a:p>
              <a:p>
                <a14:m>
                  <m:oMath xmlns:m="http://schemas.openxmlformats.org/officeDocument/2006/math">
                    <m:sSub>
                      <m:sSubPr>
                        <m:ctrlPr>
                          <a:rPr lang="en-US" altLang="zh-CN" i="1" dirty="0" smtClean="0">
                            <a:latin typeface="Cambria Math" panose="02040503050406030204" pitchFamily="18" charset="0"/>
                          </a:rPr>
                        </m:ctrlPr>
                      </m:sSubPr>
                      <m:e>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𝑚</m:t>
                            </m:r>
                          </m:sub>
                          <m:sup>
                            <m:r>
                              <a:rPr lang="en-US" altLang="zh-CN" b="0" i="1" dirty="0" smtClean="0">
                                <a:latin typeface="Cambria Math" panose="02040503050406030204" pitchFamily="18" charset="0"/>
                              </a:rPr>
                              <m:t>0</m:t>
                            </m:r>
                          </m:sup>
                        </m:sSubSup>
                      </m:e>
                      <m:sub>
                        <m:r>
                          <a:rPr lang="en-US" altLang="zh-CN" b="0" i="1" dirty="0" smtClean="0">
                            <a:latin typeface="Cambria Math" panose="02040503050406030204" pitchFamily="18" charset="0"/>
                          </a:rPr>
                          <m:t> </m:t>
                        </m:r>
                      </m:sub>
                    </m:sSub>
                  </m:oMath>
                </a14:m>
                <a:r>
                  <a:rPr lang="en-US" altLang="zh-CN" dirty="0">
                    <a:latin typeface="Times New Roman" panose="02020603050405020304" pitchFamily="18" charset="0"/>
                    <a:cs typeface="Times New Roman" panose="02020603050405020304" pitchFamily="18" charset="0"/>
                  </a:rPr>
                  <a:t>: authorized training graph</a:t>
                </a:r>
              </a:p>
            </p:txBody>
          </p:sp>
        </mc:Choice>
        <mc:Fallback xmlns="">
          <p:sp>
            <p:nvSpPr>
              <p:cNvPr id="11" name="文本框 10"/>
              <p:cNvSpPr txBox="1">
                <a:spLocks noRot="1" noChangeAspect="1" noMove="1" noResize="1" noEditPoints="1" noAdjustHandles="1" noChangeArrowheads="1" noChangeShapeType="1" noTextEdit="1"/>
              </p:cNvSpPr>
              <p:nvPr/>
            </p:nvSpPr>
            <p:spPr>
              <a:xfrm>
                <a:off x="7843568" y="2214112"/>
                <a:ext cx="3038889" cy="1275798"/>
              </a:xfrm>
              <a:prstGeom prst="rect">
                <a:avLst/>
              </a:prstGeom>
              <a:blipFill rotWithShape="1">
                <a:blip r:embed="rId6"/>
                <a:stretch>
                  <a:fillRect l="-169" t="-388" r="-152" b="-352"/>
                </a:stretch>
              </a:blipFill>
              <a:ln>
                <a:solidFill>
                  <a:schemeClr val="tx1"/>
                </a:solidFill>
                <a:prstDash val="lgDash"/>
              </a:ln>
            </p:spPr>
            <p:txBody>
              <a:bodyPr/>
              <a:lstStyle/>
              <a:p>
                <a:r>
                  <a:rPr lang="zh-CN" altLang="en-US">
                    <a:noFill/>
                  </a:rPr>
                  <a:t> </a:t>
                </a:r>
              </a:p>
            </p:txBody>
          </p:sp>
        </mc:Fallback>
      </mc:AlternateContent>
      <p:grpSp>
        <p:nvGrpSpPr>
          <p:cNvPr id="17" name="组合 16"/>
          <p:cNvGrpSpPr/>
          <p:nvPr/>
        </p:nvGrpSpPr>
        <p:grpSpPr>
          <a:xfrm>
            <a:off x="5534379" y="2315907"/>
            <a:ext cx="2506378" cy="1072208"/>
            <a:chOff x="8675144" y="2369398"/>
            <a:chExt cx="2506378" cy="1072208"/>
          </a:xfrm>
        </p:grpSpPr>
        <p:pic>
          <p:nvPicPr>
            <p:cNvPr id="13" name="图片 12"/>
            <p:cNvPicPr>
              <a:picLocks noChangeAspect="1"/>
            </p:cNvPicPr>
            <p:nvPr/>
          </p:nvPicPr>
          <p:blipFill>
            <a:blip r:embed="rId7"/>
            <a:stretch>
              <a:fillRect/>
            </a:stretch>
          </p:blipFill>
          <p:spPr>
            <a:xfrm>
              <a:off x="8675144" y="2448752"/>
              <a:ext cx="325054" cy="975161"/>
            </a:xfrm>
            <a:prstGeom prst="rect">
              <a:avLst/>
            </a:prstGeom>
          </p:spPr>
        </p:pic>
        <p:sp>
          <p:nvSpPr>
            <p:cNvPr id="14" name="文本框 13"/>
            <p:cNvSpPr txBox="1"/>
            <p:nvPr/>
          </p:nvSpPr>
          <p:spPr>
            <a:xfrm>
              <a:off x="9038874" y="2369398"/>
              <a:ext cx="1689652"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完全访问权限</a:t>
              </a:r>
            </a:p>
          </p:txBody>
        </p:sp>
        <p:sp>
          <p:nvSpPr>
            <p:cNvPr id="15" name="文本框 14"/>
            <p:cNvSpPr txBox="1"/>
            <p:nvPr/>
          </p:nvSpPr>
          <p:spPr>
            <a:xfrm>
              <a:off x="9038874" y="3072274"/>
              <a:ext cx="2043256"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未经授权的访问</a:t>
              </a:r>
            </a:p>
          </p:txBody>
        </p:sp>
        <p:sp>
          <p:nvSpPr>
            <p:cNvPr id="16" name="文本框 15"/>
            <p:cNvSpPr txBox="1"/>
            <p:nvPr/>
          </p:nvSpPr>
          <p:spPr>
            <a:xfrm>
              <a:off x="9038874" y="2720836"/>
              <a:ext cx="2142648"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没有访问权限</a:t>
              </a:r>
            </a:p>
          </p:txBody>
        </p:sp>
      </p:grpSp>
      <p:sp>
        <p:nvSpPr>
          <p:cNvPr id="18" name="文本框 17"/>
          <p:cNvSpPr txBox="1"/>
          <p:nvPr/>
        </p:nvSpPr>
        <p:spPr>
          <a:xfrm>
            <a:off x="1362124" y="3809854"/>
            <a:ext cx="8714874" cy="369332"/>
          </a:xfrm>
          <a:prstGeom prst="rect">
            <a:avLst/>
          </a:prstGeom>
          <a:noFill/>
        </p:spPr>
        <p:txBody>
          <a:bodyPr wrap="square">
            <a:spAutoFit/>
          </a:bodyPr>
          <a:lstStyle/>
          <a:p>
            <a:r>
              <a:rPr lang="en-US" altLang="zh-CN" dirty="0">
                <a:latin typeface="Arial Rounded MT Bold" panose="020F0704030504030204" pitchFamily="34" charset="0"/>
                <a:ea typeface="华文楷体" panose="02010600040101010101" pitchFamily="2" charset="-122"/>
              </a:rPr>
              <a:t>Treat</a:t>
            </a:r>
            <a:r>
              <a:rPr lang="zh-CN" altLang="en-US" dirty="0">
                <a:latin typeface="Arial Rounded MT Bold" panose="020F0704030504030204" pitchFamily="34" charset="0"/>
                <a:ea typeface="华文楷体" panose="02010600040101010101" pitchFamily="2" charset="-122"/>
              </a:rPr>
              <a:t> </a:t>
            </a:r>
            <a:r>
              <a:rPr lang="en-US" altLang="zh-CN" dirty="0">
                <a:latin typeface="Arial Rounded MT Bold" panose="020F0704030504030204" pitchFamily="34" charset="0"/>
                <a:ea typeface="华文楷体" panose="02010600040101010101" pitchFamily="2" charset="-122"/>
              </a:rPr>
              <a:t>Model</a:t>
            </a:r>
            <a:endParaRPr lang="zh-CN" altLang="en-US" dirty="0">
              <a:latin typeface="Arial Rounded MT Bold" panose="020F0704030504030204" pitchFamily="34" charset="0"/>
              <a:ea typeface="华文楷体" panose="02010600040101010101" pitchFamily="2" charset="-122"/>
            </a:endParaRPr>
          </a:p>
        </p:txBody>
      </p:sp>
      <p:pic>
        <p:nvPicPr>
          <p:cNvPr id="19" name="图形 18"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773" y="3809854"/>
            <a:ext cx="369332" cy="369332"/>
          </a:xfrm>
          <a:prstGeom prst="rect">
            <a:avLst/>
          </a:prstGeom>
        </p:spPr>
      </p:pic>
      <mc:AlternateContent xmlns:mc="http://schemas.openxmlformats.org/markup-compatibility/2006" xmlns:a14="http://schemas.microsoft.com/office/drawing/2010/main">
        <mc:Choice Requires="a14">
          <p:sp>
            <p:nvSpPr>
              <p:cNvPr id="21" name="文本框 20"/>
              <p:cNvSpPr txBox="1"/>
              <p:nvPr/>
            </p:nvSpPr>
            <p:spPr>
              <a:xfrm>
                <a:off x="1362124" y="4220982"/>
                <a:ext cx="10699541" cy="1498744"/>
              </a:xfrm>
              <a:prstGeom prst="rect">
                <a:avLst/>
              </a:prstGeom>
              <a:noFill/>
            </p:spPr>
            <p:txBody>
              <a:bodyPr wrap="square">
                <a:spAutoFit/>
              </a:bodyPr>
              <a:lstStyle/>
              <a:p>
                <a:r>
                  <a:rPr lang="zh-CN" altLang="en-US" i="1" dirty="0">
                    <a:latin typeface="Times New Roman" panose="02020603050405020304" pitchFamily="18" charset="0"/>
                    <a:cs typeface="Times New Roman" panose="02020603050405020304" pitchFamily="18" charset="0"/>
                  </a:rPr>
                  <a:t>Definition 1: [Data Misuse for GNNs in MLaaS] Consider a model developer who intends to develop a well-trained GNN model using an authorized graph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𝑚</m:t>
                        </m:r>
                      </m:sub>
                      <m:sup>
                        <m:r>
                          <a:rPr lang="en-US" altLang="zh-CN" b="0" i="1" dirty="0" smtClean="0">
                            <a:latin typeface="Cambria Math" panose="02040503050406030204" pitchFamily="18" charset="0"/>
                          </a:rPr>
                          <m:t>0</m:t>
                        </m:r>
                      </m:sup>
                    </m:sSubSup>
                  </m:oMath>
                </a14:m>
                <a:r>
                  <a:rPr lang="zh-CN" altLang="en-US" i="1" dirty="0">
                    <a:latin typeface="Times New Roman" panose="02020603050405020304" pitchFamily="18" charset="0"/>
                    <a:cs typeface="Times New Roman" panose="02020603050405020304" pitchFamily="18" charset="0"/>
                  </a:rPr>
                  <a:t>. In the case of data misuse, the model developer, in addition to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𝑚</m:t>
                        </m:r>
                      </m:sub>
                      <m:sup>
                        <m:r>
                          <a:rPr lang="en-US" altLang="zh-CN" b="0" i="1" dirty="0" smtClean="0">
                            <a:latin typeface="Cambria Math" panose="02040503050406030204" pitchFamily="18" charset="0"/>
                          </a:rPr>
                          <m:t>0</m:t>
                        </m:r>
                      </m:sup>
                    </m:sSubSup>
                  </m:oMath>
                </a14:m>
                <a:r>
                  <a:rPr lang="zh-CN" altLang="en-US" i="1" dirty="0">
                    <a:latin typeface="Times New Roman" panose="02020603050405020304" pitchFamily="18" charset="0"/>
                    <a:cs typeface="Times New Roman" panose="02020603050405020304" pitchFamily="18" charset="0"/>
                  </a:rPr>
                  <a:t>, </a:t>
                </a:r>
                <a:r>
                  <a:rPr lang="zh-CN" altLang="en-US" i="1" dirty="0">
                    <a:highlight>
                      <a:srgbClr val="FFFF00"/>
                    </a:highlight>
                    <a:latin typeface="Times New Roman" panose="02020603050405020304" pitchFamily="18" charset="0"/>
                    <a:cs typeface="Times New Roman" panose="02020603050405020304" pitchFamily="18" charset="0"/>
                  </a:rPr>
                  <a:t>intentionally or occasionally collects an unauthorized graph </a:t>
                </a:r>
                <a14:m>
                  <m:oMath xmlns:m="http://schemas.openxmlformats.org/officeDocument/2006/math">
                    <m:sSub>
                      <m:sSubPr>
                        <m:ctrlPr>
                          <a:rPr lang="en-US" altLang="zh-CN" i="1" dirty="0" smtClean="0">
                            <a:highlight>
                              <a:srgbClr val="FFFF00"/>
                            </a:highlight>
                            <a:latin typeface="Cambria Math" panose="02040503050406030204" pitchFamily="18" charset="0"/>
                          </a:rPr>
                        </m:ctrlPr>
                      </m:sSubPr>
                      <m:e>
                        <m:r>
                          <a:rPr lang="en-US" altLang="zh-CN" b="0" i="1" dirty="0" smtClean="0">
                            <a:highlight>
                              <a:srgbClr val="FFFF00"/>
                            </a:highlight>
                            <a:latin typeface="Cambria Math" panose="02040503050406030204" pitchFamily="18" charset="0"/>
                          </a:rPr>
                          <m:t>𝐺</m:t>
                        </m:r>
                      </m:e>
                      <m:sub>
                        <m:r>
                          <a:rPr lang="en-US" altLang="zh-CN" b="0" i="1" dirty="0" smtClean="0">
                            <a:highlight>
                              <a:srgbClr val="FFFF00"/>
                            </a:highlight>
                            <a:latin typeface="Cambria Math" panose="02040503050406030204" pitchFamily="18" charset="0"/>
                          </a:rPr>
                          <m:t>𝑝</m:t>
                        </m:r>
                      </m:sub>
                    </m:sSub>
                  </m:oMath>
                </a14:m>
                <a:r>
                  <a:rPr lang="zh-CN" altLang="en-US" dirty="0">
                    <a:highlight>
                      <a:srgbClr val="FFFF00"/>
                    </a:highlight>
                  </a:rPr>
                  <a:t> </a:t>
                </a:r>
                <a:r>
                  <a:rPr lang="zh-CN" altLang="en-US" i="1" dirty="0">
                    <a:latin typeface="Times New Roman" panose="02020603050405020304" pitchFamily="18" charset="0"/>
                    <a:cs typeface="Times New Roman" panose="02020603050405020304" pitchFamily="18" charset="0"/>
                  </a:rPr>
                  <a:t>, and uses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𝑚</m:t>
                        </m:r>
                      </m:sub>
                      <m:sup>
                        <m:r>
                          <a:rPr lang="en-US" altLang="zh-CN" b="0" i="1" dirty="0" smtClean="0">
                            <a:latin typeface="Cambria Math" panose="02040503050406030204" pitchFamily="18" charset="0"/>
                          </a:rPr>
                          <m:t>1</m:t>
                        </m:r>
                      </m:sup>
                    </m:sSubSup>
                    <m:r>
                      <a:rPr lang="en-US" altLang="zh-CN" b="0" i="1" dirty="0" smtClean="0">
                        <a:latin typeface="Cambria Math" panose="02040503050406030204" pitchFamily="18" charset="0"/>
                      </a:rPr>
                      <m:t> </m:t>
                    </m:r>
                  </m:oMath>
                </a14:m>
                <a:r>
                  <a:rPr lang="zh-CN" altLang="en-US" i="1"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𝑚</m:t>
                        </m:r>
                      </m:sub>
                      <m:sup>
                        <m:r>
                          <a:rPr lang="en-US" altLang="zh-CN" b="0" i="1" dirty="0" smtClean="0">
                            <a:latin typeface="Cambria Math" panose="02040503050406030204" pitchFamily="18" charset="0"/>
                          </a:rPr>
                          <m:t>0</m:t>
                        </m:r>
                      </m:sup>
                    </m:sSubSup>
                    <m:r>
                      <a:rPr lang="en-US" altLang="zh-CN" b="0" i="1" dirty="0" smtClean="0">
                        <a:latin typeface="Cambria Math" panose="02040503050406030204" pitchFamily="18" charset="0"/>
                      </a:rPr>
                      <m:t> </m:t>
                    </m:r>
                  </m:oMath>
                </a14:m>
                <a:r>
                  <a:rPr lang="zh-CN" altLang="en-US"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𝐺</m:t>
                        </m:r>
                      </m:e>
                      <m:sub>
                        <m:r>
                          <a:rPr lang="en-US" altLang="zh-CN" b="0" i="1" dirty="0" smtClean="0">
                            <a:latin typeface="Cambria Math" panose="02040503050406030204" pitchFamily="18" charset="0"/>
                          </a:rPr>
                          <m:t>𝑝</m:t>
                        </m:r>
                      </m:sub>
                    </m:sSub>
                  </m:oMath>
                </a14:m>
                <a:r>
                  <a:rPr lang="zh-CN" altLang="en-US" i="1" dirty="0">
                    <a:latin typeface="Times New Roman" panose="02020603050405020304" pitchFamily="18" charset="0"/>
                    <a:cs typeface="Times New Roman" panose="02020603050405020304" pitchFamily="18" charset="0"/>
                  </a:rPr>
                  <a:t> as a training set to construct the GNN</a:t>
                </a:r>
                <a:r>
                  <a:rPr lang="en-US" altLang="zh-CN" dirty="0"/>
                  <a:t>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𝑓</m:t>
                        </m:r>
                      </m:e>
                      <m:sub>
                        <m:sSup>
                          <m:sSupPr>
                            <m:ctrlPr>
                              <a:rPr lang="en-US" altLang="zh-CN" b="0" i="1" dirty="0" smtClean="0">
                                <a:latin typeface="Cambria Math" panose="02040503050406030204" pitchFamily="18" charset="0"/>
                              </a:rPr>
                            </m:ctrlPr>
                          </m:sSupPr>
                          <m:e>
                            <m:r>
                              <a:rPr lang="zh-CN" altLang="en-US" b="0" i="1" dirty="0" smtClean="0">
                                <a:latin typeface="Cambria Math" panose="02040503050406030204" pitchFamily="18" charset="0"/>
                              </a:rPr>
                              <m:t>𝜃</m:t>
                            </m:r>
                          </m:e>
                          <m:sup>
                            <m:r>
                              <a:rPr lang="en-US" altLang="zh-CN" b="0" i="1" dirty="0" smtClean="0">
                                <a:latin typeface="Cambria Math" panose="02040503050406030204" pitchFamily="18" charset="0"/>
                              </a:rPr>
                              <m:t>∗</m:t>
                            </m:r>
                          </m:sup>
                        </m:sSup>
                      </m:sub>
                    </m:sSub>
                  </m:oMath>
                </a14:m>
                <a:r>
                  <a:rPr lang="zh-CN" altLang="en-US" dirty="0"/>
                  <a:t> </a:t>
                </a:r>
                <a:r>
                  <a:rPr lang="zh-CN" altLang="en-US" i="1" dirty="0">
                    <a:latin typeface="Times New Roman" panose="02020603050405020304" pitchFamily="18" charset="0"/>
                    <a:cs typeface="Times New Roman" panose="02020603050405020304" pitchFamily="18" charset="0"/>
                  </a:rPr>
                  <a:t>in a local setting. Subsequently, the model developer provides the trained model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𝑓</m:t>
                        </m:r>
                      </m:e>
                      <m:sub>
                        <m:sSup>
                          <m:sSupPr>
                            <m:ctrlPr>
                              <a:rPr lang="en-US" altLang="zh-CN" b="0" i="1" dirty="0" smtClean="0">
                                <a:latin typeface="Cambria Math" panose="02040503050406030204" pitchFamily="18" charset="0"/>
                              </a:rPr>
                            </m:ctrlPr>
                          </m:sSupPr>
                          <m:e>
                            <m:r>
                              <a:rPr lang="zh-CN" altLang="en-US" b="0" i="1" dirty="0" smtClean="0">
                                <a:latin typeface="Cambria Math" panose="02040503050406030204" pitchFamily="18" charset="0"/>
                              </a:rPr>
                              <m:t>𝜃</m:t>
                            </m:r>
                          </m:e>
                          <m:sup>
                            <m:r>
                              <a:rPr lang="en-US" altLang="zh-CN" b="0" i="1" dirty="0" smtClean="0">
                                <a:latin typeface="Cambria Math" panose="02040503050406030204" pitchFamily="18" charset="0"/>
                              </a:rPr>
                              <m:t>∗</m:t>
                            </m:r>
                          </m:sup>
                        </m:sSup>
                      </m:sub>
                    </m:sSub>
                  </m:oMath>
                </a14:m>
                <a:r>
                  <a:rPr lang="zh-CN" altLang="en-US" dirty="0"/>
                  <a:t> </a:t>
                </a:r>
                <a:r>
                  <a:rPr lang="zh-CN" altLang="en-US" i="1" dirty="0">
                    <a:latin typeface="Times New Roman" panose="02020603050405020304" pitchFamily="18" charset="0"/>
                    <a:cs typeface="Times New Roman" panose="02020603050405020304" pitchFamily="18" charset="0"/>
                  </a:rPr>
                  <a:t>to the MLaaS server for deployment and the GNN model service, without disclosing their use of unauthorized data.</a:t>
                </a:r>
              </a:p>
            </p:txBody>
          </p:sp>
        </mc:Choice>
        <mc:Fallback xmlns="">
          <p:sp>
            <p:nvSpPr>
              <p:cNvPr id="21" name="文本框 20"/>
              <p:cNvSpPr txBox="1">
                <a:spLocks noRot="1" noChangeAspect="1" noMove="1" noResize="1" noEditPoints="1" noAdjustHandles="1" noChangeArrowheads="1" noChangeShapeType="1" noTextEdit="1"/>
              </p:cNvSpPr>
              <p:nvPr/>
            </p:nvSpPr>
            <p:spPr>
              <a:xfrm>
                <a:off x="1362124" y="4220982"/>
                <a:ext cx="10699541" cy="1498744"/>
              </a:xfrm>
              <a:prstGeom prst="rect">
                <a:avLst/>
              </a:prstGeom>
              <a:blipFill rotWithShape="1">
                <a:blip r:embed="rId8"/>
                <a:stretch>
                  <a:fillRect t="-9" r="4" b="19"/>
                </a:stretch>
              </a:blipFill>
            </p:spPr>
            <p:txBody>
              <a:bodyPr/>
              <a:lstStyle/>
              <a:p>
                <a:r>
                  <a:rPr lang="zh-CN" altLang="en-US">
                    <a:noFill/>
                  </a:rPr>
                  <a:t> </a:t>
                </a:r>
              </a:p>
            </p:txBody>
          </p:sp>
        </mc:Fallback>
      </mc:AlternateContent>
      <p:sp>
        <p:nvSpPr>
          <p:cNvPr id="22" name="文本框 21"/>
          <p:cNvSpPr txBox="1"/>
          <p:nvPr/>
        </p:nvSpPr>
        <p:spPr>
          <a:xfrm>
            <a:off x="1362124" y="5799250"/>
            <a:ext cx="8714874" cy="369332"/>
          </a:xfrm>
          <a:prstGeom prst="rect">
            <a:avLst/>
          </a:prstGeom>
          <a:noFill/>
        </p:spPr>
        <p:txBody>
          <a:bodyPr wrap="square">
            <a:spAutoFit/>
          </a:bodyPr>
          <a:lstStyle/>
          <a:p>
            <a:r>
              <a:rPr lang="en-US" altLang="zh-CN" dirty="0">
                <a:latin typeface="Arial Rounded MT Bold" panose="020F0704030504030204" pitchFamily="34" charset="0"/>
                <a:ea typeface="华文楷体" panose="02010600040101010101" pitchFamily="2" charset="-122"/>
              </a:rPr>
              <a:t>Task—</a:t>
            </a:r>
            <a:r>
              <a:rPr lang="zh-CN" altLang="en-US" dirty="0">
                <a:latin typeface="Arial Rounded MT Bold" panose="020F0704030504030204" pitchFamily="34" charset="0"/>
                <a:ea typeface="华文楷体" panose="02010600040101010101" pitchFamily="2" charset="-122"/>
              </a:rPr>
              <a:t>归纳式的节点分类任务</a:t>
            </a:r>
          </a:p>
        </p:txBody>
      </p:sp>
      <p:pic>
        <p:nvPicPr>
          <p:cNvPr id="23" name="图形 22"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773" y="5799250"/>
            <a:ext cx="369332" cy="369332"/>
          </a:xfrm>
          <a:prstGeom prst="rect">
            <a:avLst/>
          </a:prstGeom>
        </p:spPr>
      </p:pic>
      <p:sp>
        <p:nvSpPr>
          <p:cNvPr id="5" name="文本框 4">
            <a:extLst>
              <a:ext uri="{FF2B5EF4-FFF2-40B4-BE49-F238E27FC236}">
                <a16:creationId xmlns:a16="http://schemas.microsoft.com/office/drawing/2014/main" id="{A429D163-322A-60B6-6138-296B9FC49F97}"/>
              </a:ext>
            </a:extLst>
          </p:cNvPr>
          <p:cNvSpPr txBox="1"/>
          <p:nvPr/>
        </p:nvSpPr>
        <p:spPr>
          <a:xfrm>
            <a:off x="-64168" y="6492875"/>
            <a:ext cx="8357936" cy="261610"/>
          </a:xfrm>
          <a:prstGeom prst="rect">
            <a:avLst/>
          </a:prstGeom>
          <a:noFill/>
        </p:spPr>
        <p:txBody>
          <a:bodyPr wrap="square">
            <a:spAutoFit/>
          </a:bodyPr>
          <a:lstStyle/>
          <a:p>
            <a:pPr algn="l"/>
            <a:r>
              <a:rPr lang="en-US" altLang="zh-CN" sz="1100" i="0" dirty="0" err="1">
                <a:effectLst/>
                <a:highlight>
                  <a:srgbClr val="FFFFFF"/>
                </a:highlight>
                <a:latin typeface="Times New Roman" panose="02020603050405020304" pitchFamily="18" charset="0"/>
                <a:cs typeface="Times New Roman" panose="02020603050405020304" pitchFamily="18" charset="0"/>
              </a:rPr>
              <a:t>GraphGuard</a:t>
            </a:r>
            <a:r>
              <a:rPr lang="en-US" altLang="zh-CN" sz="1100" i="0" dirty="0">
                <a:effectLst/>
                <a:highlight>
                  <a:srgbClr val="FFFFFF"/>
                </a:highlight>
                <a:latin typeface="Times New Roman" panose="02020603050405020304" pitchFamily="18" charset="0"/>
                <a:cs typeface="Times New Roman" panose="02020603050405020304" pitchFamily="18" charset="0"/>
              </a:rPr>
              <a:t>: Detecting and Counteracting Training Data Misuse in Graph Neural Networks,</a:t>
            </a:r>
            <a:r>
              <a:rPr lang="en-US" altLang="zh-CN" sz="1100" dirty="0">
                <a:highlight>
                  <a:srgbClr val="FFFFFF"/>
                </a:highlight>
                <a:latin typeface="Times New Roman" panose="02020603050405020304" pitchFamily="18" charset="0"/>
                <a:cs typeface="Times New Roman" panose="02020603050405020304" pitchFamily="18" charset="0"/>
              </a:rPr>
              <a:t>  </a:t>
            </a:r>
            <a:r>
              <a:rPr lang="en-US" altLang="zh-CN" sz="1100" i="0"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strike="noStrike" dirty="0">
                <a:effectLst/>
                <a:highlight>
                  <a:srgbClr val="FFFFFF"/>
                </a:highlight>
                <a:latin typeface="Times New Roman" panose="02020603050405020304" pitchFamily="18" charset="0"/>
                <a:cs typeface="Times New Roman" panose="02020603050405020304" pitchFamily="18" charset="0"/>
              </a:rPr>
              <a:t> </a:t>
            </a:r>
            <a:r>
              <a:rPr lang="en-US" altLang="zh-CN" sz="1100" dirty="0">
                <a:highlight>
                  <a:srgbClr val="FFFFFF"/>
                </a:highlight>
                <a:latin typeface="Times New Roman" panose="02020603050405020304" pitchFamily="18" charset="0"/>
                <a:cs typeface="Times New Roman" panose="02020603050405020304" pitchFamily="18" charset="0"/>
              </a:rPr>
              <a:t>Pan,</a:t>
            </a:r>
            <a:r>
              <a:rPr lang="en-US" altLang="zh-CN" sz="1100" i="0" dirty="0">
                <a:effectLst/>
                <a:highlight>
                  <a:srgbClr val="FFFFFF"/>
                </a:highlight>
                <a:latin typeface="Times New Roman" panose="02020603050405020304" pitchFamily="18" charset="0"/>
                <a:cs typeface="Times New Roman" panose="02020603050405020304" pitchFamily="18" charset="0"/>
              </a:rPr>
              <a:t> NDSS,2024</a:t>
            </a:r>
            <a:endParaRPr lang="en-US" altLang="zh-CN" sz="1100" dirty="0">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2400" b="0" i="0" dirty="0" err="1">
                <a:solidFill>
                  <a:srgbClr val="0D0D0D"/>
                </a:solidFill>
                <a:effectLst/>
                <a:highlight>
                  <a:srgbClr val="FFFFFF"/>
                </a:highlight>
                <a:latin typeface="Arial Rounded MT Bold" panose="020F0704030504030204" pitchFamily="34" charset="0"/>
              </a:rPr>
              <a:t>GraphGuard</a:t>
            </a:r>
            <a:r>
              <a:rPr lang="en-US" altLang="zh-CN" sz="2400" b="0" i="0" dirty="0">
                <a:solidFill>
                  <a:srgbClr val="0D0D0D"/>
                </a:solidFill>
                <a:effectLst/>
                <a:highlight>
                  <a:srgbClr val="FFFFFF"/>
                </a:highlight>
                <a:latin typeface="Arial Rounded MT Bold" panose="020F0704030504030204" pitchFamily="34" charset="0"/>
              </a:rPr>
              <a:t>: Detecting and Counteracting Training Data Misuse in Graph Neural Networks</a:t>
            </a:r>
            <a:endParaRPr lang="zh-CN" altLang="en-US" sz="2400" dirty="0">
              <a:latin typeface="Arial Rounded MT Bold" panose="020F0704030504030204" pitchFamily="34" charset="0"/>
            </a:endParaRPr>
          </a:p>
        </p:txBody>
      </p:sp>
      <p:cxnSp>
        <p:nvCxnSpPr>
          <p:cNvPr id="30" name="直接连接符 29"/>
          <p:cNvCxnSpPr/>
          <p:nvPr/>
        </p:nvCxnSpPr>
        <p:spPr>
          <a:xfrm>
            <a:off x="0" y="6425213"/>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2213811" y="1829055"/>
            <a:ext cx="7748175" cy="4457790"/>
          </a:xfrm>
          <a:prstGeom prst="rect">
            <a:avLst/>
          </a:prstGeom>
        </p:spPr>
      </p:pic>
      <p:sp>
        <p:nvSpPr>
          <p:cNvPr id="5" name="文本框 4">
            <a:extLst>
              <a:ext uri="{FF2B5EF4-FFF2-40B4-BE49-F238E27FC236}">
                <a16:creationId xmlns:a16="http://schemas.microsoft.com/office/drawing/2014/main" id="{03DEACC0-F9F9-2F3C-5197-CA7E968E037B}"/>
              </a:ext>
            </a:extLst>
          </p:cNvPr>
          <p:cNvSpPr txBox="1"/>
          <p:nvPr/>
        </p:nvSpPr>
        <p:spPr>
          <a:xfrm>
            <a:off x="-64168" y="6492875"/>
            <a:ext cx="8357936" cy="261610"/>
          </a:xfrm>
          <a:prstGeom prst="rect">
            <a:avLst/>
          </a:prstGeom>
          <a:noFill/>
        </p:spPr>
        <p:txBody>
          <a:bodyPr wrap="square">
            <a:spAutoFit/>
          </a:bodyPr>
          <a:lstStyle/>
          <a:p>
            <a:pPr algn="l"/>
            <a:r>
              <a:rPr lang="en-US" altLang="zh-CN" sz="1100" i="0" dirty="0" err="1">
                <a:effectLst/>
                <a:highlight>
                  <a:srgbClr val="FFFFFF"/>
                </a:highlight>
                <a:latin typeface="Times New Roman" panose="02020603050405020304" pitchFamily="18" charset="0"/>
                <a:cs typeface="Times New Roman" panose="02020603050405020304" pitchFamily="18" charset="0"/>
              </a:rPr>
              <a:t>GraphGuard</a:t>
            </a:r>
            <a:r>
              <a:rPr lang="en-US" altLang="zh-CN" sz="1100" i="0" dirty="0">
                <a:effectLst/>
                <a:highlight>
                  <a:srgbClr val="FFFFFF"/>
                </a:highlight>
                <a:latin typeface="Times New Roman" panose="02020603050405020304" pitchFamily="18" charset="0"/>
                <a:cs typeface="Times New Roman" panose="02020603050405020304" pitchFamily="18" charset="0"/>
              </a:rPr>
              <a:t>: Detecting and Counteracting Training Data Misuse in Graph Neural Networks,</a:t>
            </a:r>
            <a:r>
              <a:rPr lang="en-US" altLang="zh-CN" sz="1100" dirty="0">
                <a:highlight>
                  <a:srgbClr val="FFFFFF"/>
                </a:highlight>
                <a:latin typeface="Times New Roman" panose="02020603050405020304" pitchFamily="18" charset="0"/>
                <a:cs typeface="Times New Roman" panose="02020603050405020304" pitchFamily="18" charset="0"/>
              </a:rPr>
              <a:t>  </a:t>
            </a:r>
            <a:r>
              <a:rPr lang="en-US" altLang="zh-CN" sz="1100" i="0"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strike="noStrike" dirty="0">
                <a:effectLst/>
                <a:highlight>
                  <a:srgbClr val="FFFFFF"/>
                </a:highlight>
                <a:latin typeface="Times New Roman" panose="02020603050405020304" pitchFamily="18" charset="0"/>
                <a:cs typeface="Times New Roman" panose="02020603050405020304" pitchFamily="18" charset="0"/>
              </a:rPr>
              <a:t> </a:t>
            </a:r>
            <a:r>
              <a:rPr lang="en-US" altLang="zh-CN" sz="1100" dirty="0">
                <a:highlight>
                  <a:srgbClr val="FFFFFF"/>
                </a:highlight>
                <a:latin typeface="Times New Roman" panose="02020603050405020304" pitchFamily="18" charset="0"/>
                <a:cs typeface="Times New Roman" panose="02020603050405020304" pitchFamily="18" charset="0"/>
              </a:rPr>
              <a:t>Pan,</a:t>
            </a:r>
            <a:r>
              <a:rPr lang="en-US" altLang="zh-CN" sz="1100" i="0" dirty="0">
                <a:effectLst/>
                <a:highlight>
                  <a:srgbClr val="FFFFFF"/>
                </a:highlight>
                <a:latin typeface="Times New Roman" panose="02020603050405020304" pitchFamily="18" charset="0"/>
                <a:cs typeface="Times New Roman" panose="02020603050405020304" pitchFamily="18" charset="0"/>
              </a:rPr>
              <a:t> NDSS,2024</a:t>
            </a:r>
            <a:endParaRPr lang="en-US" altLang="zh-CN" sz="1100" dirty="0">
              <a:highlight>
                <a:srgbClr val="FFFFFF"/>
              </a:highlight>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3EF4C0EC-AF23-9991-8B03-5599FC520FBC}"/>
              </a:ext>
            </a:extLst>
          </p:cNvPr>
          <p:cNvSpPr txBox="1"/>
          <p:nvPr/>
        </p:nvSpPr>
        <p:spPr>
          <a:xfrm>
            <a:off x="1362124" y="1491502"/>
            <a:ext cx="8714874" cy="369332"/>
          </a:xfrm>
          <a:prstGeom prst="rect">
            <a:avLst/>
          </a:prstGeom>
          <a:noFill/>
        </p:spPr>
        <p:txBody>
          <a:bodyPr wrap="square">
            <a:spAutoFit/>
          </a:bodyPr>
          <a:lstStyle/>
          <a:p>
            <a:r>
              <a:rPr lang="en-US" altLang="zh-CN" dirty="0">
                <a:latin typeface="Arial Rounded MT Bold" panose="020F0704030504030204" pitchFamily="34" charset="0"/>
                <a:ea typeface="华文楷体" panose="02010600040101010101" pitchFamily="2" charset="-122"/>
              </a:rPr>
              <a:t>Overall Pipeline</a:t>
            </a:r>
            <a:endParaRPr lang="zh-CN" altLang="en-US" dirty="0">
              <a:latin typeface="Arial Rounded MT Bold" panose="020F0704030504030204" pitchFamily="34" charset="0"/>
              <a:ea typeface="华文楷体" panose="02010600040101010101" pitchFamily="2" charset="-122"/>
            </a:endParaRPr>
          </a:p>
        </p:txBody>
      </p:sp>
      <p:pic>
        <p:nvPicPr>
          <p:cNvPr id="7" name="图形 6" descr="研究 纯色填充">
            <a:extLst>
              <a:ext uri="{FF2B5EF4-FFF2-40B4-BE49-F238E27FC236}">
                <a16:creationId xmlns:a16="http://schemas.microsoft.com/office/drawing/2014/main" id="{1F0198F7-EBD5-CF13-1B00-E594E9688DB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7773" y="1491502"/>
            <a:ext cx="369332" cy="369332"/>
          </a:xfrm>
          <a:prstGeom prst="rect">
            <a:avLst/>
          </a:prstGeom>
        </p:spPr>
      </p:pic>
      <p:sp>
        <p:nvSpPr>
          <p:cNvPr id="8" name="矩形 7">
            <a:extLst>
              <a:ext uri="{FF2B5EF4-FFF2-40B4-BE49-F238E27FC236}">
                <a16:creationId xmlns:a16="http://schemas.microsoft.com/office/drawing/2014/main" id="{05E58328-6296-EF61-77E7-B46DF0A98743}"/>
              </a:ext>
            </a:extLst>
          </p:cNvPr>
          <p:cNvSpPr/>
          <p:nvPr/>
        </p:nvSpPr>
        <p:spPr>
          <a:xfrm>
            <a:off x="2213811" y="2049780"/>
            <a:ext cx="3729789" cy="202692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FBDA8F8-3119-B6B6-1524-847EEA508768}"/>
              </a:ext>
            </a:extLst>
          </p:cNvPr>
          <p:cNvSpPr/>
          <p:nvPr/>
        </p:nvSpPr>
        <p:spPr>
          <a:xfrm>
            <a:off x="5551371" y="4490515"/>
            <a:ext cx="4339389" cy="175196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2400" b="0" i="0" dirty="0" err="1">
                <a:solidFill>
                  <a:srgbClr val="0D0D0D"/>
                </a:solidFill>
                <a:effectLst/>
                <a:highlight>
                  <a:srgbClr val="FFFFFF"/>
                </a:highlight>
                <a:latin typeface="Arial Rounded MT Bold" panose="020F0704030504030204" pitchFamily="34" charset="0"/>
              </a:rPr>
              <a:t>GraphGuard</a:t>
            </a:r>
            <a:r>
              <a:rPr lang="en-US" altLang="zh-CN" sz="2400" b="0" i="0" dirty="0">
                <a:solidFill>
                  <a:srgbClr val="0D0D0D"/>
                </a:solidFill>
                <a:effectLst/>
                <a:highlight>
                  <a:srgbClr val="FFFFFF"/>
                </a:highlight>
                <a:latin typeface="Arial Rounded MT Bold" panose="020F0704030504030204" pitchFamily="34" charset="0"/>
              </a:rPr>
              <a:t>: Detecting and Counteracting Training Data Misuse in Graph Neural Networks</a:t>
            </a:r>
            <a:endParaRPr lang="zh-CN" altLang="en-US" sz="2400" dirty="0">
              <a:latin typeface="Arial Rounded MT Bold" panose="020F0704030504030204" pitchFamily="34" charset="0"/>
            </a:endParaRPr>
          </a:p>
        </p:txBody>
      </p:sp>
      <p:cxnSp>
        <p:nvCxnSpPr>
          <p:cNvPr id="30" name="直接连接符 29"/>
          <p:cNvCxnSpPr/>
          <p:nvPr/>
        </p:nvCxnSpPr>
        <p:spPr>
          <a:xfrm>
            <a:off x="0" y="6425213"/>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68697" y="1690688"/>
            <a:ext cx="7567303"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图数据滥用检测</a:t>
            </a:r>
            <a:r>
              <a:rPr lang="en-US" altLang="zh-CN"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最大程度上保护数据隐私的前提下实现检测目标</a:t>
            </a:r>
            <a:endParaRPr lang="en-US" altLang="zh-CN" dirty="0">
              <a:latin typeface="华文楷体" panose="02010600040101010101" pitchFamily="2" charset="-122"/>
              <a:ea typeface="华文楷体" panose="02010600040101010101" pitchFamily="2" charset="-122"/>
            </a:endParaRPr>
          </a:p>
        </p:txBody>
      </p:sp>
      <p:sp>
        <p:nvSpPr>
          <p:cNvPr id="8" name="矩形 7"/>
          <p:cNvSpPr/>
          <p:nvPr/>
        </p:nvSpPr>
        <p:spPr>
          <a:xfrm>
            <a:off x="1185111" y="2288754"/>
            <a:ext cx="1838739" cy="4643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楷体" panose="02010600040101010101" pitchFamily="2" charset="-122"/>
                <a:ea typeface="华文楷体" panose="02010600040101010101" pitchFamily="2" charset="-122"/>
              </a:rPr>
              <a:t>数据拥有者检测</a:t>
            </a:r>
          </a:p>
        </p:txBody>
      </p:sp>
      <p:sp>
        <p:nvSpPr>
          <p:cNvPr id="10" name="矩形 9"/>
          <p:cNvSpPr/>
          <p:nvPr/>
        </p:nvSpPr>
        <p:spPr>
          <a:xfrm>
            <a:off x="3762659" y="2288754"/>
            <a:ext cx="1838739" cy="4643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楷体" panose="02010600040101010101" pitchFamily="2" charset="-122"/>
                <a:ea typeface="华文楷体" panose="02010600040101010101" pitchFamily="2" charset="-122"/>
              </a:rPr>
              <a:t>隶属推断问题</a:t>
            </a:r>
          </a:p>
        </p:txBody>
      </p:sp>
      <mc:AlternateContent xmlns:mc="http://schemas.openxmlformats.org/markup-compatibility/2006" xmlns:a14="http://schemas.microsoft.com/office/drawing/2010/main">
        <mc:Choice Requires="a14">
          <p:sp>
            <p:nvSpPr>
              <p:cNvPr id="12" name="矩形 11"/>
              <p:cNvSpPr/>
              <p:nvPr/>
            </p:nvSpPr>
            <p:spPr>
              <a:xfrm>
                <a:off x="6340207" y="2288754"/>
                <a:ext cx="2436045" cy="4643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楷体" panose="02010600040101010101" pitchFamily="2" charset="-122"/>
                    <a:ea typeface="华文楷体" panose="02010600040101010101" pitchFamily="2" charset="-122"/>
                  </a:rPr>
                  <a:t>在</a:t>
                </a:r>
                <a14:m>
                  <m:oMath xmlns:m="http://schemas.openxmlformats.org/officeDocument/2006/math">
                    <m:sSub>
                      <m:sSubPr>
                        <m:ctrlPr>
                          <a:rPr lang="en-US" altLang="zh-CN"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𝑓</m:t>
                        </m:r>
                      </m:e>
                      <m:sub>
                        <m:sSup>
                          <m:sSupPr>
                            <m:ctrlPr>
                              <a:rPr lang="en-US" altLang="zh-CN" b="0" i="1" dirty="0" smtClean="0">
                                <a:solidFill>
                                  <a:schemeClr val="tx1"/>
                                </a:solidFill>
                                <a:latin typeface="Cambria Math" panose="02040503050406030204" pitchFamily="18" charset="0"/>
                              </a:rPr>
                            </m:ctrlPr>
                          </m:sSupPr>
                          <m:e>
                            <m:r>
                              <a:rPr lang="zh-CN" altLang="en-US" b="0" i="1" dirty="0" smtClean="0">
                                <a:solidFill>
                                  <a:schemeClr val="tx1"/>
                                </a:solidFill>
                                <a:latin typeface="Cambria Math" panose="02040503050406030204" pitchFamily="18" charset="0"/>
                              </a:rPr>
                              <m:t>𝜃</m:t>
                            </m:r>
                          </m:e>
                          <m:sup>
                            <m:r>
                              <a:rPr lang="en-US" altLang="zh-CN" b="0" i="1" dirty="0" smtClean="0">
                                <a:solidFill>
                                  <a:schemeClr val="tx1"/>
                                </a:solidFill>
                                <a:latin typeface="Cambria Math" panose="02040503050406030204" pitchFamily="18" charset="0"/>
                              </a:rPr>
                              <m:t>∗</m:t>
                            </m:r>
                          </m:sup>
                        </m:sSup>
                      </m:sub>
                    </m:sSub>
                  </m:oMath>
                </a14:m>
                <a:r>
                  <a:rPr lang="zh-CN" altLang="en-US" dirty="0">
                    <a:solidFill>
                      <a:schemeClr val="tx1"/>
                    </a:solidFill>
                    <a:latin typeface="华文楷体" panose="02010600040101010101" pitchFamily="2" charset="-122"/>
                    <a:ea typeface="华文楷体" panose="02010600040101010101" pitchFamily="2" charset="-122"/>
                  </a:rPr>
                  <a:t>上查询扰动的</a:t>
                </a:r>
                <a14:m>
                  <m:oMath xmlns:m="http://schemas.openxmlformats.org/officeDocument/2006/math">
                    <m:sSub>
                      <m:sSubPr>
                        <m:ctrlPr>
                          <a:rPr lang="en-US" altLang="zh-CN"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𝐺</m:t>
                        </m:r>
                      </m:e>
                      <m:sub>
                        <m:r>
                          <a:rPr lang="en-US" altLang="zh-CN" b="0" i="1" dirty="0" smtClean="0">
                            <a:solidFill>
                              <a:schemeClr val="tx1"/>
                            </a:solidFill>
                            <a:latin typeface="Cambria Math" panose="02040503050406030204" pitchFamily="18" charset="0"/>
                          </a:rPr>
                          <m:t>𝑝</m:t>
                        </m:r>
                      </m:sub>
                    </m:sSub>
                  </m:oMath>
                </a14:m>
                <a:r>
                  <a:rPr lang="zh-CN" altLang="en-US" i="1" dirty="0">
                    <a:solidFill>
                      <a:schemeClr val="tx1"/>
                    </a:solidFill>
                    <a:latin typeface="Times New Roman" panose="02020603050405020304" pitchFamily="18" charset="0"/>
                    <a:cs typeface="Times New Roman" panose="02020603050405020304" pitchFamily="18" charset="0"/>
                  </a:rPr>
                  <a:t> </a:t>
                </a:r>
                <a:endParaRPr lang="zh-CN" altLang="en-US" dirty="0">
                  <a:solidFill>
                    <a:schemeClr val="tx1"/>
                  </a:solidFill>
                  <a:latin typeface="华文楷体" panose="02010600040101010101" pitchFamily="2" charset="-122"/>
                  <a:ea typeface="华文楷体" panose="02010600040101010101" pitchFamily="2" charset="-122"/>
                </a:endParaRPr>
              </a:p>
            </p:txBody>
          </p:sp>
        </mc:Choice>
        <mc:Fallback xmlns="">
          <p:sp>
            <p:nvSpPr>
              <p:cNvPr id="12" name="矩形 11"/>
              <p:cNvSpPr>
                <a:spLocks noRot="1" noChangeAspect="1" noMove="1" noResize="1" noEditPoints="1" noAdjustHandles="1" noChangeArrowheads="1" noChangeShapeType="1" noTextEdit="1"/>
              </p:cNvSpPr>
              <p:nvPr/>
            </p:nvSpPr>
            <p:spPr>
              <a:xfrm>
                <a:off x="6340207" y="2288754"/>
                <a:ext cx="2436045" cy="464384"/>
              </a:xfrm>
              <a:prstGeom prst="rect">
                <a:avLst/>
              </a:prstGeom>
              <a:blipFill rotWithShape="1">
                <a:blip r:embed="rId3"/>
                <a:stretch>
                  <a:fillRect l="-276" t="-1413" r="-238" b="-1278"/>
                </a:stretch>
              </a:blipFill>
            </p:spPr>
            <p:style>
              <a:lnRef idx="2">
                <a:schemeClr val="accent1">
                  <a:shade val="15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25" name="直接箭头连接符 24"/>
          <p:cNvCxnSpPr>
            <a:stCxn id="8" idx="3"/>
            <a:endCxn id="10" idx="1"/>
          </p:cNvCxnSpPr>
          <p:nvPr/>
        </p:nvCxnSpPr>
        <p:spPr>
          <a:xfrm>
            <a:off x="3023850" y="2520946"/>
            <a:ext cx="738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118970" y="2060020"/>
            <a:ext cx="643689" cy="523220"/>
          </a:xfrm>
          <a:prstGeom prst="rect">
            <a:avLst/>
          </a:prstGeom>
          <a:noFill/>
        </p:spPr>
        <p:txBody>
          <a:bodyPr wrap="square" rtlCol="0">
            <a:spAutoFit/>
          </a:bodyPr>
          <a:lstStyle/>
          <a:p>
            <a:r>
              <a:rPr lang="zh-CN" altLang="en-US" sz="1400" dirty="0">
                <a:latin typeface="华文楷体" panose="02010600040101010101" pitchFamily="2" charset="-122"/>
                <a:ea typeface="华文楷体" panose="02010600040101010101" pitchFamily="2" charset="-122"/>
              </a:rPr>
              <a:t>目标相似</a:t>
            </a:r>
          </a:p>
        </p:txBody>
      </p:sp>
      <p:cxnSp>
        <p:nvCxnSpPr>
          <p:cNvPr id="27" name="直接箭头连接符 26"/>
          <p:cNvCxnSpPr/>
          <p:nvPr/>
        </p:nvCxnSpPr>
        <p:spPr>
          <a:xfrm>
            <a:off x="5591459" y="2520946"/>
            <a:ext cx="738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729649" y="2060020"/>
            <a:ext cx="643689" cy="523220"/>
          </a:xfrm>
          <a:prstGeom prst="rect">
            <a:avLst/>
          </a:prstGeom>
          <a:noFill/>
        </p:spPr>
        <p:txBody>
          <a:bodyPr wrap="square" rtlCol="0">
            <a:spAutoFit/>
          </a:bodyPr>
          <a:lstStyle/>
          <a:p>
            <a:r>
              <a:rPr lang="zh-CN" altLang="en-US" sz="1400" dirty="0">
                <a:latin typeface="华文楷体" panose="02010600040101010101" pitchFamily="2" charset="-122"/>
                <a:ea typeface="华文楷体" panose="02010600040101010101" pitchFamily="2" charset="-122"/>
              </a:rPr>
              <a:t>保护隐私</a:t>
            </a:r>
          </a:p>
        </p:txBody>
      </p:sp>
      <p:cxnSp>
        <p:nvCxnSpPr>
          <p:cNvPr id="29" name="直接箭头连接符 28"/>
          <p:cNvCxnSpPr/>
          <p:nvPr/>
        </p:nvCxnSpPr>
        <p:spPr>
          <a:xfrm>
            <a:off x="8786409" y="2520946"/>
            <a:ext cx="738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8924599" y="2060020"/>
            <a:ext cx="643689" cy="523220"/>
          </a:xfrm>
          <a:prstGeom prst="rect">
            <a:avLst/>
          </a:prstGeom>
          <a:noFill/>
        </p:spPr>
        <p:txBody>
          <a:bodyPr wrap="square" rtlCol="0">
            <a:spAutoFit/>
          </a:bodyPr>
          <a:lstStyle/>
          <a:p>
            <a:r>
              <a:rPr lang="zh-CN" altLang="en-US" sz="1400" dirty="0">
                <a:latin typeface="华文楷体" panose="02010600040101010101" pitchFamily="2" charset="-122"/>
                <a:ea typeface="华文楷体" panose="02010600040101010101" pitchFamily="2" charset="-122"/>
              </a:rPr>
              <a:t>效率降低</a:t>
            </a:r>
          </a:p>
        </p:txBody>
      </p:sp>
      <p:sp>
        <p:nvSpPr>
          <p:cNvPr id="33" name="矩形 32"/>
          <p:cNvSpPr/>
          <p:nvPr/>
        </p:nvSpPr>
        <p:spPr>
          <a:xfrm>
            <a:off x="9525218" y="2288754"/>
            <a:ext cx="1566852" cy="4643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楷体" panose="02010600040101010101" pitchFamily="2" charset="-122"/>
                <a:ea typeface="华文楷体" panose="02010600040101010101" pitchFamily="2" charset="-122"/>
              </a:rPr>
              <a:t>构建放射性图</a:t>
            </a:r>
          </a:p>
        </p:txBody>
      </p:sp>
      <p:pic>
        <p:nvPicPr>
          <p:cNvPr id="35" name="图片 34"/>
          <p:cNvPicPr>
            <a:picLocks noChangeAspect="1"/>
          </p:cNvPicPr>
          <p:nvPr/>
        </p:nvPicPr>
        <p:blipFill>
          <a:blip r:embed="rId4"/>
          <a:stretch>
            <a:fillRect/>
          </a:stretch>
        </p:blipFill>
        <p:spPr>
          <a:xfrm>
            <a:off x="6680419" y="3087070"/>
            <a:ext cx="3395651" cy="3341752"/>
          </a:xfrm>
          <a:prstGeom prst="rect">
            <a:avLst/>
          </a:prstGeom>
        </p:spPr>
      </p:pic>
      <p:cxnSp>
        <p:nvCxnSpPr>
          <p:cNvPr id="36" name="直接箭头连接符 35"/>
          <p:cNvCxnSpPr/>
          <p:nvPr/>
        </p:nvCxnSpPr>
        <p:spPr>
          <a:xfrm>
            <a:off x="9709204" y="2753138"/>
            <a:ext cx="0" cy="420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7619452" y="4921777"/>
            <a:ext cx="2245351" cy="213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箭头连接符 44"/>
          <p:cNvCxnSpPr>
            <a:stCxn id="44" idx="0"/>
          </p:cNvCxnSpPr>
          <p:nvPr/>
        </p:nvCxnSpPr>
        <p:spPr>
          <a:xfrm flipV="1">
            <a:off x="8742128" y="4389687"/>
            <a:ext cx="1333942" cy="53209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pic>
        <p:nvPicPr>
          <p:cNvPr id="51" name="图形 50" descr="研究 纯色填充"/>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8783" y="1690688"/>
            <a:ext cx="369332" cy="369332"/>
          </a:xfrm>
          <a:prstGeom prst="rect">
            <a:avLst/>
          </a:prstGeom>
        </p:spPr>
      </p:pic>
      <mc:AlternateContent xmlns:mc="http://schemas.openxmlformats.org/markup-compatibility/2006" xmlns:a14="http://schemas.microsoft.com/office/drawing/2010/main">
        <mc:Choice Requires="a14">
          <p:sp>
            <p:nvSpPr>
              <p:cNvPr id="52" name="矩形 51"/>
              <p:cNvSpPr/>
              <p:nvPr/>
            </p:nvSpPr>
            <p:spPr>
              <a:xfrm>
                <a:off x="1185111" y="3199681"/>
                <a:ext cx="4950332" cy="15551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华文楷体" panose="02010600040101010101" pitchFamily="2" charset="-122"/>
                    <a:ea typeface="华文楷体" panose="02010600040101010101" pitchFamily="2" charset="-122"/>
                  </a:rPr>
                  <a:t>检测流程：</a:t>
                </a:r>
                <a:endParaRPr lang="en-US" altLang="zh-CN" dirty="0">
                  <a:solidFill>
                    <a:schemeClr val="tx1"/>
                  </a:solidFill>
                  <a:latin typeface="华文楷体" panose="02010600040101010101" pitchFamily="2" charset="-122"/>
                  <a:ea typeface="华文楷体" panose="02010600040101010101" pitchFamily="2" charset="-122"/>
                </a:endParaRPr>
              </a:p>
              <a:p>
                <a:r>
                  <a:rPr lang="en-US" altLang="zh-CN" dirty="0">
                    <a:solidFill>
                      <a:schemeClr val="tx1"/>
                    </a:solidFill>
                    <a:latin typeface="华文楷体" panose="02010600040101010101" pitchFamily="2" charset="-122"/>
                    <a:ea typeface="华文楷体" panose="02010600040101010101" pitchFamily="2" charset="-122"/>
                  </a:rPr>
                  <a:t>1.</a:t>
                </a:r>
                <a:r>
                  <a:rPr lang="zh-CN" altLang="en-US" dirty="0">
                    <a:solidFill>
                      <a:schemeClr val="tx1"/>
                    </a:solidFill>
                    <a:latin typeface="华文楷体" panose="02010600040101010101" pitchFamily="2" charset="-122"/>
                    <a:ea typeface="华文楷体" panose="02010600040101010101" pitchFamily="2" charset="-122"/>
                  </a:rPr>
                  <a:t>构建放射图</a:t>
                </a:r>
                <a:endParaRPr lang="en-US" altLang="zh-CN" dirty="0">
                  <a:solidFill>
                    <a:schemeClr val="tx1"/>
                  </a:solidFill>
                  <a:latin typeface="华文楷体" panose="02010600040101010101" pitchFamily="2" charset="-122"/>
                  <a:ea typeface="华文楷体" panose="02010600040101010101" pitchFamily="2" charset="-122"/>
                </a:endParaRPr>
              </a:p>
              <a:p>
                <a:r>
                  <a:rPr lang="en-US" altLang="zh-CN" dirty="0">
                    <a:solidFill>
                      <a:schemeClr val="tx1"/>
                    </a:solidFill>
                    <a:latin typeface="华文楷体" panose="02010600040101010101" pitchFamily="2" charset="-122"/>
                    <a:ea typeface="华文楷体" panose="02010600040101010101" pitchFamily="2" charset="-122"/>
                  </a:rPr>
                  <a:t>2.</a:t>
                </a:r>
                <a:r>
                  <a:rPr lang="zh-CN" altLang="en-US" dirty="0">
                    <a:solidFill>
                      <a:schemeClr val="tx1"/>
                    </a:solidFill>
                    <a:latin typeface="华文楷体" panose="02010600040101010101" pitchFamily="2" charset="-122"/>
                    <a:ea typeface="华文楷体" panose="02010600040101010101" pitchFamily="2" charset="-122"/>
                  </a:rPr>
                  <a:t>对删除所有边的放射图</a:t>
                </a:r>
                <a14:m>
                  <m:oMath xmlns:m="http://schemas.openxmlformats.org/officeDocument/2006/math">
                    <m:sSub>
                      <m:sSubPr>
                        <m:ctrlPr>
                          <a:rPr lang="en-US" altLang="zh-CN" i="1" smtClean="0">
                            <a:solidFill>
                              <a:schemeClr val="tx1"/>
                            </a:solidFill>
                            <a:latin typeface="Cambria Math" panose="02040503050406030204" pitchFamily="18" charset="0"/>
                            <a:ea typeface="华文楷体" panose="02010600040101010101" pitchFamily="2" charset="-122"/>
                          </a:rPr>
                        </m:ctrlPr>
                      </m:sSubPr>
                      <m:e>
                        <m:sSub>
                          <m:sSubPr>
                            <m:ctrlPr>
                              <a:rPr lang="en-US" altLang="zh-CN" i="1" smtClean="0">
                                <a:solidFill>
                                  <a:schemeClr val="tx1"/>
                                </a:solidFill>
                                <a:latin typeface="Cambria Math" panose="02040503050406030204" pitchFamily="18" charset="0"/>
                              </a:rPr>
                            </m:ctrlPr>
                          </m:sSubPr>
                          <m:e>
                            <m:acc>
                              <m:accPr>
                                <m:chr m:val="̂"/>
                                <m:ctrlPr>
                                  <a:rPr lang="en-US" altLang="zh-CN" i="1" smtClean="0">
                                    <a:solidFill>
                                      <a:schemeClr val="tx1"/>
                                    </a:solidFill>
                                    <a:latin typeface="Cambria Math" panose="02040503050406030204" pitchFamily="18" charset="0"/>
                                  </a:rPr>
                                </m:ctrlPr>
                              </m:accPr>
                              <m:e>
                                <m:r>
                                  <a:rPr lang="en-US" altLang="zh-CN" b="0" i="1" smtClean="0">
                                    <a:solidFill>
                                      <a:schemeClr val="tx1"/>
                                    </a:solidFill>
                                    <a:latin typeface="Cambria Math" panose="02040503050406030204" pitchFamily="18" charset="0"/>
                                  </a:rPr>
                                  <m:t>𝐺</m:t>
                                </m:r>
                              </m:e>
                            </m:acc>
                          </m:e>
                          <m:sub>
                            <m:r>
                              <a:rPr lang="en-US" altLang="zh-CN" i="1" smtClean="0">
                                <a:solidFill>
                                  <a:schemeClr val="tx1"/>
                                </a:solidFill>
                                <a:latin typeface="Cambria Math" panose="02040503050406030204" pitchFamily="18" charset="0"/>
                              </a:rPr>
                              <m:t>𝑝</m:t>
                            </m:r>
                          </m:sub>
                        </m:sSub>
                      </m:e>
                      <m:sub>
                        <m:r>
                          <a:rPr lang="en-US" altLang="zh-CN" b="0" i="1" smtClean="0">
                            <a:solidFill>
                              <a:schemeClr val="tx1"/>
                            </a:solidFill>
                            <a:latin typeface="Cambria Math" panose="02040503050406030204" pitchFamily="18" charset="0"/>
                            <a:ea typeface="华文楷体" panose="02010600040101010101" pitchFamily="2" charset="-122"/>
                          </a:rPr>
                          <m:t> </m:t>
                        </m:r>
                      </m:sub>
                    </m:sSub>
                  </m:oMath>
                </a14:m>
                <a:r>
                  <a:rPr lang="zh-CN" altLang="en-US" dirty="0">
                    <a:solidFill>
                      <a:schemeClr val="tx1"/>
                    </a:solidFill>
                    <a:latin typeface="华文楷体" panose="02010600040101010101" pitchFamily="2" charset="-122"/>
                    <a:ea typeface="华文楷体" panose="02010600040101010101" pitchFamily="2" charset="-122"/>
                  </a:rPr>
                  <a:t>进行查询</a:t>
                </a:r>
                <a:endParaRPr lang="en-US" altLang="zh-CN" dirty="0">
                  <a:solidFill>
                    <a:schemeClr val="tx1"/>
                  </a:solidFill>
                  <a:latin typeface="华文楷体" panose="02010600040101010101" pitchFamily="2" charset="-122"/>
                  <a:ea typeface="华文楷体" panose="02010600040101010101" pitchFamily="2" charset="-122"/>
                </a:endParaRPr>
              </a:p>
              <a:p>
                <a:r>
                  <a:rPr lang="en-US" altLang="zh-CN" dirty="0">
                    <a:solidFill>
                      <a:schemeClr val="tx1"/>
                    </a:solidFill>
                    <a:latin typeface="华文楷体" panose="02010600040101010101" pitchFamily="2" charset="-122"/>
                    <a:ea typeface="华文楷体" panose="02010600040101010101" pitchFamily="2" charset="-122"/>
                  </a:rPr>
                  <a:t>3.MLaaS</a:t>
                </a:r>
                <a:r>
                  <a:rPr lang="zh-CN" altLang="en-US" dirty="0">
                    <a:solidFill>
                      <a:schemeClr val="tx1"/>
                    </a:solidFill>
                    <a:latin typeface="华文楷体" panose="02010600040101010101" pitchFamily="2" charset="-122"/>
                    <a:ea typeface="华文楷体" panose="02010600040101010101" pitchFamily="2" charset="-122"/>
                  </a:rPr>
                  <a:t>对查询图进行推理</a:t>
                </a:r>
                <a:endParaRPr lang="en-US" altLang="zh-CN" dirty="0">
                  <a:solidFill>
                    <a:schemeClr val="tx1"/>
                  </a:solidFill>
                  <a:latin typeface="华文楷体" panose="02010600040101010101" pitchFamily="2" charset="-122"/>
                  <a:ea typeface="华文楷体" panose="02010600040101010101" pitchFamily="2" charset="-122"/>
                </a:endParaRPr>
              </a:p>
              <a:p>
                <a:r>
                  <a:rPr lang="en-US" altLang="zh-CN" dirty="0">
                    <a:solidFill>
                      <a:schemeClr val="tx1"/>
                    </a:solidFill>
                    <a:latin typeface="华文楷体" panose="02010600040101010101" pitchFamily="2" charset="-122"/>
                    <a:ea typeface="华文楷体" panose="02010600040101010101" pitchFamily="2" charset="-122"/>
                  </a:rPr>
                  <a:t>4.</a:t>
                </a:r>
                <a:r>
                  <a:rPr lang="zh-CN" altLang="en-US" dirty="0">
                    <a:solidFill>
                      <a:schemeClr val="tx1"/>
                    </a:solidFill>
                    <a:latin typeface="华文楷体" panose="02010600040101010101" pitchFamily="2" charset="-122"/>
                    <a:ea typeface="华文楷体" panose="02010600040101010101" pitchFamily="2" charset="-122"/>
                  </a:rPr>
                  <a:t>数据所有者根据响应判断是否存在数据滥用</a:t>
                </a:r>
              </a:p>
            </p:txBody>
          </p:sp>
        </mc:Choice>
        <mc:Fallback xmlns="">
          <p:sp>
            <p:nvSpPr>
              <p:cNvPr id="52" name="矩形 51"/>
              <p:cNvSpPr>
                <a:spLocks noRot="1" noChangeAspect="1" noMove="1" noResize="1" noEditPoints="1" noAdjustHandles="1" noChangeArrowheads="1" noChangeShapeType="1" noTextEdit="1"/>
              </p:cNvSpPr>
              <p:nvPr/>
            </p:nvSpPr>
            <p:spPr>
              <a:xfrm>
                <a:off x="1185111" y="3199681"/>
                <a:ext cx="4950332" cy="1555191"/>
              </a:xfrm>
              <a:prstGeom prst="rect">
                <a:avLst/>
              </a:prstGeom>
              <a:blipFill rotWithShape="1">
                <a:blip r:embed="rId7"/>
                <a:stretch>
                  <a:fillRect l="-132" t="-444" r="-127" b="-368"/>
                </a:stretch>
              </a:blipFill>
            </p:spPr>
            <p:style>
              <a:lnRef idx="2">
                <a:schemeClr val="accent1">
                  <a:shade val="15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56" name="直接箭头连接符 55"/>
          <p:cNvCxnSpPr>
            <a:endCxn id="52" idx="3"/>
          </p:cNvCxnSpPr>
          <p:nvPr/>
        </p:nvCxnSpPr>
        <p:spPr>
          <a:xfrm flipH="1">
            <a:off x="6135443" y="3977277"/>
            <a:ext cx="5449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图片 62">
            <a:hlinkClick r:id="rId8" action="ppaction://hlinksldjump"/>
          </p:cNvPr>
          <p:cNvPicPr>
            <a:picLocks noChangeAspect="1"/>
          </p:cNvPicPr>
          <p:nvPr/>
        </p:nvPicPr>
        <p:blipFill>
          <a:blip r:embed="rId9"/>
          <a:stretch>
            <a:fillRect/>
          </a:stretch>
        </p:blipFill>
        <p:spPr>
          <a:xfrm>
            <a:off x="9162091" y="3997084"/>
            <a:ext cx="2917909" cy="358570"/>
          </a:xfrm>
          <a:prstGeom prst="rect">
            <a:avLst/>
          </a:prstGeom>
          <a:ln>
            <a:solidFill>
              <a:schemeClr val="tx1"/>
            </a:solidFill>
          </a:ln>
        </p:spPr>
      </p:pic>
      <p:sp>
        <p:nvSpPr>
          <p:cNvPr id="4" name="文本框 3">
            <a:extLst>
              <a:ext uri="{FF2B5EF4-FFF2-40B4-BE49-F238E27FC236}">
                <a16:creationId xmlns:a16="http://schemas.microsoft.com/office/drawing/2014/main" id="{AA9C34DE-8695-A045-D0B1-B36BE911B883}"/>
              </a:ext>
            </a:extLst>
          </p:cNvPr>
          <p:cNvSpPr txBox="1"/>
          <p:nvPr/>
        </p:nvSpPr>
        <p:spPr>
          <a:xfrm>
            <a:off x="-64168" y="6492875"/>
            <a:ext cx="8357936" cy="261610"/>
          </a:xfrm>
          <a:prstGeom prst="rect">
            <a:avLst/>
          </a:prstGeom>
          <a:noFill/>
        </p:spPr>
        <p:txBody>
          <a:bodyPr wrap="square">
            <a:spAutoFit/>
          </a:bodyPr>
          <a:lstStyle/>
          <a:p>
            <a:pPr algn="l"/>
            <a:r>
              <a:rPr lang="en-US" altLang="zh-CN" sz="1100" i="0" dirty="0" err="1">
                <a:effectLst/>
                <a:highlight>
                  <a:srgbClr val="FFFFFF"/>
                </a:highlight>
                <a:latin typeface="Times New Roman" panose="02020603050405020304" pitchFamily="18" charset="0"/>
                <a:cs typeface="Times New Roman" panose="02020603050405020304" pitchFamily="18" charset="0"/>
              </a:rPr>
              <a:t>GraphGuard</a:t>
            </a:r>
            <a:r>
              <a:rPr lang="en-US" altLang="zh-CN" sz="1100" i="0" dirty="0">
                <a:effectLst/>
                <a:highlight>
                  <a:srgbClr val="FFFFFF"/>
                </a:highlight>
                <a:latin typeface="Times New Roman" panose="02020603050405020304" pitchFamily="18" charset="0"/>
                <a:cs typeface="Times New Roman" panose="02020603050405020304" pitchFamily="18" charset="0"/>
              </a:rPr>
              <a:t>: Detecting and Counteracting Training Data Misuse in Graph Neural Networks,</a:t>
            </a:r>
            <a:r>
              <a:rPr lang="en-US" altLang="zh-CN" sz="1100" dirty="0">
                <a:highlight>
                  <a:srgbClr val="FFFFFF"/>
                </a:highlight>
                <a:latin typeface="Times New Roman" panose="02020603050405020304" pitchFamily="18" charset="0"/>
                <a:cs typeface="Times New Roman" panose="02020603050405020304" pitchFamily="18" charset="0"/>
              </a:rPr>
              <a:t>  </a:t>
            </a:r>
            <a:r>
              <a:rPr lang="en-US" altLang="zh-CN" sz="1100" i="0"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strike="noStrike" dirty="0">
                <a:effectLst/>
                <a:highlight>
                  <a:srgbClr val="FFFFFF"/>
                </a:highlight>
                <a:latin typeface="Times New Roman" panose="02020603050405020304" pitchFamily="18" charset="0"/>
                <a:cs typeface="Times New Roman" panose="02020603050405020304" pitchFamily="18" charset="0"/>
              </a:rPr>
              <a:t> </a:t>
            </a:r>
            <a:r>
              <a:rPr lang="en-US" altLang="zh-CN" sz="1100" dirty="0">
                <a:highlight>
                  <a:srgbClr val="FFFFFF"/>
                </a:highlight>
                <a:latin typeface="Times New Roman" panose="02020603050405020304" pitchFamily="18" charset="0"/>
                <a:cs typeface="Times New Roman" panose="02020603050405020304" pitchFamily="18" charset="0"/>
              </a:rPr>
              <a:t>Pan,</a:t>
            </a:r>
            <a:r>
              <a:rPr lang="en-US" altLang="zh-CN" sz="1100" i="0" dirty="0">
                <a:effectLst/>
                <a:highlight>
                  <a:srgbClr val="FFFFFF"/>
                </a:highlight>
                <a:latin typeface="Times New Roman" panose="02020603050405020304" pitchFamily="18" charset="0"/>
                <a:cs typeface="Times New Roman" panose="02020603050405020304" pitchFamily="18" charset="0"/>
              </a:rPr>
              <a:t> NDSS,2024</a:t>
            </a:r>
            <a:endParaRPr lang="en-US" altLang="zh-CN" sz="1100" dirty="0">
              <a:highlight>
                <a:srgbClr val="FFFFFF"/>
              </a:highlight>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F55A25BF-73B0-A92F-ECAF-7D1C1FFEF9CD}"/>
              </a:ext>
            </a:extLst>
          </p:cNvPr>
          <p:cNvSpPr/>
          <p:nvPr/>
        </p:nvSpPr>
        <p:spPr>
          <a:xfrm>
            <a:off x="7106694" y="5284155"/>
            <a:ext cx="2900795" cy="2191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华文楷体" panose="02010600040101010101" pitchFamily="2" charset="-122"/>
              <a:ea typeface="华文楷体" panose="02010600040101010101" pitchFamily="2" charset="-122"/>
            </a:endParaRPr>
          </a:p>
        </p:txBody>
      </p:sp>
      <p:sp>
        <p:nvSpPr>
          <p:cNvPr id="9" name="矩形 8">
            <a:extLst>
              <a:ext uri="{FF2B5EF4-FFF2-40B4-BE49-F238E27FC236}">
                <a16:creationId xmlns:a16="http://schemas.microsoft.com/office/drawing/2014/main" id="{24028DC3-2837-DDA2-3C76-917E80DDA569}"/>
              </a:ext>
            </a:extLst>
          </p:cNvPr>
          <p:cNvSpPr/>
          <p:nvPr/>
        </p:nvSpPr>
        <p:spPr>
          <a:xfrm>
            <a:off x="10149959" y="5284155"/>
            <a:ext cx="1884222" cy="569082"/>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华文楷体" panose="02010600040101010101" pitchFamily="2" charset="-122"/>
                <a:ea typeface="华文楷体" panose="02010600040101010101" pitchFamily="2" charset="-122"/>
              </a:rPr>
              <a:t>从所有特征中选择对损失变化影响最大的</a:t>
            </a:r>
            <a:r>
              <a:rPr lang="en-US" altLang="zh-CN" sz="1200" dirty="0">
                <a:solidFill>
                  <a:schemeClr val="tx1"/>
                </a:solidFill>
                <a:latin typeface="华文楷体" panose="02010600040101010101" pitchFamily="2" charset="-122"/>
                <a:ea typeface="华文楷体" panose="02010600040101010101" pitchFamily="2" charset="-122"/>
              </a:rPr>
              <a:t>top-k</a:t>
            </a:r>
            <a:r>
              <a:rPr lang="zh-CN" altLang="en-US" sz="1200" dirty="0">
                <a:solidFill>
                  <a:schemeClr val="tx1"/>
                </a:solidFill>
                <a:latin typeface="华文楷体" panose="02010600040101010101" pitchFamily="2" charset="-122"/>
                <a:ea typeface="华文楷体" panose="02010600040101010101" pitchFamily="2" charset="-122"/>
              </a:rPr>
              <a:t>个特征进行扰动</a:t>
            </a:r>
            <a:r>
              <a:rPr lang="en-US" altLang="zh-CN" sz="1200" dirty="0">
                <a:solidFill>
                  <a:schemeClr val="tx1"/>
                </a:solidFill>
                <a:latin typeface="华文楷体" panose="02010600040101010101" pitchFamily="2" charset="-122"/>
                <a:ea typeface="华文楷体" panose="02010600040101010101" pitchFamily="2" charset="-122"/>
              </a:rPr>
              <a:t> </a:t>
            </a:r>
            <a:endParaRPr lang="zh-CN" altLang="en-US" sz="1200" dirty="0">
              <a:solidFill>
                <a:schemeClr val="tx1"/>
              </a:solidFill>
              <a:latin typeface="华文楷体" panose="02010600040101010101" pitchFamily="2" charset="-122"/>
              <a:ea typeface="华文楷体" panose="02010600040101010101" pitchFamily="2" charset="-122"/>
            </a:endParaRPr>
          </a:p>
        </p:txBody>
      </p:sp>
      <p:cxnSp>
        <p:nvCxnSpPr>
          <p:cNvPr id="11" name="直接箭头连接符 10">
            <a:extLst>
              <a:ext uri="{FF2B5EF4-FFF2-40B4-BE49-F238E27FC236}">
                <a16:creationId xmlns:a16="http://schemas.microsoft.com/office/drawing/2014/main" id="{54623DA0-7108-5A67-A2DF-F905558265FD}"/>
              </a:ext>
            </a:extLst>
          </p:cNvPr>
          <p:cNvCxnSpPr>
            <a:cxnSpLocks/>
            <a:stCxn id="6" idx="3"/>
          </p:cNvCxnSpPr>
          <p:nvPr/>
        </p:nvCxnSpPr>
        <p:spPr>
          <a:xfrm>
            <a:off x="10007489" y="5393738"/>
            <a:ext cx="142470"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2400" b="0" i="0" dirty="0" err="1">
                <a:solidFill>
                  <a:srgbClr val="0D0D0D"/>
                </a:solidFill>
                <a:effectLst/>
                <a:highlight>
                  <a:srgbClr val="FFFFFF"/>
                </a:highlight>
                <a:latin typeface="Arial Rounded MT Bold" panose="020F0704030504030204" pitchFamily="34" charset="0"/>
              </a:rPr>
              <a:t>GraphGuard</a:t>
            </a:r>
            <a:r>
              <a:rPr lang="en-US" altLang="zh-CN" sz="2400" b="0" i="0" dirty="0">
                <a:solidFill>
                  <a:srgbClr val="0D0D0D"/>
                </a:solidFill>
                <a:effectLst/>
                <a:highlight>
                  <a:srgbClr val="FFFFFF"/>
                </a:highlight>
                <a:latin typeface="Arial Rounded MT Bold" panose="020F0704030504030204" pitchFamily="34" charset="0"/>
              </a:rPr>
              <a:t>: Detecting and Counteracting Training Data Misuse in Graph Neural Networks</a:t>
            </a:r>
            <a:endParaRPr lang="zh-CN" altLang="en-US" sz="2400" dirty="0">
              <a:latin typeface="Arial Rounded MT Bold" panose="020F0704030504030204" pitchFamily="34" charset="0"/>
            </a:endParaRPr>
          </a:p>
        </p:txBody>
      </p:sp>
      <p:cxnSp>
        <p:nvCxnSpPr>
          <p:cNvPr id="30" name="直接连接符 29"/>
          <p:cNvCxnSpPr/>
          <p:nvPr/>
        </p:nvCxnSpPr>
        <p:spPr>
          <a:xfrm>
            <a:off x="0" y="6425213"/>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068697" y="1690688"/>
            <a:ext cx="2466983"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图数据滥用问题缓解</a:t>
            </a:r>
            <a:endParaRPr lang="en-US" altLang="zh-CN" dirty="0">
              <a:latin typeface="华文楷体" panose="02010600040101010101" pitchFamily="2" charset="-122"/>
              <a:ea typeface="华文楷体" panose="02010600040101010101" pitchFamily="2" charset="-122"/>
            </a:endParaRPr>
          </a:p>
        </p:txBody>
      </p:sp>
      <p:pic>
        <p:nvPicPr>
          <p:cNvPr id="51" name="图形 50"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8783" y="1690688"/>
            <a:ext cx="369332" cy="369332"/>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7101605" y="3718203"/>
                <a:ext cx="2060551" cy="4265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华文楷体" panose="02010600040101010101" pitchFamily="2" charset="-122"/>
                    <a:ea typeface="华文楷体" panose="02010600040101010101" pitchFamily="2" charset="-122"/>
                  </a:rPr>
                  <a:t>请求上传 </a:t>
                </a:r>
                <a14:m>
                  <m:oMath xmlns:m="http://schemas.openxmlformats.org/officeDocument/2006/math">
                    <m:sSub>
                      <m:sSubPr>
                        <m:ctrlPr>
                          <a:rPr lang="en-US" altLang="zh-CN"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𝑋</m:t>
                        </m:r>
                      </m:e>
                      <m:sub>
                        <m:r>
                          <a:rPr lang="en-US" altLang="zh-CN" b="0" i="1" dirty="0" smtClean="0">
                            <a:solidFill>
                              <a:schemeClr val="tx1"/>
                            </a:solidFill>
                            <a:latin typeface="Cambria Math" panose="02040503050406030204" pitchFamily="18" charset="0"/>
                          </a:rPr>
                          <m:t>𝑝</m:t>
                        </m:r>
                      </m:sub>
                    </m:sSub>
                    <m:sSubSup>
                      <m:sSubSupPr>
                        <m:ctrlPr>
                          <a:rPr lang="en-US" altLang="zh-CN" i="1" dirty="0">
                            <a:solidFill>
                              <a:schemeClr val="tx1"/>
                            </a:solidFill>
                            <a:latin typeface="Cambria Math" panose="02040503050406030204" pitchFamily="18" charset="0"/>
                          </a:rPr>
                        </m:ctrlPr>
                      </m:sSubSupPr>
                      <m:e>
                        <m:r>
                          <a:rPr lang="zh-CN" altLang="en-US" i="1" dirty="0" smtClean="0">
                            <a:solidFill>
                              <a:schemeClr val="tx1"/>
                            </a:solidFill>
                            <a:latin typeface="Cambria Math" panose="02040503050406030204" pitchFamily="18" charset="0"/>
                          </a:rPr>
                          <m:t>、</m:t>
                        </m:r>
                        <m:r>
                          <a:rPr lang="en-US" altLang="zh-CN" b="0" i="1" dirty="0" smtClean="0">
                            <a:solidFill>
                              <a:schemeClr val="tx1"/>
                            </a:solidFill>
                            <a:latin typeface="Cambria Math" panose="02040503050406030204" pitchFamily="18" charset="0"/>
                          </a:rPr>
                          <m:t>𝑋</m:t>
                        </m:r>
                      </m:e>
                      <m:sub>
                        <m:r>
                          <a:rPr lang="en-US" altLang="zh-CN" i="1" dirty="0">
                            <a:solidFill>
                              <a:schemeClr val="tx1"/>
                            </a:solidFill>
                            <a:latin typeface="Cambria Math" panose="02040503050406030204" pitchFamily="18" charset="0"/>
                          </a:rPr>
                          <m:t>𝑚</m:t>
                        </m:r>
                      </m:sub>
                      <m:sup>
                        <m:r>
                          <a:rPr lang="en-US" altLang="zh-CN" i="1" dirty="0">
                            <a:solidFill>
                              <a:schemeClr val="tx1"/>
                            </a:solidFill>
                            <a:latin typeface="Cambria Math" panose="02040503050406030204" pitchFamily="18" charset="0"/>
                          </a:rPr>
                          <m:t>0</m:t>
                        </m:r>
                      </m:sup>
                    </m:sSubSup>
                  </m:oMath>
                </a14:m>
                <a:endParaRPr lang="zh-CN" altLang="en-US" dirty="0">
                  <a:solidFill>
                    <a:schemeClr val="tx1"/>
                  </a:solidFill>
                  <a:latin typeface="华文楷体" panose="02010600040101010101" pitchFamily="2" charset="-122"/>
                  <a:ea typeface="华文楷体" panose="02010600040101010101" pitchFamily="2"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7101605" y="3718203"/>
                <a:ext cx="2060551" cy="426589"/>
              </a:xfrm>
              <a:prstGeom prst="rect">
                <a:avLst/>
              </a:prstGeom>
              <a:blipFill>
                <a:blip r:embed="rId5"/>
                <a:stretch>
                  <a:fillRect l="-2663" b="-17143"/>
                </a:stretch>
              </a:blipFill>
              <a:ln>
                <a:noFill/>
              </a:ln>
            </p:spPr>
            <p:txBody>
              <a:bodyPr/>
              <a:lstStyle/>
              <a:p>
                <a:r>
                  <a:rPr lang="zh-CN" altLang="en-US">
                    <a:noFill/>
                  </a:rPr>
                  <a:t> </a:t>
                </a:r>
              </a:p>
            </p:txBody>
          </p:sp>
        </mc:Fallback>
      </mc:AlternateContent>
      <p:pic>
        <p:nvPicPr>
          <p:cNvPr id="13" name="图片 12"/>
          <p:cNvPicPr>
            <a:picLocks noChangeAspect="1"/>
          </p:cNvPicPr>
          <p:nvPr/>
        </p:nvPicPr>
        <p:blipFill>
          <a:blip r:embed="rId6"/>
          <a:stretch>
            <a:fillRect/>
          </a:stretch>
        </p:blipFill>
        <p:spPr>
          <a:xfrm>
            <a:off x="1434457" y="2099148"/>
            <a:ext cx="4602480" cy="4219276"/>
          </a:xfrm>
          <a:prstGeom prst="rect">
            <a:avLst/>
          </a:prstGeom>
        </p:spPr>
      </p:pic>
      <p:sp>
        <p:nvSpPr>
          <p:cNvPr id="4" name="文本框 3">
            <a:extLst>
              <a:ext uri="{FF2B5EF4-FFF2-40B4-BE49-F238E27FC236}">
                <a16:creationId xmlns:a16="http://schemas.microsoft.com/office/drawing/2014/main" id="{22568354-A922-51BB-1A3F-A985BF97ED9A}"/>
              </a:ext>
            </a:extLst>
          </p:cNvPr>
          <p:cNvSpPr txBox="1"/>
          <p:nvPr/>
        </p:nvSpPr>
        <p:spPr>
          <a:xfrm>
            <a:off x="-64168" y="6492875"/>
            <a:ext cx="8357936" cy="261610"/>
          </a:xfrm>
          <a:prstGeom prst="rect">
            <a:avLst/>
          </a:prstGeom>
          <a:noFill/>
        </p:spPr>
        <p:txBody>
          <a:bodyPr wrap="square">
            <a:spAutoFit/>
          </a:bodyPr>
          <a:lstStyle/>
          <a:p>
            <a:pPr algn="l"/>
            <a:r>
              <a:rPr lang="en-US" altLang="zh-CN" sz="1100" i="0" dirty="0" err="1">
                <a:effectLst/>
                <a:highlight>
                  <a:srgbClr val="FFFFFF"/>
                </a:highlight>
                <a:latin typeface="Times New Roman" panose="02020603050405020304" pitchFamily="18" charset="0"/>
                <a:cs typeface="Times New Roman" panose="02020603050405020304" pitchFamily="18" charset="0"/>
              </a:rPr>
              <a:t>GraphGuard</a:t>
            </a:r>
            <a:r>
              <a:rPr lang="en-US" altLang="zh-CN" sz="1100" i="0" dirty="0">
                <a:effectLst/>
                <a:highlight>
                  <a:srgbClr val="FFFFFF"/>
                </a:highlight>
                <a:latin typeface="Times New Roman" panose="02020603050405020304" pitchFamily="18" charset="0"/>
                <a:cs typeface="Times New Roman" panose="02020603050405020304" pitchFamily="18" charset="0"/>
              </a:rPr>
              <a:t>: Detecting and Counteracting Training Data Misuse in Graph Neural Networks,</a:t>
            </a:r>
            <a:r>
              <a:rPr lang="en-US" altLang="zh-CN" sz="1100" dirty="0">
                <a:highlight>
                  <a:srgbClr val="FFFFFF"/>
                </a:highlight>
                <a:latin typeface="Times New Roman" panose="02020603050405020304" pitchFamily="18" charset="0"/>
                <a:cs typeface="Times New Roman" panose="02020603050405020304" pitchFamily="18" charset="0"/>
              </a:rPr>
              <a:t>  </a:t>
            </a:r>
            <a:r>
              <a:rPr lang="en-US" altLang="zh-CN" sz="1100" i="0"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strike="noStrike" dirty="0">
                <a:effectLst/>
                <a:highlight>
                  <a:srgbClr val="FFFFFF"/>
                </a:highlight>
                <a:latin typeface="Times New Roman" panose="02020603050405020304" pitchFamily="18" charset="0"/>
                <a:cs typeface="Times New Roman" panose="02020603050405020304" pitchFamily="18" charset="0"/>
              </a:rPr>
              <a:t> </a:t>
            </a:r>
            <a:r>
              <a:rPr lang="en-US" altLang="zh-CN" sz="1100" dirty="0">
                <a:highlight>
                  <a:srgbClr val="FFFFFF"/>
                </a:highlight>
                <a:latin typeface="Times New Roman" panose="02020603050405020304" pitchFamily="18" charset="0"/>
                <a:cs typeface="Times New Roman" panose="02020603050405020304" pitchFamily="18" charset="0"/>
              </a:rPr>
              <a:t>Pan,</a:t>
            </a:r>
            <a:r>
              <a:rPr lang="en-US" altLang="zh-CN" sz="1100" i="0" dirty="0">
                <a:effectLst/>
                <a:highlight>
                  <a:srgbClr val="FFFFFF"/>
                </a:highlight>
                <a:latin typeface="Times New Roman" panose="02020603050405020304" pitchFamily="18" charset="0"/>
                <a:cs typeface="Times New Roman" panose="02020603050405020304" pitchFamily="18" charset="0"/>
              </a:rPr>
              <a:t> NDSS,2024</a:t>
            </a:r>
            <a:endParaRPr lang="en-US" altLang="zh-CN" sz="1100" dirty="0">
              <a:highlight>
                <a:srgbClr val="FFFFFF"/>
              </a:highlight>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8276C79-D3C9-8B83-5686-6BC98FE157E8}"/>
              </a:ext>
            </a:extLst>
          </p:cNvPr>
          <p:cNvPicPr>
            <a:picLocks noChangeAspect="1"/>
          </p:cNvPicPr>
          <p:nvPr/>
        </p:nvPicPr>
        <p:blipFill>
          <a:blip r:embed="rId7"/>
          <a:stretch>
            <a:fillRect/>
          </a:stretch>
        </p:blipFill>
        <p:spPr>
          <a:xfrm>
            <a:off x="8989294" y="3342209"/>
            <a:ext cx="561600" cy="561600"/>
          </a:xfrm>
          <a:prstGeom prst="rect">
            <a:avLst/>
          </a:prstGeom>
        </p:spPr>
      </p:pic>
      <p:pic>
        <p:nvPicPr>
          <p:cNvPr id="12" name="图片 11">
            <a:extLst>
              <a:ext uri="{FF2B5EF4-FFF2-40B4-BE49-F238E27FC236}">
                <a16:creationId xmlns:a16="http://schemas.microsoft.com/office/drawing/2014/main" id="{A45E88B7-460A-DC18-0459-D049CA1D1775}"/>
              </a:ext>
            </a:extLst>
          </p:cNvPr>
          <p:cNvPicPr>
            <a:picLocks noChangeAspect="1"/>
          </p:cNvPicPr>
          <p:nvPr/>
        </p:nvPicPr>
        <p:blipFill>
          <a:blip r:embed="rId8"/>
          <a:stretch>
            <a:fillRect/>
          </a:stretch>
        </p:blipFill>
        <p:spPr>
          <a:xfrm>
            <a:off x="6449222" y="3237848"/>
            <a:ext cx="561600" cy="561600"/>
          </a:xfrm>
          <a:prstGeom prst="rect">
            <a:avLst/>
          </a:prstGeom>
        </p:spPr>
      </p:pic>
      <p:cxnSp>
        <p:nvCxnSpPr>
          <p:cNvPr id="15" name="直接箭头连接符 14">
            <a:extLst>
              <a:ext uri="{FF2B5EF4-FFF2-40B4-BE49-F238E27FC236}">
                <a16:creationId xmlns:a16="http://schemas.microsoft.com/office/drawing/2014/main" id="{F0C6BF6B-9EBE-0675-BBD2-8CAF1C2804D3}"/>
              </a:ext>
            </a:extLst>
          </p:cNvPr>
          <p:cNvCxnSpPr>
            <a:cxnSpLocks/>
          </p:cNvCxnSpPr>
          <p:nvPr/>
        </p:nvCxnSpPr>
        <p:spPr>
          <a:xfrm flipH="1">
            <a:off x="7113813" y="3755819"/>
            <a:ext cx="18754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29F509B6-1F3E-DF61-29A8-71BBBACA0098}"/>
              </a:ext>
            </a:extLst>
          </p:cNvPr>
          <p:cNvCxnSpPr>
            <a:cxnSpLocks/>
          </p:cNvCxnSpPr>
          <p:nvPr/>
        </p:nvCxnSpPr>
        <p:spPr>
          <a:xfrm>
            <a:off x="7113813" y="3516804"/>
            <a:ext cx="18754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矩形 31">
            <a:extLst>
              <a:ext uri="{FF2B5EF4-FFF2-40B4-BE49-F238E27FC236}">
                <a16:creationId xmlns:a16="http://schemas.microsoft.com/office/drawing/2014/main" id="{E7431AB6-23F1-87F6-A65A-86D140C05AD7}"/>
              </a:ext>
            </a:extLst>
          </p:cNvPr>
          <p:cNvSpPr/>
          <p:nvPr/>
        </p:nvSpPr>
        <p:spPr>
          <a:xfrm>
            <a:off x="7284468" y="3179511"/>
            <a:ext cx="1689334" cy="4265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华文楷体" panose="02010600040101010101" pitchFamily="2" charset="-122"/>
                <a:ea typeface="华文楷体" panose="02010600040101010101" pitchFamily="2" charset="-122"/>
              </a:rPr>
              <a:t>请求遗忘数据</a:t>
            </a:r>
          </a:p>
        </p:txBody>
      </p:sp>
      <p:sp>
        <p:nvSpPr>
          <p:cNvPr id="44" name="箭头: 右 43">
            <a:extLst>
              <a:ext uri="{FF2B5EF4-FFF2-40B4-BE49-F238E27FC236}">
                <a16:creationId xmlns:a16="http://schemas.microsoft.com/office/drawing/2014/main" id="{77CE9BA5-25D1-E67A-1C07-D6582CE6C70B}"/>
              </a:ext>
            </a:extLst>
          </p:cNvPr>
          <p:cNvSpPr/>
          <p:nvPr/>
        </p:nvSpPr>
        <p:spPr>
          <a:xfrm rot="5400000">
            <a:off x="9054247" y="4018571"/>
            <a:ext cx="430323" cy="24269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91CB0A6-A1DA-60BE-7ADC-AC9F55489DD9}"/>
              </a:ext>
            </a:extLst>
          </p:cNvPr>
          <p:cNvSpPr/>
          <p:nvPr/>
        </p:nvSpPr>
        <p:spPr>
          <a:xfrm>
            <a:off x="7782193" y="4446783"/>
            <a:ext cx="2975350" cy="6332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a:solidFill>
                  <a:schemeClr val="tx1"/>
                </a:solidFill>
                <a:latin typeface="华文楷体" panose="02010600040101010101" pitchFamily="2" charset="-122"/>
                <a:ea typeface="华文楷体" panose="02010600040101010101" pitchFamily="2" charset="-122"/>
              </a:rPr>
              <a:t>1.</a:t>
            </a:r>
            <a:r>
              <a:rPr lang="zh-CN" altLang="en-US" dirty="0">
                <a:solidFill>
                  <a:schemeClr val="tx1"/>
                </a:solidFill>
                <a:latin typeface="华文楷体" panose="02010600040101010101" pitchFamily="2" charset="-122"/>
                <a:ea typeface="华文楷体" panose="02010600040101010101" pitchFamily="2" charset="-122"/>
              </a:rPr>
              <a:t>根据节点属性构建遗忘图</a:t>
            </a:r>
            <a:endParaRPr lang="en-US" altLang="zh-CN" dirty="0">
              <a:solidFill>
                <a:schemeClr val="tx1"/>
              </a:solidFill>
              <a:latin typeface="华文楷体" panose="02010600040101010101" pitchFamily="2" charset="-122"/>
              <a:ea typeface="华文楷体" panose="02010600040101010101" pitchFamily="2" charset="-122"/>
            </a:endParaRPr>
          </a:p>
          <a:p>
            <a:pPr>
              <a:lnSpc>
                <a:spcPct val="150000"/>
              </a:lnSpc>
            </a:pPr>
            <a:r>
              <a:rPr lang="en-US" altLang="zh-CN" dirty="0">
                <a:solidFill>
                  <a:schemeClr val="tx1"/>
                </a:solidFill>
                <a:latin typeface="华文楷体" panose="02010600040101010101" pitchFamily="2" charset="-122"/>
                <a:ea typeface="华文楷体" panose="02010600040101010101" pitchFamily="2" charset="-122"/>
              </a:rPr>
              <a:t>2.</a:t>
            </a:r>
            <a:r>
              <a:rPr lang="zh-CN" altLang="en-US" dirty="0">
                <a:solidFill>
                  <a:schemeClr val="tx1"/>
                </a:solidFill>
                <a:latin typeface="华文楷体" panose="02010600040101010101" pitchFamily="2" charset="-122"/>
                <a:ea typeface="华文楷体" panose="02010600040101010101" pitchFamily="2" charset="-122"/>
              </a:rPr>
              <a:t>微调</a:t>
            </a:r>
            <a:r>
              <a:rPr lang="en-US" altLang="zh-CN" dirty="0">
                <a:solidFill>
                  <a:schemeClr val="tx1"/>
                </a:solidFill>
                <a:latin typeface="华文楷体" panose="02010600040101010101" pitchFamily="2" charset="-122"/>
                <a:ea typeface="华文楷体" panose="02010600040101010101" pitchFamily="2" charset="-122"/>
              </a:rPr>
              <a:t>GNN</a:t>
            </a:r>
            <a:endParaRPr lang="zh-CN" altLang="en-US" dirty="0">
              <a:solidFill>
                <a:schemeClr val="tx1"/>
              </a:solidFill>
              <a:latin typeface="华文楷体" panose="02010600040101010101" pitchFamily="2" charset="-122"/>
              <a:ea typeface="华文楷体" panose="02010600040101010101" pitchFamily="2" charset="-122"/>
            </a:endParaRPr>
          </a:p>
        </p:txBody>
      </p:sp>
      <p:pic>
        <p:nvPicPr>
          <p:cNvPr id="49" name="图片 48">
            <a:extLst>
              <a:ext uri="{FF2B5EF4-FFF2-40B4-BE49-F238E27FC236}">
                <a16:creationId xmlns:a16="http://schemas.microsoft.com/office/drawing/2014/main" id="{AF21E036-AFF3-8597-7E0F-DBF198FC1690}"/>
              </a:ext>
            </a:extLst>
          </p:cNvPr>
          <p:cNvPicPr>
            <a:picLocks noChangeAspect="1"/>
          </p:cNvPicPr>
          <p:nvPr/>
        </p:nvPicPr>
        <p:blipFill>
          <a:blip r:embed="rId9"/>
          <a:stretch>
            <a:fillRect/>
          </a:stretch>
        </p:blipFill>
        <p:spPr>
          <a:xfrm>
            <a:off x="11248566" y="3342209"/>
            <a:ext cx="561600" cy="561600"/>
          </a:xfrm>
          <a:prstGeom prst="rect">
            <a:avLst/>
          </a:prstGeom>
        </p:spPr>
      </p:pic>
      <p:cxnSp>
        <p:nvCxnSpPr>
          <p:cNvPr id="50" name="直接箭头连接符 49">
            <a:extLst>
              <a:ext uri="{FF2B5EF4-FFF2-40B4-BE49-F238E27FC236}">
                <a16:creationId xmlns:a16="http://schemas.microsoft.com/office/drawing/2014/main" id="{9BD81481-FD1E-14E8-1325-EE05D3E7F091}"/>
              </a:ext>
            </a:extLst>
          </p:cNvPr>
          <p:cNvCxnSpPr>
            <a:cxnSpLocks/>
            <a:stCxn id="5" idx="3"/>
            <a:endCxn id="49" idx="1"/>
          </p:cNvCxnSpPr>
          <p:nvPr/>
        </p:nvCxnSpPr>
        <p:spPr>
          <a:xfrm>
            <a:off x="9550894" y="3623009"/>
            <a:ext cx="16976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CEA23D2A-5378-64F9-6093-5B553302ABDD}"/>
                  </a:ext>
                </a:extLst>
              </p:cNvPr>
              <p:cNvSpPr/>
              <p:nvPr/>
            </p:nvSpPr>
            <p:spPr>
              <a:xfrm>
                <a:off x="9481497" y="3623009"/>
                <a:ext cx="2060551" cy="4265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楷体" panose="02010600040101010101" pitchFamily="2" charset="-122"/>
                    <a:ea typeface="华文楷体" panose="02010600040101010101" pitchFamily="2" charset="-122"/>
                  </a:rPr>
                  <a:t>要求提供</a:t>
                </a:r>
                <a14:m>
                  <m:oMath xmlns:m="http://schemas.openxmlformats.org/officeDocument/2006/math">
                    <m:sSubSup>
                      <m:sSubSupPr>
                        <m:ctrlPr>
                          <a:rPr lang="en-US" altLang="zh-CN" i="1" dirty="0" smtClean="0">
                            <a:solidFill>
                              <a:schemeClr val="tx1"/>
                            </a:solidFill>
                            <a:latin typeface="Cambria Math" panose="02040503050406030204" pitchFamily="18" charset="0"/>
                          </a:rPr>
                        </m:ctrlPr>
                      </m:sSubSupPr>
                      <m:e>
                        <m:r>
                          <a:rPr lang="en-US" altLang="zh-CN" b="0" i="1" dirty="0" smtClean="0">
                            <a:solidFill>
                              <a:schemeClr val="tx1"/>
                            </a:solidFill>
                            <a:latin typeface="Cambria Math" panose="02040503050406030204" pitchFamily="18" charset="0"/>
                          </a:rPr>
                          <m:t>𝑋</m:t>
                        </m:r>
                      </m:e>
                      <m:sub>
                        <m:r>
                          <a:rPr lang="en-US" altLang="zh-CN" i="1" dirty="0">
                            <a:solidFill>
                              <a:schemeClr val="tx1"/>
                            </a:solidFill>
                            <a:latin typeface="Cambria Math" panose="02040503050406030204" pitchFamily="18" charset="0"/>
                          </a:rPr>
                          <m:t>𝑚</m:t>
                        </m:r>
                      </m:sub>
                      <m:sup>
                        <m:r>
                          <a:rPr lang="en-US" altLang="zh-CN" i="1" dirty="0">
                            <a:solidFill>
                              <a:schemeClr val="tx1"/>
                            </a:solidFill>
                            <a:latin typeface="Cambria Math" panose="02040503050406030204" pitchFamily="18" charset="0"/>
                          </a:rPr>
                          <m:t>0</m:t>
                        </m:r>
                      </m:sup>
                    </m:sSubSup>
                  </m:oMath>
                </a14:m>
                <a:endParaRPr lang="zh-CN" altLang="en-US" dirty="0">
                  <a:solidFill>
                    <a:schemeClr val="tx1"/>
                  </a:solidFill>
                  <a:latin typeface="华文楷体" panose="02010600040101010101" pitchFamily="2" charset="-122"/>
                  <a:ea typeface="华文楷体" panose="02010600040101010101" pitchFamily="2" charset="-122"/>
                </a:endParaRPr>
              </a:p>
            </p:txBody>
          </p:sp>
        </mc:Choice>
        <mc:Fallback xmlns="">
          <p:sp>
            <p:nvSpPr>
              <p:cNvPr id="55" name="矩形 54">
                <a:extLst>
                  <a:ext uri="{FF2B5EF4-FFF2-40B4-BE49-F238E27FC236}">
                    <a16:creationId xmlns:a16="http://schemas.microsoft.com/office/drawing/2014/main" id="{CEA23D2A-5378-64F9-6093-5B553302ABDD}"/>
                  </a:ext>
                </a:extLst>
              </p:cNvPr>
              <p:cNvSpPr>
                <a:spLocks noRot="1" noChangeAspect="1" noMove="1" noResize="1" noEditPoints="1" noAdjustHandles="1" noChangeArrowheads="1" noChangeShapeType="1" noTextEdit="1"/>
              </p:cNvSpPr>
              <p:nvPr/>
            </p:nvSpPr>
            <p:spPr>
              <a:xfrm>
                <a:off x="9481497" y="3623009"/>
                <a:ext cx="2060551" cy="426589"/>
              </a:xfrm>
              <a:prstGeom prst="rect">
                <a:avLst/>
              </a:prstGeom>
              <a:blipFill>
                <a:blip r:embed="rId10"/>
                <a:stretch>
                  <a:fillRect b="-17143"/>
                </a:stretch>
              </a:blipFill>
              <a:ln>
                <a:noFill/>
              </a:ln>
            </p:spPr>
            <p:txBody>
              <a:bodyPr/>
              <a:lstStyle/>
              <a:p>
                <a:r>
                  <a:rPr lang="zh-CN" altLang="en-US">
                    <a:noFill/>
                  </a:rPr>
                  <a:t> </a:t>
                </a:r>
              </a:p>
            </p:txBody>
          </p:sp>
        </mc:Fallback>
      </mc:AlternateContent>
      <p:sp>
        <p:nvSpPr>
          <p:cNvPr id="56" name="矩形 55">
            <a:extLst>
              <a:ext uri="{FF2B5EF4-FFF2-40B4-BE49-F238E27FC236}">
                <a16:creationId xmlns:a16="http://schemas.microsoft.com/office/drawing/2014/main" id="{B664F285-6071-C773-2680-A29C46B925C6}"/>
              </a:ext>
            </a:extLst>
          </p:cNvPr>
          <p:cNvSpPr/>
          <p:nvPr/>
        </p:nvSpPr>
        <p:spPr>
          <a:xfrm>
            <a:off x="6207592" y="2664310"/>
            <a:ext cx="1689334" cy="6332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latin typeface="Arial Rounded MT Bold" panose="020F0704030504030204" pitchFamily="34" charset="0"/>
                <a:ea typeface="华文楷体" panose="02010600040101010101" pitchFamily="2" charset="-122"/>
              </a:rPr>
              <a:t>Data Owner</a:t>
            </a:r>
            <a:endParaRPr lang="zh-CN" altLang="en-US" sz="1200" dirty="0">
              <a:solidFill>
                <a:schemeClr val="tx1"/>
              </a:solidFill>
              <a:latin typeface="Arial Rounded MT Bold" panose="020F0704030504030204" pitchFamily="34" charset="0"/>
              <a:ea typeface="华文楷体" panose="02010600040101010101" pitchFamily="2" charset="-122"/>
            </a:endParaRPr>
          </a:p>
        </p:txBody>
      </p:sp>
      <p:sp>
        <p:nvSpPr>
          <p:cNvPr id="57" name="矩形 56">
            <a:extLst>
              <a:ext uri="{FF2B5EF4-FFF2-40B4-BE49-F238E27FC236}">
                <a16:creationId xmlns:a16="http://schemas.microsoft.com/office/drawing/2014/main" id="{B90C31D9-1481-365F-8711-8C19175B22E5}"/>
              </a:ext>
            </a:extLst>
          </p:cNvPr>
          <p:cNvSpPr/>
          <p:nvPr/>
        </p:nvSpPr>
        <p:spPr>
          <a:xfrm>
            <a:off x="8432010" y="2664310"/>
            <a:ext cx="1689334" cy="6332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altLang="zh-CN" sz="1200" dirty="0" err="1">
                <a:solidFill>
                  <a:schemeClr val="tx1"/>
                </a:solidFill>
                <a:latin typeface="Arial Rounded MT Bold" panose="020F0704030504030204" pitchFamily="34" charset="0"/>
                <a:ea typeface="华文楷体" panose="02010600040101010101" pitchFamily="2" charset="-122"/>
              </a:rPr>
              <a:t>MLaaS</a:t>
            </a:r>
            <a:endParaRPr lang="zh-CN" altLang="en-US" sz="1200" dirty="0">
              <a:solidFill>
                <a:schemeClr val="tx1"/>
              </a:solidFill>
              <a:latin typeface="Arial Rounded MT Bold" panose="020F0704030504030204" pitchFamily="34" charset="0"/>
              <a:ea typeface="华文楷体" panose="02010600040101010101" pitchFamily="2" charset="-122"/>
            </a:endParaRPr>
          </a:p>
        </p:txBody>
      </p:sp>
      <p:sp>
        <p:nvSpPr>
          <p:cNvPr id="58" name="矩形 57">
            <a:extLst>
              <a:ext uri="{FF2B5EF4-FFF2-40B4-BE49-F238E27FC236}">
                <a16:creationId xmlns:a16="http://schemas.microsoft.com/office/drawing/2014/main" id="{F177BD83-7281-5B57-B5B0-E5D9139C65A9}"/>
              </a:ext>
            </a:extLst>
          </p:cNvPr>
          <p:cNvSpPr/>
          <p:nvPr/>
        </p:nvSpPr>
        <p:spPr>
          <a:xfrm>
            <a:off x="10352202" y="2664310"/>
            <a:ext cx="2003195" cy="6332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altLang="zh-CN" sz="1200" dirty="0">
                <a:solidFill>
                  <a:schemeClr val="tx1"/>
                </a:solidFill>
                <a:latin typeface="Arial Rounded MT Bold" panose="020F0704030504030204" pitchFamily="34" charset="0"/>
                <a:ea typeface="华文楷体" panose="02010600040101010101" pitchFamily="2" charset="-122"/>
              </a:rPr>
              <a:t>Model Developer</a:t>
            </a:r>
            <a:endParaRPr lang="zh-CN" altLang="en-US" sz="1200" dirty="0">
              <a:solidFill>
                <a:schemeClr val="tx1"/>
              </a:solidFill>
              <a:latin typeface="Arial Rounded MT Bold" panose="020F0704030504030204" pitchFamily="34" charset="0"/>
              <a:ea typeface="华文楷体"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0466"/>
            <a:ext cx="10515600" cy="1325563"/>
          </a:xfrm>
        </p:spPr>
        <p:txBody>
          <a:bodyPr>
            <a:noAutofit/>
          </a:bodyPr>
          <a:lstStyle/>
          <a:p>
            <a:pPr algn="ctr"/>
            <a:r>
              <a:rPr lang="en-US" altLang="zh-CN" sz="2400" b="0" i="0" dirty="0" err="1">
                <a:solidFill>
                  <a:srgbClr val="0D0D0D"/>
                </a:solidFill>
                <a:effectLst/>
                <a:highlight>
                  <a:srgbClr val="FFFFFF"/>
                </a:highlight>
                <a:latin typeface="Arial Rounded MT Bold" panose="020F0704030504030204" pitchFamily="34" charset="0"/>
              </a:rPr>
              <a:t>GraphGuard</a:t>
            </a:r>
            <a:r>
              <a:rPr lang="en-US" altLang="zh-CN" sz="2400" b="0" i="0" dirty="0">
                <a:solidFill>
                  <a:srgbClr val="0D0D0D"/>
                </a:solidFill>
                <a:effectLst/>
                <a:highlight>
                  <a:srgbClr val="FFFFFF"/>
                </a:highlight>
                <a:latin typeface="Arial Rounded MT Bold" panose="020F0704030504030204" pitchFamily="34" charset="0"/>
              </a:rPr>
              <a:t>: Detecting and Counteracting Training Data Misuse in Graph Neural Networks</a:t>
            </a:r>
            <a:endParaRPr lang="zh-CN" altLang="en-US" sz="2400" dirty="0">
              <a:latin typeface="Arial Rounded MT Bold" panose="020F0704030504030204" pitchFamily="34" charset="0"/>
            </a:endParaRPr>
          </a:p>
        </p:txBody>
      </p:sp>
      <p:cxnSp>
        <p:nvCxnSpPr>
          <p:cNvPr id="30" name="直接连接符 29"/>
          <p:cNvCxnSpPr/>
          <p:nvPr/>
        </p:nvCxnSpPr>
        <p:spPr>
          <a:xfrm>
            <a:off x="0" y="6425213"/>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06905" y="1240942"/>
            <a:ext cx="7567303"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实验</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图数据滥用检测</a:t>
            </a:r>
            <a:endParaRPr lang="en-US" altLang="zh-CN" dirty="0">
              <a:latin typeface="华文楷体" panose="02010600040101010101" pitchFamily="2" charset="-122"/>
              <a:ea typeface="华文楷体" panose="02010600040101010101" pitchFamily="2" charset="-122"/>
            </a:endParaRPr>
          </a:p>
        </p:txBody>
      </p:sp>
      <p:pic>
        <p:nvPicPr>
          <p:cNvPr id="51" name="图形 50"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991" y="1243427"/>
            <a:ext cx="369332" cy="369332"/>
          </a:xfrm>
          <a:prstGeom prst="rect">
            <a:avLst/>
          </a:prstGeom>
        </p:spPr>
      </p:pic>
      <p:pic>
        <p:nvPicPr>
          <p:cNvPr id="4" name="图片 3"/>
          <p:cNvPicPr>
            <a:picLocks noChangeAspect="1"/>
          </p:cNvPicPr>
          <p:nvPr/>
        </p:nvPicPr>
        <p:blipFill>
          <a:blip r:embed="rId5"/>
          <a:stretch>
            <a:fillRect/>
          </a:stretch>
        </p:blipFill>
        <p:spPr>
          <a:xfrm>
            <a:off x="2428240" y="1599248"/>
            <a:ext cx="7760756" cy="4687189"/>
          </a:xfrm>
          <a:prstGeom prst="rect">
            <a:avLst/>
          </a:prstGeom>
        </p:spPr>
      </p:pic>
      <p:sp>
        <p:nvSpPr>
          <p:cNvPr id="3" name="文本框 2">
            <a:extLst>
              <a:ext uri="{FF2B5EF4-FFF2-40B4-BE49-F238E27FC236}">
                <a16:creationId xmlns:a16="http://schemas.microsoft.com/office/drawing/2014/main" id="{B4BC9C81-A37B-22F9-CB8F-7668B81393E3}"/>
              </a:ext>
            </a:extLst>
          </p:cNvPr>
          <p:cNvSpPr txBox="1"/>
          <p:nvPr/>
        </p:nvSpPr>
        <p:spPr>
          <a:xfrm>
            <a:off x="-64168" y="6492875"/>
            <a:ext cx="8357936" cy="261610"/>
          </a:xfrm>
          <a:prstGeom prst="rect">
            <a:avLst/>
          </a:prstGeom>
          <a:noFill/>
        </p:spPr>
        <p:txBody>
          <a:bodyPr wrap="square">
            <a:spAutoFit/>
          </a:bodyPr>
          <a:lstStyle/>
          <a:p>
            <a:pPr algn="l"/>
            <a:r>
              <a:rPr lang="en-US" altLang="zh-CN" sz="1100" i="0" dirty="0" err="1">
                <a:effectLst/>
                <a:highlight>
                  <a:srgbClr val="FFFFFF"/>
                </a:highlight>
                <a:latin typeface="Times New Roman" panose="02020603050405020304" pitchFamily="18" charset="0"/>
                <a:cs typeface="Times New Roman" panose="02020603050405020304" pitchFamily="18" charset="0"/>
              </a:rPr>
              <a:t>GraphGuard</a:t>
            </a:r>
            <a:r>
              <a:rPr lang="en-US" altLang="zh-CN" sz="1100" i="0" dirty="0">
                <a:effectLst/>
                <a:highlight>
                  <a:srgbClr val="FFFFFF"/>
                </a:highlight>
                <a:latin typeface="Times New Roman" panose="02020603050405020304" pitchFamily="18" charset="0"/>
                <a:cs typeface="Times New Roman" panose="02020603050405020304" pitchFamily="18" charset="0"/>
              </a:rPr>
              <a:t>: Detecting and Counteracting Training Data Misuse in Graph Neural Networks,</a:t>
            </a:r>
            <a:r>
              <a:rPr lang="en-US" altLang="zh-CN" sz="1100" dirty="0">
                <a:highlight>
                  <a:srgbClr val="FFFFFF"/>
                </a:highlight>
                <a:latin typeface="Times New Roman" panose="02020603050405020304" pitchFamily="18" charset="0"/>
                <a:cs typeface="Times New Roman" panose="02020603050405020304" pitchFamily="18" charset="0"/>
              </a:rPr>
              <a:t>  </a:t>
            </a:r>
            <a:r>
              <a:rPr lang="en-US" altLang="zh-CN" sz="1100" i="0"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strike="noStrike" dirty="0">
                <a:effectLst/>
                <a:highlight>
                  <a:srgbClr val="FFFFFF"/>
                </a:highlight>
                <a:latin typeface="Times New Roman" panose="02020603050405020304" pitchFamily="18" charset="0"/>
                <a:cs typeface="Times New Roman" panose="02020603050405020304" pitchFamily="18" charset="0"/>
              </a:rPr>
              <a:t> </a:t>
            </a:r>
            <a:r>
              <a:rPr lang="en-US" altLang="zh-CN" sz="1100" dirty="0">
                <a:highlight>
                  <a:srgbClr val="FFFFFF"/>
                </a:highlight>
                <a:latin typeface="Times New Roman" panose="02020603050405020304" pitchFamily="18" charset="0"/>
                <a:cs typeface="Times New Roman" panose="02020603050405020304" pitchFamily="18" charset="0"/>
              </a:rPr>
              <a:t>Pan,</a:t>
            </a:r>
            <a:r>
              <a:rPr lang="en-US" altLang="zh-CN" sz="1100" i="0" dirty="0">
                <a:effectLst/>
                <a:highlight>
                  <a:srgbClr val="FFFFFF"/>
                </a:highlight>
                <a:latin typeface="Times New Roman" panose="02020603050405020304" pitchFamily="18" charset="0"/>
                <a:cs typeface="Times New Roman" panose="02020603050405020304" pitchFamily="18" charset="0"/>
              </a:rPr>
              <a:t> NDSS,2024</a:t>
            </a:r>
            <a:endParaRPr lang="en-US" altLang="zh-CN" sz="1100" dirty="0">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Arial Rounded MT Bold" panose="020F0704030504030204" pitchFamily="34" charset="0"/>
                <a:ea typeface="Segoe UI Black" panose="020B0A02040204020203" pitchFamily="34" charset="0"/>
              </a:rPr>
              <a:t>What is </a:t>
            </a:r>
            <a:r>
              <a:rPr lang="en-US" altLang="zh-CN" dirty="0" err="1">
                <a:latin typeface="Arial Rounded MT Bold" panose="020F0704030504030204" pitchFamily="34" charset="0"/>
                <a:ea typeface="Segoe UI Black" panose="020B0A02040204020203" pitchFamily="34" charset="0"/>
              </a:rPr>
              <a:t>MLaaS</a:t>
            </a:r>
            <a:r>
              <a:rPr lang="en-US" altLang="zh-CN" dirty="0">
                <a:latin typeface="Arial Rounded MT Bold" panose="020F0704030504030204" pitchFamily="34" charset="0"/>
                <a:ea typeface="Segoe UI Black" panose="020B0A02040204020203" pitchFamily="34" charset="0"/>
              </a:rPr>
              <a:t>?</a:t>
            </a:r>
            <a:endParaRPr lang="zh-CN" altLang="en-US" dirty="0">
              <a:latin typeface="Arial Rounded MT Bold" panose="020F0704030504030204" pitchFamily="34" charset="0"/>
            </a:endParaRPr>
          </a:p>
        </p:txBody>
      </p:sp>
      <p:sp>
        <p:nvSpPr>
          <p:cNvPr id="9" name="文本框 8"/>
          <p:cNvSpPr txBox="1"/>
          <p:nvPr/>
        </p:nvSpPr>
        <p:spPr>
          <a:xfrm>
            <a:off x="778623" y="1690688"/>
            <a:ext cx="6094826" cy="369332"/>
          </a:xfrm>
          <a:prstGeom prst="rect">
            <a:avLst/>
          </a:prstGeom>
          <a:noFill/>
        </p:spPr>
        <p:txBody>
          <a:bodyPr wrap="square">
            <a:spAutoFit/>
          </a:bodyPr>
          <a:lstStyle/>
          <a:p>
            <a:r>
              <a:rPr lang="zh-CN" altLang="en-US" dirty="0">
                <a:latin typeface="Arial Rounded MT Bold" panose="020F0704030504030204" pitchFamily="34" charset="0"/>
              </a:rPr>
              <a:t>Machine Learning as a Service</a:t>
            </a:r>
            <a:r>
              <a:rPr lang="en-US" altLang="zh-CN" dirty="0">
                <a:latin typeface="Arial Rounded MT Bold" panose="020F0704030504030204" pitchFamily="34" charset="0"/>
              </a:rPr>
              <a:t>—</a:t>
            </a:r>
            <a:r>
              <a:rPr lang="zh-CN" altLang="en-US" dirty="0">
                <a:latin typeface="华文楷体" panose="02010600040101010101" pitchFamily="2" charset="-122"/>
                <a:ea typeface="华文楷体" panose="02010600040101010101" pitchFamily="2" charset="-122"/>
              </a:rPr>
              <a:t>机器学习即服务</a:t>
            </a:r>
          </a:p>
        </p:txBody>
      </p:sp>
      <p:pic>
        <p:nvPicPr>
          <p:cNvPr id="11" name="图形 10"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7978" y="1690688"/>
            <a:ext cx="369332" cy="369332"/>
          </a:xfrm>
          <a:prstGeom prst="rect">
            <a:avLst/>
          </a:prstGeom>
        </p:spPr>
      </p:pic>
      <p:sp>
        <p:nvSpPr>
          <p:cNvPr id="13" name="文本框 12"/>
          <p:cNvSpPr txBox="1"/>
          <p:nvPr/>
        </p:nvSpPr>
        <p:spPr>
          <a:xfrm>
            <a:off x="3144253" y="2353469"/>
            <a:ext cx="1435769" cy="369332"/>
          </a:xfrm>
          <a:prstGeom prst="rect">
            <a:avLst/>
          </a:prstGeom>
          <a:noFill/>
        </p:spPr>
        <p:txBody>
          <a:bodyPr wrap="square">
            <a:spAutoFit/>
          </a:bodyPr>
          <a:lstStyle/>
          <a:p>
            <a:pPr algn="ctr"/>
            <a:r>
              <a:rPr lang="zh-CN" altLang="en-US" b="0" i="0" dirty="0">
                <a:solidFill>
                  <a:srgbClr val="0D0D0D"/>
                </a:solidFill>
                <a:effectLst/>
                <a:highlight>
                  <a:srgbClr val="FFFFFF"/>
                </a:highlight>
                <a:latin typeface="华文楷体" panose="02010600040101010101" pitchFamily="2" charset="-122"/>
                <a:ea typeface="华文楷体" panose="02010600040101010101" pitchFamily="2" charset="-122"/>
              </a:rPr>
              <a:t>云基础设施</a:t>
            </a:r>
            <a:endParaRPr lang="zh-CN" altLang="en-US" dirty="0">
              <a:latin typeface="华文楷体" panose="02010600040101010101" pitchFamily="2" charset="-122"/>
              <a:ea typeface="华文楷体" panose="02010600040101010101" pitchFamily="2" charset="-122"/>
            </a:endParaRPr>
          </a:p>
        </p:txBody>
      </p:sp>
      <p:pic>
        <p:nvPicPr>
          <p:cNvPr id="15" name="图形 14" descr="固定 纯色填充"/>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89111" y="2410564"/>
            <a:ext cx="255142" cy="255142"/>
          </a:xfrm>
          <a:prstGeom prst="rect">
            <a:avLst/>
          </a:prstGeom>
        </p:spPr>
      </p:pic>
      <p:sp>
        <p:nvSpPr>
          <p:cNvPr id="16" name="文本框 15"/>
          <p:cNvSpPr txBox="1"/>
          <p:nvPr/>
        </p:nvSpPr>
        <p:spPr>
          <a:xfrm>
            <a:off x="5505153" y="2353469"/>
            <a:ext cx="1657647" cy="369332"/>
          </a:xfrm>
          <a:prstGeom prst="rect">
            <a:avLst/>
          </a:prstGeom>
          <a:noFill/>
        </p:spPr>
        <p:txBody>
          <a:bodyPr wrap="square">
            <a:spAutoFit/>
          </a:bodyPr>
          <a:lstStyle/>
          <a:p>
            <a:pPr algn="ctr"/>
            <a:r>
              <a:rPr lang="zh-CN" altLang="en-US" dirty="0">
                <a:solidFill>
                  <a:srgbClr val="0D0D0D"/>
                </a:solidFill>
                <a:highlight>
                  <a:srgbClr val="FFFFFF"/>
                </a:highlight>
                <a:latin typeface="华文楷体" panose="02010600040101010101" pitchFamily="2" charset="-122"/>
                <a:ea typeface="华文楷体" panose="02010600040101010101" pitchFamily="2" charset="-122"/>
              </a:rPr>
              <a:t>模型预构建</a:t>
            </a:r>
            <a:endParaRPr lang="zh-CN" altLang="en-US" dirty="0">
              <a:latin typeface="华文楷体" panose="02010600040101010101" pitchFamily="2" charset="-122"/>
              <a:ea typeface="华文楷体" panose="02010600040101010101" pitchFamily="2" charset="-122"/>
            </a:endParaRPr>
          </a:p>
        </p:txBody>
      </p:sp>
      <p:pic>
        <p:nvPicPr>
          <p:cNvPr id="17" name="图形 16" descr="固定 纯色填充"/>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75748" y="2410564"/>
            <a:ext cx="255142" cy="255142"/>
          </a:xfrm>
          <a:prstGeom prst="rect">
            <a:avLst/>
          </a:prstGeom>
        </p:spPr>
      </p:pic>
      <p:sp>
        <p:nvSpPr>
          <p:cNvPr id="18" name="文本框 17"/>
          <p:cNvSpPr txBox="1"/>
          <p:nvPr/>
        </p:nvSpPr>
        <p:spPr>
          <a:xfrm>
            <a:off x="8122496" y="2353469"/>
            <a:ext cx="1657647" cy="369332"/>
          </a:xfrm>
          <a:prstGeom prst="rect">
            <a:avLst/>
          </a:prstGeom>
          <a:noFill/>
        </p:spPr>
        <p:txBody>
          <a:bodyPr wrap="square">
            <a:spAutoFit/>
          </a:bodyPr>
          <a:lstStyle/>
          <a:p>
            <a:pPr algn="l"/>
            <a:r>
              <a:rPr lang="zh-CN" altLang="en-US" dirty="0">
                <a:solidFill>
                  <a:srgbClr val="0D0D0D"/>
                </a:solidFill>
                <a:highlight>
                  <a:srgbClr val="FFFFFF"/>
                </a:highlight>
                <a:latin typeface="华文楷体" panose="02010600040101010101" pitchFamily="2" charset="-122"/>
                <a:ea typeface="华文楷体" panose="02010600040101010101" pitchFamily="2" charset="-122"/>
              </a:rPr>
              <a:t>智能服务系统</a:t>
            </a:r>
          </a:p>
        </p:txBody>
      </p:sp>
      <p:pic>
        <p:nvPicPr>
          <p:cNvPr id="19" name="图形 18" descr="固定 纯色填充"/>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7354" y="2410564"/>
            <a:ext cx="255142" cy="255142"/>
          </a:xfrm>
          <a:prstGeom prst="rect">
            <a:avLst/>
          </a:prstGeom>
        </p:spPr>
      </p:pic>
      <p:pic>
        <p:nvPicPr>
          <p:cNvPr id="4" name="图片 3"/>
          <p:cNvPicPr>
            <a:picLocks noChangeAspect="1"/>
          </p:cNvPicPr>
          <p:nvPr/>
        </p:nvPicPr>
        <p:blipFill>
          <a:blip r:embed="rId7"/>
          <a:stretch>
            <a:fillRect/>
          </a:stretch>
        </p:blipFill>
        <p:spPr>
          <a:xfrm>
            <a:off x="7874048" y="3322660"/>
            <a:ext cx="4317952" cy="2396351"/>
          </a:xfrm>
          <a:prstGeom prst="rect">
            <a:avLst/>
          </a:prstGeom>
        </p:spPr>
      </p:pic>
      <p:sp>
        <p:nvSpPr>
          <p:cNvPr id="6" name="椭圆 5"/>
          <p:cNvSpPr/>
          <p:nvPr/>
        </p:nvSpPr>
        <p:spPr>
          <a:xfrm>
            <a:off x="3821408" y="3687865"/>
            <a:ext cx="3669522" cy="2254403"/>
          </a:xfrm>
          <a:prstGeom prst="ellipse">
            <a:avLst/>
          </a:prstGeom>
          <a:no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165500" y="4615011"/>
            <a:ext cx="1243263" cy="400110"/>
          </a:xfrm>
          <a:prstGeom prst="rect">
            <a:avLst/>
          </a:prstGeom>
          <a:noFill/>
        </p:spPr>
        <p:txBody>
          <a:bodyPr wrap="square" rtlCol="0">
            <a:spAutoFit/>
          </a:bodyPr>
          <a:lstStyle/>
          <a:p>
            <a:r>
              <a:rPr lang="en-US" altLang="zh-CN" sz="2000" dirty="0" err="1">
                <a:latin typeface="Arial Rounded MT Bold" panose="020F0704030504030204" pitchFamily="34" charset="0"/>
              </a:rPr>
              <a:t>MLaaS</a:t>
            </a:r>
            <a:endParaRPr lang="zh-CN" altLang="en-US" sz="2000" dirty="0">
              <a:latin typeface="Arial Rounded MT Bold" panose="020F0704030504030204" pitchFamily="34" charset="0"/>
            </a:endParaRPr>
          </a:p>
        </p:txBody>
      </p:sp>
      <p:sp>
        <p:nvSpPr>
          <p:cNvPr id="8" name="矩形: 圆角 7"/>
          <p:cNvSpPr/>
          <p:nvPr/>
        </p:nvSpPr>
        <p:spPr>
          <a:xfrm>
            <a:off x="4042865" y="4414767"/>
            <a:ext cx="914400" cy="279716"/>
          </a:xfrm>
          <a:prstGeom prst="round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数据存储</a:t>
            </a:r>
          </a:p>
        </p:txBody>
      </p:sp>
      <p:sp>
        <p:nvSpPr>
          <p:cNvPr id="10" name="矩形: 圆角 9"/>
          <p:cNvSpPr/>
          <p:nvPr/>
        </p:nvSpPr>
        <p:spPr>
          <a:xfrm>
            <a:off x="5198969" y="4135051"/>
            <a:ext cx="914400" cy="279716"/>
          </a:xfrm>
          <a:prstGeom prst="round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数据处理</a:t>
            </a:r>
          </a:p>
        </p:txBody>
      </p:sp>
      <p:sp>
        <p:nvSpPr>
          <p:cNvPr id="12" name="矩形: 圆角 11"/>
          <p:cNvSpPr/>
          <p:nvPr/>
        </p:nvSpPr>
        <p:spPr>
          <a:xfrm>
            <a:off x="6334826" y="4419966"/>
            <a:ext cx="914400" cy="279716"/>
          </a:xfrm>
          <a:prstGeom prst="round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模型创建</a:t>
            </a:r>
          </a:p>
        </p:txBody>
      </p:sp>
      <p:sp>
        <p:nvSpPr>
          <p:cNvPr id="14" name="矩形: 圆角 13"/>
          <p:cNvSpPr/>
          <p:nvPr/>
        </p:nvSpPr>
        <p:spPr>
          <a:xfrm>
            <a:off x="4042865" y="4999694"/>
            <a:ext cx="914400" cy="279716"/>
          </a:xfrm>
          <a:prstGeom prst="round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质量控制</a:t>
            </a:r>
          </a:p>
        </p:txBody>
      </p:sp>
      <p:sp>
        <p:nvSpPr>
          <p:cNvPr id="20" name="矩形: 圆角 19"/>
          <p:cNvSpPr/>
          <p:nvPr/>
        </p:nvSpPr>
        <p:spPr>
          <a:xfrm>
            <a:off x="5188845" y="5273170"/>
            <a:ext cx="914400" cy="279716"/>
          </a:xfrm>
          <a:prstGeom prst="round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模型训练</a:t>
            </a:r>
          </a:p>
        </p:txBody>
      </p:sp>
      <p:sp>
        <p:nvSpPr>
          <p:cNvPr id="21" name="矩形: 圆角 20"/>
          <p:cNvSpPr/>
          <p:nvPr/>
        </p:nvSpPr>
        <p:spPr>
          <a:xfrm>
            <a:off x="6334826" y="5003983"/>
            <a:ext cx="914400" cy="279716"/>
          </a:xfrm>
          <a:prstGeom prst="round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zh-CN" altLang="en-US" sz="1600" dirty="0">
                <a:solidFill>
                  <a:schemeClr val="tx1"/>
                </a:solidFill>
                <a:latin typeface="华文楷体" panose="02010600040101010101" pitchFamily="2" charset="-122"/>
                <a:ea typeface="华文楷体" panose="02010600040101010101" pitchFamily="2" charset="-122"/>
              </a:rPr>
              <a:t>模型部署</a:t>
            </a:r>
          </a:p>
        </p:txBody>
      </p:sp>
      <p:cxnSp>
        <p:nvCxnSpPr>
          <p:cNvPr id="23" name="连接符: 曲线 22"/>
          <p:cNvCxnSpPr>
            <a:stCxn id="8" idx="0"/>
            <a:endCxn id="10" idx="1"/>
          </p:cNvCxnSpPr>
          <p:nvPr/>
        </p:nvCxnSpPr>
        <p:spPr>
          <a:xfrm rot="5400000" flipH="1" flipV="1">
            <a:off x="4779588" y="3995386"/>
            <a:ext cx="139858" cy="698904"/>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p:cNvCxnSpPr>
            <a:stCxn id="10" idx="3"/>
            <a:endCxn id="12" idx="0"/>
          </p:cNvCxnSpPr>
          <p:nvPr/>
        </p:nvCxnSpPr>
        <p:spPr>
          <a:xfrm>
            <a:off x="6113369" y="4274909"/>
            <a:ext cx="678657" cy="145057"/>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p:cNvCxnSpPr>
            <a:stCxn id="21" idx="2"/>
            <a:endCxn id="20" idx="3"/>
          </p:cNvCxnSpPr>
          <p:nvPr/>
        </p:nvCxnSpPr>
        <p:spPr>
          <a:xfrm rot="5400000">
            <a:off x="6382972" y="5003973"/>
            <a:ext cx="129329" cy="688781"/>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连接符: 曲线 37"/>
          <p:cNvCxnSpPr>
            <a:stCxn id="20" idx="1"/>
            <a:endCxn id="14" idx="2"/>
          </p:cNvCxnSpPr>
          <p:nvPr/>
        </p:nvCxnSpPr>
        <p:spPr>
          <a:xfrm rot="10800000">
            <a:off x="4500065" y="5279410"/>
            <a:ext cx="688780" cy="133618"/>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2" idx="2"/>
            <a:endCxn id="21" idx="0"/>
          </p:cNvCxnSpPr>
          <p:nvPr/>
        </p:nvCxnSpPr>
        <p:spPr>
          <a:xfrm>
            <a:off x="6792026" y="4699682"/>
            <a:ext cx="0" cy="30430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8"/>
          <a:stretch>
            <a:fillRect/>
          </a:stretch>
        </p:blipFill>
        <p:spPr>
          <a:xfrm>
            <a:off x="1799454" y="5801921"/>
            <a:ext cx="473242" cy="473242"/>
          </a:xfrm>
          <a:prstGeom prst="rect">
            <a:avLst/>
          </a:prstGeom>
        </p:spPr>
      </p:pic>
      <p:pic>
        <p:nvPicPr>
          <p:cNvPr id="64" name="图片 63"/>
          <p:cNvPicPr>
            <a:picLocks noChangeAspect="1"/>
          </p:cNvPicPr>
          <p:nvPr/>
        </p:nvPicPr>
        <p:blipFill>
          <a:blip r:embed="rId9"/>
          <a:stretch>
            <a:fillRect/>
          </a:stretch>
        </p:blipFill>
        <p:spPr>
          <a:xfrm>
            <a:off x="1858132" y="3302806"/>
            <a:ext cx="659099" cy="659099"/>
          </a:xfrm>
          <a:prstGeom prst="rect">
            <a:avLst/>
          </a:prstGeom>
        </p:spPr>
      </p:pic>
      <p:pic>
        <p:nvPicPr>
          <p:cNvPr id="65" name="图片 64"/>
          <p:cNvPicPr>
            <a:picLocks noChangeAspect="1"/>
          </p:cNvPicPr>
          <p:nvPr/>
        </p:nvPicPr>
        <p:blipFill>
          <a:blip r:embed="rId9"/>
          <a:stretch>
            <a:fillRect/>
          </a:stretch>
        </p:blipFill>
        <p:spPr>
          <a:xfrm>
            <a:off x="1706526" y="4858542"/>
            <a:ext cx="659099" cy="659099"/>
          </a:xfrm>
          <a:prstGeom prst="rect">
            <a:avLst/>
          </a:prstGeom>
        </p:spPr>
      </p:pic>
      <p:pic>
        <p:nvPicPr>
          <p:cNvPr id="66" name="图片 65"/>
          <p:cNvPicPr>
            <a:picLocks noChangeAspect="1"/>
          </p:cNvPicPr>
          <p:nvPr/>
        </p:nvPicPr>
        <p:blipFill>
          <a:blip r:embed="rId8"/>
          <a:stretch>
            <a:fillRect/>
          </a:stretch>
        </p:blipFill>
        <p:spPr>
          <a:xfrm>
            <a:off x="2722303" y="4958213"/>
            <a:ext cx="473242" cy="473242"/>
          </a:xfrm>
          <a:prstGeom prst="rect">
            <a:avLst/>
          </a:prstGeom>
        </p:spPr>
      </p:pic>
      <p:cxnSp>
        <p:nvCxnSpPr>
          <p:cNvPr id="71" name="直接连接符 70"/>
          <p:cNvCxnSpPr/>
          <p:nvPr/>
        </p:nvCxnSpPr>
        <p:spPr>
          <a:xfrm flipV="1">
            <a:off x="328676" y="5642365"/>
            <a:ext cx="3157159" cy="78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550939" y="3553444"/>
            <a:ext cx="707886" cy="369332"/>
          </a:xfrm>
          <a:prstGeom prst="rect">
            <a:avLst/>
          </a:prstGeom>
          <a:noFill/>
        </p:spPr>
        <p:txBody>
          <a:bodyPr wrap="none" rtlCol="0">
            <a:spAutoFit/>
          </a:bodyPr>
          <a:lstStyle/>
          <a:p>
            <a:r>
              <a:rPr lang="en-US" altLang="zh-CN" dirty="0">
                <a:latin typeface="Arial Rounded MT Bold" panose="020F0704030504030204" pitchFamily="34" charset="0"/>
              </a:rPr>
              <a:t>Data</a:t>
            </a:r>
            <a:endParaRPr lang="zh-CN" altLang="en-US" dirty="0">
              <a:latin typeface="Arial Rounded MT Bold" panose="020F0704030504030204" pitchFamily="34" charset="0"/>
            </a:endParaRPr>
          </a:p>
        </p:txBody>
      </p:sp>
      <p:sp>
        <p:nvSpPr>
          <p:cNvPr id="75" name="文本框 74"/>
          <p:cNvSpPr txBox="1"/>
          <p:nvPr/>
        </p:nvSpPr>
        <p:spPr>
          <a:xfrm>
            <a:off x="114730" y="4439253"/>
            <a:ext cx="1580304" cy="646331"/>
          </a:xfrm>
          <a:prstGeom prst="rect">
            <a:avLst/>
          </a:prstGeom>
          <a:noFill/>
        </p:spPr>
        <p:txBody>
          <a:bodyPr wrap="none" rtlCol="0">
            <a:spAutoFit/>
          </a:bodyPr>
          <a:lstStyle/>
          <a:p>
            <a:pPr algn="ctr"/>
            <a:r>
              <a:rPr lang="en-US" altLang="zh-CN" dirty="0">
                <a:latin typeface="Arial Rounded MT Bold" panose="020F0704030504030204" pitchFamily="34" charset="0"/>
              </a:rPr>
              <a:t>ML</a:t>
            </a:r>
          </a:p>
          <a:p>
            <a:pPr algn="ctr"/>
            <a:r>
              <a:rPr lang="en-US" altLang="zh-CN" dirty="0">
                <a:latin typeface="Arial Rounded MT Bold" panose="020F0704030504030204" pitchFamily="34" charset="0"/>
              </a:rPr>
              <a:t>environment</a:t>
            </a:r>
            <a:endParaRPr lang="zh-CN" altLang="en-US" dirty="0">
              <a:latin typeface="Arial Rounded MT Bold" panose="020F0704030504030204" pitchFamily="34" charset="0"/>
            </a:endParaRPr>
          </a:p>
        </p:txBody>
      </p:sp>
      <p:cxnSp>
        <p:nvCxnSpPr>
          <p:cNvPr id="77" name="直接连接符 76"/>
          <p:cNvCxnSpPr/>
          <p:nvPr/>
        </p:nvCxnSpPr>
        <p:spPr>
          <a:xfrm flipV="1">
            <a:off x="328676" y="4112458"/>
            <a:ext cx="3157159" cy="78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422217" y="5898775"/>
            <a:ext cx="965329" cy="369332"/>
          </a:xfrm>
          <a:prstGeom prst="rect">
            <a:avLst/>
          </a:prstGeom>
          <a:noFill/>
        </p:spPr>
        <p:txBody>
          <a:bodyPr wrap="none" rtlCol="0">
            <a:spAutoFit/>
          </a:bodyPr>
          <a:lstStyle/>
          <a:p>
            <a:pPr algn="ctr"/>
            <a:r>
              <a:rPr lang="en-US" altLang="zh-CN" dirty="0">
                <a:latin typeface="Arial Rounded MT Bold" panose="020F0704030504030204" pitchFamily="34" charset="0"/>
              </a:rPr>
              <a:t>Clients</a:t>
            </a:r>
            <a:endParaRPr lang="zh-CN" altLang="en-US" dirty="0">
              <a:latin typeface="Arial Rounded MT Bold" panose="020F0704030504030204" pitchFamily="34" charset="0"/>
            </a:endParaRPr>
          </a:p>
        </p:txBody>
      </p:sp>
      <p:cxnSp>
        <p:nvCxnSpPr>
          <p:cNvPr id="81" name="直接箭头连接符 80"/>
          <p:cNvCxnSpPr/>
          <p:nvPr/>
        </p:nvCxnSpPr>
        <p:spPr>
          <a:xfrm>
            <a:off x="2041772" y="5413028"/>
            <a:ext cx="0" cy="4331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1807903" y="5116314"/>
            <a:ext cx="425116" cy="261610"/>
          </a:xfrm>
          <a:prstGeom prst="rect">
            <a:avLst/>
          </a:prstGeom>
          <a:noFill/>
        </p:spPr>
        <p:txBody>
          <a:bodyPr wrap="none" rtlCol="0">
            <a:spAutoFit/>
          </a:bodyPr>
          <a:lstStyle/>
          <a:p>
            <a:r>
              <a:rPr lang="en-US" altLang="zh-CN" sz="1100" dirty="0">
                <a:latin typeface="Arial Rounded MT Bold" panose="020F0704030504030204" pitchFamily="34" charset="0"/>
              </a:rPr>
              <a:t>API</a:t>
            </a:r>
            <a:endParaRPr lang="zh-CN" altLang="en-US" sz="1100" dirty="0">
              <a:latin typeface="Arial Rounded MT Bold" panose="020F0704030504030204" pitchFamily="34" charset="0"/>
            </a:endParaRPr>
          </a:p>
        </p:txBody>
      </p:sp>
      <p:cxnSp>
        <p:nvCxnSpPr>
          <p:cNvPr id="83" name="直接箭头连接符 82"/>
          <p:cNvCxnSpPr/>
          <p:nvPr/>
        </p:nvCxnSpPr>
        <p:spPr>
          <a:xfrm flipH="1">
            <a:off x="2329975" y="5204595"/>
            <a:ext cx="3745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2187681" y="4721359"/>
            <a:ext cx="0" cy="2368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2182013" y="3890022"/>
            <a:ext cx="2" cy="357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5" name="图片 94"/>
          <p:cNvPicPr>
            <a:picLocks noChangeAspect="1"/>
          </p:cNvPicPr>
          <p:nvPr/>
        </p:nvPicPr>
        <p:blipFill>
          <a:blip r:embed="rId10"/>
          <a:stretch>
            <a:fillRect/>
          </a:stretch>
        </p:blipFill>
        <p:spPr>
          <a:xfrm>
            <a:off x="2785904" y="3401042"/>
            <a:ext cx="449727" cy="449727"/>
          </a:xfrm>
          <a:prstGeom prst="rect">
            <a:avLst/>
          </a:prstGeom>
        </p:spPr>
      </p:pic>
      <p:pic>
        <p:nvPicPr>
          <p:cNvPr id="97" name="图片 96"/>
          <p:cNvPicPr>
            <a:picLocks noChangeAspect="1"/>
          </p:cNvPicPr>
          <p:nvPr/>
        </p:nvPicPr>
        <p:blipFill>
          <a:blip r:embed="rId11"/>
          <a:stretch>
            <a:fillRect/>
          </a:stretch>
        </p:blipFill>
        <p:spPr>
          <a:xfrm>
            <a:off x="1957149" y="4271347"/>
            <a:ext cx="449727" cy="449727"/>
          </a:xfrm>
          <a:prstGeom prst="rect">
            <a:avLst/>
          </a:prstGeom>
        </p:spPr>
      </p:pic>
      <p:cxnSp>
        <p:nvCxnSpPr>
          <p:cNvPr id="98" name="直接箭头连接符 97"/>
          <p:cNvCxnSpPr/>
          <p:nvPr/>
        </p:nvCxnSpPr>
        <p:spPr>
          <a:xfrm flipH="1">
            <a:off x="2443931" y="3625906"/>
            <a:ext cx="3745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0466"/>
            <a:ext cx="10515600" cy="1325563"/>
          </a:xfrm>
        </p:spPr>
        <p:txBody>
          <a:bodyPr>
            <a:noAutofit/>
          </a:bodyPr>
          <a:lstStyle/>
          <a:p>
            <a:pPr algn="ctr"/>
            <a:r>
              <a:rPr lang="en-US" altLang="zh-CN" sz="2400" b="0" i="0" dirty="0" err="1">
                <a:solidFill>
                  <a:srgbClr val="0D0D0D"/>
                </a:solidFill>
                <a:effectLst/>
                <a:highlight>
                  <a:srgbClr val="FFFFFF"/>
                </a:highlight>
                <a:latin typeface="Arial Rounded MT Bold" panose="020F0704030504030204" pitchFamily="34" charset="0"/>
              </a:rPr>
              <a:t>GraphGuard</a:t>
            </a:r>
            <a:r>
              <a:rPr lang="en-US" altLang="zh-CN" sz="2400" b="0" i="0" dirty="0">
                <a:solidFill>
                  <a:srgbClr val="0D0D0D"/>
                </a:solidFill>
                <a:effectLst/>
                <a:highlight>
                  <a:srgbClr val="FFFFFF"/>
                </a:highlight>
                <a:latin typeface="Arial Rounded MT Bold" panose="020F0704030504030204" pitchFamily="34" charset="0"/>
              </a:rPr>
              <a:t>: Detecting and Counteracting Training Data Misuse in Graph Neural Networks</a:t>
            </a:r>
            <a:endParaRPr lang="zh-CN" altLang="en-US" sz="2400" dirty="0">
              <a:latin typeface="Arial Rounded MT Bold" panose="020F0704030504030204" pitchFamily="34" charset="0"/>
            </a:endParaRPr>
          </a:p>
        </p:txBody>
      </p:sp>
      <p:cxnSp>
        <p:nvCxnSpPr>
          <p:cNvPr id="30" name="直接连接符 29"/>
          <p:cNvCxnSpPr/>
          <p:nvPr/>
        </p:nvCxnSpPr>
        <p:spPr>
          <a:xfrm>
            <a:off x="0" y="6425213"/>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06905" y="1355187"/>
            <a:ext cx="7567303"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实验</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图数据滥用问题缓解</a:t>
            </a:r>
            <a:endParaRPr lang="en-US" altLang="zh-CN" dirty="0">
              <a:latin typeface="华文楷体" panose="02010600040101010101" pitchFamily="2" charset="-122"/>
              <a:ea typeface="华文楷体" panose="02010600040101010101" pitchFamily="2" charset="-122"/>
            </a:endParaRPr>
          </a:p>
        </p:txBody>
      </p:sp>
      <p:pic>
        <p:nvPicPr>
          <p:cNvPr id="51" name="图形 50"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991" y="1355187"/>
            <a:ext cx="369332" cy="369332"/>
          </a:xfrm>
          <a:prstGeom prst="rect">
            <a:avLst/>
          </a:prstGeom>
        </p:spPr>
      </p:pic>
      <p:pic>
        <p:nvPicPr>
          <p:cNvPr id="5" name="图片 4"/>
          <p:cNvPicPr>
            <a:picLocks noChangeAspect="1"/>
          </p:cNvPicPr>
          <p:nvPr/>
        </p:nvPicPr>
        <p:blipFill>
          <a:blip r:embed="rId5"/>
          <a:stretch>
            <a:fillRect/>
          </a:stretch>
        </p:blipFill>
        <p:spPr>
          <a:xfrm>
            <a:off x="2003038" y="1792180"/>
            <a:ext cx="8185923" cy="4285473"/>
          </a:xfrm>
          <a:prstGeom prst="rect">
            <a:avLst/>
          </a:prstGeom>
        </p:spPr>
      </p:pic>
      <p:sp>
        <p:nvSpPr>
          <p:cNvPr id="6" name="文本框 5">
            <a:extLst>
              <a:ext uri="{FF2B5EF4-FFF2-40B4-BE49-F238E27FC236}">
                <a16:creationId xmlns:a16="http://schemas.microsoft.com/office/drawing/2014/main" id="{00293DAE-F7A6-6478-A308-46A22D7B6958}"/>
              </a:ext>
            </a:extLst>
          </p:cNvPr>
          <p:cNvSpPr txBox="1"/>
          <p:nvPr/>
        </p:nvSpPr>
        <p:spPr>
          <a:xfrm>
            <a:off x="-64168" y="6492875"/>
            <a:ext cx="8357936" cy="261610"/>
          </a:xfrm>
          <a:prstGeom prst="rect">
            <a:avLst/>
          </a:prstGeom>
          <a:noFill/>
        </p:spPr>
        <p:txBody>
          <a:bodyPr wrap="square">
            <a:spAutoFit/>
          </a:bodyPr>
          <a:lstStyle/>
          <a:p>
            <a:pPr algn="l"/>
            <a:r>
              <a:rPr lang="en-US" altLang="zh-CN" sz="1100" i="0" dirty="0" err="1">
                <a:effectLst/>
                <a:highlight>
                  <a:srgbClr val="FFFFFF"/>
                </a:highlight>
                <a:latin typeface="Times New Roman" panose="02020603050405020304" pitchFamily="18" charset="0"/>
                <a:cs typeface="Times New Roman" panose="02020603050405020304" pitchFamily="18" charset="0"/>
              </a:rPr>
              <a:t>GraphGuard</a:t>
            </a:r>
            <a:r>
              <a:rPr lang="en-US" altLang="zh-CN" sz="1100" i="0" dirty="0">
                <a:effectLst/>
                <a:highlight>
                  <a:srgbClr val="FFFFFF"/>
                </a:highlight>
                <a:latin typeface="Times New Roman" panose="02020603050405020304" pitchFamily="18" charset="0"/>
                <a:cs typeface="Times New Roman" panose="02020603050405020304" pitchFamily="18" charset="0"/>
              </a:rPr>
              <a:t>: Detecting and Counteracting Training Data Misuse in Graph Neural Networks,</a:t>
            </a:r>
            <a:r>
              <a:rPr lang="en-US" altLang="zh-CN" sz="1100" dirty="0">
                <a:highlight>
                  <a:srgbClr val="FFFFFF"/>
                </a:highlight>
                <a:latin typeface="Times New Roman" panose="02020603050405020304" pitchFamily="18" charset="0"/>
                <a:cs typeface="Times New Roman" panose="02020603050405020304" pitchFamily="18" charset="0"/>
              </a:rPr>
              <a:t>  </a:t>
            </a:r>
            <a:r>
              <a:rPr lang="en-US" altLang="zh-CN" sz="1100" i="0"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strike="noStrike" dirty="0">
                <a:effectLst/>
                <a:highlight>
                  <a:srgbClr val="FFFFFF"/>
                </a:highlight>
                <a:latin typeface="Times New Roman" panose="02020603050405020304" pitchFamily="18" charset="0"/>
                <a:cs typeface="Times New Roman" panose="02020603050405020304" pitchFamily="18" charset="0"/>
              </a:rPr>
              <a:t> </a:t>
            </a:r>
            <a:r>
              <a:rPr lang="en-US" altLang="zh-CN" sz="1100" dirty="0">
                <a:highlight>
                  <a:srgbClr val="FFFFFF"/>
                </a:highlight>
                <a:latin typeface="Times New Roman" panose="02020603050405020304" pitchFamily="18" charset="0"/>
                <a:cs typeface="Times New Roman" panose="02020603050405020304" pitchFamily="18" charset="0"/>
              </a:rPr>
              <a:t>Pan,</a:t>
            </a:r>
            <a:r>
              <a:rPr lang="en-US" altLang="zh-CN" sz="1100" i="0" dirty="0">
                <a:effectLst/>
                <a:highlight>
                  <a:srgbClr val="FFFFFF"/>
                </a:highlight>
                <a:latin typeface="Times New Roman" panose="02020603050405020304" pitchFamily="18" charset="0"/>
                <a:cs typeface="Times New Roman" panose="02020603050405020304" pitchFamily="18" charset="0"/>
              </a:rPr>
              <a:t> NDSS,2024</a:t>
            </a:r>
            <a:endParaRPr lang="en-US" altLang="zh-CN" sz="1100" dirty="0">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4B01D5B-F5B4-7507-D4F7-29C90F9ADB40}"/>
              </a:ext>
            </a:extLst>
          </p:cNvPr>
          <p:cNvSpPr>
            <a:spLocks noGrp="1"/>
          </p:cNvSpPr>
          <p:nvPr>
            <p:ph type="title"/>
          </p:nvPr>
        </p:nvSpPr>
        <p:spPr>
          <a:xfrm>
            <a:off x="838200" y="2605405"/>
            <a:ext cx="10515600" cy="1325563"/>
          </a:xfrm>
        </p:spPr>
        <p:txBody>
          <a:bodyPr>
            <a:normAutofit/>
          </a:bodyPr>
          <a:lstStyle/>
          <a:p>
            <a:pPr algn="ctr"/>
            <a:r>
              <a:rPr lang="en-US" altLang="zh-CN" sz="8000" dirty="0">
                <a:latin typeface="Arial Rounded MT Bold" panose="020F0704030504030204" pitchFamily="34" charset="0"/>
              </a:rPr>
              <a:t>Q&amp;A</a:t>
            </a:r>
            <a:endParaRPr lang="zh-CN" altLang="en-US" sz="8000" dirty="0">
              <a:latin typeface="Arial Rounded MT Bold" panose="020F0704030504030204" pitchFamily="34" charset="0"/>
            </a:endParaRPr>
          </a:p>
        </p:txBody>
      </p:sp>
    </p:spTree>
    <p:extLst>
      <p:ext uri="{BB962C8B-B14F-4D97-AF65-F5344CB8AC3E}">
        <p14:creationId xmlns:p14="http://schemas.microsoft.com/office/powerpoint/2010/main" val="603415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4B01D5B-F5B4-7507-D4F7-29C90F9ADB40}"/>
              </a:ext>
            </a:extLst>
          </p:cNvPr>
          <p:cNvSpPr>
            <a:spLocks noGrp="1"/>
          </p:cNvSpPr>
          <p:nvPr>
            <p:ph type="title"/>
          </p:nvPr>
        </p:nvSpPr>
        <p:spPr>
          <a:xfrm>
            <a:off x="0" y="163544"/>
            <a:ext cx="9785985" cy="1028700"/>
          </a:xfrm>
        </p:spPr>
        <p:txBody>
          <a:bodyPr>
            <a:normAutofit/>
          </a:bodyPr>
          <a:lstStyle/>
          <a:p>
            <a:r>
              <a:rPr lang="en-US" altLang="zh-CN" sz="3200" dirty="0">
                <a:latin typeface="Arial Rounded MT Bold" panose="020F0704030504030204" pitchFamily="34" charset="0"/>
              </a:rPr>
              <a:t>Appendix—</a:t>
            </a:r>
            <a:r>
              <a:rPr lang="en-US" altLang="zh-CN" sz="2000" dirty="0">
                <a:solidFill>
                  <a:schemeClr val="tx1"/>
                </a:solidFill>
                <a:latin typeface="华文楷体" panose="02010600040101010101" pitchFamily="2" charset="-122"/>
                <a:ea typeface="华文楷体" panose="02010600040101010101" pitchFamily="2" charset="-122"/>
              </a:rPr>
              <a:t>1</a:t>
            </a:r>
            <a:r>
              <a:rPr lang="zh-CN" altLang="en-US" sz="2000" dirty="0">
                <a:solidFill>
                  <a:schemeClr val="tx1"/>
                </a:solidFill>
                <a:latin typeface="华文楷体" panose="02010600040101010101" pitchFamily="2" charset="-122"/>
                <a:ea typeface="华文楷体" panose="02010600040101010101" pitchFamily="2" charset="-122"/>
              </a:rPr>
              <a:t>表示训练数据中含有未授权数据，</a:t>
            </a:r>
            <a:r>
              <a:rPr lang="en-US" altLang="zh-CN" sz="2000" dirty="0">
                <a:solidFill>
                  <a:schemeClr val="tx1"/>
                </a:solidFill>
                <a:latin typeface="华文楷体" panose="02010600040101010101" pitchFamily="2" charset="-122"/>
                <a:ea typeface="华文楷体" panose="02010600040101010101" pitchFamily="2" charset="-122"/>
              </a:rPr>
              <a:t>0</a:t>
            </a:r>
            <a:r>
              <a:rPr lang="zh-CN" altLang="en-US" sz="2000" dirty="0">
                <a:solidFill>
                  <a:schemeClr val="tx1"/>
                </a:solidFill>
                <a:latin typeface="华文楷体" panose="02010600040101010101" pitchFamily="2" charset="-122"/>
                <a:ea typeface="华文楷体" panose="02010600040101010101" pitchFamily="2" charset="-122"/>
              </a:rPr>
              <a:t>反之</a:t>
            </a:r>
            <a:endParaRPr lang="zh-CN" altLang="en-US" sz="3200" dirty="0">
              <a:latin typeface="Arial Rounded MT Bold" panose="020F0704030504030204" pitchFamily="34"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367ED35-7713-BC2E-7A58-7DC42932F636}"/>
                  </a:ext>
                </a:extLst>
              </p:cNvPr>
              <p:cNvSpPr txBox="1"/>
              <p:nvPr/>
            </p:nvSpPr>
            <p:spPr>
              <a:xfrm>
                <a:off x="141605" y="1246630"/>
                <a:ext cx="4432935" cy="716478"/>
              </a:xfrm>
              <a:prstGeom prst="rect">
                <a:avLst/>
              </a:prstGeom>
              <a:noFill/>
              <a:ln w="6350">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zh-CN" altLang="en-US" sz="1400" i="1">
                              <a:latin typeface="Cambria Math" panose="02040503050406030204" pitchFamily="18" charset="0"/>
                              <a:ea typeface="Cambria Math" panose="02040503050406030204" pitchFamily="18" charset="0"/>
                              <a:cs typeface="Times New Roman" panose="02020603050405020304" pitchFamily="18" charset="0"/>
                            </a:rPr>
                            <m:t>max</m:t>
                          </m:r>
                        </m:e>
                        <m:sub>
                          <m:sSub>
                            <m:sSubPr>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1400" i="1">
                                  <a:latin typeface="Cambria Math" panose="02040503050406030204" pitchFamily="18" charset="0"/>
                                  <a:ea typeface="Cambria Math" panose="02040503050406030204" pitchFamily="18" charset="0"/>
                                  <a:cs typeface="Times New Roman" panose="02020603050405020304" pitchFamily="18" charset="0"/>
                                </a:rPr>
                                <m:t>𝐺</m:t>
                              </m:r>
                            </m:e>
                            <m:sub>
                              <m:r>
                                <a:rPr lang="zh-CN" altLang="en-US" sz="1400" i="1">
                                  <a:latin typeface="Cambria Math" panose="02040503050406030204" pitchFamily="18" charset="0"/>
                                  <a:ea typeface="Cambria Math" panose="02040503050406030204" pitchFamily="18" charset="0"/>
                                  <a:cs typeface="Times New Roman" panose="02020603050405020304" pitchFamily="18" charset="0"/>
                                </a:rPr>
                                <m:t>𝑝</m:t>
                              </m:r>
                            </m:sub>
                          </m:sSub>
                        </m:sub>
                      </m:sSub>
                      <m:r>
                        <a:rPr lang="zh-CN" altLang="en-US" sz="1400" i="1">
                          <a:latin typeface="Cambria Math" panose="02040503050406030204" pitchFamily="18" charset="0"/>
                          <a:ea typeface="Cambria Math" panose="02040503050406030204" pitchFamily="18" charset="0"/>
                          <a:cs typeface="Times New Roman" panose="02020603050405020304" pitchFamily="18" charset="0"/>
                        </a:rPr>
                        <m:t>𝑑</m:t>
                      </m:r>
                      <m:d>
                        <m:dPr>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dPr>
                        <m:e>
                          <m:r>
                            <a:rPr lang="zh-CN" altLang="en-US" sz="1400" i="1">
                              <a:latin typeface="Cambria Math" panose="02040503050406030204" pitchFamily="18" charset="0"/>
                              <a:ea typeface="Cambria Math" panose="02040503050406030204" pitchFamily="18" charset="0"/>
                              <a:cs typeface="Times New Roman" panose="02020603050405020304" pitchFamily="18" charset="0"/>
                            </a:rPr>
                            <m:t>𝒜</m:t>
                          </m:r>
                          <m:d>
                            <m:dPr>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1400" i="1">
                                      <a:latin typeface="Cambria Math" panose="02040503050406030204" pitchFamily="18" charset="0"/>
                                      <a:ea typeface="Cambria Math" panose="02040503050406030204" pitchFamily="18" charset="0"/>
                                      <a:cs typeface="Times New Roman" panose="02020603050405020304" pitchFamily="18" charset="0"/>
                                    </a:rPr>
                                    <m:t>𝑓</m:t>
                                  </m:r>
                                </m:e>
                                <m:sub>
                                  <m:sSubSup>
                                    <m:sSubSupPr>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sz="1400" i="1">
                                          <a:latin typeface="Cambria Math" panose="02040503050406030204" pitchFamily="18" charset="0"/>
                                          <a:ea typeface="Cambria Math" panose="02040503050406030204" pitchFamily="18" charset="0"/>
                                          <a:cs typeface="Times New Roman" panose="02020603050405020304" pitchFamily="18" charset="0"/>
                                        </a:rPr>
                                        <m:t>𝜃</m:t>
                                      </m:r>
                                    </m:e>
                                    <m:sub>
                                      <m:r>
                                        <a:rPr lang="zh-CN" altLang="en-US" sz="1400" i="1">
                                          <a:latin typeface="Cambria Math" panose="02040503050406030204" pitchFamily="18" charset="0"/>
                                          <a:ea typeface="Cambria Math" panose="02040503050406030204" pitchFamily="18" charset="0"/>
                                          <a:cs typeface="Times New Roman" panose="02020603050405020304" pitchFamily="18" charset="0"/>
                                        </a:rPr>
                                        <m:t>1</m:t>
                                      </m:r>
                                    </m:sub>
                                    <m:sup>
                                      <m:r>
                                        <a:rPr lang="zh-CN" altLang="en-US" sz="1400" i="1">
                                          <a:latin typeface="Cambria Math" panose="02040503050406030204" pitchFamily="18" charset="0"/>
                                          <a:ea typeface="Cambria Math" panose="02040503050406030204" pitchFamily="18" charset="0"/>
                                          <a:cs typeface="Times New Roman" panose="02020603050405020304" pitchFamily="18" charset="0"/>
                                        </a:rPr>
                                        <m:t>∗</m:t>
                                      </m:r>
                                    </m:sup>
                                  </m:sSubSup>
                                </m:sub>
                              </m:sSub>
                              <m:d>
                                <m:dPr>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accPr>
                                        <m:e>
                                          <m:r>
                                            <a:rPr lang="zh-CN" altLang="en-US" sz="1400" i="1">
                                              <a:latin typeface="Cambria Math" panose="02040503050406030204" pitchFamily="18" charset="0"/>
                                              <a:ea typeface="Cambria Math" panose="02040503050406030204" pitchFamily="18" charset="0"/>
                                              <a:cs typeface="Times New Roman" panose="02020603050405020304" pitchFamily="18" charset="0"/>
                                            </a:rPr>
                                            <m:t>𝐺</m:t>
                                          </m:r>
                                        </m:e>
                                      </m:acc>
                                    </m:e>
                                    <m:sub>
                                      <m:r>
                                        <a:rPr lang="zh-CN" altLang="en-US" sz="1400" i="1">
                                          <a:latin typeface="Cambria Math" panose="02040503050406030204" pitchFamily="18" charset="0"/>
                                          <a:ea typeface="Cambria Math" panose="02040503050406030204" pitchFamily="18" charset="0"/>
                                          <a:cs typeface="Times New Roman" panose="02020603050405020304" pitchFamily="18" charset="0"/>
                                        </a:rPr>
                                        <m:t>𝑝</m:t>
                                      </m:r>
                                    </m:sub>
                                  </m:sSub>
                                </m:e>
                              </m:d>
                            </m:e>
                          </m:d>
                          <m:r>
                            <a:rPr lang="zh-CN" altLang="en-US" sz="1400" i="1">
                              <a:latin typeface="Cambria Math" panose="02040503050406030204" pitchFamily="18" charset="0"/>
                              <a:ea typeface="Cambria Math" panose="02040503050406030204" pitchFamily="18" charset="0"/>
                              <a:cs typeface="Times New Roman" panose="02020603050405020304" pitchFamily="18" charset="0"/>
                            </a:rPr>
                            <m:t>,</m:t>
                          </m:r>
                          <m:r>
                            <a:rPr lang="zh-CN" altLang="en-US" sz="1400" i="1">
                              <a:latin typeface="Cambria Math" panose="02040503050406030204" pitchFamily="18" charset="0"/>
                              <a:ea typeface="Cambria Math" panose="02040503050406030204" pitchFamily="18" charset="0"/>
                              <a:cs typeface="Times New Roman" panose="02020603050405020304" pitchFamily="18" charset="0"/>
                            </a:rPr>
                            <m:t>𝒜</m:t>
                          </m:r>
                          <m:d>
                            <m:dPr>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1400" i="1">
                                      <a:latin typeface="Cambria Math" panose="02040503050406030204" pitchFamily="18" charset="0"/>
                                      <a:ea typeface="Cambria Math" panose="02040503050406030204" pitchFamily="18" charset="0"/>
                                      <a:cs typeface="Times New Roman" panose="02020603050405020304" pitchFamily="18" charset="0"/>
                                    </a:rPr>
                                    <m:t>𝑓</m:t>
                                  </m:r>
                                </m:e>
                                <m:sub>
                                  <m:sSubSup>
                                    <m:sSubSupPr>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sz="1400" i="1">
                                          <a:latin typeface="Cambria Math" panose="02040503050406030204" pitchFamily="18" charset="0"/>
                                          <a:ea typeface="Cambria Math" panose="02040503050406030204" pitchFamily="18" charset="0"/>
                                          <a:cs typeface="Times New Roman" panose="02020603050405020304" pitchFamily="18" charset="0"/>
                                        </a:rPr>
                                        <m:t>𝜃</m:t>
                                      </m:r>
                                    </m:e>
                                    <m:sub>
                                      <m:r>
                                        <a:rPr lang="zh-CN" altLang="en-US" sz="1400" i="1">
                                          <a:latin typeface="Cambria Math" panose="02040503050406030204" pitchFamily="18" charset="0"/>
                                          <a:ea typeface="Cambria Math" panose="02040503050406030204" pitchFamily="18" charset="0"/>
                                          <a:cs typeface="Times New Roman" panose="02020603050405020304" pitchFamily="18" charset="0"/>
                                        </a:rPr>
                                        <m:t>0</m:t>
                                      </m:r>
                                    </m:sub>
                                    <m:sup>
                                      <m:r>
                                        <a:rPr lang="zh-CN" altLang="en-US" sz="1400" i="1">
                                          <a:latin typeface="Cambria Math" panose="02040503050406030204" pitchFamily="18" charset="0"/>
                                          <a:ea typeface="Cambria Math" panose="02040503050406030204" pitchFamily="18" charset="0"/>
                                          <a:cs typeface="Times New Roman" panose="02020603050405020304" pitchFamily="18" charset="0"/>
                                        </a:rPr>
                                        <m:t>∗</m:t>
                                      </m:r>
                                    </m:sup>
                                  </m:sSubSup>
                                </m:sub>
                              </m:sSub>
                              <m:d>
                                <m:dPr>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en-US" sz="1400" i="1">
                                              <a:latin typeface="Cambria Math" panose="02040503050406030204" pitchFamily="18" charset="0"/>
                                              <a:ea typeface="Cambria Math" panose="02040503050406030204" pitchFamily="18" charset="0"/>
                                              <a:cs typeface="Times New Roman" panose="02020603050405020304" pitchFamily="18" charset="0"/>
                                            </a:rPr>
                                          </m:ctrlPr>
                                        </m:accPr>
                                        <m:e>
                                          <m:r>
                                            <a:rPr lang="zh-CN" altLang="en-US" sz="1400" i="1">
                                              <a:latin typeface="Cambria Math" panose="02040503050406030204" pitchFamily="18" charset="0"/>
                                              <a:ea typeface="Cambria Math" panose="02040503050406030204" pitchFamily="18" charset="0"/>
                                              <a:cs typeface="Times New Roman" panose="02020603050405020304" pitchFamily="18" charset="0"/>
                                            </a:rPr>
                                            <m:t>𝐺</m:t>
                                          </m:r>
                                        </m:e>
                                      </m:acc>
                                    </m:e>
                                    <m:sub>
                                      <m:r>
                                        <a:rPr lang="zh-CN" altLang="en-US" sz="1400" i="1">
                                          <a:latin typeface="Cambria Math" panose="02040503050406030204" pitchFamily="18" charset="0"/>
                                          <a:ea typeface="Cambria Math" panose="02040503050406030204" pitchFamily="18" charset="0"/>
                                          <a:cs typeface="Times New Roman" panose="02020603050405020304" pitchFamily="18" charset="0"/>
                                        </a:rPr>
                                        <m:t>𝑝</m:t>
                                      </m:r>
                                    </m:sub>
                                  </m:sSub>
                                </m:e>
                              </m:d>
                            </m:e>
                          </m:d>
                        </m:e>
                      </m:d>
                    </m:oMath>
                  </m:oMathPara>
                </a14:m>
                <a:endParaRPr lang="en-US" altLang="zh-CN" sz="1400" i="1" dirty="0">
                  <a:latin typeface="Cambria Math" panose="02040503050406030204" pitchFamily="18" charset="0"/>
                  <a:ea typeface="Cambria Math" panose="02040503050406030204" pitchFamily="18" charset="0"/>
                  <a:cs typeface="Times New Roman" panose="02020603050405020304" pitchFamily="18" charset="0"/>
                </a:endParaRPr>
              </a:p>
              <a:p>
                <a14:m>
                  <m:oMath xmlns:m="http://schemas.openxmlformats.org/officeDocument/2006/math">
                    <m:r>
                      <a:rPr lang="en-US" altLang="zh-CN" sz="1400" i="1" smtClean="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14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400">
                        <a:effectLst/>
                        <a:latin typeface="Cambria Math" panose="02040503050406030204" pitchFamily="18" charset="0"/>
                        <a:ea typeface="宋体" panose="02010600030101010101" pitchFamily="2" charset="-122"/>
                        <a:cs typeface="Times New Roman" panose="02020603050405020304" pitchFamily="18" charset="0"/>
                      </a:rPr>
                      <m:t>arg</m:t>
                    </m:r>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a:effectLst/>
                            <a:latin typeface="Cambria Math" panose="02040503050406030204" pitchFamily="18" charset="0"/>
                            <a:ea typeface="宋体" panose="02010600030101010101" pitchFamily="2" charset="-122"/>
                            <a:cs typeface="Times New Roman" panose="02020603050405020304" pitchFamily="18" charset="0"/>
                          </a:rPr>
                          <m:t>min</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𝐿</m:t>
                    </m:r>
                    <m:d>
                      <m:d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𝜃</m:t>
                            </m:r>
                          </m:sub>
                        </m:sSub>
                        <m:d>
                          <m:d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𝑚</m:t>
                                </m:r>
                              </m:sub>
                              <m:sup>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1</m:t>
                                </m:r>
                              </m:sup>
                            </m:sSubSup>
                          </m:e>
                        </m:d>
                      </m:e>
                    </m:d>
                  </m:oMath>
                </a14:m>
                <a:r>
                  <a:rPr lang="zh-CN" altLang="en-US" sz="1400" dirty="0">
                    <a:effectLst/>
                    <a:latin typeface="Cambria" panose="020405030504060302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sz="1400" i="1">
                            <a:latin typeface="Cambria Math" panose="02040503050406030204" pitchFamily="18" charset="0"/>
                            <a:ea typeface="Cambria Math" panose="02040503050406030204" pitchFamily="18" charset="0"/>
                            <a:cs typeface="Times New Roman" panose="02020603050405020304" pitchFamily="18" charset="0"/>
                          </a:rPr>
                          <m:t>0</m:t>
                        </m:r>
                      </m:sub>
                      <m:sup>
                        <m:r>
                          <a:rPr lang="en-US" altLang="zh-CN" sz="1400" i="1">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1400"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1400" i="1">
                        <a:latin typeface="Cambria Math" panose="02040503050406030204" pitchFamily="18" charset="0"/>
                        <a:ea typeface="Cambria Math" panose="02040503050406030204" pitchFamily="18" charset="0"/>
                        <a:cs typeface="Times New Roman" panose="02020603050405020304" pitchFamily="18" charset="0"/>
                      </a:rPr>
                      <m:t>arg</m:t>
                    </m:r>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400" i="1">
                            <a:latin typeface="Cambria Math" panose="02040503050406030204" pitchFamily="18" charset="0"/>
                            <a:ea typeface="Cambria Math" panose="02040503050406030204" pitchFamily="18" charset="0"/>
                            <a:cs typeface="Times New Roman" panose="02020603050405020304" pitchFamily="18" charset="0"/>
                          </a:rPr>
                          <m:t>min</m:t>
                        </m:r>
                      </m:e>
                      <m:sub>
                        <m:r>
                          <a:rPr lang="en-US" altLang="zh-CN" sz="1400" i="1">
                            <a:latin typeface="Cambria Math" panose="02040503050406030204" pitchFamily="18" charset="0"/>
                            <a:ea typeface="Cambria Math" panose="02040503050406030204" pitchFamily="18" charset="0"/>
                            <a:cs typeface="Times New Roman" panose="02020603050405020304" pitchFamily="18" charset="0"/>
                          </a:rPr>
                          <m:t>𝜃</m:t>
                        </m:r>
                      </m:sub>
                    </m:sSub>
                    <m:r>
                      <a:rPr lang="en-US" altLang="zh-CN" sz="1400" i="1">
                        <a:latin typeface="Cambria Math" panose="02040503050406030204" pitchFamily="18" charset="0"/>
                        <a:ea typeface="Cambria Math" panose="02040503050406030204" pitchFamily="18" charset="0"/>
                        <a:cs typeface="Times New Roman" panose="02020603050405020304" pitchFamily="18" charset="0"/>
                      </a:rPr>
                      <m:t>𝐿</m:t>
                    </m:r>
                    <m:d>
                      <m:d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400" i="1">
                                <a:latin typeface="Cambria Math" panose="02040503050406030204" pitchFamily="18" charset="0"/>
                                <a:ea typeface="Cambria Math" panose="02040503050406030204" pitchFamily="18" charset="0"/>
                                <a:cs typeface="Times New Roman" panose="02020603050405020304" pitchFamily="18" charset="0"/>
                              </a:rPr>
                              <m:t>𝜃</m:t>
                            </m:r>
                          </m:sub>
                        </m:sSub>
                        <m:d>
                          <m:d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14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a:latin typeface="Cambria Math" panose="02040503050406030204" pitchFamily="18" charset="0"/>
                                    <a:ea typeface="Cambria Math" panose="02040503050406030204" pitchFamily="18" charset="0"/>
                                    <a:cs typeface="Times New Roman" panose="02020603050405020304" pitchFamily="18" charset="0"/>
                                  </a:rPr>
                                  <m:t>𝐺</m:t>
                                </m:r>
                              </m:e>
                              <m:sub>
                                <m:r>
                                  <a:rPr lang="en-US" altLang="zh-CN" sz="1400" i="1">
                                    <a:latin typeface="Cambria Math" panose="02040503050406030204" pitchFamily="18" charset="0"/>
                                    <a:ea typeface="Cambria Math" panose="02040503050406030204" pitchFamily="18" charset="0"/>
                                    <a:cs typeface="Times New Roman" panose="02020603050405020304" pitchFamily="18" charset="0"/>
                                  </a:rPr>
                                  <m:t>𝑚</m:t>
                                </m:r>
                              </m:sub>
                              <m:sup>
                                <m:r>
                                  <a:rPr lang="en-US" altLang="zh-CN" sz="1400" i="1">
                                    <a:latin typeface="Cambria Math" panose="02040503050406030204" pitchFamily="18" charset="0"/>
                                    <a:ea typeface="Cambria Math" panose="02040503050406030204" pitchFamily="18" charset="0"/>
                                    <a:cs typeface="Times New Roman" panose="02020603050405020304" pitchFamily="18" charset="0"/>
                                  </a:rPr>
                                  <m:t>0</m:t>
                                </m:r>
                              </m:sup>
                            </m:sSubSup>
                          </m:e>
                        </m:d>
                      </m:e>
                    </m:d>
                  </m:oMath>
                </a14:m>
                <a:endParaRPr lang="zh-CN" altLang="zh-CN" sz="1400" i="1" dirty="0">
                  <a:latin typeface="Cambria Math" panose="02040503050406030204" pitchFamily="18" charset="0"/>
                  <a:ea typeface="Cambria Math" panose="020405030504060302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A367ED35-7713-BC2E-7A58-7DC42932F636}"/>
                  </a:ext>
                </a:extLst>
              </p:cNvPr>
              <p:cNvSpPr txBox="1">
                <a:spLocks noRot="1" noChangeAspect="1" noMove="1" noResize="1" noEditPoints="1" noAdjustHandles="1" noChangeArrowheads="1" noChangeShapeType="1" noTextEdit="1"/>
              </p:cNvSpPr>
              <p:nvPr/>
            </p:nvSpPr>
            <p:spPr>
              <a:xfrm>
                <a:off x="141605" y="1246630"/>
                <a:ext cx="4432935" cy="716478"/>
              </a:xfrm>
              <a:prstGeom prst="rect">
                <a:avLst/>
              </a:prstGeom>
              <a:blipFill>
                <a:blip r:embed="rId3"/>
                <a:stretch>
                  <a:fillRect b="-3361"/>
                </a:stretch>
              </a:blipFill>
              <a:ln w="6350">
                <a:solidFill>
                  <a:schemeClr val="tx1"/>
                </a:solidFill>
              </a:ln>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407FC865-EEA8-8789-D337-2217C1C3F82F}"/>
              </a:ext>
            </a:extLst>
          </p:cNvPr>
          <p:cNvSpPr/>
          <p:nvPr/>
        </p:nvSpPr>
        <p:spPr>
          <a:xfrm>
            <a:off x="1253172" y="2291030"/>
            <a:ext cx="2209800" cy="766381"/>
          </a:xfrm>
          <a:prstGeom prst="rect">
            <a:avLst/>
          </a:prstGeom>
          <a:noFill/>
          <a:ln w="6350">
            <a:solidFill>
              <a:schemeClr val="tx1"/>
            </a:solidFill>
            <a:extLst>
              <a:ext uri="{C807C97D-BFC1-408E-A445-0C87EB9F89A2}">
                <ask:lineSketchStyleProps xmlns:ask="http://schemas.microsoft.com/office/drawing/2018/sketchyshapes" sd="3067612603">
                  <a:custGeom>
                    <a:avLst/>
                    <a:gdLst>
                      <a:gd name="connsiteX0" fmla="*/ 0 w 2209800"/>
                      <a:gd name="connsiteY0" fmla="*/ 0 h 350520"/>
                      <a:gd name="connsiteX1" fmla="*/ 486156 w 2209800"/>
                      <a:gd name="connsiteY1" fmla="*/ 0 h 350520"/>
                      <a:gd name="connsiteX2" fmla="*/ 1082802 w 2209800"/>
                      <a:gd name="connsiteY2" fmla="*/ 0 h 350520"/>
                      <a:gd name="connsiteX3" fmla="*/ 1613154 w 2209800"/>
                      <a:gd name="connsiteY3" fmla="*/ 0 h 350520"/>
                      <a:gd name="connsiteX4" fmla="*/ 2209800 w 2209800"/>
                      <a:gd name="connsiteY4" fmla="*/ 0 h 350520"/>
                      <a:gd name="connsiteX5" fmla="*/ 2209800 w 2209800"/>
                      <a:gd name="connsiteY5" fmla="*/ 350520 h 350520"/>
                      <a:gd name="connsiteX6" fmla="*/ 1679448 w 2209800"/>
                      <a:gd name="connsiteY6" fmla="*/ 350520 h 350520"/>
                      <a:gd name="connsiteX7" fmla="*/ 1104900 w 2209800"/>
                      <a:gd name="connsiteY7" fmla="*/ 350520 h 350520"/>
                      <a:gd name="connsiteX8" fmla="*/ 596646 w 2209800"/>
                      <a:gd name="connsiteY8" fmla="*/ 350520 h 350520"/>
                      <a:gd name="connsiteX9" fmla="*/ 0 w 2209800"/>
                      <a:gd name="connsiteY9" fmla="*/ 350520 h 350520"/>
                      <a:gd name="connsiteX10" fmla="*/ 0 w 2209800"/>
                      <a:gd name="connsiteY10" fmla="*/ 0 h 35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9800" h="350520" extrusionOk="0">
                        <a:moveTo>
                          <a:pt x="0" y="0"/>
                        </a:moveTo>
                        <a:cubicBezTo>
                          <a:pt x="189477" y="-19590"/>
                          <a:pt x="337455" y="-22013"/>
                          <a:pt x="486156" y="0"/>
                        </a:cubicBezTo>
                        <a:cubicBezTo>
                          <a:pt x="634857" y="22013"/>
                          <a:pt x="862522" y="25761"/>
                          <a:pt x="1082802" y="0"/>
                        </a:cubicBezTo>
                        <a:cubicBezTo>
                          <a:pt x="1303082" y="-25761"/>
                          <a:pt x="1500213" y="12681"/>
                          <a:pt x="1613154" y="0"/>
                        </a:cubicBezTo>
                        <a:cubicBezTo>
                          <a:pt x="1726095" y="-12681"/>
                          <a:pt x="1995964" y="9380"/>
                          <a:pt x="2209800" y="0"/>
                        </a:cubicBezTo>
                        <a:cubicBezTo>
                          <a:pt x="2199766" y="173514"/>
                          <a:pt x="2198438" y="177402"/>
                          <a:pt x="2209800" y="350520"/>
                        </a:cubicBezTo>
                        <a:cubicBezTo>
                          <a:pt x="2008046" y="355445"/>
                          <a:pt x="1923154" y="364701"/>
                          <a:pt x="1679448" y="350520"/>
                        </a:cubicBezTo>
                        <a:cubicBezTo>
                          <a:pt x="1435742" y="336339"/>
                          <a:pt x="1387686" y="351842"/>
                          <a:pt x="1104900" y="350520"/>
                        </a:cubicBezTo>
                        <a:cubicBezTo>
                          <a:pt x="822114" y="349198"/>
                          <a:pt x="812285" y="358718"/>
                          <a:pt x="596646" y="350520"/>
                        </a:cubicBezTo>
                        <a:cubicBezTo>
                          <a:pt x="381007" y="342322"/>
                          <a:pt x="133462" y="365681"/>
                          <a:pt x="0" y="350520"/>
                        </a:cubicBezTo>
                        <a:cubicBezTo>
                          <a:pt x="77" y="176058"/>
                          <a:pt x="-9020" y="116738"/>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latin typeface="华文楷体" panose="02010600040101010101" pitchFamily="2" charset="-122"/>
                <a:ea typeface="华文楷体" panose="02010600040101010101" pitchFamily="2" charset="-122"/>
              </a:rPr>
              <a:t>获取</a:t>
            </a:r>
            <a:r>
              <a:rPr lang="en-US" altLang="zh-CN" dirty="0">
                <a:solidFill>
                  <a:schemeClr val="tx1"/>
                </a:solidFill>
                <a:latin typeface="华文楷体" panose="02010600040101010101" pitchFamily="2" charset="-122"/>
                <a:ea typeface="华文楷体" panose="02010600040101010101" pitchFamily="2" charset="-122"/>
              </a:rPr>
              <a:t>A</a:t>
            </a:r>
            <a:r>
              <a:rPr lang="zh-CN" altLang="en-US" dirty="0">
                <a:solidFill>
                  <a:schemeClr val="tx1"/>
                </a:solidFill>
                <a:latin typeface="华文楷体" panose="02010600040101010101" pitchFamily="2" charset="-122"/>
                <a:ea typeface="华文楷体" panose="02010600040101010101" pitchFamily="2" charset="-122"/>
              </a:rPr>
              <a:t>并非易事</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CCE9CC8-E44C-9313-88BF-4EA9269915C7}"/>
                  </a:ext>
                </a:extLst>
              </p:cNvPr>
              <p:cNvSpPr txBox="1"/>
              <p:nvPr/>
            </p:nvSpPr>
            <p:spPr>
              <a:xfrm>
                <a:off x="1155062" y="2663848"/>
                <a:ext cx="2444116" cy="344197"/>
              </a:xfrm>
              <a:prstGeom prst="rect">
                <a:avLst/>
              </a:prstGeom>
              <a:noFill/>
            </p:spPr>
            <p:txBody>
              <a:bodyPr wrap="square">
                <a:spAutoFit/>
              </a:bodyPr>
              <a:lstStyle>
                <a:defPPr>
                  <a:defRPr lang="zh-CN"/>
                </a:defPPr>
                <a:lvl1pPr algn="ctr">
                  <a:defRPr sz="1400" i="1">
                    <a:latin typeface="Cambria Math" panose="02040503050406030204" pitchFamily="18" charset="0"/>
                    <a:ea typeface="Cambria Math" panose="02040503050406030204" pitchFamily="18" charset="0"/>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zh-CN" altLang="en-US">
                              <a:latin typeface="Cambria Math" panose="02040503050406030204" pitchFamily="18" charset="0"/>
                            </a:rPr>
                            <m:t>𝒜</m:t>
                          </m:r>
                        </m:e>
                      </m:acc>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a:latin typeface="Cambria Math" panose="02040503050406030204" pitchFamily="18" charset="0"/>
                                </a:rPr>
                                <m:t>𝑓</m:t>
                              </m:r>
                            </m:e>
                            <m:sub>
                              <m:sSup>
                                <m:sSupPr>
                                  <m:ctrlPr>
                                    <a:rPr lang="zh-CN" altLang="en-US" i="1">
                                      <a:latin typeface="Cambria Math" panose="02040503050406030204" pitchFamily="18" charset="0"/>
                                    </a:rPr>
                                  </m:ctrlPr>
                                </m:sSupPr>
                                <m:e>
                                  <m:r>
                                    <a:rPr lang="zh-CN" altLang="en-US">
                                      <a:latin typeface="Cambria Math" panose="02040503050406030204" pitchFamily="18" charset="0"/>
                                    </a:rPr>
                                    <m:t>𝜃</m:t>
                                  </m:r>
                                </m:e>
                                <m:sup>
                                  <m:r>
                                    <a:rPr lang="zh-CN" altLang="en-US">
                                      <a:latin typeface="Cambria Math" panose="02040503050406030204" pitchFamily="18" charset="0"/>
                                    </a:rPr>
                                    <m:t>∗</m:t>
                                  </m:r>
                                </m:sup>
                              </m:sSup>
                            </m:sub>
                          </m:sSub>
                          <m:sSub>
                            <m:sSubPr>
                              <m:ctrlPr>
                                <a:rPr lang="zh-CN" altLang="en-US" i="1">
                                  <a:latin typeface="Cambria Math" panose="02040503050406030204" pitchFamily="18" charset="0"/>
                                </a:rPr>
                              </m:ctrlPr>
                            </m:sSubPr>
                            <m:e>
                              <m:d>
                                <m:dPr>
                                  <m:ctrlPr>
                                    <a:rPr lang="zh-CN" altLang="en-US" i="1">
                                      <a:latin typeface="Cambria Math" panose="02040503050406030204" pitchFamily="18" charset="0"/>
                                    </a:rPr>
                                  </m:ctrlPr>
                                </m:dPr>
                                <m:e>
                                  <m:r>
                                    <a:rPr lang="zh-CN" altLang="en-US">
                                      <a:latin typeface="Cambria Math" panose="02040503050406030204" pitchFamily="18" charset="0"/>
                                    </a:rPr>
                                    <m:t>𝐺</m:t>
                                  </m:r>
                                </m:e>
                              </m:d>
                            </m:e>
                            <m:sub>
                              <m:sSub>
                                <m:sSubPr>
                                  <m:ctrlPr>
                                    <a:rPr lang="zh-CN" altLang="en-US" i="1">
                                      <a:latin typeface="Cambria Math" panose="02040503050406030204" pitchFamily="18" charset="0"/>
                                    </a:rPr>
                                  </m:ctrlPr>
                                </m:sSubPr>
                                <m:e>
                                  <m:r>
                                    <a:rPr lang="zh-CN" altLang="en-US">
                                      <a:latin typeface="Cambria Math" panose="02040503050406030204" pitchFamily="18" charset="0"/>
                                    </a:rPr>
                                    <m:t>𝑣</m:t>
                                  </m:r>
                                </m:e>
                                <m:sub>
                                  <m:r>
                                    <a:rPr lang="zh-CN" altLang="en-US">
                                      <a:latin typeface="Cambria Math" panose="02040503050406030204" pitchFamily="18" charset="0"/>
                                    </a:rPr>
                                    <m:t>𝑖</m:t>
                                  </m:r>
                                </m:sub>
                              </m:sSub>
                            </m:sub>
                          </m:sSub>
                        </m:e>
                      </m:d>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𝑓</m:t>
                          </m:r>
                        </m:e>
                        <m:sub>
                          <m:sSup>
                            <m:sSupPr>
                              <m:ctrlPr>
                                <a:rPr lang="zh-CN" altLang="en-US" i="1">
                                  <a:latin typeface="Cambria Math" panose="02040503050406030204" pitchFamily="18" charset="0"/>
                                </a:rPr>
                              </m:ctrlPr>
                            </m:sSupPr>
                            <m:e>
                              <m:r>
                                <a:rPr lang="zh-CN" altLang="en-US">
                                  <a:latin typeface="Cambria Math" panose="02040503050406030204" pitchFamily="18" charset="0"/>
                                </a:rPr>
                                <m:t>𝜃</m:t>
                              </m:r>
                            </m:e>
                            <m:sup>
                              <m:r>
                                <a:rPr lang="zh-CN" altLang="en-US">
                                  <a:latin typeface="Cambria Math" panose="02040503050406030204" pitchFamily="18" charset="0"/>
                                </a:rPr>
                                <m:t>∗</m:t>
                              </m:r>
                            </m:sup>
                          </m:sSup>
                        </m:sub>
                      </m:sSub>
                      <m:sSub>
                        <m:sSubPr>
                          <m:ctrlPr>
                            <a:rPr lang="zh-CN" altLang="en-US" i="1">
                              <a:latin typeface="Cambria Math" panose="02040503050406030204" pitchFamily="18" charset="0"/>
                            </a:rPr>
                          </m:ctrlPr>
                        </m:sSubPr>
                        <m:e>
                          <m:d>
                            <m:dPr>
                              <m:ctrlPr>
                                <a:rPr lang="zh-CN" altLang="en-US" i="1">
                                  <a:latin typeface="Cambria Math" panose="02040503050406030204" pitchFamily="18" charset="0"/>
                                </a:rPr>
                              </m:ctrlPr>
                            </m:dPr>
                            <m:e>
                              <m:r>
                                <a:rPr lang="zh-CN" altLang="en-US">
                                  <a:latin typeface="Cambria Math" panose="02040503050406030204" pitchFamily="18" charset="0"/>
                                </a:rPr>
                                <m:t>𝐺</m:t>
                              </m:r>
                            </m:e>
                          </m:d>
                        </m:e>
                        <m:sub>
                          <m:sSub>
                            <m:sSubPr>
                              <m:ctrlPr>
                                <a:rPr lang="zh-CN" altLang="en-US" i="1">
                                  <a:latin typeface="Cambria Math" panose="02040503050406030204" pitchFamily="18" charset="0"/>
                                </a:rPr>
                              </m:ctrlPr>
                            </m:sSubPr>
                            <m:e>
                              <m:r>
                                <a:rPr lang="zh-CN" altLang="en-US">
                                  <a:latin typeface="Cambria Math" panose="02040503050406030204" pitchFamily="18" charset="0"/>
                                </a:rPr>
                                <m:t>𝑣</m:t>
                              </m:r>
                            </m:e>
                            <m:sub>
                              <m:r>
                                <a:rPr lang="zh-CN" altLang="en-US">
                                  <a:latin typeface="Cambria Math" panose="02040503050406030204" pitchFamily="18" charset="0"/>
                                </a:rPr>
                                <m:t>𝑖</m:t>
                              </m:r>
                            </m:sub>
                          </m:sSub>
                        </m:sub>
                      </m:sSub>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a:latin typeface="Cambria Math" panose="02040503050406030204" pitchFamily="18" charset="0"/>
                                </a:rPr>
                                <m:t>𝑦</m:t>
                              </m:r>
                            </m:e>
                            <m:sub>
                              <m:r>
                                <a:rPr lang="zh-CN" altLang="en-US">
                                  <a:latin typeface="Cambria Math" panose="02040503050406030204" pitchFamily="18" charset="0"/>
                                </a:rPr>
                                <m:t>𝑖</m:t>
                              </m:r>
                            </m:sub>
                          </m:sSub>
                        </m:e>
                      </m:d>
                    </m:oMath>
                  </m:oMathPara>
                </a14:m>
                <a:endParaRPr lang="zh-CN" altLang="en-US" dirty="0"/>
              </a:p>
            </p:txBody>
          </p:sp>
        </mc:Choice>
        <mc:Fallback xmlns="">
          <p:sp>
            <p:nvSpPr>
              <p:cNvPr id="17" name="文本框 16">
                <a:extLst>
                  <a:ext uri="{FF2B5EF4-FFF2-40B4-BE49-F238E27FC236}">
                    <a16:creationId xmlns:a16="http://schemas.microsoft.com/office/drawing/2014/main" id="{9CCE9CC8-E44C-9313-88BF-4EA9269915C7}"/>
                  </a:ext>
                </a:extLst>
              </p:cNvPr>
              <p:cNvSpPr txBox="1">
                <a:spLocks noRot="1" noChangeAspect="1" noMove="1" noResize="1" noEditPoints="1" noAdjustHandles="1" noChangeArrowheads="1" noChangeShapeType="1" noTextEdit="1"/>
              </p:cNvSpPr>
              <p:nvPr/>
            </p:nvSpPr>
            <p:spPr>
              <a:xfrm>
                <a:off x="1155062" y="2663848"/>
                <a:ext cx="2444116" cy="344197"/>
              </a:xfrm>
              <a:prstGeom prst="rect">
                <a:avLst/>
              </a:prstGeom>
              <a:blipFill>
                <a:blip r:embed="rId4"/>
                <a:stretch>
                  <a:fillRect b="-1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65C7746-6B85-836C-45F3-0B386A4B9B00}"/>
                  </a:ext>
                </a:extLst>
              </p:cNvPr>
              <p:cNvSpPr txBox="1"/>
              <p:nvPr/>
            </p:nvSpPr>
            <p:spPr>
              <a:xfrm>
                <a:off x="141604" y="3441200"/>
                <a:ext cx="4432935" cy="657872"/>
              </a:xfrm>
              <a:prstGeom prst="rect">
                <a:avLst/>
              </a:prstGeom>
              <a:noFill/>
              <a:ln w="6350">
                <a:solidFill>
                  <a:schemeClr val="tx1"/>
                </a:solidFill>
              </a:ln>
            </p:spPr>
            <p:txBody>
              <a:bodyPr wrap="square">
                <a:spAutoFit/>
              </a:bodyPr>
              <a:lstStyle>
                <a:defPPr>
                  <a:defRPr lang="zh-CN"/>
                </a:defPPr>
                <a:lvl1pPr algn="ctr">
                  <a:defRPr sz="1400" i="1">
                    <a:latin typeface="Cambria Math" panose="02040503050406030204" pitchFamily="18" charset="0"/>
                    <a:ea typeface="Cambria Math" panose="02040503050406030204" pitchFamily="18" charset="0"/>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en-US" altLang="zh-CN">
                              <a:latin typeface="Cambria Math" panose="02040503050406030204" pitchFamily="18" charset="0"/>
                            </a:rPr>
                            <m:t>min</m:t>
                          </m:r>
                        </m:e>
                        <m:sub>
                          <m:sSub>
                            <m:sSubPr>
                              <m:ctrlPr>
                                <a:rPr lang="zh-CN" altLang="en-US" i="1">
                                  <a:latin typeface="Cambria Math" panose="02040503050406030204" pitchFamily="18" charset="0"/>
                                </a:rPr>
                              </m:ctrlPr>
                            </m:sSubPr>
                            <m:e>
                              <m:r>
                                <a:rPr lang="zh-CN" altLang="en-US">
                                  <a:latin typeface="Cambria Math" panose="02040503050406030204" pitchFamily="18" charset="0"/>
                                </a:rPr>
                                <m:t>𝐺</m:t>
                              </m:r>
                            </m:e>
                            <m:sub>
                              <m:r>
                                <a:rPr lang="zh-CN" altLang="en-US">
                                  <a:latin typeface="Cambria Math" panose="02040503050406030204" pitchFamily="18" charset="0"/>
                                </a:rPr>
                                <m:t>𝑝</m:t>
                              </m:r>
                            </m:sub>
                          </m:sSub>
                        </m:sub>
                      </m:sSub>
                      <m:r>
                        <a:rPr lang="en-US" altLang="zh-CN">
                          <a:latin typeface="Cambria Math" panose="02040503050406030204" pitchFamily="18" charset="0"/>
                        </a:rPr>
                        <m:t>1</m:t>
                      </m:r>
                      <m:r>
                        <a:rPr lang="en-US" altLang="zh-CN" smtClean="0">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a:latin typeface="Cambria Math" panose="02040503050406030204" pitchFamily="18" charset="0"/>
                            </a:rPr>
                            <m:t>𝒜</m:t>
                          </m:r>
                        </m:e>
                      </m:acc>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a:latin typeface="Cambria Math" panose="02040503050406030204" pitchFamily="18" charset="0"/>
                                </a:rPr>
                                <m:t>𝑓</m:t>
                              </m:r>
                            </m:e>
                            <m:sub>
                              <m:sSubSup>
                                <m:sSubSupPr>
                                  <m:ctrlPr>
                                    <a:rPr lang="zh-CN" altLang="en-US" i="1">
                                      <a:latin typeface="Cambria Math" panose="02040503050406030204" pitchFamily="18" charset="0"/>
                                    </a:rPr>
                                  </m:ctrlPr>
                                </m:sSubSupPr>
                                <m:e>
                                  <m:r>
                                    <a:rPr lang="zh-CN" altLang="en-US">
                                      <a:latin typeface="Cambria Math" panose="02040503050406030204" pitchFamily="18" charset="0"/>
                                    </a:rPr>
                                    <m:t>𝜃</m:t>
                                  </m:r>
                                </m:e>
                                <m:sub>
                                  <m:r>
                                    <a:rPr lang="zh-CN" altLang="en-US">
                                      <a:latin typeface="Cambria Math" panose="02040503050406030204" pitchFamily="18" charset="0"/>
                                    </a:rPr>
                                    <m:t>1</m:t>
                                  </m:r>
                                </m:sub>
                                <m:sup>
                                  <m:r>
                                    <a:rPr lang="zh-CN" altLang="en-US">
                                      <a:latin typeface="Cambria Math" panose="02040503050406030204" pitchFamily="18" charset="0"/>
                                    </a:rPr>
                                    <m:t>∗</m:t>
                                  </m:r>
                                </m:sup>
                              </m:sSubSup>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a:latin typeface="Cambria Math" panose="02040503050406030204" pitchFamily="18" charset="0"/>
                                        </a:rPr>
                                        <m:t>𝐺</m:t>
                                      </m:r>
                                    </m:e>
                                  </m:acc>
                                </m:e>
                                <m:sub>
                                  <m:r>
                                    <a:rPr lang="zh-CN" altLang="en-US">
                                      <a:latin typeface="Cambria Math" panose="02040503050406030204" pitchFamily="18" charset="0"/>
                                    </a:rPr>
                                    <m:t>𝑝</m:t>
                                  </m:r>
                                </m:sub>
                              </m:sSub>
                            </m:e>
                          </m:d>
                        </m:e>
                      </m:d>
                      <m:r>
                        <a:rPr lang="en-US" altLang="zh-CN">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a:latin typeface="Cambria Math" panose="02040503050406030204" pitchFamily="18" charset="0"/>
                            </a:rPr>
                            <m:t>𝒜</m:t>
                          </m:r>
                        </m:e>
                      </m:acc>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a:latin typeface="Cambria Math" panose="02040503050406030204" pitchFamily="18" charset="0"/>
                                </a:rPr>
                                <m:t>𝑓</m:t>
                              </m:r>
                            </m:e>
                            <m:sub>
                              <m:sSubSup>
                                <m:sSubSupPr>
                                  <m:ctrlPr>
                                    <a:rPr lang="zh-CN" altLang="en-US" i="1">
                                      <a:latin typeface="Cambria Math" panose="02040503050406030204" pitchFamily="18" charset="0"/>
                                    </a:rPr>
                                  </m:ctrlPr>
                                </m:sSubSupPr>
                                <m:e>
                                  <m:r>
                                    <a:rPr lang="zh-CN" altLang="en-US">
                                      <a:latin typeface="Cambria Math" panose="02040503050406030204" pitchFamily="18" charset="0"/>
                                    </a:rPr>
                                    <m:t>𝜃</m:t>
                                  </m:r>
                                </m:e>
                                <m:sub>
                                  <m:r>
                                    <a:rPr lang="zh-CN" altLang="en-US">
                                      <a:latin typeface="Cambria Math" panose="02040503050406030204" pitchFamily="18" charset="0"/>
                                    </a:rPr>
                                    <m:t>0</m:t>
                                  </m:r>
                                </m:sub>
                                <m:sup>
                                  <m:r>
                                    <a:rPr lang="zh-CN" altLang="en-US">
                                      <a:latin typeface="Cambria Math" panose="02040503050406030204" pitchFamily="18" charset="0"/>
                                    </a:rPr>
                                    <m:t>∗</m:t>
                                  </m:r>
                                </m:sup>
                              </m:sSubSup>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a:latin typeface="Cambria Math" panose="02040503050406030204" pitchFamily="18" charset="0"/>
                                        </a:rPr>
                                        <m:t>𝐺</m:t>
                                      </m:r>
                                    </m:e>
                                  </m:acc>
                                </m:e>
                                <m:sub>
                                  <m:r>
                                    <a:rPr lang="zh-CN" altLang="en-US">
                                      <a:latin typeface="Cambria Math" panose="02040503050406030204" pitchFamily="18" charset="0"/>
                                    </a:rPr>
                                    <m:t>𝑝</m:t>
                                  </m:r>
                                </m:sub>
                              </m:sSub>
                            </m:e>
                          </m:d>
                        </m:e>
                      </m:d>
                    </m:oMath>
                  </m:oMathPara>
                </a14:m>
                <a:endParaRPr lang="en-US" altLang="zh-CN" dirty="0"/>
              </a:p>
              <a:p>
                <a14:m>
                  <m:oMath xmlns:m="http://schemas.openxmlformats.org/officeDocument/2006/math">
                    <m:r>
                      <a:rPr lang="en-US" altLang="zh-CN">
                        <a:latin typeface="Cambria Math" panose="02040503050406030204" pitchFamily="18" charset="0"/>
                      </a:rPr>
                      <m:t>𝑠</m:t>
                    </m:r>
                    <m:r>
                      <a:rPr lang="en-US" altLang="zh-CN">
                        <a:latin typeface="Cambria Math" panose="02040503050406030204" pitchFamily="18" charset="0"/>
                      </a:rPr>
                      <m:t>.</m:t>
                    </m:r>
                    <m:r>
                      <a:rPr lang="en-US" altLang="zh-CN">
                        <a:latin typeface="Cambria Math" panose="02040503050406030204" pitchFamily="18" charset="0"/>
                      </a:rPr>
                      <m:t>𝑡</m:t>
                    </m:r>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a:latin typeface="Cambria Math" panose="02040503050406030204" pitchFamily="18" charset="0"/>
                          </a:rPr>
                          <m:t>𝜃</m:t>
                        </m:r>
                      </m:e>
                      <m:sub>
                        <m:r>
                          <a:rPr lang="en-US" altLang="zh-CN">
                            <a:latin typeface="Cambria Math" panose="02040503050406030204" pitchFamily="18" charset="0"/>
                          </a:rPr>
                          <m:t>1</m:t>
                        </m:r>
                      </m:sub>
                      <m:sup>
                        <m:r>
                          <a:rPr lang="en-US" altLang="zh-CN">
                            <a:latin typeface="Cambria Math" panose="02040503050406030204" pitchFamily="18" charset="0"/>
                          </a:rPr>
                          <m:t>∗</m:t>
                        </m:r>
                      </m:sup>
                    </m:sSubSup>
                    <m:r>
                      <a:rPr lang="en-US" altLang="zh-CN">
                        <a:latin typeface="Cambria Math" panose="02040503050406030204" pitchFamily="18" charset="0"/>
                      </a:rPr>
                      <m:t>=</m:t>
                    </m:r>
                    <m:r>
                      <m:rPr>
                        <m:sty m:val="p"/>
                      </m:rPr>
                      <a:rPr lang="en-US" altLang="zh-CN">
                        <a:latin typeface="Cambria Math" panose="02040503050406030204" pitchFamily="18" charset="0"/>
                      </a:rPr>
                      <m:t>arg</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min</m:t>
                        </m:r>
                      </m:e>
                      <m:sub>
                        <m:r>
                          <a:rPr lang="en-US" altLang="zh-CN">
                            <a:latin typeface="Cambria Math" panose="02040503050406030204" pitchFamily="18" charset="0"/>
                          </a:rPr>
                          <m:t>𝜃</m:t>
                        </m:r>
                      </m:sub>
                    </m:sSub>
                    <m:r>
                      <a:rPr lang="en-US" altLang="zh-CN">
                        <a:latin typeface="Cambria Math" panose="02040503050406030204" pitchFamily="18" charset="0"/>
                      </a:rPr>
                      <m:t>𝐿</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𝑓</m:t>
                            </m:r>
                          </m:e>
                          <m:sub>
                            <m:r>
                              <a:rPr lang="en-US" altLang="zh-CN">
                                <a:latin typeface="Cambria Math" panose="02040503050406030204" pitchFamily="18" charset="0"/>
                              </a:rPr>
                              <m:t>𝜃</m:t>
                            </m:r>
                          </m:sub>
                        </m:sSub>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a:latin typeface="Cambria Math" panose="02040503050406030204" pitchFamily="18" charset="0"/>
                                  </a:rPr>
                                  <m:t>𝐺</m:t>
                                </m:r>
                              </m:e>
                              <m:sub>
                                <m:r>
                                  <a:rPr lang="en-US" altLang="zh-CN">
                                    <a:latin typeface="Cambria Math" panose="02040503050406030204" pitchFamily="18" charset="0"/>
                                  </a:rPr>
                                  <m:t>𝑚</m:t>
                                </m:r>
                              </m:sub>
                              <m:sup>
                                <m:r>
                                  <a:rPr lang="en-US" altLang="zh-CN">
                                    <a:latin typeface="Cambria Math" panose="02040503050406030204" pitchFamily="18" charset="0"/>
                                  </a:rPr>
                                  <m:t>1</m:t>
                                </m:r>
                              </m:sup>
                            </m:sSubSup>
                          </m:e>
                        </m:d>
                      </m:e>
                    </m:d>
                  </m:oMath>
                </a14:m>
                <a:r>
                  <a:rPr lang="zh-CN" altLang="en-US" dirty="0"/>
                  <a:t>，</a:t>
                </a:r>
                <a14:m>
                  <m:oMath xmlns:m="http://schemas.openxmlformats.org/officeDocument/2006/math">
                    <m:sSubSup>
                      <m:sSubSupPr>
                        <m:ctrlPr>
                          <a:rPr lang="zh-CN" altLang="zh-CN" i="1">
                            <a:latin typeface="Cambria Math" panose="02040503050406030204" pitchFamily="18" charset="0"/>
                          </a:rPr>
                        </m:ctrlPr>
                      </m:sSubSupPr>
                      <m:e>
                        <m:r>
                          <a:rPr lang="en-US" altLang="zh-CN">
                            <a:latin typeface="Cambria Math" panose="02040503050406030204" pitchFamily="18" charset="0"/>
                          </a:rPr>
                          <m:t>𝜃</m:t>
                        </m:r>
                      </m:e>
                      <m:sub>
                        <m:r>
                          <a:rPr lang="en-US" altLang="zh-CN" smtClean="0">
                            <a:latin typeface="Cambria Math" panose="02040503050406030204" pitchFamily="18" charset="0"/>
                          </a:rPr>
                          <m:t>0</m:t>
                        </m:r>
                      </m:sub>
                      <m:sup>
                        <m:r>
                          <a:rPr lang="en-US" altLang="zh-CN">
                            <a:latin typeface="Cambria Math" panose="02040503050406030204" pitchFamily="18" charset="0"/>
                          </a:rPr>
                          <m:t>∗</m:t>
                        </m:r>
                      </m:sup>
                    </m:sSubSup>
                    <m:r>
                      <a:rPr lang="en-US" altLang="zh-CN">
                        <a:latin typeface="Cambria Math" panose="02040503050406030204" pitchFamily="18" charset="0"/>
                      </a:rPr>
                      <m:t>=</m:t>
                    </m:r>
                    <m:r>
                      <m:rPr>
                        <m:sty m:val="p"/>
                      </m:rPr>
                      <a:rPr lang="en-US" altLang="zh-CN">
                        <a:latin typeface="Cambria Math" panose="02040503050406030204" pitchFamily="18" charset="0"/>
                      </a:rPr>
                      <m:t>arg</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min</m:t>
                        </m:r>
                      </m:e>
                      <m:sub>
                        <m:r>
                          <a:rPr lang="en-US" altLang="zh-CN">
                            <a:latin typeface="Cambria Math" panose="02040503050406030204" pitchFamily="18" charset="0"/>
                          </a:rPr>
                          <m:t>𝜃</m:t>
                        </m:r>
                      </m:sub>
                    </m:sSub>
                    <m:r>
                      <a:rPr lang="en-US" altLang="zh-CN">
                        <a:latin typeface="Cambria Math" panose="02040503050406030204" pitchFamily="18" charset="0"/>
                      </a:rPr>
                      <m:t>𝐿</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𝑓</m:t>
                            </m:r>
                          </m:e>
                          <m:sub>
                            <m:r>
                              <a:rPr lang="en-US" altLang="zh-CN">
                                <a:latin typeface="Cambria Math" panose="02040503050406030204" pitchFamily="18" charset="0"/>
                              </a:rPr>
                              <m:t>𝜃</m:t>
                            </m:r>
                          </m:sub>
                        </m:sSub>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a:latin typeface="Cambria Math" panose="02040503050406030204" pitchFamily="18" charset="0"/>
                                  </a:rPr>
                                  <m:t>𝐺</m:t>
                                </m:r>
                              </m:e>
                              <m:sub>
                                <m:r>
                                  <a:rPr lang="en-US" altLang="zh-CN">
                                    <a:latin typeface="Cambria Math" panose="02040503050406030204" pitchFamily="18" charset="0"/>
                                  </a:rPr>
                                  <m:t>𝑚</m:t>
                                </m:r>
                              </m:sub>
                              <m:sup>
                                <m:r>
                                  <a:rPr lang="en-US" altLang="zh-CN" smtClean="0">
                                    <a:latin typeface="Cambria Math" panose="02040503050406030204" pitchFamily="18" charset="0"/>
                                  </a:rPr>
                                  <m:t>0</m:t>
                                </m:r>
                              </m:sup>
                            </m:sSubSup>
                          </m:e>
                        </m:d>
                      </m:e>
                    </m:d>
                  </m:oMath>
                </a14:m>
                <a:endParaRPr lang="zh-CN" altLang="zh-CN" dirty="0"/>
              </a:p>
            </p:txBody>
          </p:sp>
        </mc:Choice>
        <mc:Fallback xmlns="">
          <p:sp>
            <p:nvSpPr>
              <p:cNvPr id="18" name="文本框 17">
                <a:extLst>
                  <a:ext uri="{FF2B5EF4-FFF2-40B4-BE49-F238E27FC236}">
                    <a16:creationId xmlns:a16="http://schemas.microsoft.com/office/drawing/2014/main" id="{765C7746-6B85-836C-45F3-0B386A4B9B00}"/>
                  </a:ext>
                </a:extLst>
              </p:cNvPr>
              <p:cNvSpPr txBox="1">
                <a:spLocks noRot="1" noChangeAspect="1" noMove="1" noResize="1" noEditPoints="1" noAdjustHandles="1" noChangeArrowheads="1" noChangeShapeType="1" noTextEdit="1"/>
              </p:cNvSpPr>
              <p:nvPr/>
            </p:nvSpPr>
            <p:spPr>
              <a:xfrm>
                <a:off x="141604" y="3441200"/>
                <a:ext cx="4432935" cy="657872"/>
              </a:xfrm>
              <a:prstGeom prst="rect">
                <a:avLst/>
              </a:prstGeom>
              <a:blipFill>
                <a:blip r:embed="rId5"/>
                <a:stretch>
                  <a:fillRect b="-4630"/>
                </a:stretch>
              </a:blipFill>
              <a:ln w="6350">
                <a:solidFill>
                  <a:schemeClr val="tx1"/>
                </a:solidFill>
              </a:ln>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E5E78F0D-387A-6E63-14F7-C0E7F47DD52F}"/>
              </a:ext>
            </a:extLst>
          </p:cNvPr>
          <p:cNvPicPr>
            <a:picLocks noChangeAspect="1"/>
          </p:cNvPicPr>
          <p:nvPr/>
        </p:nvPicPr>
        <p:blipFill>
          <a:blip r:embed="rId6"/>
          <a:stretch>
            <a:fillRect/>
          </a:stretch>
        </p:blipFill>
        <p:spPr>
          <a:xfrm>
            <a:off x="1272220" y="2285398"/>
            <a:ext cx="335280" cy="335280"/>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8CF64A8-ED5F-2B3E-D6C6-C535CD9487F1}"/>
                  </a:ext>
                </a:extLst>
              </p:cNvPr>
              <p:cNvSpPr txBox="1"/>
              <p:nvPr/>
            </p:nvSpPr>
            <p:spPr>
              <a:xfrm>
                <a:off x="4879721" y="3283518"/>
                <a:ext cx="1764031" cy="414729"/>
              </a:xfrm>
              <a:prstGeom prst="rect">
                <a:avLst/>
              </a:prstGeom>
              <a:noFill/>
              <a:ln w="6350">
                <a:solidFill>
                  <a:schemeClr val="tx1"/>
                </a:solidFill>
              </a:ln>
            </p:spPr>
            <p:txBody>
              <a:bodyPr wrap="square" lIns="0" rIns="0">
                <a:spAutoFit/>
              </a:bodyPr>
              <a:lstStyle>
                <a:defPPr>
                  <a:defRPr lang="zh-CN"/>
                </a:defPPr>
                <a:lvl1pPr algn="ctr">
                  <a:defRPr sz="1400" i="1">
                    <a:latin typeface="Cambria Math" panose="02040503050406030204" pitchFamily="18" charset="0"/>
                    <a:ea typeface="Cambria Math" panose="02040503050406030204" pitchFamily="18" charset="0"/>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en-US" altLang="zh-CN">
                              <a:latin typeface="Cambria Math" panose="02040503050406030204" pitchFamily="18" charset="0"/>
                            </a:rPr>
                            <m:t>min</m:t>
                          </m:r>
                        </m:e>
                        <m:sub>
                          <m:sSub>
                            <m:sSubPr>
                              <m:ctrlPr>
                                <a:rPr lang="zh-CN" altLang="en-US" i="1">
                                  <a:latin typeface="Cambria Math" panose="02040503050406030204" pitchFamily="18" charset="0"/>
                                </a:rPr>
                              </m:ctrlPr>
                            </m:sSubPr>
                            <m:e>
                              <m:r>
                                <a:rPr lang="zh-CN" altLang="en-US">
                                  <a:latin typeface="Cambria Math" panose="02040503050406030204" pitchFamily="18" charset="0"/>
                                </a:rPr>
                                <m:t>𝐺</m:t>
                              </m:r>
                            </m:e>
                            <m:sub>
                              <m:r>
                                <a:rPr lang="zh-CN" altLang="en-US">
                                  <a:latin typeface="Cambria Math" panose="02040503050406030204" pitchFamily="18" charset="0"/>
                                </a:rPr>
                                <m:t>𝑝</m:t>
                              </m:r>
                            </m:sub>
                          </m:sSub>
                        </m:sub>
                      </m:sSub>
                      <m:r>
                        <a:rPr lang="en-US" altLang="zh-CN" smtClean="0">
                          <a:latin typeface="Cambria Math" panose="02040503050406030204" pitchFamily="18" charset="0"/>
                        </a:rPr>
                        <m:t>1</m:t>
                      </m:r>
                      <m:r>
                        <a:rPr lang="en-US" altLang="zh-CN">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a:latin typeface="Cambria Math" panose="02040503050406030204" pitchFamily="18" charset="0"/>
                            </a:rPr>
                            <m:t>𝒜</m:t>
                          </m:r>
                        </m:e>
                      </m:acc>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a:latin typeface="Cambria Math" panose="02040503050406030204" pitchFamily="18" charset="0"/>
                                </a:rPr>
                                <m:t>𝑓</m:t>
                              </m:r>
                            </m:e>
                            <m:sub>
                              <m:sSubSup>
                                <m:sSubSupPr>
                                  <m:ctrlPr>
                                    <a:rPr lang="zh-CN" altLang="en-US" i="1">
                                      <a:latin typeface="Cambria Math" panose="02040503050406030204" pitchFamily="18" charset="0"/>
                                    </a:rPr>
                                  </m:ctrlPr>
                                </m:sSubSupPr>
                                <m:e>
                                  <m:r>
                                    <a:rPr lang="zh-CN" altLang="en-US">
                                      <a:latin typeface="Cambria Math" panose="02040503050406030204" pitchFamily="18" charset="0"/>
                                    </a:rPr>
                                    <m:t>𝜃</m:t>
                                  </m:r>
                                </m:e>
                                <m:sub>
                                  <m:r>
                                    <a:rPr lang="zh-CN" altLang="en-US">
                                      <a:latin typeface="Cambria Math" panose="02040503050406030204" pitchFamily="18" charset="0"/>
                                    </a:rPr>
                                    <m:t>1</m:t>
                                  </m:r>
                                </m:sub>
                                <m:sup>
                                  <m:r>
                                    <a:rPr lang="zh-CN" altLang="en-US">
                                      <a:latin typeface="Cambria Math" panose="02040503050406030204" pitchFamily="18" charset="0"/>
                                    </a:rPr>
                                    <m:t>∗</m:t>
                                  </m:r>
                                </m:sup>
                              </m:sSubSup>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a:latin typeface="Cambria Math" panose="02040503050406030204" pitchFamily="18" charset="0"/>
                                        </a:rPr>
                                        <m:t>𝐺</m:t>
                                      </m:r>
                                    </m:e>
                                  </m:acc>
                                </m:e>
                                <m:sub>
                                  <m:r>
                                    <a:rPr lang="zh-CN" altLang="en-US">
                                      <a:latin typeface="Cambria Math" panose="02040503050406030204" pitchFamily="18" charset="0"/>
                                    </a:rPr>
                                    <m:t>𝑝</m:t>
                                  </m:r>
                                </m:sub>
                              </m:sSub>
                            </m:e>
                          </m:d>
                        </m:e>
                      </m:d>
                    </m:oMath>
                  </m:oMathPara>
                </a14:m>
                <a:endParaRPr lang="zh-CN" altLang="en-US" dirty="0"/>
              </a:p>
            </p:txBody>
          </p:sp>
        </mc:Choice>
        <mc:Fallback xmlns="">
          <p:sp>
            <p:nvSpPr>
              <p:cNvPr id="23" name="文本框 22">
                <a:extLst>
                  <a:ext uri="{FF2B5EF4-FFF2-40B4-BE49-F238E27FC236}">
                    <a16:creationId xmlns:a16="http://schemas.microsoft.com/office/drawing/2014/main" id="{38CF64A8-ED5F-2B3E-D6C6-C535CD9487F1}"/>
                  </a:ext>
                </a:extLst>
              </p:cNvPr>
              <p:cNvSpPr txBox="1">
                <a:spLocks noRot="1" noChangeAspect="1" noMove="1" noResize="1" noEditPoints="1" noAdjustHandles="1" noChangeArrowheads="1" noChangeShapeType="1" noTextEdit="1"/>
              </p:cNvSpPr>
              <p:nvPr/>
            </p:nvSpPr>
            <p:spPr>
              <a:xfrm>
                <a:off x="4879721" y="3283518"/>
                <a:ext cx="1764031" cy="414729"/>
              </a:xfrm>
              <a:prstGeom prst="rect">
                <a:avLst/>
              </a:prstGeom>
              <a:blipFill>
                <a:blip r:embed="rId7"/>
                <a:stretch>
                  <a:fillRect l="-3780"/>
                </a:stretch>
              </a:blipFill>
              <a:ln w="63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855F769-22BC-55B9-F446-6135FD433212}"/>
                  </a:ext>
                </a:extLst>
              </p:cNvPr>
              <p:cNvSpPr txBox="1"/>
              <p:nvPr/>
            </p:nvSpPr>
            <p:spPr>
              <a:xfrm>
                <a:off x="4885817" y="3800348"/>
                <a:ext cx="1764032" cy="414729"/>
              </a:xfrm>
              <a:prstGeom prst="rect">
                <a:avLst/>
              </a:prstGeom>
              <a:noFill/>
              <a:ln w="6350">
                <a:solidFill>
                  <a:schemeClr val="tx1"/>
                </a:solidFill>
              </a:ln>
            </p:spPr>
            <p:txBody>
              <a:bodyPr wrap="square" lIns="0" rIns="0">
                <a:spAutoFit/>
              </a:bodyPr>
              <a:lstStyle>
                <a:defPPr>
                  <a:defRPr lang="zh-CN"/>
                </a:defPPr>
                <a:lvl1pPr algn="ctr">
                  <a:defRPr sz="1400" i="1">
                    <a:latin typeface="Cambria Math" panose="02040503050406030204" pitchFamily="18" charset="0"/>
                    <a:ea typeface="Cambria Math" panose="02040503050406030204" pitchFamily="18" charset="0"/>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en-US" altLang="zh-CN">
                              <a:latin typeface="Cambria Math" panose="02040503050406030204" pitchFamily="18" charset="0"/>
                            </a:rPr>
                            <m:t>min</m:t>
                          </m:r>
                        </m:e>
                        <m:sub>
                          <m:sSub>
                            <m:sSubPr>
                              <m:ctrlPr>
                                <a:rPr lang="zh-CN" altLang="en-US" i="1">
                                  <a:latin typeface="Cambria Math" panose="02040503050406030204" pitchFamily="18" charset="0"/>
                                </a:rPr>
                              </m:ctrlPr>
                            </m:sSubPr>
                            <m:e>
                              <m:r>
                                <a:rPr lang="zh-CN" altLang="en-US">
                                  <a:latin typeface="Cambria Math" panose="02040503050406030204" pitchFamily="18" charset="0"/>
                                </a:rPr>
                                <m:t>𝐺</m:t>
                              </m:r>
                            </m:e>
                            <m:sub>
                              <m:r>
                                <a:rPr lang="zh-CN" altLang="en-US">
                                  <a:latin typeface="Cambria Math" panose="02040503050406030204" pitchFamily="18" charset="0"/>
                                </a:rPr>
                                <m:t>𝑝</m:t>
                              </m:r>
                            </m:sub>
                          </m:sSub>
                        </m:sub>
                      </m:sSub>
                      <m:acc>
                        <m:accPr>
                          <m:chr m:val="̂"/>
                          <m:ctrlPr>
                            <a:rPr lang="zh-CN" altLang="en-US" i="1">
                              <a:latin typeface="Cambria Math" panose="02040503050406030204" pitchFamily="18" charset="0"/>
                            </a:rPr>
                          </m:ctrlPr>
                        </m:accPr>
                        <m:e>
                          <m:r>
                            <a:rPr lang="zh-CN" altLang="en-US">
                              <a:latin typeface="Cambria Math" panose="02040503050406030204" pitchFamily="18" charset="0"/>
                            </a:rPr>
                            <m:t>𝒜</m:t>
                          </m:r>
                        </m:e>
                      </m:acc>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a:latin typeface="Cambria Math" panose="02040503050406030204" pitchFamily="18" charset="0"/>
                                </a:rPr>
                                <m:t>𝑓</m:t>
                              </m:r>
                            </m:e>
                            <m:sub>
                              <m:sSubSup>
                                <m:sSubSupPr>
                                  <m:ctrlPr>
                                    <a:rPr lang="zh-CN" altLang="en-US" i="1">
                                      <a:latin typeface="Cambria Math" panose="02040503050406030204" pitchFamily="18" charset="0"/>
                                    </a:rPr>
                                  </m:ctrlPr>
                                </m:sSubSupPr>
                                <m:e>
                                  <m:r>
                                    <a:rPr lang="zh-CN" altLang="en-US">
                                      <a:latin typeface="Cambria Math" panose="02040503050406030204" pitchFamily="18" charset="0"/>
                                    </a:rPr>
                                    <m:t>𝜃</m:t>
                                  </m:r>
                                </m:e>
                                <m:sub>
                                  <m:r>
                                    <a:rPr lang="en-US" altLang="zh-CN" smtClean="0">
                                      <a:latin typeface="Cambria Math" panose="02040503050406030204" pitchFamily="18" charset="0"/>
                                    </a:rPr>
                                    <m:t>0</m:t>
                                  </m:r>
                                </m:sub>
                                <m:sup>
                                  <m:r>
                                    <a:rPr lang="zh-CN" altLang="en-US">
                                      <a:latin typeface="Cambria Math" panose="02040503050406030204" pitchFamily="18" charset="0"/>
                                    </a:rPr>
                                    <m:t>∗</m:t>
                                  </m:r>
                                </m:sup>
                              </m:sSubSup>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a:latin typeface="Cambria Math" panose="02040503050406030204" pitchFamily="18" charset="0"/>
                                        </a:rPr>
                                        <m:t>𝐺</m:t>
                                      </m:r>
                                    </m:e>
                                  </m:acc>
                                </m:e>
                                <m:sub>
                                  <m:r>
                                    <a:rPr lang="zh-CN" altLang="en-US">
                                      <a:latin typeface="Cambria Math" panose="02040503050406030204" pitchFamily="18" charset="0"/>
                                    </a:rPr>
                                    <m:t>𝑝</m:t>
                                  </m:r>
                                </m:sub>
                              </m:sSub>
                            </m:e>
                          </m:d>
                        </m:e>
                      </m:d>
                    </m:oMath>
                  </m:oMathPara>
                </a14:m>
                <a:endParaRPr lang="zh-CN" altLang="en-US" dirty="0"/>
              </a:p>
            </p:txBody>
          </p:sp>
        </mc:Choice>
        <mc:Fallback xmlns="">
          <p:sp>
            <p:nvSpPr>
              <p:cNvPr id="24" name="文本框 23">
                <a:extLst>
                  <a:ext uri="{FF2B5EF4-FFF2-40B4-BE49-F238E27FC236}">
                    <a16:creationId xmlns:a16="http://schemas.microsoft.com/office/drawing/2014/main" id="{8855F769-22BC-55B9-F446-6135FD433212}"/>
                  </a:ext>
                </a:extLst>
              </p:cNvPr>
              <p:cNvSpPr txBox="1">
                <a:spLocks noRot="1" noChangeAspect="1" noMove="1" noResize="1" noEditPoints="1" noAdjustHandles="1" noChangeArrowheads="1" noChangeShapeType="1" noTextEdit="1"/>
              </p:cNvSpPr>
              <p:nvPr/>
            </p:nvSpPr>
            <p:spPr>
              <a:xfrm>
                <a:off x="4885817" y="3800348"/>
                <a:ext cx="1764032" cy="414729"/>
              </a:xfrm>
              <a:prstGeom prst="rect">
                <a:avLst/>
              </a:prstGeom>
              <a:blipFill>
                <a:blip r:embed="rId8"/>
                <a:stretch>
                  <a:fillRect/>
                </a:stretch>
              </a:blipFill>
              <a:ln w="63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CC1B8EFD-B5B4-9BB7-3C3C-63813F507E0B}"/>
                  </a:ext>
                </a:extLst>
              </p:cNvPr>
              <p:cNvSpPr txBox="1"/>
              <p:nvPr/>
            </p:nvSpPr>
            <p:spPr>
              <a:xfrm>
                <a:off x="7334216" y="3800347"/>
                <a:ext cx="2075975" cy="414729"/>
              </a:xfrm>
              <a:prstGeom prst="rect">
                <a:avLst/>
              </a:prstGeom>
              <a:noFill/>
              <a:ln w="6350">
                <a:solidFill>
                  <a:schemeClr val="tx1"/>
                </a:solidFill>
              </a:ln>
            </p:spPr>
            <p:txBody>
              <a:bodyPr wrap="square" anchor="ctr">
                <a:noAutofit/>
              </a:bodyPr>
              <a:lstStyle>
                <a:defPPr>
                  <a:defRPr lang="zh-CN"/>
                </a:defPPr>
                <a:lvl1pPr algn="ctr">
                  <a:defRPr sz="1400" i="1">
                    <a:latin typeface="Cambria Math" panose="02040503050406030204" pitchFamily="18" charset="0"/>
                    <a:ea typeface="Cambria Math" panose="02040503050406030204" pitchFamily="18" charset="0"/>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max</m:t>
                          </m:r>
                        </m:e>
                        <m:sub>
                          <m:sSub>
                            <m:sSubPr>
                              <m:ctrlPr>
                                <a:rPr lang="zh-CN" altLang="en-US" i="1">
                                  <a:latin typeface="Cambria Math" panose="02040503050406030204" pitchFamily="18" charset="0"/>
                                </a:rPr>
                              </m:ctrlPr>
                            </m:sSubPr>
                            <m:e>
                              <m:r>
                                <a:rPr lang="zh-CN" altLang="en-US">
                                  <a:latin typeface="Cambria Math" panose="02040503050406030204" pitchFamily="18" charset="0"/>
                                </a:rPr>
                                <m:t>𝐺</m:t>
                              </m:r>
                            </m:e>
                            <m:sub>
                              <m:r>
                                <a:rPr lang="zh-CN" altLang="en-US">
                                  <a:latin typeface="Cambria Math" panose="02040503050406030204" pitchFamily="18" charset="0"/>
                                </a:rPr>
                                <m:t>𝑝</m:t>
                              </m:r>
                            </m:sub>
                          </m:sSub>
                        </m:sub>
                      </m:sSub>
                      <m:r>
                        <a:rPr lang="zh-CN" altLang="en-US">
                          <a:latin typeface="Cambria Math" panose="02040503050406030204" pitchFamily="18" charset="0"/>
                        </a:rPr>
                        <m:t>𝐿</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a:latin typeface="Cambria Math" panose="02040503050406030204" pitchFamily="18" charset="0"/>
                                </a:rPr>
                                <m:t>𝑓</m:t>
                              </m:r>
                            </m:e>
                            <m:sub>
                              <m:sSubSup>
                                <m:sSubSupPr>
                                  <m:ctrlPr>
                                    <a:rPr lang="zh-CN" altLang="en-US" i="1">
                                      <a:latin typeface="Cambria Math" panose="02040503050406030204" pitchFamily="18" charset="0"/>
                                    </a:rPr>
                                  </m:ctrlPr>
                                </m:sSubSupPr>
                                <m:e>
                                  <m:r>
                                    <a:rPr lang="zh-CN" altLang="en-US">
                                      <a:latin typeface="Cambria Math" panose="02040503050406030204" pitchFamily="18" charset="0"/>
                                    </a:rPr>
                                    <m:t>𝜃</m:t>
                                  </m:r>
                                </m:e>
                                <m:sub>
                                  <m:r>
                                    <a:rPr lang="zh-CN" altLang="en-US">
                                      <a:latin typeface="Cambria Math" panose="02040503050406030204" pitchFamily="18" charset="0"/>
                                    </a:rPr>
                                    <m:t>0</m:t>
                                  </m:r>
                                </m:sub>
                                <m:sup>
                                  <m:r>
                                    <a:rPr lang="zh-CN" altLang="en-US">
                                      <a:latin typeface="Cambria Math" panose="02040503050406030204" pitchFamily="18" charset="0"/>
                                    </a:rPr>
                                    <m:t>∗</m:t>
                                  </m:r>
                                </m:sup>
                              </m:sSubSup>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a:latin typeface="Cambria Math" panose="02040503050406030204" pitchFamily="18" charset="0"/>
                                        </a:rPr>
                                        <m:t>𝐺</m:t>
                                      </m:r>
                                    </m:e>
                                  </m:acc>
                                </m:e>
                                <m:sub>
                                  <m:r>
                                    <a:rPr lang="zh-CN" altLang="en-US">
                                      <a:latin typeface="Cambria Math" panose="02040503050406030204" pitchFamily="18" charset="0"/>
                                    </a:rPr>
                                    <m:t>𝑝</m:t>
                                  </m:r>
                                </m:sub>
                              </m:sSub>
                            </m:e>
                          </m:d>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𝑌</m:t>
                              </m:r>
                            </m:e>
                            <m:sub>
                              <m:r>
                                <a:rPr lang="zh-CN" altLang="en-US">
                                  <a:latin typeface="Cambria Math" panose="02040503050406030204" pitchFamily="18" charset="0"/>
                                </a:rPr>
                                <m:t>𝑝</m:t>
                              </m:r>
                            </m:sub>
                          </m:sSub>
                        </m:e>
                      </m:d>
                    </m:oMath>
                  </m:oMathPara>
                </a14:m>
                <a:endParaRPr lang="zh-CN" altLang="en-US" dirty="0"/>
              </a:p>
            </p:txBody>
          </p:sp>
        </mc:Choice>
        <mc:Fallback xmlns="">
          <p:sp>
            <p:nvSpPr>
              <p:cNvPr id="26" name="文本框 25">
                <a:extLst>
                  <a:ext uri="{FF2B5EF4-FFF2-40B4-BE49-F238E27FC236}">
                    <a16:creationId xmlns:a16="http://schemas.microsoft.com/office/drawing/2014/main" id="{CC1B8EFD-B5B4-9BB7-3C3C-63813F507E0B}"/>
                  </a:ext>
                </a:extLst>
              </p:cNvPr>
              <p:cNvSpPr txBox="1">
                <a:spLocks noRot="1" noChangeAspect="1" noMove="1" noResize="1" noEditPoints="1" noAdjustHandles="1" noChangeArrowheads="1" noChangeShapeType="1" noTextEdit="1"/>
              </p:cNvSpPr>
              <p:nvPr/>
            </p:nvSpPr>
            <p:spPr>
              <a:xfrm>
                <a:off x="7334216" y="3800347"/>
                <a:ext cx="2075975" cy="414729"/>
              </a:xfrm>
              <a:prstGeom prst="rect">
                <a:avLst/>
              </a:prstGeom>
              <a:blipFill>
                <a:blip r:embed="rId9"/>
                <a:stretch>
                  <a:fillRect/>
                </a:stretch>
              </a:blipFill>
              <a:ln w="63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33C0003D-654E-8B3F-AD85-42DE9D838E72}"/>
                  </a:ext>
                </a:extLst>
              </p:cNvPr>
              <p:cNvSpPr txBox="1"/>
              <p:nvPr/>
            </p:nvSpPr>
            <p:spPr>
              <a:xfrm>
                <a:off x="7334217" y="3283518"/>
                <a:ext cx="2075975" cy="414729"/>
              </a:xfrm>
              <a:prstGeom prst="rect">
                <a:avLst/>
              </a:prstGeom>
              <a:noFill/>
              <a:ln w="6350">
                <a:solidFill>
                  <a:schemeClr val="tx1"/>
                </a:solidFill>
              </a:ln>
            </p:spPr>
            <p:txBody>
              <a:bodyPr wrap="square" anchor="ctr">
                <a:noAutofit/>
              </a:bodyPr>
              <a:lstStyle>
                <a:defPPr>
                  <a:defRPr lang="zh-CN"/>
                </a:defPPr>
                <a:lvl1pPr algn="ctr">
                  <a:defRPr sz="1400" i="1">
                    <a:latin typeface="Cambria Math" panose="02040503050406030204" pitchFamily="18" charset="0"/>
                    <a:ea typeface="Cambria Math" panose="02040503050406030204" pitchFamily="18" charset="0"/>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min</m:t>
                          </m:r>
                        </m:e>
                        <m:sub>
                          <m:sSub>
                            <m:sSubPr>
                              <m:ctrlPr>
                                <a:rPr lang="zh-CN" altLang="en-US" i="1">
                                  <a:latin typeface="Cambria Math" panose="02040503050406030204" pitchFamily="18" charset="0"/>
                                </a:rPr>
                              </m:ctrlPr>
                            </m:sSubPr>
                            <m:e>
                              <m:r>
                                <a:rPr lang="zh-CN" altLang="en-US">
                                  <a:latin typeface="Cambria Math" panose="02040503050406030204" pitchFamily="18" charset="0"/>
                                </a:rPr>
                                <m:t>𝐺</m:t>
                              </m:r>
                            </m:e>
                            <m:sub>
                              <m:r>
                                <a:rPr lang="zh-CN" altLang="en-US">
                                  <a:latin typeface="Cambria Math" panose="02040503050406030204" pitchFamily="18" charset="0"/>
                                </a:rPr>
                                <m:t>𝑝</m:t>
                              </m:r>
                            </m:sub>
                          </m:sSub>
                        </m:sub>
                      </m:sSub>
                      <m:r>
                        <a:rPr lang="zh-CN" altLang="en-US">
                          <a:latin typeface="Cambria Math" panose="02040503050406030204" pitchFamily="18" charset="0"/>
                        </a:rPr>
                        <m:t>𝐷</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a:latin typeface="Cambria Math" panose="02040503050406030204" pitchFamily="18" charset="0"/>
                                </a:rPr>
                                <m:t>𝑓</m:t>
                              </m:r>
                            </m:e>
                            <m:sub>
                              <m:sSubSup>
                                <m:sSubSupPr>
                                  <m:ctrlPr>
                                    <a:rPr lang="zh-CN" altLang="en-US" i="1">
                                      <a:latin typeface="Cambria Math" panose="02040503050406030204" pitchFamily="18" charset="0"/>
                                    </a:rPr>
                                  </m:ctrlPr>
                                </m:sSubSupPr>
                                <m:e>
                                  <m:r>
                                    <a:rPr lang="zh-CN" altLang="en-US">
                                      <a:latin typeface="Cambria Math" panose="02040503050406030204" pitchFamily="18" charset="0"/>
                                    </a:rPr>
                                    <m:t>𝜃</m:t>
                                  </m:r>
                                </m:e>
                                <m:sub>
                                  <m:r>
                                    <a:rPr lang="zh-CN" altLang="en-US">
                                      <a:latin typeface="Cambria Math" panose="02040503050406030204" pitchFamily="18" charset="0"/>
                                    </a:rPr>
                                    <m:t>1</m:t>
                                  </m:r>
                                </m:sub>
                                <m:sup>
                                  <m:r>
                                    <a:rPr lang="zh-CN" altLang="en-US">
                                      <a:latin typeface="Cambria Math" panose="02040503050406030204" pitchFamily="18" charset="0"/>
                                    </a:rPr>
                                    <m:t>∗</m:t>
                                  </m:r>
                                </m:sup>
                              </m:sSubSup>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a:latin typeface="Cambria Math" panose="02040503050406030204" pitchFamily="18" charset="0"/>
                                    </a:rPr>
                                    <m:t>𝐺</m:t>
                                  </m:r>
                                </m:e>
                                <m:sub>
                                  <m:r>
                                    <a:rPr lang="zh-CN" altLang="en-US">
                                      <a:latin typeface="Cambria Math" panose="02040503050406030204" pitchFamily="18" charset="0"/>
                                    </a:rPr>
                                    <m:t>𝑝</m:t>
                                  </m:r>
                                </m:sub>
                              </m:sSub>
                            </m:e>
                          </m:d>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𝑓</m:t>
                              </m:r>
                            </m:e>
                            <m:sub>
                              <m:sSubSup>
                                <m:sSubSupPr>
                                  <m:ctrlPr>
                                    <a:rPr lang="zh-CN" altLang="en-US" i="1">
                                      <a:latin typeface="Cambria Math" panose="02040503050406030204" pitchFamily="18" charset="0"/>
                                    </a:rPr>
                                  </m:ctrlPr>
                                </m:sSubSupPr>
                                <m:e>
                                  <m:r>
                                    <a:rPr lang="zh-CN" altLang="en-US">
                                      <a:latin typeface="Cambria Math" panose="02040503050406030204" pitchFamily="18" charset="0"/>
                                    </a:rPr>
                                    <m:t>𝜃</m:t>
                                  </m:r>
                                </m:e>
                                <m:sub>
                                  <m:r>
                                    <a:rPr lang="zh-CN" altLang="en-US">
                                      <a:latin typeface="Cambria Math" panose="02040503050406030204" pitchFamily="18" charset="0"/>
                                    </a:rPr>
                                    <m:t>1</m:t>
                                  </m:r>
                                </m:sub>
                                <m:sup>
                                  <m:r>
                                    <a:rPr lang="zh-CN" altLang="en-US">
                                      <a:latin typeface="Cambria Math" panose="02040503050406030204" pitchFamily="18" charset="0"/>
                                    </a:rPr>
                                    <m:t>∗</m:t>
                                  </m:r>
                                </m:sup>
                              </m:sSubSup>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a:latin typeface="Cambria Math" panose="02040503050406030204" pitchFamily="18" charset="0"/>
                                        </a:rPr>
                                        <m:t>𝐺</m:t>
                                      </m:r>
                                    </m:e>
                                  </m:acc>
                                </m:e>
                                <m:sub>
                                  <m:r>
                                    <a:rPr lang="zh-CN" altLang="en-US">
                                      <a:latin typeface="Cambria Math" panose="02040503050406030204" pitchFamily="18" charset="0"/>
                                    </a:rPr>
                                    <m:t>𝑝</m:t>
                                  </m:r>
                                </m:sub>
                              </m:sSub>
                            </m:e>
                          </m:d>
                        </m:e>
                      </m:d>
                    </m:oMath>
                  </m:oMathPara>
                </a14:m>
                <a:endParaRPr lang="zh-CN" altLang="en-US" dirty="0"/>
              </a:p>
            </p:txBody>
          </p:sp>
        </mc:Choice>
        <mc:Fallback xmlns="">
          <p:sp>
            <p:nvSpPr>
              <p:cNvPr id="30" name="文本框 29">
                <a:extLst>
                  <a:ext uri="{FF2B5EF4-FFF2-40B4-BE49-F238E27FC236}">
                    <a16:creationId xmlns:a16="http://schemas.microsoft.com/office/drawing/2014/main" id="{33C0003D-654E-8B3F-AD85-42DE9D838E72}"/>
                  </a:ext>
                </a:extLst>
              </p:cNvPr>
              <p:cNvSpPr txBox="1">
                <a:spLocks noRot="1" noChangeAspect="1" noMove="1" noResize="1" noEditPoints="1" noAdjustHandles="1" noChangeArrowheads="1" noChangeShapeType="1" noTextEdit="1"/>
              </p:cNvSpPr>
              <p:nvPr/>
            </p:nvSpPr>
            <p:spPr>
              <a:xfrm>
                <a:off x="7334217" y="3283518"/>
                <a:ext cx="2075975" cy="414729"/>
              </a:xfrm>
              <a:prstGeom prst="rect">
                <a:avLst/>
              </a:prstGeom>
              <a:blipFill>
                <a:blip r:embed="rId10"/>
                <a:stretch>
                  <a:fillRect l="-3509"/>
                </a:stretch>
              </a:blipFill>
              <a:ln w="63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67C47A3-3F2C-5A27-F804-7CABF3493EEA}"/>
                  </a:ext>
                </a:extLst>
              </p:cNvPr>
              <p:cNvSpPr txBox="1"/>
              <p:nvPr/>
            </p:nvSpPr>
            <p:spPr>
              <a:xfrm>
                <a:off x="9610408" y="3283518"/>
                <a:ext cx="2469832" cy="414000"/>
              </a:xfrm>
              <a:prstGeom prst="rect">
                <a:avLst/>
              </a:prstGeom>
              <a:noFill/>
              <a:ln w="6350">
                <a:solidFill>
                  <a:schemeClr val="tx1"/>
                </a:solidFill>
              </a:ln>
            </p:spPr>
            <p:txBody>
              <a:bodyPr wrap="square" anchor="ctr">
                <a:noAutofit/>
              </a:bodyPr>
              <a:lstStyle>
                <a:defPPr>
                  <a:defRPr lang="zh-CN"/>
                </a:defPPr>
                <a:lvl1pPr algn="ctr">
                  <a:defRPr sz="1400" i="1">
                    <a:latin typeface="Cambria Math" panose="02040503050406030204" pitchFamily="18" charset="0"/>
                    <a:ea typeface="Cambria Math" panose="02040503050406030204" pitchFamily="18" charset="0"/>
                    <a:cs typeface="Times New Roman" panose="02020603050405020304" pitchFamily="18" charset="0"/>
                  </a:defRPr>
                </a:lvl1pPr>
              </a:lstStyle>
              <a:p>
                <a:pPr/>
                <a14:m>
                  <m:oMathPara xmlns:m="http://schemas.openxmlformats.org/officeDocument/2006/math">
                    <m:oMathParaPr>
                      <m:jc m:val="center"/>
                    </m:oMathParaPr>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min</m:t>
                          </m:r>
                        </m:e>
                        <m:sub>
                          <m:sSub>
                            <m:sSubPr>
                              <m:ctrlPr>
                                <a:rPr lang="zh-CN" altLang="en-US" i="1">
                                  <a:latin typeface="Cambria Math" panose="02040503050406030204" pitchFamily="18" charset="0"/>
                                </a:rPr>
                              </m:ctrlPr>
                            </m:sSubPr>
                            <m:e>
                              <m:r>
                                <a:rPr lang="zh-CN" altLang="en-US">
                                  <a:latin typeface="Cambria Math" panose="02040503050406030204" pitchFamily="18" charset="0"/>
                                </a:rPr>
                                <m:t>𝑋</m:t>
                              </m:r>
                            </m:e>
                            <m:sub>
                              <m:r>
                                <a:rPr lang="zh-CN" altLang="en-US">
                                  <a:latin typeface="Cambria Math" panose="02040503050406030204" pitchFamily="18" charset="0"/>
                                </a:rPr>
                                <m:t>𝑝</m:t>
                              </m:r>
                            </m:sub>
                          </m:sSub>
                        </m:sub>
                      </m:sSub>
                      <m:d>
                        <m:dPr>
                          <m:begChr m:val="|"/>
                          <m:endChr m:val="|"/>
                          <m:ctrlPr>
                            <a:rPr lang="zh-CN" altLang="en-US" i="1">
                              <a:latin typeface="Cambria Math" panose="02040503050406030204" pitchFamily="18" charset="0"/>
                            </a:rPr>
                          </m:ctrlPr>
                        </m:dPr>
                        <m:e>
                          <m:r>
                            <a:rPr lang="zh-CN" altLang="en-US">
                              <a:latin typeface="Cambria Math" panose="02040503050406030204" pitchFamily="18" charset="0"/>
                            </a:rPr>
                            <m:t> </m:t>
                          </m:r>
                        </m:e>
                      </m:d>
                      <m:sSubSup>
                        <m:sSubSupPr>
                          <m:ctrlPr>
                            <a:rPr lang="zh-CN" altLang="en-US" i="1">
                              <a:latin typeface="Cambria Math" panose="02040503050406030204" pitchFamily="18" charset="0"/>
                            </a:rPr>
                          </m:ctrlPr>
                        </m:sSubSupPr>
                        <m:e>
                          <m:r>
                            <a:rPr lang="zh-CN" altLang="en-US">
                              <a:latin typeface="Cambria Math" panose="02040503050406030204" pitchFamily="18" charset="0"/>
                            </a:rPr>
                            <m:t>𝑓</m:t>
                          </m:r>
                        </m:e>
                        <m:sub>
                          <m:sSup>
                            <m:sSupPr>
                              <m:ctrlPr>
                                <a:rPr lang="zh-CN" altLang="en-US" i="1">
                                  <a:latin typeface="Cambria Math" panose="02040503050406030204" pitchFamily="18" charset="0"/>
                                </a:rPr>
                              </m:ctrlPr>
                            </m:sSupPr>
                            <m:e>
                              <m:r>
                                <a:rPr lang="zh-CN" altLang="en-US">
                                  <a:latin typeface="Cambria Math" panose="02040503050406030204" pitchFamily="18" charset="0"/>
                                </a:rPr>
                                <m:t>𝜃</m:t>
                              </m:r>
                            </m:e>
                            <m:sup>
                              <m:r>
                                <a:rPr lang="zh-CN" altLang="en-US">
                                  <a:latin typeface="Cambria Math" panose="02040503050406030204" pitchFamily="18" charset="0"/>
                                </a:rPr>
                                <m:t>𝑝</m:t>
                              </m:r>
                            </m:sup>
                          </m:sSup>
                        </m:sub>
                        <m:sup>
                          <m:r>
                            <a:rPr lang="zh-CN" altLang="en-US">
                              <a:latin typeface="Cambria Math" panose="02040503050406030204" pitchFamily="18" charset="0"/>
                            </a:rPr>
                            <m:t>𝑒</m:t>
                          </m:r>
                        </m:sup>
                      </m:sSubSup>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a:latin typeface="Cambria Math" panose="02040503050406030204" pitchFamily="18" charset="0"/>
                                </a:rPr>
                                <m:t>𝐺</m:t>
                              </m:r>
                            </m:e>
                            <m:sub>
                              <m:r>
                                <a:rPr lang="zh-CN" altLang="en-US">
                                  <a:latin typeface="Cambria Math" panose="02040503050406030204" pitchFamily="18" charset="0"/>
                                </a:rPr>
                                <m:t>𝑝</m:t>
                              </m:r>
                            </m:sub>
                          </m:sSub>
                        </m:e>
                      </m:d>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a:latin typeface="Cambria Math" panose="02040503050406030204" pitchFamily="18" charset="0"/>
                            </a:rPr>
                            <m:t>𝑓</m:t>
                          </m:r>
                        </m:e>
                        <m:sub>
                          <m:sSup>
                            <m:sSupPr>
                              <m:ctrlPr>
                                <a:rPr lang="zh-CN" altLang="en-US" i="1">
                                  <a:latin typeface="Cambria Math" panose="02040503050406030204" pitchFamily="18" charset="0"/>
                                </a:rPr>
                              </m:ctrlPr>
                            </m:sSupPr>
                            <m:e>
                              <m:r>
                                <a:rPr lang="zh-CN" altLang="en-US">
                                  <a:latin typeface="Cambria Math" panose="02040503050406030204" pitchFamily="18" charset="0"/>
                                </a:rPr>
                                <m:t>𝜃</m:t>
                              </m:r>
                            </m:e>
                            <m:sup>
                              <m:r>
                                <a:rPr lang="zh-CN" altLang="en-US">
                                  <a:latin typeface="Cambria Math" panose="02040503050406030204" pitchFamily="18" charset="0"/>
                                </a:rPr>
                                <m:t>𝑝</m:t>
                              </m:r>
                            </m:sup>
                          </m:sSup>
                        </m:sub>
                        <m:sup>
                          <m:r>
                            <a:rPr lang="zh-CN" altLang="en-US">
                              <a:latin typeface="Cambria Math" panose="02040503050406030204" pitchFamily="18" charset="0"/>
                            </a:rPr>
                            <m:t>𝑒</m:t>
                          </m:r>
                        </m:sup>
                      </m:sSubSup>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a:latin typeface="Cambria Math" panose="02040503050406030204" pitchFamily="18" charset="0"/>
                                    </a:rPr>
                                    <m:t>𝐺</m:t>
                                  </m:r>
                                </m:e>
                              </m:acc>
                            </m:e>
                            <m:sub>
                              <m:r>
                                <a:rPr lang="zh-CN" altLang="en-US">
                                  <a:latin typeface="Cambria Math" panose="02040503050406030204" pitchFamily="18" charset="0"/>
                                </a:rPr>
                                <m:t>𝑝</m:t>
                              </m:r>
                            </m:sub>
                          </m:sSub>
                        </m:e>
                      </m:d>
                      <m:sSub>
                        <m:sSubPr>
                          <m:ctrlPr>
                            <a:rPr lang="zh-CN" altLang="en-US" i="1">
                              <a:latin typeface="Cambria Math" panose="02040503050406030204" pitchFamily="18" charset="0"/>
                            </a:rPr>
                          </m:ctrlPr>
                        </m:sSubPr>
                        <m:e>
                          <m:d>
                            <m:dPr>
                              <m:begChr m:val="|"/>
                              <m:endChr m:val="|"/>
                              <m:ctrlPr>
                                <a:rPr lang="zh-CN" altLang="en-US" i="1">
                                  <a:latin typeface="Cambria Math" panose="02040503050406030204" pitchFamily="18" charset="0"/>
                                </a:rPr>
                              </m:ctrlPr>
                            </m:dPr>
                            <m:e>
                              <m:r>
                                <a:rPr lang="zh-CN" altLang="en-US">
                                  <a:latin typeface="Cambria Math" panose="02040503050406030204" pitchFamily="18" charset="0"/>
                                </a:rPr>
                                <m:t> </m:t>
                              </m:r>
                            </m:e>
                          </m:d>
                        </m:e>
                        <m:sub>
                          <m:r>
                            <a:rPr lang="zh-CN" altLang="en-US">
                              <a:latin typeface="Cambria Math" panose="02040503050406030204" pitchFamily="18" charset="0"/>
                            </a:rPr>
                            <m:t>2</m:t>
                          </m:r>
                        </m:sub>
                      </m:sSub>
                    </m:oMath>
                  </m:oMathPara>
                </a14:m>
                <a:endParaRPr lang="zh-CN" altLang="en-US" dirty="0"/>
              </a:p>
            </p:txBody>
          </p:sp>
        </mc:Choice>
        <mc:Fallback xmlns="">
          <p:sp>
            <p:nvSpPr>
              <p:cNvPr id="32" name="文本框 31">
                <a:extLst>
                  <a:ext uri="{FF2B5EF4-FFF2-40B4-BE49-F238E27FC236}">
                    <a16:creationId xmlns:a16="http://schemas.microsoft.com/office/drawing/2014/main" id="{B67C47A3-3F2C-5A27-F804-7CABF3493EEA}"/>
                  </a:ext>
                </a:extLst>
              </p:cNvPr>
              <p:cNvSpPr txBox="1">
                <a:spLocks noRot="1" noChangeAspect="1" noMove="1" noResize="1" noEditPoints="1" noAdjustHandles="1" noChangeArrowheads="1" noChangeShapeType="1" noTextEdit="1"/>
              </p:cNvSpPr>
              <p:nvPr/>
            </p:nvSpPr>
            <p:spPr>
              <a:xfrm>
                <a:off x="9610408" y="3283518"/>
                <a:ext cx="2469832" cy="414000"/>
              </a:xfrm>
              <a:prstGeom prst="rect">
                <a:avLst/>
              </a:prstGeom>
              <a:blipFill>
                <a:blip r:embed="rId11"/>
                <a:stretch>
                  <a:fillRect/>
                </a:stretch>
              </a:blipFill>
              <a:ln w="6350">
                <a:solidFill>
                  <a:schemeClr val="tx1"/>
                </a:solidFill>
              </a:ln>
            </p:spPr>
            <p:txBody>
              <a:bodyPr/>
              <a:lstStyle/>
              <a:p>
                <a:r>
                  <a:rPr lang="zh-CN" altLang="en-US">
                    <a:noFill/>
                  </a:rPr>
                  <a:t> </a:t>
                </a:r>
              </a:p>
            </p:txBody>
          </p:sp>
        </mc:Fallback>
      </mc:AlternateContent>
      <p:sp>
        <p:nvSpPr>
          <p:cNvPr id="33" name="矩形 32">
            <a:extLst>
              <a:ext uri="{FF2B5EF4-FFF2-40B4-BE49-F238E27FC236}">
                <a16:creationId xmlns:a16="http://schemas.microsoft.com/office/drawing/2014/main" id="{A4F125BB-C24F-D140-3A92-0CA8CD64A029}"/>
              </a:ext>
            </a:extLst>
          </p:cNvPr>
          <p:cNvSpPr/>
          <p:nvPr/>
        </p:nvSpPr>
        <p:spPr>
          <a:xfrm>
            <a:off x="6358049" y="3181417"/>
            <a:ext cx="1261872" cy="350520"/>
          </a:xfrm>
          <a:prstGeom prst="rect">
            <a:avLst/>
          </a:prstGeom>
          <a:noFill/>
          <a:ln>
            <a:noFill/>
            <a:extLst>
              <a:ext uri="{C807C97D-BFC1-408E-A445-0C87EB9F89A2}">
                <ask:lineSketchStyleProps xmlns:ask="http://schemas.microsoft.com/office/drawing/2018/sketchyshapes" sd="3067612603">
                  <a:custGeom>
                    <a:avLst/>
                    <a:gdLst>
                      <a:gd name="connsiteX0" fmla="*/ 0 w 2209800"/>
                      <a:gd name="connsiteY0" fmla="*/ 0 h 350520"/>
                      <a:gd name="connsiteX1" fmla="*/ 486156 w 2209800"/>
                      <a:gd name="connsiteY1" fmla="*/ 0 h 350520"/>
                      <a:gd name="connsiteX2" fmla="*/ 1082802 w 2209800"/>
                      <a:gd name="connsiteY2" fmla="*/ 0 h 350520"/>
                      <a:gd name="connsiteX3" fmla="*/ 1613154 w 2209800"/>
                      <a:gd name="connsiteY3" fmla="*/ 0 h 350520"/>
                      <a:gd name="connsiteX4" fmla="*/ 2209800 w 2209800"/>
                      <a:gd name="connsiteY4" fmla="*/ 0 h 350520"/>
                      <a:gd name="connsiteX5" fmla="*/ 2209800 w 2209800"/>
                      <a:gd name="connsiteY5" fmla="*/ 350520 h 350520"/>
                      <a:gd name="connsiteX6" fmla="*/ 1679448 w 2209800"/>
                      <a:gd name="connsiteY6" fmla="*/ 350520 h 350520"/>
                      <a:gd name="connsiteX7" fmla="*/ 1104900 w 2209800"/>
                      <a:gd name="connsiteY7" fmla="*/ 350520 h 350520"/>
                      <a:gd name="connsiteX8" fmla="*/ 596646 w 2209800"/>
                      <a:gd name="connsiteY8" fmla="*/ 350520 h 350520"/>
                      <a:gd name="connsiteX9" fmla="*/ 0 w 2209800"/>
                      <a:gd name="connsiteY9" fmla="*/ 350520 h 350520"/>
                      <a:gd name="connsiteX10" fmla="*/ 0 w 2209800"/>
                      <a:gd name="connsiteY10" fmla="*/ 0 h 35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9800" h="350520" extrusionOk="0">
                        <a:moveTo>
                          <a:pt x="0" y="0"/>
                        </a:moveTo>
                        <a:cubicBezTo>
                          <a:pt x="189477" y="-19590"/>
                          <a:pt x="337455" y="-22013"/>
                          <a:pt x="486156" y="0"/>
                        </a:cubicBezTo>
                        <a:cubicBezTo>
                          <a:pt x="634857" y="22013"/>
                          <a:pt x="862522" y="25761"/>
                          <a:pt x="1082802" y="0"/>
                        </a:cubicBezTo>
                        <a:cubicBezTo>
                          <a:pt x="1303082" y="-25761"/>
                          <a:pt x="1500213" y="12681"/>
                          <a:pt x="1613154" y="0"/>
                        </a:cubicBezTo>
                        <a:cubicBezTo>
                          <a:pt x="1726095" y="-12681"/>
                          <a:pt x="1995964" y="9380"/>
                          <a:pt x="2209800" y="0"/>
                        </a:cubicBezTo>
                        <a:cubicBezTo>
                          <a:pt x="2199766" y="173514"/>
                          <a:pt x="2198438" y="177402"/>
                          <a:pt x="2209800" y="350520"/>
                        </a:cubicBezTo>
                        <a:cubicBezTo>
                          <a:pt x="2008046" y="355445"/>
                          <a:pt x="1923154" y="364701"/>
                          <a:pt x="1679448" y="350520"/>
                        </a:cubicBezTo>
                        <a:cubicBezTo>
                          <a:pt x="1435742" y="336339"/>
                          <a:pt x="1387686" y="351842"/>
                          <a:pt x="1104900" y="350520"/>
                        </a:cubicBezTo>
                        <a:cubicBezTo>
                          <a:pt x="822114" y="349198"/>
                          <a:pt x="812285" y="358718"/>
                          <a:pt x="596646" y="350520"/>
                        </a:cubicBezTo>
                        <a:cubicBezTo>
                          <a:pt x="381007" y="342322"/>
                          <a:pt x="133462" y="365681"/>
                          <a:pt x="0" y="350520"/>
                        </a:cubicBezTo>
                        <a:cubicBezTo>
                          <a:pt x="77" y="176058"/>
                          <a:pt x="-9020" y="116738"/>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华文楷体" panose="02010600040101010101" pitchFamily="2" charset="-122"/>
                <a:ea typeface="华文楷体" panose="02010600040101010101" pitchFamily="2" charset="-122"/>
              </a:rPr>
              <a:t>投毒攻击</a:t>
            </a:r>
          </a:p>
        </p:txBody>
      </p:sp>
      <p:sp>
        <p:nvSpPr>
          <p:cNvPr id="34" name="矩形 33">
            <a:extLst>
              <a:ext uri="{FF2B5EF4-FFF2-40B4-BE49-F238E27FC236}">
                <a16:creationId xmlns:a16="http://schemas.microsoft.com/office/drawing/2014/main" id="{4CCCBAF4-3C17-8E44-DC23-01DC8E3D4C6F}"/>
              </a:ext>
            </a:extLst>
          </p:cNvPr>
          <p:cNvSpPr/>
          <p:nvPr/>
        </p:nvSpPr>
        <p:spPr>
          <a:xfrm>
            <a:off x="6626698" y="3985497"/>
            <a:ext cx="792480" cy="350520"/>
          </a:xfrm>
          <a:prstGeom prst="rect">
            <a:avLst/>
          </a:prstGeom>
          <a:noFill/>
          <a:ln>
            <a:noFill/>
            <a:extLst>
              <a:ext uri="{C807C97D-BFC1-408E-A445-0C87EB9F89A2}">
                <ask:lineSketchStyleProps xmlns:ask="http://schemas.microsoft.com/office/drawing/2018/sketchyshapes" sd="3067612603">
                  <a:custGeom>
                    <a:avLst/>
                    <a:gdLst>
                      <a:gd name="connsiteX0" fmla="*/ 0 w 2209800"/>
                      <a:gd name="connsiteY0" fmla="*/ 0 h 350520"/>
                      <a:gd name="connsiteX1" fmla="*/ 486156 w 2209800"/>
                      <a:gd name="connsiteY1" fmla="*/ 0 h 350520"/>
                      <a:gd name="connsiteX2" fmla="*/ 1082802 w 2209800"/>
                      <a:gd name="connsiteY2" fmla="*/ 0 h 350520"/>
                      <a:gd name="connsiteX3" fmla="*/ 1613154 w 2209800"/>
                      <a:gd name="connsiteY3" fmla="*/ 0 h 350520"/>
                      <a:gd name="connsiteX4" fmla="*/ 2209800 w 2209800"/>
                      <a:gd name="connsiteY4" fmla="*/ 0 h 350520"/>
                      <a:gd name="connsiteX5" fmla="*/ 2209800 w 2209800"/>
                      <a:gd name="connsiteY5" fmla="*/ 350520 h 350520"/>
                      <a:gd name="connsiteX6" fmla="*/ 1679448 w 2209800"/>
                      <a:gd name="connsiteY6" fmla="*/ 350520 h 350520"/>
                      <a:gd name="connsiteX7" fmla="*/ 1104900 w 2209800"/>
                      <a:gd name="connsiteY7" fmla="*/ 350520 h 350520"/>
                      <a:gd name="connsiteX8" fmla="*/ 596646 w 2209800"/>
                      <a:gd name="connsiteY8" fmla="*/ 350520 h 350520"/>
                      <a:gd name="connsiteX9" fmla="*/ 0 w 2209800"/>
                      <a:gd name="connsiteY9" fmla="*/ 350520 h 350520"/>
                      <a:gd name="connsiteX10" fmla="*/ 0 w 2209800"/>
                      <a:gd name="connsiteY10" fmla="*/ 0 h 35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9800" h="350520" extrusionOk="0">
                        <a:moveTo>
                          <a:pt x="0" y="0"/>
                        </a:moveTo>
                        <a:cubicBezTo>
                          <a:pt x="189477" y="-19590"/>
                          <a:pt x="337455" y="-22013"/>
                          <a:pt x="486156" y="0"/>
                        </a:cubicBezTo>
                        <a:cubicBezTo>
                          <a:pt x="634857" y="22013"/>
                          <a:pt x="862522" y="25761"/>
                          <a:pt x="1082802" y="0"/>
                        </a:cubicBezTo>
                        <a:cubicBezTo>
                          <a:pt x="1303082" y="-25761"/>
                          <a:pt x="1500213" y="12681"/>
                          <a:pt x="1613154" y="0"/>
                        </a:cubicBezTo>
                        <a:cubicBezTo>
                          <a:pt x="1726095" y="-12681"/>
                          <a:pt x="1995964" y="9380"/>
                          <a:pt x="2209800" y="0"/>
                        </a:cubicBezTo>
                        <a:cubicBezTo>
                          <a:pt x="2199766" y="173514"/>
                          <a:pt x="2198438" y="177402"/>
                          <a:pt x="2209800" y="350520"/>
                        </a:cubicBezTo>
                        <a:cubicBezTo>
                          <a:pt x="2008046" y="355445"/>
                          <a:pt x="1923154" y="364701"/>
                          <a:pt x="1679448" y="350520"/>
                        </a:cubicBezTo>
                        <a:cubicBezTo>
                          <a:pt x="1435742" y="336339"/>
                          <a:pt x="1387686" y="351842"/>
                          <a:pt x="1104900" y="350520"/>
                        </a:cubicBezTo>
                        <a:cubicBezTo>
                          <a:pt x="822114" y="349198"/>
                          <a:pt x="812285" y="358718"/>
                          <a:pt x="596646" y="350520"/>
                        </a:cubicBezTo>
                        <a:cubicBezTo>
                          <a:pt x="381007" y="342322"/>
                          <a:pt x="133462" y="365681"/>
                          <a:pt x="0" y="350520"/>
                        </a:cubicBezTo>
                        <a:cubicBezTo>
                          <a:pt x="77" y="176058"/>
                          <a:pt x="-9020" y="116738"/>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华文楷体" panose="02010600040101010101" pitchFamily="2" charset="-122"/>
                <a:ea typeface="华文楷体" panose="02010600040101010101" pitchFamily="2" charset="-122"/>
              </a:rPr>
              <a:t>逃避攻击</a:t>
            </a: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1581A343-BCF4-0AB7-31B1-F3284E86A12A}"/>
                  </a:ext>
                </a:extLst>
              </p:cNvPr>
              <p:cNvSpPr txBox="1"/>
              <p:nvPr/>
            </p:nvSpPr>
            <p:spPr>
              <a:xfrm>
                <a:off x="9613265" y="3800347"/>
                <a:ext cx="2469832" cy="414000"/>
              </a:xfrm>
              <a:prstGeom prst="rect">
                <a:avLst/>
              </a:prstGeom>
              <a:noFill/>
              <a:ln w="6350">
                <a:solidFill>
                  <a:schemeClr val="tx1"/>
                </a:solidFill>
              </a:ln>
            </p:spPr>
            <p:txBody>
              <a:bodyPr wrap="square" anchor="ctr">
                <a:spAutoFit/>
              </a:bodyPr>
              <a:lstStyle>
                <a:defPPr>
                  <a:defRPr lang="zh-CN"/>
                </a:defPPr>
                <a:lvl1pPr algn="ctr">
                  <a:defRPr sz="1400" i="1">
                    <a:latin typeface="Cambria Math" panose="02040503050406030204" pitchFamily="18" charset="0"/>
                    <a:ea typeface="Cambria Math" panose="02040503050406030204" pitchFamily="18" charset="0"/>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max</m:t>
                          </m:r>
                        </m:e>
                        <m:sub>
                          <m:sSub>
                            <m:sSubPr>
                              <m:ctrlPr>
                                <a:rPr lang="zh-CN" altLang="en-US" i="1">
                                  <a:latin typeface="Cambria Math" panose="02040503050406030204" pitchFamily="18" charset="0"/>
                                </a:rPr>
                              </m:ctrlPr>
                            </m:sSubPr>
                            <m:e>
                              <m:r>
                                <a:rPr lang="en-US" altLang="zh-CN">
                                  <a:latin typeface="Cambria Math" panose="02040503050406030204" pitchFamily="18" charset="0"/>
                                </a:rPr>
                                <m:t>𝑋</m:t>
                              </m:r>
                            </m:e>
                            <m:sub>
                              <m:r>
                                <a:rPr lang="zh-CN" altLang="en-US">
                                  <a:latin typeface="Cambria Math" panose="02040503050406030204" pitchFamily="18" charset="0"/>
                                </a:rPr>
                                <m:t>𝑝</m:t>
                              </m:r>
                            </m:sub>
                          </m:sSub>
                        </m:sub>
                      </m:sSub>
                      <m:r>
                        <a:rPr lang="zh-CN" altLang="en-US">
                          <a:latin typeface="Cambria Math" panose="02040503050406030204" pitchFamily="18" charset="0"/>
                        </a:rPr>
                        <m:t>𝐿</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a:latin typeface="Cambria Math" panose="02040503050406030204" pitchFamily="18" charset="0"/>
                                </a:rPr>
                                <m:t>𝑓</m:t>
                              </m:r>
                            </m:e>
                            <m:sub>
                              <m:sSubSup>
                                <m:sSubSupPr>
                                  <m:ctrlPr>
                                    <a:rPr lang="zh-CN" altLang="en-US" i="1">
                                      <a:latin typeface="Cambria Math" panose="02040503050406030204" pitchFamily="18" charset="0"/>
                                    </a:rPr>
                                  </m:ctrlPr>
                                </m:sSubSupPr>
                                <m:e>
                                  <m:r>
                                    <a:rPr lang="zh-CN" altLang="en-US">
                                      <a:latin typeface="Cambria Math" panose="02040503050406030204" pitchFamily="18" charset="0"/>
                                    </a:rPr>
                                    <m:t>𝜃</m:t>
                                  </m:r>
                                </m:e>
                                <m:sub>
                                  <m:r>
                                    <a:rPr lang="en-US" altLang="zh-CN">
                                      <a:latin typeface="Cambria Math" panose="02040503050406030204" pitchFamily="18" charset="0"/>
                                    </a:rPr>
                                    <m:t> </m:t>
                                  </m:r>
                                </m:sub>
                                <m:sup>
                                  <m:r>
                                    <a:rPr lang="en-US" altLang="zh-CN">
                                      <a:latin typeface="Cambria Math" panose="02040503050406030204" pitchFamily="18" charset="0"/>
                                    </a:rPr>
                                    <m:t>𝑝</m:t>
                                  </m:r>
                                </m:sup>
                              </m:sSubSup>
                            </m:sub>
                          </m:sSub>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acc>
                                    <m:accPr>
                                      <m:chr m:val="̂"/>
                                      <m:ctrlPr>
                                        <a:rPr lang="zh-CN" altLang="en-US" i="1">
                                          <a:latin typeface="Cambria Math" panose="02040503050406030204" pitchFamily="18" charset="0"/>
                                        </a:rPr>
                                      </m:ctrlPr>
                                    </m:accPr>
                                    <m:e>
                                      <m:r>
                                        <a:rPr lang="zh-CN" altLang="en-US">
                                          <a:latin typeface="Cambria Math" panose="02040503050406030204" pitchFamily="18" charset="0"/>
                                        </a:rPr>
                                        <m:t>𝐺</m:t>
                                      </m:r>
                                    </m:e>
                                  </m:acc>
                                </m:e>
                                <m:sub>
                                  <m:r>
                                    <a:rPr lang="zh-CN" altLang="en-US">
                                      <a:latin typeface="Cambria Math" panose="02040503050406030204" pitchFamily="18" charset="0"/>
                                    </a:rPr>
                                    <m:t>𝑝</m:t>
                                  </m:r>
                                </m:sub>
                              </m:sSub>
                            </m:e>
                          </m:d>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a:latin typeface="Cambria Math" panose="02040503050406030204" pitchFamily="18" charset="0"/>
                                </a:rPr>
                                <m:t>𝑌</m:t>
                              </m:r>
                            </m:e>
                            <m:sub>
                              <m:r>
                                <a:rPr lang="zh-CN" altLang="en-US">
                                  <a:latin typeface="Cambria Math" panose="02040503050406030204" pitchFamily="18" charset="0"/>
                                </a:rPr>
                                <m:t>𝑝</m:t>
                              </m:r>
                            </m:sub>
                          </m:sSub>
                        </m:e>
                      </m:d>
                    </m:oMath>
                  </m:oMathPara>
                </a14:m>
                <a:endParaRPr lang="zh-CN" altLang="en-US" dirty="0"/>
              </a:p>
            </p:txBody>
          </p:sp>
        </mc:Choice>
        <mc:Fallback xmlns="">
          <p:sp>
            <p:nvSpPr>
              <p:cNvPr id="35" name="文本框 34">
                <a:extLst>
                  <a:ext uri="{FF2B5EF4-FFF2-40B4-BE49-F238E27FC236}">
                    <a16:creationId xmlns:a16="http://schemas.microsoft.com/office/drawing/2014/main" id="{1581A343-BCF4-0AB7-31B1-F3284E86A12A}"/>
                  </a:ext>
                </a:extLst>
              </p:cNvPr>
              <p:cNvSpPr txBox="1">
                <a:spLocks noRot="1" noChangeAspect="1" noMove="1" noResize="1" noEditPoints="1" noAdjustHandles="1" noChangeArrowheads="1" noChangeShapeType="1" noTextEdit="1"/>
              </p:cNvSpPr>
              <p:nvPr/>
            </p:nvSpPr>
            <p:spPr>
              <a:xfrm>
                <a:off x="9613265" y="3800347"/>
                <a:ext cx="2469832" cy="414000"/>
              </a:xfrm>
              <a:prstGeom prst="rect">
                <a:avLst/>
              </a:prstGeom>
              <a:blipFill>
                <a:blip r:embed="rId12"/>
                <a:stretch>
                  <a:fillRect/>
                </a:stretch>
              </a:blipFill>
              <a:ln w="6350">
                <a:solidFill>
                  <a:schemeClr val="tx1"/>
                </a:solidFill>
              </a:ln>
            </p:spPr>
            <p:txBody>
              <a:bodyPr/>
              <a:lstStyle/>
              <a:p>
                <a:r>
                  <a:rPr lang="zh-CN" altLang="en-US">
                    <a:noFill/>
                  </a:rPr>
                  <a:t> </a:t>
                </a:r>
              </a:p>
            </p:txBody>
          </p:sp>
        </mc:Fallback>
      </mc:AlternateContent>
      <p:cxnSp>
        <p:nvCxnSpPr>
          <p:cNvPr id="38" name="直接箭头连接符 37">
            <a:extLst>
              <a:ext uri="{FF2B5EF4-FFF2-40B4-BE49-F238E27FC236}">
                <a16:creationId xmlns:a16="http://schemas.microsoft.com/office/drawing/2014/main" id="{788C7BE2-1444-F5BC-8EDD-5E512E789153}"/>
              </a:ext>
            </a:extLst>
          </p:cNvPr>
          <p:cNvCxnSpPr>
            <a:stCxn id="6" idx="2"/>
            <a:endCxn id="15" idx="0"/>
          </p:cNvCxnSpPr>
          <p:nvPr/>
        </p:nvCxnSpPr>
        <p:spPr>
          <a:xfrm flipH="1">
            <a:off x="2358072" y="1963108"/>
            <a:ext cx="1" cy="32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8B0D5EA7-E782-4EE5-D027-04B535B09368}"/>
              </a:ext>
            </a:extLst>
          </p:cNvPr>
          <p:cNvCxnSpPr>
            <a:stCxn id="15" idx="2"/>
            <a:endCxn id="18" idx="0"/>
          </p:cNvCxnSpPr>
          <p:nvPr/>
        </p:nvCxnSpPr>
        <p:spPr>
          <a:xfrm>
            <a:off x="2358072" y="3057411"/>
            <a:ext cx="0" cy="383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12363520-82D6-2C62-4DC6-6B1ED7A77E8C}"/>
              </a:ext>
            </a:extLst>
          </p:cNvPr>
          <p:cNvCxnSpPr>
            <a:cxnSpLocks/>
            <a:stCxn id="18" idx="3"/>
            <a:endCxn id="23" idx="1"/>
          </p:cNvCxnSpPr>
          <p:nvPr/>
        </p:nvCxnSpPr>
        <p:spPr>
          <a:xfrm flipV="1">
            <a:off x="4574539" y="3490883"/>
            <a:ext cx="305182" cy="279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3274502F-1423-706B-7BC3-EB328E4B6596}"/>
              </a:ext>
            </a:extLst>
          </p:cNvPr>
          <p:cNvCxnSpPr>
            <a:cxnSpLocks/>
            <a:stCxn id="18" idx="3"/>
            <a:endCxn id="24" idx="1"/>
          </p:cNvCxnSpPr>
          <p:nvPr/>
        </p:nvCxnSpPr>
        <p:spPr>
          <a:xfrm>
            <a:off x="4574539" y="3770136"/>
            <a:ext cx="311278" cy="23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B9E8216B-6376-4BAC-8AC9-1240A3B17DAE}"/>
              </a:ext>
            </a:extLst>
          </p:cNvPr>
          <p:cNvCxnSpPr>
            <a:stCxn id="23" idx="3"/>
            <a:endCxn id="30" idx="1"/>
          </p:cNvCxnSpPr>
          <p:nvPr/>
        </p:nvCxnSpPr>
        <p:spPr>
          <a:xfrm>
            <a:off x="6643752" y="3490883"/>
            <a:ext cx="6904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1D58D206-F315-FBE2-6A06-2A99AA4111F9}"/>
              </a:ext>
            </a:extLst>
          </p:cNvPr>
          <p:cNvCxnSpPr>
            <a:cxnSpLocks/>
            <a:stCxn id="24" idx="3"/>
            <a:endCxn id="26" idx="1"/>
          </p:cNvCxnSpPr>
          <p:nvPr/>
        </p:nvCxnSpPr>
        <p:spPr>
          <a:xfrm flipV="1">
            <a:off x="6649849" y="4007712"/>
            <a:ext cx="68436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C1542FBA-4434-3419-6518-9803DF076F95}"/>
              </a:ext>
            </a:extLst>
          </p:cNvPr>
          <p:cNvCxnSpPr>
            <a:cxnSpLocks/>
            <a:stCxn id="26" idx="3"/>
            <a:endCxn id="35" idx="1"/>
          </p:cNvCxnSpPr>
          <p:nvPr/>
        </p:nvCxnSpPr>
        <p:spPr>
          <a:xfrm flipV="1">
            <a:off x="9410191" y="4007347"/>
            <a:ext cx="203074" cy="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矩形 60">
            <a:extLst>
              <a:ext uri="{FF2B5EF4-FFF2-40B4-BE49-F238E27FC236}">
                <a16:creationId xmlns:a16="http://schemas.microsoft.com/office/drawing/2014/main" id="{9A194712-BADE-6819-F318-E00CBFFE2625}"/>
              </a:ext>
            </a:extLst>
          </p:cNvPr>
          <p:cNvSpPr/>
          <p:nvPr/>
        </p:nvSpPr>
        <p:spPr>
          <a:xfrm>
            <a:off x="9525001" y="3181417"/>
            <a:ext cx="2618768" cy="1118803"/>
          </a:xfrm>
          <a:custGeom>
            <a:avLst/>
            <a:gdLst>
              <a:gd name="connsiteX0" fmla="*/ 0 w 2618768"/>
              <a:gd name="connsiteY0" fmla="*/ 0 h 1118803"/>
              <a:gd name="connsiteX1" fmla="*/ 523754 w 2618768"/>
              <a:gd name="connsiteY1" fmla="*/ 0 h 1118803"/>
              <a:gd name="connsiteX2" fmla="*/ 1021320 w 2618768"/>
              <a:gd name="connsiteY2" fmla="*/ 0 h 1118803"/>
              <a:gd name="connsiteX3" fmla="*/ 1518885 w 2618768"/>
              <a:gd name="connsiteY3" fmla="*/ 0 h 1118803"/>
              <a:gd name="connsiteX4" fmla="*/ 2068827 w 2618768"/>
              <a:gd name="connsiteY4" fmla="*/ 0 h 1118803"/>
              <a:gd name="connsiteX5" fmla="*/ 2618768 w 2618768"/>
              <a:gd name="connsiteY5" fmla="*/ 0 h 1118803"/>
              <a:gd name="connsiteX6" fmla="*/ 2618768 w 2618768"/>
              <a:gd name="connsiteY6" fmla="*/ 559402 h 1118803"/>
              <a:gd name="connsiteX7" fmla="*/ 2618768 w 2618768"/>
              <a:gd name="connsiteY7" fmla="*/ 1118803 h 1118803"/>
              <a:gd name="connsiteX8" fmla="*/ 2121202 w 2618768"/>
              <a:gd name="connsiteY8" fmla="*/ 1118803 h 1118803"/>
              <a:gd name="connsiteX9" fmla="*/ 1649824 w 2618768"/>
              <a:gd name="connsiteY9" fmla="*/ 1118803 h 1118803"/>
              <a:gd name="connsiteX10" fmla="*/ 1178446 w 2618768"/>
              <a:gd name="connsiteY10" fmla="*/ 1118803 h 1118803"/>
              <a:gd name="connsiteX11" fmla="*/ 654692 w 2618768"/>
              <a:gd name="connsiteY11" fmla="*/ 1118803 h 1118803"/>
              <a:gd name="connsiteX12" fmla="*/ 0 w 2618768"/>
              <a:gd name="connsiteY12" fmla="*/ 1118803 h 1118803"/>
              <a:gd name="connsiteX13" fmla="*/ 0 w 2618768"/>
              <a:gd name="connsiteY13" fmla="*/ 592966 h 1118803"/>
              <a:gd name="connsiteX14" fmla="*/ 0 w 2618768"/>
              <a:gd name="connsiteY14" fmla="*/ 0 h 11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18768" h="1118803" extrusionOk="0">
                <a:moveTo>
                  <a:pt x="0" y="0"/>
                </a:moveTo>
                <a:cubicBezTo>
                  <a:pt x="238419" y="-61025"/>
                  <a:pt x="394632" y="17717"/>
                  <a:pt x="523754" y="0"/>
                </a:cubicBezTo>
                <a:cubicBezTo>
                  <a:pt x="652876" y="-17717"/>
                  <a:pt x="785059" y="13578"/>
                  <a:pt x="1021320" y="0"/>
                </a:cubicBezTo>
                <a:cubicBezTo>
                  <a:pt x="1257581" y="-13578"/>
                  <a:pt x="1306665" y="43078"/>
                  <a:pt x="1518885" y="0"/>
                </a:cubicBezTo>
                <a:cubicBezTo>
                  <a:pt x="1731106" y="-43078"/>
                  <a:pt x="1847443" y="54598"/>
                  <a:pt x="2068827" y="0"/>
                </a:cubicBezTo>
                <a:cubicBezTo>
                  <a:pt x="2290211" y="-54598"/>
                  <a:pt x="2354759" y="59140"/>
                  <a:pt x="2618768" y="0"/>
                </a:cubicBezTo>
                <a:cubicBezTo>
                  <a:pt x="2651580" y="225805"/>
                  <a:pt x="2562246" y="281688"/>
                  <a:pt x="2618768" y="559402"/>
                </a:cubicBezTo>
                <a:cubicBezTo>
                  <a:pt x="2675290" y="837116"/>
                  <a:pt x="2561618" y="867084"/>
                  <a:pt x="2618768" y="1118803"/>
                </a:cubicBezTo>
                <a:cubicBezTo>
                  <a:pt x="2390304" y="1129914"/>
                  <a:pt x="2348344" y="1095573"/>
                  <a:pt x="2121202" y="1118803"/>
                </a:cubicBezTo>
                <a:cubicBezTo>
                  <a:pt x="1894060" y="1142033"/>
                  <a:pt x="1800604" y="1074436"/>
                  <a:pt x="1649824" y="1118803"/>
                </a:cubicBezTo>
                <a:cubicBezTo>
                  <a:pt x="1499044" y="1163170"/>
                  <a:pt x="1294083" y="1065844"/>
                  <a:pt x="1178446" y="1118803"/>
                </a:cubicBezTo>
                <a:cubicBezTo>
                  <a:pt x="1062809" y="1171762"/>
                  <a:pt x="859026" y="1090048"/>
                  <a:pt x="654692" y="1118803"/>
                </a:cubicBezTo>
                <a:cubicBezTo>
                  <a:pt x="450358" y="1147558"/>
                  <a:pt x="232702" y="1084707"/>
                  <a:pt x="0" y="1118803"/>
                </a:cubicBezTo>
                <a:cubicBezTo>
                  <a:pt x="-488" y="991226"/>
                  <a:pt x="19177" y="773903"/>
                  <a:pt x="0" y="592966"/>
                </a:cubicBezTo>
                <a:cubicBezTo>
                  <a:pt x="-19177" y="412029"/>
                  <a:pt x="18367" y="148190"/>
                  <a:pt x="0" y="0"/>
                </a:cubicBezTo>
                <a:close/>
              </a:path>
            </a:pathLst>
          </a:custGeom>
          <a:noFill/>
          <a:ln>
            <a:extLst>
              <a:ext uri="{C807C97D-BFC1-408E-A445-0C87EB9F89A2}">
                <ask:lineSketchStyleProps xmlns:ask="http://schemas.microsoft.com/office/drawing/2018/sketchyshapes" sd="2349351660">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D833992F-2982-34D8-44B1-E4445B6FA822}"/>
                  </a:ext>
                </a:extLst>
              </p:cNvPr>
              <p:cNvSpPr txBox="1"/>
              <p:nvPr/>
            </p:nvSpPr>
            <p:spPr>
              <a:xfrm>
                <a:off x="8234169" y="4828824"/>
                <a:ext cx="3909600" cy="414000"/>
              </a:xfrm>
              <a:prstGeom prst="rect">
                <a:avLst/>
              </a:prstGeom>
              <a:noFill/>
              <a:ln w="6350">
                <a:solidFill>
                  <a:schemeClr val="tx1"/>
                </a:solidFill>
              </a:ln>
            </p:spPr>
            <p:txBody>
              <a:bodyPr wrap="square" anchor="ctr">
                <a:no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chemeClr val="tx1"/>
                              </a:solidFill>
                              <a:latin typeface="Cambria Math" panose="02040503050406030204" pitchFamily="18" charset="0"/>
                            </a:rPr>
                          </m:ctrlPr>
                        </m:sSubPr>
                        <m:e>
                          <m:r>
                            <m:rPr>
                              <m:sty m:val="p"/>
                            </m:rPr>
                            <a:rPr lang="zh-CN" altLang="en-US" sz="1400">
                              <a:solidFill>
                                <a:schemeClr val="tx1"/>
                              </a:solidFill>
                              <a:latin typeface="Cambria Math" panose="02040503050406030204" pitchFamily="18" charset="0"/>
                            </a:rPr>
                            <m:t>m</m:t>
                          </m:r>
                          <m:r>
                            <m:rPr>
                              <m:sty m:val="p"/>
                            </m:rPr>
                            <a:rPr lang="zh-CN" altLang="en-US" sz="1400" i="0">
                              <a:solidFill>
                                <a:schemeClr val="tx1"/>
                              </a:solidFill>
                              <a:latin typeface="Cambria Math" panose="02040503050406030204" pitchFamily="18" charset="0"/>
                            </a:rPr>
                            <m:t>in</m:t>
                          </m:r>
                        </m:e>
                        <m:sub>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𝑋</m:t>
                              </m:r>
                            </m:e>
                            <m:sub>
                              <m:r>
                                <a:rPr lang="zh-CN" altLang="en-US" sz="1400" i="1">
                                  <a:solidFill>
                                    <a:schemeClr val="tx1"/>
                                  </a:solidFill>
                                  <a:latin typeface="Cambria Math" panose="02040503050406030204" pitchFamily="18" charset="0"/>
                                </a:rPr>
                                <m:t>𝑝</m:t>
                              </m:r>
                            </m:sub>
                          </m:sSub>
                        </m:sub>
                      </m:sSub>
                      <m:r>
                        <a:rPr lang="zh-CN" altLang="en-US" sz="1400" i="0">
                          <a:solidFill>
                            <a:schemeClr val="tx1"/>
                          </a:solidFill>
                          <a:latin typeface="Cambria Math" panose="02040503050406030204" pitchFamily="18" charset="0"/>
                        </a:rPr>
                        <m:t>∥</m:t>
                      </m:r>
                      <m:sSubSup>
                        <m:sSubSupPr>
                          <m:ctrlPr>
                            <a:rPr lang="zh-CN" altLang="en-US" sz="1400" i="1">
                              <a:solidFill>
                                <a:schemeClr val="tx1"/>
                              </a:solidFill>
                              <a:latin typeface="Cambria Math" panose="02040503050406030204" pitchFamily="18" charset="0"/>
                            </a:rPr>
                          </m:ctrlPr>
                        </m:sSubSupPr>
                        <m:e>
                          <m:r>
                            <a:rPr lang="zh-CN" altLang="en-US" sz="1400" i="1">
                              <a:solidFill>
                                <a:schemeClr val="tx1"/>
                              </a:solidFill>
                              <a:latin typeface="Cambria Math" panose="02040503050406030204" pitchFamily="18" charset="0"/>
                            </a:rPr>
                            <m:t>𝑓</m:t>
                          </m:r>
                        </m:e>
                        <m:sub>
                          <m:sSup>
                            <m:sSupPr>
                              <m:ctrlPr>
                                <a:rPr lang="zh-CN" altLang="en-US" sz="1400" i="1">
                                  <a:solidFill>
                                    <a:schemeClr val="tx1"/>
                                  </a:solidFill>
                                  <a:latin typeface="Cambria Math" panose="02040503050406030204" pitchFamily="18" charset="0"/>
                                </a:rPr>
                              </m:ctrlPr>
                            </m:sSupPr>
                            <m:e>
                              <m:r>
                                <a:rPr lang="zh-CN" altLang="en-US" sz="1400" i="1">
                                  <a:solidFill>
                                    <a:schemeClr val="tx1"/>
                                  </a:solidFill>
                                  <a:latin typeface="Cambria Math" panose="02040503050406030204" pitchFamily="18" charset="0"/>
                                </a:rPr>
                                <m:t>𝜃</m:t>
                              </m:r>
                            </m:e>
                            <m:sup>
                              <m:r>
                                <a:rPr lang="zh-CN" altLang="en-US" sz="1400" i="1">
                                  <a:solidFill>
                                    <a:schemeClr val="tx1"/>
                                  </a:solidFill>
                                  <a:latin typeface="Cambria Math" panose="02040503050406030204" pitchFamily="18" charset="0"/>
                                </a:rPr>
                                <m:t>𝑝</m:t>
                              </m:r>
                            </m:sup>
                          </m:sSup>
                        </m:sub>
                        <m:sup>
                          <m:r>
                            <a:rPr lang="zh-CN" altLang="en-US" sz="1400" i="1">
                              <a:solidFill>
                                <a:schemeClr val="tx1"/>
                              </a:solidFill>
                              <a:latin typeface="Cambria Math" panose="02040503050406030204" pitchFamily="18" charset="0"/>
                            </a:rPr>
                            <m:t>𝑒</m:t>
                          </m:r>
                        </m:sup>
                      </m:sSubSup>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𝐺</m:t>
                              </m:r>
                            </m:e>
                            <m:sub>
                              <m:r>
                                <a:rPr lang="zh-CN" altLang="en-US" sz="1400" i="1">
                                  <a:solidFill>
                                    <a:schemeClr val="tx1"/>
                                  </a:solidFill>
                                  <a:latin typeface="Cambria Math" panose="02040503050406030204" pitchFamily="18" charset="0"/>
                                </a:rPr>
                                <m:t>𝑝</m:t>
                              </m:r>
                            </m:sub>
                          </m:sSub>
                        </m:e>
                      </m:d>
                      <m:r>
                        <a:rPr lang="zh-CN" altLang="en-US" sz="1400" i="0">
                          <a:solidFill>
                            <a:schemeClr val="tx1"/>
                          </a:solidFill>
                          <a:latin typeface="Cambria Math" panose="02040503050406030204" pitchFamily="18" charset="0"/>
                        </a:rPr>
                        <m:t>−</m:t>
                      </m:r>
                      <m:sSubSup>
                        <m:sSubSupPr>
                          <m:ctrlPr>
                            <a:rPr lang="zh-CN" altLang="en-US" sz="1400" i="1">
                              <a:solidFill>
                                <a:schemeClr val="tx1"/>
                              </a:solidFill>
                              <a:latin typeface="Cambria Math" panose="02040503050406030204" pitchFamily="18" charset="0"/>
                            </a:rPr>
                          </m:ctrlPr>
                        </m:sSubSupPr>
                        <m:e>
                          <m:r>
                            <a:rPr lang="zh-CN" altLang="en-US" sz="1400" i="1">
                              <a:solidFill>
                                <a:schemeClr val="tx1"/>
                              </a:solidFill>
                              <a:latin typeface="Cambria Math" panose="02040503050406030204" pitchFamily="18" charset="0"/>
                            </a:rPr>
                            <m:t>𝑓</m:t>
                          </m:r>
                        </m:e>
                        <m:sub>
                          <m:sSup>
                            <m:sSupPr>
                              <m:ctrlPr>
                                <a:rPr lang="zh-CN" altLang="en-US" sz="1400" i="1">
                                  <a:solidFill>
                                    <a:schemeClr val="tx1"/>
                                  </a:solidFill>
                                  <a:latin typeface="Cambria Math" panose="02040503050406030204" pitchFamily="18" charset="0"/>
                                </a:rPr>
                              </m:ctrlPr>
                            </m:sSupPr>
                            <m:e>
                              <m:r>
                                <a:rPr lang="zh-CN" altLang="en-US" sz="1400" i="1">
                                  <a:solidFill>
                                    <a:schemeClr val="tx1"/>
                                  </a:solidFill>
                                  <a:latin typeface="Cambria Math" panose="02040503050406030204" pitchFamily="18" charset="0"/>
                                </a:rPr>
                                <m:t>𝜃</m:t>
                              </m:r>
                            </m:e>
                            <m:sup>
                              <m:r>
                                <a:rPr lang="zh-CN" altLang="en-US" sz="1400" i="1">
                                  <a:solidFill>
                                    <a:schemeClr val="tx1"/>
                                  </a:solidFill>
                                  <a:latin typeface="Cambria Math" panose="02040503050406030204" pitchFamily="18" charset="0"/>
                                </a:rPr>
                                <m:t>𝑝</m:t>
                              </m:r>
                            </m:sup>
                          </m:sSup>
                        </m:sub>
                        <m:sup>
                          <m:r>
                            <a:rPr lang="zh-CN" altLang="en-US" sz="1400" i="1">
                              <a:solidFill>
                                <a:schemeClr val="tx1"/>
                              </a:solidFill>
                              <a:latin typeface="Cambria Math" panose="02040503050406030204" pitchFamily="18" charset="0"/>
                            </a:rPr>
                            <m:t>𝑒</m:t>
                          </m:r>
                        </m:sup>
                      </m:sSubSup>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acc>
                                <m:accPr>
                                  <m:chr m:val="̂"/>
                                  <m:ctrlPr>
                                    <a:rPr lang="zh-CN" altLang="en-US" sz="1400" i="1">
                                      <a:solidFill>
                                        <a:schemeClr val="tx1"/>
                                      </a:solidFill>
                                      <a:latin typeface="Cambria Math" panose="02040503050406030204" pitchFamily="18" charset="0"/>
                                    </a:rPr>
                                  </m:ctrlPr>
                                </m:accPr>
                                <m:e>
                                  <m:r>
                                    <a:rPr lang="zh-CN" altLang="en-US" sz="1400" i="1">
                                      <a:solidFill>
                                        <a:schemeClr val="tx1"/>
                                      </a:solidFill>
                                      <a:latin typeface="Cambria Math" panose="02040503050406030204" pitchFamily="18" charset="0"/>
                                    </a:rPr>
                                    <m:t>𝐺</m:t>
                                  </m:r>
                                </m:e>
                              </m:acc>
                            </m:e>
                            <m:sub>
                              <m:r>
                                <a:rPr lang="zh-CN" altLang="en-US" sz="1400" i="1">
                                  <a:solidFill>
                                    <a:schemeClr val="tx1"/>
                                  </a:solidFill>
                                  <a:latin typeface="Cambria Math" panose="02040503050406030204" pitchFamily="18" charset="0"/>
                                </a:rPr>
                                <m:t>𝑝</m:t>
                              </m:r>
                            </m:sub>
                          </m:sSub>
                        </m:e>
                      </m:d>
                      <m:sSub>
                        <m:sSubPr>
                          <m:ctrlPr>
                            <a:rPr lang="zh-CN" altLang="en-US" sz="1400" i="1">
                              <a:solidFill>
                                <a:schemeClr val="tx1"/>
                              </a:solidFill>
                              <a:latin typeface="Cambria Math" panose="02040503050406030204" pitchFamily="18" charset="0"/>
                            </a:rPr>
                          </m:ctrlPr>
                        </m:sSubPr>
                        <m:e>
                          <m:r>
                            <a:rPr lang="zh-CN" altLang="en-US" sz="1400" i="0">
                              <a:solidFill>
                                <a:schemeClr val="tx1"/>
                              </a:solidFill>
                              <a:latin typeface="Cambria Math" panose="02040503050406030204" pitchFamily="18" charset="0"/>
                            </a:rPr>
                            <m:t>∥</m:t>
                          </m:r>
                        </m:e>
                        <m:sub>
                          <m:r>
                            <a:rPr lang="zh-CN" altLang="en-US" sz="1400" i="0">
                              <a:solidFill>
                                <a:schemeClr val="tx1"/>
                              </a:solidFill>
                              <a:latin typeface="Cambria Math" panose="02040503050406030204" pitchFamily="18" charset="0"/>
                            </a:rPr>
                            <m:t>2</m:t>
                          </m:r>
                        </m:sub>
                      </m:sSub>
                      <m:r>
                        <a:rPr lang="zh-CN" altLang="en-US" sz="1400" i="0">
                          <a:solidFill>
                            <a:schemeClr val="tx1"/>
                          </a:solidFill>
                          <a:latin typeface="Cambria Math" panose="02040503050406030204" pitchFamily="18" charset="0"/>
                        </a:rPr>
                        <m:t>−</m:t>
                      </m:r>
                      <m:r>
                        <a:rPr lang="zh-CN" altLang="en-US" sz="1400" i="1">
                          <a:solidFill>
                            <a:schemeClr val="tx1"/>
                          </a:solidFill>
                          <a:latin typeface="Cambria Math" panose="02040503050406030204" pitchFamily="18" charset="0"/>
                        </a:rPr>
                        <m:t>𝐿</m:t>
                      </m:r>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𝑓</m:t>
                              </m:r>
                            </m:e>
                            <m:sub>
                              <m:sSup>
                                <m:sSupPr>
                                  <m:ctrlPr>
                                    <a:rPr lang="zh-CN" altLang="en-US" sz="1400" i="1">
                                      <a:solidFill>
                                        <a:schemeClr val="tx1"/>
                                      </a:solidFill>
                                      <a:latin typeface="Cambria Math" panose="02040503050406030204" pitchFamily="18" charset="0"/>
                                    </a:rPr>
                                  </m:ctrlPr>
                                </m:sSupPr>
                                <m:e>
                                  <m:r>
                                    <a:rPr lang="zh-CN" altLang="en-US" sz="1400" i="1">
                                      <a:solidFill>
                                        <a:schemeClr val="tx1"/>
                                      </a:solidFill>
                                      <a:latin typeface="Cambria Math" panose="02040503050406030204" pitchFamily="18" charset="0"/>
                                    </a:rPr>
                                    <m:t>𝜃</m:t>
                                  </m:r>
                                </m:e>
                                <m:sup>
                                  <m:r>
                                    <a:rPr lang="zh-CN" altLang="en-US" sz="1400" i="1">
                                      <a:solidFill>
                                        <a:schemeClr val="tx1"/>
                                      </a:solidFill>
                                      <a:latin typeface="Cambria Math" panose="02040503050406030204" pitchFamily="18" charset="0"/>
                                    </a:rPr>
                                    <m:t>𝑝</m:t>
                                  </m:r>
                                </m:sup>
                              </m:sSup>
                            </m:sub>
                          </m:sSub>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acc>
                                    <m:accPr>
                                      <m:chr m:val="̂"/>
                                      <m:ctrlPr>
                                        <a:rPr lang="zh-CN" altLang="en-US" sz="1400" i="1">
                                          <a:solidFill>
                                            <a:schemeClr val="tx1"/>
                                          </a:solidFill>
                                          <a:latin typeface="Cambria Math" panose="02040503050406030204" pitchFamily="18" charset="0"/>
                                        </a:rPr>
                                      </m:ctrlPr>
                                    </m:accPr>
                                    <m:e>
                                      <m:r>
                                        <a:rPr lang="zh-CN" altLang="en-US" sz="1400" i="1">
                                          <a:solidFill>
                                            <a:schemeClr val="tx1"/>
                                          </a:solidFill>
                                          <a:latin typeface="Cambria Math" panose="02040503050406030204" pitchFamily="18" charset="0"/>
                                        </a:rPr>
                                        <m:t>𝐺</m:t>
                                      </m:r>
                                    </m:e>
                                  </m:acc>
                                </m:e>
                                <m:sub>
                                  <m:r>
                                    <a:rPr lang="zh-CN" altLang="en-US" sz="1400" i="1">
                                      <a:solidFill>
                                        <a:schemeClr val="tx1"/>
                                      </a:solidFill>
                                      <a:latin typeface="Cambria Math" panose="02040503050406030204" pitchFamily="18" charset="0"/>
                                    </a:rPr>
                                    <m:t>𝑝</m:t>
                                  </m:r>
                                </m:sub>
                              </m:sSub>
                            </m:e>
                          </m:d>
                          <m:r>
                            <a:rPr lang="zh-CN" altLang="en-US" sz="1400" i="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𝑌</m:t>
                              </m:r>
                            </m:e>
                            <m:sub>
                              <m:r>
                                <a:rPr lang="zh-CN" altLang="en-US" sz="1400" i="1">
                                  <a:solidFill>
                                    <a:schemeClr val="tx1"/>
                                  </a:solidFill>
                                  <a:latin typeface="Cambria Math" panose="02040503050406030204" pitchFamily="18" charset="0"/>
                                </a:rPr>
                                <m:t>𝑝</m:t>
                              </m:r>
                            </m:sub>
                          </m:sSub>
                        </m:e>
                      </m:d>
                    </m:oMath>
                  </m:oMathPara>
                </a14:m>
                <a:endParaRPr lang="zh-CN" altLang="en-US" sz="1400" dirty="0">
                  <a:solidFill>
                    <a:schemeClr val="tx1"/>
                  </a:solidFill>
                </a:endParaRPr>
              </a:p>
            </p:txBody>
          </p:sp>
        </mc:Choice>
        <mc:Fallback xmlns="">
          <p:sp>
            <p:nvSpPr>
              <p:cNvPr id="63" name="文本框 62">
                <a:extLst>
                  <a:ext uri="{FF2B5EF4-FFF2-40B4-BE49-F238E27FC236}">
                    <a16:creationId xmlns:a16="http://schemas.microsoft.com/office/drawing/2014/main" id="{D833992F-2982-34D8-44B1-E4445B6FA822}"/>
                  </a:ext>
                </a:extLst>
              </p:cNvPr>
              <p:cNvSpPr txBox="1">
                <a:spLocks noRot="1" noChangeAspect="1" noMove="1" noResize="1" noEditPoints="1" noAdjustHandles="1" noChangeArrowheads="1" noChangeShapeType="1" noTextEdit="1"/>
              </p:cNvSpPr>
              <p:nvPr/>
            </p:nvSpPr>
            <p:spPr>
              <a:xfrm>
                <a:off x="8234169" y="4828824"/>
                <a:ext cx="3909600" cy="414000"/>
              </a:xfrm>
              <a:prstGeom prst="rect">
                <a:avLst/>
              </a:prstGeom>
              <a:blipFill>
                <a:blip r:embed="rId13"/>
                <a:stretch>
                  <a:fillRect/>
                </a:stretch>
              </a:blipFill>
              <a:ln w="6350">
                <a:solidFill>
                  <a:schemeClr val="tx1"/>
                </a:solidFill>
              </a:ln>
            </p:spPr>
            <p:txBody>
              <a:bodyPr/>
              <a:lstStyle/>
              <a:p>
                <a:r>
                  <a:rPr lang="zh-CN" altLang="en-US">
                    <a:noFill/>
                  </a:rPr>
                  <a:t> </a:t>
                </a:r>
              </a:p>
            </p:txBody>
          </p:sp>
        </mc:Fallback>
      </mc:AlternateContent>
      <p:cxnSp>
        <p:nvCxnSpPr>
          <p:cNvPr id="64" name="直接箭头连接符 63">
            <a:extLst>
              <a:ext uri="{FF2B5EF4-FFF2-40B4-BE49-F238E27FC236}">
                <a16:creationId xmlns:a16="http://schemas.microsoft.com/office/drawing/2014/main" id="{DAD4E1DC-EC0E-1F7F-84C6-7E6DB95EF4B1}"/>
              </a:ext>
            </a:extLst>
          </p:cNvPr>
          <p:cNvCxnSpPr>
            <a:cxnSpLocks/>
            <a:stCxn id="61" idx="2"/>
          </p:cNvCxnSpPr>
          <p:nvPr/>
        </p:nvCxnSpPr>
        <p:spPr>
          <a:xfrm>
            <a:off x="10834385" y="4300220"/>
            <a:ext cx="0" cy="527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F411C58F-4637-9BD9-50FA-CD3ABB0E2DE4}"/>
              </a:ext>
            </a:extLst>
          </p:cNvPr>
          <p:cNvCxnSpPr/>
          <p:nvPr/>
        </p:nvCxnSpPr>
        <p:spPr>
          <a:xfrm>
            <a:off x="0" y="6526813"/>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4ACD36C2-97A0-B988-0583-8038D82B45AB}"/>
              </a:ext>
            </a:extLst>
          </p:cNvPr>
          <p:cNvSpPr txBox="1"/>
          <p:nvPr/>
        </p:nvSpPr>
        <p:spPr>
          <a:xfrm>
            <a:off x="-64168" y="6492875"/>
            <a:ext cx="8357936" cy="261610"/>
          </a:xfrm>
          <a:prstGeom prst="rect">
            <a:avLst/>
          </a:prstGeom>
          <a:noFill/>
        </p:spPr>
        <p:txBody>
          <a:bodyPr wrap="square">
            <a:spAutoFit/>
          </a:bodyPr>
          <a:lstStyle/>
          <a:p>
            <a:pPr algn="l"/>
            <a:r>
              <a:rPr lang="en-US" altLang="zh-CN" sz="1100" i="0" dirty="0" err="1">
                <a:effectLst/>
                <a:highlight>
                  <a:srgbClr val="FFFFFF"/>
                </a:highlight>
                <a:latin typeface="Times New Roman" panose="02020603050405020304" pitchFamily="18" charset="0"/>
                <a:cs typeface="Times New Roman" panose="02020603050405020304" pitchFamily="18" charset="0"/>
              </a:rPr>
              <a:t>GraphGuard</a:t>
            </a:r>
            <a:r>
              <a:rPr lang="en-US" altLang="zh-CN" sz="1100" i="0" dirty="0">
                <a:effectLst/>
                <a:highlight>
                  <a:srgbClr val="FFFFFF"/>
                </a:highlight>
                <a:latin typeface="Times New Roman" panose="02020603050405020304" pitchFamily="18" charset="0"/>
                <a:cs typeface="Times New Roman" panose="02020603050405020304" pitchFamily="18" charset="0"/>
              </a:rPr>
              <a:t>: Detecting and Counteracting Training Data Misuse in Graph Neural Networks,</a:t>
            </a:r>
            <a:r>
              <a:rPr lang="en-US" altLang="zh-CN" sz="1100" dirty="0">
                <a:highlight>
                  <a:srgbClr val="FFFFFF"/>
                </a:highlight>
                <a:latin typeface="Times New Roman" panose="02020603050405020304" pitchFamily="18" charset="0"/>
                <a:cs typeface="Times New Roman" panose="02020603050405020304" pitchFamily="18" charset="0"/>
              </a:rPr>
              <a:t>  </a:t>
            </a:r>
            <a:r>
              <a:rPr lang="en-US" altLang="zh-CN" sz="1100" i="0"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strike="noStrike" dirty="0">
                <a:effectLst/>
                <a:highlight>
                  <a:srgbClr val="FFFFFF"/>
                </a:highlight>
                <a:latin typeface="Times New Roman" panose="02020603050405020304" pitchFamily="18" charset="0"/>
                <a:cs typeface="Times New Roman" panose="02020603050405020304" pitchFamily="18" charset="0"/>
              </a:rPr>
              <a:t> </a:t>
            </a:r>
            <a:r>
              <a:rPr lang="en-US" altLang="zh-CN" sz="1100" dirty="0">
                <a:highlight>
                  <a:srgbClr val="FFFFFF"/>
                </a:highlight>
                <a:latin typeface="Times New Roman" panose="02020603050405020304" pitchFamily="18" charset="0"/>
                <a:cs typeface="Times New Roman" panose="02020603050405020304" pitchFamily="18" charset="0"/>
              </a:rPr>
              <a:t>Pan,</a:t>
            </a:r>
            <a:r>
              <a:rPr lang="en-US" altLang="zh-CN" sz="1100" i="0" dirty="0">
                <a:effectLst/>
                <a:highlight>
                  <a:srgbClr val="FFFFFF"/>
                </a:highlight>
                <a:latin typeface="Times New Roman" panose="02020603050405020304" pitchFamily="18" charset="0"/>
                <a:cs typeface="Times New Roman" panose="02020603050405020304" pitchFamily="18" charset="0"/>
              </a:rPr>
              <a:t> NDSS,2024</a:t>
            </a:r>
            <a:endParaRPr lang="en-US" altLang="zh-CN" sz="1100" dirty="0">
              <a:highlight>
                <a:srgbClr val="FFFFFF"/>
              </a:highligh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44A675AE-F080-938F-CE37-84EC80016BDF}"/>
                  </a:ext>
                </a:extLst>
              </p:cNvPr>
              <p:cNvSpPr txBox="1"/>
              <p:nvPr/>
            </p:nvSpPr>
            <p:spPr>
              <a:xfrm>
                <a:off x="7496796" y="2498277"/>
                <a:ext cx="4056409" cy="414729"/>
              </a:xfrm>
              <a:prstGeom prst="rect">
                <a:avLst/>
              </a:prstGeom>
              <a:noFill/>
              <a:ln w="6350">
                <a:solidFill>
                  <a:schemeClr val="tx1"/>
                </a:solidFill>
              </a:ln>
            </p:spPr>
            <p:txBody>
              <a:bodyPr wrap="square" anchor="ctr">
                <a:noAutofit/>
              </a:bodyPr>
              <a:lstStyle>
                <a:defPPr>
                  <a:defRPr lang="zh-CN"/>
                </a:defPPr>
                <a:lvl1pPr algn="ctr">
                  <a:defRPr sz="1400" i="1">
                    <a:latin typeface="Cambria Math" panose="02040503050406030204" pitchFamily="18" charset="0"/>
                    <a:ea typeface="Cambria Math" panose="02040503050406030204" pitchFamily="18" charset="0"/>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a:latin typeface="Cambria Math" panose="02040503050406030204" pitchFamily="18" charset="0"/>
                            </a:rPr>
                            <m:t>𝐷</m:t>
                          </m:r>
                        </m:e>
                        <m:sub>
                          <m:r>
                            <a:rPr lang="en-US" altLang="zh-CN">
                              <a:latin typeface="Cambria Math" panose="02040503050406030204" pitchFamily="18" charset="0"/>
                            </a:rPr>
                            <m:t>1</m:t>
                          </m:r>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𝑓</m:t>
                              </m:r>
                            </m:e>
                            <m:sub>
                              <m:sSubSup>
                                <m:sSubSupPr>
                                  <m:ctrlPr>
                                    <a:rPr lang="zh-CN" altLang="zh-CN" i="1">
                                      <a:latin typeface="Cambria Math" panose="02040503050406030204" pitchFamily="18" charset="0"/>
                                    </a:rPr>
                                  </m:ctrlPr>
                                </m:sSubSupPr>
                                <m:e>
                                  <m:r>
                                    <a:rPr lang="en-US" altLang="zh-CN">
                                      <a:latin typeface="Cambria Math" panose="02040503050406030204" pitchFamily="18" charset="0"/>
                                    </a:rPr>
                                    <m:t>𝜃</m:t>
                                  </m:r>
                                </m:e>
                                <m:sub>
                                  <m:r>
                                    <a:rPr lang="en-US" altLang="zh-CN">
                                      <a:latin typeface="Cambria Math" panose="02040503050406030204" pitchFamily="18" charset="0"/>
                                    </a:rPr>
                                    <m:t>1</m:t>
                                  </m:r>
                                </m:sub>
                                <m:sup>
                                  <m:r>
                                    <a:rPr lang="en-US" altLang="zh-CN">
                                      <a:latin typeface="Cambria Math" panose="02040503050406030204" pitchFamily="18" charset="0"/>
                                    </a:rPr>
                                    <m:t>∗</m:t>
                                  </m:r>
                                </m:sup>
                              </m:sSubSup>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𝐺</m:t>
                                  </m:r>
                                </m:e>
                                <m:sub>
                                  <m:r>
                                    <a:rPr lang="en-US" altLang="zh-CN">
                                      <a:latin typeface="Cambria Math" panose="02040503050406030204" pitchFamily="18" charset="0"/>
                                    </a:rPr>
                                    <m:t>𝑝</m:t>
                                  </m:r>
                                </m:sub>
                              </m:sSub>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a:latin typeface="Cambria Math" panose="02040503050406030204" pitchFamily="18" charset="0"/>
                                </a:rPr>
                                <m:t>𝑓</m:t>
                              </m:r>
                            </m:e>
                            <m:sub>
                              <m:sSubSup>
                                <m:sSubSupPr>
                                  <m:ctrlPr>
                                    <a:rPr lang="zh-CN" altLang="zh-CN" i="1">
                                      <a:latin typeface="Cambria Math" panose="02040503050406030204" pitchFamily="18" charset="0"/>
                                    </a:rPr>
                                  </m:ctrlPr>
                                </m:sSubSupPr>
                                <m:e>
                                  <m:r>
                                    <a:rPr lang="en-US" altLang="zh-CN">
                                      <a:latin typeface="Cambria Math" panose="02040503050406030204" pitchFamily="18" charset="0"/>
                                    </a:rPr>
                                    <m:t>𝜃</m:t>
                                  </m:r>
                                </m:e>
                                <m:sub>
                                  <m:r>
                                    <a:rPr lang="en-US" altLang="zh-CN">
                                      <a:latin typeface="Cambria Math" panose="02040503050406030204" pitchFamily="18" charset="0"/>
                                    </a:rPr>
                                    <m:t>1</m:t>
                                  </m:r>
                                </m:sub>
                                <m:sup>
                                  <m:r>
                                    <a:rPr lang="en-US" altLang="zh-CN">
                                      <a:latin typeface="Cambria Math" panose="02040503050406030204" pitchFamily="18" charset="0"/>
                                    </a:rPr>
                                    <m:t>∗</m:t>
                                  </m:r>
                                </m:sup>
                              </m:sSubSup>
                            </m:sub>
                          </m:sSub>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a:latin typeface="Cambria Math" panose="02040503050406030204" pitchFamily="18" charset="0"/>
                                        </a:rPr>
                                        <m:t>𝐺</m:t>
                                      </m:r>
                                    </m:e>
                                  </m:acc>
                                </m:e>
                                <m:sub>
                                  <m:r>
                                    <a:rPr lang="en-US" altLang="zh-CN">
                                      <a:latin typeface="Cambria Math" panose="02040503050406030204" pitchFamily="18" charset="0"/>
                                    </a:rPr>
                                    <m:t>𝑝</m:t>
                                  </m:r>
                                </m:sub>
                              </m:sSub>
                            </m:e>
                          </m:d>
                        </m:e>
                      </m:d>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a:latin typeface="Cambria Math" panose="02040503050406030204" pitchFamily="18" charset="0"/>
                            </a:rPr>
                            <m:t>𝐿</m:t>
                          </m:r>
                        </m:e>
                        <m:sub>
                          <m:sSubSup>
                            <m:sSubSupPr>
                              <m:ctrlPr>
                                <a:rPr lang="zh-CN" altLang="zh-CN" i="1">
                                  <a:latin typeface="Cambria Math" panose="02040503050406030204" pitchFamily="18" charset="0"/>
                                </a:rPr>
                              </m:ctrlPr>
                            </m:sSubSupPr>
                            <m:e>
                              <m:r>
                                <a:rPr lang="en-US" altLang="zh-CN">
                                  <a:latin typeface="Cambria Math" panose="02040503050406030204" pitchFamily="18" charset="0"/>
                                </a:rPr>
                                <m:t>𝑓</m:t>
                              </m:r>
                            </m:e>
                            <m:sub>
                              <m:sSubSup>
                                <m:sSubSupPr>
                                  <m:ctrlPr>
                                    <a:rPr lang="zh-CN" altLang="zh-CN" i="1">
                                      <a:latin typeface="Cambria Math" panose="02040503050406030204" pitchFamily="18" charset="0"/>
                                    </a:rPr>
                                  </m:ctrlPr>
                                </m:sSubSupPr>
                                <m:e>
                                  <m:r>
                                    <a:rPr lang="en-US" altLang="zh-CN">
                                      <a:latin typeface="Cambria Math" panose="02040503050406030204" pitchFamily="18" charset="0"/>
                                    </a:rPr>
                                    <m:t>𝜃</m:t>
                                  </m:r>
                                </m:e>
                                <m:sub>
                                  <m:r>
                                    <a:rPr lang="en-US" altLang="zh-CN">
                                      <a:latin typeface="Cambria Math" panose="02040503050406030204" pitchFamily="18" charset="0"/>
                                    </a:rPr>
                                    <m:t>1</m:t>
                                  </m:r>
                                </m:sub>
                                <m:sup>
                                  <m:r>
                                    <a:rPr lang="en-US" altLang="zh-CN">
                                      <a:latin typeface="Cambria Math" panose="02040503050406030204" pitchFamily="18" charset="0"/>
                                    </a:rPr>
                                    <m:t>∗</m:t>
                                  </m:r>
                                </m:sup>
                              </m:sSubSup>
                            </m:sub>
                            <m:sup>
                              <m:r>
                                <a:rPr lang="en-US" altLang="zh-CN">
                                  <a:latin typeface="Cambria Math" panose="02040503050406030204" pitchFamily="18" charset="0"/>
                                </a:rPr>
                                <m:t>𝑐</m:t>
                              </m:r>
                            </m:sup>
                          </m:sSubSup>
                        </m:sub>
                      </m:sSub>
                      <m:sSub>
                        <m:sSubPr>
                          <m:ctrlPr>
                            <a:rPr lang="zh-CN" altLang="zh-CN" i="1">
                              <a:latin typeface="Cambria Math" panose="02040503050406030204" pitchFamily="18" charset="0"/>
                            </a:rPr>
                          </m:ctrlPr>
                        </m:sSubPr>
                        <m:e>
                          <m:r>
                            <a:rPr lang="en-US" altLang="zh-CN">
                              <a:latin typeface="Cambria Math" panose="02040503050406030204" pitchFamily="18" charset="0"/>
                            </a:rPr>
                            <m:t>𝐷</m:t>
                          </m:r>
                        </m:e>
                        <m:sub>
                          <m:r>
                            <a:rPr lang="en-US" altLang="zh-CN">
                              <a:latin typeface="Cambria Math" panose="02040503050406030204" pitchFamily="18" charset="0"/>
                            </a:rPr>
                            <m:t>2</m:t>
                          </m:r>
                        </m:sub>
                      </m:sSub>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a:latin typeface="Cambria Math" panose="02040503050406030204" pitchFamily="18" charset="0"/>
                                </a:rPr>
                                <m:t>𝑓</m:t>
                              </m:r>
                            </m:e>
                            <m:sub>
                              <m:sSubSup>
                                <m:sSubSupPr>
                                  <m:ctrlPr>
                                    <a:rPr lang="zh-CN" altLang="zh-CN" i="1">
                                      <a:latin typeface="Cambria Math" panose="02040503050406030204" pitchFamily="18" charset="0"/>
                                    </a:rPr>
                                  </m:ctrlPr>
                                </m:sSubSupPr>
                                <m:e>
                                  <m:r>
                                    <a:rPr lang="en-US" altLang="zh-CN">
                                      <a:latin typeface="Cambria Math" panose="02040503050406030204" pitchFamily="18" charset="0"/>
                                    </a:rPr>
                                    <m:t>𝜃</m:t>
                                  </m:r>
                                </m:e>
                                <m:sub>
                                  <m:r>
                                    <a:rPr lang="en-US" altLang="zh-CN">
                                      <a:latin typeface="Cambria Math" panose="02040503050406030204" pitchFamily="18" charset="0"/>
                                    </a:rPr>
                                    <m:t>1</m:t>
                                  </m:r>
                                </m:sub>
                                <m:sup>
                                  <m:r>
                                    <a:rPr lang="en-US" altLang="zh-CN">
                                      <a:latin typeface="Cambria Math" panose="02040503050406030204" pitchFamily="18" charset="0"/>
                                    </a:rPr>
                                    <m:t>∗</m:t>
                                  </m:r>
                                </m:sup>
                              </m:sSubSup>
                            </m:sub>
                            <m:sup>
                              <m:r>
                                <a:rPr lang="en-US" altLang="zh-CN">
                                  <a:latin typeface="Cambria Math" panose="02040503050406030204" pitchFamily="18" charset="0"/>
                                </a:rPr>
                                <m:t>𝑒</m:t>
                              </m:r>
                            </m:sup>
                          </m:sSubSup>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a:latin typeface="Cambria Math" panose="02040503050406030204" pitchFamily="18" charset="0"/>
                                    </a:rPr>
                                    <m:t>𝐺</m:t>
                                  </m:r>
                                </m:e>
                                <m:sub>
                                  <m:r>
                                    <a:rPr lang="en-US" altLang="zh-CN">
                                      <a:latin typeface="Cambria Math" panose="02040503050406030204" pitchFamily="18" charset="0"/>
                                    </a:rPr>
                                    <m:t>𝑝</m:t>
                                  </m:r>
                                </m:sub>
                              </m:sSub>
                            </m:e>
                          </m:d>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a:latin typeface="Cambria Math" panose="02040503050406030204" pitchFamily="18" charset="0"/>
                                </a:rPr>
                                <m:t>𝑓</m:t>
                              </m:r>
                            </m:e>
                            <m:sub>
                              <m:sSubSup>
                                <m:sSubSupPr>
                                  <m:ctrlPr>
                                    <a:rPr lang="zh-CN" altLang="zh-CN" i="1">
                                      <a:latin typeface="Cambria Math" panose="02040503050406030204" pitchFamily="18" charset="0"/>
                                    </a:rPr>
                                  </m:ctrlPr>
                                </m:sSubSupPr>
                                <m:e>
                                  <m:r>
                                    <a:rPr lang="en-US" altLang="zh-CN">
                                      <a:latin typeface="Cambria Math" panose="02040503050406030204" pitchFamily="18" charset="0"/>
                                    </a:rPr>
                                    <m:t>𝜃</m:t>
                                  </m:r>
                                </m:e>
                                <m:sub>
                                  <m:r>
                                    <a:rPr lang="en-US" altLang="zh-CN">
                                      <a:latin typeface="Cambria Math" panose="02040503050406030204" pitchFamily="18" charset="0"/>
                                    </a:rPr>
                                    <m:t>1</m:t>
                                  </m:r>
                                </m:sub>
                                <m:sup>
                                  <m:r>
                                    <a:rPr lang="en-US" altLang="zh-CN">
                                      <a:latin typeface="Cambria Math" panose="02040503050406030204" pitchFamily="18" charset="0"/>
                                    </a:rPr>
                                    <m:t>∗</m:t>
                                  </m:r>
                                </m:sup>
                              </m:sSubSup>
                            </m:sub>
                            <m:sup>
                              <m:r>
                                <a:rPr lang="en-US" altLang="zh-CN">
                                  <a:latin typeface="Cambria Math" panose="02040503050406030204" pitchFamily="18" charset="0"/>
                                </a:rPr>
                                <m:t>𝑒</m:t>
                              </m:r>
                            </m:sup>
                          </m:sSubSup>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a:latin typeface="Cambria Math" panose="02040503050406030204" pitchFamily="18" charset="0"/>
                                        </a:rPr>
                                        <m:t>𝐺</m:t>
                                      </m:r>
                                    </m:e>
                                  </m:acc>
                                </m:e>
                                <m:sub>
                                  <m:r>
                                    <a:rPr lang="en-US" altLang="zh-CN">
                                      <a:latin typeface="Cambria Math" panose="02040503050406030204" pitchFamily="18" charset="0"/>
                                    </a:rPr>
                                    <m:t>𝑝</m:t>
                                  </m:r>
                                </m:sub>
                              </m:sSub>
                            </m:e>
                          </m:d>
                        </m:e>
                      </m:d>
                    </m:oMath>
                  </m:oMathPara>
                </a14:m>
                <a:endParaRPr lang="zh-CN" altLang="zh-CN" dirty="0"/>
              </a:p>
            </p:txBody>
          </p:sp>
        </mc:Choice>
        <mc:Fallback xmlns="">
          <p:sp>
            <p:nvSpPr>
              <p:cNvPr id="70" name="文本框 69">
                <a:extLst>
                  <a:ext uri="{FF2B5EF4-FFF2-40B4-BE49-F238E27FC236}">
                    <a16:creationId xmlns:a16="http://schemas.microsoft.com/office/drawing/2014/main" id="{44A675AE-F080-938F-CE37-84EC80016BDF}"/>
                  </a:ext>
                </a:extLst>
              </p:cNvPr>
              <p:cNvSpPr txBox="1">
                <a:spLocks noRot="1" noChangeAspect="1" noMove="1" noResize="1" noEditPoints="1" noAdjustHandles="1" noChangeArrowheads="1" noChangeShapeType="1" noTextEdit="1"/>
              </p:cNvSpPr>
              <p:nvPr/>
            </p:nvSpPr>
            <p:spPr>
              <a:xfrm>
                <a:off x="7496796" y="2498277"/>
                <a:ext cx="4056409" cy="414729"/>
              </a:xfrm>
              <a:prstGeom prst="rect">
                <a:avLst/>
              </a:prstGeom>
              <a:blipFill>
                <a:blip r:embed="rId14"/>
                <a:stretch>
                  <a:fillRect b="-1449"/>
                </a:stretch>
              </a:blipFill>
              <a:ln w="6350">
                <a:solidFill>
                  <a:schemeClr val="tx1"/>
                </a:solidFill>
              </a:ln>
            </p:spPr>
            <p:txBody>
              <a:bodyPr/>
              <a:lstStyle/>
              <a:p>
                <a:r>
                  <a:rPr lang="zh-CN" altLang="en-US">
                    <a:noFill/>
                  </a:rPr>
                  <a:t> </a:t>
                </a:r>
              </a:p>
            </p:txBody>
          </p:sp>
        </mc:Fallback>
      </mc:AlternateContent>
      <p:cxnSp>
        <p:nvCxnSpPr>
          <p:cNvPr id="71" name="直接箭头连接符 70">
            <a:extLst>
              <a:ext uri="{FF2B5EF4-FFF2-40B4-BE49-F238E27FC236}">
                <a16:creationId xmlns:a16="http://schemas.microsoft.com/office/drawing/2014/main" id="{73EB63DD-9C74-4EFC-9936-39E45000B14A}"/>
              </a:ext>
            </a:extLst>
          </p:cNvPr>
          <p:cNvCxnSpPr>
            <a:cxnSpLocks/>
            <a:stCxn id="30" idx="0"/>
          </p:cNvCxnSpPr>
          <p:nvPr/>
        </p:nvCxnSpPr>
        <p:spPr>
          <a:xfrm flipV="1">
            <a:off x="8372205" y="2913006"/>
            <a:ext cx="0" cy="370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8E7670D0-6734-959F-4657-B43FF5A8C67C}"/>
              </a:ext>
            </a:extLst>
          </p:cNvPr>
          <p:cNvCxnSpPr>
            <a:cxnSpLocks/>
            <a:endCxn id="32" idx="0"/>
          </p:cNvCxnSpPr>
          <p:nvPr/>
        </p:nvCxnSpPr>
        <p:spPr>
          <a:xfrm>
            <a:off x="10845324" y="2913735"/>
            <a:ext cx="0" cy="369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矩形 77">
            <a:hlinkClick r:id="rId15" action="ppaction://hlinksldjump"/>
            <a:extLst>
              <a:ext uri="{FF2B5EF4-FFF2-40B4-BE49-F238E27FC236}">
                <a16:creationId xmlns:a16="http://schemas.microsoft.com/office/drawing/2014/main" id="{16A8264B-B3BD-B702-9125-DF5828B4F512}"/>
              </a:ext>
            </a:extLst>
          </p:cNvPr>
          <p:cNvSpPr/>
          <p:nvPr/>
        </p:nvSpPr>
        <p:spPr>
          <a:xfrm>
            <a:off x="9610408" y="331186"/>
            <a:ext cx="1942797" cy="56006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标注: 线形 78">
            <a:extLst>
              <a:ext uri="{FF2B5EF4-FFF2-40B4-BE49-F238E27FC236}">
                <a16:creationId xmlns:a16="http://schemas.microsoft.com/office/drawing/2014/main" id="{40C1F49D-88ED-5E55-8256-78C8069B11F9}"/>
              </a:ext>
            </a:extLst>
          </p:cNvPr>
          <p:cNvSpPr/>
          <p:nvPr/>
        </p:nvSpPr>
        <p:spPr>
          <a:xfrm>
            <a:off x="8662829" y="1562756"/>
            <a:ext cx="2614771" cy="849648"/>
          </a:xfrm>
          <a:prstGeom prst="borderCallout1">
            <a:avLst>
              <a:gd name="adj1" fmla="val 18750"/>
              <a:gd name="adj2" fmla="val -8333"/>
              <a:gd name="adj3" fmla="val 101570"/>
              <a:gd name="adj4" fmla="val -1932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latin typeface="华文楷体" panose="02010600040101010101" pitchFamily="2" charset="-122"/>
                <a:ea typeface="华文楷体" panose="02010600040101010101" pitchFamily="2" charset="-122"/>
              </a:rPr>
              <a:t>当一个函数被称为具有</a:t>
            </a:r>
            <a:r>
              <a:rPr lang="en-US" altLang="zh-CN" sz="1100" dirty="0">
                <a:solidFill>
                  <a:schemeClr val="tx1"/>
                </a:solidFill>
                <a:latin typeface="华文楷体" panose="02010600040101010101" pitchFamily="2" charset="-122"/>
                <a:ea typeface="华文楷体" panose="02010600040101010101" pitchFamily="2" charset="-122"/>
              </a:rPr>
              <a:t>(D1, D2)-Lipschitz </a:t>
            </a:r>
            <a:r>
              <a:rPr lang="zh-CN" altLang="en-US" sz="1100" dirty="0">
                <a:solidFill>
                  <a:schemeClr val="tx1"/>
                </a:solidFill>
                <a:latin typeface="华文楷体" panose="02010600040101010101" pitchFamily="2" charset="-122"/>
                <a:ea typeface="华文楷体" panose="02010600040101010101" pitchFamily="2" charset="-122"/>
              </a:rPr>
              <a:t>连续性时，这意味着该函数在其定义域内的任意两点之间的变化都有一个上限，这个上限是这两点间距离的常数倍。</a:t>
            </a:r>
          </a:p>
        </p:txBody>
      </p:sp>
    </p:spTree>
    <p:extLst>
      <p:ext uri="{BB962C8B-B14F-4D97-AF65-F5344CB8AC3E}">
        <p14:creationId xmlns:p14="http://schemas.microsoft.com/office/powerpoint/2010/main" val="427603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0" i="0" dirty="0">
                <a:solidFill>
                  <a:srgbClr val="0D0D0D"/>
                </a:solidFill>
                <a:effectLst/>
                <a:highlight>
                  <a:srgbClr val="FFFFFF"/>
                </a:highlight>
                <a:latin typeface="Arial Rounded MT Bold" panose="020F0704030504030204" pitchFamily="34" charset="0"/>
              </a:rPr>
              <a:t>The </a:t>
            </a:r>
            <a:r>
              <a:rPr lang="en-US" altLang="zh-CN" b="0" i="0" dirty="0" err="1">
                <a:solidFill>
                  <a:srgbClr val="0D0D0D"/>
                </a:solidFill>
                <a:effectLst/>
                <a:highlight>
                  <a:srgbClr val="FFFFFF"/>
                </a:highlight>
                <a:latin typeface="Arial Rounded MT Bold" panose="020F0704030504030204" pitchFamily="34" charset="0"/>
              </a:rPr>
              <a:t>MLaaS</a:t>
            </a:r>
            <a:r>
              <a:rPr lang="en-US" altLang="zh-CN" b="0" i="0" dirty="0">
                <a:solidFill>
                  <a:srgbClr val="0D0D0D"/>
                </a:solidFill>
                <a:effectLst/>
                <a:highlight>
                  <a:srgbClr val="FFFFFF"/>
                </a:highlight>
                <a:latin typeface="Arial Rounded MT Bold" panose="020F0704030504030204" pitchFamily="34" charset="0"/>
              </a:rPr>
              <a:t> Market</a:t>
            </a:r>
            <a:endParaRPr lang="zh-CN" altLang="en-US" dirty="0">
              <a:latin typeface="Arial Rounded MT Bold" panose="020F0704030504030204" pitchFamily="34" charset="0"/>
            </a:endParaRPr>
          </a:p>
        </p:txBody>
      </p:sp>
      <p:pic>
        <p:nvPicPr>
          <p:cNvPr id="5" name="图片 4"/>
          <p:cNvPicPr>
            <a:picLocks noChangeAspect="1"/>
          </p:cNvPicPr>
          <p:nvPr/>
        </p:nvPicPr>
        <p:blipFill rotWithShape="1">
          <a:blip r:embed="rId3"/>
          <a:srcRect t="5207"/>
          <a:stretch>
            <a:fillRect/>
          </a:stretch>
        </p:blipFill>
        <p:spPr>
          <a:xfrm>
            <a:off x="370084" y="2227406"/>
            <a:ext cx="7000618" cy="3590251"/>
          </a:xfrm>
          <a:prstGeom prst="rect">
            <a:avLst/>
          </a:prstGeom>
        </p:spPr>
      </p:pic>
      <p:cxnSp>
        <p:nvCxnSpPr>
          <p:cNvPr id="13" name="直接连接符 12"/>
          <p:cNvCxnSpPr/>
          <p:nvPr/>
        </p:nvCxnSpPr>
        <p:spPr>
          <a:xfrm>
            <a:off x="0" y="6296526"/>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0" y="6354375"/>
            <a:ext cx="8662737" cy="276999"/>
          </a:xfrm>
          <a:prstGeom prst="rect">
            <a:avLst/>
          </a:prstGeom>
          <a:noFill/>
        </p:spPr>
        <p:txBody>
          <a:bodyPr wrap="square">
            <a:spAutoFit/>
          </a:bodyPr>
          <a:lstStyle/>
          <a:p>
            <a:r>
              <a:rPr lang="en-US" altLang="zh-CN" sz="1200" dirty="0">
                <a:latin typeface="华文楷体" panose="02010600040101010101" pitchFamily="2" charset="-122"/>
                <a:ea typeface="华文楷体" panose="02010600040101010101" pitchFamily="2" charset="-122"/>
              </a:rPr>
              <a:t>https://www.mordorintelligence.com/zh-CN/industry-reports/global-machine-learning-as-a-service-mlaas-market</a:t>
            </a:r>
            <a:endParaRPr lang="zh-CN" altLang="en-US" sz="1200" dirty="0">
              <a:latin typeface="华文楷体" panose="02010600040101010101" pitchFamily="2" charset="-122"/>
              <a:ea typeface="华文楷体" panose="02010600040101010101" pitchFamily="2" charset="-122"/>
            </a:endParaRPr>
          </a:p>
        </p:txBody>
      </p:sp>
      <p:graphicFrame>
        <p:nvGraphicFramePr>
          <p:cNvPr id="21" name="表格 20"/>
          <p:cNvGraphicFramePr>
            <a:graphicFrameLocks noGrp="1"/>
          </p:cNvGraphicFramePr>
          <p:nvPr/>
        </p:nvGraphicFramePr>
        <p:xfrm>
          <a:off x="7603311" y="2388680"/>
          <a:ext cx="4388161" cy="3429016"/>
        </p:xfrm>
        <a:graphic>
          <a:graphicData uri="http://schemas.openxmlformats.org/drawingml/2006/table">
            <a:tbl>
              <a:tblPr firstRow="1" bandRow="1">
                <a:tableStyleId>{2D5ABB26-0587-4C30-8999-92F81FD0307C}</a:tableStyleId>
              </a:tblPr>
              <a:tblGrid>
                <a:gridCol w="847096">
                  <a:extLst>
                    <a:ext uri="{9D8B030D-6E8A-4147-A177-3AD203B41FA5}">
                      <a16:colId xmlns:a16="http://schemas.microsoft.com/office/drawing/2014/main" val="20000"/>
                    </a:ext>
                  </a:extLst>
                </a:gridCol>
                <a:gridCol w="3541065">
                  <a:extLst>
                    <a:ext uri="{9D8B030D-6E8A-4147-A177-3AD203B41FA5}">
                      <a16:colId xmlns:a16="http://schemas.microsoft.com/office/drawing/2014/main" val="20001"/>
                    </a:ext>
                  </a:extLst>
                </a:gridCol>
              </a:tblGrid>
              <a:tr h="279400">
                <a:tc rowSpan="5">
                  <a:txBody>
                    <a:bodyPr/>
                    <a:lstStyle/>
                    <a:p>
                      <a:pPr algn="ctr"/>
                      <a:r>
                        <a:rPr lang="zh-CN" altLang="en-US" sz="1100" dirty="0">
                          <a:latin typeface="华文楷体" panose="02010600040101010101" pitchFamily="2" charset="-122"/>
                          <a:ea typeface="华文楷体" panose="02010600040101010101" pitchFamily="2" charset="-122"/>
                        </a:rPr>
                        <a:t>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营销与广告</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9361">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预测性维护</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79361">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自动化网络管理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9361">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欺诈检测和风险分析</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79361">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其他应用</a:t>
                      </a:r>
                      <a:r>
                        <a:rPr lang="en-US" altLang="zh-CN" sz="1100" dirty="0">
                          <a:latin typeface="华文楷体" panose="02010600040101010101" pitchFamily="2" charset="-122"/>
                          <a:ea typeface="华文楷体" panose="02010600040101010101" pitchFamily="2" charset="-122"/>
                        </a:rPr>
                        <a:t>(NLP</a:t>
                      </a:r>
                      <a:r>
                        <a:rPr lang="zh-CN" altLang="en-US" sz="1100" dirty="0">
                          <a:latin typeface="华文楷体" panose="02010600040101010101" pitchFamily="2" charset="-122"/>
                          <a:ea typeface="华文楷体" panose="02010600040101010101" pitchFamily="2" charset="-122"/>
                        </a:rPr>
                        <a:t>、情感分析和计算机视觉</a:t>
                      </a:r>
                      <a:r>
                        <a:rPr lang="en-US" altLang="zh-CN" sz="1100" dirty="0">
                          <a:latin typeface="华文楷体" panose="02010600040101010101" pitchFamily="2" charset="-122"/>
                          <a:ea typeface="华文楷体" panose="02010600040101010101" pitchFamily="2" charset="-122"/>
                        </a:rPr>
                        <a:t>)</a:t>
                      </a:r>
                      <a:endParaRPr lang="zh-CN" altLang="en-US" sz="1100" dirty="0">
                        <a:latin typeface="华文楷体" panose="02010600040101010101" pitchFamily="2" charset="-122"/>
                        <a:ea typeface="华文楷体" panose="02010600040101010101" pitchFamily="2"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9361">
                <a:tc rowSpan="7">
                  <a:txBody>
                    <a:bodyPr/>
                    <a:lstStyle/>
                    <a:p>
                      <a:pPr algn="ctr"/>
                      <a:r>
                        <a:rPr lang="zh-CN" altLang="en-US" sz="1100" dirty="0">
                          <a:latin typeface="华文楷体" panose="02010600040101010101" pitchFamily="2" charset="-122"/>
                          <a:ea typeface="华文楷体" panose="02010600040101010101" pitchFamily="2" charset="-122"/>
                        </a:rPr>
                        <a:t>最终用户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信息技术和电信</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9361">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汽车</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9361">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卫生保健</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79361">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航空航天和国防</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79361">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零售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79361">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政府</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56006">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100" kern="1200" dirty="0">
                          <a:solidFill>
                            <a:schemeClr val="dk1"/>
                          </a:solidFill>
                          <a:latin typeface="华文楷体" panose="02010600040101010101" pitchFamily="2" charset="-122"/>
                          <a:ea typeface="华文楷体" panose="02010600040101010101" pitchFamily="2" charset="-122"/>
                        </a:rPr>
                        <a:t>其他最终用户（教育、媒体和娱乐、农业和贸易市场）</a:t>
                      </a:r>
                      <a:endParaRPr lang="zh-CN" altLang="en-US" sz="1100" kern="1200" dirty="0">
                        <a:solidFill>
                          <a:schemeClr val="dk1"/>
                        </a:solidFill>
                        <a:latin typeface="华文楷体" panose="02010600040101010101" pitchFamily="2" charset="-122"/>
                        <a:ea typeface="华文楷体" panose="02010600040101010101" pitchFamily="2"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pic>
        <p:nvPicPr>
          <p:cNvPr id="22" name="图形 21" descr="研究 纯色填充"/>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46" y="1858074"/>
            <a:ext cx="369332" cy="369332"/>
          </a:xfrm>
          <a:prstGeom prst="rect">
            <a:avLst/>
          </a:prstGeom>
        </p:spPr>
      </p:pic>
      <p:sp>
        <p:nvSpPr>
          <p:cNvPr id="23" name="文本框 22"/>
          <p:cNvSpPr txBox="1"/>
          <p:nvPr/>
        </p:nvSpPr>
        <p:spPr>
          <a:xfrm>
            <a:off x="923278" y="1858074"/>
            <a:ext cx="6094826" cy="369332"/>
          </a:xfrm>
          <a:prstGeom prst="rect">
            <a:avLst/>
          </a:prstGeom>
          <a:noFill/>
        </p:spPr>
        <p:txBody>
          <a:bodyPr wrap="square">
            <a:spAutoFit/>
          </a:bodyPr>
          <a:lstStyle/>
          <a:p>
            <a:r>
              <a:rPr lang="zh-CN" altLang="en-US" dirty="0">
                <a:latin typeface="Arial Rounded MT Bold" panose="020F0704030504030204" pitchFamily="34" charset="0"/>
                <a:ea typeface="华文楷体" panose="02010600040101010101" pitchFamily="2" charset="-122"/>
              </a:rPr>
              <a:t>未来趋势</a:t>
            </a:r>
            <a:endParaRPr lang="zh-CN" altLang="en-US" dirty="0">
              <a:latin typeface="华文楷体" panose="02010600040101010101" pitchFamily="2" charset="-122"/>
              <a:ea typeface="华文楷体" panose="02010600040101010101" pitchFamily="2" charset="-122"/>
            </a:endParaRPr>
          </a:p>
        </p:txBody>
      </p:sp>
      <p:pic>
        <p:nvPicPr>
          <p:cNvPr id="24" name="图形 23" descr="研究 纯色填充"/>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03311" y="1934061"/>
            <a:ext cx="369332" cy="369332"/>
          </a:xfrm>
          <a:prstGeom prst="rect">
            <a:avLst/>
          </a:prstGeom>
        </p:spPr>
      </p:pic>
      <p:sp>
        <p:nvSpPr>
          <p:cNvPr id="25" name="文本框 24"/>
          <p:cNvSpPr txBox="1"/>
          <p:nvPr/>
        </p:nvSpPr>
        <p:spPr>
          <a:xfrm>
            <a:off x="7972643" y="1934061"/>
            <a:ext cx="1756894" cy="369332"/>
          </a:xfrm>
          <a:prstGeom prst="rect">
            <a:avLst/>
          </a:prstGeom>
          <a:noFill/>
        </p:spPr>
        <p:txBody>
          <a:bodyPr wrap="square">
            <a:spAutoFit/>
          </a:bodyPr>
          <a:lstStyle/>
          <a:p>
            <a:r>
              <a:rPr lang="zh-CN" altLang="en-US" dirty="0">
                <a:latin typeface="Arial Rounded MT Bold" panose="020F0704030504030204" pitchFamily="34" charset="0"/>
                <a:ea typeface="华文楷体" panose="02010600040101010101" pitchFamily="2" charset="-122"/>
              </a:rPr>
              <a:t>市场细分</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0260" y="76200"/>
            <a:ext cx="10515600" cy="1325563"/>
          </a:xfrm>
        </p:spPr>
        <p:txBody>
          <a:bodyPr/>
          <a:lstStyle/>
          <a:p>
            <a:pPr algn="ctr"/>
            <a:r>
              <a:rPr lang="en-US" altLang="zh-CN" b="0" i="0" dirty="0">
                <a:solidFill>
                  <a:srgbClr val="0D0D0D"/>
                </a:solidFill>
                <a:effectLst/>
                <a:highlight>
                  <a:srgbClr val="FFFFFF"/>
                </a:highlight>
                <a:latin typeface="Arial Rounded MT Bold" panose="020F0704030504030204" pitchFamily="34" charset="0"/>
              </a:rPr>
              <a:t>Security Issues in </a:t>
            </a:r>
            <a:r>
              <a:rPr lang="en-US" altLang="zh-CN" b="0" i="0" dirty="0" err="1">
                <a:solidFill>
                  <a:srgbClr val="0D0D0D"/>
                </a:solidFill>
                <a:effectLst/>
                <a:highlight>
                  <a:srgbClr val="FFFFFF"/>
                </a:highlight>
                <a:latin typeface="Arial Rounded MT Bold" panose="020F0704030504030204" pitchFamily="34" charset="0"/>
              </a:rPr>
              <a:t>MLaaS</a:t>
            </a:r>
            <a:endParaRPr lang="zh-CN" altLang="en-US" dirty="0">
              <a:latin typeface="Arial Rounded MT Bold" panose="020F0704030504030204" pitchFamily="34" charset="0"/>
            </a:endParaRPr>
          </a:p>
        </p:txBody>
      </p:sp>
      <p:pic>
        <p:nvPicPr>
          <p:cNvPr id="55" name="图片 54"/>
          <p:cNvPicPr>
            <a:picLocks noChangeAspect="1"/>
          </p:cNvPicPr>
          <p:nvPr/>
        </p:nvPicPr>
        <p:blipFill>
          <a:blip r:embed="rId3"/>
          <a:stretch>
            <a:fillRect/>
          </a:stretch>
        </p:blipFill>
        <p:spPr>
          <a:xfrm>
            <a:off x="972563" y="2462808"/>
            <a:ext cx="10246873" cy="4159274"/>
          </a:xfrm>
          <a:prstGeom prst="rect">
            <a:avLst/>
          </a:prstGeom>
        </p:spPr>
      </p:pic>
      <p:sp>
        <p:nvSpPr>
          <p:cNvPr id="7" name="文本框 6"/>
          <p:cNvSpPr txBox="1"/>
          <p:nvPr/>
        </p:nvSpPr>
        <p:spPr>
          <a:xfrm>
            <a:off x="951543" y="1907607"/>
            <a:ext cx="1778000" cy="369332"/>
          </a:xfrm>
          <a:prstGeom prst="rect">
            <a:avLst/>
          </a:prstGeom>
          <a:noFill/>
        </p:spPr>
        <p:txBody>
          <a:bodyPr wrap="square">
            <a:spAutoFit/>
          </a:bodyPr>
          <a:lstStyle/>
          <a:p>
            <a:pPr algn="ctr"/>
            <a:r>
              <a:rPr lang="zh-CN" altLang="en-US" b="1" dirty="0">
                <a:solidFill>
                  <a:schemeClr val="accent6">
                    <a:lumMod val="75000"/>
                  </a:schemeClr>
                </a:solidFill>
                <a:latin typeface="Times New Roman" panose="02020603050405020304" pitchFamily="18" charset="0"/>
                <a:ea typeface="华文楷体" panose="02010600040101010101" pitchFamily="2" charset="-122"/>
              </a:rPr>
              <a:t>数据投毒攻击</a:t>
            </a:r>
            <a:endParaRPr lang="zh-CN" altLang="en-US" dirty="0">
              <a:solidFill>
                <a:schemeClr val="accent6">
                  <a:lumMod val="75000"/>
                </a:schemeClr>
              </a:solidFill>
            </a:endParaRPr>
          </a:p>
        </p:txBody>
      </p:sp>
      <p:sp>
        <p:nvSpPr>
          <p:cNvPr id="9" name="文本框 8"/>
          <p:cNvSpPr txBox="1"/>
          <p:nvPr/>
        </p:nvSpPr>
        <p:spPr>
          <a:xfrm>
            <a:off x="3709283" y="1725198"/>
            <a:ext cx="1717040" cy="646331"/>
          </a:xfrm>
          <a:prstGeom prst="rect">
            <a:avLst/>
          </a:prstGeom>
          <a:noFill/>
        </p:spPr>
        <p:txBody>
          <a:bodyPr wrap="square">
            <a:spAutoFit/>
          </a:bodyPr>
          <a:lstStyle/>
          <a:p>
            <a:pPr algn="ctr"/>
            <a:r>
              <a:rPr lang="zh-CN" altLang="en-US" b="1" dirty="0">
                <a:solidFill>
                  <a:schemeClr val="accent2">
                    <a:lumMod val="75000"/>
                  </a:schemeClr>
                </a:solidFill>
                <a:latin typeface="Times New Roman" panose="02020603050405020304" pitchFamily="18" charset="0"/>
                <a:ea typeface="华文楷体" panose="02010600040101010101" pitchFamily="2" charset="-122"/>
              </a:rPr>
              <a:t>后门攻击</a:t>
            </a:r>
            <a:endParaRPr lang="en-US" altLang="zh-CN" b="1" i="0" dirty="0">
              <a:solidFill>
                <a:schemeClr val="accent2">
                  <a:lumMod val="75000"/>
                </a:schemeClr>
              </a:solidFill>
              <a:effectLst/>
              <a:latin typeface="Times New Roman" panose="02020603050405020304" pitchFamily="18" charset="0"/>
              <a:ea typeface="华文楷体" panose="02010600040101010101" pitchFamily="2" charset="-122"/>
            </a:endParaRPr>
          </a:p>
          <a:p>
            <a:pPr algn="ctr"/>
            <a:r>
              <a:rPr lang="zh-CN" altLang="en-US" b="1" dirty="0">
                <a:solidFill>
                  <a:schemeClr val="accent6">
                    <a:lumMod val="75000"/>
                  </a:schemeClr>
                </a:solidFill>
                <a:latin typeface="Times New Roman" panose="02020603050405020304" pitchFamily="18" charset="0"/>
                <a:ea typeface="华文楷体" panose="02010600040101010101" pitchFamily="2" charset="-122"/>
              </a:rPr>
              <a:t>数据滥用</a:t>
            </a:r>
            <a:endParaRPr lang="zh-CN" altLang="en-US" dirty="0">
              <a:solidFill>
                <a:schemeClr val="accent6">
                  <a:lumMod val="75000"/>
                </a:schemeClr>
              </a:solidFill>
            </a:endParaRPr>
          </a:p>
        </p:txBody>
      </p:sp>
      <p:sp>
        <p:nvSpPr>
          <p:cNvPr id="11" name="文本框 10"/>
          <p:cNvSpPr txBox="1"/>
          <p:nvPr/>
        </p:nvSpPr>
        <p:spPr>
          <a:xfrm>
            <a:off x="7175500" y="1907607"/>
            <a:ext cx="1717040" cy="369332"/>
          </a:xfrm>
          <a:prstGeom prst="rect">
            <a:avLst/>
          </a:prstGeom>
          <a:noFill/>
        </p:spPr>
        <p:txBody>
          <a:bodyPr wrap="square">
            <a:spAutoFit/>
          </a:bodyPr>
          <a:lstStyle/>
          <a:p>
            <a:pPr algn="ctr"/>
            <a:r>
              <a:rPr lang="zh-CN" altLang="en-US" b="1" dirty="0">
                <a:solidFill>
                  <a:schemeClr val="accent2">
                    <a:lumMod val="75000"/>
                  </a:schemeClr>
                </a:solidFill>
                <a:latin typeface="Times New Roman" panose="02020603050405020304" pitchFamily="18" charset="0"/>
                <a:ea typeface="华文楷体" panose="02010600040101010101" pitchFamily="2" charset="-122"/>
              </a:rPr>
              <a:t>位反转攻击</a:t>
            </a:r>
            <a:endParaRPr lang="zh-CN" altLang="en-US" dirty="0">
              <a:solidFill>
                <a:schemeClr val="accent2">
                  <a:lumMod val="75000"/>
                </a:schemeClr>
              </a:solidFill>
            </a:endParaRPr>
          </a:p>
        </p:txBody>
      </p:sp>
      <p:sp>
        <p:nvSpPr>
          <p:cNvPr id="13" name="文本框 12"/>
          <p:cNvSpPr txBox="1"/>
          <p:nvPr/>
        </p:nvSpPr>
        <p:spPr>
          <a:xfrm>
            <a:off x="9608820" y="1725198"/>
            <a:ext cx="1717040" cy="923330"/>
          </a:xfrm>
          <a:prstGeom prst="rect">
            <a:avLst/>
          </a:prstGeom>
          <a:noFill/>
        </p:spPr>
        <p:txBody>
          <a:bodyPr wrap="square">
            <a:spAutoFit/>
          </a:bodyPr>
          <a:lstStyle/>
          <a:p>
            <a:pPr algn="ctr"/>
            <a:r>
              <a:rPr lang="zh-CN" altLang="en-US" b="1" dirty="0">
                <a:solidFill>
                  <a:schemeClr val="accent2">
                    <a:lumMod val="75000"/>
                  </a:schemeClr>
                </a:solidFill>
                <a:latin typeface="Times New Roman" panose="02020603050405020304" pitchFamily="18" charset="0"/>
                <a:ea typeface="华文楷体" panose="02010600040101010101" pitchFamily="2" charset="-122"/>
              </a:rPr>
              <a:t>逃逸攻击</a:t>
            </a:r>
            <a:endParaRPr lang="en-US" altLang="zh-CN" b="1" dirty="0">
              <a:solidFill>
                <a:schemeClr val="accent2">
                  <a:lumMod val="75000"/>
                </a:schemeClr>
              </a:solidFill>
              <a:latin typeface="Times New Roman" panose="02020603050405020304" pitchFamily="18" charset="0"/>
              <a:ea typeface="华文楷体" panose="02010600040101010101" pitchFamily="2" charset="-122"/>
            </a:endParaRPr>
          </a:p>
          <a:p>
            <a:pPr algn="ctr"/>
            <a:r>
              <a:rPr lang="zh-CN" altLang="en-US" b="1" dirty="0">
                <a:solidFill>
                  <a:schemeClr val="accent2">
                    <a:lumMod val="75000"/>
                  </a:schemeClr>
                </a:solidFill>
                <a:latin typeface="Times New Roman" panose="02020603050405020304" pitchFamily="18" charset="0"/>
                <a:ea typeface="华文楷体" panose="02010600040101010101" pitchFamily="2" charset="-122"/>
              </a:rPr>
              <a:t>模型窃取攻击</a:t>
            </a:r>
            <a:endParaRPr lang="en-US" altLang="zh-CN" b="1" dirty="0">
              <a:solidFill>
                <a:schemeClr val="accent2">
                  <a:lumMod val="75000"/>
                </a:schemeClr>
              </a:solidFill>
              <a:latin typeface="Times New Roman" panose="02020603050405020304" pitchFamily="18" charset="0"/>
              <a:ea typeface="华文楷体" panose="02010600040101010101" pitchFamily="2" charset="-122"/>
            </a:endParaRPr>
          </a:p>
          <a:p>
            <a:pPr algn="ctr"/>
            <a:r>
              <a:rPr lang="zh-CN" altLang="en-US" b="1" dirty="0">
                <a:solidFill>
                  <a:schemeClr val="accent6">
                    <a:lumMod val="75000"/>
                  </a:schemeClr>
                </a:solidFill>
                <a:latin typeface="Times New Roman" panose="02020603050405020304" pitchFamily="18" charset="0"/>
                <a:ea typeface="华文楷体" panose="02010600040101010101" pitchFamily="2" charset="-122"/>
              </a:rPr>
              <a:t>成员推断攻击</a:t>
            </a:r>
            <a:endParaRPr lang="en-US" altLang="zh-CN" b="1" dirty="0">
              <a:solidFill>
                <a:schemeClr val="accent6">
                  <a:lumMod val="75000"/>
                </a:schemeClr>
              </a:solidFill>
              <a:latin typeface="Times New Roman" panose="02020603050405020304" pitchFamily="18" charset="0"/>
              <a:ea typeface="华文楷体" panose="02010600040101010101" pitchFamily="2" charset="-122"/>
            </a:endParaRPr>
          </a:p>
        </p:txBody>
      </p:sp>
      <p:sp>
        <p:nvSpPr>
          <p:cNvPr id="23" name="文本框 22"/>
          <p:cNvSpPr txBox="1"/>
          <p:nvPr/>
        </p:nvSpPr>
        <p:spPr>
          <a:xfrm>
            <a:off x="1080758" y="1238314"/>
            <a:ext cx="6094826" cy="368300"/>
          </a:xfrm>
          <a:prstGeom prst="rect">
            <a:avLst/>
          </a:prstGeom>
          <a:noFill/>
        </p:spPr>
        <p:txBody>
          <a:bodyPr wrap="square">
            <a:spAutoFit/>
          </a:bodyPr>
          <a:lstStyle/>
          <a:p>
            <a:r>
              <a:rPr lang="zh-CN" altLang="en-US" dirty="0">
                <a:latin typeface="Arial Rounded MT Bold" panose="020F0704030504030204" pitchFamily="34" charset="0"/>
                <a:ea typeface="华文楷体" panose="02010600040101010101" pitchFamily="2" charset="-122"/>
              </a:rPr>
              <a:t>常见攻击类型</a:t>
            </a:r>
          </a:p>
        </p:txBody>
      </p:sp>
      <p:pic>
        <p:nvPicPr>
          <p:cNvPr id="6" name="图形 5" descr="实心填充的恶魔表情 纯色填充"/>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0508" y="1292278"/>
            <a:ext cx="291151" cy="291151"/>
          </a:xfrm>
          <a:prstGeom prst="rect">
            <a:avLst/>
          </a:prstGeom>
        </p:spPr>
      </p:pic>
      <p:sp>
        <p:nvSpPr>
          <p:cNvPr id="3" name="矩形 2">
            <a:extLst>
              <a:ext uri="{FF2B5EF4-FFF2-40B4-BE49-F238E27FC236}">
                <a16:creationId xmlns:a16="http://schemas.microsoft.com/office/drawing/2014/main" id="{0E1541A1-7D63-E49B-9B62-434687AE106F}"/>
              </a:ext>
            </a:extLst>
          </p:cNvPr>
          <p:cNvSpPr/>
          <p:nvPr/>
        </p:nvSpPr>
        <p:spPr>
          <a:xfrm>
            <a:off x="1270000" y="5455920"/>
            <a:ext cx="1056640" cy="163766"/>
          </a:xfrm>
          <a:prstGeom prst="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4AB78E4-74D6-95E3-F00F-B065429EC257}"/>
              </a:ext>
            </a:extLst>
          </p:cNvPr>
          <p:cNvSpPr/>
          <p:nvPr/>
        </p:nvSpPr>
        <p:spPr>
          <a:xfrm>
            <a:off x="4734560" y="5455920"/>
            <a:ext cx="1361440" cy="163766"/>
          </a:xfrm>
          <a:prstGeom prst="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EA54498-18EC-EA59-94CA-9DEF242E9EC7}"/>
              </a:ext>
            </a:extLst>
          </p:cNvPr>
          <p:cNvSpPr/>
          <p:nvPr/>
        </p:nvSpPr>
        <p:spPr>
          <a:xfrm>
            <a:off x="9933180" y="5519515"/>
            <a:ext cx="1176780" cy="163766"/>
          </a:xfrm>
          <a:prstGeom prst="rect">
            <a:avLst/>
          </a:prstGeom>
          <a:noFill/>
          <a:ln w="190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8440"/>
            <a:ext cx="10515600" cy="1325563"/>
          </a:xfrm>
        </p:spPr>
        <p:txBody>
          <a:bodyPr/>
          <a:lstStyle/>
          <a:p>
            <a:pPr algn="ctr"/>
            <a:r>
              <a:rPr lang="en-US" altLang="zh-CN" b="0" i="0" dirty="0">
                <a:solidFill>
                  <a:srgbClr val="0D0D0D"/>
                </a:solidFill>
                <a:effectLst/>
                <a:highlight>
                  <a:srgbClr val="FFFFFF"/>
                </a:highlight>
                <a:latin typeface="Arial Rounded MT Bold" panose="020F0704030504030204" pitchFamily="34" charset="0"/>
              </a:rPr>
              <a:t>Security Issues in </a:t>
            </a:r>
            <a:r>
              <a:rPr lang="en-US" altLang="zh-CN" b="0" i="0" dirty="0" err="1">
                <a:solidFill>
                  <a:srgbClr val="0D0D0D"/>
                </a:solidFill>
                <a:effectLst/>
                <a:highlight>
                  <a:srgbClr val="FFFFFF"/>
                </a:highlight>
                <a:latin typeface="Arial Rounded MT Bold" panose="020F0704030504030204" pitchFamily="34" charset="0"/>
              </a:rPr>
              <a:t>MLaaS</a:t>
            </a:r>
            <a:endParaRPr lang="zh-CN" altLang="en-US" dirty="0">
              <a:latin typeface="Arial Rounded MT Bold" panose="020F0704030504030204" pitchFamily="34" charset="0"/>
            </a:endParaRPr>
          </a:p>
        </p:txBody>
      </p:sp>
      <p:pic>
        <p:nvPicPr>
          <p:cNvPr id="3" name="图片 2"/>
          <p:cNvPicPr>
            <a:picLocks noChangeAspect="1"/>
          </p:cNvPicPr>
          <p:nvPr/>
        </p:nvPicPr>
        <p:blipFill>
          <a:blip r:embed="rId4"/>
          <a:stretch>
            <a:fillRect/>
          </a:stretch>
        </p:blipFill>
        <p:spPr>
          <a:xfrm>
            <a:off x="933450" y="1432560"/>
            <a:ext cx="321310" cy="321310"/>
          </a:xfrm>
          <a:prstGeom prst="rect">
            <a:avLst/>
          </a:prstGeom>
        </p:spPr>
      </p:pic>
      <p:sp>
        <p:nvSpPr>
          <p:cNvPr id="4" name="云形 3"/>
          <p:cNvSpPr/>
          <p:nvPr/>
        </p:nvSpPr>
        <p:spPr>
          <a:xfrm>
            <a:off x="1987550" y="1847850"/>
            <a:ext cx="6258560" cy="2058670"/>
          </a:xfrm>
          <a:prstGeom prst="clou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sym typeface="+mn-ea"/>
              </a:rPr>
              <a:t>数据控制和隐私</a:t>
            </a:r>
            <a:endParaRPr lang="zh-CN" altLang="en-US"/>
          </a:p>
        </p:txBody>
      </p:sp>
      <p:sp>
        <p:nvSpPr>
          <p:cNvPr id="6" name="文本框 5"/>
          <p:cNvSpPr txBox="1"/>
          <p:nvPr/>
        </p:nvSpPr>
        <p:spPr>
          <a:xfrm>
            <a:off x="4250690" y="3159760"/>
            <a:ext cx="1845310" cy="368300"/>
          </a:xfrm>
          <a:prstGeom prst="rect">
            <a:avLst/>
          </a:prstGeom>
          <a:noFill/>
        </p:spPr>
        <p:txBody>
          <a:bodyPr wrap="square" rtlCol="0" anchor="t">
            <a:spAutoFit/>
          </a:bodyPr>
          <a:lstStyle/>
          <a:p>
            <a:r>
              <a:rPr lang="zh-CN" altLang="en-US" dirty="0">
                <a:latin typeface="楷体" panose="02010609060101010101" charset="-122"/>
                <a:ea typeface="楷体" panose="02010609060101010101" charset="-122"/>
                <a:sym typeface="+mn-ea"/>
              </a:rPr>
              <a:t>数据控制和隐私</a:t>
            </a:r>
          </a:p>
        </p:txBody>
      </p:sp>
      <p:sp>
        <p:nvSpPr>
          <p:cNvPr id="7" name="文本框 6"/>
          <p:cNvSpPr txBox="1"/>
          <p:nvPr/>
        </p:nvSpPr>
        <p:spPr>
          <a:xfrm>
            <a:off x="5173345" y="2578100"/>
            <a:ext cx="1628140" cy="368300"/>
          </a:xfrm>
          <a:prstGeom prst="rect">
            <a:avLst/>
          </a:prstGeom>
          <a:noFill/>
        </p:spPr>
        <p:txBody>
          <a:bodyPr wrap="square" rtlCol="0" anchor="t">
            <a:spAutoFit/>
          </a:bodyPr>
          <a:lstStyle/>
          <a:p>
            <a:r>
              <a:rPr lang="zh-CN" altLang="en-US" dirty="0">
                <a:latin typeface="楷体" panose="02010609060101010101" charset="-122"/>
                <a:ea typeface="楷体" panose="02010609060101010101" charset="-122"/>
                <a:sym typeface="+mn-ea"/>
              </a:rPr>
              <a:t>动态威胁环境</a:t>
            </a:r>
          </a:p>
        </p:txBody>
      </p:sp>
      <p:sp>
        <p:nvSpPr>
          <p:cNvPr id="8" name="文本框 7"/>
          <p:cNvSpPr txBox="1"/>
          <p:nvPr/>
        </p:nvSpPr>
        <p:spPr>
          <a:xfrm>
            <a:off x="3042285" y="2272665"/>
            <a:ext cx="1628140" cy="368300"/>
          </a:xfrm>
          <a:prstGeom prst="rect">
            <a:avLst/>
          </a:prstGeom>
          <a:noFill/>
        </p:spPr>
        <p:txBody>
          <a:bodyPr wrap="square" rtlCol="0" anchor="t">
            <a:spAutoFit/>
          </a:bodyPr>
          <a:lstStyle/>
          <a:p>
            <a:r>
              <a:rPr lang="zh-CN" altLang="en-US">
                <a:latin typeface="楷体" panose="02010609060101010101" charset="-122"/>
                <a:ea typeface="楷体" panose="02010609060101010101" charset="-122"/>
                <a:sym typeface="+mn-ea"/>
              </a:rPr>
              <a:t>安全责任划分</a:t>
            </a:r>
          </a:p>
        </p:txBody>
      </p:sp>
      <p:sp>
        <p:nvSpPr>
          <p:cNvPr id="9" name="文本框 8"/>
          <p:cNvSpPr txBox="1"/>
          <p:nvPr/>
        </p:nvSpPr>
        <p:spPr>
          <a:xfrm>
            <a:off x="2799715" y="2975610"/>
            <a:ext cx="1628140" cy="368300"/>
          </a:xfrm>
          <a:prstGeom prst="rect">
            <a:avLst/>
          </a:prstGeom>
          <a:noFill/>
        </p:spPr>
        <p:txBody>
          <a:bodyPr wrap="square" rtlCol="0" anchor="t">
            <a:spAutoFit/>
          </a:bodyPr>
          <a:lstStyle/>
          <a:p>
            <a:r>
              <a:rPr lang="zh-CN" altLang="en-US">
                <a:latin typeface="楷体" panose="02010609060101010101" charset="-122"/>
                <a:ea typeface="楷体" panose="02010609060101010101" charset="-122"/>
                <a:sym typeface="+mn-ea"/>
              </a:rPr>
              <a:t>攻击面扩大</a:t>
            </a:r>
          </a:p>
        </p:txBody>
      </p:sp>
      <p:sp>
        <p:nvSpPr>
          <p:cNvPr id="10" name="文本框 9"/>
          <p:cNvSpPr txBox="1"/>
          <p:nvPr/>
        </p:nvSpPr>
        <p:spPr>
          <a:xfrm>
            <a:off x="4746713" y="2124205"/>
            <a:ext cx="1628140" cy="368300"/>
          </a:xfrm>
          <a:prstGeom prst="rect">
            <a:avLst/>
          </a:prstGeom>
          <a:noFill/>
        </p:spPr>
        <p:txBody>
          <a:bodyPr wrap="square" rtlCol="0" anchor="t">
            <a:spAutoFit/>
          </a:bodyPr>
          <a:lstStyle/>
          <a:p>
            <a:r>
              <a:rPr lang="zh-CN" altLang="en-US" dirty="0">
                <a:latin typeface="楷体" panose="02010609060101010101" charset="-122"/>
                <a:ea typeface="楷体" panose="02010609060101010101" charset="-122"/>
                <a:sym typeface="+mn-ea"/>
              </a:rPr>
              <a:t>多租户环境</a:t>
            </a:r>
          </a:p>
        </p:txBody>
      </p:sp>
      <p:sp>
        <p:nvSpPr>
          <p:cNvPr id="11" name="文本框 10"/>
          <p:cNvSpPr txBox="1"/>
          <p:nvPr/>
        </p:nvSpPr>
        <p:spPr>
          <a:xfrm>
            <a:off x="9590405" y="2243454"/>
            <a:ext cx="1841500" cy="334645"/>
          </a:xfrm>
          <a:prstGeom prst="rect">
            <a:avLst/>
          </a:prstGeom>
          <a:noFill/>
        </p:spPr>
        <p:txBody>
          <a:bodyPr wrap="square" rtlCol="0" anchor="t">
            <a:noAutofit/>
          </a:bodyPr>
          <a:lstStyle/>
          <a:p>
            <a:r>
              <a:rPr lang="zh-CN" altLang="en-US" sz="2800" dirty="0">
                <a:latin typeface="楷体" panose="02010609060101010101" charset="-122"/>
                <a:ea typeface="楷体" panose="02010609060101010101" charset="-122"/>
                <a:sym typeface="+mn-ea"/>
              </a:rPr>
              <a:t>权限！！！</a:t>
            </a:r>
          </a:p>
        </p:txBody>
      </p:sp>
      <p:sp>
        <p:nvSpPr>
          <p:cNvPr id="23" name="文本框 22"/>
          <p:cNvSpPr txBox="1"/>
          <p:nvPr/>
        </p:nvSpPr>
        <p:spPr>
          <a:xfrm>
            <a:off x="1311898" y="1431354"/>
            <a:ext cx="6094826" cy="368300"/>
          </a:xfrm>
          <a:prstGeom prst="rect">
            <a:avLst/>
          </a:prstGeom>
          <a:noFill/>
        </p:spPr>
        <p:txBody>
          <a:bodyPr wrap="square">
            <a:spAutoFit/>
          </a:bodyPr>
          <a:lstStyle/>
          <a:p>
            <a:r>
              <a:rPr lang="en-US" altLang="zh-CN" dirty="0">
                <a:latin typeface="Arial Rounded MT Bold" panose="020F0704030504030204" pitchFamily="34" charset="0"/>
                <a:ea typeface="华文楷体" panose="02010600040101010101" pitchFamily="2" charset="-122"/>
              </a:rPr>
              <a:t>MLaaS</a:t>
            </a:r>
            <a:r>
              <a:rPr lang="zh-CN" altLang="en-US" dirty="0">
                <a:latin typeface="Arial Rounded MT Bold" panose="020F0704030504030204" pitchFamily="34" charset="0"/>
                <a:ea typeface="华文楷体" panose="02010600040101010101" pitchFamily="2" charset="-122"/>
              </a:rPr>
              <a:t>面临的防御挑战</a:t>
            </a:r>
          </a:p>
        </p:txBody>
      </p:sp>
      <p:sp>
        <p:nvSpPr>
          <p:cNvPr id="13" name="文本框 12"/>
          <p:cNvSpPr txBox="1"/>
          <p:nvPr/>
        </p:nvSpPr>
        <p:spPr>
          <a:xfrm>
            <a:off x="1311910" y="4013200"/>
            <a:ext cx="1639570" cy="368300"/>
          </a:xfrm>
          <a:prstGeom prst="rect">
            <a:avLst/>
          </a:prstGeom>
          <a:noFill/>
        </p:spPr>
        <p:txBody>
          <a:bodyPr wrap="square">
            <a:spAutoFit/>
          </a:bodyPr>
          <a:lstStyle/>
          <a:p>
            <a:r>
              <a:rPr lang="zh-CN" altLang="en-US" dirty="0">
                <a:latin typeface="Arial Rounded MT Bold" panose="020F0704030504030204" pitchFamily="34" charset="0"/>
                <a:ea typeface="华文楷体" panose="02010600040101010101" pitchFamily="2" charset="-122"/>
              </a:rPr>
              <a:t>常见防御方法</a:t>
            </a:r>
          </a:p>
        </p:txBody>
      </p:sp>
      <p:pic>
        <p:nvPicPr>
          <p:cNvPr id="17" name="图片 16"/>
          <p:cNvPicPr>
            <a:picLocks noChangeAspect="1"/>
          </p:cNvPicPr>
          <p:nvPr/>
        </p:nvPicPr>
        <p:blipFill>
          <a:blip r:embed="rId5"/>
          <a:stretch>
            <a:fillRect/>
          </a:stretch>
        </p:blipFill>
        <p:spPr>
          <a:xfrm>
            <a:off x="963543" y="4037715"/>
            <a:ext cx="291600" cy="291600"/>
          </a:xfrm>
          <a:prstGeom prst="rect">
            <a:avLst/>
          </a:prstGeom>
        </p:spPr>
      </p:pic>
      <p:graphicFrame>
        <p:nvGraphicFramePr>
          <p:cNvPr id="21" name="表格 20"/>
          <p:cNvGraphicFramePr>
            <a:graphicFrameLocks noGrp="1"/>
          </p:cNvGraphicFramePr>
          <p:nvPr>
            <p:custDataLst>
              <p:tags r:id="rId1"/>
            </p:custDataLst>
            <p:extLst>
              <p:ext uri="{D42A27DB-BD31-4B8C-83A1-F6EECF244321}">
                <p14:modId xmlns:p14="http://schemas.microsoft.com/office/powerpoint/2010/main" val="3040264222"/>
              </p:ext>
            </p:extLst>
          </p:nvPr>
        </p:nvGraphicFramePr>
        <p:xfrm>
          <a:off x="2703195" y="4471670"/>
          <a:ext cx="4387850" cy="2354580"/>
        </p:xfrm>
        <a:graphic>
          <a:graphicData uri="http://schemas.openxmlformats.org/drawingml/2006/table">
            <a:tbl>
              <a:tblPr firstRow="1" bandRow="1">
                <a:tableStyleId>{2D5ABB26-0587-4C30-8999-92F81FD0307C}</a:tableStyleId>
              </a:tblPr>
              <a:tblGrid>
                <a:gridCol w="847090">
                  <a:extLst>
                    <a:ext uri="{9D8B030D-6E8A-4147-A177-3AD203B41FA5}">
                      <a16:colId xmlns:a16="http://schemas.microsoft.com/office/drawing/2014/main" val="20000"/>
                    </a:ext>
                  </a:extLst>
                </a:gridCol>
                <a:gridCol w="3540760">
                  <a:extLst>
                    <a:ext uri="{9D8B030D-6E8A-4147-A177-3AD203B41FA5}">
                      <a16:colId xmlns:a16="http://schemas.microsoft.com/office/drawing/2014/main" val="20001"/>
                    </a:ext>
                  </a:extLst>
                </a:gridCol>
              </a:tblGrid>
              <a:tr h="220345">
                <a:tc rowSpan="3">
                  <a:txBody>
                    <a:bodyPr/>
                    <a:lstStyle/>
                    <a:p>
                      <a:pPr algn="ctr"/>
                      <a:r>
                        <a:rPr lang="zh-CN" altLang="en-US" sz="1100" dirty="0">
                          <a:latin typeface="华文楷体" panose="02010600040101010101" pitchFamily="2" charset="-122"/>
                          <a:ea typeface="华文楷体" panose="02010600040101010101" pitchFamily="2" charset="-122"/>
                        </a:rPr>
                        <a:t>数据层面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数据加密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1620">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数据审查和清洗</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1620">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差分隐私</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1620">
                <a:tc rowSpan="3">
                  <a:txBody>
                    <a:bodyPr/>
                    <a:lstStyle/>
                    <a:p>
                      <a:pPr algn="ctr">
                        <a:buClrTx/>
                        <a:buSzTx/>
                        <a:buFontTx/>
                      </a:pPr>
                      <a:r>
                        <a:rPr lang="zh-CN" altLang="en-US" sz="1100" dirty="0">
                          <a:latin typeface="华文楷体" panose="02010600040101010101" pitchFamily="2" charset="-122"/>
                          <a:ea typeface="华文楷体" panose="02010600040101010101" pitchFamily="2" charset="-122"/>
                        </a:rPr>
                        <a:t>模型层面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对抗训练</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61620">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错误检测和纠正</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2255">
                <a:tc vMerge="1">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100" dirty="0">
                          <a:latin typeface="华文楷体" panose="02010600040101010101" pitchFamily="2" charset="-122"/>
                          <a:ea typeface="华文楷体" panose="02010600040101010101" pitchFamily="2" charset="-122"/>
                        </a:rPr>
                        <a:t>防御性蒸馏</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62255">
                <a:tc rowSpan="3">
                  <a:txBody>
                    <a:bodyPr/>
                    <a:lstStyle/>
                    <a:p>
                      <a:pPr algn="ctr">
                        <a:buClrTx/>
                        <a:buSzTx/>
                        <a:buFontTx/>
                        <a:buNone/>
                      </a:pPr>
                      <a:r>
                        <a:rPr lang="zh-CN" altLang="en-US" sz="1100" dirty="0">
                          <a:latin typeface="华文楷体" panose="02010600040101010101" pitchFamily="2" charset="-122"/>
                          <a:ea typeface="华文楷体" panose="02010600040101010101" pitchFamily="2" charset="-122"/>
                        </a:rPr>
                        <a:t>平台层面</a:t>
                      </a:r>
                    </a:p>
                  </a:txBody>
                  <a:tcPr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zh-CN" altLang="en-US" sz="1100" dirty="0">
                          <a:latin typeface="华文楷体" panose="02010600040101010101" pitchFamily="2" charset="-122"/>
                          <a:ea typeface="华文楷体" panose="02010600040101010101" pitchFamily="2" charset="-122"/>
                        </a:rPr>
                        <a:t>严格的访问控制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2255">
                <a:tc vMerge="1">
                  <a:txBody>
                    <a:bodyPr/>
                    <a:lstStyle/>
                    <a:p>
                      <a:endParaRPr lang="zh-CN"/>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zh-CN" altLang="en-US" sz="1100" dirty="0">
                          <a:latin typeface="华文楷体" panose="02010600040101010101" pitchFamily="2" charset="-122"/>
                          <a:ea typeface="华文楷体" panose="02010600040101010101" pitchFamily="2" charset="-122"/>
                        </a:rPr>
                        <a:t>多租户隔离</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62255">
                <a:tc vMerge="1">
                  <a:txBody>
                    <a:bodyPr/>
                    <a:lstStyle/>
                    <a:p>
                      <a:endParaRPr lang="zh-CN"/>
                    </a:p>
                  </a:txBody>
                  <a:tcP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zh-CN" altLang="en-US" sz="1100" dirty="0">
                          <a:latin typeface="华文楷体" panose="02010600040101010101" pitchFamily="2" charset="-122"/>
                          <a:ea typeface="华文楷体" panose="02010600040101010101" pitchFamily="2" charset="-122"/>
                        </a:rPr>
                        <a:t>监控和日志记录</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pic>
        <p:nvPicPr>
          <p:cNvPr id="12" name="图片 11">
            <a:extLst>
              <a:ext uri="{FF2B5EF4-FFF2-40B4-BE49-F238E27FC236}">
                <a16:creationId xmlns:a16="http://schemas.microsoft.com/office/drawing/2014/main" id="{59174DCC-C47A-FE20-40D1-548FD50B3E62}"/>
              </a:ext>
            </a:extLst>
          </p:cNvPr>
          <p:cNvPicPr>
            <a:picLocks noChangeAspect="1"/>
          </p:cNvPicPr>
          <p:nvPr/>
        </p:nvPicPr>
        <p:blipFill>
          <a:blip r:embed="rId6"/>
          <a:stretch>
            <a:fillRect/>
          </a:stretch>
        </p:blipFill>
        <p:spPr>
          <a:xfrm>
            <a:off x="9085383" y="2322369"/>
            <a:ext cx="430924" cy="4309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0" i="0" dirty="0">
                <a:solidFill>
                  <a:srgbClr val="0D0D0D"/>
                </a:solidFill>
                <a:effectLst/>
                <a:highlight>
                  <a:srgbClr val="FFFFFF"/>
                </a:highlight>
                <a:latin typeface="Arial Rounded MT Bold" panose="020F0704030504030204" pitchFamily="34" charset="0"/>
              </a:rPr>
              <a:t>Security Issues in GNN</a:t>
            </a:r>
            <a:endParaRPr lang="zh-CN" altLang="en-US" dirty="0">
              <a:latin typeface="Arial Rounded MT Bold" panose="020F0704030504030204" pitchFamily="34" charset="0"/>
            </a:endParaRPr>
          </a:p>
        </p:txBody>
      </p:sp>
      <p:pic>
        <p:nvPicPr>
          <p:cNvPr id="6" name="图形 5" descr="实心填充的恶魔表情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873" y="1771703"/>
            <a:ext cx="291151" cy="291151"/>
          </a:xfrm>
          <a:prstGeom prst="rect">
            <a:avLst/>
          </a:prstGeom>
        </p:spPr>
      </p:pic>
      <p:sp>
        <p:nvSpPr>
          <p:cNvPr id="7" name="文本框 6"/>
          <p:cNvSpPr txBox="1"/>
          <p:nvPr/>
        </p:nvSpPr>
        <p:spPr>
          <a:xfrm>
            <a:off x="1001762" y="2177049"/>
            <a:ext cx="8347523" cy="369332"/>
          </a:xfrm>
          <a:prstGeom prst="rect">
            <a:avLst/>
          </a:prstGeom>
          <a:noFill/>
        </p:spPr>
        <p:txBody>
          <a:bodyPr wrap="square">
            <a:spAutoFit/>
          </a:bodyPr>
          <a:lstStyle/>
          <a:p>
            <a:r>
              <a:rPr lang="zh-CN" altLang="en-US" b="1" dirty="0">
                <a:latin typeface="华文楷体" panose="02010600040101010101" pitchFamily="2" charset="-122"/>
                <a:ea typeface="华文楷体" panose="02010600040101010101" pitchFamily="2" charset="-122"/>
              </a:rPr>
              <a:t>对抗攻击</a:t>
            </a:r>
            <a:r>
              <a:rPr lang="en-US" altLang="zh-CN"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通过对输入数据添加微小的扰动，使得</a:t>
            </a:r>
            <a:r>
              <a:rPr lang="en-US" altLang="zh-CN" sz="1600" dirty="0">
                <a:latin typeface="华文楷体" panose="02010600040101010101" pitchFamily="2" charset="-122"/>
                <a:ea typeface="华文楷体" panose="02010600040101010101" pitchFamily="2" charset="-122"/>
              </a:rPr>
              <a:t>GNN</a:t>
            </a:r>
            <a:r>
              <a:rPr lang="zh-CN" altLang="en-US" sz="1600" dirty="0">
                <a:latin typeface="华文楷体" panose="02010600040101010101" pitchFamily="2" charset="-122"/>
                <a:ea typeface="华文楷体" panose="02010600040101010101" pitchFamily="2" charset="-122"/>
              </a:rPr>
              <a:t>模型产生错误的预测</a:t>
            </a:r>
            <a:endParaRPr lang="en-US" altLang="zh-CN" dirty="0">
              <a:latin typeface="华文楷体" panose="02010600040101010101" pitchFamily="2" charset="-122"/>
              <a:ea typeface="华文楷体" panose="02010600040101010101" pitchFamily="2" charset="-122"/>
            </a:endParaRPr>
          </a:p>
        </p:txBody>
      </p:sp>
      <p:sp>
        <p:nvSpPr>
          <p:cNvPr id="11" name="文本框 10"/>
          <p:cNvSpPr txBox="1"/>
          <p:nvPr/>
        </p:nvSpPr>
        <p:spPr>
          <a:xfrm>
            <a:off x="1001763" y="2591148"/>
            <a:ext cx="10280597" cy="369332"/>
          </a:xfrm>
          <a:prstGeom prst="rect">
            <a:avLst/>
          </a:prstGeom>
          <a:noFill/>
        </p:spPr>
        <p:txBody>
          <a:bodyPr wrap="square">
            <a:spAutoFit/>
          </a:bodyPr>
          <a:lstStyle/>
          <a:p>
            <a:r>
              <a:rPr lang="zh-CN" altLang="en-US" b="1" dirty="0">
                <a:latin typeface="华文楷体" panose="02010600040101010101" pitchFamily="2" charset="-122"/>
                <a:ea typeface="华文楷体" panose="02010600040101010101" pitchFamily="2" charset="-122"/>
              </a:rPr>
              <a:t>数据投毒攻击</a:t>
            </a:r>
            <a:r>
              <a:rPr lang="en-US" altLang="zh-CN"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通过在模型训练数据中注入恶意数据，使得</a:t>
            </a:r>
            <a:r>
              <a:rPr lang="en-US" altLang="zh-CN" sz="1600" dirty="0">
                <a:latin typeface="华文楷体" panose="02010600040101010101" pitchFamily="2" charset="-122"/>
                <a:ea typeface="华文楷体" panose="02010600040101010101" pitchFamily="2" charset="-122"/>
              </a:rPr>
              <a:t>GNN</a:t>
            </a:r>
            <a:r>
              <a:rPr lang="zh-CN" altLang="en-US" sz="1600" dirty="0">
                <a:latin typeface="华文楷体" panose="02010600040101010101" pitchFamily="2" charset="-122"/>
                <a:ea typeface="华文楷体" panose="02010600040101010101" pitchFamily="2" charset="-122"/>
              </a:rPr>
              <a:t>模型学习到错误的模式，影响模型的预测性能</a:t>
            </a:r>
            <a:endParaRPr lang="en-US" altLang="zh-CN" sz="1600" dirty="0">
              <a:latin typeface="华文楷体" panose="02010600040101010101" pitchFamily="2" charset="-122"/>
              <a:ea typeface="华文楷体" panose="02010600040101010101" pitchFamily="2" charset="-122"/>
            </a:endParaRPr>
          </a:p>
        </p:txBody>
      </p:sp>
      <p:sp>
        <p:nvSpPr>
          <p:cNvPr id="13" name="文本框 12"/>
          <p:cNvSpPr txBox="1"/>
          <p:nvPr/>
        </p:nvSpPr>
        <p:spPr>
          <a:xfrm>
            <a:off x="1001763" y="2999571"/>
            <a:ext cx="10280597" cy="369332"/>
          </a:xfrm>
          <a:prstGeom prst="rect">
            <a:avLst/>
          </a:prstGeom>
          <a:noFill/>
        </p:spPr>
        <p:txBody>
          <a:bodyPr wrap="square">
            <a:spAutoFit/>
          </a:bodyPr>
          <a:lstStyle/>
          <a:p>
            <a:r>
              <a:rPr lang="zh-CN" altLang="en-US" b="1" dirty="0">
                <a:latin typeface="华文楷体" panose="02010600040101010101" pitchFamily="2" charset="-122"/>
                <a:ea typeface="华文楷体" panose="02010600040101010101" pitchFamily="2" charset="-122"/>
              </a:rPr>
              <a:t>模型窃取攻击</a:t>
            </a:r>
            <a:r>
              <a:rPr lang="en-US" altLang="zh-CN"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通过频繁查询</a:t>
            </a:r>
            <a:r>
              <a:rPr lang="en-US" altLang="zh-CN" sz="1600" dirty="0">
                <a:latin typeface="华文楷体" panose="02010600040101010101" pitchFamily="2" charset="-122"/>
                <a:ea typeface="华文楷体" panose="02010600040101010101" pitchFamily="2" charset="-122"/>
              </a:rPr>
              <a:t>GNN</a:t>
            </a:r>
            <a:r>
              <a:rPr lang="zh-CN" altLang="en-US" sz="1600" dirty="0">
                <a:latin typeface="华文楷体" panose="02010600040101010101" pitchFamily="2" charset="-122"/>
                <a:ea typeface="华文楷体" panose="02010600040101010101" pitchFamily="2" charset="-122"/>
              </a:rPr>
              <a:t>模型，收集足够的输入输出对，从而推断出模型的内部结构和参数</a:t>
            </a:r>
            <a:endParaRPr lang="en-US" altLang="zh-CN" sz="1600" dirty="0">
              <a:latin typeface="华文楷体" panose="02010600040101010101" pitchFamily="2" charset="-122"/>
              <a:ea typeface="华文楷体" panose="02010600040101010101" pitchFamily="2" charset="-122"/>
            </a:endParaRPr>
          </a:p>
        </p:txBody>
      </p:sp>
      <p:sp>
        <p:nvSpPr>
          <p:cNvPr id="15" name="文本框 14"/>
          <p:cNvSpPr txBox="1"/>
          <p:nvPr/>
        </p:nvSpPr>
        <p:spPr>
          <a:xfrm>
            <a:off x="1001763" y="3407994"/>
            <a:ext cx="10280597" cy="369332"/>
          </a:xfrm>
          <a:prstGeom prst="rect">
            <a:avLst/>
          </a:prstGeom>
          <a:noFill/>
        </p:spPr>
        <p:txBody>
          <a:bodyPr wrap="square">
            <a:spAutoFit/>
          </a:bodyPr>
          <a:lstStyle/>
          <a:p>
            <a:r>
              <a:rPr lang="zh-CN" altLang="en-US" b="1" dirty="0">
                <a:latin typeface="华文楷体" panose="02010600040101010101" pitchFamily="2" charset="-122"/>
                <a:ea typeface="华文楷体" panose="02010600040101010101" pitchFamily="2" charset="-122"/>
              </a:rPr>
              <a:t>推理攻击</a:t>
            </a:r>
            <a:r>
              <a:rPr lang="en-US" altLang="zh-CN"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通过分析</a:t>
            </a:r>
            <a:r>
              <a:rPr lang="en-US" altLang="zh-CN" sz="1600" dirty="0">
                <a:latin typeface="华文楷体" panose="02010600040101010101" pitchFamily="2" charset="-122"/>
                <a:ea typeface="华文楷体" panose="02010600040101010101" pitchFamily="2" charset="-122"/>
              </a:rPr>
              <a:t>GNN</a:t>
            </a:r>
            <a:r>
              <a:rPr lang="zh-CN" altLang="en-US" sz="1600" dirty="0">
                <a:latin typeface="华文楷体" panose="02010600040101010101" pitchFamily="2" charset="-122"/>
                <a:ea typeface="华文楷体" panose="02010600040101010101" pitchFamily="2" charset="-122"/>
              </a:rPr>
              <a:t>模型的输出，推断出训练数据的特性和分布，进而获得有关训练数据的敏感信息</a:t>
            </a:r>
            <a:endParaRPr lang="en-US" altLang="zh-CN" sz="1600" dirty="0">
              <a:latin typeface="华文楷体" panose="02010600040101010101" pitchFamily="2" charset="-122"/>
              <a:ea typeface="华文楷体" panose="02010600040101010101" pitchFamily="2" charset="-122"/>
            </a:endParaRPr>
          </a:p>
        </p:txBody>
      </p:sp>
      <p:sp>
        <p:nvSpPr>
          <p:cNvPr id="16" name="文本框 15"/>
          <p:cNvSpPr txBox="1"/>
          <p:nvPr/>
        </p:nvSpPr>
        <p:spPr>
          <a:xfrm>
            <a:off x="929571" y="3962565"/>
            <a:ext cx="1596188"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防御措施</a:t>
            </a:r>
            <a:endParaRPr lang="en-US" altLang="zh-CN" dirty="0">
              <a:latin typeface="华文楷体" panose="02010600040101010101" pitchFamily="2" charset="-122"/>
              <a:ea typeface="华文楷体" panose="02010600040101010101" pitchFamily="2" charset="-122"/>
            </a:endParaRPr>
          </a:p>
        </p:txBody>
      </p:sp>
      <p:pic>
        <p:nvPicPr>
          <p:cNvPr id="17" name="图片 16"/>
          <p:cNvPicPr>
            <a:picLocks noChangeAspect="1"/>
          </p:cNvPicPr>
          <p:nvPr/>
        </p:nvPicPr>
        <p:blipFill>
          <a:blip r:embed="rId5"/>
          <a:stretch>
            <a:fillRect/>
          </a:stretch>
        </p:blipFill>
        <p:spPr>
          <a:xfrm>
            <a:off x="682873" y="4037715"/>
            <a:ext cx="291600" cy="291600"/>
          </a:xfrm>
          <a:prstGeom prst="rect">
            <a:avLst/>
          </a:prstGeom>
        </p:spPr>
      </p:pic>
      <p:sp>
        <p:nvSpPr>
          <p:cNvPr id="18" name="文本框 17"/>
          <p:cNvSpPr txBox="1"/>
          <p:nvPr/>
        </p:nvSpPr>
        <p:spPr>
          <a:xfrm>
            <a:off x="929571" y="4383632"/>
            <a:ext cx="8347523" cy="369332"/>
          </a:xfrm>
          <a:prstGeom prst="rect">
            <a:avLst/>
          </a:prstGeom>
          <a:noFill/>
        </p:spPr>
        <p:txBody>
          <a:bodyPr wrap="square">
            <a:spAutoFit/>
          </a:bodyPr>
          <a:lstStyle/>
          <a:p>
            <a:r>
              <a:rPr lang="zh-CN" altLang="en-US" b="1" dirty="0">
                <a:latin typeface="华文楷体" panose="02010600040101010101" pitchFamily="2" charset="-122"/>
                <a:ea typeface="华文楷体" panose="02010600040101010101" pitchFamily="2" charset="-122"/>
              </a:rPr>
              <a:t>对抗训练</a:t>
            </a:r>
            <a:r>
              <a:rPr lang="en-US" altLang="zh-CN"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在模型训练过程中引入对抗样本，使模型增强对对抗攻击的鲁棒性</a:t>
            </a:r>
          </a:p>
        </p:txBody>
      </p:sp>
      <p:sp>
        <p:nvSpPr>
          <p:cNvPr id="20" name="文本框 19"/>
          <p:cNvSpPr txBox="1"/>
          <p:nvPr/>
        </p:nvSpPr>
        <p:spPr>
          <a:xfrm>
            <a:off x="929571" y="4801195"/>
            <a:ext cx="8347523" cy="369332"/>
          </a:xfrm>
          <a:prstGeom prst="rect">
            <a:avLst/>
          </a:prstGeom>
          <a:noFill/>
        </p:spPr>
        <p:txBody>
          <a:bodyPr wrap="square">
            <a:spAutoFit/>
          </a:bodyPr>
          <a:lstStyle/>
          <a:p>
            <a:r>
              <a:rPr lang="zh-CN" altLang="en-US" b="1" dirty="0">
                <a:latin typeface="华文楷体" panose="02010600040101010101" pitchFamily="2" charset="-122"/>
                <a:ea typeface="华文楷体" panose="02010600040101010101" pitchFamily="2" charset="-122"/>
              </a:rPr>
              <a:t>访问控制</a:t>
            </a:r>
            <a:r>
              <a:rPr lang="en-US" altLang="zh-CN" dirty="0">
                <a:latin typeface="华文楷体" panose="02010600040101010101" pitchFamily="2" charset="-122"/>
                <a:ea typeface="华文楷体" panose="02010600040101010101" pitchFamily="2" charset="-122"/>
              </a:rPr>
              <a:t>-</a:t>
            </a:r>
            <a:r>
              <a:rPr lang="zh-CN" altLang="en-US" sz="1600" b="0" i="0" dirty="0">
                <a:solidFill>
                  <a:srgbClr val="0D0D0D"/>
                </a:solidFill>
                <a:effectLst/>
                <a:highlight>
                  <a:srgbClr val="FFFFFF"/>
                </a:highlight>
                <a:latin typeface="华文楷体" panose="02010600040101010101" pitchFamily="2" charset="-122"/>
                <a:ea typeface="华文楷体" panose="02010600040101010101" pitchFamily="2" charset="-122"/>
              </a:rPr>
              <a:t>实施严格的权限管理，确保只有经过授权的人员可以访问和修改模型参数</a:t>
            </a:r>
            <a:endParaRPr lang="zh-CN" altLang="en-US" sz="1600" b="0" i="0" dirty="0">
              <a:solidFill>
                <a:srgbClr val="0D0D0D"/>
              </a:solidFill>
              <a:effectLst/>
              <a:highlight>
                <a:srgbClr val="FFFFFF"/>
              </a:highlight>
              <a:latin typeface="ui-sans-serif"/>
            </a:endParaRPr>
          </a:p>
        </p:txBody>
      </p:sp>
      <p:sp>
        <p:nvSpPr>
          <p:cNvPr id="22" name="文本框 21"/>
          <p:cNvSpPr txBox="1"/>
          <p:nvPr/>
        </p:nvSpPr>
        <p:spPr>
          <a:xfrm>
            <a:off x="929571" y="5217580"/>
            <a:ext cx="9382240" cy="369332"/>
          </a:xfrm>
          <a:prstGeom prst="rect">
            <a:avLst/>
          </a:prstGeom>
          <a:noFill/>
        </p:spPr>
        <p:txBody>
          <a:bodyPr wrap="square">
            <a:spAutoFit/>
          </a:bodyPr>
          <a:lstStyle/>
          <a:p>
            <a:r>
              <a:rPr lang="zh-CN" altLang="en-US" b="1" dirty="0">
                <a:latin typeface="华文楷体" panose="02010600040101010101" pitchFamily="2" charset="-122"/>
                <a:ea typeface="华文楷体" panose="02010600040101010101" pitchFamily="2" charset="-122"/>
              </a:rPr>
              <a:t>模型加密和签名</a:t>
            </a:r>
            <a:r>
              <a:rPr lang="en-US" altLang="zh-CN" dirty="0">
                <a:latin typeface="华文楷体" panose="02010600040101010101" pitchFamily="2" charset="-122"/>
                <a:ea typeface="华文楷体" panose="02010600040101010101" pitchFamily="2" charset="-122"/>
              </a:rPr>
              <a:t>-</a:t>
            </a:r>
            <a:r>
              <a:rPr lang="zh-CN" altLang="en-US" sz="1600" b="0" i="0" dirty="0">
                <a:solidFill>
                  <a:srgbClr val="0D0D0D"/>
                </a:solidFill>
                <a:effectLst/>
                <a:highlight>
                  <a:srgbClr val="FFFFFF"/>
                </a:highlight>
                <a:latin typeface="华文楷体" panose="02010600040101010101" pitchFamily="2" charset="-122"/>
                <a:ea typeface="华文楷体" panose="02010600040101010101" pitchFamily="2" charset="-122"/>
              </a:rPr>
              <a:t>对模型参数进行加密和数字签名，确保模型在传输和存储过程中未被篡改</a:t>
            </a:r>
            <a:endParaRPr lang="zh-CN" altLang="en-US" sz="1600" b="0" i="0" dirty="0">
              <a:solidFill>
                <a:srgbClr val="0D0D0D"/>
              </a:solidFill>
              <a:effectLst/>
              <a:highlight>
                <a:srgbClr val="FFFFFF"/>
              </a:highlight>
              <a:latin typeface="ui-sans-serif"/>
            </a:endParaRPr>
          </a:p>
        </p:txBody>
      </p:sp>
      <p:sp>
        <p:nvSpPr>
          <p:cNvPr id="24" name="文本框 23"/>
          <p:cNvSpPr txBox="1"/>
          <p:nvPr/>
        </p:nvSpPr>
        <p:spPr>
          <a:xfrm>
            <a:off x="929571" y="5635143"/>
            <a:ext cx="9382240" cy="369332"/>
          </a:xfrm>
          <a:prstGeom prst="rect">
            <a:avLst/>
          </a:prstGeom>
          <a:noFill/>
        </p:spPr>
        <p:txBody>
          <a:bodyPr wrap="square">
            <a:spAutoFit/>
          </a:bodyPr>
          <a:lstStyle/>
          <a:p>
            <a:r>
              <a:rPr lang="zh-CN" altLang="en-US" b="1" dirty="0">
                <a:latin typeface="华文楷体" panose="02010600040101010101" pitchFamily="2" charset="-122"/>
                <a:ea typeface="华文楷体" panose="02010600040101010101" pitchFamily="2" charset="-122"/>
              </a:rPr>
              <a:t>差分隐私</a:t>
            </a:r>
            <a:r>
              <a:rPr lang="en-US" altLang="zh-CN" dirty="0">
                <a:latin typeface="华文楷体" panose="02010600040101010101" pitchFamily="2" charset="-122"/>
                <a:ea typeface="华文楷体" panose="02010600040101010101" pitchFamily="2" charset="-122"/>
              </a:rPr>
              <a:t>-</a:t>
            </a:r>
            <a:r>
              <a:rPr lang="zh-CN" altLang="en-US" sz="1600" b="0" i="0" dirty="0">
                <a:solidFill>
                  <a:srgbClr val="0D0D0D"/>
                </a:solidFill>
                <a:effectLst/>
                <a:highlight>
                  <a:srgbClr val="FFFFFF"/>
                </a:highlight>
                <a:latin typeface="华文楷体" panose="02010600040101010101" pitchFamily="2" charset="-122"/>
                <a:ea typeface="华文楷体" panose="02010600040101010101" pitchFamily="2" charset="-122"/>
              </a:rPr>
              <a:t>在模型训练和推理过程中引入差分隐私保护，防止推理攻击和数据泄露</a:t>
            </a:r>
            <a:endParaRPr lang="zh-CN" altLang="en-US" sz="1600" b="0" i="0" dirty="0">
              <a:solidFill>
                <a:srgbClr val="0D0D0D"/>
              </a:solidFill>
              <a:effectLst/>
              <a:highlight>
                <a:srgbClr val="FFFFFF"/>
              </a:highlight>
              <a:latin typeface="ui-sans-serif"/>
            </a:endParaRPr>
          </a:p>
        </p:txBody>
      </p:sp>
      <p:sp>
        <p:nvSpPr>
          <p:cNvPr id="25" name="文本框 24"/>
          <p:cNvSpPr txBox="1"/>
          <p:nvPr/>
        </p:nvSpPr>
        <p:spPr>
          <a:xfrm>
            <a:off x="1073953" y="3761621"/>
            <a:ext cx="10280597" cy="338554"/>
          </a:xfrm>
          <a:prstGeom prst="rect">
            <a:avLst/>
          </a:prstGeom>
          <a:noFill/>
        </p:spPr>
        <p:txBody>
          <a:bodyPr wrap="square">
            <a:spAutoFit/>
          </a:bodyPr>
          <a:lstStyle/>
          <a:p>
            <a:r>
              <a:rPr lang="en-US" altLang="zh-CN" sz="1600" b="1" dirty="0">
                <a:latin typeface="华文楷体" panose="02010600040101010101" pitchFamily="2" charset="-122"/>
                <a:ea typeface="华文楷体" panose="02010600040101010101" pitchFamily="2" charset="-122"/>
              </a:rPr>
              <a:t>…</a:t>
            </a:r>
          </a:p>
        </p:txBody>
      </p:sp>
      <p:sp>
        <p:nvSpPr>
          <p:cNvPr id="26" name="文本框 25"/>
          <p:cNvSpPr txBox="1"/>
          <p:nvPr/>
        </p:nvSpPr>
        <p:spPr>
          <a:xfrm>
            <a:off x="1001762" y="6088097"/>
            <a:ext cx="10280597" cy="338554"/>
          </a:xfrm>
          <a:prstGeom prst="rect">
            <a:avLst/>
          </a:prstGeom>
          <a:noFill/>
        </p:spPr>
        <p:txBody>
          <a:bodyPr wrap="square">
            <a:spAutoFit/>
          </a:bodyPr>
          <a:lstStyle/>
          <a:p>
            <a:r>
              <a:rPr lang="en-US" altLang="zh-CN" sz="1600" b="1" dirty="0">
                <a:latin typeface="华文楷体" panose="02010600040101010101" pitchFamily="2" charset="-122"/>
                <a:ea typeface="华文楷体" panose="02010600040101010101" pitchFamily="2" charset="-122"/>
              </a:rPr>
              <a:t>…</a:t>
            </a:r>
          </a:p>
        </p:txBody>
      </p:sp>
      <p:sp>
        <p:nvSpPr>
          <p:cNvPr id="27" name="文本框 26"/>
          <p:cNvSpPr txBox="1"/>
          <p:nvPr/>
        </p:nvSpPr>
        <p:spPr>
          <a:xfrm>
            <a:off x="929571" y="1692231"/>
            <a:ext cx="1596188"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攻击类型</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2400" b="0" i="0" dirty="0">
                <a:solidFill>
                  <a:srgbClr val="0D0D0D"/>
                </a:solidFill>
                <a:effectLst/>
                <a:highlight>
                  <a:srgbClr val="FFFFFF"/>
                </a:highlight>
                <a:latin typeface="Arial Rounded MT Bold" panose="020F0704030504030204" pitchFamily="34" charset="0"/>
              </a:rPr>
              <a:t>Securing Graph Neural Networks in </a:t>
            </a:r>
            <a:r>
              <a:rPr lang="en-US" altLang="zh-CN" sz="2400" b="0" i="0" dirty="0" err="1">
                <a:solidFill>
                  <a:srgbClr val="0D0D0D"/>
                </a:solidFill>
                <a:effectLst/>
                <a:highlight>
                  <a:srgbClr val="FFFFFF"/>
                </a:highlight>
                <a:latin typeface="Arial Rounded MT Bold" panose="020F0704030504030204" pitchFamily="34" charset="0"/>
              </a:rPr>
              <a:t>MLaaS</a:t>
            </a:r>
            <a:r>
              <a:rPr lang="en-US" altLang="zh-CN" sz="2400" b="0" i="0" dirty="0">
                <a:solidFill>
                  <a:srgbClr val="0D0D0D"/>
                </a:solidFill>
                <a:effectLst/>
                <a:highlight>
                  <a:srgbClr val="FFFFFF"/>
                </a:highlight>
                <a:latin typeface="Arial Rounded MT Bold" panose="020F0704030504030204" pitchFamily="34" charset="0"/>
              </a:rPr>
              <a:t>: </a:t>
            </a:r>
            <a:br>
              <a:rPr lang="en-US" altLang="zh-CN" sz="2400" b="0" i="0" dirty="0">
                <a:solidFill>
                  <a:srgbClr val="0D0D0D"/>
                </a:solidFill>
                <a:effectLst/>
                <a:highlight>
                  <a:srgbClr val="FFFFFF"/>
                </a:highlight>
                <a:latin typeface="Arial Rounded MT Bold" panose="020F0704030504030204" pitchFamily="34" charset="0"/>
              </a:rPr>
            </a:br>
            <a:r>
              <a:rPr lang="en-US" altLang="zh-CN" sz="2400" b="0" i="0" dirty="0">
                <a:solidFill>
                  <a:srgbClr val="0D0D0D"/>
                </a:solidFill>
                <a:effectLst/>
                <a:highlight>
                  <a:srgbClr val="FFFFFF"/>
                </a:highlight>
                <a:latin typeface="Arial Rounded MT Bold" panose="020F0704030504030204" pitchFamily="34" charset="0"/>
              </a:rPr>
              <a:t>A Comprehensive Realization of Query-based Integrity Verification</a:t>
            </a:r>
            <a:endParaRPr lang="zh-CN" altLang="en-US" sz="2400" dirty="0">
              <a:latin typeface="Arial Rounded MT Bold" panose="020F0704030504030204" pitchFamily="34" charset="0"/>
            </a:endParaRPr>
          </a:p>
        </p:txBody>
      </p:sp>
      <p:sp>
        <p:nvSpPr>
          <p:cNvPr id="4" name="文本框 3"/>
          <p:cNvSpPr txBox="1"/>
          <p:nvPr/>
        </p:nvSpPr>
        <p:spPr>
          <a:xfrm>
            <a:off x="1122948" y="2024404"/>
            <a:ext cx="8093242" cy="369332"/>
          </a:xfrm>
          <a:prstGeom prst="rect">
            <a:avLst/>
          </a:prstGeom>
          <a:noFill/>
        </p:spPr>
        <p:txBody>
          <a:bodyPr wrap="square">
            <a:spAutoFit/>
          </a:bodyPr>
          <a:lstStyle/>
          <a:p>
            <a:r>
              <a:rPr lang="en-US" altLang="zh-CN" b="1" dirty="0">
                <a:latin typeface="Arial Rounded MT Bold" panose="020F0704030504030204" pitchFamily="34" charset="0"/>
                <a:ea typeface="华文楷体" panose="02010600040101010101" pitchFamily="2" charset="-122"/>
              </a:rPr>
              <a:t>Motivation</a:t>
            </a:r>
            <a:endParaRPr lang="en-US" altLang="zh-CN" dirty="0">
              <a:latin typeface="Arial Rounded MT Bold" panose="020F0704030504030204" pitchFamily="34" charset="0"/>
              <a:ea typeface="华文楷体" panose="02010600040101010101" pitchFamily="2" charset="-122"/>
            </a:endParaRPr>
          </a:p>
        </p:txBody>
      </p:sp>
      <p:pic>
        <p:nvPicPr>
          <p:cNvPr id="5" name="图形 4"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7469" y="2024404"/>
            <a:ext cx="369332" cy="369332"/>
          </a:xfrm>
          <a:prstGeom prst="rect">
            <a:avLst/>
          </a:prstGeom>
        </p:spPr>
      </p:pic>
      <p:sp>
        <p:nvSpPr>
          <p:cNvPr id="9" name="文本框 8"/>
          <p:cNvSpPr txBox="1"/>
          <p:nvPr/>
        </p:nvSpPr>
        <p:spPr>
          <a:xfrm>
            <a:off x="1058779" y="2393736"/>
            <a:ext cx="10748210" cy="646331"/>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在</a:t>
            </a:r>
            <a:r>
              <a:rPr lang="en-US" altLang="zh-CN" dirty="0" err="1">
                <a:latin typeface="华文楷体" panose="02010600040101010101" pitchFamily="2" charset="-122"/>
                <a:ea typeface="华文楷体" panose="02010600040101010101" pitchFamily="2" charset="-122"/>
              </a:rPr>
              <a:t>MLaaS</a:t>
            </a:r>
            <a:r>
              <a:rPr lang="zh-CN" altLang="en-US" dirty="0">
                <a:latin typeface="华文楷体" panose="02010600040101010101" pitchFamily="2" charset="-122"/>
                <a:ea typeface="华文楷体" panose="02010600040101010101" pitchFamily="2" charset="-122"/>
              </a:rPr>
              <a:t>中部署图神经网络开辟了新的</a:t>
            </a:r>
            <a:r>
              <a:rPr lang="zh-CN" altLang="en-US" dirty="0">
                <a:highlight>
                  <a:srgbClr val="FFFF00"/>
                </a:highlight>
                <a:latin typeface="华文楷体" panose="02010600040101010101" pitchFamily="2" charset="-122"/>
                <a:ea typeface="华文楷体" panose="02010600040101010101" pitchFamily="2" charset="-122"/>
              </a:rPr>
              <a:t>攻击面</a:t>
            </a:r>
            <a:r>
              <a:rPr lang="zh-CN" altLang="en-US" dirty="0">
                <a:latin typeface="华文楷体" panose="02010600040101010101" pitchFamily="2" charset="-122"/>
                <a:ea typeface="华文楷体" panose="02010600040101010101" pitchFamily="2" charset="-122"/>
              </a:rPr>
              <a:t>，并加剧了以模型为中心的攻击的安全问题。且传统需要直接访问已部署模型的本地保护措施不适用于云存储环境</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对话气泡: 圆角矩形 2"/>
          <p:cNvSpPr/>
          <p:nvPr/>
        </p:nvSpPr>
        <p:spPr>
          <a:xfrm>
            <a:off x="5807243" y="1627541"/>
            <a:ext cx="1997242" cy="766195"/>
          </a:xfrm>
          <a:prstGeom prst="wedgeRoundRectCallout">
            <a:avLst>
              <a:gd name="adj1" fmla="val -75860"/>
              <a:gd name="adj2" fmla="val 5820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dirty="0">
                <a:solidFill>
                  <a:schemeClr val="tx1"/>
                </a:solidFill>
                <a:latin typeface="Times New Roman" panose="02020603050405020304" pitchFamily="18" charset="0"/>
                <a:ea typeface="华文楷体" panose="02010600040101010101" pitchFamily="2" charset="-122"/>
              </a:rPr>
              <a:t>配置错误</a:t>
            </a:r>
            <a:endParaRPr lang="en-US" altLang="zh-CN" dirty="0">
              <a:solidFill>
                <a:schemeClr val="tx1"/>
              </a:solidFill>
              <a:latin typeface="Times New Roman" panose="02020603050405020304" pitchFamily="18" charset="0"/>
              <a:ea typeface="华文楷体" panose="02010600040101010101" pitchFamily="2" charset="-122"/>
            </a:endParaRPr>
          </a:p>
          <a:p>
            <a:pPr marL="285750" indent="-285750">
              <a:buFont typeface="Arial" panose="020B0604020202020204" pitchFamily="34" charset="0"/>
              <a:buChar char="•"/>
            </a:pPr>
            <a:r>
              <a:rPr lang="zh-CN" altLang="en-US" dirty="0">
                <a:solidFill>
                  <a:schemeClr val="tx1"/>
                </a:solidFill>
                <a:latin typeface="Times New Roman" panose="02020603050405020304" pitchFamily="18" charset="0"/>
                <a:ea typeface="华文楷体" panose="02010600040101010101" pitchFamily="2" charset="-122"/>
              </a:rPr>
              <a:t>访问管理不足 </a:t>
            </a:r>
            <a:endParaRPr lang="en-US" altLang="zh-CN" dirty="0">
              <a:solidFill>
                <a:schemeClr val="tx1"/>
              </a:solidFill>
              <a:latin typeface="Times New Roman" panose="02020603050405020304" pitchFamily="18" charset="0"/>
              <a:ea typeface="华文楷体" panose="02010600040101010101" pitchFamily="2" charset="-122"/>
            </a:endParaRPr>
          </a:p>
          <a:p>
            <a:pPr marL="285750" indent="-285750">
              <a:buFont typeface="Arial" panose="020B0604020202020204" pitchFamily="34" charset="0"/>
              <a:buChar char="•"/>
            </a:pPr>
            <a:r>
              <a:rPr lang="en-US" altLang="zh-CN" dirty="0">
                <a:solidFill>
                  <a:schemeClr val="tx1"/>
                </a:solidFill>
                <a:latin typeface="Times New Roman" panose="02020603050405020304" pitchFamily="18" charset="0"/>
                <a:ea typeface="华文楷体" panose="02010600040101010101" pitchFamily="2" charset="-122"/>
              </a:rPr>
              <a:t>Bit-flip</a:t>
            </a:r>
            <a:r>
              <a:rPr lang="zh-CN" altLang="en-US" dirty="0">
                <a:solidFill>
                  <a:schemeClr val="tx1"/>
                </a:solidFill>
                <a:latin typeface="Times New Roman" panose="02020603050405020304" pitchFamily="18" charset="0"/>
                <a:ea typeface="华文楷体" panose="02010600040101010101" pitchFamily="2" charset="-122"/>
              </a:rPr>
              <a:t>攻击</a:t>
            </a:r>
          </a:p>
        </p:txBody>
      </p:sp>
      <p:sp>
        <p:nvSpPr>
          <p:cNvPr id="6" name="文本框 5"/>
          <p:cNvSpPr txBox="1"/>
          <p:nvPr/>
        </p:nvSpPr>
        <p:spPr>
          <a:xfrm>
            <a:off x="1122948" y="3426469"/>
            <a:ext cx="8093242" cy="369332"/>
          </a:xfrm>
          <a:prstGeom prst="rect">
            <a:avLst/>
          </a:prstGeom>
          <a:noFill/>
        </p:spPr>
        <p:txBody>
          <a:bodyPr wrap="square">
            <a:spAutoFit/>
          </a:bodyPr>
          <a:lstStyle/>
          <a:p>
            <a:r>
              <a:rPr lang="en-US" altLang="zh-CN" b="1" dirty="0">
                <a:latin typeface="Arial Rounded MT Bold" panose="020F0704030504030204" pitchFamily="34" charset="0"/>
                <a:ea typeface="华文楷体" panose="02010600040101010101" pitchFamily="2" charset="-122"/>
              </a:rPr>
              <a:t>Contribution</a:t>
            </a:r>
            <a:endParaRPr lang="en-US" altLang="zh-CN" dirty="0">
              <a:latin typeface="Arial Rounded MT Bold" panose="020F0704030504030204" pitchFamily="34" charset="0"/>
              <a:ea typeface="华文楷体" panose="02010600040101010101" pitchFamily="2" charset="-122"/>
            </a:endParaRPr>
          </a:p>
        </p:txBody>
      </p:sp>
      <p:pic>
        <p:nvPicPr>
          <p:cNvPr id="7" name="图形 6"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7469" y="3426469"/>
            <a:ext cx="369332" cy="369332"/>
          </a:xfrm>
          <a:prstGeom prst="rect">
            <a:avLst/>
          </a:prstGeom>
        </p:spPr>
      </p:pic>
      <p:sp>
        <p:nvSpPr>
          <p:cNvPr id="15" name="文本框 14"/>
          <p:cNvSpPr txBox="1"/>
          <p:nvPr/>
        </p:nvSpPr>
        <p:spPr>
          <a:xfrm>
            <a:off x="1122947" y="3859037"/>
            <a:ext cx="10619873" cy="1631216"/>
          </a:xfrm>
          <a:prstGeom prst="rect">
            <a:avLst/>
          </a:prstGeom>
          <a:noFill/>
        </p:spPr>
        <p:txBody>
          <a:bodyPr wrap="square">
            <a:spAutoFit/>
          </a:bodyPr>
          <a:lstStyle/>
          <a:p>
            <a:pPr>
              <a:spcAft>
                <a:spcPts val="600"/>
              </a:spcAft>
            </a:pPr>
            <a:r>
              <a:rPr lang="zh-CN" altLang="en-US" dirty="0">
                <a:latin typeface="华文楷体" panose="02010600040101010101" pitchFamily="2" charset="-122"/>
                <a:ea typeface="华文楷体" panose="02010600040101010101" pitchFamily="2" charset="-122"/>
              </a:rPr>
              <a:t>设计一个全面的 GNN 完整性验证模式，适用于 </a:t>
            </a:r>
            <a:r>
              <a:rPr lang="en-US" altLang="zh-CN" dirty="0" err="1">
                <a:latin typeface="华文楷体" panose="02010600040101010101" pitchFamily="2" charset="-122"/>
                <a:ea typeface="华文楷体" panose="02010600040101010101" pitchFamily="2" charset="-122"/>
              </a:rPr>
              <a:t>MLaaS</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中固有的有限模型访问</a:t>
            </a:r>
            <a:endParaRPr lang="en-US" altLang="zh-CN" dirty="0">
              <a:latin typeface="华文楷体" panose="02010600040101010101" pitchFamily="2" charset="-122"/>
              <a:ea typeface="华文楷体" panose="02010600040101010101" pitchFamily="2" charset="-122"/>
            </a:endParaRPr>
          </a:p>
          <a:p>
            <a:pPr>
              <a:spcAft>
                <a:spcPts val="600"/>
              </a:spcAft>
            </a:pPr>
            <a:r>
              <a:rPr lang="zh-CN" altLang="en-US" dirty="0">
                <a:latin typeface="华文楷体" panose="02010600040101010101" pitchFamily="2" charset="-122"/>
                <a:ea typeface="华文楷体" panose="02010600040101010101" pitchFamily="2" charset="-122"/>
              </a:rPr>
              <a:t>提出了四种独特的验证方法和相应的新颖节点指纹生成算法，适应各种 </a:t>
            </a:r>
            <a:r>
              <a:rPr lang="en-US" altLang="zh-CN" dirty="0">
                <a:latin typeface="华文楷体" panose="02010600040101010101" pitchFamily="2" charset="-122"/>
                <a:ea typeface="华文楷体" panose="02010600040101010101" pitchFamily="2" charset="-122"/>
              </a:rPr>
              <a:t>GNN </a:t>
            </a:r>
            <a:r>
              <a:rPr lang="zh-CN" altLang="en-US" dirty="0">
                <a:latin typeface="华文楷体" panose="02010600040101010101" pitchFamily="2" charset="-122"/>
                <a:ea typeface="华文楷体" panose="02010600040101010101" pitchFamily="2" charset="-122"/>
              </a:rPr>
              <a:t>设置（传导</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归纳）和验证者的能力（有关 </a:t>
            </a:r>
            <a:r>
              <a:rPr lang="en-US" altLang="zh-CN" dirty="0">
                <a:latin typeface="华文楷体" panose="02010600040101010101" pitchFamily="2" charset="-122"/>
                <a:ea typeface="华文楷体" panose="02010600040101010101" pitchFamily="2" charset="-122"/>
              </a:rPr>
              <a:t>GNN </a:t>
            </a:r>
            <a:r>
              <a:rPr lang="zh-CN" altLang="en-US" dirty="0">
                <a:latin typeface="华文楷体" panose="02010600040101010101" pitchFamily="2" charset="-122"/>
                <a:ea typeface="华文楷体" panose="02010600040101010101" pitchFamily="2" charset="-122"/>
              </a:rPr>
              <a:t>模型的完整</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有限知识）</a:t>
            </a:r>
            <a:endParaRPr lang="en-US" altLang="zh-CN" dirty="0">
              <a:latin typeface="华文楷体" panose="02010600040101010101" pitchFamily="2" charset="-122"/>
              <a:ea typeface="华文楷体" panose="02010600040101010101" pitchFamily="2" charset="-122"/>
            </a:endParaRPr>
          </a:p>
          <a:p>
            <a:pPr>
              <a:spcAft>
                <a:spcPts val="600"/>
              </a:spcAft>
            </a:pPr>
            <a:r>
              <a:rPr lang="zh-CN" altLang="en-US" dirty="0">
                <a:latin typeface="华文楷体" panose="02010600040101010101" pitchFamily="2" charset="-122"/>
                <a:ea typeface="华文楷体" panose="02010600040101010101" pitchFamily="2" charset="-122"/>
              </a:rPr>
              <a:t>通过对四个真实世界数据集针对五种实际的以模型为中心的攻击进行严格测试，我们提出的方法可以成功检测所有这些攻击，同时效率比基准设计高 </a:t>
            </a:r>
            <a:r>
              <a:rPr lang="en-US" altLang="zh-CN" dirty="0">
                <a:latin typeface="华文楷体" panose="02010600040101010101" pitchFamily="2" charset="-122"/>
                <a:ea typeface="华文楷体" panose="02010600040101010101" pitchFamily="2" charset="-122"/>
              </a:rPr>
              <a:t>2-4 </a:t>
            </a:r>
            <a:r>
              <a:rPr lang="zh-CN" altLang="en-US" dirty="0">
                <a:latin typeface="华文楷体" panose="02010600040101010101" pitchFamily="2" charset="-122"/>
                <a:ea typeface="华文楷体" panose="02010600040101010101" pitchFamily="2" charset="-122"/>
              </a:rPr>
              <a:t>倍。</a:t>
            </a:r>
          </a:p>
        </p:txBody>
      </p:sp>
      <p:cxnSp>
        <p:nvCxnSpPr>
          <p:cNvPr id="18" name="直接连接符 17"/>
          <p:cNvCxnSpPr/>
          <p:nvPr/>
        </p:nvCxnSpPr>
        <p:spPr>
          <a:xfrm>
            <a:off x="0" y="6464969"/>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168" y="6492875"/>
            <a:ext cx="8357936" cy="261610"/>
          </a:xfrm>
          <a:prstGeom prst="rect">
            <a:avLst/>
          </a:prstGeom>
          <a:noFill/>
        </p:spPr>
        <p:txBody>
          <a:bodyPr wrap="square">
            <a:spAutoFit/>
          </a:bodyPr>
          <a:lstStyle/>
          <a:p>
            <a:pPr algn="l"/>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Securing Graph Neural Networks in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MLaaS</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A Comprehensive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Realisation</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of Query-based Integrity Verification</a:t>
            </a:r>
            <a:r>
              <a:rPr lang="en-US" altLang="zh-CN" sz="1100" i="0" dirty="0">
                <a:effectLst/>
                <a:highlight>
                  <a:srgbClr val="FFFFFF"/>
                </a:highlight>
                <a:latin typeface="Times New Roman" panose="02020603050405020304" pitchFamily="18" charset="0"/>
                <a:cs typeface="Times New Roman" panose="02020603050405020304" pitchFamily="18" charset="0"/>
              </a:rPr>
              <a:t>,</a:t>
            </a:r>
            <a:r>
              <a:rPr lang="en-US" altLang="zh-CN" sz="1100" dirty="0">
                <a:solidFill>
                  <a:srgbClr val="0563C1"/>
                </a:solidFill>
                <a:highlight>
                  <a:srgbClr val="FFFFFF"/>
                </a:highlight>
                <a:latin typeface="Times New Roman" panose="02020603050405020304" pitchFamily="18" charset="0"/>
                <a:cs typeface="Times New Roman" panose="02020603050405020304" pitchFamily="18" charset="0"/>
              </a:rPr>
              <a:t>  </a:t>
            </a:r>
            <a:r>
              <a:rPr lang="en-US" altLang="zh-CN" sz="1100" i="0" u="none"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u="none" strike="noStrike" dirty="0">
                <a:effectLst/>
                <a:highlight>
                  <a:srgbClr val="FFFFFF"/>
                </a:highlight>
                <a:latin typeface="Times New Roman" panose="02020603050405020304" pitchFamily="18" charset="0"/>
                <a:cs typeface="Times New Roman" panose="02020603050405020304" pitchFamily="18" charset="0"/>
              </a:rPr>
              <a:t> Pan</a:t>
            </a:r>
            <a:r>
              <a:rPr lang="en-US" altLang="zh-CN" sz="1100" dirty="0">
                <a:highlight>
                  <a:srgbClr val="FFFFFF"/>
                </a:highlight>
                <a:latin typeface="Times New Roman" panose="02020603050405020304" pitchFamily="18" charset="0"/>
                <a:cs typeface="Times New Roman" panose="02020603050405020304" pitchFamily="18" charset="0"/>
              </a:rPr>
              <a:t>,</a:t>
            </a:r>
            <a:r>
              <a:rPr lang="en-US" altLang="zh-CN" sz="1100" i="0" dirty="0">
                <a:effectLst/>
                <a:highlight>
                  <a:srgbClr val="FFFFFF"/>
                </a:highlight>
                <a:latin typeface="Times New Roman" panose="02020603050405020304" pitchFamily="18" charset="0"/>
                <a:cs typeface="Times New Roman" panose="02020603050405020304" pitchFamily="18" charset="0"/>
              </a:rPr>
              <a:t> S&amp;P,2024</a:t>
            </a:r>
            <a:endParaRPr lang="en-US" altLang="zh-CN" sz="1100" dirty="0">
              <a:solidFill>
                <a:srgbClr val="313131"/>
              </a:solidFill>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2400" b="0" i="0" dirty="0">
                <a:solidFill>
                  <a:srgbClr val="0D0D0D"/>
                </a:solidFill>
                <a:effectLst/>
                <a:highlight>
                  <a:srgbClr val="FFFFFF"/>
                </a:highlight>
                <a:latin typeface="Arial Rounded MT Bold" panose="020F0704030504030204" pitchFamily="34" charset="0"/>
              </a:rPr>
              <a:t>Securing Graph Neural Networks in </a:t>
            </a:r>
            <a:r>
              <a:rPr lang="en-US" altLang="zh-CN" sz="2400" b="0" i="0" dirty="0" err="1">
                <a:solidFill>
                  <a:srgbClr val="0D0D0D"/>
                </a:solidFill>
                <a:effectLst/>
                <a:highlight>
                  <a:srgbClr val="FFFFFF"/>
                </a:highlight>
                <a:latin typeface="Arial Rounded MT Bold" panose="020F0704030504030204" pitchFamily="34" charset="0"/>
              </a:rPr>
              <a:t>MLaaS</a:t>
            </a:r>
            <a:r>
              <a:rPr lang="en-US" altLang="zh-CN" sz="2400" b="0" i="0" dirty="0">
                <a:solidFill>
                  <a:srgbClr val="0D0D0D"/>
                </a:solidFill>
                <a:effectLst/>
                <a:highlight>
                  <a:srgbClr val="FFFFFF"/>
                </a:highlight>
                <a:latin typeface="Arial Rounded MT Bold" panose="020F0704030504030204" pitchFamily="34" charset="0"/>
              </a:rPr>
              <a:t>: </a:t>
            </a:r>
            <a:br>
              <a:rPr lang="en-US" altLang="zh-CN" sz="2400" b="0" i="0" dirty="0">
                <a:solidFill>
                  <a:srgbClr val="0D0D0D"/>
                </a:solidFill>
                <a:effectLst/>
                <a:highlight>
                  <a:srgbClr val="FFFFFF"/>
                </a:highlight>
                <a:latin typeface="Arial Rounded MT Bold" panose="020F0704030504030204" pitchFamily="34" charset="0"/>
              </a:rPr>
            </a:br>
            <a:r>
              <a:rPr lang="en-US" altLang="zh-CN" sz="2400" b="0" i="0" dirty="0">
                <a:solidFill>
                  <a:srgbClr val="0D0D0D"/>
                </a:solidFill>
                <a:effectLst/>
                <a:highlight>
                  <a:srgbClr val="FFFFFF"/>
                </a:highlight>
                <a:latin typeface="Arial Rounded MT Bold" panose="020F0704030504030204" pitchFamily="34" charset="0"/>
              </a:rPr>
              <a:t>A Comprehensive Realization of Query-based Integrity Verification</a:t>
            </a:r>
            <a:endParaRPr lang="zh-CN" altLang="en-US" sz="2400" dirty="0">
              <a:latin typeface="Arial Rounded MT Bold" panose="020F0704030504030204" pitchFamily="34" charset="0"/>
            </a:endParaRPr>
          </a:p>
        </p:txBody>
      </p:sp>
      <p:sp>
        <p:nvSpPr>
          <p:cNvPr id="3" name="文本框 2"/>
          <p:cNvSpPr txBox="1"/>
          <p:nvPr/>
        </p:nvSpPr>
        <p:spPr>
          <a:xfrm>
            <a:off x="1263679" y="1533927"/>
            <a:ext cx="8093242" cy="369332"/>
          </a:xfrm>
          <a:prstGeom prst="rect">
            <a:avLst/>
          </a:prstGeom>
          <a:noFill/>
        </p:spPr>
        <p:txBody>
          <a:bodyPr wrap="square">
            <a:spAutoFit/>
          </a:bodyPr>
          <a:lstStyle/>
          <a:p>
            <a:r>
              <a:rPr lang="en-US" altLang="zh-CN" b="1" dirty="0">
                <a:latin typeface="Arial Rounded MT Bold" panose="020F0704030504030204" pitchFamily="34" charset="0"/>
                <a:ea typeface="华文楷体" panose="02010600040101010101" pitchFamily="2" charset="-122"/>
              </a:rPr>
              <a:t>Preliminary</a:t>
            </a:r>
            <a:endParaRPr lang="en-US" altLang="zh-CN" dirty="0">
              <a:latin typeface="Arial Rounded MT Bold" panose="020F0704030504030204" pitchFamily="34" charset="0"/>
              <a:ea typeface="华文楷体" panose="02010600040101010101" pitchFamily="2" charset="-122"/>
            </a:endParaRPr>
          </a:p>
        </p:txBody>
      </p:sp>
      <p:pic>
        <p:nvPicPr>
          <p:cNvPr id="4" name="图形 3"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533927"/>
            <a:ext cx="369332" cy="369332"/>
          </a:xfrm>
          <a:prstGeom prst="rect">
            <a:avLst/>
          </a:prstGeom>
        </p:spPr>
      </p:pic>
      <p:sp>
        <p:nvSpPr>
          <p:cNvPr id="6" name="文本框 5"/>
          <p:cNvSpPr txBox="1"/>
          <p:nvPr/>
        </p:nvSpPr>
        <p:spPr>
          <a:xfrm>
            <a:off x="1415898" y="2060036"/>
            <a:ext cx="1126776"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节点分类</a:t>
            </a:r>
          </a:p>
        </p:txBody>
      </p:sp>
      <p:sp>
        <p:nvSpPr>
          <p:cNvPr id="7" name="文本框 6"/>
          <p:cNvSpPr txBox="1"/>
          <p:nvPr/>
        </p:nvSpPr>
        <p:spPr>
          <a:xfrm>
            <a:off x="3076255" y="1796982"/>
            <a:ext cx="6123892" cy="369332"/>
          </a:xfrm>
          <a:prstGeom prst="rect">
            <a:avLst/>
          </a:prstGeom>
          <a:noFill/>
        </p:spPr>
        <p:txBody>
          <a:bodyPr wrap="square" rtlCol="0">
            <a:spAutoFit/>
          </a:bodyPr>
          <a:lstStyle/>
          <a:p>
            <a:r>
              <a:rPr lang="en-US" altLang="zh-CN" dirty="0" err="1">
                <a:latin typeface="华文楷体" panose="02010600040101010101" pitchFamily="2" charset="-122"/>
                <a:ea typeface="华文楷体" panose="02010600040101010101" pitchFamily="2" charset="-122"/>
              </a:rPr>
              <a:t>Transductive</a:t>
            </a:r>
            <a:r>
              <a:rPr lang="en-US" altLang="zh-CN" dirty="0">
                <a:latin typeface="华文楷体" panose="02010600040101010101" pitchFamily="2" charset="-122"/>
                <a:ea typeface="华文楷体" panose="02010600040101010101" pitchFamily="2" charset="-122"/>
              </a:rPr>
              <a:t>-</a:t>
            </a:r>
            <a:r>
              <a:rPr lang="zh-CN" altLang="en-US" b="0" i="0" dirty="0">
                <a:solidFill>
                  <a:srgbClr val="0D0D0D"/>
                </a:solidFill>
                <a:effectLst/>
                <a:highlight>
                  <a:srgbClr val="FFFFFF"/>
                </a:highlight>
                <a:latin typeface="华文楷体" panose="02010600040101010101" pitchFamily="2" charset="-122"/>
                <a:ea typeface="华文楷体" panose="02010600040101010101" pitchFamily="2" charset="-122"/>
              </a:rPr>
              <a:t>在训练和测试阶段使用相同的图结构</a:t>
            </a:r>
            <a:endParaRPr lang="zh-CN" altLang="en-US" dirty="0">
              <a:latin typeface="华文楷体" panose="02010600040101010101" pitchFamily="2" charset="-122"/>
              <a:ea typeface="华文楷体" panose="02010600040101010101" pitchFamily="2" charset="-122"/>
            </a:endParaRPr>
          </a:p>
        </p:txBody>
      </p:sp>
      <p:sp>
        <p:nvSpPr>
          <p:cNvPr id="8" name="文本框 7"/>
          <p:cNvSpPr txBox="1"/>
          <p:nvPr/>
        </p:nvSpPr>
        <p:spPr>
          <a:xfrm>
            <a:off x="3076256" y="2318350"/>
            <a:ext cx="5442102"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Inductive-</a:t>
            </a:r>
            <a:r>
              <a:rPr lang="zh-CN" altLang="en-US" b="0" i="0" dirty="0">
                <a:solidFill>
                  <a:srgbClr val="0D0D0D"/>
                </a:solidFill>
                <a:effectLst/>
                <a:highlight>
                  <a:srgbClr val="FFFFFF"/>
                </a:highlight>
                <a:latin typeface="华文楷体" panose="02010600040101010101" pitchFamily="2" charset="-122"/>
                <a:ea typeface="华文楷体" panose="02010600040101010101" pitchFamily="2" charset="-122"/>
              </a:rPr>
              <a:t>能够处理训练过程中未见过的新节点或新图</a:t>
            </a:r>
            <a:endParaRPr lang="zh-CN" altLang="en-US" dirty="0">
              <a:latin typeface="华文楷体" panose="02010600040101010101" pitchFamily="2" charset="-122"/>
              <a:ea typeface="华文楷体" panose="02010600040101010101" pitchFamily="2" charset="-122"/>
            </a:endParaRPr>
          </a:p>
        </p:txBody>
      </p:sp>
      <p:cxnSp>
        <p:nvCxnSpPr>
          <p:cNvPr id="10" name="直接连接符 9"/>
          <p:cNvCxnSpPr>
            <a:stCxn id="6" idx="3"/>
            <a:endCxn id="7" idx="1"/>
          </p:cNvCxnSpPr>
          <p:nvPr/>
        </p:nvCxnSpPr>
        <p:spPr>
          <a:xfrm flipV="1">
            <a:off x="2542674" y="1981648"/>
            <a:ext cx="533581" cy="263054"/>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6" idx="3"/>
            <a:endCxn id="8" idx="1"/>
          </p:cNvCxnSpPr>
          <p:nvPr/>
        </p:nvCxnSpPr>
        <p:spPr>
          <a:xfrm>
            <a:off x="2542674" y="2244702"/>
            <a:ext cx="533582" cy="258314"/>
          </a:xfrm>
          <a:prstGeom prst="line">
            <a:avLst/>
          </a:prstGeom>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1263679" y="2777922"/>
            <a:ext cx="8093242" cy="369332"/>
          </a:xfrm>
          <a:prstGeom prst="rect">
            <a:avLst/>
          </a:prstGeom>
          <a:noFill/>
        </p:spPr>
        <p:txBody>
          <a:bodyPr wrap="square">
            <a:spAutoFit/>
          </a:bodyPr>
          <a:lstStyle/>
          <a:p>
            <a:r>
              <a:rPr lang="en-US" altLang="zh-CN" b="1" dirty="0">
                <a:latin typeface="Arial Rounded MT Bold" panose="020F0704030504030204" pitchFamily="34" charset="0"/>
                <a:ea typeface="华文楷体" panose="02010600040101010101" pitchFamily="2" charset="-122"/>
              </a:rPr>
              <a:t>Threat Models</a:t>
            </a:r>
            <a:endParaRPr lang="en-US" altLang="zh-CN" dirty="0">
              <a:latin typeface="Arial Rounded MT Bold" panose="020F0704030504030204" pitchFamily="34" charset="0"/>
              <a:ea typeface="华文楷体" panose="02010600040101010101" pitchFamily="2" charset="-122"/>
            </a:endParaRPr>
          </a:p>
        </p:txBody>
      </p:sp>
      <p:pic>
        <p:nvPicPr>
          <p:cNvPr id="15" name="图形 14"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777922"/>
            <a:ext cx="369332" cy="369332"/>
          </a:xfrm>
          <a:prstGeom prst="rect">
            <a:avLst/>
          </a:prstGeom>
        </p:spPr>
      </p:pic>
      <p:sp>
        <p:nvSpPr>
          <p:cNvPr id="17" name="文本框 16"/>
          <p:cNvSpPr txBox="1"/>
          <p:nvPr/>
        </p:nvSpPr>
        <p:spPr>
          <a:xfrm>
            <a:off x="1331493" y="3273406"/>
            <a:ext cx="10804359"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模型参数的故障注入</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攻击者可以识别模型参数中最容易受到攻击的位，并仅修改其中的一小部分</a:t>
            </a:r>
          </a:p>
        </p:txBody>
      </p:sp>
      <p:sp>
        <p:nvSpPr>
          <p:cNvPr id="18" name="文本框 17"/>
          <p:cNvSpPr txBox="1"/>
          <p:nvPr/>
        </p:nvSpPr>
        <p:spPr>
          <a:xfrm>
            <a:off x="1331492" y="3772900"/>
            <a:ext cx="10804359"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模型替换攻击</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攻击者可以用预先构建的中毒模型替换整个模型</a:t>
            </a:r>
          </a:p>
        </p:txBody>
      </p:sp>
      <p:cxnSp>
        <p:nvCxnSpPr>
          <p:cNvPr id="19" name="直接连接符 18"/>
          <p:cNvCxnSpPr/>
          <p:nvPr/>
        </p:nvCxnSpPr>
        <p:spPr>
          <a:xfrm>
            <a:off x="0" y="6464969"/>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5"/>
          <a:stretch>
            <a:fillRect/>
          </a:stretch>
        </p:blipFill>
        <p:spPr>
          <a:xfrm>
            <a:off x="1331492" y="4689123"/>
            <a:ext cx="3922410" cy="1586111"/>
          </a:xfrm>
          <a:prstGeom prst="rect">
            <a:avLst/>
          </a:prstGeom>
        </p:spPr>
      </p:pic>
      <p:sp>
        <p:nvSpPr>
          <p:cNvPr id="25" name="文本框 24"/>
          <p:cNvSpPr txBox="1"/>
          <p:nvPr/>
        </p:nvSpPr>
        <p:spPr>
          <a:xfrm>
            <a:off x="1291687" y="4157962"/>
            <a:ext cx="8093242" cy="369332"/>
          </a:xfrm>
          <a:prstGeom prst="rect">
            <a:avLst/>
          </a:prstGeom>
          <a:noFill/>
        </p:spPr>
        <p:txBody>
          <a:bodyPr wrap="square">
            <a:spAutoFit/>
          </a:bodyPr>
          <a:lstStyle/>
          <a:p>
            <a:r>
              <a:rPr lang="en-US" altLang="zh-CN" b="1" dirty="0">
                <a:latin typeface="Arial Rounded MT Bold" panose="020F0704030504030204" pitchFamily="34" charset="0"/>
                <a:ea typeface="华文楷体" panose="02010600040101010101" pitchFamily="2" charset="-122"/>
              </a:rPr>
              <a:t>Design Overview</a:t>
            </a:r>
            <a:endParaRPr lang="en-US" altLang="zh-CN" dirty="0">
              <a:latin typeface="Arial Rounded MT Bold" panose="020F0704030504030204" pitchFamily="34" charset="0"/>
              <a:ea typeface="华文楷体" panose="02010600040101010101" pitchFamily="2" charset="-122"/>
            </a:endParaRPr>
          </a:p>
        </p:txBody>
      </p:sp>
      <p:pic>
        <p:nvPicPr>
          <p:cNvPr id="26" name="图形 25" descr="研究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347" y="4157962"/>
            <a:ext cx="369332" cy="369332"/>
          </a:xfrm>
          <a:prstGeom prst="rect">
            <a:avLst/>
          </a:prstGeom>
        </p:spPr>
      </p:pic>
      <p:sp>
        <p:nvSpPr>
          <p:cNvPr id="5" name="文本框 4">
            <a:extLst>
              <a:ext uri="{FF2B5EF4-FFF2-40B4-BE49-F238E27FC236}">
                <a16:creationId xmlns:a16="http://schemas.microsoft.com/office/drawing/2014/main" id="{BCF7813D-7A6E-60FB-129B-815671DD2E25}"/>
              </a:ext>
            </a:extLst>
          </p:cNvPr>
          <p:cNvSpPr txBox="1"/>
          <p:nvPr/>
        </p:nvSpPr>
        <p:spPr>
          <a:xfrm>
            <a:off x="-64168" y="6492875"/>
            <a:ext cx="8357936" cy="261610"/>
          </a:xfrm>
          <a:prstGeom prst="rect">
            <a:avLst/>
          </a:prstGeom>
          <a:noFill/>
        </p:spPr>
        <p:txBody>
          <a:bodyPr wrap="square">
            <a:spAutoFit/>
          </a:bodyPr>
          <a:lstStyle/>
          <a:p>
            <a:pPr algn="l"/>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Securing Graph Neural Networks in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MLaaS</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A Comprehensive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Realisation</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of Query-based Integrity Verification</a:t>
            </a:r>
            <a:r>
              <a:rPr lang="en-US" altLang="zh-CN" sz="1100" i="0" dirty="0">
                <a:effectLst/>
                <a:highlight>
                  <a:srgbClr val="FFFFFF"/>
                </a:highlight>
                <a:latin typeface="Times New Roman" panose="02020603050405020304" pitchFamily="18" charset="0"/>
                <a:cs typeface="Times New Roman" panose="02020603050405020304" pitchFamily="18" charset="0"/>
              </a:rPr>
              <a:t>,</a:t>
            </a:r>
            <a:r>
              <a:rPr lang="en-US" altLang="zh-CN" sz="1100" dirty="0">
                <a:solidFill>
                  <a:srgbClr val="0563C1"/>
                </a:solidFill>
                <a:highlight>
                  <a:srgbClr val="FFFFFF"/>
                </a:highlight>
                <a:latin typeface="Times New Roman" panose="02020603050405020304" pitchFamily="18" charset="0"/>
                <a:cs typeface="Times New Roman" panose="02020603050405020304" pitchFamily="18" charset="0"/>
              </a:rPr>
              <a:t>  </a:t>
            </a:r>
            <a:r>
              <a:rPr lang="en-US" altLang="zh-CN" sz="1100" i="0" u="none"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u="none" strike="noStrike" dirty="0">
                <a:effectLst/>
                <a:highlight>
                  <a:srgbClr val="FFFFFF"/>
                </a:highlight>
                <a:latin typeface="Times New Roman" panose="02020603050405020304" pitchFamily="18" charset="0"/>
                <a:cs typeface="Times New Roman" panose="02020603050405020304" pitchFamily="18" charset="0"/>
              </a:rPr>
              <a:t> Pan</a:t>
            </a:r>
            <a:r>
              <a:rPr lang="en-US" altLang="zh-CN" sz="1100" dirty="0">
                <a:highlight>
                  <a:srgbClr val="FFFFFF"/>
                </a:highlight>
                <a:latin typeface="Times New Roman" panose="02020603050405020304" pitchFamily="18" charset="0"/>
                <a:cs typeface="Times New Roman" panose="02020603050405020304" pitchFamily="18" charset="0"/>
              </a:rPr>
              <a:t>,</a:t>
            </a:r>
            <a:r>
              <a:rPr lang="en-US" altLang="zh-CN" sz="1100" i="0" dirty="0">
                <a:effectLst/>
                <a:highlight>
                  <a:srgbClr val="FFFFFF"/>
                </a:highlight>
                <a:latin typeface="Times New Roman" panose="02020603050405020304" pitchFamily="18" charset="0"/>
                <a:cs typeface="Times New Roman" panose="02020603050405020304" pitchFamily="18" charset="0"/>
              </a:rPr>
              <a:t> S&amp;P,2024</a:t>
            </a:r>
            <a:endParaRPr lang="en-US" altLang="zh-CN" sz="1100" dirty="0">
              <a:solidFill>
                <a:srgbClr val="313131"/>
              </a:solidFill>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2400" b="0" i="0" dirty="0">
                <a:solidFill>
                  <a:srgbClr val="0D0D0D"/>
                </a:solidFill>
                <a:effectLst/>
                <a:highlight>
                  <a:srgbClr val="FFFFFF"/>
                </a:highlight>
                <a:latin typeface="Arial Rounded MT Bold" panose="020F0704030504030204" pitchFamily="34" charset="0"/>
              </a:rPr>
              <a:t>Securing Graph Neural Networks in </a:t>
            </a:r>
            <a:r>
              <a:rPr lang="en-US" altLang="zh-CN" sz="2400" b="0" i="0" dirty="0" err="1">
                <a:solidFill>
                  <a:srgbClr val="0D0D0D"/>
                </a:solidFill>
                <a:effectLst/>
                <a:highlight>
                  <a:srgbClr val="FFFFFF"/>
                </a:highlight>
                <a:latin typeface="Arial Rounded MT Bold" panose="020F0704030504030204" pitchFamily="34" charset="0"/>
              </a:rPr>
              <a:t>MLaaS</a:t>
            </a:r>
            <a:r>
              <a:rPr lang="en-US" altLang="zh-CN" sz="2400" b="0" i="0" dirty="0">
                <a:solidFill>
                  <a:srgbClr val="0D0D0D"/>
                </a:solidFill>
                <a:effectLst/>
                <a:highlight>
                  <a:srgbClr val="FFFFFF"/>
                </a:highlight>
                <a:latin typeface="Arial Rounded MT Bold" panose="020F0704030504030204" pitchFamily="34" charset="0"/>
              </a:rPr>
              <a:t>: </a:t>
            </a:r>
            <a:br>
              <a:rPr lang="en-US" altLang="zh-CN" sz="2400" b="0" i="0" dirty="0">
                <a:solidFill>
                  <a:srgbClr val="0D0D0D"/>
                </a:solidFill>
                <a:effectLst/>
                <a:highlight>
                  <a:srgbClr val="FFFFFF"/>
                </a:highlight>
                <a:latin typeface="Arial Rounded MT Bold" panose="020F0704030504030204" pitchFamily="34" charset="0"/>
              </a:rPr>
            </a:br>
            <a:r>
              <a:rPr lang="en-US" altLang="zh-CN" sz="2400" b="0" i="0" dirty="0">
                <a:solidFill>
                  <a:srgbClr val="0D0D0D"/>
                </a:solidFill>
                <a:effectLst/>
                <a:highlight>
                  <a:srgbClr val="FFFFFF"/>
                </a:highlight>
                <a:latin typeface="Arial Rounded MT Bold" panose="020F0704030504030204" pitchFamily="34" charset="0"/>
              </a:rPr>
              <a:t>A Comprehensive Realization of Query-based Integrity Verification</a:t>
            </a:r>
            <a:endParaRPr lang="zh-CN" altLang="en-US" sz="2400" dirty="0">
              <a:latin typeface="Arial Rounded MT Bold" panose="020F0704030504030204" pitchFamily="34" charset="0"/>
            </a:endParaRPr>
          </a:p>
        </p:txBody>
      </p:sp>
      <p:pic>
        <p:nvPicPr>
          <p:cNvPr id="22" name="图片 21"/>
          <p:cNvPicPr>
            <a:picLocks noChangeAspect="1"/>
          </p:cNvPicPr>
          <p:nvPr/>
        </p:nvPicPr>
        <p:blipFill>
          <a:blip r:embed="rId3"/>
          <a:stretch>
            <a:fillRect/>
          </a:stretch>
        </p:blipFill>
        <p:spPr>
          <a:xfrm>
            <a:off x="3144638" y="3042695"/>
            <a:ext cx="6211919" cy="3254244"/>
          </a:xfrm>
          <a:prstGeom prst="rect">
            <a:avLst/>
          </a:prstGeom>
        </p:spPr>
      </p:pic>
      <p:sp>
        <p:nvSpPr>
          <p:cNvPr id="24" name="文本框 23"/>
          <p:cNvSpPr txBox="1"/>
          <p:nvPr/>
        </p:nvSpPr>
        <p:spPr>
          <a:xfrm>
            <a:off x="1362124" y="1791397"/>
            <a:ext cx="8714874" cy="369332"/>
          </a:xfrm>
          <a:prstGeom prst="rect">
            <a:avLst/>
          </a:prstGeom>
          <a:noFill/>
        </p:spPr>
        <p:txBody>
          <a:bodyPr wrap="square">
            <a:spAutoFit/>
          </a:bodyPr>
          <a:lstStyle/>
          <a:p>
            <a:r>
              <a:rPr lang="zh-CN" altLang="en-US" dirty="0">
                <a:latin typeface="华文楷体" panose="02010600040101010101" pitchFamily="2" charset="-122"/>
                <a:ea typeface="华文楷体" panose="02010600040101010101" pitchFamily="2" charset="-122"/>
              </a:rPr>
              <a:t>使用</a:t>
            </a:r>
            <a:r>
              <a:rPr lang="zh-CN" altLang="en-US" dirty="0">
                <a:highlight>
                  <a:srgbClr val="FFFF00"/>
                </a:highlight>
                <a:latin typeface="华文楷体" panose="02010600040101010101" pitchFamily="2" charset="-122"/>
                <a:ea typeface="华文楷体" panose="02010600040101010101" pitchFamily="2" charset="-122"/>
              </a:rPr>
              <a:t>指纹节点</a:t>
            </a:r>
            <a:r>
              <a:rPr lang="zh-CN" altLang="en-US" dirty="0">
                <a:latin typeface="华文楷体" panose="02010600040101010101" pitchFamily="2" charset="-122"/>
                <a:ea typeface="华文楷体" panose="02010600040101010101" pitchFamily="2" charset="-122"/>
              </a:rPr>
              <a:t>及其预期响应来唯一地表示目标模型并验证其完整性</a:t>
            </a:r>
          </a:p>
        </p:txBody>
      </p:sp>
      <p:sp>
        <p:nvSpPr>
          <p:cNvPr id="26" name="文本框 25"/>
          <p:cNvSpPr txBox="1"/>
          <p:nvPr/>
        </p:nvSpPr>
        <p:spPr>
          <a:xfrm>
            <a:off x="1362124" y="2232380"/>
            <a:ext cx="3877985" cy="369332"/>
          </a:xfrm>
          <a:prstGeom prst="rect">
            <a:avLst/>
          </a:prstGeom>
          <a:noFill/>
        </p:spPr>
        <p:txBody>
          <a:bodyPr wrap="none" rtlCol="0">
            <a:spAutoFit/>
          </a:bodyPr>
          <a:lstStyle/>
          <a:p>
            <a:r>
              <a:rPr lang="zh-CN" altLang="en-US" dirty="0">
                <a:latin typeface="华文楷体" panose="02010600040101010101" pitchFamily="2" charset="-122"/>
                <a:ea typeface="华文楷体" panose="02010600040101010101" pitchFamily="2" charset="-122"/>
              </a:rPr>
              <a:t>离线阶段：</a:t>
            </a:r>
            <a:r>
              <a:rPr lang="en-US" altLang="zh-CN" dirty="0">
                <a:latin typeface="华文楷体" panose="02010600040101010101" pitchFamily="2" charset="-122"/>
                <a:ea typeface="华文楷体" panose="02010600040101010101" pitchFamily="2" charset="-122"/>
              </a:rPr>
              <a:t>Step 1&amp;2—</a:t>
            </a:r>
            <a:r>
              <a:rPr lang="zh-CN" altLang="en-US" dirty="0">
                <a:latin typeface="华文楷体" panose="02010600040101010101" pitchFamily="2" charset="-122"/>
                <a:ea typeface="华文楷体" panose="02010600040101010101" pitchFamily="2" charset="-122"/>
              </a:rPr>
              <a:t>生成指纹节点</a:t>
            </a:r>
          </a:p>
        </p:txBody>
      </p:sp>
      <p:sp>
        <p:nvSpPr>
          <p:cNvPr id="27" name="文本框 26"/>
          <p:cNvSpPr txBox="1"/>
          <p:nvPr/>
        </p:nvSpPr>
        <p:spPr>
          <a:xfrm>
            <a:off x="1362124" y="2673363"/>
            <a:ext cx="4801314" cy="369332"/>
          </a:xfrm>
          <a:prstGeom prst="rect">
            <a:avLst/>
          </a:prstGeom>
          <a:noFill/>
        </p:spPr>
        <p:txBody>
          <a:bodyPr wrap="none" rtlCol="0">
            <a:spAutoFit/>
          </a:bodyPr>
          <a:lstStyle/>
          <a:p>
            <a:r>
              <a:rPr lang="zh-CN" altLang="en-US" dirty="0">
                <a:latin typeface="华文楷体" panose="02010600040101010101" pitchFamily="2" charset="-122"/>
                <a:ea typeface="华文楷体" panose="02010600040101010101" pitchFamily="2" charset="-122"/>
              </a:rPr>
              <a:t>在线阶段：</a:t>
            </a:r>
            <a:r>
              <a:rPr lang="en-US" altLang="zh-CN" dirty="0">
                <a:latin typeface="华文楷体" panose="02010600040101010101" pitchFamily="2" charset="-122"/>
                <a:ea typeface="华文楷体" panose="02010600040101010101" pitchFamily="2" charset="-122"/>
              </a:rPr>
              <a:t>Step 3&amp;5—</a:t>
            </a:r>
            <a:r>
              <a:rPr lang="zh-CN" altLang="en-US" dirty="0">
                <a:latin typeface="华文楷体" panose="02010600040101010101" pitchFamily="2" charset="-122"/>
                <a:ea typeface="华文楷体" panose="02010600040101010101" pitchFamily="2" charset="-122"/>
              </a:rPr>
              <a:t>利用指纹节点进行验证</a:t>
            </a:r>
          </a:p>
        </p:txBody>
      </p:sp>
      <p:pic>
        <p:nvPicPr>
          <p:cNvPr id="29" name="图片 28"/>
          <p:cNvPicPr>
            <a:picLocks noChangeAspect="1"/>
          </p:cNvPicPr>
          <p:nvPr/>
        </p:nvPicPr>
        <p:blipFill>
          <a:blip r:embed="rId4"/>
          <a:stretch>
            <a:fillRect/>
          </a:stretch>
        </p:blipFill>
        <p:spPr>
          <a:xfrm>
            <a:off x="992792" y="1791359"/>
            <a:ext cx="369332" cy="369332"/>
          </a:xfrm>
          <a:prstGeom prst="rect">
            <a:avLst/>
          </a:prstGeom>
        </p:spPr>
      </p:pic>
      <p:cxnSp>
        <p:nvCxnSpPr>
          <p:cNvPr id="30" name="直接连接符 29"/>
          <p:cNvCxnSpPr/>
          <p:nvPr/>
        </p:nvCxnSpPr>
        <p:spPr>
          <a:xfrm>
            <a:off x="0" y="6464969"/>
            <a:ext cx="2213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50236E8-CA14-0378-A574-A067C393A730}"/>
              </a:ext>
            </a:extLst>
          </p:cNvPr>
          <p:cNvSpPr txBox="1"/>
          <p:nvPr/>
        </p:nvSpPr>
        <p:spPr>
          <a:xfrm>
            <a:off x="-64168" y="6492875"/>
            <a:ext cx="8357936" cy="261610"/>
          </a:xfrm>
          <a:prstGeom prst="rect">
            <a:avLst/>
          </a:prstGeom>
          <a:noFill/>
        </p:spPr>
        <p:txBody>
          <a:bodyPr wrap="square">
            <a:spAutoFit/>
          </a:bodyPr>
          <a:lstStyle/>
          <a:p>
            <a:pPr algn="l"/>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Securing Graph Neural Networks in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MLaaS</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A Comprehensive </a:t>
            </a:r>
            <a:r>
              <a:rPr lang="en-US" altLang="zh-CN" sz="1100" i="0" dirty="0" err="1">
                <a:solidFill>
                  <a:srgbClr val="313131"/>
                </a:solidFill>
                <a:effectLst/>
                <a:highlight>
                  <a:srgbClr val="FFFFFF"/>
                </a:highlight>
                <a:latin typeface="Times New Roman" panose="02020603050405020304" pitchFamily="18" charset="0"/>
                <a:cs typeface="Times New Roman" panose="02020603050405020304" pitchFamily="18" charset="0"/>
              </a:rPr>
              <a:t>Realisation</a:t>
            </a:r>
            <a:r>
              <a:rPr lang="en-US" altLang="zh-CN" sz="1100" i="0" dirty="0">
                <a:solidFill>
                  <a:srgbClr val="313131"/>
                </a:solidFill>
                <a:effectLst/>
                <a:highlight>
                  <a:srgbClr val="FFFFFF"/>
                </a:highlight>
                <a:latin typeface="Times New Roman" panose="02020603050405020304" pitchFamily="18" charset="0"/>
                <a:cs typeface="Times New Roman" panose="02020603050405020304" pitchFamily="18" charset="0"/>
              </a:rPr>
              <a:t> of Query-based Integrity Verification</a:t>
            </a:r>
            <a:r>
              <a:rPr lang="en-US" altLang="zh-CN" sz="1100" i="0" dirty="0">
                <a:effectLst/>
                <a:highlight>
                  <a:srgbClr val="FFFFFF"/>
                </a:highlight>
                <a:latin typeface="Times New Roman" panose="02020603050405020304" pitchFamily="18" charset="0"/>
                <a:cs typeface="Times New Roman" panose="02020603050405020304" pitchFamily="18" charset="0"/>
              </a:rPr>
              <a:t>,</a:t>
            </a:r>
            <a:r>
              <a:rPr lang="en-US" altLang="zh-CN" sz="1100" dirty="0">
                <a:solidFill>
                  <a:srgbClr val="0563C1"/>
                </a:solidFill>
                <a:highlight>
                  <a:srgbClr val="FFFFFF"/>
                </a:highlight>
                <a:latin typeface="Times New Roman" panose="02020603050405020304" pitchFamily="18" charset="0"/>
                <a:cs typeface="Times New Roman" panose="02020603050405020304" pitchFamily="18" charset="0"/>
              </a:rPr>
              <a:t>  </a:t>
            </a:r>
            <a:r>
              <a:rPr lang="en-US" altLang="zh-CN" sz="1100" i="0" u="none" strike="noStrike" dirty="0" err="1">
                <a:effectLst/>
                <a:highlight>
                  <a:srgbClr val="FFFFFF"/>
                </a:highlight>
                <a:latin typeface="Times New Roman" panose="02020603050405020304" pitchFamily="18" charset="0"/>
                <a:cs typeface="Times New Roman" panose="02020603050405020304" pitchFamily="18" charset="0"/>
              </a:rPr>
              <a:t>Shirui</a:t>
            </a:r>
            <a:r>
              <a:rPr lang="en-US" altLang="zh-CN" sz="1100" i="0" u="none" strike="noStrike" dirty="0">
                <a:effectLst/>
                <a:highlight>
                  <a:srgbClr val="FFFFFF"/>
                </a:highlight>
                <a:latin typeface="Times New Roman" panose="02020603050405020304" pitchFamily="18" charset="0"/>
                <a:cs typeface="Times New Roman" panose="02020603050405020304" pitchFamily="18" charset="0"/>
              </a:rPr>
              <a:t> Pan</a:t>
            </a:r>
            <a:r>
              <a:rPr lang="en-US" altLang="zh-CN" sz="1100" dirty="0">
                <a:highlight>
                  <a:srgbClr val="FFFFFF"/>
                </a:highlight>
                <a:latin typeface="Times New Roman" panose="02020603050405020304" pitchFamily="18" charset="0"/>
                <a:cs typeface="Times New Roman" panose="02020603050405020304" pitchFamily="18" charset="0"/>
              </a:rPr>
              <a:t>,</a:t>
            </a:r>
            <a:r>
              <a:rPr lang="en-US" altLang="zh-CN" sz="1100" i="0" dirty="0">
                <a:effectLst/>
                <a:highlight>
                  <a:srgbClr val="FFFFFF"/>
                </a:highlight>
                <a:latin typeface="Times New Roman" panose="02020603050405020304" pitchFamily="18" charset="0"/>
                <a:cs typeface="Times New Roman" panose="02020603050405020304" pitchFamily="18" charset="0"/>
              </a:rPr>
              <a:t> S&amp;P,2024</a:t>
            </a:r>
            <a:endParaRPr lang="en-US" altLang="zh-CN" sz="1100" dirty="0">
              <a:solidFill>
                <a:srgbClr val="313131"/>
              </a:solidFill>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EwNTM5NzYwMDRjMzkwZTVkZjY2ODkwMGIxNGU0OTUifQ=="/>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345*149"/>
  <p:tag name="TABLE_ENDDRAG_RECT" val="143*345*345*14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2762</TotalTime>
  <Words>5376</Words>
  <Application>Microsoft Office PowerPoint</Application>
  <PresentationFormat>宽屏</PresentationFormat>
  <Paragraphs>321</Paragraphs>
  <Slides>22</Slides>
  <Notes>22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Monospaced Number</vt:lpstr>
      <vt:lpstr>source-serif-pro</vt:lpstr>
      <vt:lpstr>ui-sans-serif</vt:lpstr>
      <vt:lpstr>等线</vt:lpstr>
      <vt:lpstr>等线 Light</vt:lpstr>
      <vt:lpstr>华文楷体</vt:lpstr>
      <vt:lpstr>楷体</vt:lpstr>
      <vt:lpstr>Arial</vt:lpstr>
      <vt:lpstr>Arial Rounded MT Bold</vt:lpstr>
      <vt:lpstr>Cambria</vt:lpstr>
      <vt:lpstr>Cambria Math</vt:lpstr>
      <vt:lpstr>Times New Roman</vt:lpstr>
      <vt:lpstr>Office 主题​​</vt:lpstr>
      <vt:lpstr>Securing Graph Neural Networks in MLaaS</vt:lpstr>
      <vt:lpstr>What is MLaaS?</vt:lpstr>
      <vt:lpstr>The MLaaS Market</vt:lpstr>
      <vt:lpstr>Security Issues in MLaaS</vt:lpstr>
      <vt:lpstr>Security Issues in MLaaS</vt:lpstr>
      <vt:lpstr>Security Issues in GNN</vt:lpstr>
      <vt:lpstr>Securing Graph Neural Networks in MLaaS:  A Comprehensive Realization of Query-based Integrity Verification</vt:lpstr>
      <vt:lpstr>Securing Graph Neural Networks in MLaaS:  A Comprehensive Realization of Query-based Integrity Verification</vt:lpstr>
      <vt:lpstr>Securing Graph Neural Networks in MLaaS:  A Comprehensive Realization of Query-based Integrity Verification</vt:lpstr>
      <vt:lpstr>Securing Graph Neural Networks in MLaaS:  A Comprehensive Realization of Query-based Integrity Verification</vt:lpstr>
      <vt:lpstr>Securing Graph Neural Networks in MLaaS:  A Comprehensive Realization of Query-based Integrity Verification</vt:lpstr>
      <vt:lpstr>Securing Graph Neural Networks in MLaaS:  A Comprehensive Realization of Query-based Integrity Verification</vt:lpstr>
      <vt:lpstr>Securing Graph Neural Networks in MLaaS:  A Comprehensive Realization of Query-based Integrity Verification</vt:lpstr>
      <vt:lpstr>GraphGuard: Detecting and Counteracting Training Data Misuse in Graph Neural Networks</vt:lpstr>
      <vt:lpstr>GraphGuard: Detecting and Counteracting Training Data Misuse in Graph Neural Networks</vt:lpstr>
      <vt:lpstr>GraphGuard: Detecting and Counteracting Training Data Misuse in Graph Neural Networks</vt:lpstr>
      <vt:lpstr>GraphGuard: Detecting and Counteracting Training Data Misuse in Graph Neural Networks</vt:lpstr>
      <vt:lpstr>GraphGuard: Detecting and Counteracting Training Data Misuse in Graph Neural Networks</vt:lpstr>
      <vt:lpstr>GraphGuard: Detecting and Counteracting Training Data Misuse in Graph Neural Networks</vt:lpstr>
      <vt:lpstr>GraphGuard: Detecting and Counteracting Training Data Misuse in Graph Neural Networks</vt:lpstr>
      <vt:lpstr>Q&amp;A</vt:lpstr>
      <vt:lpstr>Appendix—1表示训练数据中含有未授权数据，0反之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咏萱 吴</dc:creator>
  <cp:lastModifiedBy>咏萱 吴</cp:lastModifiedBy>
  <cp:revision>50</cp:revision>
  <dcterms:created xsi:type="dcterms:W3CDTF">2024-05-27T02:14:00Z</dcterms:created>
  <dcterms:modified xsi:type="dcterms:W3CDTF">2024-05-31T06:40:29Z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8A5FFDE2B35D45F7AE21813AEBF2B80F_12</vt:lpwstr>
  </property>
  <property fmtid="{D5CDD505-2E9C-101B-9397-08002B2CF9AE}" pid="3" name="KSOProductBuildVer">
    <vt:lpwstr>2052-12.1.0.16929</vt:lpwstr>
  </property>
</Properties>
</file>