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CDA18-09B4-45E8-8F6E-5B93F52168A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A7186A3-9C53-4AA8-8AE2-853711CD7010}">
      <dgm:prSet phldrT="[Text]"/>
      <dgm:spPr/>
      <dgm:t>
        <a:bodyPr/>
        <a:lstStyle/>
        <a:p>
          <a:r>
            <a:rPr lang="en-IN" dirty="0"/>
            <a:t>Image Acquisition</a:t>
          </a:r>
        </a:p>
      </dgm:t>
    </dgm:pt>
    <dgm:pt modelId="{90B168E6-DDE3-475E-B046-8983E711A3B6}" type="parTrans" cxnId="{9F582F68-DB7E-4E2B-9C41-B19C6CDBC48A}">
      <dgm:prSet/>
      <dgm:spPr/>
      <dgm:t>
        <a:bodyPr/>
        <a:lstStyle/>
        <a:p>
          <a:endParaRPr lang="en-IN"/>
        </a:p>
      </dgm:t>
    </dgm:pt>
    <dgm:pt modelId="{F466C275-E4B7-4930-B5E1-7EDC74AA19B5}" type="sibTrans" cxnId="{9F582F68-DB7E-4E2B-9C41-B19C6CDBC48A}">
      <dgm:prSet/>
      <dgm:spPr/>
      <dgm:t>
        <a:bodyPr/>
        <a:lstStyle/>
        <a:p>
          <a:endParaRPr lang="en-IN"/>
        </a:p>
      </dgm:t>
    </dgm:pt>
    <dgm:pt modelId="{1FB96B42-8B8D-4DEA-8648-6ED79170ED84}">
      <dgm:prSet phldrT="[Text]"/>
      <dgm:spPr/>
      <dgm:t>
        <a:bodyPr/>
        <a:lstStyle/>
        <a:p>
          <a:r>
            <a:rPr lang="en-IN" dirty="0"/>
            <a:t>Image Pre-processing</a:t>
          </a:r>
        </a:p>
      </dgm:t>
    </dgm:pt>
    <dgm:pt modelId="{EA47474C-B2DB-496A-A313-680DD191C0FC}" type="parTrans" cxnId="{42207290-3173-488F-BBAC-2968FD72E22C}">
      <dgm:prSet/>
      <dgm:spPr/>
      <dgm:t>
        <a:bodyPr/>
        <a:lstStyle/>
        <a:p>
          <a:endParaRPr lang="en-IN"/>
        </a:p>
      </dgm:t>
    </dgm:pt>
    <dgm:pt modelId="{03F469C1-54BA-4901-9B9A-4B13E9A0ADB6}" type="sibTrans" cxnId="{42207290-3173-488F-BBAC-2968FD72E22C}">
      <dgm:prSet/>
      <dgm:spPr/>
      <dgm:t>
        <a:bodyPr/>
        <a:lstStyle/>
        <a:p>
          <a:endParaRPr lang="en-IN"/>
        </a:p>
      </dgm:t>
    </dgm:pt>
    <dgm:pt modelId="{12E81BBE-13E1-4020-96D9-9C25194E45A8}">
      <dgm:prSet phldrT="[Text]"/>
      <dgm:spPr/>
      <dgm:t>
        <a:bodyPr/>
        <a:lstStyle/>
        <a:p>
          <a:r>
            <a:rPr lang="en-IN" dirty="0"/>
            <a:t>ROI Segmentation</a:t>
          </a:r>
        </a:p>
      </dgm:t>
    </dgm:pt>
    <dgm:pt modelId="{E9F6BD14-271F-4EA7-A15D-681546ABA481}" type="parTrans" cxnId="{895E4772-F696-446F-9169-5592460A1A18}">
      <dgm:prSet/>
      <dgm:spPr/>
      <dgm:t>
        <a:bodyPr/>
        <a:lstStyle/>
        <a:p>
          <a:endParaRPr lang="en-IN"/>
        </a:p>
      </dgm:t>
    </dgm:pt>
    <dgm:pt modelId="{97DC7E5E-A274-49B0-9F63-64B2C9E0F5F7}" type="sibTrans" cxnId="{895E4772-F696-446F-9169-5592460A1A18}">
      <dgm:prSet/>
      <dgm:spPr/>
      <dgm:t>
        <a:bodyPr/>
        <a:lstStyle/>
        <a:p>
          <a:endParaRPr lang="en-IN"/>
        </a:p>
      </dgm:t>
    </dgm:pt>
    <dgm:pt modelId="{B370203F-54D7-4343-AC9D-C9A697BDA3BC}">
      <dgm:prSet phldrT="[Text]"/>
      <dgm:spPr/>
      <dgm:t>
        <a:bodyPr/>
        <a:lstStyle/>
        <a:p>
          <a:r>
            <a:rPr lang="en-IN" dirty="0"/>
            <a:t>Quantification</a:t>
          </a:r>
          <a:r>
            <a:rPr lang="en-IN" baseline="0" dirty="0"/>
            <a:t> </a:t>
          </a:r>
          <a:endParaRPr lang="en-IN" dirty="0"/>
        </a:p>
      </dgm:t>
    </dgm:pt>
    <dgm:pt modelId="{D9AD9408-8D10-4C25-B593-A904E992B513}" type="parTrans" cxnId="{177BADAD-ED4C-4803-B8AB-EA97C70707F6}">
      <dgm:prSet/>
      <dgm:spPr/>
      <dgm:t>
        <a:bodyPr/>
        <a:lstStyle/>
        <a:p>
          <a:endParaRPr lang="en-IN"/>
        </a:p>
      </dgm:t>
    </dgm:pt>
    <dgm:pt modelId="{B4C3B5C8-0D8B-4DFF-A71D-FD5D1FAB3C21}" type="sibTrans" cxnId="{177BADAD-ED4C-4803-B8AB-EA97C70707F6}">
      <dgm:prSet/>
      <dgm:spPr/>
      <dgm:t>
        <a:bodyPr/>
        <a:lstStyle/>
        <a:p>
          <a:endParaRPr lang="en-IN"/>
        </a:p>
      </dgm:t>
    </dgm:pt>
    <dgm:pt modelId="{4A1972EC-84B7-4F73-8B70-9D18A0023014}">
      <dgm:prSet phldrT="[Text]"/>
      <dgm:spPr/>
      <dgm:t>
        <a:bodyPr/>
        <a:lstStyle/>
        <a:p>
          <a:r>
            <a:rPr lang="en-IN" dirty="0"/>
            <a:t>Ground Truth Validation</a:t>
          </a:r>
        </a:p>
      </dgm:t>
    </dgm:pt>
    <dgm:pt modelId="{DFDAFE4F-DBF3-4BB9-BDA5-0FD6C6DF00B6}" type="parTrans" cxnId="{CF762A1C-969E-4AE0-AC7F-2C1547EB8E58}">
      <dgm:prSet/>
      <dgm:spPr/>
      <dgm:t>
        <a:bodyPr/>
        <a:lstStyle/>
        <a:p>
          <a:endParaRPr lang="en-IN"/>
        </a:p>
      </dgm:t>
    </dgm:pt>
    <dgm:pt modelId="{4A0626F6-3F91-47DC-8247-B607C60B5D58}" type="sibTrans" cxnId="{CF762A1C-969E-4AE0-AC7F-2C1547EB8E58}">
      <dgm:prSet/>
      <dgm:spPr/>
      <dgm:t>
        <a:bodyPr/>
        <a:lstStyle/>
        <a:p>
          <a:endParaRPr lang="en-IN"/>
        </a:p>
      </dgm:t>
    </dgm:pt>
    <dgm:pt modelId="{D9E67320-EFFA-401E-9A3E-AF3129C0E054}" type="pres">
      <dgm:prSet presAssocID="{C63CDA18-09B4-45E8-8F6E-5B93F52168AD}" presName="rootnode" presStyleCnt="0">
        <dgm:presLayoutVars>
          <dgm:chMax/>
          <dgm:chPref/>
          <dgm:dir/>
          <dgm:animLvl val="lvl"/>
        </dgm:presLayoutVars>
      </dgm:prSet>
      <dgm:spPr/>
    </dgm:pt>
    <dgm:pt modelId="{240231E3-4480-4169-8802-735CAEAEA84F}" type="pres">
      <dgm:prSet presAssocID="{FA7186A3-9C53-4AA8-8AE2-853711CD7010}" presName="composite" presStyleCnt="0"/>
      <dgm:spPr/>
    </dgm:pt>
    <dgm:pt modelId="{DF445304-FDFF-450F-8B2D-C9279E2FCB16}" type="pres">
      <dgm:prSet presAssocID="{FA7186A3-9C53-4AA8-8AE2-853711CD7010}" presName="bentUpArrow1" presStyleLbl="alignImgPlace1" presStyleIdx="0" presStyleCnt="4"/>
      <dgm:spPr/>
    </dgm:pt>
    <dgm:pt modelId="{62C78973-CFDC-4031-9B2A-39816A0FCFE5}" type="pres">
      <dgm:prSet presAssocID="{FA7186A3-9C53-4AA8-8AE2-853711CD7010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725F28A-F3A1-41DC-9312-6DB9CFC75405}" type="pres">
      <dgm:prSet presAssocID="{FA7186A3-9C53-4AA8-8AE2-853711CD7010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BEB2D26-47B5-40B6-B06F-78D42E41CBDD}" type="pres">
      <dgm:prSet presAssocID="{F466C275-E4B7-4930-B5E1-7EDC74AA19B5}" presName="sibTrans" presStyleCnt="0"/>
      <dgm:spPr/>
    </dgm:pt>
    <dgm:pt modelId="{3E30C12C-0468-4123-9855-9A3917A0638A}" type="pres">
      <dgm:prSet presAssocID="{1FB96B42-8B8D-4DEA-8648-6ED79170ED84}" presName="composite" presStyleCnt="0"/>
      <dgm:spPr/>
    </dgm:pt>
    <dgm:pt modelId="{2D4B5DE4-9EE5-4EE8-96A3-E539D1566B40}" type="pres">
      <dgm:prSet presAssocID="{1FB96B42-8B8D-4DEA-8648-6ED79170ED84}" presName="bentUpArrow1" presStyleLbl="alignImgPlace1" presStyleIdx="1" presStyleCnt="4"/>
      <dgm:spPr/>
    </dgm:pt>
    <dgm:pt modelId="{BB6943B6-56B1-454A-A1EC-688CA9B8AA94}" type="pres">
      <dgm:prSet presAssocID="{1FB96B42-8B8D-4DEA-8648-6ED79170ED8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0B183E6-F6BA-4C53-950B-DB3309EADE3A}" type="pres">
      <dgm:prSet presAssocID="{1FB96B42-8B8D-4DEA-8648-6ED79170ED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4DCAAF4-68D9-40D7-B77C-52998E7D325C}" type="pres">
      <dgm:prSet presAssocID="{03F469C1-54BA-4901-9B9A-4B13E9A0ADB6}" presName="sibTrans" presStyleCnt="0"/>
      <dgm:spPr/>
    </dgm:pt>
    <dgm:pt modelId="{E9EE37F6-43A3-479A-A312-E28D8A54A875}" type="pres">
      <dgm:prSet presAssocID="{12E81BBE-13E1-4020-96D9-9C25194E45A8}" presName="composite" presStyleCnt="0"/>
      <dgm:spPr/>
    </dgm:pt>
    <dgm:pt modelId="{456362B4-5A17-41F5-B5A6-83C5232C81F8}" type="pres">
      <dgm:prSet presAssocID="{12E81BBE-13E1-4020-96D9-9C25194E45A8}" presName="bentUpArrow1" presStyleLbl="alignImgPlace1" presStyleIdx="2" presStyleCnt="4"/>
      <dgm:spPr/>
    </dgm:pt>
    <dgm:pt modelId="{81D97FE6-1542-493F-919E-DB0B4BE8726D}" type="pres">
      <dgm:prSet presAssocID="{12E81BBE-13E1-4020-96D9-9C25194E45A8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250F794-B139-4130-A657-8F521BDC5BB3}" type="pres">
      <dgm:prSet presAssocID="{12E81BBE-13E1-4020-96D9-9C25194E45A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50AEA9-42F2-4645-B44B-7CB7E1FDF0AF}" type="pres">
      <dgm:prSet presAssocID="{97DC7E5E-A274-49B0-9F63-64B2C9E0F5F7}" presName="sibTrans" presStyleCnt="0"/>
      <dgm:spPr/>
    </dgm:pt>
    <dgm:pt modelId="{D1184A26-DDBB-491F-A05F-624BB7E28FBE}" type="pres">
      <dgm:prSet presAssocID="{B370203F-54D7-4343-AC9D-C9A697BDA3BC}" presName="composite" presStyleCnt="0"/>
      <dgm:spPr/>
    </dgm:pt>
    <dgm:pt modelId="{D323BFFE-C47F-42B9-A0A6-EFFB9B86CE4E}" type="pres">
      <dgm:prSet presAssocID="{B370203F-54D7-4343-AC9D-C9A697BDA3BC}" presName="bentUpArrow1" presStyleLbl="alignImgPlace1" presStyleIdx="3" presStyleCnt="4"/>
      <dgm:spPr/>
    </dgm:pt>
    <dgm:pt modelId="{7A8850CC-1F56-471F-B92A-DCEF8E545696}" type="pres">
      <dgm:prSet presAssocID="{B370203F-54D7-4343-AC9D-C9A697BDA3B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974DD0E-2BBC-40EC-82C6-DC623B168D38}" type="pres">
      <dgm:prSet presAssocID="{B370203F-54D7-4343-AC9D-C9A697BDA3B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DC1F58F-C23E-4599-97BD-6F824501481C}" type="pres">
      <dgm:prSet presAssocID="{B4C3B5C8-0D8B-4DFF-A71D-FD5D1FAB3C21}" presName="sibTrans" presStyleCnt="0"/>
      <dgm:spPr/>
    </dgm:pt>
    <dgm:pt modelId="{87FA14D2-2979-4C64-AFE5-41462563DDC4}" type="pres">
      <dgm:prSet presAssocID="{4A1972EC-84B7-4F73-8B70-9D18A0023014}" presName="composite" presStyleCnt="0"/>
      <dgm:spPr/>
    </dgm:pt>
    <dgm:pt modelId="{3221AE99-DC89-44B2-A369-E211E25347FB}" type="pres">
      <dgm:prSet presAssocID="{4A1972EC-84B7-4F73-8B70-9D18A002301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16B35800-DD1C-4A41-B19E-1C17090DD404}" type="presOf" srcId="{FA7186A3-9C53-4AA8-8AE2-853711CD7010}" destId="{62C78973-CFDC-4031-9B2A-39816A0FCFE5}" srcOrd="0" destOrd="0" presId="urn:microsoft.com/office/officeart/2005/8/layout/StepDownProcess"/>
    <dgm:cxn modelId="{CF762A1C-969E-4AE0-AC7F-2C1547EB8E58}" srcId="{C63CDA18-09B4-45E8-8F6E-5B93F52168AD}" destId="{4A1972EC-84B7-4F73-8B70-9D18A0023014}" srcOrd="4" destOrd="0" parTransId="{DFDAFE4F-DBF3-4BB9-BDA5-0FD6C6DF00B6}" sibTransId="{4A0626F6-3F91-47DC-8247-B607C60B5D58}"/>
    <dgm:cxn modelId="{A5E4483F-2E30-4BA2-883B-5515C4BDBE1B}" type="presOf" srcId="{C63CDA18-09B4-45E8-8F6E-5B93F52168AD}" destId="{D9E67320-EFFA-401E-9A3E-AF3129C0E054}" srcOrd="0" destOrd="0" presId="urn:microsoft.com/office/officeart/2005/8/layout/StepDownProcess"/>
    <dgm:cxn modelId="{9F582F68-DB7E-4E2B-9C41-B19C6CDBC48A}" srcId="{C63CDA18-09B4-45E8-8F6E-5B93F52168AD}" destId="{FA7186A3-9C53-4AA8-8AE2-853711CD7010}" srcOrd="0" destOrd="0" parTransId="{90B168E6-DDE3-475E-B046-8983E711A3B6}" sibTransId="{F466C275-E4B7-4930-B5E1-7EDC74AA19B5}"/>
    <dgm:cxn modelId="{895E4772-F696-446F-9169-5592460A1A18}" srcId="{C63CDA18-09B4-45E8-8F6E-5B93F52168AD}" destId="{12E81BBE-13E1-4020-96D9-9C25194E45A8}" srcOrd="2" destOrd="0" parTransId="{E9F6BD14-271F-4EA7-A15D-681546ABA481}" sibTransId="{97DC7E5E-A274-49B0-9F63-64B2C9E0F5F7}"/>
    <dgm:cxn modelId="{42CC2854-2EA2-4090-B569-788323A32D91}" type="presOf" srcId="{B370203F-54D7-4343-AC9D-C9A697BDA3BC}" destId="{7A8850CC-1F56-471F-B92A-DCEF8E545696}" srcOrd="0" destOrd="0" presId="urn:microsoft.com/office/officeart/2005/8/layout/StepDownProcess"/>
    <dgm:cxn modelId="{AC585677-6FA7-47D9-92A0-0863E7A5DA72}" type="presOf" srcId="{1FB96B42-8B8D-4DEA-8648-6ED79170ED84}" destId="{BB6943B6-56B1-454A-A1EC-688CA9B8AA94}" srcOrd="0" destOrd="0" presId="urn:microsoft.com/office/officeart/2005/8/layout/StepDownProcess"/>
    <dgm:cxn modelId="{42207290-3173-488F-BBAC-2968FD72E22C}" srcId="{C63CDA18-09B4-45E8-8F6E-5B93F52168AD}" destId="{1FB96B42-8B8D-4DEA-8648-6ED79170ED84}" srcOrd="1" destOrd="0" parTransId="{EA47474C-B2DB-496A-A313-680DD191C0FC}" sibTransId="{03F469C1-54BA-4901-9B9A-4B13E9A0ADB6}"/>
    <dgm:cxn modelId="{177BADAD-ED4C-4803-B8AB-EA97C70707F6}" srcId="{C63CDA18-09B4-45E8-8F6E-5B93F52168AD}" destId="{B370203F-54D7-4343-AC9D-C9A697BDA3BC}" srcOrd="3" destOrd="0" parTransId="{D9AD9408-8D10-4C25-B593-A904E992B513}" sibTransId="{B4C3B5C8-0D8B-4DFF-A71D-FD5D1FAB3C21}"/>
    <dgm:cxn modelId="{BED828C8-7D7A-4CF5-A5D8-9882B9C116DF}" type="presOf" srcId="{4A1972EC-84B7-4F73-8B70-9D18A0023014}" destId="{3221AE99-DC89-44B2-A369-E211E25347FB}" srcOrd="0" destOrd="0" presId="urn:microsoft.com/office/officeart/2005/8/layout/StepDownProcess"/>
    <dgm:cxn modelId="{87524DCF-4430-49AC-ABC5-7662A14E2D10}" type="presOf" srcId="{12E81BBE-13E1-4020-96D9-9C25194E45A8}" destId="{81D97FE6-1542-493F-919E-DB0B4BE8726D}" srcOrd="0" destOrd="0" presId="urn:microsoft.com/office/officeart/2005/8/layout/StepDownProcess"/>
    <dgm:cxn modelId="{C93DEC3E-853A-4030-8D26-0D7E96F072B0}" type="presParOf" srcId="{D9E67320-EFFA-401E-9A3E-AF3129C0E054}" destId="{240231E3-4480-4169-8802-735CAEAEA84F}" srcOrd="0" destOrd="0" presId="urn:microsoft.com/office/officeart/2005/8/layout/StepDownProcess"/>
    <dgm:cxn modelId="{5B671E88-242A-47E2-B6D7-A44B984FC2A7}" type="presParOf" srcId="{240231E3-4480-4169-8802-735CAEAEA84F}" destId="{DF445304-FDFF-450F-8B2D-C9279E2FCB16}" srcOrd="0" destOrd="0" presId="urn:microsoft.com/office/officeart/2005/8/layout/StepDownProcess"/>
    <dgm:cxn modelId="{505B243F-B074-49EF-AD3E-51862E1E22EB}" type="presParOf" srcId="{240231E3-4480-4169-8802-735CAEAEA84F}" destId="{62C78973-CFDC-4031-9B2A-39816A0FCFE5}" srcOrd="1" destOrd="0" presId="urn:microsoft.com/office/officeart/2005/8/layout/StepDownProcess"/>
    <dgm:cxn modelId="{4171BCA8-DC5B-4882-B33A-6E9EDE2FD2AD}" type="presParOf" srcId="{240231E3-4480-4169-8802-735CAEAEA84F}" destId="{B725F28A-F3A1-41DC-9312-6DB9CFC75405}" srcOrd="2" destOrd="0" presId="urn:microsoft.com/office/officeart/2005/8/layout/StepDownProcess"/>
    <dgm:cxn modelId="{FBB1AADD-7C6F-4E64-9C64-DBE3AE360A5F}" type="presParOf" srcId="{D9E67320-EFFA-401E-9A3E-AF3129C0E054}" destId="{2BEB2D26-47B5-40B6-B06F-78D42E41CBDD}" srcOrd="1" destOrd="0" presId="urn:microsoft.com/office/officeart/2005/8/layout/StepDownProcess"/>
    <dgm:cxn modelId="{A8596F50-7805-4724-A0E0-58F14B749E44}" type="presParOf" srcId="{D9E67320-EFFA-401E-9A3E-AF3129C0E054}" destId="{3E30C12C-0468-4123-9855-9A3917A0638A}" srcOrd="2" destOrd="0" presId="urn:microsoft.com/office/officeart/2005/8/layout/StepDownProcess"/>
    <dgm:cxn modelId="{C27EF350-80C9-4964-A6B6-D4C8DAAE4E03}" type="presParOf" srcId="{3E30C12C-0468-4123-9855-9A3917A0638A}" destId="{2D4B5DE4-9EE5-4EE8-96A3-E539D1566B40}" srcOrd="0" destOrd="0" presId="urn:microsoft.com/office/officeart/2005/8/layout/StepDownProcess"/>
    <dgm:cxn modelId="{0D59F146-3063-4C15-8D89-E2A59BFB5546}" type="presParOf" srcId="{3E30C12C-0468-4123-9855-9A3917A0638A}" destId="{BB6943B6-56B1-454A-A1EC-688CA9B8AA94}" srcOrd="1" destOrd="0" presId="urn:microsoft.com/office/officeart/2005/8/layout/StepDownProcess"/>
    <dgm:cxn modelId="{4058C4C5-C143-4A8F-ADE0-90F8276FE6BD}" type="presParOf" srcId="{3E30C12C-0468-4123-9855-9A3917A0638A}" destId="{60B183E6-F6BA-4C53-950B-DB3309EADE3A}" srcOrd="2" destOrd="0" presId="urn:microsoft.com/office/officeart/2005/8/layout/StepDownProcess"/>
    <dgm:cxn modelId="{663AD4CA-C495-4AAA-AB50-83B7A1A9ADFE}" type="presParOf" srcId="{D9E67320-EFFA-401E-9A3E-AF3129C0E054}" destId="{74DCAAF4-68D9-40D7-B77C-52998E7D325C}" srcOrd="3" destOrd="0" presId="urn:microsoft.com/office/officeart/2005/8/layout/StepDownProcess"/>
    <dgm:cxn modelId="{1A25BA06-FBD4-4C1E-A61C-426CFBA92AE5}" type="presParOf" srcId="{D9E67320-EFFA-401E-9A3E-AF3129C0E054}" destId="{E9EE37F6-43A3-479A-A312-E28D8A54A875}" srcOrd="4" destOrd="0" presId="urn:microsoft.com/office/officeart/2005/8/layout/StepDownProcess"/>
    <dgm:cxn modelId="{BE28920E-D84D-49AE-9828-B6F0598E1221}" type="presParOf" srcId="{E9EE37F6-43A3-479A-A312-E28D8A54A875}" destId="{456362B4-5A17-41F5-B5A6-83C5232C81F8}" srcOrd="0" destOrd="0" presId="urn:microsoft.com/office/officeart/2005/8/layout/StepDownProcess"/>
    <dgm:cxn modelId="{B388D7E7-1E95-41CF-AAD3-AEBF12673186}" type="presParOf" srcId="{E9EE37F6-43A3-479A-A312-E28D8A54A875}" destId="{81D97FE6-1542-493F-919E-DB0B4BE8726D}" srcOrd="1" destOrd="0" presId="urn:microsoft.com/office/officeart/2005/8/layout/StepDownProcess"/>
    <dgm:cxn modelId="{6EDE68A6-42A8-41C6-9B40-AA257267B40D}" type="presParOf" srcId="{E9EE37F6-43A3-479A-A312-E28D8A54A875}" destId="{C250F794-B139-4130-A657-8F521BDC5BB3}" srcOrd="2" destOrd="0" presId="urn:microsoft.com/office/officeart/2005/8/layout/StepDownProcess"/>
    <dgm:cxn modelId="{9942D574-D07D-4497-9BE8-E9DF0E8872B8}" type="presParOf" srcId="{D9E67320-EFFA-401E-9A3E-AF3129C0E054}" destId="{0350AEA9-42F2-4645-B44B-7CB7E1FDF0AF}" srcOrd="5" destOrd="0" presId="urn:microsoft.com/office/officeart/2005/8/layout/StepDownProcess"/>
    <dgm:cxn modelId="{5A5FA45E-8B37-4507-BAC6-41701F5001FC}" type="presParOf" srcId="{D9E67320-EFFA-401E-9A3E-AF3129C0E054}" destId="{D1184A26-DDBB-491F-A05F-624BB7E28FBE}" srcOrd="6" destOrd="0" presId="urn:microsoft.com/office/officeart/2005/8/layout/StepDownProcess"/>
    <dgm:cxn modelId="{C3521F2A-0A72-45B7-8C7D-C53898DEC29E}" type="presParOf" srcId="{D1184A26-DDBB-491F-A05F-624BB7E28FBE}" destId="{D323BFFE-C47F-42B9-A0A6-EFFB9B86CE4E}" srcOrd="0" destOrd="0" presId="urn:microsoft.com/office/officeart/2005/8/layout/StepDownProcess"/>
    <dgm:cxn modelId="{42B2A640-32DC-4530-90F0-5B64684D2B93}" type="presParOf" srcId="{D1184A26-DDBB-491F-A05F-624BB7E28FBE}" destId="{7A8850CC-1F56-471F-B92A-DCEF8E545696}" srcOrd="1" destOrd="0" presId="urn:microsoft.com/office/officeart/2005/8/layout/StepDownProcess"/>
    <dgm:cxn modelId="{68B25E12-E002-4B1E-9C8B-A0488FB30092}" type="presParOf" srcId="{D1184A26-DDBB-491F-A05F-624BB7E28FBE}" destId="{2974DD0E-2BBC-40EC-82C6-DC623B168D38}" srcOrd="2" destOrd="0" presId="urn:microsoft.com/office/officeart/2005/8/layout/StepDownProcess"/>
    <dgm:cxn modelId="{248DF98E-BA7A-4A29-BBB8-D10A834AC80C}" type="presParOf" srcId="{D9E67320-EFFA-401E-9A3E-AF3129C0E054}" destId="{1DC1F58F-C23E-4599-97BD-6F824501481C}" srcOrd="7" destOrd="0" presId="urn:microsoft.com/office/officeart/2005/8/layout/StepDownProcess"/>
    <dgm:cxn modelId="{6EA584A7-2004-40EE-8FFA-71532242B7D9}" type="presParOf" srcId="{D9E67320-EFFA-401E-9A3E-AF3129C0E054}" destId="{87FA14D2-2979-4C64-AFE5-41462563DDC4}" srcOrd="8" destOrd="0" presId="urn:microsoft.com/office/officeart/2005/8/layout/StepDownProcess"/>
    <dgm:cxn modelId="{DEB88ACF-AAD9-4A26-ACEA-E0A0C4A8F5D6}" type="presParOf" srcId="{87FA14D2-2979-4C64-AFE5-41462563DDC4}" destId="{3221AE99-DC89-44B2-A369-E211E25347FB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5304-FDFF-450F-8B2D-C9279E2FCB16}">
      <dsp:nvSpPr>
        <dsp:cNvPr id="0" name=""/>
        <dsp:cNvSpPr/>
      </dsp:nvSpPr>
      <dsp:spPr>
        <a:xfrm rot="5400000">
          <a:off x="1424227" y="818899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78973-CFDC-4031-9B2A-39816A0FCFE5}">
      <dsp:nvSpPr>
        <dsp:cNvPr id="0" name=""/>
        <dsp:cNvSpPr/>
      </dsp:nvSpPr>
      <dsp:spPr>
        <a:xfrm>
          <a:off x="1235411" y="28883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Image Acquisition</a:t>
          </a:r>
        </a:p>
      </dsp:txBody>
      <dsp:txXfrm>
        <a:off x="1276413" y="69885"/>
        <a:ext cx="1117723" cy="757765"/>
      </dsp:txXfrm>
    </dsp:sp>
    <dsp:sp modelId="{B725F28A-F3A1-41DC-9312-6DB9CFC75405}">
      <dsp:nvSpPr>
        <dsp:cNvPr id="0" name=""/>
        <dsp:cNvSpPr/>
      </dsp:nvSpPr>
      <dsp:spPr>
        <a:xfrm>
          <a:off x="2435138" y="108975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5DE4-9EE5-4EE8-96A3-E539D1566B40}">
      <dsp:nvSpPr>
        <dsp:cNvPr id="0" name=""/>
        <dsp:cNvSpPr/>
      </dsp:nvSpPr>
      <dsp:spPr>
        <a:xfrm rot="5400000">
          <a:off x="2418928" y="1762238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377532"/>
            <a:satOff val="14152"/>
            <a:lumOff val="51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943B6-56B1-454A-A1EC-688CA9B8AA94}">
      <dsp:nvSpPr>
        <dsp:cNvPr id="0" name=""/>
        <dsp:cNvSpPr/>
      </dsp:nvSpPr>
      <dsp:spPr>
        <a:xfrm>
          <a:off x="2230112" y="972222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Image Pre-processing</a:t>
          </a:r>
        </a:p>
      </dsp:txBody>
      <dsp:txXfrm>
        <a:off x="2271114" y="1013224"/>
        <a:ext cx="1117723" cy="757765"/>
      </dsp:txXfrm>
    </dsp:sp>
    <dsp:sp modelId="{60B183E6-F6BA-4C53-950B-DB3309EADE3A}">
      <dsp:nvSpPr>
        <dsp:cNvPr id="0" name=""/>
        <dsp:cNvSpPr/>
      </dsp:nvSpPr>
      <dsp:spPr>
        <a:xfrm>
          <a:off x="3429839" y="1052313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362B4-5A17-41F5-B5A6-83C5232C81F8}">
      <dsp:nvSpPr>
        <dsp:cNvPr id="0" name=""/>
        <dsp:cNvSpPr/>
      </dsp:nvSpPr>
      <dsp:spPr>
        <a:xfrm rot="5400000">
          <a:off x="3413629" y="2705577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755063"/>
            <a:satOff val="28303"/>
            <a:lumOff val="10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97FE6-1542-493F-919E-DB0B4BE8726D}">
      <dsp:nvSpPr>
        <dsp:cNvPr id="0" name=""/>
        <dsp:cNvSpPr/>
      </dsp:nvSpPr>
      <dsp:spPr>
        <a:xfrm>
          <a:off x="3224813" y="1915561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ROI Segmentation</a:t>
          </a:r>
        </a:p>
      </dsp:txBody>
      <dsp:txXfrm>
        <a:off x="3265815" y="1956563"/>
        <a:ext cx="1117723" cy="757765"/>
      </dsp:txXfrm>
    </dsp:sp>
    <dsp:sp modelId="{C250F794-B139-4130-A657-8F521BDC5BB3}">
      <dsp:nvSpPr>
        <dsp:cNvPr id="0" name=""/>
        <dsp:cNvSpPr/>
      </dsp:nvSpPr>
      <dsp:spPr>
        <a:xfrm>
          <a:off x="4424540" y="1995652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3BFFE-C47F-42B9-A0A6-EFFB9B86CE4E}">
      <dsp:nvSpPr>
        <dsp:cNvPr id="0" name=""/>
        <dsp:cNvSpPr/>
      </dsp:nvSpPr>
      <dsp:spPr>
        <a:xfrm rot="5400000">
          <a:off x="4408330" y="3648916"/>
          <a:ext cx="712676" cy="811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850CC-1F56-471F-B92A-DCEF8E545696}">
      <dsp:nvSpPr>
        <dsp:cNvPr id="0" name=""/>
        <dsp:cNvSpPr/>
      </dsp:nvSpPr>
      <dsp:spPr>
        <a:xfrm>
          <a:off x="4219514" y="2858900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Quantification</a:t>
          </a:r>
          <a:r>
            <a:rPr lang="en-IN" sz="1200" kern="1200" baseline="0" dirty="0"/>
            <a:t> </a:t>
          </a:r>
          <a:endParaRPr lang="en-IN" sz="1200" kern="1200" dirty="0"/>
        </a:p>
      </dsp:txBody>
      <dsp:txXfrm>
        <a:off x="4260516" y="2899902"/>
        <a:ext cx="1117723" cy="757765"/>
      </dsp:txXfrm>
    </dsp:sp>
    <dsp:sp modelId="{2974DD0E-2BBC-40EC-82C6-DC623B168D38}">
      <dsp:nvSpPr>
        <dsp:cNvPr id="0" name=""/>
        <dsp:cNvSpPr/>
      </dsp:nvSpPr>
      <dsp:spPr>
        <a:xfrm>
          <a:off x="5419241" y="2938991"/>
          <a:ext cx="872567" cy="67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AE99-DC89-44B2-A369-E211E25347FB}">
      <dsp:nvSpPr>
        <dsp:cNvPr id="0" name=""/>
        <dsp:cNvSpPr/>
      </dsp:nvSpPr>
      <dsp:spPr>
        <a:xfrm>
          <a:off x="5214215" y="3802239"/>
          <a:ext cx="1199727" cy="839769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Ground Truth Validation</a:t>
          </a:r>
        </a:p>
      </dsp:txBody>
      <dsp:txXfrm>
        <a:off x="5255217" y="3843241"/>
        <a:ext cx="1117723" cy="757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180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67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46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78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90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0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68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0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69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3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9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5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DF28-814A-4971-B876-02BBF37A80DA}" type="datetimeFigureOut">
              <a:rPr lang="en-IN" smtClean="0"/>
              <a:t>13-06-2021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43CE87-2369-44F8-96EA-F6750AD91D3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8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Mohanty/PlantVillage-Dataset/blob/master/raw/color/Tomato___Bacterial_spot/00728f4d-83a0-49f1-87f8-374646fcda05___GCREC_Bact.Sp%206326.JPG" TargetMode="External"/><Relationship Id="rId2" Type="http://schemas.openxmlformats.org/officeDocument/2006/relationships/hyperlink" Target="http://www.fao.org/faostat/en/#dat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ED382D-93B4-4AD9-95E0-A280AEA36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33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9FFC9-38D4-44F7-BD58-30BD0B31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174" y="-56993"/>
            <a:ext cx="6219518" cy="2369131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Smart Agriculture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ECB48-4273-4FEC-9710-64FE632F3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4517" y="2627381"/>
            <a:ext cx="5062172" cy="18084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Q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uantification of infection patterns on tomato leaves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0AC17-F020-4E90-8667-03ECCA65D10F}"/>
              </a:ext>
            </a:extLst>
          </p:cNvPr>
          <p:cNvSpPr txBox="1"/>
          <p:nvPr/>
        </p:nvSpPr>
        <p:spPr>
          <a:xfrm>
            <a:off x="8822303" y="4749846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>
                <a:solidFill>
                  <a:schemeClr val="bg1"/>
                </a:solidFill>
              </a:rPr>
              <a:t>Presented By –</a:t>
            </a:r>
          </a:p>
          <a:p>
            <a:pPr>
              <a:spcAft>
                <a:spcPts val="6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Aahan Singh Charak</a:t>
            </a:r>
          </a:p>
          <a:p>
            <a:pPr>
              <a:spcAft>
                <a:spcPts val="6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(189301024)</a:t>
            </a:r>
          </a:p>
          <a:p>
            <a:pPr>
              <a:spcAft>
                <a:spcPts val="6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Sarthak Sharma</a:t>
            </a:r>
          </a:p>
          <a:p>
            <a:pPr>
              <a:spcAft>
                <a:spcPts val="600"/>
              </a:spcAft>
            </a:pPr>
            <a:r>
              <a:rPr lang="en-IN" sz="2000" b="1" i="1" dirty="0">
                <a:solidFill>
                  <a:schemeClr val="bg1"/>
                </a:solidFill>
              </a:rPr>
              <a:t>(189302091)</a:t>
            </a:r>
          </a:p>
        </p:txBody>
      </p:sp>
    </p:spTree>
    <p:extLst>
      <p:ext uri="{BB962C8B-B14F-4D97-AF65-F5344CB8AC3E}">
        <p14:creationId xmlns:p14="http://schemas.microsoft.com/office/powerpoint/2010/main" val="400299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DEB1-D330-4BB3-8071-FCD959D9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Results </a:t>
            </a:r>
            <a:r>
              <a:rPr lang="en-IN" b="1" dirty="0"/>
              <a:t>: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6E77-EEF1-4263-B561-DB1C81F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 channel :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b channel :   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 channel :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BA55-B42D-4AC9-8FEE-60C53624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902825"/>
            <a:ext cx="3607484" cy="277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E935A-9CA7-4F17-B56B-99F00913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62" y="3911751"/>
            <a:ext cx="3711262" cy="289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A1882-49DE-4126-BB56-094DAE74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15" y="3429000"/>
            <a:ext cx="319514" cy="426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1649E-169B-4EA2-BF44-015A7B9A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900" y="2395661"/>
            <a:ext cx="377222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4662-A0C1-4B6F-ABD1-4783858E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76" y="285748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 Channel Pre-processing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0C36-D297-4746-B473-038B3CD8E304}"/>
              </a:ext>
            </a:extLst>
          </p:cNvPr>
          <p:cNvSpPr/>
          <p:nvPr/>
        </p:nvSpPr>
        <p:spPr>
          <a:xfrm>
            <a:off x="217713" y="1741715"/>
            <a:ext cx="4095049" cy="3995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9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9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9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05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Channel Preprocessing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a channel preprocessing needed</a:t>
            </a:r>
            <a:endParaRPr lang="en-US" sz="2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 the background white and invert the image. For open cv black color is 128 in a channel.</a:t>
            </a:r>
            <a:endParaRPr lang="en-US" sz="1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pixel in a-channel{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if(intensity(pixel)==128){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intensity(pixel)=255;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Else{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intensity(pixel)=255-pixel;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}}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br>
              <a:rPr lang="en-US" sz="1600" dirty="0"/>
            </a:br>
            <a:br>
              <a:rPr lang="en-IN" sz="900" dirty="0"/>
            </a:br>
            <a:br>
              <a:rPr lang="en-IN" sz="900" b="0" dirty="0">
                <a:effectLst/>
              </a:rPr>
            </a:br>
            <a:br>
              <a:rPr lang="en-US" sz="900" dirty="0"/>
            </a:br>
            <a:endParaRPr lang="en-IN" sz="9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AABB827-F033-4484-B221-1B498F5337EF}"/>
              </a:ext>
            </a:extLst>
          </p:cNvPr>
          <p:cNvSpPr/>
          <p:nvPr/>
        </p:nvSpPr>
        <p:spPr>
          <a:xfrm>
            <a:off x="4312763" y="3800319"/>
            <a:ext cx="1930912" cy="30672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D3987-F338-4830-99EF-925CA9261B3C}"/>
              </a:ext>
            </a:extLst>
          </p:cNvPr>
          <p:cNvSpPr txBox="1"/>
          <p:nvPr/>
        </p:nvSpPr>
        <p:spPr>
          <a:xfrm>
            <a:off x="4902456" y="352998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Result</a:t>
            </a:r>
            <a:endParaRPr lang="en-IN" sz="1100" dirty="0">
              <a:solidFill>
                <a:srgbClr val="FF0000"/>
              </a:solidFill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0441BAF-DBC8-44DF-9256-7519C0EF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62" y="3057106"/>
            <a:ext cx="2183199" cy="2099871"/>
          </a:xfrm>
          <a:prstGeom prst="rect">
            <a:avLst/>
          </a:prstGeom>
        </p:spPr>
      </p:pic>
      <p:pic>
        <p:nvPicPr>
          <p:cNvPr id="8" name="Picture 7" descr="A black and white photo of a person's head&#10;&#10;Description automatically generated with medium confidence">
            <a:extLst>
              <a:ext uri="{FF2B5EF4-FFF2-40B4-BE49-F238E27FC236}">
                <a16:creationId xmlns:a16="http://schemas.microsoft.com/office/drawing/2014/main" id="{561670CB-F51F-43AA-BB0D-05EEF05C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5" y="3086359"/>
            <a:ext cx="2183200" cy="2099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EC9F4-DAFD-4FCD-A01F-604C5F3BF958}"/>
              </a:ext>
            </a:extLst>
          </p:cNvPr>
          <p:cNvSpPr txBox="1"/>
          <p:nvPr/>
        </p:nvSpPr>
        <p:spPr>
          <a:xfrm>
            <a:off x="8508585" y="5186231"/>
            <a:ext cx="201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5E68-D16B-4B9A-8119-EAF3248A50FE}"/>
              </a:ext>
            </a:extLst>
          </p:cNvPr>
          <p:cNvSpPr txBox="1"/>
          <p:nvPr/>
        </p:nvSpPr>
        <p:spPr>
          <a:xfrm>
            <a:off x="6527130" y="5186231"/>
            <a:ext cx="201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2023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D210-3B06-41D1-B010-372A7517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CABA-4EE6-43B0-B007-3EE6AD8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9" y="134714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first we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plot Histogram </a:t>
            </a:r>
            <a:r>
              <a:rPr lang="en-IN" dirty="0"/>
              <a:t>then we  find out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global Maxima </a:t>
            </a:r>
            <a:r>
              <a:rPr lang="en-IN" dirty="0"/>
              <a:t>, after using global maxima ,we obtain an image in which bad  pixels can be segregated easily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A channel  </a:t>
            </a:r>
            <a:r>
              <a:rPr lang="en-IN" dirty="0"/>
              <a:t>gave best results in the end.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6CD70-2886-4F41-9B0E-E594AAAF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4" y="2667945"/>
            <a:ext cx="4039239" cy="3941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AAA7D-0658-4EB9-9026-4C5C6C56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025" y="3062796"/>
            <a:ext cx="5003014" cy="31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E008-87BA-46FF-BB05-5C611E30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  <a:noFill/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Global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Maxima</a:t>
            </a:r>
            <a:br>
              <a:rPr lang="en-IN" dirty="0"/>
            </a:br>
            <a:endParaRPr lang="en-IN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933AF2B-D34D-48A0-9F62-4E6D398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Highest pixel value in an image  is global maxima.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Pixel having value less then threshold  are made black.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Pixel having value more than threshold are made white.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 we obtain an image in which infection can be segregated easily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160FA-B4DE-46AE-8908-527AD10E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246"/>
            <a:ext cx="3132061" cy="443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B364C-D535-46B9-A99C-54972570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62" y="1712247"/>
            <a:ext cx="3082402" cy="43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4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5979-4636-48B2-875A-F273AFF6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Quantifying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7CF5-6FEC-4A62-AB9E-52CB0156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Quantification tells about the magnitude of infection.</a:t>
            </a:r>
          </a:p>
          <a:p>
            <a:r>
              <a:rPr lang="en-IN" dirty="0"/>
              <a:t>This is calculated using formula  : </a:t>
            </a:r>
          </a:p>
          <a:p>
            <a:pPr marL="0" indent="0">
              <a:buNone/>
            </a:pPr>
            <a:r>
              <a:rPr lang="en-IN" dirty="0"/>
              <a:t>percentage infection=(dead pixel /total leaf pixel)*100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C5F04-47DB-49AC-9923-6405FE1F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30" y="3425412"/>
            <a:ext cx="4761388" cy="33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BEE2-88FB-4144-92C2-A8714AF2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HSV Color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CBE3-4A14-433B-8596-FDE1C361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Firstly image conversion so that we can extract H,S,V channel :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E7BF6-0244-4774-B791-164656B1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43" y="2719476"/>
            <a:ext cx="738624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4C1-B5DA-4AB7-8384-F0A80795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96" y="183491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H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A18A-B54B-463E-9D69-3F6A7953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003782"/>
            <a:ext cx="8596668" cy="3880773"/>
          </a:xfrm>
        </p:spPr>
        <p:txBody>
          <a:bodyPr/>
          <a:lstStyle/>
          <a:p>
            <a:r>
              <a:rPr lang="en-US" dirty="0"/>
              <a:t>Here, we are analyzing hue channel of the leaf with 100 percent saturation and 100 percent brightness so that the image can be analyzed based on the natural color of the leaf.</a:t>
            </a:r>
          </a:p>
          <a:p>
            <a:pPr marL="0" indent="0">
              <a:buNone/>
            </a:pPr>
            <a:r>
              <a:rPr lang="en-US" dirty="0"/>
              <a:t>* RGB analysis                                                             * Gray Scale analysis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B23B-5712-4334-9A93-B5E3718D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2324582"/>
            <a:ext cx="4619373" cy="4533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71E84-2F7B-4C33-8346-18C29B1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38" y="2720051"/>
            <a:ext cx="3596389" cy="37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351B-51E3-4020-80FD-B9822B1F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59C4-EC26-41F4-BD43-83459A00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39" y="880602"/>
            <a:ext cx="8596668" cy="3880773"/>
          </a:xfrm>
        </p:spPr>
        <p:txBody>
          <a:bodyPr/>
          <a:lstStyle/>
          <a:p>
            <a:r>
              <a:rPr lang="en-US" dirty="0"/>
              <a:t>Here we are analyzing the image based on the amount of white light mixed with it . Saturation is the same for each pixel, and hue too. Brightness is set to 100 so that black light has no effect on the </a:t>
            </a:r>
            <a:r>
              <a:rPr lang="en-IN" dirty="0"/>
              <a:t>analysis.</a:t>
            </a:r>
          </a:p>
          <a:p>
            <a:pPr marL="0" indent="0">
              <a:buNone/>
            </a:pPr>
            <a:r>
              <a:rPr lang="en-US" dirty="0"/>
              <a:t>*RGB analysis                                                                        * Gray Scale</a:t>
            </a:r>
          </a:p>
          <a:p>
            <a:pPr marL="0" indent="0">
              <a:buNone/>
            </a:pPr>
            <a:r>
              <a:rPr lang="en-US" dirty="0"/>
              <a:t>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2C83-867B-4E88-988F-5532F307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9" y="2144078"/>
            <a:ext cx="4619019" cy="455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28102-AD82-4FC9-85B0-95AD372E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47" y="2361235"/>
            <a:ext cx="4050146" cy="33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8D91-2339-4442-A32C-3EAFE8E8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0" y="156238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V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D37F-29E2-4E10-BBB2-5DFC5B62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8" y="816638"/>
            <a:ext cx="10110270" cy="3880773"/>
          </a:xfrm>
        </p:spPr>
        <p:txBody>
          <a:bodyPr/>
          <a:lstStyle/>
          <a:p>
            <a:r>
              <a:rPr lang="en-US" dirty="0"/>
              <a:t>Here we are analyzing the image based on the amount of black light mixed with it . Brightness is the same for each pixel, and hue too. Saturation is set to 100 so that white light has no effect on the </a:t>
            </a:r>
            <a:r>
              <a:rPr lang="en-IN" dirty="0"/>
              <a:t>analysis.</a:t>
            </a:r>
          </a:p>
          <a:p>
            <a:pPr marL="0" indent="0">
              <a:buNone/>
            </a:pPr>
            <a:r>
              <a:rPr lang="en-US" dirty="0"/>
              <a:t>*RGB analysis                                                                                                    * Gray Scale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511A6-0608-4B16-93DF-7B2FB27C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8" y="2381585"/>
            <a:ext cx="6209602" cy="436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41F74-E497-4526-88F7-64590D7C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05" y="2381585"/>
            <a:ext cx="3692600" cy="39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C9B6-CB94-420D-9629-8E509F9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314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6305-3987-4F98-9C89-2F33DFD0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0" y="760714"/>
            <a:ext cx="8596668" cy="3880773"/>
          </a:xfrm>
        </p:spPr>
        <p:txBody>
          <a:bodyPr/>
          <a:lstStyle/>
          <a:p>
            <a:r>
              <a:rPr lang="en-IN" dirty="0"/>
              <a:t>In this first we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plot Histogram </a:t>
            </a:r>
            <a:r>
              <a:rPr lang="en-IN" dirty="0"/>
              <a:t>then we  find out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global Maxima </a:t>
            </a:r>
            <a:r>
              <a:rPr lang="en-IN" dirty="0"/>
              <a:t>, after using global maxima ,we obtain an image in which bad  pixels can be segregated easily .</a:t>
            </a:r>
          </a:p>
          <a:p>
            <a:r>
              <a:rPr lang="en-IN" dirty="0"/>
              <a:t>As Observed H channel gives best results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BAD4B-D89C-471E-A330-A0052E67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2081515"/>
            <a:ext cx="5231756" cy="4776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2B1F2-79ED-47D9-B76E-C6A743AF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23" y="2500131"/>
            <a:ext cx="4728005" cy="37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4A39-1675-4995-93BA-B8964E76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Why this Project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116A-219F-4ECF-9AAC-A66B7F84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 plays a very important role in our daily lives. From providing food to everyone, livelihood to the farmers and reducing the pollution levels , agriculture  plays an important role in the survival of human beings.</a:t>
            </a:r>
          </a:p>
          <a:p>
            <a:r>
              <a:rPr lang="en-US" dirty="0"/>
              <a:t>plants aren’t resistant to diseases. So, it becomes necessary for us to study the diseases occurring in plants, in order to develop measures to prevent and cure them.</a:t>
            </a:r>
          </a:p>
          <a:p>
            <a:r>
              <a:rPr lang="it-IT" dirty="0"/>
              <a:t>Visual estimation is one </a:t>
            </a:r>
            <a:r>
              <a:rPr lang="en-US" dirty="0"/>
              <a:t>of the ways to quantify and detect disease  but it  requires a lot of hard work and human resources.</a:t>
            </a:r>
          </a:p>
          <a:p>
            <a:r>
              <a:rPr lang="en-US" dirty="0"/>
              <a:t>So , this project aims at quantification of infection patterns on tomato leaves due to various pathogens using image processing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70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5245-999D-4F48-849A-947110FC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Global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Maxima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7CD60E-08A0-4CF2-A055-D9E0417C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Highest pixel value in an image  is global maxima.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Pixel having value less then threshold  are made black.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Pixel having value more than threshold are made white.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 we obtain an image in which infection can be segregated easily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F7858-42FC-42ED-818C-6732626B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51" y="4158423"/>
            <a:ext cx="4554849" cy="2525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ADD599-6F85-48D2-A9F8-98D02E38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10" y="173620"/>
            <a:ext cx="4384809" cy="4039565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6445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4550-A6C7-4E96-9DBC-2245CE78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Quantifying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6CE6-53D5-4795-8810-90F3C20C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3" y="16397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is calculated using formula  : </a:t>
            </a:r>
          </a:p>
          <a:p>
            <a:pPr marL="0" indent="0">
              <a:buNone/>
            </a:pPr>
            <a:r>
              <a:rPr lang="en-IN" dirty="0"/>
              <a:t>percentage infection=(dead pixel /total leaf pixel)*100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9C1C2-F9CC-4F44-8536-76D22D4B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32" y="2763431"/>
            <a:ext cx="7439140" cy="37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4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07B5-DA7F-4003-9D22-8AA1B1972A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Segmented Results of Early Blight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6158F6-BCB5-4B81-BD77-A153F9521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10185" r="585" b="-735"/>
          <a:stretch/>
        </p:blipFill>
        <p:spPr bwMode="auto">
          <a:xfrm>
            <a:off x="348447" y="1446028"/>
            <a:ext cx="5759303" cy="49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10401D9-82AA-4557-8825-699855B9B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t="10886" r="1665"/>
          <a:stretch/>
        </p:blipFill>
        <p:spPr bwMode="auto">
          <a:xfrm>
            <a:off x="6251944" y="1446029"/>
            <a:ext cx="5759302" cy="47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6106F-6C91-4CA0-A934-7177114635BE}"/>
              </a:ext>
            </a:extLst>
          </p:cNvPr>
          <p:cNvSpPr txBox="1"/>
          <p:nvPr/>
        </p:nvSpPr>
        <p:spPr>
          <a:xfrm>
            <a:off x="1403496" y="6432699"/>
            <a:ext cx="29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47234-3981-4EF0-92F0-940BAA209892}"/>
              </a:ext>
            </a:extLst>
          </p:cNvPr>
          <p:cNvSpPr txBox="1"/>
          <p:nvPr/>
        </p:nvSpPr>
        <p:spPr>
          <a:xfrm>
            <a:off x="8498563" y="6432699"/>
            <a:ext cx="29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Channel</a:t>
            </a:r>
          </a:p>
        </p:txBody>
      </p:sp>
    </p:spTree>
    <p:extLst>
      <p:ext uri="{BB962C8B-B14F-4D97-AF65-F5344CB8AC3E}">
        <p14:creationId xmlns:p14="http://schemas.microsoft.com/office/powerpoint/2010/main" val="213991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165E-67D6-439A-84C7-5A5E49BE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Segmented Results of Late Blight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C937F0-0D66-4793-937B-8F3B758DF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2" t="10566" b="1"/>
          <a:stretch/>
        </p:blipFill>
        <p:spPr bwMode="auto">
          <a:xfrm>
            <a:off x="252769" y="1451344"/>
            <a:ext cx="5712096" cy="479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730E3F-AF71-4BD5-A8FC-5CD8E0C6C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 t="10423" r="1202" b="160"/>
          <a:stretch/>
        </p:blipFill>
        <p:spPr bwMode="auto">
          <a:xfrm>
            <a:off x="6227138" y="1451344"/>
            <a:ext cx="5964862" cy="479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4940B-6F83-4C88-9EBB-EB89DA8EE7F4}"/>
              </a:ext>
            </a:extLst>
          </p:cNvPr>
          <p:cNvSpPr txBox="1"/>
          <p:nvPr/>
        </p:nvSpPr>
        <p:spPr>
          <a:xfrm>
            <a:off x="1403496" y="6432699"/>
            <a:ext cx="29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 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3A8ED-C143-47E3-9006-CF1380869A74}"/>
              </a:ext>
            </a:extLst>
          </p:cNvPr>
          <p:cNvSpPr txBox="1"/>
          <p:nvPr/>
        </p:nvSpPr>
        <p:spPr>
          <a:xfrm>
            <a:off x="8498563" y="6432699"/>
            <a:ext cx="29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Channel</a:t>
            </a:r>
          </a:p>
        </p:txBody>
      </p:sp>
    </p:spTree>
    <p:extLst>
      <p:ext uri="{BB962C8B-B14F-4D97-AF65-F5344CB8AC3E}">
        <p14:creationId xmlns:p14="http://schemas.microsoft.com/office/powerpoint/2010/main" val="13217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9ED7A2-B550-48C5-985A-5E3FB83A3CFD}"/>
              </a:ext>
            </a:extLst>
          </p:cNvPr>
          <p:cNvSpPr txBox="1">
            <a:spLocks/>
          </p:cNvSpPr>
          <p:nvPr/>
        </p:nvSpPr>
        <p:spPr>
          <a:xfrm>
            <a:off x="252033" y="97170"/>
            <a:ext cx="6861148" cy="4698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Quantification Results of Early Blight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E7341-57CD-497B-B59A-32B08CC2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" y="567036"/>
            <a:ext cx="11102507" cy="59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1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80-369A-44ED-B996-7B342E31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2" y="97170"/>
            <a:ext cx="8288285" cy="46986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Quantification Results of Late Blight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2E29D-ECBC-4AF2-9AD2-8523FA7D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" y="652095"/>
            <a:ext cx="11199232" cy="60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5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62D0-1336-43B5-8FDB-0C66AD9E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Scope of Improvement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2491-9E1D-4022-A98D-96774CC3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5005"/>
            <a:ext cx="8596668" cy="42763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experimental analysis, it was found out that for some images where h channel wasn’t  able to yield satisfactory results, a channel was able to get the  correct results and vice versa.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However, this was not true for all the images. In some of the sample images both of the channels were unable to yield correct results.</a:t>
            </a:r>
            <a:r>
              <a:rPr lang="en-US" sz="180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leaves which had a yellow colored diseased region and the leaves which had low contrast between the diseased and the healthy regions weren’t segmented properly by the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Reason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Since yellow hue lies closer to green hue , the yellow infected regions might’ve been taken into the healthy group by the algorithm. Same is the case with diseases showing light green color symptoms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3639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FC7F-9F55-47CF-8601-1C446969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image processing K-means clustering can be used to segment the region of interest from other objects in the image. Pixels which have similar color values are placed in a similar cluster and can be easily distinguished from the other pixels in the image.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goal is to find groups having similar characteristics, and the number of groups is represented by “k” .The objective function for k-means clustering is 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our case, we will use a and b channels from lab color space to form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clusters of pixels. The appropriate number of clusters k can be identified by the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Elbow 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249F1A-A097-4CA7-82BB-D27CC755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Solution = K-means Clustering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47403-7CC6-47E5-868A-7143A447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992" y="2786195"/>
            <a:ext cx="2712557" cy="21414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AAEA0-C085-4BA9-81DF-E0A5D534B1F2}"/>
              </a:ext>
            </a:extLst>
          </p:cNvPr>
          <p:cNvCxnSpPr>
            <a:cxnSpLocks/>
          </p:cNvCxnSpPr>
          <p:nvPr/>
        </p:nvCxnSpPr>
        <p:spPr>
          <a:xfrm>
            <a:off x="7421526" y="3742660"/>
            <a:ext cx="1540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D2902B-B765-47D1-8A7F-9ED10F7C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44" y="4706022"/>
            <a:ext cx="3409722" cy="21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0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5393-3122-4656-A926-E703067F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680484"/>
            <a:ext cx="11142921" cy="5348177"/>
          </a:xfrm>
          <a:noFill/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visualize the image in the rgb color channel, the luminance (L) value is kept around 90 and the resulting lab image was converted to rgb color image.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1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(                           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After Clustering                                       </a:t>
            </a:r>
          </a:p>
          <a:p>
            <a:pPr marL="0" indent="0">
              <a:buNone/>
            </a:pP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Segmentation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xtracting the a-channel from the clustered image and then analyzing the image in grey-scale. After experimental analysis it was found that healthy leaf regions, which are dark green in color, have the lowest a values, hence in grey-scale they represent the darkest color.</a:t>
            </a:r>
          </a:p>
          <a:p>
            <a:pPr marL="0" indent="0">
              <a:buNone/>
            </a:pPr>
            <a:endParaRPr lang="en-IN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5B421B-E4E7-4BAE-9BE0-7397CC1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0" y="97168"/>
            <a:ext cx="7937449" cy="58331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Clustering Result and Segmentation 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B6FBC1-BF9C-462F-807E-297D2D32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0" y="1263800"/>
            <a:ext cx="1917848" cy="1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99D1008-CE16-4AEB-B689-9AECC6B0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69" y="1263800"/>
            <a:ext cx="2090831" cy="20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F5332C9-CB92-472A-A330-97CE3A76CE63}"/>
              </a:ext>
            </a:extLst>
          </p:cNvPr>
          <p:cNvSpPr/>
          <p:nvPr/>
        </p:nvSpPr>
        <p:spPr>
          <a:xfrm>
            <a:off x="2151764" y="2174140"/>
            <a:ext cx="2015062" cy="446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770E669-BF00-4252-AAD9-1A993688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2" y="4413645"/>
            <a:ext cx="2097468" cy="20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5290D69-71DF-47C7-B810-ADE832CC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43" y="4413645"/>
            <a:ext cx="2257355" cy="21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D9FB0DF-D3B9-4CAD-9D49-D629CD25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43" y="3934048"/>
            <a:ext cx="3047115" cy="29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264FC5-200A-481C-B8D6-92B86D525A7E}"/>
              </a:ext>
            </a:extLst>
          </p:cNvPr>
          <p:cNvSpPr/>
          <p:nvPr/>
        </p:nvSpPr>
        <p:spPr>
          <a:xfrm>
            <a:off x="2820287" y="5187287"/>
            <a:ext cx="977966" cy="446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90CE38-D75D-4FE5-9BE3-84BBBE69BDA0}"/>
              </a:ext>
            </a:extLst>
          </p:cNvPr>
          <p:cNvSpPr/>
          <p:nvPr/>
        </p:nvSpPr>
        <p:spPr>
          <a:xfrm>
            <a:off x="6206599" y="5187287"/>
            <a:ext cx="921645" cy="446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12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3962-A00E-494D-B411-D24EBF7D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7" y="1139863"/>
            <a:ext cx="10221038" cy="5292835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comparison between results given by the algorithm proposed by Barbedo(2016) and the k-means method is shown in Fig . Since most of the images produced a k value of 4, we chose 4 as our default k value.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2CC5C4-DAB6-417A-8BFE-E17E1D35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03" y="267289"/>
            <a:ext cx="7519839" cy="54934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Final Result Comparison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57797-AF81-42B0-A6CE-0D7894BD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90" y="1914440"/>
            <a:ext cx="8434590" cy="2110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B5717-A368-4EA0-914B-3B024A873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90" y="4173569"/>
            <a:ext cx="8509022" cy="21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53ED-FF3D-4A8F-9036-CC2772A2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4508FF-8206-48AC-95C5-9EEC31C6D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250652"/>
              </p:ext>
            </p:extLst>
          </p:nvPr>
        </p:nvGraphicFramePr>
        <p:xfrm>
          <a:off x="369651" y="1478604"/>
          <a:ext cx="7649354" cy="467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59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AF5-6825-4878-8345-FB59720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Bibliography/References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99A9-285A-4B4D-9CF6-C3831668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1. Bock, C. H ., Barbedo, J. G., Del Ponte, E . M ., Bohnenkamp, D ., &amp; Mahlein, A . K. ( 2020). </a:t>
            </a:r>
            <a:r>
              <a:rPr lang="en-US" dirty="0"/>
              <a:t>From visual estimates to fully automated sensor-based measurements of plant disease severity: status and challenges for improving accuracy. Phytopathology Research, 2 , 1-30.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2. Barbedo, J . G . A. ( 2013). Digital image processing techniques for detecting, quantifying and </a:t>
            </a:r>
            <a:r>
              <a:rPr lang="en-US" dirty="0"/>
              <a:t>classifying plant diseases. SpringerPlus , 2 (1), 1-12.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FAOSTAT. (2021). Retrieved 1 March 2 021, from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http://www.fao.org/faostat/en/#data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4. Mohanty, S.( 2021). spMohanty/PlantVillage-Dataset. Retrieved 1 March 2021,from </a:t>
            </a:r>
            <a:r>
              <a:rPr lang="en-IN" dirty="0">
                <a:solidFill>
                  <a:srgbClr val="0070C0"/>
                </a:solidFill>
              </a:rPr>
              <a:t>: </a:t>
            </a: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https://github.com/spMohanty/PlantVillage-Dataset/blob/master/raw/color/Tomato___Bacterial_spot/00728f4d-83a0-49f1-87f8-374646fcda05___GCREC_Bact.Sp%206326.JPG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8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78B3-1028-4E8B-898D-E5DA5EB7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873" y="26120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939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6C8B-9A0F-4061-8FF6-E64C318F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7840"/>
            <a:ext cx="9746826" cy="5902959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Image Acquisition </a:t>
            </a:r>
            <a:r>
              <a:rPr lang="en-IN" dirty="0"/>
              <a:t>: </a:t>
            </a:r>
            <a:r>
              <a:rPr lang="en-US" dirty="0"/>
              <a:t> it is retrieving an image from some source , in this project plant village data set is used which consists of 54303 healthy and unhealthy leaf images divided into 38 categories by species and disease.</a:t>
            </a:r>
            <a:endParaRPr lang="en-IN" dirty="0"/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Image Pre-processing </a:t>
            </a:r>
            <a:r>
              <a:rPr lang="en-IN" dirty="0"/>
              <a:t>: It </a:t>
            </a:r>
            <a:r>
              <a:rPr lang="en-US" dirty="0"/>
              <a:t>refers to the process of highlighting certain information of an image , as well as weakening or removing any unnecessary information according to specific needs.</a:t>
            </a:r>
            <a:endParaRPr lang="en-IN" dirty="0"/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ROI Segmentation </a:t>
            </a:r>
            <a:r>
              <a:rPr lang="en-IN" dirty="0"/>
              <a:t>: It  </a:t>
            </a:r>
            <a:r>
              <a:rPr lang="en-US" dirty="0"/>
              <a:t>is a segmentation technique, used for separating an object from its </a:t>
            </a:r>
            <a:r>
              <a:rPr lang="en-IN" dirty="0"/>
              <a:t>background , </a:t>
            </a:r>
            <a:r>
              <a:rPr lang="en-US" dirty="0"/>
              <a:t>process of </a:t>
            </a:r>
            <a:r>
              <a:rPr lang="en-US" b="1" i="1" dirty="0"/>
              <a:t>thresholding</a:t>
            </a:r>
            <a:r>
              <a:rPr lang="en-US" dirty="0"/>
              <a:t> involves comparing each pixel value of the image ( pixel intensity) to a specified threshold. This divides all the pixels of the input image into 2 groups:</a:t>
            </a:r>
          </a:p>
          <a:p>
            <a:r>
              <a:rPr lang="en-US" dirty="0"/>
              <a:t>1) Pixels having an intensity value lower than threshold.</a:t>
            </a:r>
          </a:p>
          <a:p>
            <a:r>
              <a:rPr lang="en-US" dirty="0"/>
              <a:t>2)Pixels having an intensity value greater than threshold.</a:t>
            </a:r>
            <a:endParaRPr lang="en-IN" dirty="0"/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Quantification</a:t>
            </a:r>
            <a:r>
              <a:rPr lang="en-IN" dirty="0"/>
              <a:t>: As the name suggest , quantification tells about the magnitude of infection by percentage of bad  pixels (infected) as compared to total pixels . </a:t>
            </a:r>
          </a:p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Ground Truth Validation</a:t>
            </a:r>
            <a:r>
              <a:rPr lang="en-IN" dirty="0"/>
              <a:t>: </a:t>
            </a:r>
            <a:r>
              <a:rPr lang="en-US" dirty="0"/>
              <a:t>Analyzing how practical our results are in other words , in the real world how effective is our algorithm or process is a very crucial step in determining strength of applicability in real life , being compared to some “Gold Standards”  helps in maintaining a level of practical usage.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8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117D-8C7D-48AC-A5D3-392E12B1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Color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1AA9-7E29-465F-9B06-B066CA83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Color space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/>
              <a:t>means the use of a specific color model or system that turns colors into numbers. Each color model is a method of creating many colors from a small group of primary colors. Each model has a range of colors it can produce. That range is the color space.</a:t>
            </a:r>
          </a:p>
          <a:p>
            <a:r>
              <a:rPr lang="en-US" dirty="0"/>
              <a:t>In this Project we have used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Lab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HSV </a:t>
            </a:r>
            <a:r>
              <a:rPr lang="en-US" dirty="0"/>
              <a:t>color space.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Lab </a:t>
            </a:r>
            <a:r>
              <a:rPr lang="en-US" dirty="0"/>
              <a:t>color space is a 3-axis color system with dimension L for lightness and a and b for the color dimensions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HSV</a:t>
            </a:r>
            <a:r>
              <a:rPr lang="en-US" dirty="0"/>
              <a:t> has three components: hue, saturation, and value. This color space describes colors (hue or tint) in terms of their shade (saturation or amount of gray) and their brightness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1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C6B7-25B9-4B0C-A89E-CA41656E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Data Set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BA2823-BDA9-42D9-9686-0F4A5D041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1" t="10676"/>
          <a:stretch/>
        </p:blipFill>
        <p:spPr bwMode="auto">
          <a:xfrm>
            <a:off x="-84643" y="1270000"/>
            <a:ext cx="6005281" cy="53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391C1E-3AA9-4892-8F47-23769BBE3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10065"/>
          <a:stretch/>
        </p:blipFill>
        <p:spPr bwMode="auto">
          <a:xfrm>
            <a:off x="6096000" y="1270000"/>
            <a:ext cx="5872995" cy="53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0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5E30-3E1A-43FE-80A9-52BEA72F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Lab Color Space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085F-2C50-4C4F-BB3D-202953DE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Original Image  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default python reads in BRG format so , firstly we convert image from default BRG to RGB using 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Now, we have to covert RGB to Lab color space :</a:t>
            </a:r>
            <a:br>
              <a:rPr lang="en-IN" dirty="0"/>
            </a:br>
            <a:r>
              <a:rPr lang="en-IN" dirty="0"/>
              <a:t>this will be done by first obtaining mediatory values x,y,z then using them in obtaining ciel, ciea,cieb values 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40BE1-2B0C-4781-A69E-4C46B7DC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60" y="1365611"/>
            <a:ext cx="1867062" cy="1867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896440-431F-41E4-A57E-8A764D73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93" y="4012400"/>
            <a:ext cx="7165716" cy="7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555C-6153-4F7E-BE1A-71B52BB3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r,g,b          x,y,z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C70BA-B04D-4374-A1F1-E5486C4D30BE}"/>
              </a:ext>
            </a:extLst>
          </p:cNvPr>
          <p:cNvCxnSpPr/>
          <p:nvPr/>
        </p:nvCxnSpPr>
        <p:spPr>
          <a:xfrm>
            <a:off x="1850315" y="968188"/>
            <a:ext cx="1108038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DEBDA-1FE8-434A-982A-7699A142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9F72C-BF13-4CDB-959A-F844BCDC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3" y="1536623"/>
            <a:ext cx="10073116" cy="512870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769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53AB-5A82-49F9-BAB9-2EA8F681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x,y,z          ciel,ciea,cieb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443A-8C82-4FE1-95B5-8137EA0A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3EE2CB-7615-40F1-B237-872C6FF935E1}"/>
              </a:ext>
            </a:extLst>
          </p:cNvPr>
          <p:cNvCxnSpPr/>
          <p:nvPr/>
        </p:nvCxnSpPr>
        <p:spPr>
          <a:xfrm>
            <a:off x="1850315" y="968188"/>
            <a:ext cx="1108038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90708F-680B-42D0-91A0-E8AD9288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2" y="1348128"/>
            <a:ext cx="9176273" cy="5203273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32222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1670</Words>
  <Application>Microsoft Office PowerPoint</Application>
  <PresentationFormat>Widescreen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Baskerville Old Face</vt:lpstr>
      <vt:lpstr>Bookman Old Style</vt:lpstr>
      <vt:lpstr>Times New Roman</vt:lpstr>
      <vt:lpstr>Trebuchet MS</vt:lpstr>
      <vt:lpstr>Wingdings</vt:lpstr>
      <vt:lpstr>Wingdings 3</vt:lpstr>
      <vt:lpstr>Facet</vt:lpstr>
      <vt:lpstr>Smart Agriculture</vt:lpstr>
      <vt:lpstr>Why this Project ??</vt:lpstr>
      <vt:lpstr>Methodology</vt:lpstr>
      <vt:lpstr>PowerPoint Presentation</vt:lpstr>
      <vt:lpstr>Color Space </vt:lpstr>
      <vt:lpstr>Data Set</vt:lpstr>
      <vt:lpstr>Lab Color Space  </vt:lpstr>
      <vt:lpstr>r,g,b          x,y,z    </vt:lpstr>
      <vt:lpstr>x,y,z          ciel,ciea,cieb</vt:lpstr>
      <vt:lpstr>Results :  </vt:lpstr>
      <vt:lpstr>A Channel Pre-processing</vt:lpstr>
      <vt:lpstr>Thresholding</vt:lpstr>
      <vt:lpstr>Global Maxima </vt:lpstr>
      <vt:lpstr>Quantifying</vt:lpstr>
      <vt:lpstr>HSV Color Space </vt:lpstr>
      <vt:lpstr>H Channel</vt:lpstr>
      <vt:lpstr>S Channel</vt:lpstr>
      <vt:lpstr>V Channel</vt:lpstr>
      <vt:lpstr>Thresholding</vt:lpstr>
      <vt:lpstr>Global Maxima</vt:lpstr>
      <vt:lpstr>Quantifying</vt:lpstr>
      <vt:lpstr>Segmented Results of Early Blight</vt:lpstr>
      <vt:lpstr>Segmented Results of Late Blight</vt:lpstr>
      <vt:lpstr>PowerPoint Presentation</vt:lpstr>
      <vt:lpstr>Quantification Results of Late Blight</vt:lpstr>
      <vt:lpstr>Scope of Improvement </vt:lpstr>
      <vt:lpstr>Solution = K-means Clustering </vt:lpstr>
      <vt:lpstr>Clustering Result and Segmentation </vt:lpstr>
      <vt:lpstr>Final Result Comparison </vt:lpstr>
      <vt:lpstr>Bibliography/References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</dc:title>
  <dc:creator>Sarthak Sharma [CSE - 2018]</dc:creator>
  <cp:lastModifiedBy>Sarthak Sharma [CSE - 2018]</cp:lastModifiedBy>
  <cp:revision>57</cp:revision>
  <dcterms:created xsi:type="dcterms:W3CDTF">2021-04-10T18:46:26Z</dcterms:created>
  <dcterms:modified xsi:type="dcterms:W3CDTF">2021-06-13T17:30:09Z</dcterms:modified>
</cp:coreProperties>
</file>