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9" r:id="rId6"/>
    <p:sldId id="277" r:id="rId7"/>
    <p:sldId id="293" r:id="rId8"/>
    <p:sldId id="306" r:id="rId9"/>
    <p:sldId id="294" r:id="rId10"/>
    <p:sldId id="297" r:id="rId11"/>
    <p:sldId id="307" r:id="rId12"/>
    <p:sldId id="299" r:id="rId13"/>
    <p:sldId id="298" r:id="rId14"/>
    <p:sldId id="276" r:id="rId15"/>
    <p:sldId id="290" r:id="rId16"/>
    <p:sldId id="301" r:id="rId17"/>
    <p:sldId id="302" r:id="rId18"/>
    <p:sldId id="303" r:id="rId19"/>
    <p:sldId id="304" r:id="rId20"/>
    <p:sldId id="305" r:id="rId21"/>
    <p:sldId id="300" r:id="rId22"/>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718"/>
  </p:normalViewPr>
  <p:slideViewPr>
    <p:cSldViewPr snapToGrid="0">
      <p:cViewPr varScale="1">
        <p:scale>
          <a:sx n="83" d="100"/>
          <a:sy n="83" d="100"/>
        </p:scale>
        <p:origin x="643" y="77"/>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104" d="100"/>
          <a:sy n="104" d="100"/>
        </p:scale>
        <p:origin x="538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864EF8F-93C5-4541-926C-80DCEAB0E965}" type="datetime1">
              <a:rPr lang="zh-TW" altLang="en-US" smtClean="0">
                <a:latin typeface="Microsoft JhengHei UI" panose="020B0604030504040204" pitchFamily="34" charset="-120"/>
                <a:ea typeface="Microsoft JhengHei UI" panose="020B0604030504040204" pitchFamily="34" charset="-120"/>
              </a:rPr>
              <a:t>2022/9/23</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6F2E267B-0C99-4BE6-95D3-5B4EB5375E46}" type="datetime1">
              <a:rPr lang="zh-TW" altLang="en-US" noProof="0" smtClean="0"/>
              <a:t>2022/9/23</a:t>
            </a:fld>
            <a:endParaRPr lang="zh-TW" altLang="en-US" noProof="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F97DC217-DF71-1A49-B3EA-559F1F43B0FF}" type="slidenum">
              <a:rPr lang="en-US" altLang="zh-TW" noProof="0" smtClean="0"/>
              <a:pPr/>
              <a:t>‹#›</a:t>
            </a:fld>
            <a:endParaRPr lang="zh-TW" altLang="en-US"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rtl="0"/>
            <a:fld id="{F97DC217-DF71-1A49-B3EA-559F1F43B0FF}"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777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F97DC217-DF71-1A49-B3EA-559F1F43B0FF}" type="slidenum">
              <a:rPr lang="en-US" altLang="zh-TW" smtClean="0">
                <a:latin typeface="Microsoft JhengHei UI" panose="020B0604030504040204" pitchFamily="34" charset="-120"/>
                <a:ea typeface="Microsoft JhengHei UI" panose="020B0604030504040204" pitchFamily="34" charset="-120"/>
              </a:rPr>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74774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F97DC217-DF71-1A49-B3EA-559F1F43B0FF}" type="slidenum">
              <a:rPr lang="en-US" altLang="zh-TW" smtClean="0">
                <a:latin typeface="Microsoft JhengHei UI" panose="020B0604030504040204" pitchFamily="34" charset="-120"/>
                <a:ea typeface="Microsoft JhengHei UI" panose="020B0604030504040204" pitchFamily="34" charset="-120"/>
              </a:rPr>
              <a:t>11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840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
        <p:nvSpPr>
          <p:cNvPr id="4" name="矩形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橢圓​​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1" name="手繪多邊形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9" name="手繪多邊形​​(F)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6" name="群組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手繪多邊形​​(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6" name="手繪多邊形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22" name="手繪多邊形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8" name="手繪多邊形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時間表">
    <p:bg>
      <p:bgPr>
        <a:solidFill>
          <a:schemeClr val="accent1"/>
        </a:solidFill>
        <a:effectLst/>
      </p:bgPr>
    </p:bg>
    <p:spTree>
      <p:nvGrpSpPr>
        <p:cNvPr id="1" name=""/>
        <p:cNvGrpSpPr/>
        <p:nvPr/>
      </p:nvGrpSpPr>
      <p:grpSpPr>
        <a:xfrm>
          <a:off x="0" y="0"/>
          <a:ext cx="0" cy="0"/>
          <a:chOff x="0" y="0"/>
          <a:chExt cx="0" cy="0"/>
        </a:xfrm>
      </p:grpSpPr>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icrosoft JhengHei UI" panose="020B0604030504040204" pitchFamily="34" charset="-120"/>
                <a:ea typeface="Microsoft JhengHei UI" panose="020B0604030504040204" pitchFamily="34" charset="-120"/>
              </a:defRPr>
            </a:lvl1pPr>
            <a:lvl2pPr marL="457200" indent="0">
              <a:buNone/>
              <a:defRPr>
                <a:solidFill>
                  <a:schemeClr val="bg1"/>
                </a:solidFill>
                <a:latin typeface="Microsoft JhengHei UI" panose="020B0604030504040204" pitchFamily="34" charset="-120"/>
                <a:ea typeface="Microsoft JhengHei UI" panose="020B0604030504040204" pitchFamily="34" charset="-120"/>
              </a:defRPr>
            </a:lvl2pPr>
            <a:lvl3pPr marL="914400" indent="0">
              <a:buNone/>
              <a:defRPr>
                <a:solidFill>
                  <a:schemeClr val="bg1"/>
                </a:solidFill>
                <a:latin typeface="Microsoft JhengHei UI" panose="020B0604030504040204" pitchFamily="34" charset="-120"/>
                <a:ea typeface="Microsoft JhengHei UI" panose="020B0604030504040204" pitchFamily="34" charset="-120"/>
              </a:defRPr>
            </a:lvl3pPr>
            <a:lvl4pPr marL="1371600" indent="0">
              <a:buNone/>
              <a:defRPr>
                <a:solidFill>
                  <a:schemeClr val="bg1"/>
                </a:solidFill>
                <a:latin typeface="Microsoft JhengHei UI" panose="020B0604030504040204" pitchFamily="34" charset="-120"/>
                <a:ea typeface="Microsoft JhengHei UI" panose="020B0604030504040204" pitchFamily="34" charset="-120"/>
              </a:defRPr>
            </a:lvl4pPr>
            <a:lvl5pPr marL="1828800" indent="0">
              <a:buNone/>
              <a:defRPr>
                <a:solidFill>
                  <a:schemeClr val="bg1"/>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JhengHei UI" panose="020B0604030504040204" pitchFamily="34" charset="-120"/>
                <a:ea typeface="Microsoft JhengHei UI" panose="020B0604030504040204" pitchFamily="34" charset="-120"/>
              </a:defRPr>
            </a:lvl1pPr>
          </a:lstStyle>
          <a:p>
            <a:fld id="{253E2FD9-212C-4634-B9BE-2B64514F2F1C}" type="datetime1">
              <a:rPr lang="zh-TW" altLang="en-US" noProof="0" smtClean="0"/>
              <a:t>2022/9/23</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6" name="手繪多邊形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9" name="群組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手繪多邊形​​(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手繪多邊形​​(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JhengHei UI" panose="020B0604030504040204" pitchFamily="34" charset="-120"/>
                <a:ea typeface="Microsoft JhengHei UI" panose="020B0604030504040204" pitchFamily="34" charset="-120"/>
              </a:defRPr>
            </a:lvl1pPr>
          </a:lstStyle>
          <a:p>
            <a:fld id="{66B557A9-0E5D-4096-B4AD-E75F2E23F2DD}" type="datetime1">
              <a:rPr lang="zh-TW" altLang="en-US" noProof="0" smtClean="0"/>
              <a:t>2022/9/23</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
        <p:nvSpPr>
          <p:cNvPr id="13" name="內容版面配置區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內容版面配置區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5" name="內容版面配置區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6" name="手繪多邊形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9" name="群組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手繪多邊形​​(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手繪多邊形​​(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icrosoft JhengHei UI" panose="020B0604030504040204" pitchFamily="34" charset="-120"/>
                <a:ea typeface="Microsoft JhengHei UI" panose="020B0604030504040204" pitchFamily="34" charset="-120"/>
              </a:defRPr>
            </a:lvl1pPr>
          </a:lstStyle>
          <a:p>
            <a:fld id="{F179ADB2-D8DE-499A-9C24-143BE3DCBD4B}" type="datetime1">
              <a:rPr lang="zh-TW" altLang="en-US" noProof="0" smtClean="0"/>
              <a:t>2022/9/23</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3" name="內容版面配置區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內容版面配置區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5" name="內容版面配置區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6" name="內容版面配置區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7" name="內容版面配置區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最後一張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
        <p:nvSpPr>
          <p:cNvPr id="4" name="矩形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6" name="群組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手繪多邊形​​(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6" name="手繪多邊形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22" name="手繪多邊形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7" name="手繪多邊形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vl2pPr marL="457200" indent="0">
              <a:buNone/>
              <a:defRPr>
                <a:latin typeface="Microsoft JhengHei UI" panose="020B0604030504040204" pitchFamily="34" charset="-120"/>
                <a:ea typeface="Microsoft JhengHei UI" panose="020B0604030504040204" pitchFamily="34" charset="-120"/>
              </a:defRPr>
            </a:lvl2pPr>
            <a:lvl3pPr marL="914400" indent="0">
              <a:buNone/>
              <a:defRPr>
                <a:latin typeface="Microsoft JhengHei UI" panose="020B0604030504040204" pitchFamily="34" charset="-120"/>
                <a:ea typeface="Microsoft JhengHei UI" panose="020B0604030504040204" pitchFamily="34" charset="-120"/>
              </a:defRPr>
            </a:lvl3pPr>
            <a:lvl4pPr marL="1371600" indent="0">
              <a:buNone/>
              <a:defRPr>
                <a:latin typeface="Microsoft JhengHei UI" panose="020B0604030504040204" pitchFamily="34" charset="-120"/>
                <a:ea typeface="Microsoft JhengHei UI" panose="020B0604030504040204" pitchFamily="34" charset="-120"/>
              </a:defRPr>
            </a:lvl4pPr>
            <a:lvl5pPr marL="1828800" indent="0">
              <a:buNone/>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6" name="手繪多邊形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9" name="群組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手繪多邊形​​(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手繪多邊形​​(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JhengHei UI" panose="020B0604030504040204" pitchFamily="34" charset="-120"/>
                <a:ea typeface="Microsoft JhengHei UI" panose="020B0604030504040204" pitchFamily="34" charset="-120"/>
              </a:defRPr>
            </a:lvl1pPr>
          </a:lstStyle>
          <a:p>
            <a:fld id="{771E5EC9-0AE7-4DA6-91A2-BEB118ECAB88}" type="datetime1">
              <a:rPr lang="zh-TW" altLang="en-US" noProof="0" smtClean="0"/>
              <a:t>2022/9/23</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區段標頭">
    <p:bg>
      <p:bgPr>
        <a:solidFill>
          <a:schemeClr val="accent2"/>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2" name="手繪多邊形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4" name="手繪多邊形​​(F)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5" name="手繪多邊形​​(F)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3" name="標題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4" name="日期版面配置區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ED008D3D-DF24-4E70-8D79-942759761C05}" type="datetime1">
              <a:rPr lang="zh-TW" altLang="en-US" noProof="0" smtClean="0"/>
              <a:t>2022/9/23</a:t>
            </a:fld>
            <a:endParaRPr lang="zh-TW" altLang="en-US" noProof="0"/>
          </a:p>
        </p:txBody>
      </p:sp>
      <p:sp>
        <p:nvSpPr>
          <p:cNvPr id="5" name="頁尾版面配置區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6" name="投影片編號版面配置區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章節標題">
    <p:spTree>
      <p:nvGrpSpPr>
        <p:cNvPr id="1" name=""/>
        <p:cNvGrpSpPr/>
        <p:nvPr/>
      </p:nvGrpSpPr>
      <p:grpSpPr>
        <a:xfrm>
          <a:off x="0" y="0"/>
          <a:ext cx="0" cy="0"/>
          <a:chOff x="0" y="0"/>
          <a:chExt cx="0" cy="0"/>
        </a:xfrm>
      </p:grpSpPr>
      <p:sp>
        <p:nvSpPr>
          <p:cNvPr id="23" name="手繪多邊形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grpSp>
        <p:nvGrpSpPr>
          <p:cNvPr id="6" name="群組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手繪多邊形​​(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6" name="手繪多邊形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7" name="手繪多邊形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8" name="手繪多邊形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圖形">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vl2pPr marL="457200" indent="0">
              <a:buNone/>
              <a:defRPr>
                <a:latin typeface="Microsoft JhengHei UI" panose="020B0604030504040204" pitchFamily="34" charset="-120"/>
                <a:ea typeface="Microsoft JhengHei UI" panose="020B0604030504040204" pitchFamily="34" charset="-120"/>
              </a:defRPr>
            </a:lvl2pPr>
            <a:lvl3pPr marL="914400" indent="0">
              <a:buNone/>
              <a:defRPr>
                <a:latin typeface="Microsoft JhengHei UI" panose="020B0604030504040204" pitchFamily="34" charset="-120"/>
                <a:ea typeface="Microsoft JhengHei UI" panose="020B0604030504040204" pitchFamily="34" charset="-120"/>
              </a:defRPr>
            </a:lvl3pPr>
            <a:lvl4pPr marL="1371600" indent="0">
              <a:buNone/>
              <a:defRPr>
                <a:latin typeface="Microsoft JhengHei UI" panose="020B0604030504040204" pitchFamily="34" charset="-120"/>
                <a:ea typeface="Microsoft JhengHei UI" panose="020B0604030504040204" pitchFamily="34" charset="-120"/>
              </a:defRPr>
            </a:lvl4pPr>
            <a:lvl5pPr marL="1828800" indent="0">
              <a:buNone/>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icrosoft JhengHei UI" panose="020B0604030504040204" pitchFamily="34" charset="-120"/>
                <a:ea typeface="Microsoft JhengHei UI" panose="020B0604030504040204" pitchFamily="34" charset="-120"/>
              </a:defRPr>
            </a:lvl1pPr>
          </a:lstStyle>
          <a:p>
            <a:fld id="{9FB5FF82-8C05-4030-AB2C-90DFCE26C19B}" type="datetime1">
              <a:rPr lang="zh-TW" altLang="en-US" noProof="0" smtClean="0"/>
              <a:t>2022/9/23</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圖表 2">
    <p:bg>
      <p:bgPr>
        <a:solidFill>
          <a:schemeClr val="accent2"/>
        </a:solidFill>
        <a:effectLst/>
      </p:bgPr>
    </p:bg>
    <p:spTree>
      <p:nvGrpSpPr>
        <p:cNvPr id="1" name=""/>
        <p:cNvGrpSpPr/>
        <p:nvPr/>
      </p:nvGrpSpPr>
      <p:grpSpPr>
        <a:xfrm>
          <a:off x="0" y="0"/>
          <a:ext cx="0" cy="0"/>
          <a:chOff x="0" y="0"/>
          <a:chExt cx="0" cy="0"/>
        </a:xfrm>
      </p:grpSpPr>
      <p:grpSp>
        <p:nvGrpSpPr>
          <p:cNvPr id="9" name="群組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手繪多邊形​​(F)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4" name="手繪多邊形​​(F)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vl2pPr marL="457200" indent="0">
              <a:buNone/>
              <a:defRPr>
                <a:latin typeface="Microsoft JhengHei UI" panose="020B0604030504040204" pitchFamily="34" charset="-120"/>
                <a:ea typeface="Microsoft JhengHei UI" panose="020B0604030504040204" pitchFamily="34" charset="-120"/>
              </a:defRPr>
            </a:lvl2pPr>
            <a:lvl3pPr marL="914400" indent="0">
              <a:buNone/>
              <a:defRPr>
                <a:latin typeface="Microsoft JhengHei UI" panose="020B0604030504040204" pitchFamily="34" charset="-120"/>
                <a:ea typeface="Microsoft JhengHei UI" panose="020B0604030504040204" pitchFamily="34" charset="-120"/>
              </a:defRPr>
            </a:lvl3pPr>
            <a:lvl4pPr marL="1371600" indent="0">
              <a:buNone/>
              <a:defRPr>
                <a:latin typeface="Microsoft JhengHei UI" panose="020B0604030504040204" pitchFamily="34" charset="-120"/>
                <a:ea typeface="Microsoft JhengHei UI" panose="020B0604030504040204" pitchFamily="34" charset="-120"/>
              </a:defRPr>
            </a:lvl4pPr>
            <a:lvl5pPr marL="1828800" indent="0">
              <a:buNone/>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JhengHei UI" panose="020B0604030504040204" pitchFamily="34" charset="-120"/>
                <a:ea typeface="Microsoft JhengHei UI" panose="020B0604030504040204" pitchFamily="34" charset="-120"/>
              </a:defRPr>
            </a:lvl1pPr>
          </a:lstStyle>
          <a:p>
            <a:fld id="{DD97CEFB-BE58-4E85-9425-C51300490EF7}" type="datetime1">
              <a:rPr lang="zh-TW" altLang="en-US" noProof="0" smtClean="0"/>
              <a:t>2022/9/23</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述">
    <p:bg>
      <p:bgPr>
        <a:solidFill>
          <a:schemeClr val="accen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8" name="文字版面配置區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Microsoft JhengHei UI" panose="020B0604030504040204" pitchFamily="34" charset="-120"/>
                <a:ea typeface="Microsoft JhengHei UI" panose="020B0604030504040204" pitchFamily="34" charset="-12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TW" altLang="en-US" noProof="0"/>
              <a:t>“</a:t>
            </a:r>
          </a:p>
        </p:txBody>
      </p:sp>
      <p:sp>
        <p:nvSpPr>
          <p:cNvPr id="10" name="文字版面配置區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zh-TW" altLang="en-US" noProof="0"/>
              <a:t>按一下以編輯母片文字樣式</a:t>
            </a:r>
          </a:p>
        </p:txBody>
      </p:sp>
      <p:sp>
        <p:nvSpPr>
          <p:cNvPr id="9" name="文字版面配置區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Microsoft JhengHei UI" panose="020B0604030504040204" pitchFamily="34" charset="-120"/>
                <a:ea typeface="Microsoft JhengHei UI" panose="020B0604030504040204" pitchFamily="34" charset="-12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TW" altLang="en-US" noProof="0"/>
              <a:t>”</a:t>
            </a:r>
          </a:p>
        </p:txBody>
      </p:sp>
      <p:sp>
        <p:nvSpPr>
          <p:cNvPr id="3" name="日期版面配置區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40F68810-067D-4444-BD62-8A5F6BA385C9}" type="datetime1">
              <a:rPr lang="zh-TW" altLang="en-US" noProof="0" smtClean="0"/>
              <a:t>2022/9/23</a:t>
            </a:fld>
            <a:endParaRPr lang="zh-TW" altLang="en-US" noProof="0"/>
          </a:p>
        </p:txBody>
      </p:sp>
      <p:sp>
        <p:nvSpPr>
          <p:cNvPr id="4" name="頁尾版面配置區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5" name="投影片編號版面配置區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小組">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1" name="標題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6" name="圖片版面配置區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文字版面配置區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1" name="文字版面配置區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7" name="圖片版面配置區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2" name="文字版面配置區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3" name="文字版面配置區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8" name="圖片版面配置區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4" name="文字版面配置區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5" name="文字版面配置區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9" name="圖片版面配置區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6" name="文字版面配置區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7" name="文字版面配置區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 name="日期版面配置區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048C0665-835A-4CF9-BF7B-6D8A73E19DEE}" type="datetime1">
              <a:rPr lang="zh-TW" altLang="en-US" noProof="0" smtClean="0"/>
              <a:t>2022/9/23</a:t>
            </a:fld>
            <a:endParaRPr lang="zh-TW" altLang="en-US" noProof="0"/>
          </a:p>
        </p:txBody>
      </p:sp>
      <p:sp>
        <p:nvSpPr>
          <p:cNvPr id="4" name="頁尾版面配置區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5" name="投影片編號版面配置區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
        <p:nvSpPr>
          <p:cNvPr id="19" name="手繪多邊形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1" name="手繪多邊形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5" name="手繪多邊形​​(F)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6" name="橢圓​​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7" name="手繪多邊形​​(F)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8" name="手繪多邊形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9" name="手繪多邊形​​(F)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整個團隊">
    <p:bg>
      <p:bgPr>
        <a:solidFill>
          <a:schemeClr val="accent2"/>
        </a:solidFill>
        <a:effectLst/>
      </p:bgPr>
    </p:bg>
    <p:spTree>
      <p:nvGrpSpPr>
        <p:cNvPr id="1" name=""/>
        <p:cNvGrpSpPr/>
        <p:nvPr/>
      </p:nvGrpSpPr>
      <p:grpSpPr>
        <a:xfrm>
          <a:off x="0" y="0"/>
          <a:ext cx="0" cy="0"/>
          <a:chOff x="0" y="0"/>
          <a:chExt cx="0" cy="0"/>
        </a:xfrm>
      </p:grpSpPr>
      <p:sp>
        <p:nvSpPr>
          <p:cNvPr id="54" name="標題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6" name="圖片版面配置區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1" name="文字版面配置區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32" name="文字版面配置區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3" name="圖片版面配置區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4" name="文字版面配置區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35" name="文字版面配置區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6" name="圖片版面配置區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7" name="文字版面配置區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38" name="文字版面配置區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9" name="圖片版面配置區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0" name="文字版面配置區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41" name="文字版面配置區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42" name="圖片版面配置區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3" name="文字版面配置區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44" name="文字版面配置區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45" name="圖片版面配置區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6" name="文字版面配置區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47" name="文字版面配置區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48" name="圖片版面配置區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9" name="文字版面配置區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50" name="文字版面配置區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51" name="圖片版面配置區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52" name="文字版面配置區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53" name="文字版面配置區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18" name="日期版面配置區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675623E1-5DCE-4542-968C-BF94A11D2DD4}" type="datetime1">
              <a:rPr lang="zh-TW" altLang="en-US" noProof="0" smtClean="0"/>
              <a:t>2022/9/23</a:t>
            </a:fld>
            <a:endParaRPr lang="zh-TW" altLang="en-US" noProof="0"/>
          </a:p>
        </p:txBody>
      </p:sp>
      <p:sp>
        <p:nvSpPr>
          <p:cNvPr id="22" name="頁尾版面配置區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23" name="投影片編號版面配置區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icrosoft JhengHei UI" panose="020B0604030504040204" pitchFamily="34" charset="-120"/>
                <a:ea typeface="Microsoft JhengHei UI" panose="020B0604030504040204" pitchFamily="34" charset="-120"/>
              </a:defRPr>
            </a:lvl1pPr>
          </a:lstStyle>
          <a:p>
            <a:fld id="{FCF827C6-B0FB-4CAB-9C5C-422F7C1B12BD}" type="datetime1">
              <a:rPr lang="zh-TW" altLang="en-US" noProof="0" smtClean="0"/>
              <a:t>2022/9/23</a:t>
            </a:fld>
            <a:endParaRPr lang="zh-TW" altLang="en-US" noProof="0"/>
          </a:p>
        </p:txBody>
      </p:sp>
      <p:sp>
        <p:nvSpPr>
          <p:cNvPr id="5" name="頁尾版面配置區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6" name="投影片編號版面配置區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US" altLang="zh-TW" dirty="0"/>
              <a:t>Practice</a:t>
            </a:r>
            <a:r>
              <a:rPr lang="zh-TW" altLang="en-US" dirty="0"/>
              <a:t> </a:t>
            </a:r>
            <a:r>
              <a:rPr lang="en-US" altLang="zh-TW" dirty="0"/>
              <a:t>2</a:t>
            </a:r>
            <a:endParaRPr lang="zh-TW" altLang="en-US" dirty="0"/>
          </a:p>
        </p:txBody>
      </p:sp>
      <p:sp>
        <p:nvSpPr>
          <p:cNvPr id="3" name="副標題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en-US" altLang="zh-TW" dirty="0"/>
              <a:t>Windows Programming Design</a:t>
            </a:r>
            <a:endParaRPr lang="zh-TW" alt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Leave Program</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3" y="2017467"/>
            <a:ext cx="10541031" cy="3606956"/>
          </a:xfrm>
        </p:spPr>
        <p:txBody>
          <a:bodyPr/>
          <a:lstStyle/>
          <a:p>
            <a:r>
              <a:rPr lang="en-US" altLang="zh-TW" dirty="0"/>
              <a:t>The program must end normally when selected to leave the program.</a:t>
            </a:r>
            <a:endParaRPr lang="zh-TW" altLang="en-US"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10</a:t>
            </a:fld>
            <a:endParaRPr lang="zh-TW" altLang="en-US" noProof="0"/>
          </a:p>
        </p:txBody>
      </p:sp>
    </p:spTree>
    <p:extLst>
      <p:ext uri="{BB962C8B-B14F-4D97-AF65-F5344CB8AC3E}">
        <p14:creationId xmlns:p14="http://schemas.microsoft.com/office/powerpoint/2010/main" val="175345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US" altLang="zh-TW" dirty="0"/>
              <a:t>Practice 2 - 2</a:t>
            </a:r>
            <a:endParaRPr lang="zh-TW" altLang="en-US" dirty="0"/>
          </a:p>
        </p:txBody>
      </p:sp>
      <p:sp>
        <p:nvSpPr>
          <p:cNvPr id="4" name="文字版面配置區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en-US" altLang="zh-TW" dirty="0"/>
              <a:t>Simple </a:t>
            </a:r>
            <a:r>
              <a:rPr lang="en-US" altLang="zh-TW" dirty="0" err="1"/>
              <a:t>Reversi</a:t>
            </a:r>
            <a:endParaRPr lang="zh-TW" altLang="en-US" dirty="0"/>
          </a:p>
        </p:txBody>
      </p:sp>
    </p:spTree>
    <p:extLst>
      <p:ext uri="{BB962C8B-B14F-4D97-AF65-F5344CB8AC3E}">
        <p14:creationId xmlns:p14="http://schemas.microsoft.com/office/powerpoint/2010/main" val="324199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p:txBody>
          <a:bodyPr/>
          <a:lstStyle/>
          <a:p>
            <a:r>
              <a:rPr lang="en-US" altLang="zh-TW" dirty="0"/>
              <a:t>Rules</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1167493" y="2017467"/>
            <a:ext cx="5181549" cy="3366815"/>
          </a:xfrm>
        </p:spPr>
        <p:txBody>
          <a:bodyPr/>
          <a:lstStyle/>
          <a:p>
            <a:pPr marL="514350" indent="-514350">
              <a:buFont typeface="+mj-lt"/>
              <a:buAutoNum type="arabicPeriod"/>
            </a:pPr>
            <a:r>
              <a:rPr lang="en-US" altLang="zh-TW" sz="2000" dirty="0"/>
              <a:t>2 players, who are O and X respectively, play </a:t>
            </a:r>
            <a:r>
              <a:rPr lang="en-US" altLang="zh-TW" sz="2000" dirty="0" err="1"/>
              <a:t>Reversi</a:t>
            </a:r>
            <a:r>
              <a:rPr lang="en-US" altLang="zh-TW" sz="2000" dirty="0"/>
              <a:t> on a 8*8 chessboard. </a:t>
            </a:r>
            <a:r>
              <a:rPr lang="zh-TW" altLang="en-US" sz="2000" dirty="0">
                <a:solidFill>
                  <a:srgbClr val="FF0000"/>
                </a:solidFill>
              </a:rPr>
              <a:t>一</a:t>
            </a:r>
            <a:r>
              <a:rPr lang="en-US" altLang="zh-TW" sz="2000" dirty="0">
                <a:solidFill>
                  <a:srgbClr val="FF0000"/>
                </a:solidFill>
              </a:rPr>
              <a:t>There is nothing on the board in the beginning.</a:t>
            </a:r>
            <a:endParaRPr lang="en-US" altLang="zh-TW" sz="2000" dirty="0"/>
          </a:p>
          <a:p>
            <a:pPr marL="514350" indent="-514350">
              <a:buFont typeface="+mj-lt"/>
              <a:buAutoNum type="arabicPeriod"/>
            </a:pPr>
            <a:r>
              <a:rPr lang="en-US" altLang="zh-TW" sz="2000" dirty="0"/>
              <a:t>Player O goes first then Player X.</a:t>
            </a:r>
            <a:r>
              <a:rPr lang="zh-TW" altLang="en-US" sz="2000" dirty="0"/>
              <a:t> </a:t>
            </a:r>
            <a:r>
              <a:rPr lang="en-US" altLang="zh-TW" sz="2000" dirty="0"/>
              <a:t>On the chessboard, </a:t>
            </a:r>
            <a:r>
              <a:rPr lang="en-US" altLang="zh-TW" sz="2000" dirty="0">
                <a:solidFill>
                  <a:srgbClr val="FF0000"/>
                </a:solidFill>
              </a:rPr>
              <a:t>any empty space could a piece be placed.</a:t>
            </a:r>
            <a:endParaRPr lang="en-US" altLang="zh-TW" sz="2000" dirty="0"/>
          </a:p>
          <a:p>
            <a:pPr marL="514350" indent="-514350">
              <a:buFont typeface="+mj-lt"/>
              <a:buAutoNum type="arabicPeriod"/>
            </a:pPr>
            <a:r>
              <a:rPr lang="en-US" altLang="zh-TW" sz="2000" dirty="0"/>
              <a:t>Whenever a piece is settled, turn the piece to our flag if any opponent’s piece is caught by our piece (</a:t>
            </a:r>
            <a:r>
              <a:rPr lang="en-US" altLang="zh-TW" sz="2000" dirty="0">
                <a:solidFill>
                  <a:srgbClr val="FF0000"/>
                </a:solidFill>
              </a:rPr>
              <a:t>horizontal or vertical</a:t>
            </a:r>
            <a:r>
              <a:rPr lang="en-US" altLang="zh-TW" sz="2000" dirty="0"/>
              <a:t>).</a:t>
            </a:r>
          </a:p>
          <a:p>
            <a:pPr marL="514350" indent="-514350">
              <a:buFont typeface="+mj-lt"/>
              <a:buAutoNum type="arabicPeriod"/>
            </a:pPr>
            <a:r>
              <a:rPr lang="en-US" altLang="zh-TW" sz="2000" dirty="0"/>
              <a:t>When there is no empty space, game is over, and the player with more pieces wins the game. </a:t>
            </a:r>
            <a:r>
              <a:rPr lang="en-US" altLang="zh-TW" sz="2000" dirty="0">
                <a:solidFill>
                  <a:srgbClr val="FF0000"/>
                </a:solidFill>
              </a:rPr>
              <a:t>A tie is not considered.</a:t>
            </a:r>
            <a:endParaRPr lang="zh-TW" altLang="en-US" sz="2000" dirty="0">
              <a:solidFill>
                <a:srgbClr val="FF0000"/>
              </a:solidFill>
            </a:endParaRPr>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12</a:t>
            </a:fld>
            <a:endParaRPr lang="zh-TW" altLang="en-US" noProof="0"/>
          </a:p>
        </p:txBody>
      </p:sp>
    </p:spTree>
    <p:extLst>
      <p:ext uri="{BB962C8B-B14F-4D97-AF65-F5344CB8AC3E}">
        <p14:creationId xmlns:p14="http://schemas.microsoft.com/office/powerpoint/2010/main" val="271591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p:txBody>
          <a:bodyPr/>
          <a:lstStyle/>
          <a:p>
            <a:r>
              <a:rPr lang="en-US" altLang="zh-TW" dirty="0"/>
              <a:t>Output/Input Format</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1167493" y="2017467"/>
            <a:ext cx="5181549" cy="3366815"/>
          </a:xfrm>
        </p:spPr>
        <p:txBody>
          <a:bodyPr/>
          <a:lstStyle/>
          <a:p>
            <a:pPr marL="514350" indent="-514350">
              <a:buFont typeface="+mj-lt"/>
              <a:buAutoNum type="arabicPeriod"/>
            </a:pPr>
            <a:r>
              <a:rPr lang="en-US" altLang="zh-TW" sz="2000" dirty="0"/>
              <a:t>Mark the coordinate of the chessboard, horizontal(A-H), vertical (1-8).</a:t>
            </a:r>
          </a:p>
          <a:p>
            <a:pPr marL="514350" indent="-514350">
              <a:buFont typeface="+mj-lt"/>
              <a:buAutoNum type="arabicPeriod"/>
            </a:pPr>
            <a:r>
              <a:rPr lang="en-US" altLang="zh-TW" sz="2000" dirty="0"/>
              <a:t>If it is one of Player O’s pieces, output </a:t>
            </a:r>
            <a:r>
              <a:rPr lang="en-US" altLang="zh-TW" sz="2000" dirty="0">
                <a:solidFill>
                  <a:srgbClr val="FF0000"/>
                </a:solidFill>
              </a:rPr>
              <a:t>O</a:t>
            </a:r>
            <a:endParaRPr lang="en-US" altLang="zh-TW" sz="2000" dirty="0"/>
          </a:p>
          <a:p>
            <a:pPr marL="514350" indent="-514350">
              <a:buFont typeface="+mj-lt"/>
              <a:buAutoNum type="arabicPeriod"/>
            </a:pPr>
            <a:r>
              <a:rPr lang="en-US" altLang="zh-TW" sz="2000" dirty="0"/>
              <a:t>If it is one of Player X’s pieces, output </a:t>
            </a:r>
            <a:r>
              <a:rPr lang="en-US" altLang="zh-TW" sz="2000" dirty="0">
                <a:solidFill>
                  <a:srgbClr val="FF0000"/>
                </a:solidFill>
              </a:rPr>
              <a:t>X</a:t>
            </a:r>
            <a:endParaRPr lang="en-US" altLang="zh-TW" sz="2000" dirty="0"/>
          </a:p>
          <a:p>
            <a:pPr marL="514350" indent="-514350">
              <a:buFont typeface="+mj-lt"/>
              <a:buAutoNum type="arabicPeriod"/>
            </a:pPr>
            <a:r>
              <a:rPr lang="en-US" altLang="zh-TW" sz="2000" dirty="0"/>
              <a:t>If it is an empty spot, output </a:t>
            </a:r>
            <a:r>
              <a:rPr lang="en-US" altLang="zh-TW" sz="2000" dirty="0">
                <a:solidFill>
                  <a:srgbClr val="FF0000"/>
                </a:solidFill>
              </a:rPr>
              <a:t>-</a:t>
            </a:r>
            <a:endParaRPr lang="en-US" altLang="zh-TW" sz="2000" dirty="0"/>
          </a:p>
          <a:p>
            <a:pPr marL="514350" indent="-514350">
              <a:buFont typeface="+mj-lt"/>
              <a:buAutoNum type="arabicPeriod"/>
            </a:pPr>
            <a:r>
              <a:rPr lang="en-US" altLang="zh-TW" sz="2000" dirty="0"/>
              <a:t>Use </a:t>
            </a:r>
            <a:r>
              <a:rPr lang="en-US" altLang="zh-TW" sz="2000" dirty="0" err="1"/>
              <a:t>Console.Clear</a:t>
            </a:r>
            <a:r>
              <a:rPr lang="en-US" altLang="zh-TW" sz="2000" dirty="0"/>
              <a:t>() to clear the previous game before a new piece is placed.</a:t>
            </a:r>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13</a:t>
            </a:fld>
            <a:endParaRPr lang="zh-TW" altLang="en-US" noProof="0"/>
          </a:p>
        </p:txBody>
      </p:sp>
      <p:pic>
        <p:nvPicPr>
          <p:cNvPr id="5" name="圖片 4">
            <a:extLst>
              <a:ext uri="{FF2B5EF4-FFF2-40B4-BE49-F238E27FC236}">
                <a16:creationId xmlns:a16="http://schemas.microsoft.com/office/drawing/2014/main" id="{79D9335E-90A1-E04A-4249-EC225216173F}"/>
              </a:ext>
            </a:extLst>
          </p:cNvPr>
          <p:cNvPicPr>
            <a:picLocks noChangeAspect="1"/>
          </p:cNvPicPr>
          <p:nvPr/>
        </p:nvPicPr>
        <p:blipFill>
          <a:blip r:embed="rId2"/>
          <a:stretch>
            <a:fillRect/>
          </a:stretch>
        </p:blipFill>
        <p:spPr>
          <a:xfrm>
            <a:off x="8236338" y="181272"/>
            <a:ext cx="2447925" cy="2066925"/>
          </a:xfrm>
          <a:prstGeom prst="rect">
            <a:avLst/>
          </a:prstGeom>
        </p:spPr>
      </p:pic>
      <p:pic>
        <p:nvPicPr>
          <p:cNvPr id="10" name="圖片 9">
            <a:extLst>
              <a:ext uri="{FF2B5EF4-FFF2-40B4-BE49-F238E27FC236}">
                <a16:creationId xmlns:a16="http://schemas.microsoft.com/office/drawing/2014/main" id="{9615C776-F747-29B6-6F94-2C69FFB41017}"/>
              </a:ext>
            </a:extLst>
          </p:cNvPr>
          <p:cNvPicPr>
            <a:picLocks noChangeAspect="1"/>
          </p:cNvPicPr>
          <p:nvPr/>
        </p:nvPicPr>
        <p:blipFill>
          <a:blip r:embed="rId3"/>
          <a:stretch>
            <a:fillRect/>
          </a:stretch>
        </p:blipFill>
        <p:spPr>
          <a:xfrm>
            <a:off x="8236338" y="2343358"/>
            <a:ext cx="2371725" cy="2019300"/>
          </a:xfrm>
          <a:prstGeom prst="rect">
            <a:avLst/>
          </a:prstGeom>
        </p:spPr>
      </p:pic>
      <p:pic>
        <p:nvPicPr>
          <p:cNvPr id="12" name="圖片 11">
            <a:extLst>
              <a:ext uri="{FF2B5EF4-FFF2-40B4-BE49-F238E27FC236}">
                <a16:creationId xmlns:a16="http://schemas.microsoft.com/office/drawing/2014/main" id="{D04D2159-ADC1-85F6-AD77-4DC9712448DB}"/>
              </a:ext>
            </a:extLst>
          </p:cNvPr>
          <p:cNvPicPr>
            <a:picLocks noChangeAspect="1"/>
          </p:cNvPicPr>
          <p:nvPr/>
        </p:nvPicPr>
        <p:blipFill>
          <a:blip r:embed="rId4"/>
          <a:stretch>
            <a:fillRect/>
          </a:stretch>
        </p:blipFill>
        <p:spPr>
          <a:xfrm>
            <a:off x="8236338" y="4500562"/>
            <a:ext cx="2352675" cy="2038350"/>
          </a:xfrm>
          <a:prstGeom prst="rect">
            <a:avLst/>
          </a:prstGeom>
        </p:spPr>
      </p:pic>
      <p:sp>
        <p:nvSpPr>
          <p:cNvPr id="4" name="TextBox 3">
            <a:extLst>
              <a:ext uri="{FF2B5EF4-FFF2-40B4-BE49-F238E27FC236}">
                <a16:creationId xmlns:a16="http://schemas.microsoft.com/office/drawing/2014/main" id="{2BD1C672-BF3B-8532-2726-1F573E1A43F8}"/>
              </a:ext>
            </a:extLst>
          </p:cNvPr>
          <p:cNvSpPr txBox="1"/>
          <p:nvPr/>
        </p:nvSpPr>
        <p:spPr>
          <a:xfrm>
            <a:off x="6170873" y="1824905"/>
            <a:ext cx="2243635" cy="400110"/>
          </a:xfrm>
          <a:prstGeom prst="rect">
            <a:avLst/>
          </a:prstGeom>
          <a:noFill/>
        </p:spPr>
        <p:txBody>
          <a:bodyPr wrap="square" rtlCol="0">
            <a:spAutoFit/>
          </a:bodyPr>
          <a:lstStyle/>
          <a:p>
            <a:r>
              <a:rPr lang="en-US" sz="1000" dirty="0"/>
              <a:t>It’s Player O’s turn Please enter the spot to place the piece</a:t>
            </a:r>
          </a:p>
        </p:txBody>
      </p:sp>
    </p:spTree>
    <p:extLst>
      <p:ext uri="{BB962C8B-B14F-4D97-AF65-F5344CB8AC3E}">
        <p14:creationId xmlns:p14="http://schemas.microsoft.com/office/powerpoint/2010/main" val="292847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p:txBody>
          <a:bodyPr/>
          <a:lstStyle/>
          <a:p>
            <a:r>
              <a:rPr lang="en-US" altLang="zh-TW" dirty="0"/>
              <a:t>Output/Input Format</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1167493" y="1880837"/>
            <a:ext cx="5181549" cy="3366815"/>
          </a:xfrm>
        </p:spPr>
        <p:txBody>
          <a:bodyPr/>
          <a:lstStyle/>
          <a:p>
            <a:r>
              <a:rPr lang="en-US" altLang="zh-TW" sz="2000" dirty="0"/>
              <a:t>It must be checked whether the input spot already has a piece.</a:t>
            </a:r>
          </a:p>
          <a:p>
            <a:r>
              <a:rPr lang="en-US" altLang="zh-TW" sz="2000" dirty="0"/>
              <a:t>There will not </a:t>
            </a:r>
            <a:r>
              <a:rPr lang="en-US" altLang="zh-TW" sz="2000"/>
              <a:t>be any out-of-scope </a:t>
            </a:r>
            <a:r>
              <a:rPr lang="en-US" altLang="zh-TW" sz="2000" dirty="0"/>
              <a:t>online judges (ex. B9 or J5)</a:t>
            </a:r>
            <a:r>
              <a:rPr lang="zh-TW" altLang="en-US" sz="2000" dirty="0"/>
              <a:t>。</a:t>
            </a:r>
            <a:endParaRPr lang="en-US" altLang="zh-TW" sz="2000" dirty="0"/>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14</a:t>
            </a:fld>
            <a:endParaRPr lang="zh-TW" altLang="en-US" noProof="0"/>
          </a:p>
        </p:txBody>
      </p:sp>
      <p:pic>
        <p:nvPicPr>
          <p:cNvPr id="7" name="圖片 6">
            <a:extLst>
              <a:ext uri="{FF2B5EF4-FFF2-40B4-BE49-F238E27FC236}">
                <a16:creationId xmlns:a16="http://schemas.microsoft.com/office/drawing/2014/main" id="{49ABB7C6-9AA5-273E-F2E0-42C6187F4BB4}"/>
              </a:ext>
            </a:extLst>
          </p:cNvPr>
          <p:cNvPicPr>
            <a:picLocks noChangeAspect="1"/>
          </p:cNvPicPr>
          <p:nvPr/>
        </p:nvPicPr>
        <p:blipFill>
          <a:blip r:embed="rId2"/>
          <a:stretch>
            <a:fillRect/>
          </a:stretch>
        </p:blipFill>
        <p:spPr>
          <a:xfrm>
            <a:off x="342332" y="3364431"/>
            <a:ext cx="2457450" cy="2047875"/>
          </a:xfrm>
          <a:prstGeom prst="rect">
            <a:avLst/>
          </a:prstGeom>
        </p:spPr>
      </p:pic>
      <p:pic>
        <p:nvPicPr>
          <p:cNvPr id="9" name="圖片 8">
            <a:extLst>
              <a:ext uri="{FF2B5EF4-FFF2-40B4-BE49-F238E27FC236}">
                <a16:creationId xmlns:a16="http://schemas.microsoft.com/office/drawing/2014/main" id="{67D88351-8C6D-42AE-9301-1D0189585A79}"/>
              </a:ext>
            </a:extLst>
          </p:cNvPr>
          <p:cNvPicPr>
            <a:picLocks noChangeAspect="1"/>
          </p:cNvPicPr>
          <p:nvPr/>
        </p:nvPicPr>
        <p:blipFill>
          <a:blip r:embed="rId3"/>
          <a:stretch>
            <a:fillRect/>
          </a:stretch>
        </p:blipFill>
        <p:spPr>
          <a:xfrm>
            <a:off x="3236648" y="3378719"/>
            <a:ext cx="2362200" cy="2019300"/>
          </a:xfrm>
          <a:prstGeom prst="rect">
            <a:avLst/>
          </a:prstGeom>
        </p:spPr>
      </p:pic>
      <p:pic>
        <p:nvPicPr>
          <p:cNvPr id="13" name="圖片 12">
            <a:extLst>
              <a:ext uri="{FF2B5EF4-FFF2-40B4-BE49-F238E27FC236}">
                <a16:creationId xmlns:a16="http://schemas.microsoft.com/office/drawing/2014/main" id="{32590198-A561-A75B-DFCB-28B62655B16A}"/>
              </a:ext>
            </a:extLst>
          </p:cNvPr>
          <p:cNvPicPr>
            <a:picLocks noChangeAspect="1"/>
          </p:cNvPicPr>
          <p:nvPr/>
        </p:nvPicPr>
        <p:blipFill>
          <a:blip r:embed="rId4"/>
          <a:stretch>
            <a:fillRect/>
          </a:stretch>
        </p:blipFill>
        <p:spPr>
          <a:xfrm>
            <a:off x="6096000" y="3192980"/>
            <a:ext cx="2819400" cy="2390775"/>
          </a:xfrm>
          <a:prstGeom prst="rect">
            <a:avLst/>
          </a:prstGeom>
        </p:spPr>
      </p:pic>
      <p:pic>
        <p:nvPicPr>
          <p:cNvPr id="17" name="圖片 16">
            <a:extLst>
              <a:ext uri="{FF2B5EF4-FFF2-40B4-BE49-F238E27FC236}">
                <a16:creationId xmlns:a16="http://schemas.microsoft.com/office/drawing/2014/main" id="{C384175D-44A3-326F-9831-35C4A58AB7C1}"/>
              </a:ext>
            </a:extLst>
          </p:cNvPr>
          <p:cNvPicPr>
            <a:picLocks noChangeAspect="1"/>
          </p:cNvPicPr>
          <p:nvPr/>
        </p:nvPicPr>
        <p:blipFill>
          <a:blip r:embed="rId5"/>
          <a:stretch>
            <a:fillRect/>
          </a:stretch>
        </p:blipFill>
        <p:spPr>
          <a:xfrm>
            <a:off x="9412255" y="3429000"/>
            <a:ext cx="2466975" cy="2047875"/>
          </a:xfrm>
          <a:prstGeom prst="rect">
            <a:avLst/>
          </a:prstGeom>
        </p:spPr>
      </p:pic>
      <p:sp>
        <p:nvSpPr>
          <p:cNvPr id="18" name="箭號: 向右 17">
            <a:extLst>
              <a:ext uri="{FF2B5EF4-FFF2-40B4-BE49-F238E27FC236}">
                <a16:creationId xmlns:a16="http://schemas.microsoft.com/office/drawing/2014/main" id="{C4C9ABE9-9190-C7A7-F540-42F31D45FE6D}"/>
              </a:ext>
            </a:extLst>
          </p:cNvPr>
          <p:cNvSpPr/>
          <p:nvPr/>
        </p:nvSpPr>
        <p:spPr>
          <a:xfrm>
            <a:off x="2921688" y="4304116"/>
            <a:ext cx="253042" cy="297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箭號: 向右 18">
            <a:extLst>
              <a:ext uri="{FF2B5EF4-FFF2-40B4-BE49-F238E27FC236}">
                <a16:creationId xmlns:a16="http://schemas.microsoft.com/office/drawing/2014/main" id="{DA76770B-8601-3739-D83C-C07365E5E211}"/>
              </a:ext>
            </a:extLst>
          </p:cNvPr>
          <p:cNvSpPr/>
          <p:nvPr/>
        </p:nvSpPr>
        <p:spPr>
          <a:xfrm>
            <a:off x="5712523" y="4304116"/>
            <a:ext cx="253042" cy="297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右 19">
            <a:extLst>
              <a:ext uri="{FF2B5EF4-FFF2-40B4-BE49-F238E27FC236}">
                <a16:creationId xmlns:a16="http://schemas.microsoft.com/office/drawing/2014/main" id="{9F89522E-FBF8-E977-49D5-8324A2B567D2}"/>
              </a:ext>
            </a:extLst>
          </p:cNvPr>
          <p:cNvSpPr/>
          <p:nvPr/>
        </p:nvSpPr>
        <p:spPr>
          <a:xfrm>
            <a:off x="9037306" y="4310264"/>
            <a:ext cx="253042" cy="297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TextBox 3">
            <a:extLst>
              <a:ext uri="{FF2B5EF4-FFF2-40B4-BE49-F238E27FC236}">
                <a16:creationId xmlns:a16="http://schemas.microsoft.com/office/drawing/2014/main" id="{7110AC65-182D-DC64-36FB-0DC4D1F99DC7}"/>
              </a:ext>
            </a:extLst>
          </p:cNvPr>
          <p:cNvSpPr txBox="1"/>
          <p:nvPr/>
        </p:nvSpPr>
        <p:spPr>
          <a:xfrm>
            <a:off x="5974094" y="5583755"/>
            <a:ext cx="2243635" cy="400110"/>
          </a:xfrm>
          <a:prstGeom prst="rect">
            <a:avLst/>
          </a:prstGeom>
          <a:noFill/>
        </p:spPr>
        <p:txBody>
          <a:bodyPr wrap="square" rtlCol="0">
            <a:spAutoFit/>
          </a:bodyPr>
          <a:lstStyle/>
          <a:p>
            <a:r>
              <a:rPr lang="en-US" sz="1000" dirty="0"/>
              <a:t>This spot already exists a piece! Press any button to continue.</a:t>
            </a:r>
          </a:p>
        </p:txBody>
      </p:sp>
    </p:spTree>
    <p:extLst>
      <p:ext uri="{BB962C8B-B14F-4D97-AF65-F5344CB8AC3E}">
        <p14:creationId xmlns:p14="http://schemas.microsoft.com/office/powerpoint/2010/main" val="1250800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p:txBody>
          <a:bodyPr/>
          <a:lstStyle/>
          <a:p>
            <a:r>
              <a:rPr lang="en-US" altLang="zh-TW" dirty="0"/>
              <a:t>Rule Supplement</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1167493" y="2017467"/>
            <a:ext cx="7924749" cy="3366815"/>
          </a:xfrm>
        </p:spPr>
        <p:txBody>
          <a:bodyPr/>
          <a:lstStyle/>
          <a:p>
            <a:r>
              <a:rPr lang="en-US" altLang="zh-TW" sz="2000" dirty="0"/>
              <a:t>Whenever a piece is placed, turn the piece into our flag if any opponent’s piece is caught by our piece (</a:t>
            </a:r>
            <a:r>
              <a:rPr lang="en-US" altLang="zh-TW" sz="2000" dirty="0">
                <a:solidFill>
                  <a:srgbClr val="FF0000"/>
                </a:solidFill>
              </a:rPr>
              <a:t>horizontal or vertical</a:t>
            </a:r>
            <a:r>
              <a:rPr lang="en-US" altLang="zh-TW" sz="2000" dirty="0"/>
              <a:t>) on the chessboard. </a:t>
            </a:r>
            <a:r>
              <a:rPr lang="en-US" altLang="zh-TW" sz="2000" dirty="0">
                <a:solidFill>
                  <a:srgbClr val="FF0000"/>
                </a:solidFill>
              </a:rPr>
              <a:t>Oblique direction is not considered</a:t>
            </a:r>
          </a:p>
          <a:p>
            <a:endParaRPr lang="en-US" altLang="zh-TW" sz="2000" dirty="0">
              <a:solidFill>
                <a:srgbClr val="FF0000"/>
              </a:solidFill>
            </a:endParaRPr>
          </a:p>
          <a:p>
            <a:endParaRPr lang="en-US" altLang="zh-TW" sz="2000" dirty="0"/>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15</a:t>
            </a:fld>
            <a:endParaRPr lang="zh-TW" altLang="en-US" noProof="0"/>
          </a:p>
        </p:txBody>
      </p:sp>
      <p:pic>
        <p:nvPicPr>
          <p:cNvPr id="5" name="圖片 4">
            <a:extLst>
              <a:ext uri="{FF2B5EF4-FFF2-40B4-BE49-F238E27FC236}">
                <a16:creationId xmlns:a16="http://schemas.microsoft.com/office/drawing/2014/main" id="{739F274E-D1A8-6C38-C7E7-97E79891281D}"/>
              </a:ext>
            </a:extLst>
          </p:cNvPr>
          <p:cNvPicPr>
            <a:picLocks noChangeAspect="1"/>
          </p:cNvPicPr>
          <p:nvPr/>
        </p:nvPicPr>
        <p:blipFill>
          <a:blip r:embed="rId2"/>
          <a:stretch>
            <a:fillRect/>
          </a:stretch>
        </p:blipFill>
        <p:spPr>
          <a:xfrm>
            <a:off x="1167492" y="3942272"/>
            <a:ext cx="2371725" cy="2009775"/>
          </a:xfrm>
          <a:prstGeom prst="rect">
            <a:avLst/>
          </a:prstGeom>
        </p:spPr>
      </p:pic>
      <p:pic>
        <p:nvPicPr>
          <p:cNvPr id="12" name="圖片 11">
            <a:extLst>
              <a:ext uri="{FF2B5EF4-FFF2-40B4-BE49-F238E27FC236}">
                <a16:creationId xmlns:a16="http://schemas.microsoft.com/office/drawing/2014/main" id="{13C9ED9A-5356-7324-CF95-BE1631635735}"/>
              </a:ext>
            </a:extLst>
          </p:cNvPr>
          <p:cNvPicPr>
            <a:picLocks noChangeAspect="1"/>
          </p:cNvPicPr>
          <p:nvPr/>
        </p:nvPicPr>
        <p:blipFill>
          <a:blip r:embed="rId3"/>
          <a:stretch>
            <a:fillRect/>
          </a:stretch>
        </p:blipFill>
        <p:spPr>
          <a:xfrm>
            <a:off x="4446108" y="3923221"/>
            <a:ext cx="2333625" cy="2047875"/>
          </a:xfrm>
          <a:prstGeom prst="rect">
            <a:avLst/>
          </a:prstGeom>
        </p:spPr>
      </p:pic>
      <p:pic>
        <p:nvPicPr>
          <p:cNvPr id="15" name="圖片 14">
            <a:extLst>
              <a:ext uri="{FF2B5EF4-FFF2-40B4-BE49-F238E27FC236}">
                <a16:creationId xmlns:a16="http://schemas.microsoft.com/office/drawing/2014/main" id="{283AD939-4EC9-0BF6-1E85-6FF12FF6DD8B}"/>
              </a:ext>
            </a:extLst>
          </p:cNvPr>
          <p:cNvPicPr>
            <a:picLocks noChangeAspect="1"/>
          </p:cNvPicPr>
          <p:nvPr/>
        </p:nvPicPr>
        <p:blipFill>
          <a:blip r:embed="rId4"/>
          <a:stretch>
            <a:fillRect/>
          </a:stretch>
        </p:blipFill>
        <p:spPr>
          <a:xfrm>
            <a:off x="7696148" y="3894645"/>
            <a:ext cx="2362200" cy="2105025"/>
          </a:xfrm>
          <a:prstGeom prst="rect">
            <a:avLst/>
          </a:prstGeom>
        </p:spPr>
      </p:pic>
      <p:sp>
        <p:nvSpPr>
          <p:cNvPr id="16" name="箭號: 向右 15">
            <a:extLst>
              <a:ext uri="{FF2B5EF4-FFF2-40B4-BE49-F238E27FC236}">
                <a16:creationId xmlns:a16="http://schemas.microsoft.com/office/drawing/2014/main" id="{D07AC140-1DC8-9731-1B16-1DFE887C9D58}"/>
              </a:ext>
            </a:extLst>
          </p:cNvPr>
          <p:cNvSpPr/>
          <p:nvPr/>
        </p:nvSpPr>
        <p:spPr>
          <a:xfrm>
            <a:off x="3888896" y="4798336"/>
            <a:ext cx="253042" cy="297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箭號: 向右 20">
            <a:extLst>
              <a:ext uri="{FF2B5EF4-FFF2-40B4-BE49-F238E27FC236}">
                <a16:creationId xmlns:a16="http://schemas.microsoft.com/office/drawing/2014/main" id="{C3920D03-BC77-E270-4DA3-9E229ADFB73E}"/>
              </a:ext>
            </a:extLst>
          </p:cNvPr>
          <p:cNvSpPr/>
          <p:nvPr/>
        </p:nvSpPr>
        <p:spPr>
          <a:xfrm>
            <a:off x="7138936" y="4798335"/>
            <a:ext cx="253042" cy="297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4780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p:txBody>
          <a:bodyPr/>
          <a:lstStyle/>
          <a:p>
            <a:r>
              <a:rPr lang="en-US" altLang="zh-TW" dirty="0"/>
              <a:t>Rule Supplement</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1167493" y="2017467"/>
            <a:ext cx="8580356" cy="3366815"/>
          </a:xfrm>
        </p:spPr>
        <p:txBody>
          <a:bodyPr/>
          <a:lstStyle/>
          <a:p>
            <a:r>
              <a:rPr lang="en-US" altLang="zh-TW" sz="2000" dirty="0"/>
              <a:t>If the opponent’s piece is caught </a:t>
            </a:r>
            <a:r>
              <a:rPr lang="en-US" altLang="zh-TW" sz="2000" dirty="0">
                <a:solidFill>
                  <a:srgbClr val="FF0000"/>
                </a:solidFill>
              </a:rPr>
              <a:t>in the air, </a:t>
            </a:r>
            <a:r>
              <a:rPr lang="en-US" altLang="zh-TW" sz="2000" dirty="0"/>
              <a:t>turn the piece that is caught in the middle into your own piece, and the empty spot caught has no change.</a:t>
            </a:r>
            <a:endParaRPr lang="en-US" altLang="zh-TW" sz="2000" dirty="0">
              <a:solidFill>
                <a:srgbClr val="FF0000"/>
              </a:solidFill>
            </a:endParaRPr>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16</a:t>
            </a:fld>
            <a:endParaRPr lang="zh-TW" altLang="en-US" noProof="0"/>
          </a:p>
        </p:txBody>
      </p:sp>
      <p:pic>
        <p:nvPicPr>
          <p:cNvPr id="5" name="圖片 4">
            <a:extLst>
              <a:ext uri="{FF2B5EF4-FFF2-40B4-BE49-F238E27FC236}">
                <a16:creationId xmlns:a16="http://schemas.microsoft.com/office/drawing/2014/main" id="{0BAB4E29-8492-4ED1-3275-97C33E2BD671}"/>
              </a:ext>
            </a:extLst>
          </p:cNvPr>
          <p:cNvPicPr>
            <a:picLocks noChangeAspect="1"/>
          </p:cNvPicPr>
          <p:nvPr/>
        </p:nvPicPr>
        <p:blipFill>
          <a:blip r:embed="rId2"/>
          <a:stretch>
            <a:fillRect/>
          </a:stretch>
        </p:blipFill>
        <p:spPr>
          <a:xfrm>
            <a:off x="557661" y="3485072"/>
            <a:ext cx="2381250" cy="2047875"/>
          </a:xfrm>
          <a:prstGeom prst="rect">
            <a:avLst/>
          </a:prstGeom>
        </p:spPr>
      </p:pic>
      <p:pic>
        <p:nvPicPr>
          <p:cNvPr id="8" name="圖片 7">
            <a:extLst>
              <a:ext uri="{FF2B5EF4-FFF2-40B4-BE49-F238E27FC236}">
                <a16:creationId xmlns:a16="http://schemas.microsoft.com/office/drawing/2014/main" id="{4F2E8414-7623-234C-C0A6-C3D77402EA8A}"/>
              </a:ext>
            </a:extLst>
          </p:cNvPr>
          <p:cNvPicPr>
            <a:picLocks noChangeAspect="1"/>
          </p:cNvPicPr>
          <p:nvPr/>
        </p:nvPicPr>
        <p:blipFill>
          <a:blip r:embed="rId3"/>
          <a:stretch>
            <a:fillRect/>
          </a:stretch>
        </p:blipFill>
        <p:spPr>
          <a:xfrm>
            <a:off x="4192348" y="3489834"/>
            <a:ext cx="2409825" cy="2038350"/>
          </a:xfrm>
          <a:prstGeom prst="rect">
            <a:avLst/>
          </a:prstGeom>
        </p:spPr>
      </p:pic>
      <p:pic>
        <p:nvPicPr>
          <p:cNvPr id="10" name="圖片 9">
            <a:extLst>
              <a:ext uri="{FF2B5EF4-FFF2-40B4-BE49-F238E27FC236}">
                <a16:creationId xmlns:a16="http://schemas.microsoft.com/office/drawing/2014/main" id="{B3DAD17E-208F-8009-4041-D68959AC8ED5}"/>
              </a:ext>
            </a:extLst>
          </p:cNvPr>
          <p:cNvPicPr>
            <a:picLocks noChangeAspect="1"/>
          </p:cNvPicPr>
          <p:nvPr/>
        </p:nvPicPr>
        <p:blipFill>
          <a:blip r:embed="rId4"/>
          <a:stretch>
            <a:fillRect/>
          </a:stretch>
        </p:blipFill>
        <p:spPr>
          <a:xfrm>
            <a:off x="7748812" y="3475546"/>
            <a:ext cx="2381250" cy="2066925"/>
          </a:xfrm>
          <a:prstGeom prst="rect">
            <a:avLst/>
          </a:prstGeom>
        </p:spPr>
      </p:pic>
      <p:sp>
        <p:nvSpPr>
          <p:cNvPr id="11" name="箭號: 向右 10">
            <a:extLst>
              <a:ext uri="{FF2B5EF4-FFF2-40B4-BE49-F238E27FC236}">
                <a16:creationId xmlns:a16="http://schemas.microsoft.com/office/drawing/2014/main" id="{D82AD946-8DFE-C9A8-7E1B-5FFF9FCB9272}"/>
              </a:ext>
            </a:extLst>
          </p:cNvPr>
          <p:cNvSpPr/>
          <p:nvPr/>
        </p:nvSpPr>
        <p:spPr>
          <a:xfrm>
            <a:off x="3507869" y="4360187"/>
            <a:ext cx="253042" cy="297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箭號: 向右 11">
            <a:extLst>
              <a:ext uri="{FF2B5EF4-FFF2-40B4-BE49-F238E27FC236}">
                <a16:creationId xmlns:a16="http://schemas.microsoft.com/office/drawing/2014/main" id="{7D7408A2-6DEB-5227-11D2-CB584A7FFE9F}"/>
              </a:ext>
            </a:extLst>
          </p:cNvPr>
          <p:cNvSpPr/>
          <p:nvPr/>
        </p:nvSpPr>
        <p:spPr>
          <a:xfrm>
            <a:off x="7121347" y="4360187"/>
            <a:ext cx="253042" cy="297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91017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p:txBody>
          <a:bodyPr/>
          <a:lstStyle/>
          <a:p>
            <a:r>
              <a:rPr lang="en-US" altLang="zh-TW" dirty="0"/>
              <a:t>Hint</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1167493" y="2017467"/>
            <a:ext cx="8580356" cy="3366815"/>
          </a:xfrm>
        </p:spPr>
        <p:txBody>
          <a:bodyPr/>
          <a:lstStyle/>
          <a:p>
            <a:r>
              <a:rPr lang="en-US" altLang="zh-TW" sz="2000" dirty="0"/>
              <a:t>Whenever a piece is placed, only consider whether there is any other of your pieces vertically and horizontally. If yes, turn the opponent’s piece that is in the middle into yours.</a:t>
            </a:r>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17</a:t>
            </a:fld>
            <a:endParaRPr lang="zh-TW" altLang="en-US" noProof="0"/>
          </a:p>
        </p:txBody>
      </p:sp>
      <p:pic>
        <p:nvPicPr>
          <p:cNvPr id="5" name="圖片 4">
            <a:extLst>
              <a:ext uri="{FF2B5EF4-FFF2-40B4-BE49-F238E27FC236}">
                <a16:creationId xmlns:a16="http://schemas.microsoft.com/office/drawing/2014/main" id="{0BAB4E29-8492-4ED1-3275-97C33E2BD671}"/>
              </a:ext>
            </a:extLst>
          </p:cNvPr>
          <p:cNvPicPr>
            <a:picLocks noChangeAspect="1"/>
          </p:cNvPicPr>
          <p:nvPr/>
        </p:nvPicPr>
        <p:blipFill>
          <a:blip r:embed="rId2"/>
          <a:stretch>
            <a:fillRect/>
          </a:stretch>
        </p:blipFill>
        <p:spPr>
          <a:xfrm>
            <a:off x="557661" y="3485072"/>
            <a:ext cx="2381250" cy="2047875"/>
          </a:xfrm>
          <a:prstGeom prst="rect">
            <a:avLst/>
          </a:prstGeom>
        </p:spPr>
      </p:pic>
      <p:pic>
        <p:nvPicPr>
          <p:cNvPr id="8" name="圖片 7">
            <a:extLst>
              <a:ext uri="{FF2B5EF4-FFF2-40B4-BE49-F238E27FC236}">
                <a16:creationId xmlns:a16="http://schemas.microsoft.com/office/drawing/2014/main" id="{4F2E8414-7623-234C-C0A6-C3D77402EA8A}"/>
              </a:ext>
            </a:extLst>
          </p:cNvPr>
          <p:cNvPicPr>
            <a:picLocks noChangeAspect="1"/>
          </p:cNvPicPr>
          <p:nvPr/>
        </p:nvPicPr>
        <p:blipFill>
          <a:blip r:embed="rId3"/>
          <a:stretch>
            <a:fillRect/>
          </a:stretch>
        </p:blipFill>
        <p:spPr>
          <a:xfrm>
            <a:off x="4192348" y="3489834"/>
            <a:ext cx="2409825" cy="2038350"/>
          </a:xfrm>
          <a:prstGeom prst="rect">
            <a:avLst/>
          </a:prstGeom>
        </p:spPr>
      </p:pic>
      <p:pic>
        <p:nvPicPr>
          <p:cNvPr id="10" name="圖片 9">
            <a:extLst>
              <a:ext uri="{FF2B5EF4-FFF2-40B4-BE49-F238E27FC236}">
                <a16:creationId xmlns:a16="http://schemas.microsoft.com/office/drawing/2014/main" id="{B3DAD17E-208F-8009-4041-D68959AC8ED5}"/>
              </a:ext>
            </a:extLst>
          </p:cNvPr>
          <p:cNvPicPr>
            <a:picLocks noChangeAspect="1"/>
          </p:cNvPicPr>
          <p:nvPr/>
        </p:nvPicPr>
        <p:blipFill>
          <a:blip r:embed="rId4"/>
          <a:stretch>
            <a:fillRect/>
          </a:stretch>
        </p:blipFill>
        <p:spPr>
          <a:xfrm>
            <a:off x="7748812" y="3475546"/>
            <a:ext cx="2381250" cy="2066925"/>
          </a:xfrm>
          <a:prstGeom prst="rect">
            <a:avLst/>
          </a:prstGeom>
        </p:spPr>
      </p:pic>
      <p:sp>
        <p:nvSpPr>
          <p:cNvPr id="11" name="箭號: 向右 10">
            <a:extLst>
              <a:ext uri="{FF2B5EF4-FFF2-40B4-BE49-F238E27FC236}">
                <a16:creationId xmlns:a16="http://schemas.microsoft.com/office/drawing/2014/main" id="{D82AD946-8DFE-C9A8-7E1B-5FFF9FCB9272}"/>
              </a:ext>
            </a:extLst>
          </p:cNvPr>
          <p:cNvSpPr/>
          <p:nvPr/>
        </p:nvSpPr>
        <p:spPr>
          <a:xfrm>
            <a:off x="3507869" y="4360187"/>
            <a:ext cx="253042" cy="297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箭號: 向右 11">
            <a:extLst>
              <a:ext uri="{FF2B5EF4-FFF2-40B4-BE49-F238E27FC236}">
                <a16:creationId xmlns:a16="http://schemas.microsoft.com/office/drawing/2014/main" id="{7D7408A2-6DEB-5227-11D2-CB584A7FFE9F}"/>
              </a:ext>
            </a:extLst>
          </p:cNvPr>
          <p:cNvSpPr/>
          <p:nvPr/>
        </p:nvSpPr>
        <p:spPr>
          <a:xfrm>
            <a:off x="7121347" y="4360187"/>
            <a:ext cx="253042" cy="297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a:extLst>
              <a:ext uri="{FF2B5EF4-FFF2-40B4-BE49-F238E27FC236}">
                <a16:creationId xmlns:a16="http://schemas.microsoft.com/office/drawing/2014/main" id="{1CF3BA1F-2F73-0327-13E0-5CF04F600111}"/>
              </a:ext>
            </a:extLst>
          </p:cNvPr>
          <p:cNvCxnSpPr/>
          <p:nvPr/>
        </p:nvCxnSpPr>
        <p:spPr>
          <a:xfrm>
            <a:off x="1992702" y="3691639"/>
            <a:ext cx="0" cy="1337095"/>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CEB2B6F5-A439-BE06-047C-3E020B11DC30}"/>
              </a:ext>
            </a:extLst>
          </p:cNvPr>
          <p:cNvCxnSpPr/>
          <p:nvPr/>
        </p:nvCxnSpPr>
        <p:spPr>
          <a:xfrm flipH="1">
            <a:off x="733245" y="4338155"/>
            <a:ext cx="125945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383618D9-F302-B095-D87B-27D4F31716E8}"/>
              </a:ext>
            </a:extLst>
          </p:cNvPr>
          <p:cNvCxnSpPr/>
          <p:nvPr/>
        </p:nvCxnSpPr>
        <p:spPr>
          <a:xfrm>
            <a:off x="5630174" y="3691639"/>
            <a:ext cx="0" cy="1337095"/>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BE6A333A-2CEE-7E1B-5C5F-18337186C6BA}"/>
              </a:ext>
            </a:extLst>
          </p:cNvPr>
          <p:cNvCxnSpPr/>
          <p:nvPr/>
        </p:nvCxnSpPr>
        <p:spPr>
          <a:xfrm flipH="1">
            <a:off x="4370717" y="4473302"/>
            <a:ext cx="125945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515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p:txBody>
          <a:bodyPr/>
          <a:lstStyle/>
          <a:p>
            <a:r>
              <a:rPr lang="en-US" altLang="zh-TW" dirty="0"/>
              <a:t>Game Over</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1167493" y="2017467"/>
            <a:ext cx="4928507" cy="3366815"/>
          </a:xfrm>
        </p:spPr>
        <p:txBody>
          <a:bodyPr/>
          <a:lstStyle/>
          <a:p>
            <a:r>
              <a:rPr lang="en-US" altLang="zh-TW" sz="2000" dirty="0"/>
              <a:t>If there is no other space on the chessboard, game is over, and the player with more pieces on the chessboard wins. </a:t>
            </a:r>
            <a:r>
              <a:rPr lang="en-US" altLang="zh-TW" sz="2000" dirty="0">
                <a:solidFill>
                  <a:srgbClr val="FF0000"/>
                </a:solidFill>
              </a:rPr>
              <a:t>A tie is not considered.</a:t>
            </a:r>
            <a:endParaRPr lang="zh-TW" altLang="en-US" dirty="0"/>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18</a:t>
            </a:fld>
            <a:endParaRPr lang="zh-TW" altLang="en-US" noProof="0"/>
          </a:p>
        </p:txBody>
      </p:sp>
      <p:pic>
        <p:nvPicPr>
          <p:cNvPr id="7" name="圖片 6">
            <a:extLst>
              <a:ext uri="{FF2B5EF4-FFF2-40B4-BE49-F238E27FC236}">
                <a16:creationId xmlns:a16="http://schemas.microsoft.com/office/drawing/2014/main" id="{5BF013F2-83EB-C464-736A-FF1A6FB80ECD}"/>
              </a:ext>
            </a:extLst>
          </p:cNvPr>
          <p:cNvPicPr>
            <a:picLocks noChangeAspect="1"/>
          </p:cNvPicPr>
          <p:nvPr/>
        </p:nvPicPr>
        <p:blipFill>
          <a:blip r:embed="rId2"/>
          <a:stretch>
            <a:fillRect/>
          </a:stretch>
        </p:blipFill>
        <p:spPr>
          <a:xfrm>
            <a:off x="1269546" y="3656836"/>
            <a:ext cx="2362200" cy="2038350"/>
          </a:xfrm>
          <a:prstGeom prst="rect">
            <a:avLst/>
          </a:prstGeom>
        </p:spPr>
      </p:pic>
      <p:pic>
        <p:nvPicPr>
          <p:cNvPr id="11" name="圖片 10">
            <a:extLst>
              <a:ext uri="{FF2B5EF4-FFF2-40B4-BE49-F238E27FC236}">
                <a16:creationId xmlns:a16="http://schemas.microsoft.com/office/drawing/2014/main" id="{FBFAE187-1054-A54F-DEE2-BB5D2B239A99}"/>
              </a:ext>
            </a:extLst>
          </p:cNvPr>
          <p:cNvPicPr>
            <a:picLocks noChangeAspect="1"/>
          </p:cNvPicPr>
          <p:nvPr/>
        </p:nvPicPr>
        <p:blipFill>
          <a:blip r:embed="rId3"/>
          <a:stretch>
            <a:fillRect/>
          </a:stretch>
        </p:blipFill>
        <p:spPr>
          <a:xfrm>
            <a:off x="4892795" y="3675886"/>
            <a:ext cx="1733550" cy="2000250"/>
          </a:xfrm>
          <a:prstGeom prst="rect">
            <a:avLst/>
          </a:prstGeom>
        </p:spPr>
      </p:pic>
      <p:sp>
        <p:nvSpPr>
          <p:cNvPr id="12" name="箭號: 向右 11">
            <a:extLst>
              <a:ext uri="{FF2B5EF4-FFF2-40B4-BE49-F238E27FC236}">
                <a16:creationId xmlns:a16="http://schemas.microsoft.com/office/drawing/2014/main" id="{F8D636C4-3CFC-BBD2-FE24-155236F3DEE3}"/>
              </a:ext>
            </a:extLst>
          </p:cNvPr>
          <p:cNvSpPr/>
          <p:nvPr/>
        </p:nvSpPr>
        <p:spPr>
          <a:xfrm>
            <a:off x="4135749" y="4527190"/>
            <a:ext cx="253042" cy="297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TextBox 3">
            <a:extLst>
              <a:ext uri="{FF2B5EF4-FFF2-40B4-BE49-F238E27FC236}">
                <a16:creationId xmlns:a16="http://schemas.microsoft.com/office/drawing/2014/main" id="{04FFC479-915D-3053-A886-A3FA07B8E4CC}"/>
              </a:ext>
            </a:extLst>
          </p:cNvPr>
          <p:cNvSpPr txBox="1"/>
          <p:nvPr/>
        </p:nvSpPr>
        <p:spPr>
          <a:xfrm>
            <a:off x="4974182" y="5695186"/>
            <a:ext cx="2243635" cy="246221"/>
          </a:xfrm>
          <a:prstGeom prst="rect">
            <a:avLst/>
          </a:prstGeom>
          <a:noFill/>
        </p:spPr>
        <p:txBody>
          <a:bodyPr wrap="square" rtlCol="0">
            <a:spAutoFit/>
          </a:bodyPr>
          <a:lstStyle/>
          <a:p>
            <a:r>
              <a:rPr lang="en-US" sz="1000" dirty="0"/>
              <a:t>Game over Player O won!</a:t>
            </a:r>
          </a:p>
        </p:txBody>
      </p:sp>
    </p:spTree>
    <p:extLst>
      <p:ext uri="{BB962C8B-B14F-4D97-AF65-F5344CB8AC3E}">
        <p14:creationId xmlns:p14="http://schemas.microsoft.com/office/powerpoint/2010/main" val="333277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US" altLang="zh-TW" dirty="0"/>
              <a:t>Practice 2- 1</a:t>
            </a:r>
            <a:endParaRPr lang="zh-TW" altLang="en-US" dirty="0"/>
          </a:p>
        </p:txBody>
      </p:sp>
      <p:sp>
        <p:nvSpPr>
          <p:cNvPr id="4" name="文字版面配置區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en-US" altLang="zh-TW" dirty="0"/>
              <a:t>Class Schedule Assistant</a:t>
            </a:r>
            <a:endParaRPr lang="zh-TW" altLang="en-US" dirty="0"/>
          </a:p>
        </p:txBody>
      </p:sp>
    </p:spTree>
    <p:extLst>
      <p:ext uri="{BB962C8B-B14F-4D97-AF65-F5344CB8AC3E}">
        <p14:creationId xmlns:p14="http://schemas.microsoft.com/office/powerpoint/2010/main" val="344679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pPr rtl="0"/>
            <a:r>
              <a:rPr lang="en-US" altLang="zh-TW" dirty="0"/>
              <a:t>Class Schedule Assistant</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3" y="2017466"/>
            <a:ext cx="9046028" cy="4581741"/>
          </a:xfrm>
        </p:spPr>
        <p:txBody>
          <a:bodyPr/>
          <a:lstStyle/>
          <a:p>
            <a:pPr marL="514350" indent="-514350">
              <a:buFont typeface="+mj-lt"/>
              <a:buAutoNum type="arabicPeriod"/>
            </a:pPr>
            <a:r>
              <a:rPr lang="en-US" altLang="zh-TW" dirty="0"/>
              <a:t>Add course</a:t>
            </a:r>
          </a:p>
          <a:p>
            <a:pPr marL="514350" indent="-514350">
              <a:buFont typeface="+mj-lt"/>
              <a:buAutoNum type="arabicPeriod"/>
            </a:pPr>
            <a:r>
              <a:rPr lang="en-US" altLang="zh-TW" dirty="0"/>
              <a:t>Delete course</a:t>
            </a:r>
          </a:p>
          <a:p>
            <a:pPr marL="514350" indent="-514350">
              <a:buFont typeface="+mj-lt"/>
              <a:buAutoNum type="arabicPeriod"/>
            </a:pPr>
            <a:r>
              <a:rPr lang="en-US" altLang="zh-TW" dirty="0"/>
              <a:t>Print class schedule</a:t>
            </a:r>
          </a:p>
          <a:p>
            <a:pPr marL="514350" indent="-514350">
              <a:buFont typeface="+mj-lt"/>
              <a:buAutoNum type="arabicPeriod"/>
            </a:pPr>
            <a:r>
              <a:rPr lang="en-US" altLang="zh-TW" dirty="0"/>
              <a:t>Calculate</a:t>
            </a:r>
            <a:r>
              <a:rPr lang="zh-TW" altLang="en-US" dirty="0"/>
              <a:t> </a:t>
            </a:r>
            <a:r>
              <a:rPr lang="en-US" altLang="zh-TW" dirty="0"/>
              <a:t>credits</a:t>
            </a:r>
          </a:p>
          <a:p>
            <a:pPr marL="514350" indent="-514350">
              <a:buFont typeface="+mj-lt"/>
              <a:buAutoNum type="arabicPeriod"/>
            </a:pPr>
            <a:r>
              <a:rPr lang="en-US" altLang="zh-TW" dirty="0"/>
              <a:t>Leave program</a:t>
            </a:r>
            <a:endParaRPr lang="zh-TW" altLang="en-US"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3</a:t>
            </a:fld>
            <a:endParaRPr lang="zh-TW" altLang="en-US" noProof="0"/>
          </a:p>
        </p:txBody>
      </p:sp>
      <p:pic>
        <p:nvPicPr>
          <p:cNvPr id="9" name="圖片 8">
            <a:extLst>
              <a:ext uri="{FF2B5EF4-FFF2-40B4-BE49-F238E27FC236}">
                <a16:creationId xmlns:a16="http://schemas.microsoft.com/office/drawing/2014/main" id="{7DEA3CA7-CF0B-CC17-9131-B037060412AC}"/>
              </a:ext>
            </a:extLst>
          </p:cNvPr>
          <p:cNvPicPr>
            <a:picLocks noChangeAspect="1"/>
          </p:cNvPicPr>
          <p:nvPr/>
        </p:nvPicPr>
        <p:blipFill rotWithShape="1">
          <a:blip r:embed="rId2"/>
          <a:srcRect r="24044"/>
          <a:stretch/>
        </p:blipFill>
        <p:spPr>
          <a:xfrm>
            <a:off x="5071464" y="1873127"/>
            <a:ext cx="6474944" cy="3111746"/>
          </a:xfrm>
          <a:prstGeom prst="rect">
            <a:avLst/>
          </a:prstGeom>
        </p:spPr>
      </p:pic>
      <p:sp>
        <p:nvSpPr>
          <p:cNvPr id="4" name="TextBox 3">
            <a:extLst>
              <a:ext uri="{FF2B5EF4-FFF2-40B4-BE49-F238E27FC236}">
                <a16:creationId xmlns:a16="http://schemas.microsoft.com/office/drawing/2014/main" id="{D3270172-144A-E006-C98B-74B2CEA6D680}"/>
              </a:ext>
            </a:extLst>
          </p:cNvPr>
          <p:cNvSpPr txBox="1"/>
          <p:nvPr/>
        </p:nvSpPr>
        <p:spPr>
          <a:xfrm>
            <a:off x="5071464" y="2267508"/>
            <a:ext cx="3647090" cy="246221"/>
          </a:xfrm>
          <a:prstGeom prst="rect">
            <a:avLst/>
          </a:prstGeom>
          <a:noFill/>
        </p:spPr>
        <p:txBody>
          <a:bodyPr wrap="square" rtlCol="0">
            <a:spAutoFit/>
          </a:bodyPr>
          <a:lstStyle/>
          <a:p>
            <a:r>
              <a:rPr lang="en-US" sz="1000" dirty="0">
                <a:solidFill>
                  <a:schemeClr val="bg1"/>
                </a:solidFill>
              </a:rPr>
              <a:t>Please enter a number to select a function</a:t>
            </a:r>
          </a:p>
        </p:txBody>
      </p:sp>
    </p:spTree>
    <p:extLst>
      <p:ext uri="{BB962C8B-B14F-4D97-AF65-F5344CB8AC3E}">
        <p14:creationId xmlns:p14="http://schemas.microsoft.com/office/powerpoint/2010/main" val="112510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Add Course</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2017466"/>
            <a:ext cx="5897541" cy="4338883"/>
          </a:xfrm>
        </p:spPr>
        <p:txBody>
          <a:bodyPr/>
          <a:lstStyle/>
          <a:p>
            <a:r>
              <a:rPr lang="en-US" altLang="zh-TW" sz="2000" dirty="0"/>
              <a:t>Add the specific course into the schedule. When adding, it must be checked whether the course is repeated or has a conflict with another class.</a:t>
            </a:r>
          </a:p>
          <a:p>
            <a:r>
              <a:rPr lang="en-US" altLang="zh-TW" sz="2000" dirty="0"/>
              <a:t>The input format:</a:t>
            </a:r>
          </a:p>
          <a:p>
            <a:pPr algn="ctr"/>
            <a:r>
              <a:rPr lang="en-US" altLang="zh-TW" sz="2000" b="1" dirty="0">
                <a:solidFill>
                  <a:srgbClr val="FF0000"/>
                </a:solidFill>
              </a:rPr>
              <a:t>Course ID</a:t>
            </a:r>
            <a:r>
              <a:rPr lang="zh-TW" altLang="en-US" sz="2000" b="1" dirty="0">
                <a:solidFill>
                  <a:srgbClr val="FF0000"/>
                </a:solidFill>
              </a:rPr>
              <a:t> </a:t>
            </a:r>
            <a:r>
              <a:rPr lang="en-US" altLang="zh-TW" sz="2000" b="1" dirty="0">
                <a:solidFill>
                  <a:srgbClr val="FF0000"/>
                </a:solidFill>
              </a:rPr>
              <a:t>Day of the week</a:t>
            </a:r>
            <a:r>
              <a:rPr lang="zh-TW" altLang="en-US" sz="2000" b="1" dirty="0">
                <a:solidFill>
                  <a:srgbClr val="FF0000"/>
                </a:solidFill>
              </a:rPr>
              <a:t> </a:t>
            </a:r>
            <a:r>
              <a:rPr lang="en-US" altLang="zh-TW" sz="2000" b="1" dirty="0">
                <a:solidFill>
                  <a:srgbClr val="FF0000"/>
                </a:solidFill>
              </a:rPr>
              <a:t>Start</a:t>
            </a:r>
            <a:r>
              <a:rPr lang="zh-TW" altLang="en-US" sz="2000" b="1" dirty="0">
                <a:solidFill>
                  <a:srgbClr val="FF0000"/>
                </a:solidFill>
              </a:rPr>
              <a:t> </a:t>
            </a:r>
            <a:r>
              <a:rPr lang="en-US" altLang="zh-TW" sz="2000" b="1" dirty="0">
                <a:solidFill>
                  <a:srgbClr val="FF0000"/>
                </a:solidFill>
              </a:rPr>
              <a:t>End</a:t>
            </a:r>
          </a:p>
          <a:p>
            <a:pPr marL="342900" indent="-342900">
              <a:buFont typeface="Arial" panose="020B0604020202020204" pitchFamily="34" charset="0"/>
              <a:buChar char="•"/>
            </a:pPr>
            <a:r>
              <a:rPr lang="en-US" altLang="zh-TW" sz="2000" dirty="0"/>
              <a:t>Course ID format: OO-OO</a:t>
            </a:r>
          </a:p>
          <a:p>
            <a:pPr marL="342900" indent="-342900">
              <a:buFont typeface="Arial" panose="020B0604020202020204" pitchFamily="34" charset="0"/>
              <a:buChar char="•"/>
            </a:pPr>
            <a:r>
              <a:rPr lang="en-US" altLang="zh-TW" sz="2000" dirty="0"/>
              <a:t>Week: 1-7 (means Mon-Sun)</a:t>
            </a:r>
          </a:p>
          <a:p>
            <a:pPr marL="342900" indent="-342900">
              <a:buFont typeface="Arial" panose="020B0604020202020204" pitchFamily="34" charset="0"/>
              <a:buChar char="•"/>
            </a:pPr>
            <a:r>
              <a:rPr lang="en-US" altLang="zh-TW" sz="2000" dirty="0"/>
              <a:t>Section of start and end: 1-8</a:t>
            </a:r>
            <a:r>
              <a:rPr lang="zh-TW" altLang="en-US" sz="2000" dirty="0"/>
              <a:t> </a:t>
            </a:r>
            <a:r>
              <a:rPr lang="en-US" altLang="zh-TW" sz="2000" dirty="0"/>
              <a:t>(start&lt;=end)</a:t>
            </a:r>
          </a:p>
          <a:p>
            <a:r>
              <a:rPr lang="en-US" altLang="zh-TW" sz="2000" dirty="0"/>
              <a:t>Ex. F7-10 5 1 3</a:t>
            </a:r>
          </a:p>
          <a:p>
            <a:r>
              <a:rPr lang="en-US" altLang="zh-TW" sz="2000" dirty="0"/>
              <a:t>means adding F7-10 to section 1-3 on Friday</a:t>
            </a:r>
          </a:p>
          <a:p>
            <a:endParaRPr lang="zh-TW" altLang="en-US" sz="20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4</a:t>
            </a:fld>
            <a:endParaRPr lang="zh-TW" altLang="en-US" noProof="0"/>
          </a:p>
        </p:txBody>
      </p:sp>
      <p:pic>
        <p:nvPicPr>
          <p:cNvPr id="7" name="圖片 6">
            <a:extLst>
              <a:ext uri="{FF2B5EF4-FFF2-40B4-BE49-F238E27FC236}">
                <a16:creationId xmlns:a16="http://schemas.microsoft.com/office/drawing/2014/main" id="{91F145F4-4E44-114D-531F-F76B04EF651E}"/>
              </a:ext>
            </a:extLst>
          </p:cNvPr>
          <p:cNvPicPr>
            <a:picLocks noChangeAspect="1"/>
          </p:cNvPicPr>
          <p:nvPr/>
        </p:nvPicPr>
        <p:blipFill>
          <a:blip r:embed="rId2"/>
          <a:stretch>
            <a:fillRect/>
          </a:stretch>
        </p:blipFill>
        <p:spPr>
          <a:xfrm>
            <a:off x="7065033" y="2064495"/>
            <a:ext cx="4740907" cy="2858361"/>
          </a:xfrm>
          <a:prstGeom prst="rect">
            <a:avLst/>
          </a:prstGeom>
        </p:spPr>
      </p:pic>
      <p:sp>
        <p:nvSpPr>
          <p:cNvPr id="4" name="TextBox 3">
            <a:extLst>
              <a:ext uri="{FF2B5EF4-FFF2-40B4-BE49-F238E27FC236}">
                <a16:creationId xmlns:a16="http://schemas.microsoft.com/office/drawing/2014/main" id="{29B6DEE3-F73E-665C-F99B-3958D1BBD83C}"/>
              </a:ext>
            </a:extLst>
          </p:cNvPr>
          <p:cNvSpPr txBox="1"/>
          <p:nvPr/>
        </p:nvSpPr>
        <p:spPr>
          <a:xfrm>
            <a:off x="8253443" y="2519946"/>
            <a:ext cx="3647090" cy="400110"/>
          </a:xfrm>
          <a:prstGeom prst="rect">
            <a:avLst/>
          </a:prstGeom>
          <a:noFill/>
        </p:spPr>
        <p:txBody>
          <a:bodyPr wrap="square" rtlCol="0">
            <a:spAutoFit/>
          </a:bodyPr>
          <a:lstStyle/>
          <a:p>
            <a:r>
              <a:rPr lang="en-US" sz="1000" dirty="0">
                <a:solidFill>
                  <a:schemeClr val="bg1"/>
                </a:solidFill>
              </a:rPr>
              <a:t>Please enter the course to add, the format is &lt;course ID Day of the week Start End</a:t>
            </a:r>
          </a:p>
        </p:txBody>
      </p:sp>
      <p:sp>
        <p:nvSpPr>
          <p:cNvPr id="5" name="TextBox 4">
            <a:extLst>
              <a:ext uri="{FF2B5EF4-FFF2-40B4-BE49-F238E27FC236}">
                <a16:creationId xmlns:a16="http://schemas.microsoft.com/office/drawing/2014/main" id="{A03358AE-48D5-831E-DBB5-41501A40B029}"/>
              </a:ext>
            </a:extLst>
          </p:cNvPr>
          <p:cNvSpPr txBox="1"/>
          <p:nvPr/>
        </p:nvSpPr>
        <p:spPr>
          <a:xfrm>
            <a:off x="6994284" y="2843974"/>
            <a:ext cx="3647090" cy="246221"/>
          </a:xfrm>
          <a:prstGeom prst="rect">
            <a:avLst/>
          </a:prstGeom>
          <a:noFill/>
        </p:spPr>
        <p:txBody>
          <a:bodyPr wrap="square" rtlCol="0">
            <a:spAutoFit/>
          </a:bodyPr>
          <a:lstStyle/>
          <a:p>
            <a:r>
              <a:rPr lang="en-US" sz="1000" dirty="0">
                <a:solidFill>
                  <a:schemeClr val="bg1"/>
                </a:solidFill>
              </a:rPr>
              <a:t>Course added successfully!</a:t>
            </a:r>
          </a:p>
        </p:txBody>
      </p:sp>
    </p:spTree>
    <p:extLst>
      <p:ext uri="{BB962C8B-B14F-4D97-AF65-F5344CB8AC3E}">
        <p14:creationId xmlns:p14="http://schemas.microsoft.com/office/powerpoint/2010/main" val="168575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Add Course</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2017466"/>
            <a:ext cx="5897541" cy="4338883"/>
          </a:xfrm>
        </p:spPr>
        <p:txBody>
          <a:bodyPr/>
          <a:lstStyle/>
          <a:p>
            <a:pPr marL="342900" indent="-342900">
              <a:buFont typeface="Arial" panose="020B0604020202020204" pitchFamily="34" charset="0"/>
              <a:buChar char="•"/>
            </a:pPr>
            <a:r>
              <a:rPr lang="en-US" altLang="zh-TW" sz="2000" dirty="0"/>
              <a:t>Output </a:t>
            </a:r>
            <a:r>
              <a:rPr lang="en-US" altLang="zh-TW" sz="2000" dirty="0">
                <a:solidFill>
                  <a:srgbClr val="FF0000"/>
                </a:solidFill>
              </a:rPr>
              <a:t>add the course successfully!</a:t>
            </a:r>
            <a:r>
              <a:rPr lang="zh-TW" altLang="en-US" sz="2000" dirty="0">
                <a:solidFill>
                  <a:srgbClr val="FF0000"/>
                </a:solidFill>
              </a:rPr>
              <a:t> </a:t>
            </a:r>
            <a:r>
              <a:rPr lang="en-US" altLang="zh-TW" sz="2000" dirty="0"/>
              <a:t>after the course is added</a:t>
            </a:r>
          </a:p>
          <a:p>
            <a:pPr marL="342900" indent="-342900">
              <a:buFont typeface="Arial" panose="020B0604020202020204" pitchFamily="34" charset="0"/>
              <a:buChar char="•"/>
            </a:pPr>
            <a:r>
              <a:rPr lang="en-US" altLang="zh-TW" sz="2000" dirty="0"/>
              <a:t>Output </a:t>
            </a:r>
            <a:r>
              <a:rPr lang="en-US" altLang="zh-TW" sz="2000" dirty="0">
                <a:solidFill>
                  <a:srgbClr val="FF0000"/>
                </a:solidFill>
              </a:rPr>
              <a:t>repeated course! </a:t>
            </a:r>
            <a:r>
              <a:rPr lang="en-US" altLang="zh-TW" sz="2000" dirty="0"/>
              <a:t>if the course is repeated</a:t>
            </a:r>
          </a:p>
          <a:p>
            <a:pPr marL="342900" indent="-342900">
              <a:buFont typeface="Arial" panose="020B0604020202020204" pitchFamily="34" charset="0"/>
              <a:buChar char="•"/>
            </a:pPr>
            <a:r>
              <a:rPr lang="en-US" altLang="zh-TW" sz="2000" dirty="0"/>
              <a:t>Output </a:t>
            </a:r>
            <a:r>
              <a:rPr lang="en-US" altLang="zh-TW" sz="2000" dirty="0">
                <a:solidFill>
                  <a:srgbClr val="FF0000"/>
                </a:solidFill>
              </a:rPr>
              <a:t>course conflict! </a:t>
            </a:r>
            <a:r>
              <a:rPr lang="en-US" altLang="zh-TW" sz="2000" dirty="0"/>
              <a:t>if a conflict occurs</a:t>
            </a:r>
            <a:endParaRPr lang="en-US" altLang="zh-TW" sz="2000" dirty="0">
              <a:solidFill>
                <a:srgbClr val="FF0000"/>
              </a:solidFill>
            </a:endParaRPr>
          </a:p>
          <a:p>
            <a:endParaRPr lang="en-US" altLang="zh-TW" sz="2000" dirty="0"/>
          </a:p>
          <a:p>
            <a:r>
              <a:rPr lang="en-US" altLang="zh-TW" sz="2000" dirty="0"/>
              <a:t>If </a:t>
            </a:r>
            <a:r>
              <a:rPr lang="en-US" altLang="zh-TW" sz="2000" dirty="0">
                <a:solidFill>
                  <a:srgbClr val="FF0000"/>
                </a:solidFill>
              </a:rPr>
              <a:t>repeated course! </a:t>
            </a:r>
            <a:r>
              <a:rPr lang="en-US" altLang="zh-TW" sz="2000" dirty="0"/>
              <a:t>and</a:t>
            </a:r>
            <a:r>
              <a:rPr lang="en-US" altLang="zh-TW" sz="2000" dirty="0">
                <a:solidFill>
                  <a:srgbClr val="FF0000"/>
                </a:solidFill>
              </a:rPr>
              <a:t> course conflict! </a:t>
            </a:r>
            <a:r>
              <a:rPr lang="en-US" altLang="zh-TW" sz="2000" dirty="0"/>
              <a:t>occur at the same time, just output one of them.</a:t>
            </a:r>
          </a:p>
          <a:p>
            <a:endParaRPr lang="en-US" altLang="zh-TW" sz="2000" dirty="0"/>
          </a:p>
          <a:p>
            <a:r>
              <a:rPr lang="en-US" altLang="zh-TW" sz="2000" dirty="0"/>
              <a:t>There is no other invalid input in the test case.</a:t>
            </a:r>
          </a:p>
          <a:p>
            <a:r>
              <a:rPr lang="en-US" altLang="zh-TW" sz="2000" dirty="0"/>
              <a:t>(ex. 123-456 8 10 1) will not in the test case</a:t>
            </a:r>
            <a:r>
              <a:rPr lang="zh-TW" altLang="en-US" sz="2000" dirty="0"/>
              <a:t>。</a:t>
            </a:r>
          </a:p>
          <a:p>
            <a:endParaRPr lang="zh-TW" altLang="en-US" sz="20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5</a:t>
            </a:fld>
            <a:endParaRPr lang="zh-TW" altLang="en-US" noProof="0"/>
          </a:p>
        </p:txBody>
      </p:sp>
      <p:sp>
        <p:nvSpPr>
          <p:cNvPr id="4" name="TextBox 3">
            <a:extLst>
              <a:ext uri="{FF2B5EF4-FFF2-40B4-BE49-F238E27FC236}">
                <a16:creationId xmlns:a16="http://schemas.microsoft.com/office/drawing/2014/main" id="{29B6DEE3-F73E-665C-F99B-3958D1BBD83C}"/>
              </a:ext>
            </a:extLst>
          </p:cNvPr>
          <p:cNvSpPr txBox="1"/>
          <p:nvPr/>
        </p:nvSpPr>
        <p:spPr>
          <a:xfrm>
            <a:off x="8253443" y="2519946"/>
            <a:ext cx="3647090" cy="400110"/>
          </a:xfrm>
          <a:prstGeom prst="rect">
            <a:avLst/>
          </a:prstGeom>
          <a:noFill/>
        </p:spPr>
        <p:txBody>
          <a:bodyPr wrap="square" rtlCol="0">
            <a:spAutoFit/>
          </a:bodyPr>
          <a:lstStyle/>
          <a:p>
            <a:r>
              <a:rPr lang="en-US" sz="1000" dirty="0">
                <a:solidFill>
                  <a:schemeClr val="bg1"/>
                </a:solidFill>
              </a:rPr>
              <a:t>Please enter the course to add, the format is &lt;course ID Day of the week Start End</a:t>
            </a:r>
          </a:p>
        </p:txBody>
      </p:sp>
      <p:sp>
        <p:nvSpPr>
          <p:cNvPr id="5" name="TextBox 4">
            <a:extLst>
              <a:ext uri="{FF2B5EF4-FFF2-40B4-BE49-F238E27FC236}">
                <a16:creationId xmlns:a16="http://schemas.microsoft.com/office/drawing/2014/main" id="{A03358AE-48D5-831E-DBB5-41501A40B029}"/>
              </a:ext>
            </a:extLst>
          </p:cNvPr>
          <p:cNvSpPr txBox="1"/>
          <p:nvPr/>
        </p:nvSpPr>
        <p:spPr>
          <a:xfrm>
            <a:off x="6994284" y="2843974"/>
            <a:ext cx="3647090" cy="246221"/>
          </a:xfrm>
          <a:prstGeom prst="rect">
            <a:avLst/>
          </a:prstGeom>
          <a:noFill/>
        </p:spPr>
        <p:txBody>
          <a:bodyPr wrap="square" rtlCol="0">
            <a:spAutoFit/>
          </a:bodyPr>
          <a:lstStyle/>
          <a:p>
            <a:r>
              <a:rPr lang="en-US" sz="1000" dirty="0">
                <a:solidFill>
                  <a:schemeClr val="bg1"/>
                </a:solidFill>
              </a:rPr>
              <a:t>Course added successfully!</a:t>
            </a:r>
          </a:p>
        </p:txBody>
      </p:sp>
      <p:pic>
        <p:nvPicPr>
          <p:cNvPr id="8" name="圖片 7">
            <a:extLst>
              <a:ext uri="{FF2B5EF4-FFF2-40B4-BE49-F238E27FC236}">
                <a16:creationId xmlns:a16="http://schemas.microsoft.com/office/drawing/2014/main" id="{F9646FCE-86AE-E811-7D0C-D38897189847}"/>
              </a:ext>
            </a:extLst>
          </p:cNvPr>
          <p:cNvPicPr>
            <a:picLocks noChangeAspect="1"/>
          </p:cNvPicPr>
          <p:nvPr/>
        </p:nvPicPr>
        <p:blipFill>
          <a:blip r:embed="rId2"/>
          <a:stretch>
            <a:fillRect/>
          </a:stretch>
        </p:blipFill>
        <p:spPr>
          <a:xfrm>
            <a:off x="7065033" y="2081245"/>
            <a:ext cx="4740907" cy="2858361"/>
          </a:xfrm>
          <a:prstGeom prst="rect">
            <a:avLst/>
          </a:prstGeom>
        </p:spPr>
      </p:pic>
      <p:sp>
        <p:nvSpPr>
          <p:cNvPr id="9" name="矩形: 圓角 8">
            <a:extLst>
              <a:ext uri="{FF2B5EF4-FFF2-40B4-BE49-F238E27FC236}">
                <a16:creationId xmlns:a16="http://schemas.microsoft.com/office/drawing/2014/main" id="{D671A255-D023-FD0F-F53A-C593684344A1}"/>
              </a:ext>
            </a:extLst>
          </p:cNvPr>
          <p:cNvSpPr/>
          <p:nvPr/>
        </p:nvSpPr>
        <p:spPr>
          <a:xfrm>
            <a:off x="7065033" y="2753818"/>
            <a:ext cx="1143302" cy="210011"/>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E3074BF7-EF28-6D7D-3181-196038CB1BE6}"/>
              </a:ext>
            </a:extLst>
          </p:cNvPr>
          <p:cNvSpPr/>
          <p:nvPr/>
        </p:nvSpPr>
        <p:spPr>
          <a:xfrm>
            <a:off x="7065033" y="3733331"/>
            <a:ext cx="824325" cy="210011"/>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247B6902-C917-2253-C55E-5820BB7B3519}"/>
              </a:ext>
            </a:extLst>
          </p:cNvPr>
          <p:cNvSpPr/>
          <p:nvPr/>
        </p:nvSpPr>
        <p:spPr>
          <a:xfrm>
            <a:off x="7065032" y="4712844"/>
            <a:ext cx="824325" cy="210011"/>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5680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Delete Course</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3" y="2017467"/>
            <a:ext cx="4327533" cy="3606956"/>
          </a:xfrm>
        </p:spPr>
        <p:txBody>
          <a:bodyPr/>
          <a:lstStyle/>
          <a:p>
            <a:r>
              <a:rPr lang="en-US" altLang="zh-TW" sz="2000" dirty="0"/>
              <a:t>Enter the course ID to delete the course in the schedule. It must be checked whether the course already exists in the schedule.</a:t>
            </a:r>
          </a:p>
          <a:p>
            <a:endParaRPr lang="en-US" altLang="zh-TW" sz="2000" dirty="0"/>
          </a:p>
          <a:p>
            <a:r>
              <a:rPr lang="en-US" altLang="zh-TW" sz="2000" dirty="0"/>
              <a:t>Output: </a:t>
            </a:r>
            <a:r>
              <a:rPr lang="en-US" altLang="zh-TW" sz="2000" dirty="0">
                <a:solidFill>
                  <a:srgbClr val="FF0000"/>
                </a:solidFill>
              </a:rPr>
              <a:t>Delete &lt;course id&gt; </a:t>
            </a:r>
            <a:r>
              <a:rPr lang="en-US" altLang="zh-TW" sz="2000" dirty="0"/>
              <a:t>after the course deleted successfully.</a:t>
            </a:r>
          </a:p>
          <a:p>
            <a:r>
              <a:rPr lang="en-US" altLang="zh-TW" sz="2000" dirty="0"/>
              <a:t>Output: </a:t>
            </a:r>
            <a:r>
              <a:rPr lang="en-US" altLang="zh-TW" sz="2000" dirty="0">
                <a:solidFill>
                  <a:srgbClr val="FF0000"/>
                </a:solidFill>
              </a:rPr>
              <a:t>&lt;course id&gt; is not in the schedule</a:t>
            </a:r>
            <a:r>
              <a:rPr lang="en-US" altLang="zh-TW" sz="2000" dirty="0"/>
              <a:t>,</a:t>
            </a:r>
            <a:r>
              <a:rPr lang="zh-TW" altLang="en-US" sz="2000" dirty="0"/>
              <a:t> </a:t>
            </a:r>
            <a:r>
              <a:rPr lang="en-US" altLang="zh-TW" sz="2000" dirty="0"/>
              <a:t>if</a:t>
            </a:r>
            <a:r>
              <a:rPr lang="zh-TW" altLang="en-US" sz="2000" dirty="0"/>
              <a:t> </a:t>
            </a:r>
            <a:r>
              <a:rPr lang="en-US" altLang="zh-TW" sz="2000" dirty="0"/>
              <a:t>it</a:t>
            </a:r>
            <a:r>
              <a:rPr lang="zh-TW" altLang="en-US" sz="2000" dirty="0"/>
              <a:t> </a:t>
            </a:r>
            <a:r>
              <a:rPr lang="en-US" altLang="zh-TW" sz="2000" dirty="0"/>
              <a:t>is</a:t>
            </a:r>
            <a:r>
              <a:rPr lang="zh-TW" altLang="en-US" sz="2000" dirty="0"/>
              <a:t> </a:t>
            </a:r>
            <a:r>
              <a:rPr lang="en-US" altLang="zh-TW" sz="2000" dirty="0"/>
              <a:t>not</a:t>
            </a:r>
            <a:r>
              <a:rPr lang="zh-TW" altLang="en-US" sz="2000" dirty="0"/>
              <a:t> </a:t>
            </a:r>
            <a:r>
              <a:rPr lang="en-US" altLang="zh-TW" sz="2000" dirty="0"/>
              <a:t>in</a:t>
            </a:r>
            <a:r>
              <a:rPr lang="zh-TW" altLang="en-US" sz="2000" dirty="0"/>
              <a:t> </a:t>
            </a:r>
            <a:r>
              <a:rPr lang="en-US" altLang="zh-TW" sz="2000" dirty="0"/>
              <a:t>the</a:t>
            </a:r>
            <a:r>
              <a:rPr lang="zh-TW" altLang="en-US" sz="2000" dirty="0"/>
              <a:t> </a:t>
            </a:r>
            <a:r>
              <a:rPr lang="en-US" altLang="zh-TW" sz="2000" dirty="0"/>
              <a:t>schedule.</a:t>
            </a:r>
          </a:p>
          <a:p>
            <a:endParaRPr lang="zh-TW" altLang="en-US" sz="20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6</a:t>
            </a:fld>
            <a:endParaRPr lang="zh-TW" altLang="en-US" noProof="0"/>
          </a:p>
        </p:txBody>
      </p:sp>
      <p:pic>
        <p:nvPicPr>
          <p:cNvPr id="7" name="圖片 6">
            <a:extLst>
              <a:ext uri="{FF2B5EF4-FFF2-40B4-BE49-F238E27FC236}">
                <a16:creationId xmlns:a16="http://schemas.microsoft.com/office/drawing/2014/main" id="{8FA2BA64-6DDB-DBDD-EA82-D6EED2D5FCEA}"/>
              </a:ext>
            </a:extLst>
          </p:cNvPr>
          <p:cNvPicPr>
            <a:picLocks noChangeAspect="1"/>
          </p:cNvPicPr>
          <p:nvPr/>
        </p:nvPicPr>
        <p:blipFill>
          <a:blip r:embed="rId2"/>
          <a:stretch>
            <a:fillRect/>
          </a:stretch>
        </p:blipFill>
        <p:spPr>
          <a:xfrm>
            <a:off x="6057083" y="2017467"/>
            <a:ext cx="5162550" cy="1666875"/>
          </a:xfrm>
          <a:prstGeom prst="rect">
            <a:avLst/>
          </a:prstGeom>
        </p:spPr>
      </p:pic>
      <p:sp>
        <p:nvSpPr>
          <p:cNvPr id="4" name="TextBox 3">
            <a:extLst>
              <a:ext uri="{FF2B5EF4-FFF2-40B4-BE49-F238E27FC236}">
                <a16:creationId xmlns:a16="http://schemas.microsoft.com/office/drawing/2014/main" id="{54A7557C-6436-8939-0730-4C9864BF33A3}"/>
              </a:ext>
            </a:extLst>
          </p:cNvPr>
          <p:cNvSpPr txBox="1"/>
          <p:nvPr/>
        </p:nvSpPr>
        <p:spPr>
          <a:xfrm>
            <a:off x="8544910" y="2383311"/>
            <a:ext cx="3647090" cy="246221"/>
          </a:xfrm>
          <a:prstGeom prst="rect">
            <a:avLst/>
          </a:prstGeom>
          <a:noFill/>
        </p:spPr>
        <p:txBody>
          <a:bodyPr wrap="square" rtlCol="0">
            <a:spAutoFit/>
          </a:bodyPr>
          <a:lstStyle/>
          <a:p>
            <a:r>
              <a:rPr lang="en-US" sz="1000" dirty="0">
                <a:solidFill>
                  <a:schemeClr val="bg1"/>
                </a:solidFill>
              </a:rPr>
              <a:t>Please enter the course ID to delete</a:t>
            </a:r>
          </a:p>
        </p:txBody>
      </p:sp>
      <p:sp>
        <p:nvSpPr>
          <p:cNvPr id="5" name="TextBox 4">
            <a:extLst>
              <a:ext uri="{FF2B5EF4-FFF2-40B4-BE49-F238E27FC236}">
                <a16:creationId xmlns:a16="http://schemas.microsoft.com/office/drawing/2014/main" id="{BA19DD10-C0E0-6C3D-1B6B-570CE8DFFFC3}"/>
              </a:ext>
            </a:extLst>
          </p:cNvPr>
          <p:cNvSpPr txBox="1"/>
          <p:nvPr/>
        </p:nvSpPr>
        <p:spPr>
          <a:xfrm>
            <a:off x="5975131" y="2694215"/>
            <a:ext cx="3647090" cy="246221"/>
          </a:xfrm>
          <a:prstGeom prst="rect">
            <a:avLst/>
          </a:prstGeom>
          <a:noFill/>
        </p:spPr>
        <p:txBody>
          <a:bodyPr wrap="square" rtlCol="0">
            <a:spAutoFit/>
          </a:bodyPr>
          <a:lstStyle/>
          <a:p>
            <a:r>
              <a:rPr lang="en-US" sz="1000" dirty="0">
                <a:solidFill>
                  <a:schemeClr val="bg1"/>
                </a:solidFill>
              </a:rPr>
              <a:t>Course deleted successfully</a:t>
            </a:r>
          </a:p>
        </p:txBody>
      </p:sp>
      <p:sp>
        <p:nvSpPr>
          <p:cNvPr id="8" name="TextBox 7">
            <a:extLst>
              <a:ext uri="{FF2B5EF4-FFF2-40B4-BE49-F238E27FC236}">
                <a16:creationId xmlns:a16="http://schemas.microsoft.com/office/drawing/2014/main" id="{E3D2BC29-4C34-AC94-8C9B-33478F7FC89C}"/>
              </a:ext>
            </a:extLst>
          </p:cNvPr>
          <p:cNvSpPr txBox="1"/>
          <p:nvPr/>
        </p:nvSpPr>
        <p:spPr>
          <a:xfrm>
            <a:off x="7798676" y="3429000"/>
            <a:ext cx="3647090" cy="246221"/>
          </a:xfrm>
          <a:prstGeom prst="rect">
            <a:avLst/>
          </a:prstGeom>
          <a:noFill/>
        </p:spPr>
        <p:txBody>
          <a:bodyPr wrap="square" rtlCol="0">
            <a:spAutoFit/>
          </a:bodyPr>
          <a:lstStyle/>
          <a:p>
            <a:r>
              <a:rPr lang="en-US" sz="1000" dirty="0">
                <a:solidFill>
                  <a:schemeClr val="bg1"/>
                </a:solidFill>
              </a:rPr>
              <a:t>Course F7-10 is not in the class schedule</a:t>
            </a:r>
          </a:p>
        </p:txBody>
      </p:sp>
    </p:spTree>
    <p:extLst>
      <p:ext uri="{BB962C8B-B14F-4D97-AF65-F5344CB8AC3E}">
        <p14:creationId xmlns:p14="http://schemas.microsoft.com/office/powerpoint/2010/main" val="40806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Print Class Schedule</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3" y="2017467"/>
            <a:ext cx="4422424" cy="3606956"/>
          </a:xfrm>
        </p:spPr>
        <p:txBody>
          <a:bodyPr/>
          <a:lstStyle/>
          <a:p>
            <a:r>
              <a:rPr lang="en-US" altLang="zh-TW" sz="2400" dirty="0"/>
              <a:t>Output the class schedule using an assigned format. The first row is the day of the week, the first column is the number of the section, and the rest is the course ID. If there is no class in the section, leave blank.</a:t>
            </a:r>
          </a:p>
          <a:p>
            <a:endParaRPr lang="en-US" altLang="zh-TW"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7</a:t>
            </a:fld>
            <a:endParaRPr lang="zh-TW" altLang="en-US" noProof="0"/>
          </a:p>
        </p:txBody>
      </p:sp>
      <p:pic>
        <p:nvPicPr>
          <p:cNvPr id="7" name="圖片 6">
            <a:extLst>
              <a:ext uri="{FF2B5EF4-FFF2-40B4-BE49-F238E27FC236}">
                <a16:creationId xmlns:a16="http://schemas.microsoft.com/office/drawing/2014/main" id="{9A542FDF-696A-43E1-7993-CF039624A9AA}"/>
              </a:ext>
            </a:extLst>
          </p:cNvPr>
          <p:cNvPicPr>
            <a:picLocks noChangeAspect="1"/>
          </p:cNvPicPr>
          <p:nvPr/>
        </p:nvPicPr>
        <p:blipFill>
          <a:blip r:embed="rId2"/>
          <a:stretch>
            <a:fillRect/>
          </a:stretch>
        </p:blipFill>
        <p:spPr>
          <a:xfrm>
            <a:off x="7275121" y="703459"/>
            <a:ext cx="4422424" cy="5451083"/>
          </a:xfrm>
          <a:prstGeom prst="rect">
            <a:avLst/>
          </a:prstGeom>
        </p:spPr>
      </p:pic>
      <p:sp>
        <p:nvSpPr>
          <p:cNvPr id="9" name="矩形: 圓角 8">
            <a:extLst>
              <a:ext uri="{FF2B5EF4-FFF2-40B4-BE49-F238E27FC236}">
                <a16:creationId xmlns:a16="http://schemas.microsoft.com/office/drawing/2014/main" id="{2EBAAC86-520B-F583-4D4C-66ABFDF9FDCD}"/>
              </a:ext>
            </a:extLst>
          </p:cNvPr>
          <p:cNvSpPr/>
          <p:nvPr/>
        </p:nvSpPr>
        <p:spPr>
          <a:xfrm>
            <a:off x="7719240" y="4718650"/>
            <a:ext cx="2917129" cy="163902"/>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946CD9B1-7ED2-F17B-1AE5-FA56CC962759}"/>
              </a:ext>
            </a:extLst>
          </p:cNvPr>
          <p:cNvSpPr/>
          <p:nvPr/>
        </p:nvSpPr>
        <p:spPr>
          <a:xfrm>
            <a:off x="7275121" y="4882552"/>
            <a:ext cx="172156" cy="1271990"/>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285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Print Class Schedule</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3" y="2017467"/>
            <a:ext cx="4422424" cy="3606956"/>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400" b="0" i="0" u="none" strike="noStrike" kern="120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mn-cs"/>
              </a:rPr>
              <a:t>There are 8 columns</a:t>
            </a:r>
            <a:r>
              <a:rPr lang="en-US" altLang="zh-TW" sz="2400" dirty="0">
                <a:solidFill>
                  <a:srgbClr val="000000"/>
                </a:solidFill>
              </a:rPr>
              <a:t>.</a:t>
            </a:r>
            <a:r>
              <a:rPr kumimoji="0" lang="en-US" altLang="zh-TW" sz="2400" b="0" i="0" u="none" strike="noStrike" kern="120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mn-cs"/>
              </a:rPr>
              <a:t> Each column takes 6 blanks, and align left.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TW" sz="2400" b="0" i="0" u="none" strike="noStrike" kern="120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mn-cs"/>
            </a:endParaRPr>
          </a:p>
          <a:p>
            <a:r>
              <a:rPr lang="en-US" altLang="zh-TW" sz="2000" dirty="0"/>
              <a:t>Hint:</a:t>
            </a:r>
            <a:r>
              <a:rPr lang="zh-TW" altLang="en-US" sz="2000" dirty="0"/>
              <a:t> </a:t>
            </a:r>
            <a:r>
              <a:rPr lang="en-US" altLang="zh-TW" sz="2000" dirty="0" err="1"/>
              <a:t>String.Format</a:t>
            </a:r>
            <a:r>
              <a:rPr lang="en-US" altLang="zh-TW" sz="2000" dirty="0"/>
              <a:t>()can be used for formatting</a:t>
            </a:r>
            <a:endParaRPr lang="zh-TW" altLang="en-US" sz="20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1800" b="0" i="0" u="none" strike="noStrike" kern="120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mn-cs"/>
              </a:rPr>
              <a:t>Ex. </a:t>
            </a:r>
            <a:r>
              <a:rPr kumimoji="0" lang="en-US" altLang="zh-TW" sz="1800" b="0" i="0" u="none" strike="noStrike" kern="1200" cap="none" spc="0" normalizeH="0" baseline="0" noProof="0" dirty="0" err="1">
                <a:ln>
                  <a:noFill/>
                </a:ln>
                <a:solidFill>
                  <a:srgbClr val="000000"/>
                </a:solidFill>
                <a:effectLst/>
                <a:uLnTx/>
                <a:uFillTx/>
                <a:latin typeface="Microsoft JhengHei UI" panose="020B0604030504040204" pitchFamily="34" charset="-120"/>
                <a:ea typeface="Microsoft JhengHei UI" panose="020B0604030504040204" pitchFamily="34" charset="-120"/>
                <a:cs typeface="+mn-cs"/>
              </a:rPr>
              <a:t>String.Format</a:t>
            </a:r>
            <a:r>
              <a:rPr kumimoji="0" lang="en-US" altLang="zh-TW" sz="1800" b="0" i="0" u="none" strike="noStrike" kern="120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mn-cs"/>
              </a:rPr>
              <a:t>({0, -10}, “hello”)</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1800" b="0" i="0" u="none" strike="noStrike" kern="120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mn-cs"/>
              </a:rPr>
              <a:t>Will let the string “hello” takes 10 blanks and align left.</a:t>
            </a:r>
            <a:endParaRPr kumimoji="0" lang="zh-TW" altLang="en-US" sz="1800" b="0" i="0" u="none" strike="noStrike" kern="120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mn-cs"/>
            </a:endParaRPr>
          </a:p>
          <a:p>
            <a:endParaRPr lang="en-US" altLang="zh-TW"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8</a:t>
            </a:fld>
            <a:endParaRPr lang="zh-TW" altLang="en-US" noProof="0"/>
          </a:p>
        </p:txBody>
      </p:sp>
      <p:pic>
        <p:nvPicPr>
          <p:cNvPr id="4" name="圖片 3">
            <a:extLst>
              <a:ext uri="{FF2B5EF4-FFF2-40B4-BE49-F238E27FC236}">
                <a16:creationId xmlns:a16="http://schemas.microsoft.com/office/drawing/2014/main" id="{AC9305BB-4064-7E6C-ACF4-C993E28119D7}"/>
              </a:ext>
            </a:extLst>
          </p:cNvPr>
          <p:cNvPicPr>
            <a:picLocks noChangeAspect="1"/>
          </p:cNvPicPr>
          <p:nvPr/>
        </p:nvPicPr>
        <p:blipFill rotWithShape="1">
          <a:blip r:embed="rId2"/>
          <a:srcRect t="68120"/>
          <a:stretch/>
        </p:blipFill>
        <p:spPr>
          <a:xfrm>
            <a:off x="5706027" y="2201043"/>
            <a:ext cx="6485973" cy="2548699"/>
          </a:xfrm>
          <a:prstGeom prst="rect">
            <a:avLst/>
          </a:prstGeom>
        </p:spPr>
      </p:pic>
      <p:cxnSp>
        <p:nvCxnSpPr>
          <p:cNvPr id="5" name="直線接點 4">
            <a:extLst>
              <a:ext uri="{FF2B5EF4-FFF2-40B4-BE49-F238E27FC236}">
                <a16:creationId xmlns:a16="http://schemas.microsoft.com/office/drawing/2014/main" id="{FECB260C-C3CF-8C3D-A9C3-14243A157367}"/>
              </a:ext>
            </a:extLst>
          </p:cNvPr>
          <p:cNvCxnSpPr/>
          <p:nvPr/>
        </p:nvCxnSpPr>
        <p:spPr>
          <a:xfrm>
            <a:off x="9613792" y="2640987"/>
            <a:ext cx="0" cy="2182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CC9246EB-4907-696D-CABF-721915F3659F}"/>
              </a:ext>
            </a:extLst>
          </p:cNvPr>
          <p:cNvCxnSpPr/>
          <p:nvPr/>
        </p:nvCxnSpPr>
        <p:spPr>
          <a:xfrm>
            <a:off x="6393265" y="2640989"/>
            <a:ext cx="0" cy="2182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B6E8C758-2671-DA9C-7B8B-F1C42CFD8EA9}"/>
              </a:ext>
            </a:extLst>
          </p:cNvPr>
          <p:cNvCxnSpPr/>
          <p:nvPr/>
        </p:nvCxnSpPr>
        <p:spPr>
          <a:xfrm>
            <a:off x="7031619" y="2640989"/>
            <a:ext cx="0" cy="2182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10E53F05-B498-EE2E-6777-2C33F1AE7DB6}"/>
              </a:ext>
            </a:extLst>
          </p:cNvPr>
          <p:cNvCxnSpPr/>
          <p:nvPr/>
        </p:nvCxnSpPr>
        <p:spPr>
          <a:xfrm>
            <a:off x="7695853" y="2640989"/>
            <a:ext cx="0" cy="2182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57FAD087-57AF-8B4C-F638-BBC63BE74D99}"/>
              </a:ext>
            </a:extLst>
          </p:cNvPr>
          <p:cNvCxnSpPr/>
          <p:nvPr/>
        </p:nvCxnSpPr>
        <p:spPr>
          <a:xfrm>
            <a:off x="8308329" y="2640989"/>
            <a:ext cx="0" cy="2182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43670554-FFD9-9A70-7E49-C8D58D16363D}"/>
              </a:ext>
            </a:extLst>
          </p:cNvPr>
          <p:cNvCxnSpPr/>
          <p:nvPr/>
        </p:nvCxnSpPr>
        <p:spPr>
          <a:xfrm>
            <a:off x="8949013" y="2640988"/>
            <a:ext cx="0" cy="2182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C77E0A60-3FDD-CE95-CD94-6E6B9336BA6F}"/>
              </a:ext>
            </a:extLst>
          </p:cNvPr>
          <p:cNvCxnSpPr/>
          <p:nvPr/>
        </p:nvCxnSpPr>
        <p:spPr>
          <a:xfrm>
            <a:off x="5706027" y="2640989"/>
            <a:ext cx="0" cy="2182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CEB3FBEA-0C46-8D02-2661-97F9557351B2}"/>
              </a:ext>
            </a:extLst>
          </p:cNvPr>
          <p:cNvCxnSpPr/>
          <p:nvPr/>
        </p:nvCxnSpPr>
        <p:spPr>
          <a:xfrm>
            <a:off x="10257899" y="2640987"/>
            <a:ext cx="0" cy="2182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AC92F5F9-120C-BF28-418D-853B861BF31A}"/>
              </a:ext>
            </a:extLst>
          </p:cNvPr>
          <p:cNvCxnSpPr/>
          <p:nvPr/>
        </p:nvCxnSpPr>
        <p:spPr>
          <a:xfrm>
            <a:off x="10939140" y="2640987"/>
            <a:ext cx="0" cy="2182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093A8619-3581-3F2B-1CA2-439672F1A090}"/>
              </a:ext>
            </a:extLst>
          </p:cNvPr>
          <p:cNvCxnSpPr/>
          <p:nvPr/>
        </p:nvCxnSpPr>
        <p:spPr>
          <a:xfrm>
            <a:off x="5706027" y="4918363"/>
            <a:ext cx="687238"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5ED22943-5526-23F7-912E-BD0569B46C1A}"/>
              </a:ext>
            </a:extLst>
          </p:cNvPr>
          <p:cNvSpPr txBox="1"/>
          <p:nvPr/>
        </p:nvSpPr>
        <p:spPr>
          <a:xfrm>
            <a:off x="5706027" y="5073638"/>
            <a:ext cx="1077539" cy="369332"/>
          </a:xfrm>
          <a:prstGeom prst="rect">
            <a:avLst/>
          </a:prstGeom>
          <a:noFill/>
        </p:spPr>
        <p:txBody>
          <a:bodyPr wrap="none" rtlCol="0">
            <a:spAutoFit/>
          </a:bodyPr>
          <a:lstStyle/>
          <a:p>
            <a:r>
              <a:rPr lang="en-US" altLang="zh-TW" dirty="0">
                <a:latin typeface="Microsoft JhengHei UI" panose="020B0604030504040204" pitchFamily="34" charset="-120"/>
                <a:ea typeface="Microsoft JhengHei UI" panose="020B0604030504040204" pitchFamily="34" charset="-120"/>
              </a:rPr>
              <a:t>6</a:t>
            </a:r>
            <a:r>
              <a:rPr lang="zh-TW" altLang="en-US" dirty="0">
                <a:latin typeface="Microsoft JhengHei UI" panose="020B0604030504040204" pitchFamily="34" charset="-120"/>
                <a:ea typeface="Microsoft JhengHei UI" panose="020B0604030504040204" pitchFamily="34" charset="-120"/>
              </a:rPr>
              <a:t> </a:t>
            </a:r>
            <a:r>
              <a:rPr lang="en-US" altLang="zh-TW" dirty="0">
                <a:latin typeface="Microsoft JhengHei UI" panose="020B0604030504040204" pitchFamily="34" charset="-120"/>
                <a:ea typeface="Microsoft JhengHei UI" panose="020B0604030504040204" pitchFamily="34" charset="-120"/>
              </a:rPr>
              <a:t>blanks</a:t>
            </a:r>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8411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Calculate Credits</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3" y="2017467"/>
            <a:ext cx="4749831" cy="3606956"/>
          </a:xfrm>
        </p:spPr>
        <p:txBody>
          <a:bodyPr/>
          <a:lstStyle/>
          <a:p>
            <a:r>
              <a:rPr lang="en-US" altLang="zh-TW" dirty="0"/>
              <a:t>Print out current credits</a:t>
            </a:r>
            <a:endParaRPr lang="zh-TW" altLang="en-US"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9</a:t>
            </a:fld>
            <a:endParaRPr lang="zh-TW" altLang="en-US" noProof="0"/>
          </a:p>
        </p:txBody>
      </p:sp>
      <p:pic>
        <p:nvPicPr>
          <p:cNvPr id="7" name="圖片 6">
            <a:extLst>
              <a:ext uri="{FF2B5EF4-FFF2-40B4-BE49-F238E27FC236}">
                <a16:creationId xmlns:a16="http://schemas.microsoft.com/office/drawing/2014/main" id="{1C4CF262-3BCC-D560-DD23-2A66262C95EF}"/>
              </a:ext>
            </a:extLst>
          </p:cNvPr>
          <p:cNvPicPr>
            <a:picLocks noChangeAspect="1"/>
          </p:cNvPicPr>
          <p:nvPr/>
        </p:nvPicPr>
        <p:blipFill>
          <a:blip r:embed="rId2"/>
          <a:stretch>
            <a:fillRect/>
          </a:stretch>
        </p:blipFill>
        <p:spPr>
          <a:xfrm>
            <a:off x="5781487" y="2435057"/>
            <a:ext cx="5200650" cy="2771775"/>
          </a:xfrm>
          <a:prstGeom prst="rect">
            <a:avLst/>
          </a:prstGeom>
        </p:spPr>
      </p:pic>
    </p:spTree>
    <p:extLst>
      <p:ext uri="{BB962C8B-B14F-4D97-AF65-F5344CB8AC3E}">
        <p14:creationId xmlns:p14="http://schemas.microsoft.com/office/powerpoint/2010/main" val="403539366"/>
      </p:ext>
    </p:extLst>
  </p:cSld>
  <p:clrMapOvr>
    <a:masterClrMapping/>
  </p:clrMapOvr>
</p:sld>
</file>

<file path=ppt/theme/theme1.xml><?xml version="1.0" encoding="utf-8"?>
<a:theme xmlns:a="http://schemas.openxmlformats.org/drawingml/2006/main" name="Office 佈景主題">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257828_TF45331398_Win32" id="{23A4F419-0944-4273-B502-742E5F211EB8}" vid="{3A1ECA11-6685-43D9-8277-0D384E247C8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16c05727-aa75-4e4a-9b5f-8a80a1165891"/>
    <ds:schemaRef ds:uri="http://schemas.microsoft.com/office/2006/metadata/properties"/>
    <ds:schemaRef ds:uri="http://schemas.openxmlformats.org/package/2006/metadata/core-properties"/>
    <ds:schemaRef ds:uri="http://purl.org/dc/terms/"/>
    <ds:schemaRef ds:uri="http://schemas.microsoft.com/sharepoint/v3"/>
    <ds:schemaRef ds:uri="http://schemas.microsoft.com/office/infopath/2007/PartnerControls"/>
    <ds:schemaRef ds:uri="http://schemas.microsoft.com/office/2006/documentManagement/types"/>
    <ds:schemaRef ds:uri="http://purl.org/dc/elements/1.1/"/>
    <ds:schemaRef ds:uri="http://purl.org/dc/dcmitype/"/>
    <ds:schemaRef ds:uri="230e9df3-be65-4c73-a93b-d1236ebd677e"/>
    <ds:schemaRef ds:uri="71af3243-3dd4-4a8d-8c0d-dd76da1f02a5"/>
    <ds:schemaRef ds:uri="http://www.w3.org/XML/1998/namespac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通用簡報</Template>
  <TotalTime>883</TotalTime>
  <Words>843</Words>
  <Application>Microsoft Office PowerPoint</Application>
  <PresentationFormat>寬螢幕</PresentationFormat>
  <Paragraphs>99</Paragraphs>
  <Slides>18</Slides>
  <Notes>3</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18</vt:i4>
      </vt:variant>
    </vt:vector>
  </HeadingPairs>
  <TitlesOfParts>
    <vt:vector size="22" baseType="lpstr">
      <vt:lpstr>Microsoft JhengHei UI</vt:lpstr>
      <vt:lpstr>Arial</vt:lpstr>
      <vt:lpstr>Tenorite</vt:lpstr>
      <vt:lpstr>Office 佈景主題</vt:lpstr>
      <vt:lpstr>Practice 2</vt:lpstr>
      <vt:lpstr>Practice 2- 1</vt:lpstr>
      <vt:lpstr>Class Schedule Assistant</vt:lpstr>
      <vt:lpstr>Add Course</vt:lpstr>
      <vt:lpstr>Add Course</vt:lpstr>
      <vt:lpstr>Delete Course</vt:lpstr>
      <vt:lpstr>Print Class Schedule</vt:lpstr>
      <vt:lpstr>Print Class Schedule</vt:lpstr>
      <vt:lpstr>Calculate Credits</vt:lpstr>
      <vt:lpstr>Leave Program</vt:lpstr>
      <vt:lpstr>Practice 2 - 2</vt:lpstr>
      <vt:lpstr>Rules</vt:lpstr>
      <vt:lpstr>Output/Input Format</vt:lpstr>
      <vt:lpstr>Output/Input Format</vt:lpstr>
      <vt:lpstr>Rule Supplement</vt:lpstr>
      <vt:lpstr>Rule Supplement</vt:lpstr>
      <vt:lpstr>Hint</vt:lpstr>
      <vt:lpstr>Game 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1</dc:title>
  <dc:creator>林群凱</dc:creator>
  <cp:lastModifiedBy>羅邦倚</cp:lastModifiedBy>
  <cp:revision>16</cp:revision>
  <dcterms:created xsi:type="dcterms:W3CDTF">2022-09-11T07:26:14Z</dcterms:created>
  <dcterms:modified xsi:type="dcterms:W3CDTF">2022-09-23T07:05:24Z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