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9" r:id="rId6"/>
    <p:sldId id="277" r:id="rId7"/>
    <p:sldId id="306" r:id="rId8"/>
    <p:sldId id="293" r:id="rId9"/>
    <p:sldId id="307" r:id="rId10"/>
    <p:sldId id="311" r:id="rId11"/>
    <p:sldId id="294" r:id="rId12"/>
    <p:sldId id="298" r:id="rId13"/>
    <p:sldId id="276" r:id="rId14"/>
    <p:sldId id="290" r:id="rId15"/>
    <p:sldId id="301" r:id="rId16"/>
    <p:sldId id="308" r:id="rId17"/>
    <p:sldId id="302" r:id="rId18"/>
    <p:sldId id="303" r:id="rId19"/>
    <p:sldId id="304" r:id="rId20"/>
    <p:sldId id="309" r:id="rId21"/>
    <p:sldId id="310" r:id="rId22"/>
    <p:sldId id="305" r:id="rId23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4718"/>
  </p:normalViewPr>
  <p:slideViewPr>
    <p:cSldViewPr snapToGrid="0">
      <p:cViewPr varScale="1">
        <p:scale>
          <a:sx n="90" d="100"/>
          <a:sy n="90" d="100"/>
        </p:scale>
        <p:origin x="20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104" d="100"/>
          <a:sy n="104" d="100"/>
        </p:scale>
        <p:origin x="538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64EF8F-93C5-4541-926C-80DCEAB0E965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2022/10/7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F2E267B-0C99-4BE6-95D3-5B4EB5375E46}" type="datetime1">
              <a:rPr lang="zh-TW" altLang="en-US" noProof="0" smtClean="0"/>
              <a:t>2022/10/7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97DC217-DF71-1A49-B3EA-559F1F43B0F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7744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840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橢圓​​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手繪多邊形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手繪多邊形​​(F)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手繪多邊形​​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2" name="手繪多邊形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手繪多邊形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時間表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3E2FD9-212C-4634-B9BE-2B64514F2F1C}" type="datetime1">
              <a:rPr lang="zh-TW" altLang="en-US" noProof="0" smtClean="0"/>
              <a:t>2022/10/7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手繪多邊形​​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手繪多邊形​​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6B557A9-0E5D-4096-B4AD-E75F2E23F2DD}" type="datetime1">
              <a:rPr lang="zh-TW" altLang="en-US" noProof="0" smtClean="0"/>
              <a:t>2022/10/7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手繪多邊形​​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手繪多邊形​​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179ADB2-D8DE-499A-9C24-143BE3DCBD4B}" type="datetime1">
              <a:rPr lang="zh-TW" altLang="en-US" noProof="0" smtClean="0"/>
              <a:t>2022/10/7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最後一張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手繪多邊形​​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2" name="手繪多邊形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手繪多邊形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手繪多邊形​​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手繪多邊形​​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71E5EC9-0AE7-4DA6-91A2-BEB118ECAB88}" type="datetime1">
              <a:rPr lang="zh-TW" altLang="en-US" noProof="0" smtClean="0"/>
              <a:t>2022/10/7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頭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手繪多邊形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手繪多邊形​​(F)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手繪多邊形​​(F)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D008D3D-DF24-4E70-8D79-942759761C05}" type="datetime1">
              <a:rPr lang="zh-TW" altLang="en-US" noProof="0" smtClean="0"/>
              <a:t>2022/10/7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手繪多邊形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手繪多邊形​​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7" name="手繪多邊形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8" name="手繪多邊形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圖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FB5FF82-8C05-4030-AB2C-90DFCE26C19B}" type="datetime1">
              <a:rPr lang="zh-TW" altLang="en-US" noProof="0" smtClean="0"/>
              <a:t>2022/10/7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圖表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手繪多邊形​​(F)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手繪多邊形​​(F)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D97CEFB-BE58-4E85-9425-C51300490EF7}" type="datetime1">
              <a:rPr lang="zh-TW" altLang="en-US" noProof="0" smtClean="0"/>
              <a:t>2022/10/7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TW" altLang="en-US" noProof="0"/>
              <a:t>“</a:t>
            </a: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9" name="文字版面配置區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TW" altLang="en-US" noProof="0"/>
              <a:t>”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F68810-067D-4444-BD62-8A5F6BA385C9}" type="datetime1">
              <a:rPr lang="zh-TW" altLang="en-US" noProof="0" smtClean="0"/>
              <a:t>2022/10/7</a:t>
            </a:fld>
            <a:endParaRPr lang="zh-TW" altLang="en-US" noProof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標題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圖片版面配置區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文字版面配置區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1" name="文字版面配置區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7" name="圖片版面配置區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2" name="文字版面配置區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3" name="文字版面配置區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8" name="圖片版面配置區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4" name="文字版面配置區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5" name="文字版面配置區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9" name="圖片版面配置區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6" name="文字版面配置區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7" name="文字版面配置區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48C0665-835A-4CF9-BF7B-6D8A73E19DEE}" type="datetime1">
              <a:rPr lang="zh-TW" altLang="en-US" noProof="0" smtClean="0"/>
              <a:t>2022/10/7</a:t>
            </a:fld>
            <a:endParaRPr lang="zh-TW" altLang="en-US" noProof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9" name="手繪多邊形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手繪多邊形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5" name="手繪多邊形​​(F)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6" name="橢圓​​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手繪多邊形​​(F)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手繪多邊形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手繪多邊形​​(F)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整個團隊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標題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圖片版面配置區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1" name="文字版面配置區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32" name="文字版面配置區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3" name="圖片版面配置區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4" name="文字版面配置區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35" name="文字版面配置區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6" name="圖片版面配置區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7" name="文字版面配置區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38" name="文字版面配置區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9" name="圖片版面配置區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0" name="文字版面配置區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1" name="文字版面配置區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2" name="圖片版面配置區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3" name="文字版面配置區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4" name="文字版面配置區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5" name="圖片版面配置區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6" name="文字版面配置區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7" name="文字版面配置區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8" name="圖片版面配置區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9" name="文字版面配置區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50" name="文字版面配置區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51" name="圖片版面配置區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2" name="文字版面配置區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53" name="文字版面配置區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18" name="日期版面配置區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75623E1-5DCE-4542-968C-BF94A11D2DD4}" type="datetime1">
              <a:rPr lang="zh-TW" altLang="en-US" noProof="0" smtClean="0"/>
              <a:t>2022/10/7</a:t>
            </a:fld>
            <a:endParaRPr lang="zh-TW" altLang="en-US" noProof="0"/>
          </a:p>
        </p:txBody>
      </p:sp>
      <p:sp>
        <p:nvSpPr>
          <p:cNvPr id="22" name="頁尾版面配置區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CF827C6-B0FB-4CAB-9C5C-422F7C1B12BD}" type="datetime1">
              <a:rPr lang="zh-TW" altLang="en-US" noProof="0" smtClean="0"/>
              <a:t>2022/10/7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r>
              <a:rPr lang="en-US" altLang="zh-TW" dirty="0"/>
              <a:t>Practice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r>
              <a:rPr lang="en-US" altLang="zh-TW" dirty="0"/>
              <a:t>Window Program Design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en-US" altLang="zh-TW" dirty="0"/>
              <a:t>Practice 4 - 2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altLang="zh-TW" dirty="0"/>
              <a:t>The Complete Card Flipping Game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1991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10796815" cy="1325563"/>
          </a:xfrm>
        </p:spPr>
        <p:txBody>
          <a:bodyPr/>
          <a:lstStyle/>
          <a:p>
            <a:pPr rtl="0"/>
            <a:r>
              <a:rPr lang="en-US" altLang="zh-TW" dirty="0"/>
              <a:t>The Complete Card Flipping Game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4928507" cy="336681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000" b="0" i="0" dirty="0">
                <a:solidFill>
                  <a:srgbClr val="333333"/>
                </a:solidFill>
                <a:effectLst/>
                <a:latin typeface="-apple-system"/>
              </a:rPr>
              <a:t> 4-1 functions must be included, and the following functions should be added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000" b="0" i="0" dirty="0">
                <a:solidFill>
                  <a:srgbClr val="333333"/>
                </a:solidFill>
                <a:effectLst/>
                <a:latin typeface="-apple-system"/>
              </a:rPr>
              <a:t> Score added</a:t>
            </a:r>
            <a:endParaRPr lang="zh-TW" altLang="en-US" sz="16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000" b="0" i="0" dirty="0">
                <a:solidFill>
                  <a:srgbClr val="333333"/>
                </a:solidFill>
                <a:effectLst/>
                <a:latin typeface="-apple-system"/>
              </a:rPr>
              <a:t> Username added to record the score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000" b="0" i="0" dirty="0">
                <a:solidFill>
                  <a:srgbClr val="333333"/>
                </a:solidFill>
                <a:effectLst/>
                <a:latin typeface="-apple-system"/>
              </a:rPr>
              <a:t> Clicking Restart should be able to play again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0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-apple-system"/>
              </a:rPr>
              <a:t>Use </a:t>
            </a:r>
            <a:r>
              <a:rPr lang="en-US" altLang="zh-TW" sz="2000" dirty="0" err="1">
                <a:solidFill>
                  <a:srgbClr val="333333"/>
                </a:solidFill>
                <a:latin typeface="-apple-system"/>
              </a:rPr>
              <a:t>MessageBox</a:t>
            </a:r>
            <a:r>
              <a:rPr lang="zh-TW" altLang="en-US" sz="200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-apple-system"/>
              </a:rPr>
              <a:t>to improve user experience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-apple-system"/>
              </a:rPr>
              <a:t>Use </a:t>
            </a:r>
            <a:r>
              <a:rPr lang="en-US" altLang="zh-TW" sz="2000" dirty="0" err="1">
                <a:solidFill>
                  <a:srgbClr val="333333"/>
                </a:solidFill>
                <a:latin typeface="-apple-system"/>
              </a:rPr>
              <a:t>TabControl</a:t>
            </a:r>
            <a:r>
              <a:rPr lang="zh-TW" altLang="en-US" sz="200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-apple-system"/>
              </a:rPr>
              <a:t>to distinguish the game area and the history</a:t>
            </a:r>
            <a:endParaRPr lang="zh-TW" altLang="en-US" sz="20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11</a:t>
            </a:fld>
            <a:endParaRPr lang="zh-TW" altLang="en-US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6A6C7-CB27-CE57-4EE2-CDBCB1036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00931"/>
            <a:ext cx="5868307" cy="46610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B34C2D-5A72-0B07-E24A-F6FC387066B5}"/>
              </a:ext>
            </a:extLst>
          </p:cNvPr>
          <p:cNvSpPr txBox="1"/>
          <p:nvPr/>
        </p:nvSpPr>
        <p:spPr>
          <a:xfrm>
            <a:off x="5711141" y="2286243"/>
            <a:ext cx="60998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zh-TW" sz="1000" dirty="0"/>
              <a:t>Game area</a:t>
            </a:r>
            <a:endParaRPr lang="zh-TW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F1B75D-312F-56E4-B016-126224141946}"/>
              </a:ext>
            </a:extLst>
          </p:cNvPr>
          <p:cNvSpPr txBox="1"/>
          <p:nvPr/>
        </p:nvSpPr>
        <p:spPr>
          <a:xfrm>
            <a:off x="6602391" y="2286242"/>
            <a:ext cx="60998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zh-TW" sz="1000" dirty="0"/>
              <a:t>history</a:t>
            </a:r>
            <a:endParaRPr lang="zh-TW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EC8430-8CFA-8A68-DEE8-F59B52176FBB}"/>
              </a:ext>
            </a:extLst>
          </p:cNvPr>
          <p:cNvSpPr txBox="1"/>
          <p:nvPr/>
        </p:nvSpPr>
        <p:spPr>
          <a:xfrm>
            <a:off x="7103347" y="2658712"/>
            <a:ext cx="60998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zh-TW" sz="1000" dirty="0"/>
              <a:t>username</a:t>
            </a:r>
            <a:endParaRPr lang="zh-TW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2D207C-5D14-70E0-AB92-D389EA0BD55A}"/>
              </a:ext>
            </a:extLst>
          </p:cNvPr>
          <p:cNvSpPr txBox="1"/>
          <p:nvPr/>
        </p:nvSpPr>
        <p:spPr>
          <a:xfrm>
            <a:off x="6233420" y="2678128"/>
            <a:ext cx="6998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zh-TW" sz="1000" dirty="0"/>
              <a:t>score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1591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3404507" cy="33668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All scores are 100</a:t>
            </a:r>
            <a:r>
              <a:rPr lang="zh-TW" altLang="en-US" sz="2000" dirty="0"/>
              <a:t> </a:t>
            </a:r>
            <a:r>
              <a:rPr lang="en-US" altLang="zh-TW" sz="2000" dirty="0"/>
              <a:t>in the beginning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Right guess + 10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Wrong guess – 5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12</a:t>
            </a:fld>
            <a:endParaRPr lang="zh-TW" altLang="en-US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DE5B85-3C90-DA0E-5148-6B23F0C38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999" y="887412"/>
            <a:ext cx="7112000" cy="5651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FDD151-59D5-539C-E00E-8BAF0C619FDF}"/>
              </a:ext>
            </a:extLst>
          </p:cNvPr>
          <p:cNvSpPr txBox="1"/>
          <p:nvPr/>
        </p:nvSpPr>
        <p:spPr>
          <a:xfrm>
            <a:off x="5044712" y="2065156"/>
            <a:ext cx="4865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Because this was a wrong guess, </a:t>
            </a:r>
            <a:r>
              <a:rPr lang="en-TW" b="1">
                <a:solidFill>
                  <a:srgbClr val="FF0000"/>
                </a:solidFill>
              </a:rPr>
              <a:t>-5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TW" b="1">
                <a:solidFill>
                  <a:srgbClr val="FF0000"/>
                </a:solidFill>
              </a:rPr>
              <a:t>100 </a:t>
            </a:r>
            <a:r>
              <a:rPr lang="en-TW" b="1" dirty="0">
                <a:solidFill>
                  <a:srgbClr val="FF0000"/>
                </a:solidFill>
              </a:rPr>
              <a:t>-&gt; 95</a:t>
            </a:r>
          </a:p>
        </p:txBody>
      </p:sp>
    </p:spTree>
    <p:extLst>
      <p:ext uri="{BB962C8B-B14F-4D97-AF65-F5344CB8AC3E}">
        <p14:creationId xmlns:p14="http://schemas.microsoft.com/office/powerpoint/2010/main" val="2928476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4" y="2017467"/>
            <a:ext cx="3751748" cy="33668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All scores are 100</a:t>
            </a:r>
            <a:r>
              <a:rPr lang="zh-TW" altLang="en-US" sz="2000" dirty="0"/>
              <a:t> </a:t>
            </a:r>
            <a:r>
              <a:rPr lang="en-US" altLang="zh-TW" sz="2000" dirty="0"/>
              <a:t>in the beginning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Right guess + 10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Wrong guess – 5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13</a:t>
            </a:fld>
            <a:endParaRPr lang="zh-TW" altLang="en-US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2D461-0FCD-3167-6070-027B9A162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999" y="825500"/>
            <a:ext cx="7112000" cy="5651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FDD151-59D5-539C-E00E-8BAF0C619FDF}"/>
              </a:ext>
            </a:extLst>
          </p:cNvPr>
          <p:cNvSpPr txBox="1"/>
          <p:nvPr/>
        </p:nvSpPr>
        <p:spPr>
          <a:xfrm>
            <a:off x="5044712" y="2065156"/>
            <a:ext cx="471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Because this was a right guess,</a:t>
            </a:r>
            <a:r>
              <a:rPr lang="en-TW" b="1">
                <a:solidFill>
                  <a:srgbClr val="FF0000"/>
                </a:solidFill>
              </a:rPr>
              <a:t> +10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TW" b="1">
                <a:solidFill>
                  <a:srgbClr val="FF0000"/>
                </a:solidFill>
              </a:rPr>
              <a:t>70 </a:t>
            </a:r>
            <a:r>
              <a:rPr lang="en-TW" b="1" dirty="0">
                <a:solidFill>
                  <a:srgbClr val="FF0000"/>
                </a:solidFill>
              </a:rPr>
              <a:t>-&gt; 80</a:t>
            </a:r>
          </a:p>
        </p:txBody>
      </p:sp>
    </p:spTree>
    <p:extLst>
      <p:ext uri="{BB962C8B-B14F-4D97-AF65-F5344CB8AC3E}">
        <p14:creationId xmlns:p14="http://schemas.microsoft.com/office/powerpoint/2010/main" val="4172276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Record User Score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053" y="2017467"/>
            <a:ext cx="5181549" cy="3366815"/>
          </a:xfrm>
        </p:spPr>
        <p:txBody>
          <a:bodyPr/>
          <a:lstStyle/>
          <a:p>
            <a:r>
              <a:rPr lang="en-US" altLang="zh-TW" sz="2000" dirty="0"/>
              <a:t>Use </a:t>
            </a:r>
            <a:r>
              <a:rPr lang="en-US" altLang="zh-TW" sz="2000" dirty="0" err="1"/>
              <a:t>TabControl</a:t>
            </a:r>
            <a:r>
              <a:rPr lang="en-US" altLang="zh-TW" sz="2000" dirty="0"/>
              <a:t> to separate the game area and the history</a:t>
            </a:r>
          </a:p>
          <a:p>
            <a:endParaRPr lang="en-US" altLang="zh-TW" sz="2000" dirty="0"/>
          </a:p>
          <a:p>
            <a:r>
              <a:rPr lang="en-US" altLang="zh-TW" sz="2000" dirty="0"/>
              <a:t>Show all players‘ score in the history.</a:t>
            </a:r>
          </a:p>
          <a:p>
            <a:r>
              <a:rPr lang="en-US" altLang="zh-TW" sz="2000" dirty="0"/>
              <a:t>The format is &lt;name&gt;scored:&lt;score&gt;</a:t>
            </a:r>
          </a:p>
          <a:p>
            <a:endParaRPr lang="en-US" altLang="zh-TW" sz="2000" dirty="0"/>
          </a:p>
          <a:p>
            <a:r>
              <a:rPr lang="en-US" altLang="zh-TW" sz="2000" dirty="0"/>
              <a:t>Just record the score every time you run the game. (Don’t consider saving the score after closing)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14</a:t>
            </a:fld>
            <a:endParaRPr lang="zh-TW" altLang="en-US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79DAC-80D3-D341-5CB2-BFB352D02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602" y="1473718"/>
            <a:ext cx="6639297" cy="52477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BF0147-EAB1-E75E-D8BC-F44ECB46BB1E}"/>
              </a:ext>
            </a:extLst>
          </p:cNvPr>
          <p:cNvSpPr txBox="1"/>
          <p:nvPr/>
        </p:nvSpPr>
        <p:spPr>
          <a:xfrm>
            <a:off x="5533602" y="2175238"/>
            <a:ext cx="60998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zh-TW" sz="1000" dirty="0"/>
              <a:t>Game area</a:t>
            </a:r>
            <a:endParaRPr lang="zh-TW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12012-DE7F-A0E2-D30C-997018A92325}"/>
              </a:ext>
            </a:extLst>
          </p:cNvPr>
          <p:cNvSpPr txBox="1"/>
          <p:nvPr/>
        </p:nvSpPr>
        <p:spPr>
          <a:xfrm>
            <a:off x="6424852" y="2175237"/>
            <a:ext cx="60998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zh-TW" sz="1000" dirty="0"/>
              <a:t>history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50800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Restart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7924749" cy="3366815"/>
          </a:xfrm>
        </p:spPr>
        <p:txBody>
          <a:bodyPr/>
          <a:lstStyle/>
          <a:p>
            <a:r>
              <a:rPr lang="en-US" altLang="zh-TW" sz="2000" dirty="0"/>
              <a:t>Click Restart should be able to return to the start of the game (clear all cards.)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15</a:t>
            </a:fld>
            <a:endParaRPr lang="zh-TW" altLang="en-US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494B21-BDB6-E7A5-142C-4C5B1E061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303" y="2620964"/>
            <a:ext cx="4783119" cy="37991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C61673-AB3A-EB2E-4C73-F749DCC77689}"/>
              </a:ext>
            </a:extLst>
          </p:cNvPr>
          <p:cNvSpPr txBox="1"/>
          <p:nvPr/>
        </p:nvSpPr>
        <p:spPr>
          <a:xfrm>
            <a:off x="4693858" y="3331542"/>
            <a:ext cx="1885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to here</a:t>
            </a:r>
            <a:r>
              <a:rPr lang="en-TW"/>
              <a:t> </a:t>
            </a:r>
            <a:r>
              <a:rPr lang="en-TW" dirty="0"/>
              <a:t>-&gt;</a:t>
            </a:r>
          </a:p>
        </p:txBody>
      </p:sp>
    </p:spTree>
    <p:extLst>
      <p:ext uri="{BB962C8B-B14F-4D97-AF65-F5344CB8AC3E}">
        <p14:creationId xmlns:p14="http://schemas.microsoft.com/office/powerpoint/2010/main" val="747802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of </a:t>
            </a:r>
            <a:r>
              <a:rPr lang="en-US" altLang="zh-TW" dirty="0" err="1"/>
              <a:t>MessageBox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8580356" cy="33668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Give a reminder if the format of the username is incorrect.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16</a:t>
            </a:fld>
            <a:endParaRPr lang="zh-TW" altLang="en-US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4A2D92-2C02-10DB-2353-FF36BD62E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2551507"/>
            <a:ext cx="4768850" cy="38048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95CEF6-DBF9-D4FF-F061-C30E3BB90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138" y="2551507"/>
            <a:ext cx="4768851" cy="37675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4C9AE5-78E5-C368-6AB0-46E5FF5BC28C}"/>
              </a:ext>
            </a:extLst>
          </p:cNvPr>
          <p:cNvSpPr txBox="1"/>
          <p:nvPr/>
        </p:nvSpPr>
        <p:spPr>
          <a:xfrm>
            <a:off x="3102016" y="5798145"/>
            <a:ext cx="6645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 that </a:t>
            </a:r>
            <a:r>
              <a:rPr lang="en-TW" b="1">
                <a:solidFill>
                  <a:srgbClr val="FF0000"/>
                </a:solidFill>
              </a:rPr>
              <a:t>MessageBox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should be the same as what the TA is showing, or else points will be deducted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MessageBox.Icon</a:t>
            </a:r>
            <a:r>
              <a:rPr lang="en-US" altLang="zh-TW" b="1" dirty="0">
                <a:solidFill>
                  <a:srgbClr val="FF0000"/>
                </a:solidFill>
              </a:rPr>
              <a:t>, </a:t>
            </a:r>
            <a:r>
              <a:rPr lang="en-US" altLang="zh-TW" b="1" dirty="0" err="1">
                <a:solidFill>
                  <a:srgbClr val="FF0000"/>
                </a:solidFill>
              </a:rPr>
              <a:t>MessageBox.Button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  <a:endParaRPr lang="en-TW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EC5E6D-98B5-6E73-03F3-C70000DCE1EF}"/>
              </a:ext>
            </a:extLst>
          </p:cNvPr>
          <p:cNvSpPr txBox="1"/>
          <p:nvPr/>
        </p:nvSpPr>
        <p:spPr>
          <a:xfrm>
            <a:off x="2633240" y="4833355"/>
            <a:ext cx="60998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username should not be blank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71A3C7-0A42-3F15-21D5-034A712AB4B2}"/>
              </a:ext>
            </a:extLst>
          </p:cNvPr>
          <p:cNvSpPr txBox="1"/>
          <p:nvPr/>
        </p:nvSpPr>
        <p:spPr>
          <a:xfrm>
            <a:off x="7103347" y="4833356"/>
            <a:ext cx="60998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Incorrect username format</a:t>
            </a:r>
          </a:p>
        </p:txBody>
      </p:sp>
    </p:spTree>
    <p:extLst>
      <p:ext uri="{BB962C8B-B14F-4D97-AF65-F5344CB8AC3E}">
        <p14:creationId xmlns:p14="http://schemas.microsoft.com/office/powerpoint/2010/main" val="2091017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of </a:t>
            </a:r>
            <a:r>
              <a:rPr lang="en-US" altLang="zh-TW" dirty="0" err="1"/>
              <a:t>MessageBox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4928507" cy="33668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err="1"/>
              <a:t>MessageBox</a:t>
            </a:r>
            <a:r>
              <a:rPr lang="zh-TW" altLang="en-US" sz="2000" dirty="0"/>
              <a:t> </a:t>
            </a:r>
            <a:r>
              <a:rPr lang="en-US" altLang="zh-TW" sz="2000" dirty="0"/>
              <a:t>should pop up after completing the game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Show the score, and it must include Retry and Cancel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Retry is same as Restart, which returns to the start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Clicking Cancel will only close </a:t>
            </a:r>
            <a:r>
              <a:rPr lang="en-US" altLang="zh-TW" sz="2000" dirty="0" err="1"/>
              <a:t>MessageBox</a:t>
            </a:r>
            <a:endParaRPr lang="en-US" altLang="zh-TW" sz="20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17</a:t>
            </a:fld>
            <a:endParaRPr lang="zh-TW" altLang="en-US" noProof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4C9AE5-78E5-C368-6AB0-46E5FF5BC28C}"/>
              </a:ext>
            </a:extLst>
          </p:cNvPr>
          <p:cNvSpPr txBox="1"/>
          <p:nvPr/>
        </p:nvSpPr>
        <p:spPr>
          <a:xfrm>
            <a:off x="0" y="6153834"/>
            <a:ext cx="10454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b="1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Note that </a:t>
            </a:r>
            <a:r>
              <a:rPr lang="en-TW" b="1">
                <a:solidFill>
                  <a:srgbClr val="FF0000"/>
                </a:solidFill>
              </a:rPr>
              <a:t>MessageBox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should be the same as what the TA is showing, or else points will be deducted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MessageBox.Icon</a:t>
            </a:r>
            <a:r>
              <a:rPr lang="en-US" altLang="zh-TW" b="1" dirty="0">
                <a:solidFill>
                  <a:srgbClr val="FF0000"/>
                </a:solidFill>
              </a:rPr>
              <a:t>, </a:t>
            </a:r>
            <a:r>
              <a:rPr lang="en-US" altLang="zh-TW" b="1" dirty="0" err="1">
                <a:solidFill>
                  <a:srgbClr val="FF0000"/>
                </a:solidFill>
              </a:rPr>
              <a:t>MessageBox.Button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  <a:endParaRPr lang="en-TW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59EAD-C7E3-7785-D4E5-4D02E773E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083" y="1597481"/>
            <a:ext cx="5850142" cy="46654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33F132-AB4D-24D7-7961-D021CD5AB6D3}"/>
              </a:ext>
            </a:extLst>
          </p:cNvPr>
          <p:cNvSpPr txBox="1"/>
          <p:nvPr/>
        </p:nvSpPr>
        <p:spPr>
          <a:xfrm>
            <a:off x="10046826" y="4097438"/>
            <a:ext cx="1076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68A1B2-21FD-1FF0-9B91-043F247DDF21}"/>
              </a:ext>
            </a:extLst>
          </p:cNvPr>
          <p:cNvSpPr txBox="1"/>
          <p:nvPr/>
        </p:nvSpPr>
        <p:spPr>
          <a:xfrm>
            <a:off x="10844495" y="4097438"/>
            <a:ext cx="1076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3422151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of </a:t>
            </a:r>
            <a:r>
              <a:rPr lang="en-US" altLang="zh-TW" dirty="0" err="1"/>
              <a:t>MessageBox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4928507" cy="33668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Clicking Leave Game should have a reminder pop up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18</a:t>
            </a:fld>
            <a:endParaRPr lang="zh-TW" altLang="en-US" noProof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4C9AE5-78E5-C368-6AB0-46E5FF5BC28C}"/>
              </a:ext>
            </a:extLst>
          </p:cNvPr>
          <p:cNvSpPr txBox="1"/>
          <p:nvPr/>
        </p:nvSpPr>
        <p:spPr>
          <a:xfrm>
            <a:off x="599339" y="6181372"/>
            <a:ext cx="11211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 that </a:t>
            </a:r>
            <a:r>
              <a:rPr lang="en-TW" b="1">
                <a:solidFill>
                  <a:srgbClr val="FF0000"/>
                </a:solidFill>
              </a:rPr>
              <a:t>MessageBox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should be the same as what the TA is showing, or else points will be deducted (</a:t>
            </a:r>
            <a:r>
              <a:rPr lang="en-US" altLang="zh-TW" b="1" dirty="0" err="1">
                <a:solidFill>
                  <a:srgbClr val="FF0000"/>
                </a:solidFill>
              </a:rPr>
              <a:t>MessageBox.Icon</a:t>
            </a:r>
            <a:r>
              <a:rPr lang="en-US" altLang="zh-TW" b="1" dirty="0">
                <a:solidFill>
                  <a:srgbClr val="FF0000"/>
                </a:solidFill>
              </a:rPr>
              <a:t>, </a:t>
            </a:r>
            <a:r>
              <a:rPr lang="en-US" altLang="zh-TW" b="1" dirty="0" err="1">
                <a:solidFill>
                  <a:srgbClr val="FF0000"/>
                </a:solidFill>
              </a:rPr>
              <a:t>MessageBox.Button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  <a:endParaRPr lang="en-TW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8530D6-002B-9479-0D54-240C299F2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34101"/>
            <a:ext cx="5639659" cy="44197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A7C217-415C-AC52-FF19-7D62427D335B}"/>
              </a:ext>
            </a:extLst>
          </p:cNvPr>
          <p:cNvSpPr txBox="1"/>
          <p:nvPr/>
        </p:nvSpPr>
        <p:spPr>
          <a:xfrm>
            <a:off x="9076830" y="4085864"/>
            <a:ext cx="2152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Are you sure you want to leave the game?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0556A3-BBE3-18A5-3D3B-42B382258B47}"/>
              </a:ext>
            </a:extLst>
          </p:cNvPr>
          <p:cNvSpPr txBox="1"/>
          <p:nvPr/>
        </p:nvSpPr>
        <p:spPr>
          <a:xfrm>
            <a:off x="8150855" y="4757196"/>
            <a:ext cx="2152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confirm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42977-56D7-69C6-6087-3AA6ED741FF8}"/>
              </a:ext>
            </a:extLst>
          </p:cNvPr>
          <p:cNvSpPr txBox="1"/>
          <p:nvPr/>
        </p:nvSpPr>
        <p:spPr>
          <a:xfrm>
            <a:off x="9076830" y="4729658"/>
            <a:ext cx="2152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3522928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8580356" cy="33668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You can use Button Array to generate the 16 cards and set the corresponding information each time (</a:t>
            </a:r>
            <a:r>
              <a:rPr lang="en-US" altLang="zh-TW" sz="2000" dirty="0" err="1"/>
              <a:t>SetBounds</a:t>
            </a:r>
            <a:r>
              <a:rPr lang="en-US" altLang="zh-TW" sz="2000" dirty="0"/>
              <a:t>, Image, Enable, Click.) Lastly, add buttons using</a:t>
            </a:r>
            <a:r>
              <a:rPr lang="zh-TW" altLang="en-US" sz="2000" dirty="0"/>
              <a:t> </a:t>
            </a:r>
            <a:r>
              <a:rPr lang="en-US" altLang="zh-TW" sz="2000" dirty="0" err="1"/>
              <a:t>Controls.Add</a:t>
            </a:r>
            <a:r>
              <a:rPr lang="en-US" altLang="zh-TW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For the placement of the randomly generated cards, you can use Random</a:t>
            </a:r>
            <a:r>
              <a:rPr lang="zh-TW" altLang="en-US" sz="2000" dirty="0"/>
              <a:t> </a:t>
            </a:r>
            <a:r>
              <a:rPr lang="en-US" altLang="zh-TW" sz="2000" dirty="0"/>
              <a:t>to create a random array of size 16. Then, place the random[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 button from left to right top to bottom through the for loop.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6651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en-US" altLang="zh-TW" dirty="0"/>
              <a:t>Practice 4 - 1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altLang="zh-TW" dirty="0"/>
              <a:t>Card Flipping Game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zh-TW" dirty="0"/>
              <a:t>Card Flipping Game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706563"/>
            <a:ext cx="9046028" cy="458174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 Click Start Game to load the 9 pictures (TA will provide the materials, but it’s also fine to use your own)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Cards are all flipped to the back in the beginning</a:t>
            </a:r>
            <a:endParaRPr lang="zh-TW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You can select 2 cards at once. If it’s a right guess, the 2 buttons will be disabled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Once every card has been flipped, game is over </a:t>
            </a:r>
            <a:endParaRPr lang="zh-TW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Click Continue to flip the 2 cards back</a:t>
            </a:r>
            <a:endParaRPr lang="zh-TW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Click Leave Game to quit the application</a:t>
            </a:r>
            <a:endParaRPr lang="zh-TW" altLang="en-US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3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12510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4</a:t>
            </a:fld>
            <a:endParaRPr lang="zh-TW" altLang="en-US" noProof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1105F4-86CB-4BBA-6196-0471EA1AC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136" y="1028700"/>
            <a:ext cx="6413500" cy="4800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B5B8C9-5F39-B7BF-69C4-F3CD88DB7D37}"/>
              </a:ext>
            </a:extLst>
          </p:cNvPr>
          <p:cNvSpPr txBox="1"/>
          <p:nvPr/>
        </p:nvSpPr>
        <p:spPr>
          <a:xfrm>
            <a:off x="2519136" y="1608881"/>
            <a:ext cx="4004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Card flipping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1FCAC7-8166-94CD-F195-5D415C3F21A9}"/>
              </a:ext>
            </a:extLst>
          </p:cNvPr>
          <p:cNvSpPr txBox="1"/>
          <p:nvPr/>
        </p:nvSpPr>
        <p:spPr>
          <a:xfrm>
            <a:off x="7670444" y="2756703"/>
            <a:ext cx="4004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Start game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45C32-2584-5F2B-A48F-73159572D968}"/>
              </a:ext>
            </a:extLst>
          </p:cNvPr>
          <p:cNvSpPr txBox="1"/>
          <p:nvPr/>
        </p:nvSpPr>
        <p:spPr>
          <a:xfrm>
            <a:off x="7806159" y="3429000"/>
            <a:ext cx="4004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continue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26F7B-8E78-C0AF-E7AA-7576627325E0}"/>
              </a:ext>
            </a:extLst>
          </p:cNvPr>
          <p:cNvSpPr txBox="1"/>
          <p:nvPr/>
        </p:nvSpPr>
        <p:spPr>
          <a:xfrm>
            <a:off x="7670444" y="4220378"/>
            <a:ext cx="4004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Leave game</a:t>
            </a:r>
          </a:p>
        </p:txBody>
      </p:sp>
    </p:spTree>
    <p:extLst>
      <p:ext uri="{BB962C8B-B14F-4D97-AF65-F5344CB8AC3E}">
        <p14:creationId xmlns:p14="http://schemas.microsoft.com/office/powerpoint/2010/main" val="246240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Start Game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6"/>
            <a:ext cx="4515678" cy="43388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The placement of each card is random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Every card is flipped to the back in the beginning</a:t>
            </a:r>
            <a:endParaRPr lang="zh-TW" altLang="en-US" sz="24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5</a:t>
            </a:fld>
            <a:endParaRPr lang="zh-TW" altLang="en-US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7DE678-F878-A8F9-6543-4AA52C099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671" y="1543049"/>
            <a:ext cx="64135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5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Start Game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17466"/>
            <a:ext cx="4230007" cy="43388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If the 2 cards selected are the same, they are a pair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From there the user can continue without waiting for him/her clicking continue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4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6</a:t>
            </a:fld>
            <a:endParaRPr lang="zh-TW" altLang="en-US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F481DD-9505-C5B0-C75B-DBBC9487C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499" y="1517649"/>
            <a:ext cx="64135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End Game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17466"/>
            <a:ext cx="4564441" cy="43388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When all cards are revealed, the game ends.</a:t>
            </a:r>
            <a:br>
              <a:rPr lang="en-US" altLang="zh-TW" sz="2400" dirty="0"/>
            </a:b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/>
              <a:t>MessageBox</a:t>
            </a:r>
            <a:r>
              <a:rPr lang="en-US" altLang="zh-TW" sz="2400" dirty="0"/>
              <a:t> should pop out and show “You won ! 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You won’t need to reset the game afterwards, leave all the cards at the gray state will be fine.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4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7</a:t>
            </a:fld>
            <a:endParaRPr lang="zh-TW" altLang="en-US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F481DD-9505-C5B0-C75B-DBBC9487C8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09166" y="1587500"/>
            <a:ext cx="6413500" cy="4810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EF7BB4-DF82-A802-9DBD-CFB99057FE7C}"/>
              </a:ext>
            </a:extLst>
          </p:cNvPr>
          <p:cNvSpPr txBox="1"/>
          <p:nvPr/>
        </p:nvSpPr>
        <p:spPr>
          <a:xfrm>
            <a:off x="7636108" y="4186907"/>
            <a:ext cx="1150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You won !</a:t>
            </a:r>
          </a:p>
        </p:txBody>
      </p:sp>
    </p:spTree>
    <p:extLst>
      <p:ext uri="{BB962C8B-B14F-4D97-AF65-F5344CB8AC3E}">
        <p14:creationId xmlns:p14="http://schemas.microsoft.com/office/powerpoint/2010/main" val="1430422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Continue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793202"/>
            <a:ext cx="5320392" cy="410030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If the 2 cards selected are different, Continue can be clicked. Normally, it should be grayed out and is unclickable.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8</a:t>
            </a:fld>
            <a:endParaRPr lang="zh-TW" altLang="en-US" noProof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9F18CB-3A19-2FC3-B7FA-6E1EB0639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342" y="1631157"/>
            <a:ext cx="64135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8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Leave Game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5984421" cy="3606956"/>
          </a:xfrm>
        </p:spPr>
        <p:txBody>
          <a:bodyPr/>
          <a:lstStyle/>
          <a:p>
            <a:r>
              <a:rPr lang="en-US" altLang="zh-TW" dirty="0"/>
              <a:t>Clicking Leave Game should be able to end successfully.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753451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257828_TF45331398_Win32" id="{23A4F419-0944-4273-B502-742E5F211EB8}" vid="{3A1ECA11-6685-43D9-8277-0D384E247C8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16c05727-aa75-4e4a-9b5f-8a80a1165891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sharepoint/v3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230e9df3-be65-4c73-a93b-d1236ebd677e"/>
    <ds:schemaRef ds:uri="71af3243-3dd4-4a8d-8c0d-dd76da1f02a5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通用簡報</Template>
  <TotalTime>2232</TotalTime>
  <Words>721</Words>
  <Application>Microsoft Macintosh PowerPoint</Application>
  <PresentationFormat>Widescreen</PresentationFormat>
  <Paragraphs>113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-apple-system</vt:lpstr>
      <vt:lpstr>Microsoft JhengHei UI</vt:lpstr>
      <vt:lpstr>Arial</vt:lpstr>
      <vt:lpstr>Tenorite</vt:lpstr>
      <vt:lpstr>Office 佈景主題</vt:lpstr>
      <vt:lpstr>Practice 4</vt:lpstr>
      <vt:lpstr>Practice 4 - 1</vt:lpstr>
      <vt:lpstr>Card Flipping Game</vt:lpstr>
      <vt:lpstr>PowerPoint Presentation</vt:lpstr>
      <vt:lpstr>Start Game</vt:lpstr>
      <vt:lpstr>Start Game</vt:lpstr>
      <vt:lpstr>End Game</vt:lpstr>
      <vt:lpstr>Continue</vt:lpstr>
      <vt:lpstr>Leave Game</vt:lpstr>
      <vt:lpstr>Practice 4 - 2</vt:lpstr>
      <vt:lpstr>The Complete Card Flipping Game</vt:lpstr>
      <vt:lpstr>Score</vt:lpstr>
      <vt:lpstr>Score</vt:lpstr>
      <vt:lpstr>Record User Score</vt:lpstr>
      <vt:lpstr>Restart</vt:lpstr>
      <vt:lpstr>Use of MessageBox</vt:lpstr>
      <vt:lpstr>Use of MessageBox</vt:lpstr>
      <vt:lpstr>Use of MessageBox</vt:lpstr>
      <vt:lpstr>Hint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1</dc:title>
  <dc:creator>林群凱</dc:creator>
  <cp:lastModifiedBy>Steven Lung (RD-TW-INTRN)</cp:lastModifiedBy>
  <cp:revision>19</cp:revision>
  <dcterms:created xsi:type="dcterms:W3CDTF">2022-09-11T07:26:14Z</dcterms:created>
  <dcterms:modified xsi:type="dcterms:W3CDTF">2022-10-07T06:55:40Z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