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9" r:id="rId6"/>
    <p:sldId id="323" r:id="rId7"/>
    <p:sldId id="306" r:id="rId8"/>
    <p:sldId id="293" r:id="rId9"/>
    <p:sldId id="307" r:id="rId10"/>
    <p:sldId id="308" r:id="rId11"/>
    <p:sldId id="309" r:id="rId12"/>
    <p:sldId id="310" r:id="rId13"/>
    <p:sldId id="311" r:id="rId14"/>
    <p:sldId id="298" r:id="rId15"/>
    <p:sldId id="276" r:id="rId16"/>
    <p:sldId id="290" r:id="rId17"/>
    <p:sldId id="312" r:id="rId18"/>
    <p:sldId id="316" r:id="rId19"/>
    <p:sldId id="324" r:id="rId20"/>
    <p:sldId id="314" r:id="rId21"/>
    <p:sldId id="319" r:id="rId22"/>
    <p:sldId id="317" r:id="rId23"/>
    <p:sldId id="320" r:id="rId24"/>
    <p:sldId id="326" r:id="rId25"/>
    <p:sldId id="318" r:id="rId26"/>
    <p:sldId id="327" r:id="rId27"/>
    <p:sldId id="300" r:id="rId28"/>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varScale="1">
        <p:scale>
          <a:sx n="80" d="100"/>
          <a:sy n="80" d="100"/>
        </p:scale>
        <p:origin x="120" y="205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104" d="100"/>
          <a:sy n="104" d="100"/>
        </p:scale>
        <p:origin x="538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864EF8F-93C5-4541-926C-80DCEAB0E965}" type="datetime1">
              <a:rPr lang="zh-TW" altLang="en-US" smtClean="0">
                <a:latin typeface="Microsoft JhengHei UI" panose="020B0604030504040204" pitchFamily="34" charset="-120"/>
                <a:ea typeface="Microsoft JhengHei UI" panose="020B0604030504040204" pitchFamily="34" charset="-120"/>
              </a:rPr>
              <a:t>2022/10/14</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6F2E267B-0C99-4BE6-95D3-5B4EB5375E46}" type="datetime1">
              <a:rPr lang="zh-TW" altLang="en-US" noProof="0" smtClean="0"/>
              <a:t>2022/10/14</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F97DC217-DF71-1A49-B3EA-559F1F43B0FF}" type="slidenum">
              <a:rPr lang="en-US" altLang="zh-TW" noProof="0" smtClean="0"/>
              <a:pPr/>
              <a:t>‹#›</a:t>
            </a:fld>
            <a:endParaRPr lang="zh-TW" altLang="en-US"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4774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12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840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4" name="矩形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橢圓​​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1" name="手繪多邊形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9" name="手繪多邊形​​(F)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6" name="群組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2" name="手繪多邊形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8" name="手繪多邊形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時間表">
    <p:bg>
      <p:bgPr>
        <a:solidFill>
          <a:schemeClr val="accent1"/>
        </a:solidFill>
        <a:effectLst/>
      </p:bgPr>
    </p:bg>
    <p:spTree>
      <p:nvGrpSpPr>
        <p:cNvPr id="1" name=""/>
        <p:cNvGrpSpPr/>
        <p:nvPr/>
      </p:nvGrpSpPr>
      <p:grpSpPr>
        <a:xfrm>
          <a:off x="0" y="0"/>
          <a:ext cx="0" cy="0"/>
          <a:chOff x="0" y="0"/>
          <a:chExt cx="0" cy="0"/>
        </a:xfrm>
      </p:grpSpPr>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JhengHei UI" panose="020B0604030504040204" pitchFamily="34" charset="-120"/>
                <a:ea typeface="Microsoft JhengHei UI" panose="020B0604030504040204" pitchFamily="34" charset="-120"/>
              </a:defRPr>
            </a:lvl1pPr>
            <a:lvl2pPr marL="457200" indent="0">
              <a:buNone/>
              <a:defRPr>
                <a:solidFill>
                  <a:schemeClr val="bg1"/>
                </a:solidFill>
                <a:latin typeface="Microsoft JhengHei UI" panose="020B0604030504040204" pitchFamily="34" charset="-120"/>
                <a:ea typeface="Microsoft JhengHei UI" panose="020B0604030504040204" pitchFamily="34" charset="-120"/>
              </a:defRPr>
            </a:lvl2pPr>
            <a:lvl3pPr marL="914400" indent="0">
              <a:buNone/>
              <a:defRPr>
                <a:solidFill>
                  <a:schemeClr val="bg1"/>
                </a:solidFill>
                <a:latin typeface="Microsoft JhengHei UI" panose="020B0604030504040204" pitchFamily="34" charset="-120"/>
                <a:ea typeface="Microsoft JhengHei UI" panose="020B0604030504040204" pitchFamily="34" charset="-120"/>
              </a:defRPr>
            </a:lvl3pPr>
            <a:lvl4pPr marL="1371600" indent="0">
              <a:buNone/>
              <a:defRPr>
                <a:solidFill>
                  <a:schemeClr val="bg1"/>
                </a:solidFill>
                <a:latin typeface="Microsoft JhengHei UI" panose="020B0604030504040204" pitchFamily="34" charset="-120"/>
                <a:ea typeface="Microsoft JhengHei UI" panose="020B0604030504040204" pitchFamily="34" charset="-120"/>
              </a:defRPr>
            </a:lvl4pPr>
            <a:lvl5pPr marL="1828800" indent="0">
              <a:buNone/>
              <a:defRPr>
                <a:solidFill>
                  <a:schemeClr val="bg1"/>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253E2FD9-212C-4634-B9BE-2B64514F2F1C}" type="datetime1">
              <a:rPr lang="zh-TW" altLang="en-US" noProof="0" smtClean="0"/>
              <a:t>2022/10/14</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66B557A9-0E5D-4096-B4AD-E75F2E23F2DD}" type="datetime1">
              <a:rPr lang="zh-TW" altLang="en-US" noProof="0" smtClean="0"/>
              <a:t>2022/10/14</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
        <p:nvSpPr>
          <p:cNvPr id="13" name="內容版面配置區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內容版面配置區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5" name="內容版面配置區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JhengHei UI" panose="020B0604030504040204" pitchFamily="34" charset="-120"/>
                <a:ea typeface="Microsoft JhengHei UI" panose="020B0604030504040204" pitchFamily="34" charset="-120"/>
              </a:defRPr>
            </a:lvl1pPr>
          </a:lstStyle>
          <a:p>
            <a:fld id="{F179ADB2-D8DE-499A-9C24-143BE3DCBD4B}" type="datetime1">
              <a:rPr lang="zh-TW" altLang="en-US" noProof="0" smtClean="0"/>
              <a:t>2022/10/14</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3" name="內容版面配置區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內容版面配置區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5" name="內容版面配置區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6" name="內容版面配置區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7" name="內容版面配置區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最後一張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4" name="矩形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6" name="群組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2" name="手繪多邊形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7" name="手繪多邊形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771E5EC9-0AE7-4DA6-91A2-BEB118ECAB88}" type="datetime1">
              <a:rPr lang="zh-TW" altLang="en-US" noProof="0" smtClean="0"/>
              <a:t>2022/10/14</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區段標頭">
    <p:bg>
      <p:bgPr>
        <a:solidFill>
          <a:schemeClr val="accent2"/>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2" name="手繪多邊形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4" name="手繪多邊形​​(F)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5" name="手繪多邊形​​(F)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3" name="標題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4" name="日期版面配置區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ED008D3D-DF24-4E70-8D79-942759761C05}" type="datetime1">
              <a:rPr lang="zh-TW" altLang="en-US" noProof="0" smtClean="0"/>
              <a:t>2022/10/14</a:t>
            </a:fld>
            <a:endParaRPr lang="zh-TW" altLang="en-US" noProof="0"/>
          </a:p>
        </p:txBody>
      </p:sp>
      <p:sp>
        <p:nvSpPr>
          <p:cNvPr id="5" name="頁尾版面配置區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6" name="投影片編號版面配置區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章節標題">
    <p:spTree>
      <p:nvGrpSpPr>
        <p:cNvPr id="1" name=""/>
        <p:cNvGrpSpPr/>
        <p:nvPr/>
      </p:nvGrpSpPr>
      <p:grpSpPr>
        <a:xfrm>
          <a:off x="0" y="0"/>
          <a:ext cx="0" cy="0"/>
          <a:chOff x="0" y="0"/>
          <a:chExt cx="0" cy="0"/>
        </a:xfrm>
      </p:grpSpPr>
      <p:sp>
        <p:nvSpPr>
          <p:cNvPr id="23" name="手繪多邊形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grpSp>
        <p:nvGrpSpPr>
          <p:cNvPr id="6" name="群組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7" name="手繪多邊形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8" name="手繪多邊形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圖形">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JhengHei UI" panose="020B0604030504040204" pitchFamily="34" charset="-120"/>
                <a:ea typeface="Microsoft JhengHei UI" panose="020B0604030504040204" pitchFamily="34" charset="-120"/>
              </a:defRPr>
            </a:lvl1pPr>
          </a:lstStyle>
          <a:p>
            <a:fld id="{9FB5FF82-8C05-4030-AB2C-90DFCE26C19B}" type="datetime1">
              <a:rPr lang="zh-TW" altLang="en-US" noProof="0" smtClean="0"/>
              <a:t>2022/10/14</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圖表 2">
    <p:bg>
      <p:bgPr>
        <a:solidFill>
          <a:schemeClr val="accent2"/>
        </a:solidFill>
        <a:effectLst/>
      </p:bgPr>
    </p:bg>
    <p:spTree>
      <p:nvGrpSpPr>
        <p:cNvPr id="1" name=""/>
        <p:cNvGrpSpPr/>
        <p:nvPr/>
      </p:nvGrpSpPr>
      <p:grpSpPr>
        <a:xfrm>
          <a:off x="0" y="0"/>
          <a:ext cx="0" cy="0"/>
          <a:chOff x="0" y="0"/>
          <a:chExt cx="0" cy="0"/>
        </a:xfrm>
      </p:grpSpPr>
      <p:grpSp>
        <p:nvGrpSpPr>
          <p:cNvPr id="9" name="群組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手繪多邊形​​(F)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4" name="手繪多邊形​​(F)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DD97CEFB-BE58-4E85-9425-C51300490EF7}" type="datetime1">
              <a:rPr lang="zh-TW" altLang="en-US" noProof="0" smtClean="0"/>
              <a:t>2022/10/14</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述">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8" name="文字版面配置區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JhengHei UI" panose="020B0604030504040204" pitchFamily="34" charset="-120"/>
                <a:ea typeface="Microsoft JhengHei UI" panose="020B0604030504040204" pitchFamily="34" charset="-12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TW" altLang="en-US" noProof="0"/>
              <a:t>“</a:t>
            </a:r>
          </a:p>
        </p:txBody>
      </p:sp>
      <p:sp>
        <p:nvSpPr>
          <p:cNvPr id="10" name="文字版面配置區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TW" altLang="en-US" noProof="0"/>
              <a:t>按一下以編輯母片文字樣式</a:t>
            </a:r>
          </a:p>
        </p:txBody>
      </p:sp>
      <p:sp>
        <p:nvSpPr>
          <p:cNvPr id="9" name="文字版面配置區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JhengHei UI" panose="020B0604030504040204" pitchFamily="34" charset="-120"/>
                <a:ea typeface="Microsoft JhengHei UI" panose="020B0604030504040204" pitchFamily="34" charset="-12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TW" altLang="en-US" noProof="0"/>
              <a:t>”</a:t>
            </a:r>
          </a:p>
        </p:txBody>
      </p:sp>
      <p:sp>
        <p:nvSpPr>
          <p:cNvPr id="3" name="日期版面配置區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40F68810-067D-4444-BD62-8A5F6BA385C9}" type="datetime1">
              <a:rPr lang="zh-TW" altLang="en-US" noProof="0" smtClean="0"/>
              <a:t>2022/10/14</a:t>
            </a:fld>
            <a:endParaRPr lang="zh-TW" altLang="en-US" noProof="0"/>
          </a:p>
        </p:txBody>
      </p:sp>
      <p:sp>
        <p:nvSpPr>
          <p:cNvPr id="4" name="頁尾版面配置區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5" name="投影片編號版面配置區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小組">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1" name="標題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6" name="圖片版面配置區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文字版面配置區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1" name="文字版面配置區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7" name="圖片版面配置區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2" name="文字版面配置區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3" name="文字版面配置區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8" name="圖片版面配置區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4" name="文字版面配置區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5" name="文字版面配置區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9" name="圖片版面配置區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6" name="文字版面配置區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7" name="文字版面配置區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 name="日期版面配置區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048C0665-835A-4CF9-BF7B-6D8A73E19DEE}" type="datetime1">
              <a:rPr lang="zh-TW" altLang="en-US" noProof="0" smtClean="0"/>
              <a:t>2022/10/14</a:t>
            </a:fld>
            <a:endParaRPr lang="zh-TW" altLang="en-US" noProof="0"/>
          </a:p>
        </p:txBody>
      </p:sp>
      <p:sp>
        <p:nvSpPr>
          <p:cNvPr id="4" name="頁尾版面配置區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5" name="投影片編號版面配置區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
        <p:nvSpPr>
          <p:cNvPr id="19" name="手繪多邊形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1" name="手繪多邊形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5" name="手繪多邊形​​(F)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6" name="橢圓​​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7" name="手繪多邊形​​(F)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8" name="手繪多邊形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9" name="手繪多邊形​​(F)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個團隊">
    <p:bg>
      <p:bgPr>
        <a:solidFill>
          <a:schemeClr val="accent2"/>
        </a:solidFill>
        <a:effectLst/>
      </p:bgPr>
    </p:bg>
    <p:spTree>
      <p:nvGrpSpPr>
        <p:cNvPr id="1" name=""/>
        <p:cNvGrpSpPr/>
        <p:nvPr/>
      </p:nvGrpSpPr>
      <p:grpSpPr>
        <a:xfrm>
          <a:off x="0" y="0"/>
          <a:ext cx="0" cy="0"/>
          <a:chOff x="0" y="0"/>
          <a:chExt cx="0" cy="0"/>
        </a:xfrm>
      </p:grpSpPr>
      <p:sp>
        <p:nvSpPr>
          <p:cNvPr id="54" name="標題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6" name="圖片版面配置區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1" name="文字版面配置區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2" name="文字版面配置區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3" name="圖片版面配置區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4" name="文字版面配置區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5" name="文字版面配置區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6" name="圖片版面配置區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7" name="文字版面配置區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8" name="文字版面配置區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9" name="圖片版面配置區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0" name="文字版面配置區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1" name="文字版面配置區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2" name="圖片版面配置區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3" name="文字版面配置區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4" name="文字版面配置區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5" name="圖片版面配置區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6" name="文字版面配置區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7" name="文字版面配置區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8" name="圖片版面配置區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9" name="文字版面配置區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50" name="文字版面配置區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51" name="圖片版面配置區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2" name="文字版面配置區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53" name="文字版面配置區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18" name="日期版面配置區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675623E1-5DCE-4542-968C-BF94A11D2DD4}" type="datetime1">
              <a:rPr lang="zh-TW" altLang="en-US" noProof="0" smtClean="0"/>
              <a:t>2022/10/14</a:t>
            </a:fld>
            <a:endParaRPr lang="zh-TW" altLang="en-US" noProof="0"/>
          </a:p>
        </p:txBody>
      </p:sp>
      <p:sp>
        <p:nvSpPr>
          <p:cNvPr id="22" name="頁尾版面配置區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23" name="投影片編號版面配置區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JhengHei UI" panose="020B0604030504040204" pitchFamily="34" charset="-120"/>
                <a:ea typeface="Microsoft JhengHei UI" panose="020B0604030504040204" pitchFamily="34" charset="-120"/>
              </a:defRPr>
            </a:lvl1pPr>
          </a:lstStyle>
          <a:p>
            <a:fld id="{FCF827C6-B0FB-4CAB-9C5C-422F7C1B12BD}" type="datetime1">
              <a:rPr lang="zh-TW" altLang="en-US" noProof="0" smtClean="0"/>
              <a:t>2022/10/14</a:t>
            </a:fld>
            <a:endParaRPr lang="zh-TW" altLang="en-US" noProof="0"/>
          </a:p>
        </p:txBody>
      </p:sp>
      <p:sp>
        <p:nvSpPr>
          <p:cNvPr id="5" name="頁尾版面配置區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6" name="投影片編號版面配置區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US" altLang="zh-TW" dirty="0"/>
              <a:t>Practice</a:t>
            </a:r>
            <a:r>
              <a:rPr lang="zh-TW" altLang="en-US" dirty="0"/>
              <a:t> </a:t>
            </a:r>
            <a:r>
              <a:rPr lang="en-US" altLang="zh-TW" dirty="0"/>
              <a:t>5</a:t>
            </a:r>
            <a:endParaRPr lang="zh-TW" altLang="en-US" dirty="0"/>
          </a:p>
        </p:txBody>
      </p:sp>
      <p:sp>
        <p:nvSpPr>
          <p:cNvPr id="3" name="副標題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r>
              <a:rPr lang="en-US" altLang="zh-TW" dirty="0"/>
              <a:t>Windows Programming Languages</a:t>
            </a:r>
            <a:endParaRPr lang="zh-TW" alt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Lost the Game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984612" y="2017467"/>
            <a:ext cx="4914523" cy="4338883"/>
          </a:xfrm>
        </p:spPr>
        <p:txBody>
          <a:bodyPr/>
          <a:lstStyle/>
          <a:p>
            <a:pPr marL="342900" indent="-342900">
              <a:buFont typeface="Arial" panose="020B0604020202020204" pitchFamily="34" charset="0"/>
              <a:buChar char="•"/>
            </a:pPr>
            <a:r>
              <a:rPr lang="en-US" altLang="zh-TW" sz="2400" dirty="0"/>
              <a:t>If you pick the letters wrong more than 6 times, the game is lost.</a:t>
            </a:r>
          </a:p>
          <a:p>
            <a:pPr marL="342900" indent="-342900">
              <a:buFont typeface="Arial" panose="020B0604020202020204" pitchFamily="34" charset="0"/>
              <a:buChar char="•"/>
            </a:pPr>
            <a:r>
              <a:rPr lang="en-US" altLang="zh-TW" sz="2400" dirty="0"/>
              <a:t>Timer will stop and the answer will be shown.</a:t>
            </a:r>
          </a:p>
          <a:p>
            <a:pPr marL="342900" indent="-342900">
              <a:buFont typeface="Arial" panose="020B0604020202020204" pitchFamily="34" charset="0"/>
              <a:buChar char="•"/>
            </a:pPr>
            <a:r>
              <a:rPr lang="en-US" altLang="zh-TW" sz="2400" dirty="0"/>
              <a:t>When you close the </a:t>
            </a:r>
            <a:r>
              <a:rPr lang="en-US" altLang="zh-TW" sz="2400" dirty="0" err="1"/>
              <a:t>MessageBox</a:t>
            </a:r>
            <a:r>
              <a:rPr lang="en-US" altLang="zh-TW" sz="2400" dirty="0"/>
              <a:t>, you can go back to the initial screen.</a:t>
            </a:r>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10</a:t>
            </a:fld>
            <a:endParaRPr lang="zh-TW" altLang="en-US" noProof="0"/>
          </a:p>
        </p:txBody>
      </p:sp>
      <p:pic>
        <p:nvPicPr>
          <p:cNvPr id="5" name="圖片 4">
            <a:extLst>
              <a:ext uri="{FF2B5EF4-FFF2-40B4-BE49-F238E27FC236}">
                <a16:creationId xmlns:a16="http://schemas.microsoft.com/office/drawing/2014/main" id="{BD7813C1-3FF6-B26E-2886-5FD8BA23D943}"/>
              </a:ext>
            </a:extLst>
          </p:cNvPr>
          <p:cNvPicPr>
            <a:picLocks noChangeAspect="1"/>
          </p:cNvPicPr>
          <p:nvPr/>
        </p:nvPicPr>
        <p:blipFill>
          <a:blip r:embed="rId2"/>
          <a:srcRect/>
          <a:stretch/>
        </p:blipFill>
        <p:spPr>
          <a:xfrm>
            <a:off x="6100651" y="1906153"/>
            <a:ext cx="5710348" cy="3311042"/>
          </a:xfrm>
          <a:prstGeom prst="rect">
            <a:avLst/>
          </a:prstGeom>
        </p:spPr>
      </p:pic>
    </p:spTree>
    <p:extLst>
      <p:ext uri="{BB962C8B-B14F-4D97-AF65-F5344CB8AC3E}">
        <p14:creationId xmlns:p14="http://schemas.microsoft.com/office/powerpoint/2010/main" val="256148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Hint</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1976069"/>
            <a:ext cx="9863847" cy="4110774"/>
          </a:xfrm>
        </p:spPr>
        <p:txBody>
          <a:bodyPr/>
          <a:lstStyle/>
          <a:p>
            <a:pPr marL="457200" indent="-457200">
              <a:lnSpc>
                <a:spcPct val="150000"/>
              </a:lnSpc>
              <a:buFont typeface="Arial" panose="020B0604020202020204" pitchFamily="34" charset="0"/>
              <a:buChar char="•"/>
            </a:pPr>
            <a:r>
              <a:rPr lang="en-US" altLang="zh-TW" sz="2400" dirty="0"/>
              <a:t>After pressing “START”, you should make the items on the home screen ”</a:t>
            </a:r>
            <a:r>
              <a:rPr lang="en-US" altLang="zh-TW" sz="2400" b="1" dirty="0"/>
              <a:t>Visible=false</a:t>
            </a:r>
            <a:r>
              <a:rPr lang="en-US" altLang="zh-TW" sz="2400" dirty="0"/>
              <a:t>” and disable all the interactive items like the button and textbox. Otherwise, your game may only focus on those items and cannot get the keyboard input.</a:t>
            </a:r>
            <a:endParaRPr lang="zh-TW" altLang="en-US" sz="2400" dirty="0"/>
          </a:p>
          <a:p>
            <a:pPr marL="457200" indent="-457200">
              <a:lnSpc>
                <a:spcPct val="150000"/>
              </a:lnSpc>
              <a:buFont typeface="Arial" panose="020B0604020202020204" pitchFamily="34" charset="0"/>
              <a:buChar char="•"/>
            </a:pPr>
            <a:r>
              <a:rPr lang="en-US" altLang="zh-TW" sz="2400" dirty="0"/>
              <a:t>You can use Button array to implement 26 letter keys, and use </a:t>
            </a:r>
            <a:r>
              <a:rPr lang="en-US" altLang="zh-TW" sz="2400" dirty="0" err="1"/>
              <a:t>Controls.Remove</a:t>
            </a:r>
            <a:r>
              <a:rPr lang="en-US" altLang="zh-TW" sz="2400" dirty="0"/>
              <a:t>() and then </a:t>
            </a:r>
            <a:r>
              <a:rPr lang="en-US" altLang="zh-TW" sz="2400" dirty="0" err="1"/>
              <a:t>Object.Dispose</a:t>
            </a:r>
            <a:r>
              <a:rPr lang="en-US" altLang="zh-TW" sz="2400" dirty="0"/>
              <a:t>() to remove unnecessary items to reset.</a:t>
            </a: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11</a:t>
            </a:fld>
            <a:endParaRPr lang="zh-TW" altLang="en-US" noProof="0"/>
          </a:p>
        </p:txBody>
      </p:sp>
    </p:spTree>
    <p:extLst>
      <p:ext uri="{BB962C8B-B14F-4D97-AF65-F5344CB8AC3E}">
        <p14:creationId xmlns:p14="http://schemas.microsoft.com/office/powerpoint/2010/main" val="175345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US" altLang="zh-TW" dirty="0"/>
              <a:t>Practice 5</a:t>
            </a:r>
            <a:r>
              <a:rPr lang="zh-TW" altLang="en-US" dirty="0"/>
              <a:t> </a:t>
            </a:r>
            <a:r>
              <a:rPr lang="en-US" altLang="zh-TW" dirty="0"/>
              <a:t>- 2</a:t>
            </a:r>
            <a:endParaRPr lang="zh-TW" altLang="en-US" dirty="0"/>
          </a:p>
        </p:txBody>
      </p:sp>
      <p:sp>
        <p:nvSpPr>
          <p:cNvPr id="4" name="文字版面配置區 3">
            <a:extLst>
              <a:ext uri="{FF2B5EF4-FFF2-40B4-BE49-F238E27FC236}">
                <a16:creationId xmlns:a16="http://schemas.microsoft.com/office/drawing/2014/main" id="{D51A6D85-3837-435F-A342-5A3F98172B12}"/>
              </a:ext>
            </a:extLst>
          </p:cNvPr>
          <p:cNvSpPr>
            <a:spLocks noGrp="1"/>
          </p:cNvSpPr>
          <p:nvPr>
            <p:ph type="subTitle" idx="1"/>
          </p:nvPr>
        </p:nvSpPr>
        <p:spPr>
          <a:xfrm>
            <a:off x="1167493" y="3539075"/>
            <a:ext cx="7032923" cy="1406101"/>
          </a:xfrm>
        </p:spPr>
        <p:txBody>
          <a:bodyPr vert="horz" lIns="91440" tIns="45720" rIns="91440" bIns="45720" rtlCol="0" anchor="t">
            <a:normAutofit/>
          </a:bodyPr>
          <a:lstStyle/>
          <a:p>
            <a:pPr rtl="0"/>
            <a:r>
              <a:rPr lang="en-US" altLang="zh-TW" dirty="0"/>
              <a:t>Easy Version of 2 Players Wargame</a:t>
            </a:r>
            <a:endParaRPr lang="zh-TW" altLang="en-US" dirty="0"/>
          </a:p>
        </p:txBody>
      </p:sp>
    </p:spTree>
    <p:extLst>
      <p:ext uri="{BB962C8B-B14F-4D97-AF65-F5344CB8AC3E}">
        <p14:creationId xmlns:p14="http://schemas.microsoft.com/office/powerpoint/2010/main" val="324199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Rules of Game</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999541" y="1930498"/>
            <a:ext cx="6782190" cy="4587034"/>
          </a:xfrm>
        </p:spPr>
        <p:txBody>
          <a:bodyPr/>
          <a:lstStyle/>
          <a:p>
            <a:pPr marL="514350" indent="-514350">
              <a:lnSpc>
                <a:spcPct val="100000"/>
              </a:lnSpc>
              <a:buFont typeface="Arial" panose="020B0604020202020204" pitchFamily="34" charset="0"/>
              <a:buChar char="•"/>
            </a:pPr>
            <a:r>
              <a:rPr lang="en-US" altLang="zh-TW" sz="2000" dirty="0"/>
              <a:t>Turn-based simple war chess</a:t>
            </a:r>
          </a:p>
          <a:p>
            <a:pPr marL="514350" indent="-514350">
              <a:lnSpc>
                <a:spcPct val="100000"/>
              </a:lnSpc>
              <a:buFont typeface="Arial" panose="020B0604020202020204" pitchFamily="34" charset="0"/>
              <a:buChar char="•"/>
            </a:pPr>
            <a:r>
              <a:rPr lang="en-US" altLang="zh-TW" sz="2000" dirty="0"/>
              <a:t>There are two players, P1 and P2</a:t>
            </a:r>
          </a:p>
          <a:p>
            <a:pPr marL="514350" indent="-514350">
              <a:lnSpc>
                <a:spcPct val="100000"/>
              </a:lnSpc>
              <a:buFont typeface="Arial" panose="020B0604020202020204" pitchFamily="34" charset="0"/>
              <a:buChar char="•"/>
            </a:pPr>
            <a:r>
              <a:rPr lang="en-US" altLang="zh-TW" sz="2000" dirty="0"/>
              <a:t>On the chessboard of 7x6, the two players each hold three occupation pieces and play against each other</a:t>
            </a:r>
          </a:p>
          <a:p>
            <a:pPr marL="514350" indent="-514350">
              <a:lnSpc>
                <a:spcPct val="100000"/>
              </a:lnSpc>
              <a:buFont typeface="Arial" panose="020B0604020202020204" pitchFamily="34" charset="0"/>
              <a:buChar char="•"/>
            </a:pPr>
            <a:r>
              <a:rPr lang="en-US" altLang="zh-TW" sz="2000" dirty="0"/>
              <a:t>The attack method and range of each occupation are different. The target must be within the range to be attacked.</a:t>
            </a:r>
          </a:p>
          <a:p>
            <a:pPr marL="514350" indent="-514350">
              <a:lnSpc>
                <a:spcPct val="100000"/>
              </a:lnSpc>
              <a:buFont typeface="Arial" panose="020B0604020202020204" pitchFamily="34" charset="0"/>
              <a:buChar char="•"/>
            </a:pPr>
            <a:r>
              <a:rPr lang="en-US" altLang="zh-TW" sz="2000" dirty="0"/>
              <a:t>The game is divided  into preparation phase and battle phase.</a:t>
            </a:r>
          </a:p>
          <a:p>
            <a:pPr marL="514350" indent="-514350">
              <a:lnSpc>
                <a:spcPct val="100000"/>
              </a:lnSpc>
              <a:buFont typeface="Arial" panose="020B0604020202020204" pitchFamily="34" charset="0"/>
              <a:buChar char="•"/>
            </a:pPr>
            <a:r>
              <a:rPr lang="en-US" altLang="zh-TW" sz="2000" dirty="0"/>
              <a:t>Once one party has all his/her chess turn 0, the player loses.</a:t>
            </a:r>
            <a:endParaRPr lang="zh-TW" altLang="en-US" sz="2000"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13</a:t>
            </a:fld>
            <a:endParaRPr lang="zh-TW" altLang="en-US" noProof="0"/>
          </a:p>
        </p:txBody>
      </p:sp>
    </p:spTree>
    <p:extLst>
      <p:ext uri="{BB962C8B-B14F-4D97-AF65-F5344CB8AC3E}">
        <p14:creationId xmlns:p14="http://schemas.microsoft.com/office/powerpoint/2010/main" val="27159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Rules of Game</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024823" y="2026798"/>
            <a:ext cx="5181549" cy="3366815"/>
          </a:xfrm>
        </p:spPr>
        <p:txBody>
          <a:bodyPr/>
          <a:lstStyle/>
          <a:p>
            <a:pPr marL="342900" indent="-342900">
              <a:buFont typeface="Arial" panose="020B0604020202020204" pitchFamily="34" charset="0"/>
              <a:buChar char="•"/>
            </a:pPr>
            <a:r>
              <a:rPr lang="en-US" altLang="zh-TW" sz="2000" dirty="0"/>
              <a:t>There will be a “Game Start” bottom on the initial screen. Press it to enter the preparation phase.</a:t>
            </a:r>
            <a:endParaRPr lang="zh-TW" altLang="en-US" sz="2000"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14</a:t>
            </a:fld>
            <a:endParaRPr lang="zh-TW" altLang="en-US" noProof="0"/>
          </a:p>
        </p:txBody>
      </p:sp>
      <p:pic>
        <p:nvPicPr>
          <p:cNvPr id="5" name="圖片 4">
            <a:extLst>
              <a:ext uri="{FF2B5EF4-FFF2-40B4-BE49-F238E27FC236}">
                <a16:creationId xmlns:a16="http://schemas.microsoft.com/office/drawing/2014/main" id="{24435F10-2465-2B3B-5FC5-940DB2A7C031}"/>
              </a:ext>
            </a:extLst>
          </p:cNvPr>
          <p:cNvPicPr>
            <a:picLocks noChangeAspect="1"/>
          </p:cNvPicPr>
          <p:nvPr/>
        </p:nvPicPr>
        <p:blipFill>
          <a:blip r:embed="rId2"/>
          <a:stretch>
            <a:fillRect/>
          </a:stretch>
        </p:blipFill>
        <p:spPr>
          <a:xfrm>
            <a:off x="4602052" y="2712961"/>
            <a:ext cx="5551224" cy="3643389"/>
          </a:xfrm>
          <a:prstGeom prst="rect">
            <a:avLst/>
          </a:prstGeom>
        </p:spPr>
      </p:pic>
    </p:spTree>
    <p:extLst>
      <p:ext uri="{BB962C8B-B14F-4D97-AF65-F5344CB8AC3E}">
        <p14:creationId xmlns:p14="http://schemas.microsoft.com/office/powerpoint/2010/main" val="87215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a:xfrm>
            <a:off x="1027533" y="0"/>
            <a:ext cx="9779183" cy="1325563"/>
          </a:xfrm>
        </p:spPr>
        <p:txBody>
          <a:bodyPr/>
          <a:lstStyle/>
          <a:p>
            <a:r>
              <a:rPr lang="en-US" altLang="zh-TW" dirty="0"/>
              <a:t>Preparation Phase</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611299" y="1566153"/>
            <a:ext cx="8289510" cy="4990289"/>
          </a:xfrm>
        </p:spPr>
        <p:txBody>
          <a:bodyPr/>
          <a:lstStyle/>
          <a:p>
            <a:pPr marL="342900" indent="-342900">
              <a:buFont typeface="Arial" panose="020B0604020202020204" pitchFamily="34" charset="0"/>
              <a:buChar char="•"/>
            </a:pPr>
            <a:r>
              <a:rPr lang="en-US" altLang="zh-TW" sz="2000" dirty="0"/>
              <a:t>The preparation time is shown at the top of the window:</a:t>
            </a:r>
            <a:r>
              <a:rPr lang="en-US" altLang="zh-TW" sz="2000" b="1" dirty="0">
                <a:solidFill>
                  <a:srgbClr val="FF0000"/>
                </a:solidFill>
              </a:rPr>
              <a:t> 10 seconds</a:t>
            </a:r>
          </a:p>
          <a:p>
            <a:pPr marL="342900" indent="-342900">
              <a:buFont typeface="Arial" panose="020B0604020202020204" pitchFamily="34" charset="0"/>
              <a:buChar char="•"/>
            </a:pPr>
            <a:r>
              <a:rPr lang="en-US" altLang="zh-TW" sz="2000" dirty="0"/>
              <a:t>The checkerboard is displayed in the middle. P1’s status bar is shown on the left, while P2’s is shown on the right.</a:t>
            </a:r>
          </a:p>
          <a:p>
            <a:pPr marL="342900" indent="-342900">
              <a:buFont typeface="Arial" panose="020B0604020202020204" pitchFamily="34" charset="0"/>
              <a:buChar char="•"/>
            </a:pPr>
            <a:r>
              <a:rPr lang="en-US" altLang="zh-TW" sz="2000" dirty="0"/>
              <a:t>When P1 gets ready, the right half of the checkerboard should be disabled. When P2 gets ready, the left half of the checkerboard should be disabled as well.</a:t>
            </a:r>
          </a:p>
          <a:p>
            <a:pPr marL="342900" indent="-342900">
              <a:buFont typeface="Arial" panose="020B0604020202020204" pitchFamily="34" charset="0"/>
              <a:buChar char="•"/>
            </a:pPr>
            <a:r>
              <a:rPr lang="en-US" altLang="zh-TW" sz="2000" dirty="0"/>
              <a:t>The character classes of chess should be displayed in the status bar. The three buttons correspond to three character classes of chess. Press the button to choose the chess you want to use. The button shows the character classes and the chess you do not have should be disabled. (</a:t>
            </a:r>
            <a:r>
              <a:rPr lang="en-US" altLang="zh-TW" sz="2000" dirty="0" err="1"/>
              <a:t>RadioButton</a:t>
            </a:r>
            <a:r>
              <a:rPr lang="en-US" altLang="zh-TW" sz="2000" dirty="0"/>
              <a:t> can also be implemented.) If the player does not choose the character they want to use, the default character would be Warrior. </a:t>
            </a:r>
          </a:p>
          <a:p>
            <a:pPr marL="342900" indent="-342900">
              <a:buFont typeface="Arial" panose="020B0604020202020204" pitchFamily="34" charset="0"/>
              <a:buChar char="•"/>
            </a:pPr>
            <a:r>
              <a:rPr lang="en-US" altLang="zh-TW" sz="2000" dirty="0"/>
              <a:t>When it’s P1’s turn, the buttons of P2’s chess should be disabled and vice versa.</a:t>
            </a:r>
            <a:endParaRPr lang="zh-TW" altLang="en-US" sz="2000"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15</a:t>
            </a:fld>
            <a:endParaRPr lang="zh-TW" altLang="en-US" noProof="0"/>
          </a:p>
        </p:txBody>
      </p:sp>
      <p:pic>
        <p:nvPicPr>
          <p:cNvPr id="5" name="圖片 4" descr="一張含有 桌 的圖片&#10;&#10;自動產生的描述">
            <a:extLst>
              <a:ext uri="{FF2B5EF4-FFF2-40B4-BE49-F238E27FC236}">
                <a16:creationId xmlns:a16="http://schemas.microsoft.com/office/drawing/2014/main" id="{02555FAA-3025-EB0A-D08A-6FD2F9187707}"/>
              </a:ext>
            </a:extLst>
          </p:cNvPr>
          <p:cNvPicPr>
            <a:picLocks noChangeAspect="1"/>
          </p:cNvPicPr>
          <p:nvPr/>
        </p:nvPicPr>
        <p:blipFill>
          <a:blip r:embed="rId2"/>
          <a:stretch>
            <a:fillRect/>
          </a:stretch>
        </p:blipFill>
        <p:spPr>
          <a:xfrm>
            <a:off x="8625681" y="4414095"/>
            <a:ext cx="3566319" cy="2307380"/>
          </a:xfrm>
          <a:prstGeom prst="rect">
            <a:avLst/>
          </a:prstGeom>
        </p:spPr>
      </p:pic>
    </p:spTree>
    <p:extLst>
      <p:ext uri="{BB962C8B-B14F-4D97-AF65-F5344CB8AC3E}">
        <p14:creationId xmlns:p14="http://schemas.microsoft.com/office/powerpoint/2010/main" val="51587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Preparation Phase</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455002" y="2047294"/>
            <a:ext cx="4959315" cy="3616388"/>
          </a:xfrm>
        </p:spPr>
        <p:txBody>
          <a:bodyPr/>
          <a:lstStyle/>
          <a:p>
            <a:pPr marL="342900" indent="-342900">
              <a:buFont typeface="Arial" panose="020B0604020202020204" pitchFamily="34" charset="0"/>
              <a:buChar char="•"/>
            </a:pPr>
            <a:r>
              <a:rPr lang="en-US" altLang="zh-TW" sz="2000" dirty="0"/>
              <a:t>The color of P1’s chess is </a:t>
            </a:r>
            <a:r>
              <a:rPr lang="en-US" altLang="zh-TW" sz="2000" dirty="0" err="1"/>
              <a:t>Color.LightBlue</a:t>
            </a:r>
            <a:r>
              <a:rPr lang="en-US" altLang="zh-TW" sz="2000" dirty="0"/>
              <a:t>, and P2 is </a:t>
            </a:r>
            <a:r>
              <a:rPr lang="en-US" altLang="zh-TW" sz="2000" dirty="0" err="1"/>
              <a:t>Color.LightPink</a:t>
            </a:r>
            <a:endParaRPr lang="en-US" altLang="zh-TW" sz="2000" dirty="0"/>
          </a:p>
          <a:p>
            <a:pPr marL="342900" indent="-342900">
              <a:buFont typeface="Arial" panose="020B0604020202020204" pitchFamily="34" charset="0"/>
              <a:buChar char="•"/>
            </a:pPr>
            <a:endParaRPr lang="en-US" altLang="zh-TW" sz="2000" dirty="0"/>
          </a:p>
          <a:p>
            <a:pPr marL="342900" indent="-342900">
              <a:buFont typeface="Arial" panose="020B0604020202020204" pitchFamily="34" charset="0"/>
              <a:buChar char="•"/>
            </a:pPr>
            <a:r>
              <a:rPr lang="en-US" altLang="zh-TW" sz="2000" dirty="0"/>
              <a:t>The placed pieces should have their occupation shown and the spot disabled.</a:t>
            </a:r>
            <a:r>
              <a:rPr lang="zh-TW" altLang="en-US" sz="2000" dirty="0"/>
              <a:t> </a:t>
            </a:r>
            <a:endParaRPr lang="en-US" altLang="zh-TW" sz="2000" dirty="0"/>
          </a:p>
          <a:p>
            <a:pPr marL="342900" indent="-342900">
              <a:buFont typeface="Arial" panose="020B0604020202020204" pitchFamily="34" charset="0"/>
              <a:buChar char="•"/>
            </a:pPr>
            <a:endParaRPr lang="en-US" altLang="zh-TW" sz="2000" dirty="0"/>
          </a:p>
          <a:p>
            <a:pPr marL="342900" indent="-342900">
              <a:buFont typeface="Arial" panose="020B0604020202020204" pitchFamily="34" charset="0"/>
              <a:buChar char="•"/>
            </a:pPr>
            <a:r>
              <a:rPr lang="en-US" altLang="zh-TW" sz="2000" dirty="0"/>
              <a:t>If the countdown is over and all the pieces have not been placed, P1 will default the remaining pieces in the control position on the </a:t>
            </a:r>
            <a:r>
              <a:rPr lang="en-US" altLang="zh-TW" sz="2000" dirty="0">
                <a:solidFill>
                  <a:srgbClr val="FF0000"/>
                </a:solidFill>
              </a:rPr>
              <a:t>1st row</a:t>
            </a:r>
            <a:r>
              <a:rPr lang="en-US" altLang="zh-TW" sz="2000" dirty="0"/>
              <a:t>, and P2 will be placed in the vacant position on </a:t>
            </a:r>
            <a:r>
              <a:rPr lang="en-US" altLang="zh-TW" sz="2000" dirty="0">
                <a:solidFill>
                  <a:srgbClr val="FF0000"/>
                </a:solidFill>
              </a:rPr>
              <a:t>the 6th row</a:t>
            </a:r>
            <a:r>
              <a:rPr lang="en-US" altLang="zh-TW" sz="2000" dirty="0"/>
              <a:t>.</a:t>
            </a:r>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16</a:t>
            </a:fld>
            <a:endParaRPr lang="zh-TW" altLang="en-US" noProof="0"/>
          </a:p>
        </p:txBody>
      </p:sp>
      <p:pic>
        <p:nvPicPr>
          <p:cNvPr id="7" name="圖片 6">
            <a:extLst>
              <a:ext uri="{FF2B5EF4-FFF2-40B4-BE49-F238E27FC236}">
                <a16:creationId xmlns:a16="http://schemas.microsoft.com/office/drawing/2014/main" id="{B0366950-17E6-2C21-D26D-CAF3C8ED8AAC}"/>
              </a:ext>
            </a:extLst>
          </p:cNvPr>
          <p:cNvPicPr>
            <a:picLocks noChangeAspect="1"/>
          </p:cNvPicPr>
          <p:nvPr/>
        </p:nvPicPr>
        <p:blipFill>
          <a:blip r:embed="rId2"/>
          <a:srcRect/>
          <a:stretch/>
        </p:blipFill>
        <p:spPr>
          <a:xfrm>
            <a:off x="5427301" y="1912469"/>
            <a:ext cx="6564323" cy="4283690"/>
          </a:xfrm>
          <a:prstGeom prst="rect">
            <a:avLst/>
          </a:prstGeom>
        </p:spPr>
      </p:pic>
      <p:sp>
        <p:nvSpPr>
          <p:cNvPr id="8" name="文字方塊 7">
            <a:extLst>
              <a:ext uri="{FF2B5EF4-FFF2-40B4-BE49-F238E27FC236}">
                <a16:creationId xmlns:a16="http://schemas.microsoft.com/office/drawing/2014/main" id="{20427E78-BDA2-4BB4-C944-891BD4B86FA4}"/>
              </a:ext>
            </a:extLst>
          </p:cNvPr>
          <p:cNvSpPr txBox="1"/>
          <p:nvPr/>
        </p:nvSpPr>
        <p:spPr>
          <a:xfrm>
            <a:off x="7291872" y="2485835"/>
            <a:ext cx="3522308" cy="369332"/>
          </a:xfrm>
          <a:prstGeom prst="rect">
            <a:avLst/>
          </a:prstGeom>
          <a:noFill/>
        </p:spPr>
        <p:txBody>
          <a:bodyPr wrap="square" rtlCol="0">
            <a:spAutoFit/>
          </a:bodyPr>
          <a:lstStyle/>
          <a:p>
            <a:r>
              <a:rPr lang="en-US" altLang="zh-TW" dirty="0">
                <a:solidFill>
                  <a:srgbClr val="FF0000"/>
                </a:solidFill>
              </a:rPr>
              <a:t>1</a:t>
            </a:r>
            <a:r>
              <a:rPr lang="zh-TW" altLang="en-US" dirty="0">
                <a:solidFill>
                  <a:srgbClr val="FF0000"/>
                </a:solidFill>
              </a:rPr>
              <a:t>      </a:t>
            </a:r>
            <a:r>
              <a:rPr lang="en-US" altLang="zh-TW" dirty="0">
                <a:solidFill>
                  <a:srgbClr val="FF0000"/>
                </a:solidFill>
              </a:rPr>
              <a:t>2</a:t>
            </a:r>
            <a:r>
              <a:rPr lang="zh-TW" altLang="en-US" dirty="0">
                <a:solidFill>
                  <a:srgbClr val="FF0000"/>
                </a:solidFill>
              </a:rPr>
              <a:t> </a:t>
            </a:r>
            <a:r>
              <a:rPr lang="en-US" altLang="zh-TW" dirty="0">
                <a:solidFill>
                  <a:srgbClr val="FF0000"/>
                </a:solidFill>
              </a:rPr>
              <a:t>	</a:t>
            </a:r>
            <a:r>
              <a:rPr lang="zh-TW" altLang="en-US" dirty="0">
                <a:solidFill>
                  <a:srgbClr val="FF0000"/>
                </a:solidFill>
              </a:rPr>
              <a:t> </a:t>
            </a:r>
            <a:r>
              <a:rPr lang="en-US" altLang="zh-TW" dirty="0">
                <a:solidFill>
                  <a:srgbClr val="FF0000"/>
                </a:solidFill>
              </a:rPr>
              <a:t>3</a:t>
            </a:r>
            <a:r>
              <a:rPr lang="zh-TW" altLang="en-US" dirty="0">
                <a:solidFill>
                  <a:srgbClr val="FF0000"/>
                </a:solidFill>
              </a:rPr>
              <a:t>      </a:t>
            </a:r>
            <a:r>
              <a:rPr lang="en-US" altLang="zh-TW" dirty="0">
                <a:solidFill>
                  <a:srgbClr val="FF0000"/>
                </a:solidFill>
              </a:rPr>
              <a:t>4</a:t>
            </a:r>
            <a:r>
              <a:rPr lang="zh-TW" altLang="en-US" dirty="0">
                <a:solidFill>
                  <a:srgbClr val="FF0000"/>
                </a:solidFill>
              </a:rPr>
              <a:t>      </a:t>
            </a:r>
            <a:r>
              <a:rPr lang="en-US" altLang="zh-TW" dirty="0">
                <a:solidFill>
                  <a:srgbClr val="FF0000"/>
                </a:solidFill>
              </a:rPr>
              <a:t>5</a:t>
            </a:r>
            <a:r>
              <a:rPr lang="zh-TW" altLang="en-US" dirty="0">
                <a:solidFill>
                  <a:srgbClr val="FF0000"/>
                </a:solidFill>
              </a:rPr>
              <a:t>      </a:t>
            </a:r>
            <a:r>
              <a:rPr lang="en-US" altLang="zh-TW" dirty="0">
                <a:solidFill>
                  <a:srgbClr val="FF0000"/>
                </a:solidFill>
              </a:rPr>
              <a:t>6</a:t>
            </a:r>
            <a:endParaRPr lang="zh-TW" altLang="en-US" dirty="0">
              <a:solidFill>
                <a:srgbClr val="FF0000"/>
              </a:solidFill>
            </a:endParaRPr>
          </a:p>
        </p:txBody>
      </p:sp>
      <p:sp>
        <p:nvSpPr>
          <p:cNvPr id="4" name="TextBox 3">
            <a:extLst>
              <a:ext uri="{FF2B5EF4-FFF2-40B4-BE49-F238E27FC236}">
                <a16:creationId xmlns:a16="http://schemas.microsoft.com/office/drawing/2014/main" id="{CCB7B7A6-82F8-C9A2-A064-3A1524AAE3AB}"/>
              </a:ext>
            </a:extLst>
          </p:cNvPr>
          <p:cNvSpPr txBox="1"/>
          <p:nvPr/>
        </p:nvSpPr>
        <p:spPr>
          <a:xfrm>
            <a:off x="9213538" y="2279929"/>
            <a:ext cx="2523460" cy="246221"/>
          </a:xfrm>
          <a:prstGeom prst="rect">
            <a:avLst/>
          </a:prstGeom>
          <a:noFill/>
        </p:spPr>
        <p:txBody>
          <a:bodyPr wrap="square" rtlCol="0">
            <a:spAutoFit/>
          </a:bodyPr>
          <a:lstStyle/>
          <a:p>
            <a:r>
              <a:rPr lang="en-US" sz="1000" dirty="0"/>
              <a:t>Preparation phase</a:t>
            </a:r>
          </a:p>
        </p:txBody>
      </p:sp>
      <p:sp>
        <p:nvSpPr>
          <p:cNvPr id="5" name="TextBox 4">
            <a:extLst>
              <a:ext uri="{FF2B5EF4-FFF2-40B4-BE49-F238E27FC236}">
                <a16:creationId xmlns:a16="http://schemas.microsoft.com/office/drawing/2014/main" id="{A7A6A2EF-38B9-97C9-3061-5BBF8B34484B}"/>
              </a:ext>
            </a:extLst>
          </p:cNvPr>
          <p:cNvSpPr txBox="1"/>
          <p:nvPr/>
        </p:nvSpPr>
        <p:spPr>
          <a:xfrm>
            <a:off x="5578208" y="3567305"/>
            <a:ext cx="2523460" cy="246221"/>
          </a:xfrm>
          <a:prstGeom prst="rect">
            <a:avLst/>
          </a:prstGeom>
          <a:noFill/>
        </p:spPr>
        <p:txBody>
          <a:bodyPr wrap="square" rtlCol="0">
            <a:spAutoFit/>
          </a:bodyPr>
          <a:lstStyle/>
          <a:p>
            <a:r>
              <a:rPr lang="en-US" sz="1000" dirty="0"/>
              <a:t>warrior</a:t>
            </a:r>
          </a:p>
        </p:txBody>
      </p:sp>
      <p:sp>
        <p:nvSpPr>
          <p:cNvPr id="9" name="TextBox 8">
            <a:extLst>
              <a:ext uri="{FF2B5EF4-FFF2-40B4-BE49-F238E27FC236}">
                <a16:creationId xmlns:a16="http://schemas.microsoft.com/office/drawing/2014/main" id="{3A0A55E6-5268-B7C1-0E3B-ADD80F18C755}"/>
              </a:ext>
            </a:extLst>
          </p:cNvPr>
          <p:cNvSpPr txBox="1"/>
          <p:nvPr/>
        </p:nvSpPr>
        <p:spPr>
          <a:xfrm>
            <a:off x="5578208" y="3923373"/>
            <a:ext cx="2523460" cy="246221"/>
          </a:xfrm>
          <a:prstGeom prst="rect">
            <a:avLst/>
          </a:prstGeom>
          <a:noFill/>
        </p:spPr>
        <p:txBody>
          <a:bodyPr wrap="square" rtlCol="0">
            <a:spAutoFit/>
          </a:bodyPr>
          <a:lstStyle/>
          <a:p>
            <a:r>
              <a:rPr lang="en-US" sz="1000" dirty="0"/>
              <a:t>wizard</a:t>
            </a:r>
          </a:p>
        </p:txBody>
      </p:sp>
      <p:sp>
        <p:nvSpPr>
          <p:cNvPr id="10" name="TextBox 9">
            <a:extLst>
              <a:ext uri="{FF2B5EF4-FFF2-40B4-BE49-F238E27FC236}">
                <a16:creationId xmlns:a16="http://schemas.microsoft.com/office/drawing/2014/main" id="{5C427572-D5A1-096C-1C51-0BB780F8EF33}"/>
              </a:ext>
            </a:extLst>
          </p:cNvPr>
          <p:cNvSpPr txBox="1"/>
          <p:nvPr/>
        </p:nvSpPr>
        <p:spPr>
          <a:xfrm>
            <a:off x="5666585" y="4279441"/>
            <a:ext cx="2523460" cy="246221"/>
          </a:xfrm>
          <a:prstGeom prst="rect">
            <a:avLst/>
          </a:prstGeom>
          <a:noFill/>
        </p:spPr>
        <p:txBody>
          <a:bodyPr wrap="square" rtlCol="0">
            <a:spAutoFit/>
          </a:bodyPr>
          <a:lstStyle/>
          <a:p>
            <a:r>
              <a:rPr lang="en-US" sz="1000" dirty="0"/>
              <a:t>ranger</a:t>
            </a:r>
          </a:p>
        </p:txBody>
      </p:sp>
    </p:spTree>
    <p:extLst>
      <p:ext uri="{BB962C8B-B14F-4D97-AF65-F5344CB8AC3E}">
        <p14:creationId xmlns:p14="http://schemas.microsoft.com/office/powerpoint/2010/main" val="385286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a:xfrm>
            <a:off x="1024823" y="278364"/>
            <a:ext cx="9779183" cy="1325563"/>
          </a:xfrm>
        </p:spPr>
        <p:txBody>
          <a:bodyPr/>
          <a:lstStyle/>
          <a:p>
            <a:r>
              <a:rPr lang="en-US" altLang="zh-TW" dirty="0"/>
              <a:t>Combat Phase</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333458" y="1603926"/>
            <a:ext cx="5580956" cy="5254073"/>
          </a:xfrm>
        </p:spPr>
        <p:txBody>
          <a:bodyPr/>
          <a:lstStyle/>
          <a:p>
            <a:pPr marL="342900" indent="-342900">
              <a:buFont typeface="Arial" panose="020B0604020202020204" pitchFamily="34" charset="0"/>
              <a:buChar char="•"/>
            </a:pPr>
            <a:r>
              <a:rPr lang="en-US" altLang="zh-TW" sz="2000" dirty="0"/>
              <a:t>Control Sequence: Warrior</a:t>
            </a:r>
            <a:r>
              <a:rPr lang="zh-TW" altLang="en-US" sz="2000" dirty="0"/>
              <a:t> </a:t>
            </a:r>
            <a:r>
              <a:rPr lang="en-US" altLang="zh-TW" sz="2000" dirty="0"/>
              <a:t>-&gt;</a:t>
            </a:r>
            <a:r>
              <a:rPr lang="zh-TW" altLang="en-US" sz="2000" dirty="0"/>
              <a:t> </a:t>
            </a:r>
            <a:r>
              <a:rPr lang="en-US" altLang="zh-TW" sz="2000" dirty="0"/>
              <a:t>Mage</a:t>
            </a:r>
            <a:r>
              <a:rPr lang="zh-TW" altLang="en-US" sz="2000" dirty="0"/>
              <a:t> </a:t>
            </a:r>
            <a:r>
              <a:rPr lang="en-US" altLang="zh-TW" sz="2000" dirty="0"/>
              <a:t>-&gt; Ranger</a:t>
            </a:r>
          </a:p>
          <a:p>
            <a:pPr marL="342900" indent="-342900">
              <a:buFont typeface="Arial" panose="020B0604020202020204" pitchFamily="34" charset="0"/>
              <a:buChar char="•"/>
            </a:pPr>
            <a:r>
              <a:rPr lang="en-US" altLang="zh-TW" sz="2000" dirty="0"/>
              <a:t>P1’s status bar is shown on the left, and P2’s is shown on the right.</a:t>
            </a:r>
          </a:p>
          <a:p>
            <a:pPr marL="342900" indent="-342900">
              <a:buFont typeface="Arial" panose="020B0604020202020204" pitchFamily="34" charset="0"/>
              <a:buChar char="•"/>
            </a:pPr>
            <a:r>
              <a:rPr lang="en-US" altLang="zh-TW" sz="2000" dirty="0"/>
              <a:t>The status bar shows the player's chess status. There are some movement buttons that can choose each turn (choose one only). Press the button to executive the movement and then click the target on the checkerboard. After the execution is complete will be another character class's turn.</a:t>
            </a:r>
          </a:p>
          <a:p>
            <a:pPr marL="342900" indent="-342900">
              <a:buFont typeface="Arial" panose="020B0604020202020204" pitchFamily="34" charset="0"/>
              <a:buChar char="•"/>
            </a:pPr>
            <a:r>
              <a:rPr lang="en-US" altLang="zh-TW" sz="2000" dirty="0"/>
              <a:t>After ranger executive the movement, the 4 movement buttons should be disabled and the end button should be enabled.</a:t>
            </a:r>
          </a:p>
          <a:p>
            <a:pPr marL="342900" indent="-342900">
              <a:buFont typeface="Arial" panose="020B0604020202020204" pitchFamily="34" charset="0"/>
              <a:buChar char="•"/>
            </a:pPr>
            <a:r>
              <a:rPr lang="en-US" altLang="zh-TW" sz="2000" dirty="0"/>
              <a:t>When it’s P1’s turn, the buttons of P2’s chess should be disabled and vice versa.</a:t>
            </a:r>
            <a:endParaRPr lang="zh-TW" altLang="en-US" sz="2000"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17</a:t>
            </a:fld>
            <a:endParaRPr lang="zh-TW" altLang="en-US" noProof="0"/>
          </a:p>
        </p:txBody>
      </p:sp>
      <p:pic>
        <p:nvPicPr>
          <p:cNvPr id="8" name="圖片 7">
            <a:extLst>
              <a:ext uri="{FF2B5EF4-FFF2-40B4-BE49-F238E27FC236}">
                <a16:creationId xmlns:a16="http://schemas.microsoft.com/office/drawing/2014/main" id="{F196DD0A-9CEB-0011-3F05-3802F9E72CDE}"/>
              </a:ext>
            </a:extLst>
          </p:cNvPr>
          <p:cNvPicPr>
            <a:picLocks noChangeAspect="1"/>
          </p:cNvPicPr>
          <p:nvPr/>
        </p:nvPicPr>
        <p:blipFill>
          <a:blip r:embed="rId2"/>
          <a:stretch>
            <a:fillRect/>
          </a:stretch>
        </p:blipFill>
        <p:spPr>
          <a:xfrm>
            <a:off x="5914414" y="2061127"/>
            <a:ext cx="6139892" cy="4004582"/>
          </a:xfrm>
          <a:prstGeom prst="rect">
            <a:avLst/>
          </a:prstGeom>
        </p:spPr>
      </p:pic>
    </p:spTree>
    <p:extLst>
      <p:ext uri="{BB962C8B-B14F-4D97-AF65-F5344CB8AC3E}">
        <p14:creationId xmlns:p14="http://schemas.microsoft.com/office/powerpoint/2010/main" val="16360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a:xfrm>
            <a:off x="1024823" y="278364"/>
            <a:ext cx="9779183" cy="1325563"/>
          </a:xfrm>
        </p:spPr>
        <p:txBody>
          <a:bodyPr/>
          <a:lstStyle/>
          <a:p>
            <a:r>
              <a:rPr lang="en-US" altLang="zh-TW" dirty="0"/>
              <a:t>Parameter</a:t>
            </a:r>
            <a:endParaRPr lang="zh-TW" altLang="en-US"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18</a:t>
            </a:fld>
            <a:endParaRPr lang="zh-TW" altLang="en-US" noProof="0"/>
          </a:p>
        </p:txBody>
      </p:sp>
      <p:sp>
        <p:nvSpPr>
          <p:cNvPr id="5" name="內容版面配置區 4">
            <a:extLst>
              <a:ext uri="{FF2B5EF4-FFF2-40B4-BE49-F238E27FC236}">
                <a16:creationId xmlns:a16="http://schemas.microsoft.com/office/drawing/2014/main" id="{4BD0DF9E-2D9A-B75E-99C9-D70C9175A53C}"/>
              </a:ext>
            </a:extLst>
          </p:cNvPr>
          <p:cNvSpPr>
            <a:spLocks noGrp="1"/>
          </p:cNvSpPr>
          <p:nvPr>
            <p:ph idx="1"/>
          </p:nvPr>
        </p:nvSpPr>
        <p:spPr>
          <a:xfrm>
            <a:off x="1167493" y="2017467"/>
            <a:ext cx="9779182" cy="3702198"/>
          </a:xfrm>
        </p:spPr>
        <p:txBody>
          <a:bodyPr/>
          <a:lstStyle/>
          <a:p>
            <a:pPr marL="457200" indent="-457200">
              <a:buFont typeface="Arial" panose="020B0604020202020204" pitchFamily="34" charset="0"/>
              <a:buChar char="•"/>
            </a:pPr>
            <a:r>
              <a:rPr lang="en-US" sz="1400" dirty="0"/>
              <a:t>The following is the power value of each occupation</a:t>
            </a:r>
            <a:endParaRPr lang="en-US" altLang="zh-TW" sz="2000" dirty="0"/>
          </a:p>
          <a:p>
            <a:pPr marL="457200" indent="-457200">
              <a:buFont typeface="Arial" panose="020B0604020202020204" pitchFamily="34" charset="0"/>
              <a:buChar char="•"/>
            </a:pPr>
            <a:endParaRPr lang="en-US" altLang="zh-TW" sz="2000" dirty="0"/>
          </a:p>
          <a:p>
            <a:pPr marL="457200" indent="-457200">
              <a:buFont typeface="Arial" panose="020B0604020202020204" pitchFamily="34" charset="0"/>
              <a:buChar char="•"/>
            </a:pPr>
            <a:endParaRPr lang="en-US" altLang="zh-TW" sz="2000" dirty="0"/>
          </a:p>
          <a:p>
            <a:pPr marL="457200" indent="-457200">
              <a:buFont typeface="Arial" panose="020B0604020202020204" pitchFamily="34" charset="0"/>
              <a:buChar char="•"/>
            </a:pPr>
            <a:endParaRPr lang="en-US" altLang="zh-TW" sz="2000" dirty="0"/>
          </a:p>
          <a:p>
            <a:pPr marL="457200" indent="-457200">
              <a:buFont typeface="Arial" panose="020B0604020202020204" pitchFamily="34" charset="0"/>
              <a:buChar char="•"/>
            </a:pPr>
            <a:endParaRPr lang="en-US" altLang="zh-TW" sz="2000" dirty="0"/>
          </a:p>
          <a:p>
            <a:pPr marL="457200" indent="-457200">
              <a:buFont typeface="Arial" panose="020B0604020202020204" pitchFamily="34" charset="0"/>
              <a:buChar char="•"/>
            </a:pPr>
            <a:endParaRPr lang="en-US" altLang="zh-TW" sz="2000" dirty="0"/>
          </a:p>
          <a:p>
            <a:pPr marL="457200" indent="-457200">
              <a:buFont typeface="Arial" panose="020B0604020202020204" pitchFamily="34" charset="0"/>
              <a:buChar char="•"/>
            </a:pPr>
            <a:r>
              <a:rPr lang="en-US" altLang="zh-TW" sz="2000" dirty="0"/>
              <a:t>10 points of MP will be used each time using a skill. If MP is</a:t>
            </a:r>
            <a:r>
              <a:rPr lang="zh-TW" altLang="en-US" sz="2000" dirty="0"/>
              <a:t> </a:t>
            </a:r>
            <a:r>
              <a:rPr lang="en-US" altLang="zh-TW" sz="2000" dirty="0"/>
              <a:t>used up, no action can be taken.</a:t>
            </a:r>
          </a:p>
          <a:p>
            <a:pPr marL="457200" indent="-457200">
              <a:buFont typeface="Arial" panose="020B0604020202020204" pitchFamily="34" charset="0"/>
              <a:buChar char="•"/>
            </a:pPr>
            <a:endParaRPr lang="en-US" altLang="zh-TW" sz="2000" dirty="0"/>
          </a:p>
          <a:p>
            <a:pPr marL="457200" indent="-457200">
              <a:buFont typeface="Arial" panose="020B0604020202020204" pitchFamily="34" charset="0"/>
              <a:buChar char="•"/>
            </a:pPr>
            <a:r>
              <a:rPr lang="en-US" altLang="zh-TW" sz="2000" dirty="0"/>
              <a:t>When the HP of the chess turns 0, the chess will disappear from the chessboard, and the spot will be vacant. From there, every round of that chess will be skipped.</a:t>
            </a:r>
            <a:endParaRPr lang="zh-TW" altLang="en-US" sz="2000" dirty="0"/>
          </a:p>
        </p:txBody>
      </p:sp>
      <p:pic>
        <p:nvPicPr>
          <p:cNvPr id="10" name="圖片 9" descr="一張含有 文字 的圖片&#10;&#10;自動產生的描述">
            <a:extLst>
              <a:ext uri="{FF2B5EF4-FFF2-40B4-BE49-F238E27FC236}">
                <a16:creationId xmlns:a16="http://schemas.microsoft.com/office/drawing/2014/main" id="{AB841285-6DB5-5304-CAE6-2A9A7B09105E}"/>
              </a:ext>
            </a:extLst>
          </p:cNvPr>
          <p:cNvPicPr>
            <a:picLocks noChangeAspect="1"/>
          </p:cNvPicPr>
          <p:nvPr/>
        </p:nvPicPr>
        <p:blipFill>
          <a:blip r:embed="rId2"/>
          <a:stretch>
            <a:fillRect/>
          </a:stretch>
        </p:blipFill>
        <p:spPr>
          <a:xfrm>
            <a:off x="6010572" y="2726432"/>
            <a:ext cx="1317458" cy="1362269"/>
          </a:xfrm>
          <a:prstGeom prst="rect">
            <a:avLst/>
          </a:prstGeom>
        </p:spPr>
      </p:pic>
      <p:pic>
        <p:nvPicPr>
          <p:cNvPr id="14" name="圖片 13">
            <a:extLst>
              <a:ext uri="{FF2B5EF4-FFF2-40B4-BE49-F238E27FC236}">
                <a16:creationId xmlns:a16="http://schemas.microsoft.com/office/drawing/2014/main" id="{E44AFF02-41D9-17BA-B454-6BD592D1D3E8}"/>
              </a:ext>
            </a:extLst>
          </p:cNvPr>
          <p:cNvPicPr>
            <a:picLocks noChangeAspect="1"/>
          </p:cNvPicPr>
          <p:nvPr/>
        </p:nvPicPr>
        <p:blipFill>
          <a:blip r:embed="rId3"/>
          <a:stretch>
            <a:fillRect/>
          </a:stretch>
        </p:blipFill>
        <p:spPr>
          <a:xfrm>
            <a:off x="3934436" y="2726434"/>
            <a:ext cx="1385353" cy="1348654"/>
          </a:xfrm>
          <a:prstGeom prst="rect">
            <a:avLst/>
          </a:prstGeom>
        </p:spPr>
      </p:pic>
      <p:pic>
        <p:nvPicPr>
          <p:cNvPr id="4" name="圖片 3">
            <a:extLst>
              <a:ext uri="{FF2B5EF4-FFF2-40B4-BE49-F238E27FC236}">
                <a16:creationId xmlns:a16="http://schemas.microsoft.com/office/drawing/2014/main" id="{90678884-94E5-C339-9E13-410D94E525E0}"/>
              </a:ext>
            </a:extLst>
          </p:cNvPr>
          <p:cNvPicPr>
            <a:picLocks noChangeAspect="1"/>
          </p:cNvPicPr>
          <p:nvPr/>
        </p:nvPicPr>
        <p:blipFill>
          <a:blip r:embed="rId4"/>
          <a:stretch>
            <a:fillRect/>
          </a:stretch>
        </p:blipFill>
        <p:spPr>
          <a:xfrm>
            <a:off x="2034026" y="2740047"/>
            <a:ext cx="1223612" cy="1348654"/>
          </a:xfrm>
          <a:prstGeom prst="rect">
            <a:avLst/>
          </a:prstGeom>
        </p:spPr>
      </p:pic>
    </p:spTree>
    <p:extLst>
      <p:ext uri="{BB962C8B-B14F-4D97-AF65-F5344CB8AC3E}">
        <p14:creationId xmlns:p14="http://schemas.microsoft.com/office/powerpoint/2010/main" val="58301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a:xfrm>
            <a:off x="1024823" y="278364"/>
            <a:ext cx="10901288" cy="1325563"/>
          </a:xfrm>
        </p:spPr>
        <p:txBody>
          <a:bodyPr/>
          <a:lstStyle/>
          <a:p>
            <a:r>
              <a:rPr lang="en-US" altLang="zh-TW" sz="4500" dirty="0"/>
              <a:t>Combat Phase -</a:t>
            </a:r>
            <a:r>
              <a:rPr lang="zh-TW" altLang="en-US" sz="4500" dirty="0"/>
              <a:t> </a:t>
            </a:r>
            <a:r>
              <a:rPr lang="en-US" altLang="zh-TW" sz="4500" dirty="0"/>
              <a:t>Executive Movements</a:t>
            </a:r>
            <a:endParaRPr lang="zh-TW" altLang="en-US" sz="4500"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024823" y="1873607"/>
            <a:ext cx="5361991" cy="4332640"/>
          </a:xfrm>
        </p:spPr>
        <p:txBody>
          <a:bodyPr/>
          <a:lstStyle/>
          <a:p>
            <a:pPr marL="457200" indent="-457200">
              <a:buFont typeface="+mj-lt"/>
              <a:buAutoNum type="arabicPeriod"/>
            </a:pPr>
            <a:r>
              <a:rPr lang="en-US" altLang="zh-TW" sz="2400" dirty="0"/>
              <a:t>Attack: Deal damage to the target. The target should be in the attack range.</a:t>
            </a:r>
          </a:p>
          <a:p>
            <a:pPr marL="457200" indent="-457200">
              <a:buFont typeface="+mj-lt"/>
              <a:buAutoNum type="arabicPeriod"/>
            </a:pPr>
            <a:endParaRPr lang="en-US" altLang="zh-TW" sz="2400" dirty="0"/>
          </a:p>
          <a:p>
            <a:pPr marL="457200" indent="-457200">
              <a:buFont typeface="+mj-lt"/>
              <a:buAutoNum type="arabicPeriod"/>
            </a:pPr>
            <a:r>
              <a:rPr lang="en-US" altLang="zh-TW" sz="2400" dirty="0"/>
              <a:t>Move: Move to the position that you click. The position should be in the moving range.</a:t>
            </a:r>
          </a:p>
          <a:p>
            <a:pPr marL="457200" indent="-457200">
              <a:buFont typeface="+mj-lt"/>
              <a:buAutoNum type="arabicPeriod"/>
            </a:pPr>
            <a:endParaRPr lang="en-US" altLang="zh-TW" sz="2400" dirty="0"/>
          </a:p>
          <a:p>
            <a:pPr marL="457200" indent="-457200">
              <a:buFont typeface="+mj-lt"/>
              <a:buAutoNum type="arabicPeriod"/>
            </a:pPr>
            <a:r>
              <a:rPr lang="en-US" altLang="zh-TW" sz="2400" b="1" dirty="0"/>
              <a:t>Stand by: </a:t>
            </a:r>
            <a:r>
              <a:rPr lang="en-US" altLang="zh-TW" sz="2400" dirty="0"/>
              <a:t>Do not make any movement and wait for your turn again.</a:t>
            </a:r>
            <a:endParaRPr lang="en-US" altLang="zh-TW" sz="1800"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19</a:t>
            </a:fld>
            <a:endParaRPr lang="zh-TW" altLang="en-US" noProof="0"/>
          </a:p>
        </p:txBody>
      </p:sp>
      <p:pic>
        <p:nvPicPr>
          <p:cNvPr id="13" name="圖片 12">
            <a:extLst>
              <a:ext uri="{FF2B5EF4-FFF2-40B4-BE49-F238E27FC236}">
                <a16:creationId xmlns:a16="http://schemas.microsoft.com/office/drawing/2014/main" id="{9F94AF5D-AE46-B22F-6B62-8C95AC308E01}"/>
              </a:ext>
            </a:extLst>
          </p:cNvPr>
          <p:cNvPicPr>
            <a:picLocks noChangeAspect="1"/>
          </p:cNvPicPr>
          <p:nvPr/>
        </p:nvPicPr>
        <p:blipFill>
          <a:blip r:embed="rId2"/>
          <a:stretch>
            <a:fillRect/>
          </a:stretch>
        </p:blipFill>
        <p:spPr>
          <a:xfrm>
            <a:off x="6637175" y="3110471"/>
            <a:ext cx="5361991" cy="3469165"/>
          </a:xfrm>
          <a:prstGeom prst="rect">
            <a:avLst/>
          </a:prstGeom>
        </p:spPr>
      </p:pic>
      <p:sp>
        <p:nvSpPr>
          <p:cNvPr id="14" name="文字方塊 13">
            <a:extLst>
              <a:ext uri="{FF2B5EF4-FFF2-40B4-BE49-F238E27FC236}">
                <a16:creationId xmlns:a16="http://schemas.microsoft.com/office/drawing/2014/main" id="{4C7FA70F-6DC4-2E9D-990F-08D83E57F22D}"/>
              </a:ext>
            </a:extLst>
          </p:cNvPr>
          <p:cNvSpPr txBox="1"/>
          <p:nvPr/>
        </p:nvSpPr>
        <p:spPr>
          <a:xfrm>
            <a:off x="6864219" y="2210447"/>
            <a:ext cx="4907902"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latin typeface="+mn-ea"/>
              </a:rPr>
              <a:t>As shown below, P1’s mage attacks P2’s warrior. P2’s warrior HP = 100 – 20 = 80</a:t>
            </a:r>
            <a:endParaRPr lang="zh-TW" altLang="en-US" dirty="0">
              <a:latin typeface="+mn-ea"/>
            </a:endParaRPr>
          </a:p>
        </p:txBody>
      </p:sp>
    </p:spTree>
    <p:extLst>
      <p:ext uri="{BB962C8B-B14F-4D97-AF65-F5344CB8AC3E}">
        <p14:creationId xmlns:p14="http://schemas.microsoft.com/office/powerpoint/2010/main" val="12137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US" altLang="zh-TW" dirty="0"/>
              <a:t>Practice 5- 1</a:t>
            </a:r>
            <a:endParaRPr lang="zh-TW" altLang="en-US" dirty="0"/>
          </a:p>
        </p:txBody>
      </p:sp>
      <p:sp>
        <p:nvSpPr>
          <p:cNvPr id="4" name="文字版面配置區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altLang="zh-TW" dirty="0"/>
              <a:t>Guess the Word</a:t>
            </a:r>
            <a:endParaRPr lang="zh-TW" altLang="en-US" dirty="0"/>
          </a:p>
        </p:txBody>
      </p:sp>
    </p:spTree>
    <p:extLst>
      <p:ext uri="{BB962C8B-B14F-4D97-AF65-F5344CB8AC3E}">
        <p14:creationId xmlns:p14="http://schemas.microsoft.com/office/powerpoint/2010/main" val="344679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772897" y="1826954"/>
            <a:ext cx="7801936" cy="3785906"/>
          </a:xfrm>
        </p:spPr>
        <p:txBody>
          <a:bodyPr/>
          <a:lstStyle/>
          <a:p>
            <a:pPr marL="457200" indent="-457200">
              <a:buFont typeface="+mj-lt"/>
              <a:buAutoNum type="arabicPeriod" startAt="4"/>
            </a:pPr>
            <a:r>
              <a:rPr lang="en-US" altLang="zh-TW" sz="2400" b="1" dirty="0"/>
              <a:t>Skills</a:t>
            </a:r>
            <a:endParaRPr lang="en-US" altLang="zh-TW" sz="2000" dirty="0"/>
          </a:p>
          <a:p>
            <a:pPr marL="914400" lvl="1" indent="-457200">
              <a:buFont typeface="Arial" panose="020B0604020202020204" pitchFamily="34" charset="0"/>
              <a:buChar char="•"/>
            </a:pPr>
            <a:r>
              <a:rPr lang="en-US" altLang="zh-TW" sz="2000" dirty="0"/>
              <a:t>Warrior: They can deal damage to the target and regain HP half the amount of the damage.</a:t>
            </a:r>
          </a:p>
          <a:p>
            <a:pPr marL="914400" lvl="1" indent="-457200">
              <a:buFont typeface="Arial" panose="020B0604020202020204" pitchFamily="34" charset="0"/>
              <a:buChar char="•"/>
            </a:pPr>
            <a:endParaRPr lang="en-US" altLang="zh-TW" sz="2000" dirty="0"/>
          </a:p>
          <a:p>
            <a:pPr marL="914400" lvl="1" indent="-457200">
              <a:buFont typeface="Arial" panose="020B0604020202020204" pitchFamily="34" charset="0"/>
              <a:buChar char="•"/>
            </a:pPr>
            <a:r>
              <a:rPr lang="en-US" altLang="zh-TW" sz="2000" dirty="0"/>
              <a:t>Mage: They do 2X more damage to the target. </a:t>
            </a:r>
          </a:p>
          <a:p>
            <a:pPr marL="914400" lvl="1" indent="-457200">
              <a:buFont typeface="Arial" panose="020B0604020202020204" pitchFamily="34" charset="0"/>
              <a:buChar char="•"/>
            </a:pPr>
            <a:endParaRPr lang="en-US" altLang="zh-TW" sz="2000" dirty="0"/>
          </a:p>
          <a:p>
            <a:pPr marL="914400" lvl="1" indent="-457200">
              <a:buFont typeface="Arial" panose="020B0604020202020204" pitchFamily="34" charset="0"/>
              <a:buChar char="•"/>
            </a:pPr>
            <a:r>
              <a:rPr lang="en-US" altLang="zh-TW" sz="2000" dirty="0"/>
              <a:t>Ranger: Their attack range includes one more target and can choose one target to attack.</a:t>
            </a:r>
          </a:p>
          <a:p>
            <a:pPr marL="914400" lvl="1" indent="-457200">
              <a:buFont typeface="Arial" panose="020B0604020202020204" pitchFamily="34" charset="0"/>
              <a:buChar char="•"/>
            </a:pPr>
            <a:endParaRPr lang="en-US" altLang="zh-TW" sz="2000" dirty="0"/>
          </a:p>
          <a:p>
            <a:pPr marL="914400" lvl="1" indent="-457200">
              <a:buFont typeface="Arial" panose="020B0604020202020204" pitchFamily="34" charset="0"/>
              <a:buChar char="•"/>
            </a:pPr>
            <a:r>
              <a:rPr lang="en-US" altLang="zh-TW" sz="2000" dirty="0"/>
              <a:t>Pick the skill you want to use and choose the target. Notice: The target should be in the attack range.</a:t>
            </a:r>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20</a:t>
            </a:fld>
            <a:endParaRPr lang="zh-TW" altLang="en-US" noProof="0"/>
          </a:p>
        </p:txBody>
      </p:sp>
      <p:sp>
        <p:nvSpPr>
          <p:cNvPr id="8" name="標題 1">
            <a:extLst>
              <a:ext uri="{FF2B5EF4-FFF2-40B4-BE49-F238E27FC236}">
                <a16:creationId xmlns:a16="http://schemas.microsoft.com/office/drawing/2014/main" id="{C1A2008C-3D6F-F28F-CA58-2EA32AF2BEE3}"/>
              </a:ext>
            </a:extLst>
          </p:cNvPr>
          <p:cNvSpPr>
            <a:spLocks noGrp="1"/>
          </p:cNvSpPr>
          <p:nvPr>
            <p:ph type="title"/>
          </p:nvPr>
        </p:nvSpPr>
        <p:spPr>
          <a:xfrm>
            <a:off x="1024823" y="278364"/>
            <a:ext cx="10901288" cy="1325563"/>
          </a:xfrm>
        </p:spPr>
        <p:txBody>
          <a:bodyPr/>
          <a:lstStyle/>
          <a:p>
            <a:r>
              <a:rPr lang="en-US" altLang="zh-TW" sz="4500" dirty="0"/>
              <a:t>Combat Phase -</a:t>
            </a:r>
            <a:r>
              <a:rPr lang="zh-TW" altLang="en-US" sz="4500" dirty="0"/>
              <a:t> </a:t>
            </a:r>
            <a:r>
              <a:rPr lang="en-US" altLang="zh-TW" sz="4500" dirty="0"/>
              <a:t>Executive Movements</a:t>
            </a:r>
            <a:endParaRPr lang="zh-TW" altLang="en-US" sz="4500" dirty="0"/>
          </a:p>
        </p:txBody>
      </p:sp>
    </p:spTree>
    <p:extLst>
      <p:ext uri="{BB962C8B-B14F-4D97-AF65-F5344CB8AC3E}">
        <p14:creationId xmlns:p14="http://schemas.microsoft.com/office/powerpoint/2010/main" val="4263088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a:xfrm>
            <a:off x="1024823" y="278364"/>
            <a:ext cx="9779183" cy="1325563"/>
          </a:xfrm>
        </p:spPr>
        <p:txBody>
          <a:bodyPr/>
          <a:lstStyle/>
          <a:p>
            <a:r>
              <a:rPr lang="en-US" altLang="zh-TW" dirty="0"/>
              <a:t>Battle Phase</a:t>
            </a:r>
            <a:r>
              <a:rPr lang="zh-TW" altLang="en-US" dirty="0"/>
              <a:t> </a:t>
            </a:r>
            <a:r>
              <a:rPr lang="en-US" altLang="zh-TW" dirty="0"/>
              <a:t>-</a:t>
            </a:r>
            <a:r>
              <a:rPr lang="zh-TW" altLang="en-US" dirty="0"/>
              <a:t> </a:t>
            </a:r>
            <a:r>
              <a:rPr lang="en-US" altLang="zh-TW" dirty="0"/>
              <a:t>Execution</a:t>
            </a:r>
            <a:r>
              <a:rPr lang="zh-TW" altLang="en-US" dirty="0"/>
              <a:t> </a:t>
            </a:r>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772896" y="1549161"/>
            <a:ext cx="8744327" cy="2642409"/>
          </a:xfrm>
        </p:spPr>
        <p:txBody>
          <a:bodyPr/>
          <a:lstStyle/>
          <a:p>
            <a:pPr marL="457200" indent="-457200">
              <a:buFont typeface="+mj-lt"/>
              <a:buAutoNum type="arabicPeriod" startAt="4"/>
            </a:pPr>
            <a:r>
              <a:rPr lang="en-US" altLang="zh-TW" sz="2400" b="1" dirty="0"/>
              <a:t>Skill</a:t>
            </a:r>
          </a:p>
          <a:p>
            <a:pPr marL="914400" lvl="1" indent="-457200">
              <a:buFont typeface="Arial" panose="020B0604020202020204" pitchFamily="34" charset="0"/>
              <a:buChar char="•"/>
            </a:pPr>
            <a:r>
              <a:rPr lang="en-US" altLang="zh-TW" sz="2000" dirty="0"/>
              <a:t>The image below shows an example. Before P1 ranger uses the skill, ATK Range is 3, which means P2 ranger can not be attacked. Once P1 ranger uses the skill, ATK Ranger +1, and the attack is successful.</a:t>
            </a:r>
            <a:r>
              <a:rPr lang="zh-TW" altLang="en-US" sz="2000" dirty="0"/>
              <a:t> </a:t>
            </a:r>
            <a:r>
              <a:rPr lang="en-US" altLang="zh-TW" sz="2000" dirty="0"/>
              <a:t>P2 Ranger’s HP drops from 90 to 60.</a:t>
            </a:r>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21</a:t>
            </a:fld>
            <a:endParaRPr lang="zh-TW" altLang="en-US" noProof="0"/>
          </a:p>
        </p:txBody>
      </p:sp>
      <p:pic>
        <p:nvPicPr>
          <p:cNvPr id="5" name="圖片 4">
            <a:extLst>
              <a:ext uri="{FF2B5EF4-FFF2-40B4-BE49-F238E27FC236}">
                <a16:creationId xmlns:a16="http://schemas.microsoft.com/office/drawing/2014/main" id="{A0B7AB45-5AAC-B47F-E85C-4EFFE4E6BCA9}"/>
              </a:ext>
            </a:extLst>
          </p:cNvPr>
          <p:cNvPicPr>
            <a:picLocks noChangeAspect="1"/>
          </p:cNvPicPr>
          <p:nvPr/>
        </p:nvPicPr>
        <p:blipFill>
          <a:blip r:embed="rId2"/>
          <a:srcRect/>
          <a:stretch/>
        </p:blipFill>
        <p:spPr>
          <a:xfrm>
            <a:off x="772897" y="3412475"/>
            <a:ext cx="3507278" cy="3126437"/>
          </a:xfrm>
          <a:prstGeom prst="rect">
            <a:avLst/>
          </a:prstGeom>
        </p:spPr>
      </p:pic>
      <p:sp>
        <p:nvSpPr>
          <p:cNvPr id="4" name="箭號: 向右 3">
            <a:extLst>
              <a:ext uri="{FF2B5EF4-FFF2-40B4-BE49-F238E27FC236}">
                <a16:creationId xmlns:a16="http://schemas.microsoft.com/office/drawing/2014/main" id="{37A335F0-1733-3146-7854-FB2F0B79F45E}"/>
              </a:ext>
            </a:extLst>
          </p:cNvPr>
          <p:cNvSpPr/>
          <p:nvPr/>
        </p:nvSpPr>
        <p:spPr>
          <a:xfrm>
            <a:off x="5048222" y="4344502"/>
            <a:ext cx="1732384" cy="886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0461FAAD-D211-7297-B370-2708D68E9F7F}"/>
              </a:ext>
            </a:extLst>
          </p:cNvPr>
          <p:cNvSpPr txBox="1"/>
          <p:nvPr/>
        </p:nvSpPr>
        <p:spPr>
          <a:xfrm>
            <a:off x="4832406" y="3980609"/>
            <a:ext cx="2147127" cy="369332"/>
          </a:xfrm>
          <a:prstGeom prst="rect">
            <a:avLst/>
          </a:prstGeom>
          <a:noFill/>
        </p:spPr>
        <p:txBody>
          <a:bodyPr wrap="square" rtlCol="0">
            <a:spAutoFit/>
          </a:bodyPr>
          <a:lstStyle/>
          <a:p>
            <a:r>
              <a:rPr lang="en-US" altLang="zh-TW" dirty="0"/>
              <a:t>After using the skill</a:t>
            </a:r>
            <a:endParaRPr lang="zh-TW" altLang="en-US" dirty="0"/>
          </a:p>
        </p:txBody>
      </p:sp>
      <p:pic>
        <p:nvPicPr>
          <p:cNvPr id="9" name="圖片 8">
            <a:extLst>
              <a:ext uri="{FF2B5EF4-FFF2-40B4-BE49-F238E27FC236}">
                <a16:creationId xmlns:a16="http://schemas.microsoft.com/office/drawing/2014/main" id="{FD249789-1A4C-EAC5-4681-44F9C043A093}"/>
              </a:ext>
            </a:extLst>
          </p:cNvPr>
          <p:cNvPicPr>
            <a:picLocks noChangeAspect="1"/>
          </p:cNvPicPr>
          <p:nvPr/>
        </p:nvPicPr>
        <p:blipFill>
          <a:blip r:embed="rId3"/>
          <a:stretch>
            <a:fillRect/>
          </a:stretch>
        </p:blipFill>
        <p:spPr>
          <a:xfrm>
            <a:off x="7332837" y="3412475"/>
            <a:ext cx="4653293" cy="3037053"/>
          </a:xfrm>
          <a:prstGeom prst="rect">
            <a:avLst/>
          </a:prstGeom>
        </p:spPr>
      </p:pic>
      <p:sp>
        <p:nvSpPr>
          <p:cNvPr id="8" name="文字方塊 6">
            <a:extLst>
              <a:ext uri="{FF2B5EF4-FFF2-40B4-BE49-F238E27FC236}">
                <a16:creationId xmlns:a16="http://schemas.microsoft.com/office/drawing/2014/main" id="{BA3D84EB-C3D7-6533-E23E-FC2A76A755E7}"/>
              </a:ext>
            </a:extLst>
          </p:cNvPr>
          <p:cNvSpPr txBox="1"/>
          <p:nvPr/>
        </p:nvSpPr>
        <p:spPr>
          <a:xfrm>
            <a:off x="1982969" y="4422591"/>
            <a:ext cx="1859425" cy="246221"/>
          </a:xfrm>
          <a:prstGeom prst="rect">
            <a:avLst/>
          </a:prstGeom>
          <a:noFill/>
        </p:spPr>
        <p:txBody>
          <a:bodyPr wrap="square" rtlCol="0">
            <a:spAutoFit/>
          </a:bodyPr>
          <a:lstStyle/>
          <a:p>
            <a:r>
              <a:rPr lang="en-US" altLang="zh-TW" sz="1000" dirty="0"/>
              <a:t>Exceed the attack range</a:t>
            </a:r>
            <a:endParaRPr lang="zh-TW" altLang="en-US" sz="1000" dirty="0"/>
          </a:p>
        </p:txBody>
      </p:sp>
      <p:sp>
        <p:nvSpPr>
          <p:cNvPr id="10" name="文字方塊 6">
            <a:extLst>
              <a:ext uri="{FF2B5EF4-FFF2-40B4-BE49-F238E27FC236}">
                <a16:creationId xmlns:a16="http://schemas.microsoft.com/office/drawing/2014/main" id="{01C25CEF-BC38-FA9E-555D-64392407C1B2}"/>
              </a:ext>
            </a:extLst>
          </p:cNvPr>
          <p:cNvSpPr txBox="1"/>
          <p:nvPr/>
        </p:nvSpPr>
        <p:spPr>
          <a:xfrm>
            <a:off x="2520213" y="5003509"/>
            <a:ext cx="1859425" cy="246221"/>
          </a:xfrm>
          <a:prstGeom prst="rect">
            <a:avLst/>
          </a:prstGeom>
          <a:noFill/>
        </p:spPr>
        <p:txBody>
          <a:bodyPr wrap="square" rtlCol="0">
            <a:spAutoFit/>
          </a:bodyPr>
          <a:lstStyle/>
          <a:p>
            <a:r>
              <a:rPr lang="en-US" altLang="zh-TW" sz="1000" dirty="0"/>
              <a:t>confirm</a:t>
            </a:r>
            <a:endParaRPr lang="zh-TW" altLang="en-US" sz="1000" dirty="0"/>
          </a:p>
        </p:txBody>
      </p:sp>
      <p:sp>
        <p:nvSpPr>
          <p:cNvPr id="11" name="文字方塊 6">
            <a:extLst>
              <a:ext uri="{FF2B5EF4-FFF2-40B4-BE49-F238E27FC236}">
                <a16:creationId xmlns:a16="http://schemas.microsoft.com/office/drawing/2014/main" id="{217CF583-8AB1-0656-0C95-E0E6678CFCAC}"/>
              </a:ext>
            </a:extLst>
          </p:cNvPr>
          <p:cNvSpPr txBox="1"/>
          <p:nvPr/>
        </p:nvSpPr>
        <p:spPr>
          <a:xfrm>
            <a:off x="1376249" y="5753897"/>
            <a:ext cx="1859425" cy="246221"/>
          </a:xfrm>
          <a:prstGeom prst="rect">
            <a:avLst/>
          </a:prstGeom>
          <a:noFill/>
        </p:spPr>
        <p:txBody>
          <a:bodyPr wrap="square" rtlCol="0">
            <a:spAutoFit/>
          </a:bodyPr>
          <a:lstStyle/>
          <a:p>
            <a:r>
              <a:rPr lang="en-US" altLang="zh-TW" sz="1000" dirty="0"/>
              <a:t>ranger</a:t>
            </a:r>
            <a:endParaRPr lang="zh-TW" altLang="en-US" sz="1000" dirty="0"/>
          </a:p>
        </p:txBody>
      </p:sp>
      <p:sp>
        <p:nvSpPr>
          <p:cNvPr id="12" name="文字方塊 6">
            <a:extLst>
              <a:ext uri="{FF2B5EF4-FFF2-40B4-BE49-F238E27FC236}">
                <a16:creationId xmlns:a16="http://schemas.microsoft.com/office/drawing/2014/main" id="{5BC98238-7CBF-FC9F-BF94-8744C422221B}"/>
              </a:ext>
            </a:extLst>
          </p:cNvPr>
          <p:cNvSpPr txBox="1"/>
          <p:nvPr/>
        </p:nvSpPr>
        <p:spPr>
          <a:xfrm>
            <a:off x="8128723" y="4183970"/>
            <a:ext cx="1859425" cy="246221"/>
          </a:xfrm>
          <a:prstGeom prst="rect">
            <a:avLst/>
          </a:prstGeom>
          <a:noFill/>
        </p:spPr>
        <p:txBody>
          <a:bodyPr wrap="square" rtlCol="0">
            <a:spAutoFit/>
          </a:bodyPr>
          <a:lstStyle/>
          <a:p>
            <a:r>
              <a:rPr lang="en-US" altLang="zh-TW" sz="1000" dirty="0"/>
              <a:t>ranger</a:t>
            </a:r>
            <a:endParaRPr lang="zh-TW" altLang="en-US" sz="1000" dirty="0"/>
          </a:p>
        </p:txBody>
      </p:sp>
      <p:sp>
        <p:nvSpPr>
          <p:cNvPr id="13" name="文字方塊 6">
            <a:extLst>
              <a:ext uri="{FF2B5EF4-FFF2-40B4-BE49-F238E27FC236}">
                <a16:creationId xmlns:a16="http://schemas.microsoft.com/office/drawing/2014/main" id="{3005D188-D8B1-0ECF-392D-DA4E09C42668}"/>
              </a:ext>
            </a:extLst>
          </p:cNvPr>
          <p:cNvSpPr txBox="1"/>
          <p:nvPr/>
        </p:nvSpPr>
        <p:spPr>
          <a:xfrm>
            <a:off x="7233374" y="5126619"/>
            <a:ext cx="1859425" cy="246221"/>
          </a:xfrm>
          <a:prstGeom prst="rect">
            <a:avLst/>
          </a:prstGeom>
          <a:noFill/>
        </p:spPr>
        <p:txBody>
          <a:bodyPr wrap="square" rtlCol="0">
            <a:spAutoFit/>
          </a:bodyPr>
          <a:lstStyle/>
          <a:p>
            <a:r>
              <a:rPr lang="en-US" altLang="zh-TW" sz="1000" dirty="0"/>
              <a:t>attack</a:t>
            </a:r>
            <a:endParaRPr lang="zh-TW" altLang="en-US" sz="1000" dirty="0"/>
          </a:p>
        </p:txBody>
      </p:sp>
      <p:sp>
        <p:nvSpPr>
          <p:cNvPr id="14" name="文字方塊 6">
            <a:extLst>
              <a:ext uri="{FF2B5EF4-FFF2-40B4-BE49-F238E27FC236}">
                <a16:creationId xmlns:a16="http://schemas.microsoft.com/office/drawing/2014/main" id="{4D8A6028-710A-2E69-5BDC-8AC687362EE2}"/>
              </a:ext>
            </a:extLst>
          </p:cNvPr>
          <p:cNvSpPr txBox="1"/>
          <p:nvPr/>
        </p:nvSpPr>
        <p:spPr>
          <a:xfrm>
            <a:off x="7332837" y="5462367"/>
            <a:ext cx="1859425" cy="246221"/>
          </a:xfrm>
          <a:prstGeom prst="rect">
            <a:avLst/>
          </a:prstGeom>
          <a:noFill/>
        </p:spPr>
        <p:txBody>
          <a:bodyPr wrap="square" rtlCol="0">
            <a:spAutoFit/>
          </a:bodyPr>
          <a:lstStyle/>
          <a:p>
            <a:r>
              <a:rPr lang="en-US" altLang="zh-TW" sz="1000" dirty="0"/>
              <a:t>skill</a:t>
            </a:r>
            <a:endParaRPr lang="zh-TW" altLang="en-US" sz="1000" dirty="0"/>
          </a:p>
        </p:txBody>
      </p:sp>
      <p:sp>
        <p:nvSpPr>
          <p:cNvPr id="15" name="文字方塊 6">
            <a:extLst>
              <a:ext uri="{FF2B5EF4-FFF2-40B4-BE49-F238E27FC236}">
                <a16:creationId xmlns:a16="http://schemas.microsoft.com/office/drawing/2014/main" id="{DE59D7EC-9F2B-C40E-A418-0C868F791680}"/>
              </a:ext>
            </a:extLst>
          </p:cNvPr>
          <p:cNvSpPr txBox="1"/>
          <p:nvPr/>
        </p:nvSpPr>
        <p:spPr>
          <a:xfrm>
            <a:off x="8293851" y="5126619"/>
            <a:ext cx="1859425" cy="246221"/>
          </a:xfrm>
          <a:prstGeom prst="rect">
            <a:avLst/>
          </a:prstGeom>
          <a:noFill/>
        </p:spPr>
        <p:txBody>
          <a:bodyPr wrap="square" rtlCol="0">
            <a:spAutoFit/>
          </a:bodyPr>
          <a:lstStyle/>
          <a:p>
            <a:r>
              <a:rPr lang="en-US" altLang="zh-TW" sz="1000" dirty="0"/>
              <a:t>move</a:t>
            </a:r>
            <a:endParaRPr lang="zh-TW" altLang="en-US" sz="1000" dirty="0"/>
          </a:p>
        </p:txBody>
      </p:sp>
      <p:sp>
        <p:nvSpPr>
          <p:cNvPr id="16" name="文字方塊 6">
            <a:extLst>
              <a:ext uri="{FF2B5EF4-FFF2-40B4-BE49-F238E27FC236}">
                <a16:creationId xmlns:a16="http://schemas.microsoft.com/office/drawing/2014/main" id="{6727CEDF-26C5-D340-BDDA-02F9A5D823DB}"/>
              </a:ext>
            </a:extLst>
          </p:cNvPr>
          <p:cNvSpPr txBox="1"/>
          <p:nvPr/>
        </p:nvSpPr>
        <p:spPr>
          <a:xfrm>
            <a:off x="8362012" y="5462366"/>
            <a:ext cx="1859425" cy="246221"/>
          </a:xfrm>
          <a:prstGeom prst="rect">
            <a:avLst/>
          </a:prstGeom>
          <a:noFill/>
        </p:spPr>
        <p:txBody>
          <a:bodyPr wrap="square" rtlCol="0">
            <a:spAutoFit/>
          </a:bodyPr>
          <a:lstStyle/>
          <a:p>
            <a:r>
              <a:rPr lang="en-US" altLang="zh-TW" sz="1000" dirty="0"/>
              <a:t>Sleep mode</a:t>
            </a:r>
            <a:endParaRPr lang="zh-TW" altLang="en-US" sz="1000" dirty="0"/>
          </a:p>
        </p:txBody>
      </p:sp>
      <p:sp>
        <p:nvSpPr>
          <p:cNvPr id="17" name="文字方塊 6">
            <a:extLst>
              <a:ext uri="{FF2B5EF4-FFF2-40B4-BE49-F238E27FC236}">
                <a16:creationId xmlns:a16="http://schemas.microsoft.com/office/drawing/2014/main" id="{8349EE57-8D52-458B-E837-9EEBFC434257}"/>
              </a:ext>
            </a:extLst>
          </p:cNvPr>
          <p:cNvSpPr txBox="1"/>
          <p:nvPr/>
        </p:nvSpPr>
        <p:spPr>
          <a:xfrm>
            <a:off x="7844024" y="5877007"/>
            <a:ext cx="1859425" cy="246221"/>
          </a:xfrm>
          <a:prstGeom prst="rect">
            <a:avLst/>
          </a:prstGeom>
          <a:noFill/>
        </p:spPr>
        <p:txBody>
          <a:bodyPr wrap="square" rtlCol="0">
            <a:spAutoFit/>
          </a:bodyPr>
          <a:lstStyle/>
          <a:p>
            <a:r>
              <a:rPr lang="en-US" altLang="zh-TW" sz="1000" dirty="0"/>
              <a:t>end</a:t>
            </a:r>
            <a:endParaRPr lang="zh-TW" altLang="en-US" sz="1000" dirty="0"/>
          </a:p>
        </p:txBody>
      </p:sp>
    </p:spTree>
    <p:extLst>
      <p:ext uri="{BB962C8B-B14F-4D97-AF65-F5344CB8AC3E}">
        <p14:creationId xmlns:p14="http://schemas.microsoft.com/office/powerpoint/2010/main" val="1659854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1024823" y="1873606"/>
            <a:ext cx="5580956" cy="4665306"/>
          </a:xfrm>
        </p:spPr>
        <p:txBody>
          <a:bodyPr/>
          <a:lstStyle/>
          <a:p>
            <a:pPr marL="342900" indent="-342900">
              <a:buFont typeface="Arial" panose="020B0604020202020204" pitchFamily="34" charset="0"/>
              <a:buChar char="•"/>
            </a:pPr>
            <a:r>
              <a:rPr lang="en-US" altLang="zh-TW" sz="2400" dirty="0"/>
              <a:t>Players can only move to or attack from 4 directions (front, back, left, and right) centered on the piece.</a:t>
            </a:r>
          </a:p>
          <a:p>
            <a:pPr marL="342900" indent="-342900">
              <a:buFont typeface="Arial" panose="020B0604020202020204" pitchFamily="34" charset="0"/>
              <a:buChar char="•"/>
            </a:pPr>
            <a:r>
              <a:rPr lang="en-US" altLang="zh-TW" sz="2400" dirty="0"/>
              <a:t>If the target is out of range, the </a:t>
            </a:r>
            <a:r>
              <a:rPr lang="en-US" altLang="zh-TW" sz="2400" dirty="0" err="1"/>
              <a:t>MessageBox</a:t>
            </a:r>
            <a:r>
              <a:rPr lang="en-US" altLang="zh-TW" sz="2400" dirty="0"/>
              <a:t> should display to inform the player.</a:t>
            </a:r>
          </a:p>
          <a:p>
            <a:pPr marL="342900" indent="-342900">
              <a:buFont typeface="Arial" panose="020B0604020202020204" pitchFamily="34" charset="0"/>
              <a:buChar char="•"/>
            </a:pPr>
            <a:r>
              <a:rPr lang="en-US" altLang="zh-TW" sz="2400" dirty="0"/>
              <a:t>Players can change their movement or target after clicking “OK”.</a:t>
            </a:r>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22</a:t>
            </a:fld>
            <a:endParaRPr lang="zh-TW" altLang="en-US" noProof="0"/>
          </a:p>
        </p:txBody>
      </p:sp>
      <p:pic>
        <p:nvPicPr>
          <p:cNvPr id="5" name="圖片 4" descr="一張含有 桌 的圖片&#10;&#10;自動產生的描述">
            <a:extLst>
              <a:ext uri="{FF2B5EF4-FFF2-40B4-BE49-F238E27FC236}">
                <a16:creationId xmlns:a16="http://schemas.microsoft.com/office/drawing/2014/main" id="{0BE46A78-E859-EAC8-FE38-6ADA6D0C2FC1}"/>
              </a:ext>
            </a:extLst>
          </p:cNvPr>
          <p:cNvPicPr>
            <a:picLocks noChangeAspect="1"/>
          </p:cNvPicPr>
          <p:nvPr/>
        </p:nvPicPr>
        <p:blipFill>
          <a:blip r:embed="rId2"/>
          <a:stretch>
            <a:fillRect/>
          </a:stretch>
        </p:blipFill>
        <p:spPr>
          <a:xfrm>
            <a:off x="4672416" y="4446307"/>
            <a:ext cx="2334031" cy="2297178"/>
          </a:xfrm>
          <a:prstGeom prst="rect">
            <a:avLst/>
          </a:prstGeom>
        </p:spPr>
      </p:pic>
      <p:sp>
        <p:nvSpPr>
          <p:cNvPr id="7" name="箭號: 向右 6">
            <a:extLst>
              <a:ext uri="{FF2B5EF4-FFF2-40B4-BE49-F238E27FC236}">
                <a16:creationId xmlns:a16="http://schemas.microsoft.com/office/drawing/2014/main" id="{0C9C5967-B43E-9416-00BC-12DEA2982987}"/>
              </a:ext>
            </a:extLst>
          </p:cNvPr>
          <p:cNvSpPr/>
          <p:nvPr/>
        </p:nvSpPr>
        <p:spPr>
          <a:xfrm>
            <a:off x="6355717" y="5337380"/>
            <a:ext cx="650730" cy="51503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箭號: 向右 8">
            <a:extLst>
              <a:ext uri="{FF2B5EF4-FFF2-40B4-BE49-F238E27FC236}">
                <a16:creationId xmlns:a16="http://schemas.microsoft.com/office/drawing/2014/main" id="{FDEDDB2B-4FF9-A37B-563F-17A46036CCCE}"/>
              </a:ext>
            </a:extLst>
          </p:cNvPr>
          <p:cNvSpPr/>
          <p:nvPr/>
        </p:nvSpPr>
        <p:spPr>
          <a:xfrm flipH="1">
            <a:off x="4672416" y="5337379"/>
            <a:ext cx="638284" cy="51503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右 9">
            <a:extLst>
              <a:ext uri="{FF2B5EF4-FFF2-40B4-BE49-F238E27FC236}">
                <a16:creationId xmlns:a16="http://schemas.microsoft.com/office/drawing/2014/main" id="{C891EE62-02A5-29E3-EAC9-6071140868DC}"/>
              </a:ext>
            </a:extLst>
          </p:cNvPr>
          <p:cNvSpPr/>
          <p:nvPr/>
        </p:nvSpPr>
        <p:spPr>
          <a:xfrm rot="5400000" flipH="1">
            <a:off x="5520288" y="4507932"/>
            <a:ext cx="638284" cy="51503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箭號: 向右 10">
            <a:extLst>
              <a:ext uri="{FF2B5EF4-FFF2-40B4-BE49-F238E27FC236}">
                <a16:creationId xmlns:a16="http://schemas.microsoft.com/office/drawing/2014/main" id="{E15B14A2-5E37-A457-CC08-2187FAC25466}"/>
              </a:ext>
            </a:extLst>
          </p:cNvPr>
          <p:cNvSpPr/>
          <p:nvPr/>
        </p:nvSpPr>
        <p:spPr>
          <a:xfrm rot="16200000" flipH="1">
            <a:off x="5520289" y="6166828"/>
            <a:ext cx="638284" cy="51503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descr="一張含有 文字, 白色 的圖片&#10;&#10;自動產生的描述">
            <a:extLst>
              <a:ext uri="{FF2B5EF4-FFF2-40B4-BE49-F238E27FC236}">
                <a16:creationId xmlns:a16="http://schemas.microsoft.com/office/drawing/2014/main" id="{291EDE29-09DC-FD51-FD8E-1916C3A07611}"/>
              </a:ext>
            </a:extLst>
          </p:cNvPr>
          <p:cNvPicPr>
            <a:picLocks noChangeAspect="1"/>
          </p:cNvPicPr>
          <p:nvPr/>
        </p:nvPicPr>
        <p:blipFill>
          <a:blip r:embed="rId3"/>
          <a:stretch>
            <a:fillRect/>
          </a:stretch>
        </p:blipFill>
        <p:spPr>
          <a:xfrm>
            <a:off x="7650796" y="3903032"/>
            <a:ext cx="4054976" cy="2650311"/>
          </a:xfrm>
          <a:prstGeom prst="rect">
            <a:avLst/>
          </a:prstGeom>
        </p:spPr>
      </p:pic>
      <p:pic>
        <p:nvPicPr>
          <p:cNvPr id="13" name="圖片 12">
            <a:extLst>
              <a:ext uri="{FF2B5EF4-FFF2-40B4-BE49-F238E27FC236}">
                <a16:creationId xmlns:a16="http://schemas.microsoft.com/office/drawing/2014/main" id="{15057B86-4132-4BEB-B950-6B8F73CE7DD9}"/>
              </a:ext>
            </a:extLst>
          </p:cNvPr>
          <p:cNvPicPr>
            <a:picLocks noChangeAspect="1"/>
          </p:cNvPicPr>
          <p:nvPr/>
        </p:nvPicPr>
        <p:blipFill>
          <a:blip r:embed="rId4"/>
          <a:stretch>
            <a:fillRect/>
          </a:stretch>
        </p:blipFill>
        <p:spPr>
          <a:xfrm>
            <a:off x="6878946" y="723362"/>
            <a:ext cx="5171250" cy="3376662"/>
          </a:xfrm>
          <a:prstGeom prst="rect">
            <a:avLst/>
          </a:prstGeom>
        </p:spPr>
      </p:pic>
      <p:sp>
        <p:nvSpPr>
          <p:cNvPr id="14" name="標題 1">
            <a:extLst>
              <a:ext uri="{FF2B5EF4-FFF2-40B4-BE49-F238E27FC236}">
                <a16:creationId xmlns:a16="http://schemas.microsoft.com/office/drawing/2014/main" id="{C1A2008C-3D6F-F28F-CA58-2EA32AF2BEE3}"/>
              </a:ext>
            </a:extLst>
          </p:cNvPr>
          <p:cNvSpPr>
            <a:spLocks noGrp="1"/>
          </p:cNvSpPr>
          <p:nvPr>
            <p:ph type="title"/>
          </p:nvPr>
        </p:nvSpPr>
        <p:spPr>
          <a:xfrm>
            <a:off x="1024823" y="278364"/>
            <a:ext cx="10901288" cy="1325563"/>
          </a:xfrm>
        </p:spPr>
        <p:txBody>
          <a:bodyPr/>
          <a:lstStyle/>
          <a:p>
            <a:r>
              <a:rPr lang="en-US" altLang="zh-TW" sz="4500" dirty="0"/>
              <a:t>Combat Phase -</a:t>
            </a:r>
            <a:r>
              <a:rPr lang="zh-TW" altLang="en-US" sz="4500" dirty="0"/>
              <a:t> </a:t>
            </a:r>
            <a:r>
              <a:rPr lang="en-US" altLang="zh-TW" sz="4500" dirty="0"/>
              <a:t>Executive Movements</a:t>
            </a:r>
            <a:endParaRPr lang="zh-TW" altLang="en-US" sz="4500" dirty="0"/>
          </a:p>
        </p:txBody>
      </p:sp>
    </p:spTree>
    <p:extLst>
      <p:ext uri="{BB962C8B-B14F-4D97-AF65-F5344CB8AC3E}">
        <p14:creationId xmlns:p14="http://schemas.microsoft.com/office/powerpoint/2010/main" val="633735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a:xfrm>
            <a:off x="1167492" y="136525"/>
            <a:ext cx="9779183" cy="1325563"/>
          </a:xfrm>
        </p:spPr>
        <p:txBody>
          <a:bodyPr/>
          <a:lstStyle/>
          <a:p>
            <a:r>
              <a:rPr lang="en-US" altLang="zh-TW" sz="4800" dirty="0">
                <a:latin typeface="微軟正黑體" panose="020B0604030504040204" pitchFamily="34" charset="-120"/>
                <a:ea typeface="微軟正黑體" panose="020B0604030504040204" pitchFamily="34" charset="-120"/>
              </a:rPr>
              <a:t>Requirement</a:t>
            </a:r>
            <a:r>
              <a:rPr lang="zh-TW" altLang="en-US" sz="4800" dirty="0">
                <a:latin typeface="微軟正黑體" panose="020B0604030504040204" pitchFamily="34" charset="-120"/>
                <a:ea typeface="微軟正黑體" panose="020B0604030504040204" pitchFamily="34" charset="-120"/>
              </a:rPr>
              <a:t> </a:t>
            </a:r>
            <a:endParaRPr lang="zh-TW" altLang="en-US"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23</a:t>
            </a:fld>
            <a:endParaRPr lang="zh-TW" altLang="en-US" noProof="0"/>
          </a:p>
        </p:txBody>
      </p:sp>
      <p:sp>
        <p:nvSpPr>
          <p:cNvPr id="4" name="文字方塊 3">
            <a:extLst>
              <a:ext uri="{FF2B5EF4-FFF2-40B4-BE49-F238E27FC236}">
                <a16:creationId xmlns:a16="http://schemas.microsoft.com/office/drawing/2014/main" id="{9C761F40-CFD1-B051-C625-6119BBD15A29}"/>
              </a:ext>
            </a:extLst>
          </p:cNvPr>
          <p:cNvSpPr txBox="1"/>
          <p:nvPr/>
        </p:nvSpPr>
        <p:spPr>
          <a:xfrm>
            <a:off x="1027533" y="1715281"/>
            <a:ext cx="6830027" cy="3170099"/>
          </a:xfrm>
          <a:prstGeom prst="rect">
            <a:avLst/>
          </a:prstGeom>
          <a:noFill/>
        </p:spPr>
        <p:txBody>
          <a:bodyPr wrap="square" rtlCol="0">
            <a:spAutoFit/>
          </a:bodyPr>
          <a:lstStyle/>
          <a:p>
            <a:pPr marL="285750" indent="-285750">
              <a:buFont typeface="Arial" panose="020B0604020202020204" pitchFamily="34" charset="0"/>
              <a:buChar char="•"/>
            </a:pPr>
            <a:r>
              <a:rPr lang="en-US" altLang="zh-TW" sz="2000" b="0" i="0" dirty="0">
                <a:effectLst/>
                <a:latin typeface="微軟正黑體" panose="020B0604030504040204" pitchFamily="34" charset="-120"/>
                <a:ea typeface="微軟正黑體" panose="020B0604030504040204" pitchFamily="34" charset="-120"/>
              </a:rPr>
              <a:t>These three occupation pieces should be completed by inheritance</a:t>
            </a:r>
          </a:p>
          <a:p>
            <a:pPr marL="285750" indent="-285750">
              <a:buFont typeface="Arial" panose="020B0604020202020204" pitchFamily="34" charset="0"/>
              <a:buChar char="•"/>
            </a:pPr>
            <a:endParaRPr lang="en-US" altLang="zh-TW" sz="20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2000" b="0" i="0" dirty="0">
                <a:effectLst/>
                <a:latin typeface="微軟正黑體" panose="020B0604030504040204" pitchFamily="34" charset="-120"/>
                <a:ea typeface="微軟正黑體" panose="020B0604030504040204" pitchFamily="34" charset="-120"/>
              </a:rPr>
              <a:t>It is allowed to use</a:t>
            </a:r>
            <a:r>
              <a:rPr lang="en-US" altLang="zh-TW" sz="2000" dirty="0">
                <a:latin typeface="微軟正黑體" panose="020B0604030504040204" pitchFamily="34" charset="-120"/>
                <a:ea typeface="微軟正黑體" panose="020B0604030504040204" pitchFamily="34" charset="-120"/>
              </a:rPr>
              <a:t> </a:t>
            </a:r>
            <a:r>
              <a:rPr lang="en-US" altLang="zh-TW" sz="2000" b="0" i="0" dirty="0">
                <a:effectLst/>
                <a:latin typeface="微軟正黑體" panose="020B0604030504040204" pitchFamily="34" charset="-120"/>
                <a:ea typeface="微軟正黑體" panose="020B0604030504040204" pitchFamily="34" charset="-120"/>
              </a:rPr>
              <a:t>Constructor to initialize items of the occupation</a:t>
            </a:r>
            <a:endParaRPr lang="zh-TW" altLang="en-US" sz="2000" b="0" i="0" dirty="0">
              <a:effectLst/>
              <a:latin typeface="微軟正黑體" panose="020B0604030504040204" pitchFamily="34" charset="-120"/>
              <a:ea typeface="微軟正黑體" panose="020B0604030504040204" pitchFamily="34" charset="-120"/>
            </a:endParaRPr>
          </a:p>
          <a:p>
            <a:pPr marL="285750" indent="-285750" algn="l">
              <a:buFont typeface="Arial" panose="020B0604020202020204" pitchFamily="34" charset="0"/>
              <a:buChar char="•"/>
            </a:pPr>
            <a:endParaRPr lang="en-US" altLang="zh-TW" sz="2000" dirty="0">
              <a:latin typeface="微軟正黑體" panose="020B0604030504040204" pitchFamily="34" charset="-120"/>
              <a:ea typeface="微軟正黑體" panose="020B0604030504040204" pitchFamily="34" charset="-120"/>
            </a:endParaRPr>
          </a:p>
          <a:p>
            <a:pPr marL="285750" indent="-285750" algn="l">
              <a:buFont typeface="Arial" panose="020B0604020202020204" pitchFamily="34" charset="0"/>
              <a:buChar char="•"/>
            </a:pPr>
            <a:r>
              <a:rPr lang="en-US" altLang="zh-TW" sz="2000" dirty="0">
                <a:latin typeface="微軟正黑體" panose="020B0604030504040204" pitchFamily="34" charset="-120"/>
                <a:ea typeface="微軟正黑體" panose="020B0604030504040204" pitchFamily="34" charset="-120"/>
              </a:rPr>
              <a:t>Please use Button array to create the chessboard.</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The size of each Button is Size(50,50), and there is no space between each Button, so the size of the entire chessboard is 350</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300.</a:t>
            </a:r>
          </a:p>
        </p:txBody>
      </p:sp>
      <p:pic>
        <p:nvPicPr>
          <p:cNvPr id="9" name="內容版面配置區 8" descr="一張含有 文字 的圖片&#10;&#10;自動產生的描述">
            <a:extLst>
              <a:ext uri="{FF2B5EF4-FFF2-40B4-BE49-F238E27FC236}">
                <a16:creationId xmlns:a16="http://schemas.microsoft.com/office/drawing/2014/main" id="{0123DCA5-9B07-1196-C545-5DE0EB8944A8}"/>
              </a:ext>
            </a:extLst>
          </p:cNvPr>
          <p:cNvPicPr>
            <a:picLocks noGrp="1" noChangeAspect="1"/>
          </p:cNvPicPr>
          <p:nvPr>
            <p:ph idx="1"/>
          </p:nvPr>
        </p:nvPicPr>
        <p:blipFill>
          <a:blip r:embed="rId2"/>
          <a:stretch>
            <a:fillRect/>
          </a:stretch>
        </p:blipFill>
        <p:spPr>
          <a:xfrm>
            <a:off x="7622366" y="4269826"/>
            <a:ext cx="4427337" cy="2451649"/>
          </a:xfrm>
        </p:spPr>
      </p:pic>
    </p:spTree>
    <p:extLst>
      <p:ext uri="{BB962C8B-B14F-4D97-AF65-F5344CB8AC3E}">
        <p14:creationId xmlns:p14="http://schemas.microsoft.com/office/powerpoint/2010/main" val="3903648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2008C-3D6F-F28F-CA58-2EA32AF2BEE3}"/>
              </a:ext>
            </a:extLst>
          </p:cNvPr>
          <p:cNvSpPr>
            <a:spLocks noGrp="1"/>
          </p:cNvSpPr>
          <p:nvPr>
            <p:ph type="title"/>
          </p:nvPr>
        </p:nvSpPr>
        <p:spPr/>
        <p:txBody>
          <a:bodyPr/>
          <a:lstStyle/>
          <a:p>
            <a:r>
              <a:rPr lang="en-US" altLang="zh-TW" dirty="0"/>
              <a:t>Game is Over</a:t>
            </a:r>
            <a:endParaRPr lang="zh-TW" altLang="en-US" dirty="0"/>
          </a:p>
        </p:txBody>
      </p:sp>
      <p:sp>
        <p:nvSpPr>
          <p:cNvPr id="3" name="內容版面配置區 2">
            <a:extLst>
              <a:ext uri="{FF2B5EF4-FFF2-40B4-BE49-F238E27FC236}">
                <a16:creationId xmlns:a16="http://schemas.microsoft.com/office/drawing/2014/main" id="{2517F554-B741-ADB2-40BD-354289828704}"/>
              </a:ext>
            </a:extLst>
          </p:cNvPr>
          <p:cNvSpPr>
            <a:spLocks noGrp="1"/>
          </p:cNvSpPr>
          <p:nvPr>
            <p:ph idx="1"/>
          </p:nvPr>
        </p:nvSpPr>
        <p:spPr>
          <a:xfrm>
            <a:off x="980881" y="1812193"/>
            <a:ext cx="5634523" cy="3366815"/>
          </a:xfrm>
        </p:spPr>
        <p:txBody>
          <a:bodyPr/>
          <a:lstStyle/>
          <a:p>
            <a:pPr marL="342900" indent="-342900">
              <a:buFont typeface="Arial" panose="020B0604020202020204" pitchFamily="34" charset="0"/>
              <a:buChar char="•"/>
            </a:pPr>
            <a:r>
              <a:rPr lang="en-US" altLang="zh-TW" sz="2000" dirty="0"/>
              <a:t>When the player has no chess to choose, the player is lost.</a:t>
            </a:r>
          </a:p>
          <a:p>
            <a:pPr marL="342900" indent="-342900">
              <a:buFont typeface="Arial" panose="020B0604020202020204" pitchFamily="34" charset="0"/>
              <a:buChar char="•"/>
            </a:pPr>
            <a:endParaRPr lang="en-US" altLang="zh-TW" sz="2000" dirty="0"/>
          </a:p>
          <a:p>
            <a:pPr marL="342900" indent="-342900">
              <a:buFont typeface="Arial" panose="020B0604020202020204" pitchFamily="34" charset="0"/>
              <a:buChar char="•"/>
            </a:pPr>
            <a:r>
              <a:rPr lang="en-US" altLang="zh-TW" sz="2000" dirty="0"/>
              <a:t>The </a:t>
            </a:r>
            <a:r>
              <a:rPr lang="en-US" altLang="zh-TW" sz="2000" dirty="0" err="1"/>
              <a:t>Messagebox</a:t>
            </a:r>
            <a:r>
              <a:rPr lang="en-US" altLang="zh-TW" sz="2000" dirty="0"/>
              <a:t> should show which player wins the game and the game will be turned off </a:t>
            </a:r>
            <a:r>
              <a:rPr lang="en-US" altLang="zh-TW" sz="2000"/>
              <a:t>after closing </a:t>
            </a:r>
            <a:r>
              <a:rPr lang="en-US" altLang="zh-TW" sz="2000" dirty="0"/>
              <a:t>the </a:t>
            </a:r>
            <a:r>
              <a:rPr lang="en-US" altLang="zh-TW" sz="2000" dirty="0" err="1"/>
              <a:t>MessageBox</a:t>
            </a:r>
            <a:r>
              <a:rPr lang="en-US" altLang="zh-TW" sz="2000" dirty="0"/>
              <a:t>. </a:t>
            </a:r>
            <a:endParaRPr lang="zh-TW" altLang="en-US" dirty="0"/>
          </a:p>
        </p:txBody>
      </p:sp>
      <p:sp>
        <p:nvSpPr>
          <p:cNvPr id="6" name="投影片編號版面配置區 5">
            <a:extLst>
              <a:ext uri="{FF2B5EF4-FFF2-40B4-BE49-F238E27FC236}">
                <a16:creationId xmlns:a16="http://schemas.microsoft.com/office/drawing/2014/main" id="{1F37AEA3-38CD-966D-FAE8-BE3934EF8D6B}"/>
              </a:ext>
            </a:extLst>
          </p:cNvPr>
          <p:cNvSpPr>
            <a:spLocks noGrp="1"/>
          </p:cNvSpPr>
          <p:nvPr>
            <p:ph type="sldNum" sz="quarter" idx="4"/>
          </p:nvPr>
        </p:nvSpPr>
        <p:spPr/>
        <p:txBody>
          <a:bodyPr/>
          <a:lstStyle/>
          <a:p>
            <a:fld id="{294A09A9-5501-47C1-A89A-A340965A2BE2}" type="slidenum">
              <a:rPr lang="en-US" altLang="zh-TW" noProof="0" smtClean="0"/>
              <a:pPr/>
              <a:t>24</a:t>
            </a:fld>
            <a:endParaRPr lang="zh-TW" altLang="en-US" noProof="0"/>
          </a:p>
        </p:txBody>
      </p:sp>
      <p:pic>
        <p:nvPicPr>
          <p:cNvPr id="5" name="圖片 4">
            <a:extLst>
              <a:ext uri="{FF2B5EF4-FFF2-40B4-BE49-F238E27FC236}">
                <a16:creationId xmlns:a16="http://schemas.microsoft.com/office/drawing/2014/main" id="{7573F559-EFBD-4340-7BED-F6780754D9A1}"/>
              </a:ext>
            </a:extLst>
          </p:cNvPr>
          <p:cNvPicPr>
            <a:picLocks noChangeAspect="1"/>
          </p:cNvPicPr>
          <p:nvPr/>
        </p:nvPicPr>
        <p:blipFill>
          <a:blip r:embed="rId2"/>
          <a:stretch>
            <a:fillRect/>
          </a:stretch>
        </p:blipFill>
        <p:spPr>
          <a:xfrm>
            <a:off x="6543060" y="2879387"/>
            <a:ext cx="5540956" cy="3569714"/>
          </a:xfrm>
          <a:prstGeom prst="rect">
            <a:avLst/>
          </a:prstGeom>
        </p:spPr>
      </p:pic>
    </p:spTree>
    <p:extLst>
      <p:ext uri="{BB962C8B-B14F-4D97-AF65-F5344CB8AC3E}">
        <p14:creationId xmlns:p14="http://schemas.microsoft.com/office/powerpoint/2010/main" val="333277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a:xfrm>
            <a:off x="1036863" y="136525"/>
            <a:ext cx="9779183" cy="1325563"/>
          </a:xfrm>
        </p:spPr>
        <p:txBody>
          <a:bodyPr/>
          <a:lstStyle/>
          <a:p>
            <a:r>
              <a:rPr lang="en-US" altLang="zh-TW" dirty="0"/>
              <a:t>Guess the Word</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3</a:t>
            </a:fld>
            <a:endParaRPr lang="zh-TW" altLang="en-US" noProof="0"/>
          </a:p>
        </p:txBody>
      </p:sp>
      <p:sp>
        <p:nvSpPr>
          <p:cNvPr id="7" name="文字方塊 6">
            <a:extLst>
              <a:ext uri="{FF2B5EF4-FFF2-40B4-BE49-F238E27FC236}">
                <a16:creationId xmlns:a16="http://schemas.microsoft.com/office/drawing/2014/main" id="{C682B8BD-F069-2987-A8A2-4A84A530D847}"/>
              </a:ext>
            </a:extLst>
          </p:cNvPr>
          <p:cNvSpPr txBox="1"/>
          <p:nvPr/>
        </p:nvSpPr>
        <p:spPr>
          <a:xfrm>
            <a:off x="1036863" y="1462088"/>
            <a:ext cx="10276405" cy="5170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Microsoft JhengHei UI" panose="020B0604030504040204" pitchFamily="34" charset="-120"/>
                <a:ea typeface="Microsoft JhengHei UI" panose="020B0604030504040204" pitchFamily="34" charset="-120"/>
              </a:rPr>
              <a:t>The horizontal lines represent the letters the player needs to guess. Player can know how many letters are in the word (e.g.,_ _ _ _ _ ).</a:t>
            </a:r>
          </a:p>
          <a:p>
            <a:pPr marL="342900" indent="-342900">
              <a:lnSpc>
                <a:spcPct val="150000"/>
              </a:lnSpc>
              <a:buFont typeface="Arial" panose="020B0604020202020204" pitchFamily="34" charset="0"/>
              <a:buChar char="•"/>
            </a:pPr>
            <a:r>
              <a:rPr lang="en-US" altLang="zh-TW" sz="2000" dirty="0">
                <a:latin typeface="Microsoft JhengHei UI" panose="020B0604030504040204" pitchFamily="34" charset="-120"/>
                <a:ea typeface="Microsoft JhengHei UI" panose="020B0604030504040204" pitchFamily="34" charset="-120"/>
              </a:rPr>
              <a:t>You need to guess all the letters right.</a:t>
            </a:r>
          </a:p>
          <a:p>
            <a:pPr marL="342900" indent="-342900">
              <a:lnSpc>
                <a:spcPct val="150000"/>
              </a:lnSpc>
              <a:buFont typeface="Arial" panose="020B0604020202020204" pitchFamily="34" charset="0"/>
              <a:buChar char="•"/>
            </a:pPr>
            <a:r>
              <a:rPr lang="en-US" altLang="zh-TW" sz="2000" dirty="0">
                <a:latin typeface="Microsoft JhengHei UI" panose="020B0604030504040204" pitchFamily="34" charset="-120"/>
                <a:ea typeface="Microsoft JhengHei UI" panose="020B0604030504040204" pitchFamily="34" charset="-120"/>
              </a:rPr>
              <a:t>The keyboard having 26 letter keys is displayed at the top of the window. You should press the key to guess the letters.</a:t>
            </a:r>
          </a:p>
          <a:p>
            <a:pPr marL="342900" indent="-342900">
              <a:lnSpc>
                <a:spcPct val="150000"/>
              </a:lnSpc>
              <a:buFont typeface="Arial" panose="020B0604020202020204" pitchFamily="34" charset="0"/>
              <a:buChar char="•"/>
            </a:pPr>
            <a:r>
              <a:rPr lang="en-US" altLang="zh-TW" sz="2000" dirty="0">
                <a:latin typeface="Microsoft JhengHei UI" panose="020B0604030504040204" pitchFamily="34" charset="-120"/>
                <a:ea typeface="Microsoft JhengHei UI" panose="020B0604030504040204" pitchFamily="34" charset="-120"/>
              </a:rPr>
              <a:t>If you choose a letter that is in the word, that letter will be revealed, (e.g., if you pick the letter "P" and it is in the word, the question will become "_PP_ _“ ).</a:t>
            </a:r>
          </a:p>
          <a:p>
            <a:pPr marL="342900" indent="-342900">
              <a:lnSpc>
                <a:spcPct val="150000"/>
              </a:lnSpc>
              <a:buFont typeface="Arial" panose="020B0604020202020204" pitchFamily="34" charset="0"/>
              <a:buChar char="•"/>
            </a:pPr>
            <a:r>
              <a:rPr lang="en-US" altLang="zh-TW" sz="2000" dirty="0">
                <a:latin typeface="Microsoft JhengHei UI" panose="020B0604030504040204" pitchFamily="34" charset="-120"/>
                <a:ea typeface="Microsoft JhengHei UI" panose="020B0604030504040204" pitchFamily="34" charset="-120"/>
              </a:rPr>
              <a:t>However, if you pick a letter that is not in the word, the corresponding letter key at the top will disappear.</a:t>
            </a:r>
          </a:p>
          <a:p>
            <a:pPr marL="342900" indent="-342900">
              <a:lnSpc>
                <a:spcPct val="150000"/>
              </a:lnSpc>
              <a:buFont typeface="Arial" panose="020B0604020202020204" pitchFamily="34" charset="0"/>
              <a:buChar char="•"/>
            </a:pPr>
            <a:r>
              <a:rPr lang="en-US" altLang="zh-TW" sz="2000" dirty="0">
                <a:latin typeface="Microsoft JhengHei UI" panose="020B0604030504040204" pitchFamily="34" charset="-120"/>
                <a:ea typeface="Microsoft JhengHei UI" panose="020B0604030504040204" pitchFamily="34" charset="-120"/>
              </a:rPr>
              <a:t>When you successfully guess the word right or pick the wrong letters 6 times, the game is over.</a:t>
            </a:r>
            <a:endParaRPr lang="zh-TW" altLang="en-US" sz="20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6833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4</a:t>
            </a:fld>
            <a:endParaRPr lang="zh-TW" altLang="en-US" noProof="0"/>
          </a:p>
        </p:txBody>
      </p:sp>
      <p:pic>
        <p:nvPicPr>
          <p:cNvPr id="11" name="內容版面配置區 4">
            <a:extLst>
              <a:ext uri="{FF2B5EF4-FFF2-40B4-BE49-F238E27FC236}">
                <a16:creationId xmlns:a16="http://schemas.microsoft.com/office/drawing/2014/main" id="{55956FE9-C936-0E63-C35F-4161E3022208}"/>
              </a:ext>
            </a:extLst>
          </p:cNvPr>
          <p:cNvPicPr>
            <a:picLocks noGrp="1" noChangeAspect="1"/>
          </p:cNvPicPr>
          <p:nvPr>
            <p:ph idx="1"/>
          </p:nvPr>
        </p:nvPicPr>
        <p:blipFill>
          <a:blip r:embed="rId2"/>
          <a:srcRect/>
          <a:stretch/>
        </p:blipFill>
        <p:spPr>
          <a:xfrm>
            <a:off x="2313532" y="896983"/>
            <a:ext cx="7931065" cy="4661988"/>
          </a:xfrm>
        </p:spPr>
      </p:pic>
    </p:spTree>
    <p:extLst>
      <p:ext uri="{BB962C8B-B14F-4D97-AF65-F5344CB8AC3E}">
        <p14:creationId xmlns:p14="http://schemas.microsoft.com/office/powerpoint/2010/main" val="306684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Game Start</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301219" y="1756084"/>
            <a:ext cx="6760551" cy="4338883"/>
          </a:xfrm>
        </p:spPr>
        <p:txBody>
          <a:bodyPr/>
          <a:lstStyle/>
          <a:p>
            <a:pPr marL="285750" indent="-285750">
              <a:lnSpc>
                <a:spcPct val="150000"/>
              </a:lnSpc>
              <a:buFont typeface="Arial" panose="020B0604020202020204" pitchFamily="34" charset="0"/>
              <a:buChar char="•"/>
            </a:pPr>
            <a:r>
              <a:rPr lang="en-US" altLang="zh-TW" sz="2400" dirty="0"/>
              <a:t>The main menu is shown at the first, you can enter the word you want to be guessed.</a:t>
            </a:r>
          </a:p>
          <a:p>
            <a:pPr marL="285750" indent="-285750">
              <a:lnSpc>
                <a:spcPct val="150000"/>
              </a:lnSpc>
              <a:buFont typeface="Arial" panose="020B0604020202020204" pitchFamily="34" charset="0"/>
              <a:buChar char="•"/>
            </a:pPr>
            <a:r>
              <a:rPr lang="en-US" altLang="zh-TW" sz="2400" dirty="0" err="1"/>
              <a:t>Texbox</a:t>
            </a:r>
            <a:r>
              <a:rPr lang="en-US" altLang="zh-TW" sz="2400" dirty="0"/>
              <a:t> Only English input</a:t>
            </a:r>
            <a:endParaRPr lang="zh-TW" altLang="en-US" sz="2400" dirty="0"/>
          </a:p>
          <a:p>
            <a:pPr marL="285750" indent="-285750">
              <a:lnSpc>
                <a:spcPct val="150000"/>
              </a:lnSpc>
              <a:buFont typeface="Arial" panose="020B0604020202020204" pitchFamily="34" charset="0"/>
              <a:buChar char="•"/>
            </a:pPr>
            <a:r>
              <a:rPr lang="en-US" altLang="zh-TW" sz="2400" dirty="0"/>
              <a:t>Press the "START" button.</a:t>
            </a: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5</a:t>
            </a:fld>
            <a:endParaRPr lang="zh-TW" altLang="en-US" noProof="0"/>
          </a:p>
        </p:txBody>
      </p:sp>
      <p:pic>
        <p:nvPicPr>
          <p:cNvPr id="7" name="Picture 6">
            <a:extLst>
              <a:ext uri="{FF2B5EF4-FFF2-40B4-BE49-F238E27FC236}">
                <a16:creationId xmlns:a16="http://schemas.microsoft.com/office/drawing/2014/main" id="{237DE678-F878-A8F9-6543-4AA52C099D38}"/>
              </a:ext>
            </a:extLst>
          </p:cNvPr>
          <p:cNvPicPr>
            <a:picLocks noChangeAspect="1"/>
          </p:cNvPicPr>
          <p:nvPr/>
        </p:nvPicPr>
        <p:blipFill>
          <a:blip r:embed="rId2"/>
          <a:srcRect/>
          <a:stretch/>
        </p:blipFill>
        <p:spPr>
          <a:xfrm>
            <a:off x="5632450" y="2931158"/>
            <a:ext cx="6413500" cy="3736094"/>
          </a:xfrm>
          <a:prstGeom prst="rect">
            <a:avLst/>
          </a:prstGeom>
        </p:spPr>
      </p:pic>
      <p:sp>
        <p:nvSpPr>
          <p:cNvPr id="8" name="文字方塊 3">
            <a:extLst>
              <a:ext uri="{FF2B5EF4-FFF2-40B4-BE49-F238E27FC236}">
                <a16:creationId xmlns:a16="http://schemas.microsoft.com/office/drawing/2014/main" id="{88727A7A-8203-FD35-5404-9ECD40EA1384}"/>
              </a:ext>
            </a:extLst>
          </p:cNvPr>
          <p:cNvSpPr txBox="1"/>
          <p:nvPr/>
        </p:nvSpPr>
        <p:spPr>
          <a:xfrm>
            <a:off x="6566747" y="4690921"/>
            <a:ext cx="1873897" cy="646331"/>
          </a:xfrm>
          <a:prstGeom prst="rect">
            <a:avLst/>
          </a:prstGeom>
          <a:noFill/>
        </p:spPr>
        <p:txBody>
          <a:bodyPr wrap="square" rtlCol="0">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a:solidFill>
                  <a:srgbClr val="FF0000"/>
                </a:solidFill>
                <a:latin typeface="Microsoft JhengHei UI" panose="020B0604030504040204" pitchFamily="34" charset="-120"/>
                <a:ea typeface="Microsoft JhengHei UI" panose="020B0604030504040204" pitchFamily="34" charset="-120"/>
              </a:rPr>
              <a:t>Only English input</a:t>
            </a:r>
            <a:endParaRPr lang="zh-TW" altLang="en-US" dirty="0">
              <a:solidFill>
                <a:srgbClr val="FF0000"/>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8575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Game Start</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5320857" cy="4338883"/>
          </a:xfrm>
        </p:spPr>
        <p:txBody>
          <a:bodyPr/>
          <a:lstStyle/>
          <a:p>
            <a:pPr marL="285750" indent="-285750">
              <a:lnSpc>
                <a:spcPct val="100000"/>
              </a:lnSpc>
              <a:buFont typeface="Arial" panose="020B0604020202020204" pitchFamily="34" charset="0"/>
              <a:buChar char="•"/>
            </a:pPr>
            <a:r>
              <a:rPr lang="en-US" altLang="zh-TW" sz="2400" dirty="0"/>
              <a:t>After pressing the "START" button, the keyboard having 26 letter keys is displayed at the top of the window. The word you need to guess is shown as several horizontal lines, and the lines represent all the letters.</a:t>
            </a:r>
          </a:p>
          <a:p>
            <a:pPr marL="285750" indent="-285750">
              <a:lnSpc>
                <a:spcPct val="100000"/>
              </a:lnSpc>
              <a:buFont typeface="Arial" panose="020B0604020202020204" pitchFamily="34" charset="0"/>
              <a:buChar char="•"/>
            </a:pPr>
            <a:r>
              <a:rPr lang="en-US" altLang="zh-TW" sz="2400" dirty="0"/>
              <a:t>The total time you spend on the game and the times you guess the wrong letters are shown on the right.</a:t>
            </a:r>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6</a:t>
            </a:fld>
            <a:endParaRPr lang="zh-TW" altLang="en-US" noProof="0"/>
          </a:p>
        </p:txBody>
      </p:sp>
      <p:pic>
        <p:nvPicPr>
          <p:cNvPr id="7" name="圖片 6">
            <a:extLst>
              <a:ext uri="{FF2B5EF4-FFF2-40B4-BE49-F238E27FC236}">
                <a16:creationId xmlns:a16="http://schemas.microsoft.com/office/drawing/2014/main" id="{66C68966-7F47-AC8B-D147-B938EA42AA6F}"/>
              </a:ext>
            </a:extLst>
          </p:cNvPr>
          <p:cNvPicPr>
            <a:picLocks noChangeAspect="1"/>
          </p:cNvPicPr>
          <p:nvPr/>
        </p:nvPicPr>
        <p:blipFill>
          <a:blip r:embed="rId2"/>
          <a:srcRect/>
          <a:stretch/>
        </p:blipFill>
        <p:spPr>
          <a:xfrm>
            <a:off x="6571934" y="3459318"/>
            <a:ext cx="5239065" cy="3079594"/>
          </a:xfrm>
          <a:prstGeom prst="rect">
            <a:avLst/>
          </a:prstGeom>
        </p:spPr>
      </p:pic>
    </p:spTree>
    <p:extLst>
      <p:ext uri="{BB962C8B-B14F-4D97-AF65-F5344CB8AC3E}">
        <p14:creationId xmlns:p14="http://schemas.microsoft.com/office/powerpoint/2010/main" val="2812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Game Start – Correct Letter</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5897541" cy="4338883"/>
          </a:xfrm>
        </p:spPr>
        <p:txBody>
          <a:bodyPr/>
          <a:lstStyle/>
          <a:p>
            <a:pPr marL="342900" indent="-342900">
              <a:buFont typeface="Arial" panose="020B0604020202020204" pitchFamily="34" charset="0"/>
              <a:buChar char="•"/>
            </a:pPr>
            <a:r>
              <a:rPr lang="en-US" altLang="zh-TW" sz="2400" dirty="0"/>
              <a:t>With each right letter guess, the letter is revealed from the horizontal lines.</a:t>
            </a:r>
          </a:p>
          <a:p>
            <a:pPr marL="342900" indent="-342900">
              <a:buFont typeface="Arial" panose="020B0604020202020204" pitchFamily="34" charset="0"/>
              <a:buChar char="•"/>
            </a:pPr>
            <a:r>
              <a:rPr lang="en-US" altLang="zh-TW" sz="2400" dirty="0"/>
              <a:t>The corresponding letter key will become </a:t>
            </a:r>
            <a:r>
              <a:rPr lang="en-US" altLang="zh-TW" sz="2400" dirty="0">
                <a:solidFill>
                  <a:schemeClr val="accent6"/>
                </a:solidFill>
              </a:rPr>
              <a:t>green</a:t>
            </a:r>
            <a:r>
              <a:rPr lang="en-US" altLang="zh-TW" sz="2400" dirty="0"/>
              <a:t> (</a:t>
            </a:r>
            <a:r>
              <a:rPr lang="en-US" altLang="zh-TW" sz="2400" dirty="0" err="1"/>
              <a:t>Color.LightGreen</a:t>
            </a:r>
            <a:r>
              <a:rPr lang="en-US" altLang="zh-TW" sz="2400" dirty="0"/>
              <a:t>).</a:t>
            </a: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7</a:t>
            </a:fld>
            <a:endParaRPr lang="zh-TW" altLang="en-US" noProof="0"/>
          </a:p>
        </p:txBody>
      </p:sp>
      <p:pic>
        <p:nvPicPr>
          <p:cNvPr id="5" name="圖片 4">
            <a:extLst>
              <a:ext uri="{FF2B5EF4-FFF2-40B4-BE49-F238E27FC236}">
                <a16:creationId xmlns:a16="http://schemas.microsoft.com/office/drawing/2014/main" id="{BD7813C1-3FF6-B26E-2886-5FD8BA23D943}"/>
              </a:ext>
            </a:extLst>
          </p:cNvPr>
          <p:cNvPicPr>
            <a:picLocks noChangeAspect="1"/>
          </p:cNvPicPr>
          <p:nvPr/>
        </p:nvPicPr>
        <p:blipFill>
          <a:blip r:embed="rId2"/>
          <a:stretch>
            <a:fillRect/>
          </a:stretch>
        </p:blipFill>
        <p:spPr>
          <a:xfrm>
            <a:off x="6462927" y="3083668"/>
            <a:ext cx="5602614" cy="3272681"/>
          </a:xfrm>
          <a:prstGeom prst="rect">
            <a:avLst/>
          </a:prstGeom>
        </p:spPr>
      </p:pic>
    </p:spTree>
    <p:extLst>
      <p:ext uri="{BB962C8B-B14F-4D97-AF65-F5344CB8AC3E}">
        <p14:creationId xmlns:p14="http://schemas.microsoft.com/office/powerpoint/2010/main" val="397186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Game Start – Wrong Letter</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984612" y="2017467"/>
            <a:ext cx="4914523" cy="4338883"/>
          </a:xfrm>
        </p:spPr>
        <p:txBody>
          <a:bodyPr/>
          <a:lstStyle/>
          <a:p>
            <a:pPr marL="342900" indent="-342900">
              <a:buFont typeface="Arial" panose="020B0604020202020204" pitchFamily="34" charset="0"/>
              <a:buChar char="•"/>
            </a:pPr>
            <a:r>
              <a:rPr lang="en-US" altLang="zh-TW" sz="2400" dirty="0"/>
              <a:t>If you pick a letter that is not in the word, the corresponding letter key will disappear.</a:t>
            </a:r>
          </a:p>
          <a:p>
            <a:pPr marL="342900" indent="-342900">
              <a:buFont typeface="Arial" panose="020B0604020202020204" pitchFamily="34" charset="0"/>
              <a:buChar char="•"/>
            </a:pPr>
            <a:r>
              <a:rPr lang="en-US" altLang="zh-TW" sz="2400" dirty="0"/>
              <a:t>As shown on the right, since the letter “H” is not in the word, the “H” key disappears after pressing it.</a:t>
            </a: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8</a:t>
            </a:fld>
            <a:endParaRPr lang="zh-TW" altLang="en-US" noProof="0"/>
          </a:p>
        </p:txBody>
      </p:sp>
      <p:pic>
        <p:nvPicPr>
          <p:cNvPr id="5" name="圖片 4">
            <a:extLst>
              <a:ext uri="{FF2B5EF4-FFF2-40B4-BE49-F238E27FC236}">
                <a16:creationId xmlns:a16="http://schemas.microsoft.com/office/drawing/2014/main" id="{BD7813C1-3FF6-B26E-2886-5FD8BA23D943}"/>
              </a:ext>
            </a:extLst>
          </p:cNvPr>
          <p:cNvPicPr>
            <a:picLocks noChangeAspect="1"/>
          </p:cNvPicPr>
          <p:nvPr/>
        </p:nvPicPr>
        <p:blipFill>
          <a:blip r:embed="rId2"/>
          <a:srcRect/>
          <a:stretch/>
        </p:blipFill>
        <p:spPr>
          <a:xfrm>
            <a:off x="6100651" y="1888425"/>
            <a:ext cx="5710348" cy="3346498"/>
          </a:xfrm>
          <a:prstGeom prst="rect">
            <a:avLst/>
          </a:prstGeom>
        </p:spPr>
      </p:pic>
    </p:spTree>
    <p:extLst>
      <p:ext uri="{BB962C8B-B14F-4D97-AF65-F5344CB8AC3E}">
        <p14:creationId xmlns:p14="http://schemas.microsoft.com/office/powerpoint/2010/main" val="257551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Win the Game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984612" y="2017468"/>
            <a:ext cx="4914523" cy="4198506"/>
          </a:xfrm>
        </p:spPr>
        <p:txBody>
          <a:bodyPr/>
          <a:lstStyle/>
          <a:p>
            <a:pPr marL="342900" indent="-342900">
              <a:buFont typeface="Arial" panose="020B0604020202020204" pitchFamily="34" charset="0"/>
              <a:buChar char="•"/>
            </a:pPr>
            <a:r>
              <a:rPr lang="en-US" altLang="zh-TW" sz="2400" dirty="0"/>
              <a:t>If you guess the letters wrong less than 6 times and reveal the word, you win the game!</a:t>
            </a:r>
          </a:p>
          <a:p>
            <a:pPr marL="342900" indent="-342900">
              <a:buFont typeface="Arial" panose="020B0604020202020204" pitchFamily="34" charset="0"/>
              <a:buChar char="•"/>
            </a:pPr>
            <a:r>
              <a:rPr lang="en-US" altLang="zh-TW" sz="2400" dirty="0"/>
              <a:t>The timer will stop, and the total time you spend and the times you guess wrong will be shown in a </a:t>
            </a:r>
            <a:r>
              <a:rPr lang="en-US" altLang="zh-TW" sz="2400" dirty="0" err="1"/>
              <a:t>MessageBox</a:t>
            </a:r>
            <a:r>
              <a:rPr lang="en-US" altLang="zh-TW" sz="2400" dirty="0"/>
              <a:t>.</a:t>
            </a:r>
          </a:p>
          <a:p>
            <a:pPr marL="342900" indent="-342900">
              <a:buFont typeface="Arial" panose="020B0604020202020204" pitchFamily="34" charset="0"/>
              <a:buChar char="•"/>
            </a:pPr>
            <a:r>
              <a:rPr lang="en-US" altLang="zh-TW" sz="2400" dirty="0"/>
              <a:t>When you close the </a:t>
            </a:r>
            <a:r>
              <a:rPr lang="en-US" altLang="zh-TW" sz="2400" dirty="0" err="1"/>
              <a:t>MessageBox</a:t>
            </a:r>
            <a:r>
              <a:rPr lang="en-US" altLang="zh-TW" sz="2400" dirty="0"/>
              <a:t>, you can go back to the initial screen.</a:t>
            </a: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9</a:t>
            </a:fld>
            <a:endParaRPr lang="zh-TW" altLang="en-US" noProof="0"/>
          </a:p>
        </p:txBody>
      </p:sp>
      <p:pic>
        <p:nvPicPr>
          <p:cNvPr id="5" name="圖片 4">
            <a:extLst>
              <a:ext uri="{FF2B5EF4-FFF2-40B4-BE49-F238E27FC236}">
                <a16:creationId xmlns:a16="http://schemas.microsoft.com/office/drawing/2014/main" id="{BD7813C1-3FF6-B26E-2886-5FD8BA23D943}"/>
              </a:ext>
            </a:extLst>
          </p:cNvPr>
          <p:cNvPicPr>
            <a:picLocks noChangeAspect="1"/>
          </p:cNvPicPr>
          <p:nvPr/>
        </p:nvPicPr>
        <p:blipFill>
          <a:blip r:embed="rId2"/>
          <a:srcRect/>
          <a:stretch/>
        </p:blipFill>
        <p:spPr>
          <a:xfrm>
            <a:off x="6100651" y="1900420"/>
            <a:ext cx="5710348" cy="3322508"/>
          </a:xfrm>
          <a:prstGeom prst="rect">
            <a:avLst/>
          </a:prstGeom>
        </p:spPr>
      </p:pic>
    </p:spTree>
    <p:extLst>
      <p:ext uri="{BB962C8B-B14F-4D97-AF65-F5344CB8AC3E}">
        <p14:creationId xmlns:p14="http://schemas.microsoft.com/office/powerpoint/2010/main" val="1292979950"/>
      </p:ext>
    </p:extLst>
  </p:cSld>
  <p:clrMapOvr>
    <a:masterClrMapping/>
  </p:clrMapOvr>
</p:sld>
</file>

<file path=ppt/theme/theme1.xml><?xml version="1.0" encoding="utf-8"?>
<a:theme xmlns:a="http://schemas.openxmlformats.org/drawingml/2006/main" name="Office 佈景主題">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257828_TF45331398_Win32" id="{23A4F419-0944-4273-B502-742E5F211EB8}" vid="{3A1ECA11-6685-43D9-8277-0D384E247C8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purl.org/dc/elements/1.1/"/>
    <ds:schemaRef ds:uri="http://schemas.microsoft.com/office/infopath/2007/PartnerControls"/>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sharepoint/v3"/>
    <ds:schemaRef ds:uri="230e9df3-be65-4c73-a93b-d1236ebd677e"/>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通用簡報</Template>
  <TotalTime>4479</TotalTime>
  <Words>1517</Words>
  <Application>Microsoft Office PowerPoint</Application>
  <PresentationFormat>Widescreen</PresentationFormat>
  <Paragraphs>147</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Microsoft JhengHei UI</vt:lpstr>
      <vt:lpstr>Tenorite</vt:lpstr>
      <vt:lpstr>微軟正黑體</vt:lpstr>
      <vt:lpstr>Arial</vt:lpstr>
      <vt:lpstr>Office 佈景主題</vt:lpstr>
      <vt:lpstr>Practice 5</vt:lpstr>
      <vt:lpstr>Practice 5- 1</vt:lpstr>
      <vt:lpstr>Guess the Word</vt:lpstr>
      <vt:lpstr>PowerPoint Presentation</vt:lpstr>
      <vt:lpstr>Game Start</vt:lpstr>
      <vt:lpstr>Game Start</vt:lpstr>
      <vt:lpstr>Game Start – Correct Letter</vt:lpstr>
      <vt:lpstr>Game Start – Wrong Letter</vt:lpstr>
      <vt:lpstr>Win the Game</vt:lpstr>
      <vt:lpstr>Lost the Game</vt:lpstr>
      <vt:lpstr>Hint</vt:lpstr>
      <vt:lpstr>Practice 5 - 2</vt:lpstr>
      <vt:lpstr>Rules of Game</vt:lpstr>
      <vt:lpstr>Rules of Game</vt:lpstr>
      <vt:lpstr>Preparation Phase</vt:lpstr>
      <vt:lpstr>Preparation Phase</vt:lpstr>
      <vt:lpstr>Combat Phase</vt:lpstr>
      <vt:lpstr>Parameter</vt:lpstr>
      <vt:lpstr>Combat Phase - Executive Movements</vt:lpstr>
      <vt:lpstr>Combat Phase - Executive Movements</vt:lpstr>
      <vt:lpstr>Battle Phase - Execution </vt:lpstr>
      <vt:lpstr>Combat Phase - Executive Movements</vt:lpstr>
      <vt:lpstr>Requirement </vt:lpstr>
      <vt:lpstr>Game is 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1</dc:title>
  <dc:creator>林群凱</dc:creator>
  <cp:lastModifiedBy>user</cp:lastModifiedBy>
  <cp:revision>104</cp:revision>
  <dcterms:created xsi:type="dcterms:W3CDTF">2022-09-11T07:26:14Z</dcterms:created>
  <dcterms:modified xsi:type="dcterms:W3CDTF">2022-10-14T03:41:38Z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