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56" r:id="rId5"/>
    <p:sldId id="259" r:id="rId6"/>
    <p:sldId id="277" r:id="rId7"/>
    <p:sldId id="295" r:id="rId8"/>
    <p:sldId id="278" r:id="rId9"/>
    <p:sldId id="279" r:id="rId10"/>
    <p:sldId id="280" r:id="rId11"/>
    <p:sldId id="282" r:id="rId12"/>
    <p:sldId id="297" r:id="rId13"/>
    <p:sldId id="298" r:id="rId14"/>
    <p:sldId id="299" r:id="rId15"/>
    <p:sldId id="296" r:id="rId16"/>
    <p:sldId id="301" r:id="rId17"/>
    <p:sldId id="302" r:id="rId18"/>
    <p:sldId id="276" r:id="rId19"/>
    <p:sldId id="283" r:id="rId20"/>
    <p:sldId id="303" r:id="rId21"/>
    <p:sldId id="304" r:id="rId22"/>
    <p:sldId id="284" r:id="rId23"/>
    <p:sldId id="306" r:id="rId24"/>
    <p:sldId id="307" r:id="rId25"/>
    <p:sldId id="308" r:id="rId26"/>
    <p:sldId id="309" r:id="rId27"/>
    <p:sldId id="310" r:id="rId28"/>
    <p:sldId id="311" r:id="rId29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作者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18"/>
  </p:normalViewPr>
  <p:slideViewPr>
    <p:cSldViewPr snapToGrid="0">
      <p:cViewPr varScale="1">
        <p:scale>
          <a:sx n="117" d="100"/>
          <a:sy n="117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notesViewPr>
    <p:cSldViewPr snapToGrid="0">
      <p:cViewPr varScale="1">
        <p:scale>
          <a:sx n="104" d="100"/>
          <a:sy n="104" d="100"/>
        </p:scale>
        <p:origin x="538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37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3B129C17-9205-4554-BF5C-070656C216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B41E939-D5BE-4B7F-BCD2-05DCC4E5E8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864EF8F-93C5-4541-926C-80DCEAB0E965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2022/10/29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61800B1-1D76-46D4-ADAF-FD5EA7AFBE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CBFA674-DC58-422B-8963-09FD1B05ED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A42FE58-2C2A-433E-A3EF-B39ACF97315A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635657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F2E267B-0C99-4BE6-95D3-5B4EB5375E46}" type="datetime1">
              <a:rPr lang="zh-TW" altLang="en-US" noProof="0" smtClean="0"/>
              <a:t>2022/10/29</a:t>
            </a:fld>
            <a:endParaRPr lang="zh-TW" altLang="en-US" noProof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97DC217-DF71-1A49-B3EA-559F1F43B0FF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97DC217-DF71-1A49-B3EA-559F1F43B0F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77724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47744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15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48403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02038"/>
            <a:ext cx="9500507" cy="806675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橢圓​​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手繪多邊形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手繪多邊形​​(F)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手繪多邊形​​(F)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" name="手繪多邊形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22" name="手繪多邊形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8" name="手繪多邊形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時間表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手繪多邊形​​(F)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手繪多邊形​​(F)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手繪多邊形​​(F)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手繪多邊形​​(F)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手繪多邊形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手繪多邊形​​(F)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" name="手繪多邊形​​(F)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手繪多邊形​​(F)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手繪多邊形​​(F)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手繪多邊形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手繪多邊形​​(F)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" name="手繪多邊形​​(F)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最後一張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02038"/>
            <a:ext cx="6220277" cy="2247219"/>
          </a:xfrm>
        </p:spPr>
        <p:txBody>
          <a:bodyPr rtlCol="0">
            <a:noAutofit/>
          </a:bodyPr>
          <a:lstStyle>
            <a:lvl1pPr marL="0" indent="0" algn="l">
              <a:buNone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手繪多邊形​​(F)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" name="手繪多邊形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22" name="手繪多邊形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7" name="手繪多邊形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手繪多邊形​​(F)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手繪多邊形​​(F)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手繪多邊形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手繪多邊形​​(F)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" name="手繪多邊形​​(F)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區段標頭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手繪多邊形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" name="手繪多邊形​​(F)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5" name="手繪多邊形​​(F)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標題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 dirty="0"/>
              <a:t>按一下以編輯母片文字樣式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手繪多邊形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539075"/>
            <a:ext cx="6245912" cy="1406101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手繪多邊形​​(F)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" name="手繪多邊形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17" name="手繪多邊形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8" name="手繪多邊形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圖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手繪多邊形​​(F)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手繪多邊形​​(F)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圖表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手繪多邊形​​(F)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4" name="手繪多邊形​​(F)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 rtlCol="0"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zh-TW" altLang="en-US" noProof="0"/>
              <a:t>“</a:t>
            </a:r>
          </a:p>
        </p:txBody>
      </p:sp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 rtlCol="0"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9" name="文字版面配置區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zh-TW" altLang="en-US" noProof="0"/>
              <a:t>”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1" name="標題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6" name="圖片版面配置區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0" name="文字版面配置區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11" name="文字版面配置區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7" name="圖片版面配置區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2" name="文字版面配置區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13" name="文字版面配置區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8" name="圖片版面配置區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4" name="文字版面配置區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15" name="文字版面配置區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9" name="圖片版面配置區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6" name="文字版面配置區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17" name="文字版面配置區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19" name="手繪多邊形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1" name="手繪多邊形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5" name="手繪多邊形​​(F)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6" name="橢圓​​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7" name="手繪多邊形​​(F)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8" name="手繪多邊形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9" name="手繪多邊形​​(F)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整個團隊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標題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6" name="圖片版面配置區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1" name="文字版面配置區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32" name="文字版面配置區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33" name="圖片版面配置區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4" name="文字版面配置區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35" name="文字版面配置區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36" name="圖片版面配置區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7" name="文字版面配置區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38" name="文字版面配置區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39" name="圖片版面配置區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0" name="文字版面配置區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41" name="文字版面配置區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42" name="圖片版面配置區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3" name="文字版面配置區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44" name="文字版面配置區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45" name="圖片版面配置區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6" name="文字版面配置區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47" name="文字版面配置區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48" name="圖片版面配置區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9" name="文字版面配置區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50" name="文字版面配置區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51" name="圖片版面配置區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52" name="文字版面配置區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53" name="文字版面配置區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18" name="日期版面配置區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75623E1-5DCE-4542-968C-BF94A11D2DD4}" type="datetime1">
              <a:rPr lang="zh-TW" altLang="en-US" noProof="0" smtClean="0"/>
              <a:t>2022/10/29</a:t>
            </a:fld>
            <a:endParaRPr lang="zh-TW" altLang="en-US" noProof="0"/>
          </a:p>
        </p:txBody>
      </p:sp>
      <p:sp>
        <p:nvSpPr>
          <p:cNvPr id="22" name="頁尾版面配置區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23" name="投影片編號版面配置區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CF827C6-B0FB-4CAB-9C5C-422F7C1B12BD}" type="datetime1">
              <a:rPr lang="zh-TW" altLang="en-US" noProof="0" smtClean="0"/>
              <a:t>2022/10/29</a:t>
            </a:fld>
            <a:endParaRPr lang="zh-TW" altLang="en-US" noProof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rtlCol="0"/>
          <a:lstStyle/>
          <a:p>
            <a:pPr rtl="0"/>
            <a:r>
              <a:rPr lang="en-US" altLang="zh-TW" dirty="0"/>
              <a:t>Practice</a:t>
            </a:r>
            <a:r>
              <a:rPr lang="zh-TW" altLang="en-US" dirty="0"/>
              <a:t> </a:t>
            </a:r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 rtlCol="0"/>
          <a:lstStyle/>
          <a:p>
            <a:r>
              <a:rPr lang="en-US" altLang="zh-TW" dirty="0"/>
              <a:t>Windows Programming Languages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A2008C-3D6F-F28F-CA58-2EA32AF2B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File Function –</a:t>
            </a:r>
            <a:r>
              <a:rPr lang="zh-TW" altLang="en-US" dirty="0"/>
              <a:t> </a:t>
            </a:r>
            <a:r>
              <a:rPr lang="en-US" altLang="zh-TW" dirty="0"/>
              <a:t>Save As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17F554-B741-ADB2-40BD-354289828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5496918" cy="4465711"/>
          </a:xfrm>
        </p:spPr>
        <p:txBody>
          <a:bodyPr/>
          <a:lstStyle/>
          <a:p>
            <a:r>
              <a:rPr lang="en-US" altLang="zh-TW" dirty="0"/>
              <a:t>The data will be written in and saved as a new file.</a:t>
            </a:r>
          </a:p>
          <a:p>
            <a:r>
              <a:rPr lang="en-US" altLang="zh-TW" dirty="0">
                <a:solidFill>
                  <a:schemeClr val="accent6"/>
                </a:solidFill>
              </a:rPr>
              <a:t>Default file name extension is “.</a:t>
            </a:r>
            <a:r>
              <a:rPr lang="en-US" altLang="zh-TW" dirty="0" err="1">
                <a:solidFill>
                  <a:schemeClr val="accent6"/>
                </a:solidFill>
              </a:rPr>
              <a:t>todo</a:t>
            </a:r>
            <a:r>
              <a:rPr lang="en-US" altLang="zh-TW" dirty="0">
                <a:solidFill>
                  <a:schemeClr val="accent6"/>
                </a:solidFill>
              </a:rPr>
              <a:t>”.</a:t>
            </a:r>
          </a:p>
          <a:p>
            <a:r>
              <a:rPr lang="en-US" altLang="zh-TW" dirty="0"/>
              <a:t>3 kinds of filters to choose from: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*.</a:t>
            </a:r>
            <a:r>
              <a:rPr lang="en-US" altLang="zh-TW" dirty="0" err="1"/>
              <a:t>todo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*.txt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*.*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37AEA3-38CD-966D-FAE8-BE3934EF8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10</a:t>
            </a:fld>
            <a:endParaRPr lang="zh-TW" altLang="en-US" noProof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26DB5B84-42D9-ECCC-7836-233D30DB2A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736965" y="2168934"/>
            <a:ext cx="4913137" cy="3087661"/>
          </a:xfrm>
          <a:prstGeom prst="rect">
            <a:avLst/>
          </a:prstGeom>
        </p:spPr>
      </p:pic>
      <p:sp>
        <p:nvSpPr>
          <p:cNvPr id="4" name="矩形: 圓角 3">
            <a:extLst>
              <a:ext uri="{FF2B5EF4-FFF2-40B4-BE49-F238E27FC236}">
                <a16:creationId xmlns:a16="http://schemas.microsoft.com/office/drawing/2014/main" id="{D1F905E7-D50F-C6AD-10BC-C17340E5EBE1}"/>
              </a:ext>
            </a:extLst>
          </p:cNvPr>
          <p:cNvSpPr/>
          <p:nvPr/>
        </p:nvSpPr>
        <p:spPr>
          <a:xfrm>
            <a:off x="6980109" y="4272688"/>
            <a:ext cx="1456712" cy="74065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0117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A2008C-3D6F-F28F-CA58-2EA32AF2B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File Function –</a:t>
            </a:r>
            <a:r>
              <a:rPr lang="zh-TW" altLang="en-US" dirty="0"/>
              <a:t> </a:t>
            </a:r>
            <a:r>
              <a:rPr lang="en-US" altLang="zh-TW" dirty="0"/>
              <a:t>Quit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17F554-B741-ADB2-40BD-354289828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4928507" cy="3366815"/>
          </a:xfrm>
        </p:spPr>
        <p:txBody>
          <a:bodyPr/>
          <a:lstStyle/>
          <a:p>
            <a:r>
              <a:rPr lang="en-US" altLang="zh-TW" dirty="0"/>
              <a:t>Select “</a:t>
            </a:r>
            <a:r>
              <a:rPr lang="en-US" altLang="zh-TW" b="1" dirty="0"/>
              <a:t>Quit</a:t>
            </a:r>
            <a:r>
              <a:rPr lang="en-US" altLang="zh-TW" dirty="0"/>
              <a:t>” to close the program.</a:t>
            </a:r>
          </a:p>
          <a:p>
            <a:endParaRPr lang="en-US" altLang="zh-TW" dirty="0"/>
          </a:p>
          <a:p>
            <a:r>
              <a:rPr lang="en-US" altLang="zh-TW" dirty="0"/>
              <a:t>If you don’t want to save the file, you may directly select “Quit” as well.</a:t>
            </a:r>
          </a:p>
          <a:p>
            <a:endParaRPr lang="en-US" altLang="zh-TW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37AEA3-38CD-966D-FAE8-BE3934EF8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11</a:t>
            </a:fld>
            <a:endParaRPr lang="zh-TW" altLang="en-US" noProof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26DB5B84-42D9-ECCC-7836-233D30DB2A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491563" y="2070080"/>
            <a:ext cx="4744915" cy="308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314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662603-814C-B33E-D54D-D919B750C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View Function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Font Size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DCB69E-DAF6-84F1-CCC2-5EFB58CA25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12</a:t>
            </a:fld>
            <a:endParaRPr lang="zh-TW" altLang="en-US" noProof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A60B119F-44AF-C14E-1DCB-3B5FB087A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4928507" cy="3366815"/>
          </a:xfrm>
        </p:spPr>
        <p:txBody>
          <a:bodyPr/>
          <a:lstStyle/>
          <a:p>
            <a:r>
              <a:rPr lang="en-US" altLang="zh-TW" dirty="0"/>
              <a:t>Select “</a:t>
            </a:r>
            <a:r>
              <a:rPr lang="en-US" altLang="zh-TW" b="1" dirty="0"/>
              <a:t>Font Size</a:t>
            </a:r>
            <a:r>
              <a:rPr lang="en-US" altLang="zh-TW" dirty="0"/>
              <a:t>” to open Font Dialog to change the font size in Text Box.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DCB331C-18A8-6289-5CC8-FF9FD03AD9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497864" y="2070080"/>
            <a:ext cx="4732312" cy="308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693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662603-814C-B33E-D54D-D919B750C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Add Task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DCB69E-DAF6-84F1-CCC2-5EFB58CA25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13</a:t>
            </a:fld>
            <a:endParaRPr lang="zh-TW" altLang="en-US" noProof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A60B119F-44AF-C14E-1DCB-3B5FB087A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4928507" cy="433888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en-US" altLang="zh-TW" sz="2400" dirty="0"/>
              <a:t>Click “</a:t>
            </a:r>
            <a:r>
              <a:rPr lang="en-US" altLang="zh-TW" sz="2400" b="1" dirty="0"/>
              <a:t>Add Task</a:t>
            </a:r>
            <a:r>
              <a:rPr lang="en-US" altLang="zh-TW" sz="2400" dirty="0"/>
              <a:t>” button and a window should pop up to let you fill in the task name.</a:t>
            </a:r>
          </a:p>
          <a:p>
            <a:pPr>
              <a:spcBef>
                <a:spcPts val="3000"/>
              </a:spcBef>
            </a:pPr>
            <a:r>
              <a:rPr lang="en-US" altLang="zh-TW" sz="2400" dirty="0"/>
              <a:t>While the second window is opening, you should set the previous one to Enable = false. </a:t>
            </a:r>
          </a:p>
          <a:p>
            <a:pPr>
              <a:spcBef>
                <a:spcPts val="3000"/>
              </a:spcBef>
            </a:pPr>
            <a:r>
              <a:rPr lang="en-US" altLang="zh-TW" sz="2400" dirty="0"/>
              <a:t>Hint: The window will call the </a:t>
            </a:r>
            <a:r>
              <a:rPr lang="en-US" altLang="zh-TW" sz="2400" dirty="0" err="1"/>
              <a:t>FormClosing</a:t>
            </a:r>
            <a:r>
              <a:rPr lang="en-US" altLang="zh-TW" sz="2400" dirty="0"/>
              <a:t> event before it closes.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DCB331C-18A8-6289-5CC8-FF9FD03AD9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505828" y="2077464"/>
            <a:ext cx="4716385" cy="307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86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662603-814C-B33E-D54D-D919B750C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Add Task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DCB69E-DAF6-84F1-CCC2-5EFB58CA25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14</a:t>
            </a:fld>
            <a:endParaRPr lang="zh-TW" altLang="en-US" noProof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A60B119F-44AF-C14E-1DCB-3B5FB087A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4928507" cy="457280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en-US" altLang="zh-TW" sz="2400" dirty="0"/>
              <a:t>Click ”</a:t>
            </a:r>
            <a:r>
              <a:rPr lang="en-US" altLang="zh-TW" sz="2400" b="1" dirty="0"/>
              <a:t>OK</a:t>
            </a:r>
            <a:r>
              <a:rPr lang="en-US" altLang="zh-TW" sz="2400" dirty="0"/>
              <a:t>“ and add tasks to the to-do list. Close the window of Add Task and return to the previous window.</a:t>
            </a:r>
          </a:p>
          <a:p>
            <a:pPr>
              <a:spcBef>
                <a:spcPts val="3000"/>
              </a:spcBef>
            </a:pPr>
            <a:r>
              <a:rPr lang="en-US" altLang="zh-TW" sz="2400" dirty="0"/>
              <a:t>If you </a:t>
            </a:r>
            <a:r>
              <a:rPr lang="en-US" altLang="zh-TW" sz="2400" dirty="0">
                <a:solidFill>
                  <a:srgbClr val="FF0000"/>
                </a:solidFill>
              </a:rPr>
              <a:t>do not fill in the task name</a:t>
            </a:r>
            <a:r>
              <a:rPr lang="en-US" altLang="zh-TW" sz="2400" dirty="0"/>
              <a:t> but directly click “OK”, there should be a message saying “</a:t>
            </a:r>
            <a:r>
              <a:rPr lang="en-US" altLang="zh-TW" sz="2400" dirty="0">
                <a:solidFill>
                  <a:srgbClr val="FF0000"/>
                </a:solidFill>
              </a:rPr>
              <a:t>Please fill in the task name</a:t>
            </a:r>
            <a:r>
              <a:rPr lang="en-US" altLang="zh-TW" sz="2400" dirty="0"/>
              <a:t>”.</a:t>
            </a:r>
          </a:p>
          <a:p>
            <a:pPr>
              <a:spcBef>
                <a:spcPts val="3000"/>
              </a:spcBef>
            </a:pPr>
            <a:r>
              <a:rPr lang="en-US" altLang="zh-TW" sz="2400" dirty="0"/>
              <a:t>Click “</a:t>
            </a:r>
            <a:r>
              <a:rPr lang="en-US" altLang="zh-TW" sz="2400" b="1" dirty="0"/>
              <a:t>Cancel</a:t>
            </a:r>
            <a:r>
              <a:rPr lang="en-US" altLang="zh-TW" sz="2400" dirty="0"/>
              <a:t>” to close the window of Add Task and return to previous window.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DCB331C-18A8-6289-5CC8-FF9FD03AD9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505828" y="2092090"/>
            <a:ext cx="4716385" cy="304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503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/>
          <a:lstStyle/>
          <a:p>
            <a:pPr rtl="0"/>
            <a:r>
              <a:rPr lang="en-US" altLang="zh-TW" dirty="0"/>
              <a:t>Practice 7 - 2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dirty="0"/>
              <a:t>To-do List Programming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1991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38E627D9-6DB2-4D37-52B2-F89EBF944A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354948" y="2862788"/>
            <a:ext cx="5160159" cy="336681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AD09927-06FA-B661-ADDE-539BD907D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To-do List Programming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5ECECD-47C7-BA1B-96F8-2A76804B7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046028" cy="3366815"/>
          </a:xfrm>
        </p:spPr>
        <p:txBody>
          <a:bodyPr/>
          <a:lstStyle/>
          <a:p>
            <a:r>
              <a:rPr lang="en-US" altLang="zh-TW" sz="2400" dirty="0"/>
              <a:t>After you finish Practice 7-1, please increase the functions below: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/>
              <a:t>Complete Task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/>
              <a:t>Show/Hide Completed Task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/>
              <a:t>Delete Task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/>
              <a:t>Find Task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4376E4-760F-9E25-024F-03A0C593F3E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771E5EC9-0AE7-4DA6-91A2-BEB118ECAB88}" type="datetime1">
              <a:rPr lang="zh-TW" altLang="en-US" noProof="0" smtClean="0"/>
              <a:t>2022/10/29</a:t>
            </a:fld>
            <a:endParaRPr lang="zh-TW" altLang="en-US" noProof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2C1ABD-5B28-ED4E-0380-F6402B57B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16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629395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D09927-06FA-B661-ADDE-539BD907D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altLang="zh-TW" dirty="0"/>
              <a:t>Initial Screen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2C1ABD-5B28-ED4E-0380-F6402B57B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17</a:t>
            </a:fld>
            <a:endParaRPr lang="zh-TW" altLang="en-US" noProof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38E627D9-6DB2-4D37-52B2-F89EBF944A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288275" y="1853211"/>
            <a:ext cx="5845510" cy="3808910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1A550263-9685-FB31-666A-122E96803CA0}"/>
              </a:ext>
            </a:extLst>
          </p:cNvPr>
          <p:cNvCxnSpPr>
            <a:cxnSpLocks/>
          </p:cNvCxnSpPr>
          <p:nvPr/>
        </p:nvCxnSpPr>
        <p:spPr>
          <a:xfrm flipH="1">
            <a:off x="5210356" y="2846717"/>
            <a:ext cx="2113470" cy="72322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70BB402-1979-1335-9444-1814F8457694}"/>
              </a:ext>
            </a:extLst>
          </p:cNvPr>
          <p:cNvSpPr txBox="1"/>
          <p:nvPr/>
        </p:nvSpPr>
        <p:spPr>
          <a:xfrm>
            <a:off x="7323825" y="2441274"/>
            <a:ext cx="3795623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TW" sz="2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There is a </a:t>
            </a:r>
            <a:r>
              <a:rPr lang="en-US" altLang="zh-TW" sz="28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ReadOnly</a:t>
            </a:r>
            <a:r>
              <a:rPr lang="en-US" altLang="zh-TW" sz="2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Textbox in the middle.</a:t>
            </a:r>
            <a:endParaRPr lang="zh-TW" altLang="en-US" sz="2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59418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A2008C-3D6F-F28F-CA58-2EA32AF2B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File Format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17F554-B741-ADB2-40BD-354289828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4051488" cy="4704008"/>
          </a:xfrm>
        </p:spPr>
        <p:txBody>
          <a:bodyPr/>
          <a:lstStyle/>
          <a:p>
            <a:r>
              <a:rPr lang="en-US" altLang="zh-TW" dirty="0"/>
              <a:t>Compared to previous version, </a:t>
            </a:r>
            <a:r>
              <a:rPr lang="en-US" altLang="zh-TW" dirty="0">
                <a:solidFill>
                  <a:srgbClr val="FF0000"/>
                </a:solidFill>
              </a:rPr>
              <a:t>the first character</a:t>
            </a:r>
            <a:r>
              <a:rPr lang="en-US" altLang="zh-TW" dirty="0"/>
              <a:t> of each line would be + or – and followed by task name.</a:t>
            </a:r>
          </a:p>
          <a:p>
            <a:r>
              <a:rPr lang="en-US" altLang="zh-TW" dirty="0"/>
              <a:t>+ means the task is completed.</a:t>
            </a:r>
          </a:p>
          <a:p>
            <a:r>
              <a:rPr lang="en-US" altLang="zh-TW" dirty="0"/>
              <a:t>- means the task is undone.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37AEA3-38CD-966D-FAE8-BE3934EF8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18</a:t>
            </a:fld>
            <a:endParaRPr lang="zh-TW" altLang="en-US" noProof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26DB5B84-42D9-ECCC-7836-233D30DB2A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460521" y="2017467"/>
            <a:ext cx="6007706" cy="3379335"/>
          </a:xfrm>
          <a:prstGeom prst="rect">
            <a:avLst/>
          </a:prstGeom>
        </p:spPr>
      </p:pic>
      <p:sp>
        <p:nvSpPr>
          <p:cNvPr id="4" name="矩形: 圓角 3">
            <a:extLst>
              <a:ext uri="{FF2B5EF4-FFF2-40B4-BE49-F238E27FC236}">
                <a16:creationId xmlns:a16="http://schemas.microsoft.com/office/drawing/2014/main" id="{D36A0432-ECEF-17A9-2442-57E4A442994C}"/>
              </a:ext>
            </a:extLst>
          </p:cNvPr>
          <p:cNvSpPr/>
          <p:nvPr/>
        </p:nvSpPr>
        <p:spPr>
          <a:xfrm>
            <a:off x="7745880" y="4005530"/>
            <a:ext cx="802897" cy="27317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0A8F5279-B8C0-F1B0-8EDA-8DE08D5157F5}"/>
              </a:ext>
            </a:extLst>
          </p:cNvPr>
          <p:cNvSpPr/>
          <p:nvPr/>
        </p:nvSpPr>
        <p:spPr>
          <a:xfrm>
            <a:off x="6057083" y="4005530"/>
            <a:ext cx="700580" cy="52046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684FCFDC-038C-A5C0-D7A5-889A754B35EB}"/>
              </a:ext>
            </a:extLst>
          </p:cNvPr>
          <p:cNvSpPr/>
          <p:nvPr/>
        </p:nvSpPr>
        <p:spPr>
          <a:xfrm>
            <a:off x="9264770" y="3163898"/>
            <a:ext cx="301925" cy="72661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5648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26DB5B84-42D9-ECCC-7836-233D30DB2A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681618" y="2017467"/>
            <a:ext cx="5156767" cy="336681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1A2008C-3D6F-F28F-CA58-2EA32AF2B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Show Task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17F554-B741-ADB2-40BD-354289828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/>
          <a:lstStyle/>
          <a:p>
            <a:r>
              <a:rPr lang="en-US" altLang="zh-TW" dirty="0"/>
              <a:t>The tasks are shown as follows.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dirty="0"/>
              <a:t>“</a:t>
            </a:r>
            <a:r>
              <a:rPr lang="zh-TW" altLang="en-US" dirty="0"/>
              <a:t> </a:t>
            </a:r>
            <a:r>
              <a:rPr lang="en-US" altLang="zh-TW" dirty="0"/>
              <a:t>[√] done</a:t>
            </a:r>
            <a:r>
              <a:rPr lang="zh-TW" altLang="en-US" dirty="0"/>
              <a:t> </a:t>
            </a:r>
            <a:r>
              <a:rPr lang="en-US" altLang="zh-TW" dirty="0"/>
              <a:t>Practice 7 – 1”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dirty="0"/>
              <a:t>“ [ ] done</a:t>
            </a:r>
            <a:r>
              <a:rPr lang="zh-TW" altLang="en-US" dirty="0"/>
              <a:t> </a:t>
            </a:r>
            <a:r>
              <a:rPr lang="en-US" altLang="zh-TW" dirty="0"/>
              <a:t>Practice 7 – 2”</a:t>
            </a:r>
          </a:p>
          <a:p>
            <a:r>
              <a:rPr lang="en-US" altLang="zh-TW" dirty="0"/>
              <a:t>(&lt;space&gt;[√]&lt;space&gt;&lt;task&gt;)</a:t>
            </a:r>
          </a:p>
          <a:p>
            <a:r>
              <a:rPr lang="en-US" altLang="zh-TW" dirty="0"/>
              <a:t>(&lt;space&gt;[&lt;space&gt;]&lt;space&gt;&lt;task&gt;)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Notice: Do not output the character +/-.</a:t>
            </a:r>
            <a:endParaRPr lang="zh-TW" altLang="en-US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37AEA3-38CD-966D-FAE8-BE3934EF8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19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337480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/>
          <a:lstStyle/>
          <a:p>
            <a:pPr rtl="0"/>
            <a:r>
              <a:rPr lang="en-US" altLang="zh-TW" dirty="0"/>
              <a:t>Practice 7</a:t>
            </a:r>
            <a:r>
              <a:rPr lang="zh-TW" altLang="en-US" dirty="0"/>
              <a:t> </a:t>
            </a:r>
            <a:r>
              <a:rPr lang="en-US" altLang="zh-TW" dirty="0"/>
              <a:t>- 1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n-US" altLang="zh-TW" dirty="0"/>
              <a:t>To-do List Programming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A2008C-3D6F-F28F-CA58-2EA32AF2B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Complete Task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17F554-B741-ADB2-40BD-354289828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8840" y="1730473"/>
            <a:ext cx="5505559" cy="426667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altLang="zh-TW" sz="2400" dirty="0"/>
              <a:t>Click “</a:t>
            </a:r>
            <a:r>
              <a:rPr lang="en-US" altLang="zh-TW" sz="2400" b="1" dirty="0"/>
              <a:t>Complete Task</a:t>
            </a:r>
            <a:r>
              <a:rPr lang="en-US" altLang="zh-TW" sz="2400" dirty="0"/>
              <a:t>” and a window should pop up to let you fill in the task name.</a:t>
            </a:r>
          </a:p>
          <a:p>
            <a:pPr>
              <a:spcBef>
                <a:spcPts val="1800"/>
              </a:spcBef>
            </a:pPr>
            <a:r>
              <a:rPr lang="en-US" altLang="zh-TW" sz="2400" dirty="0"/>
              <a:t>Click “OK” and the corresponding task will show [√] if the task name is identical.</a:t>
            </a:r>
          </a:p>
          <a:p>
            <a:pPr>
              <a:spcBef>
                <a:spcPts val="1800"/>
              </a:spcBef>
            </a:pPr>
            <a:r>
              <a:rPr lang="en-US" altLang="zh-TW" sz="2400" dirty="0"/>
              <a:t>If the task name does not exist, just close the second window.</a:t>
            </a:r>
          </a:p>
          <a:p>
            <a:pPr>
              <a:spcBef>
                <a:spcPts val="1800"/>
              </a:spcBef>
            </a:pPr>
            <a:r>
              <a:rPr lang="en-US" altLang="zh-TW" sz="2400" dirty="0"/>
              <a:t>The other program behaviors are the same as previously mentioned.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37AEA3-38CD-966D-FAE8-BE3934EF8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20</a:t>
            </a:fld>
            <a:endParaRPr lang="zh-TW" altLang="en-US" noProof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26DB5B84-42D9-ECCC-7836-233D30DB2A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674399" y="2017467"/>
            <a:ext cx="5171204" cy="336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604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A2008C-3D6F-F28F-CA58-2EA32AF2B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Show/Hide Completed Task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17F554-B741-ADB2-40BD-354289828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5505559" cy="457280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altLang="zh-TW" dirty="0"/>
              <a:t>Select “</a:t>
            </a:r>
            <a:r>
              <a:rPr lang="en-US" altLang="zh-TW" b="1" dirty="0"/>
              <a:t>Show Completed Task</a:t>
            </a:r>
            <a:r>
              <a:rPr lang="en-US" altLang="zh-TW" dirty="0"/>
              <a:t>”, and all the to-do tasks will show.</a:t>
            </a:r>
          </a:p>
          <a:p>
            <a:pPr>
              <a:spcBef>
                <a:spcPts val="1800"/>
              </a:spcBef>
            </a:pPr>
            <a:r>
              <a:rPr lang="en-US" altLang="zh-TW" dirty="0"/>
              <a:t>Select “</a:t>
            </a:r>
            <a:r>
              <a:rPr lang="en-US" altLang="zh-TW" b="1" dirty="0"/>
              <a:t>Hide Completed Task</a:t>
            </a:r>
            <a:r>
              <a:rPr lang="en-US" altLang="zh-TW" dirty="0"/>
              <a:t>” and only </a:t>
            </a:r>
            <a:r>
              <a:rPr lang="en-US" altLang="zh-TW" dirty="0">
                <a:solidFill>
                  <a:srgbClr val="FF0000"/>
                </a:solidFill>
              </a:rPr>
              <a:t>undone tasks </a:t>
            </a:r>
            <a:r>
              <a:rPr lang="en-US" altLang="zh-TW" dirty="0"/>
              <a:t>will be listed; the completed tasks will be hidden.</a:t>
            </a:r>
          </a:p>
          <a:p>
            <a:pPr>
              <a:spcBef>
                <a:spcPts val="1800"/>
              </a:spcBef>
            </a:pPr>
            <a:r>
              <a:rPr lang="en-US" altLang="zh-TW" dirty="0"/>
              <a:t>The program shows completed tasks as the default setting.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37AEA3-38CD-966D-FAE8-BE3934EF8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21</a:t>
            </a:fld>
            <a:endParaRPr lang="zh-TW" altLang="en-US" noProof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26DB5B84-42D9-ECCC-7836-233D30DB2A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680176" y="2017632"/>
            <a:ext cx="5159650" cy="33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50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A2008C-3D6F-F28F-CA58-2EA32AF2B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Edit Function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17F554-B741-ADB2-40BD-354289828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5505559" cy="3366815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altLang="zh-TW" dirty="0"/>
              <a:t>You can click “</a:t>
            </a:r>
            <a:r>
              <a:rPr lang="en-US" altLang="zh-TW" b="1" dirty="0"/>
              <a:t>Add Task</a:t>
            </a:r>
            <a:r>
              <a:rPr lang="en-US" altLang="zh-TW" dirty="0"/>
              <a:t>” and “</a:t>
            </a:r>
            <a:r>
              <a:rPr lang="en-US" altLang="zh-TW" b="1" dirty="0"/>
              <a:t>Complete Task</a:t>
            </a:r>
            <a:r>
              <a:rPr lang="en-US" altLang="zh-TW" dirty="0"/>
              <a:t>” buttons on the drop-down menu after clicking “Edit” which is the same as pressing the buttons in the bottom right corner.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37AEA3-38CD-966D-FAE8-BE3934EF8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22</a:t>
            </a:fld>
            <a:endParaRPr lang="zh-TW" altLang="en-US" noProof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26DB5B84-42D9-ECCC-7836-233D30DB2A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680176" y="2017632"/>
            <a:ext cx="5159650" cy="336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523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A2008C-3D6F-F28F-CA58-2EA32AF2B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Edit Function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Delete Task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17F554-B741-ADB2-40BD-354289828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5505559" cy="4416284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altLang="zh-TW" sz="2600" dirty="0"/>
              <a:t>Click “</a:t>
            </a:r>
            <a:r>
              <a:rPr lang="en-US" altLang="zh-TW" sz="2600" b="1" dirty="0"/>
              <a:t>Delete Task</a:t>
            </a:r>
            <a:r>
              <a:rPr lang="en-US" altLang="zh-TW" sz="2600" dirty="0"/>
              <a:t>” and a window should pop up to let you fill in the task name.</a:t>
            </a:r>
          </a:p>
          <a:p>
            <a:pPr>
              <a:spcBef>
                <a:spcPts val="1800"/>
              </a:spcBef>
            </a:pPr>
            <a:r>
              <a:rPr lang="en-US" altLang="zh-TW" sz="2600" dirty="0"/>
              <a:t>Click “OK” and the task will be deleted if the task name is identical.</a:t>
            </a:r>
          </a:p>
          <a:p>
            <a:pPr>
              <a:spcBef>
                <a:spcPts val="1800"/>
              </a:spcBef>
            </a:pPr>
            <a:r>
              <a:rPr lang="en-US" altLang="zh-TW" sz="2600" dirty="0"/>
              <a:t>If the task name does not exist</a:t>
            </a:r>
            <a:r>
              <a:rPr lang="en-US" altLang="zh-TW" sz="2600"/>
              <a:t>, </a:t>
            </a:r>
            <a:r>
              <a:rPr lang="en-US" altLang="zh-TW" sz="2800"/>
              <a:t>just close the second window</a:t>
            </a:r>
            <a:r>
              <a:rPr lang="en-US" altLang="zh-TW" sz="2600"/>
              <a:t>.</a:t>
            </a:r>
            <a:endParaRPr lang="en-US" altLang="zh-TW" sz="2600" dirty="0"/>
          </a:p>
          <a:p>
            <a:pPr>
              <a:spcBef>
                <a:spcPts val="1800"/>
              </a:spcBef>
            </a:pPr>
            <a:r>
              <a:rPr lang="en-US" altLang="zh-TW" sz="2600" dirty="0"/>
              <a:t>The other program behaviors are the same as previously mentioned.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37AEA3-38CD-966D-FAE8-BE3934EF8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23</a:t>
            </a:fld>
            <a:endParaRPr lang="zh-TW" altLang="en-US" noProof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26DB5B84-42D9-ECCC-7836-233D30DB2A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680176" y="2030359"/>
            <a:ext cx="5159650" cy="334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1640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A2008C-3D6F-F28F-CA58-2EA32AF2B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Edit Function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Find Task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17F554-B741-ADB2-40BD-354289828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5505559" cy="4160911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altLang="zh-TW" sz="2600" dirty="0"/>
              <a:t>Click “</a:t>
            </a:r>
            <a:r>
              <a:rPr lang="en-US" altLang="zh-TW" sz="2600" b="1" dirty="0"/>
              <a:t>Find Task</a:t>
            </a:r>
            <a:r>
              <a:rPr lang="en-US" altLang="zh-TW" sz="2600" dirty="0"/>
              <a:t>” and a window should pop up to let you fill in the task name.</a:t>
            </a:r>
          </a:p>
          <a:p>
            <a:pPr>
              <a:spcBef>
                <a:spcPts val="1800"/>
              </a:spcBef>
            </a:pPr>
            <a:r>
              <a:rPr lang="en-US" altLang="zh-TW" sz="2600" dirty="0">
                <a:solidFill>
                  <a:srgbClr val="FF0000"/>
                </a:solidFill>
              </a:rPr>
              <a:t>All the task names containing the string will be listed.</a:t>
            </a:r>
          </a:p>
          <a:p>
            <a:pPr>
              <a:spcBef>
                <a:spcPts val="1800"/>
              </a:spcBef>
            </a:pPr>
            <a:r>
              <a:rPr lang="en-US" altLang="zh-TW" sz="2600" dirty="0"/>
              <a:t>If the task name does not exist in the list, </a:t>
            </a:r>
            <a:r>
              <a:rPr lang="en-US" altLang="zh-TW" sz="2800" dirty="0"/>
              <a:t>the result is empty</a:t>
            </a:r>
            <a:r>
              <a:rPr lang="en-US" altLang="zh-TW" sz="2600" dirty="0"/>
              <a:t>.</a:t>
            </a:r>
          </a:p>
          <a:p>
            <a:pPr>
              <a:spcBef>
                <a:spcPts val="1800"/>
              </a:spcBef>
            </a:pPr>
            <a:r>
              <a:rPr lang="en-US" altLang="zh-TW" sz="2600" dirty="0"/>
              <a:t>The other program behaviors are the same as previously mentioned.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37AEA3-38CD-966D-FAE8-BE3934EF8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24</a:t>
            </a:fld>
            <a:endParaRPr lang="zh-TW" altLang="en-US" noProof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26DB5B84-42D9-ECCC-7836-233D30DB2A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680176" y="2022432"/>
            <a:ext cx="5159650" cy="335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3654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A2008C-3D6F-F28F-CA58-2EA32AF2B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Edit Function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Find Task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17F554-B741-ADB2-40BD-354289828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5505559" cy="4589279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altLang="zh-TW" dirty="0"/>
              <a:t>When you list the search results, you need to set the </a:t>
            </a:r>
            <a:r>
              <a:rPr lang="en-US" altLang="zh-TW" dirty="0" err="1"/>
              <a:t>MenuStrip</a:t>
            </a:r>
            <a:r>
              <a:rPr lang="en-US" altLang="zh-TW" dirty="0"/>
              <a:t> at the top to Enable = false.</a:t>
            </a:r>
          </a:p>
          <a:p>
            <a:pPr>
              <a:spcBef>
                <a:spcPts val="1800"/>
              </a:spcBef>
            </a:pPr>
            <a:r>
              <a:rPr lang="en-US" altLang="zh-TW" dirty="0"/>
              <a:t>There should only be a “</a:t>
            </a:r>
            <a:r>
              <a:rPr lang="en-US" altLang="zh-TW" b="1" dirty="0"/>
              <a:t>Close</a:t>
            </a:r>
            <a:r>
              <a:rPr lang="en-US" altLang="zh-TW" dirty="0"/>
              <a:t>” button at the bottom.</a:t>
            </a:r>
          </a:p>
          <a:p>
            <a:pPr>
              <a:spcBef>
                <a:spcPts val="1800"/>
              </a:spcBef>
            </a:pPr>
            <a:r>
              <a:rPr lang="en-US" altLang="zh-TW" dirty="0"/>
              <a:t>Click “</a:t>
            </a:r>
            <a:r>
              <a:rPr lang="en-US" altLang="zh-TW" b="1" dirty="0"/>
              <a:t>Close</a:t>
            </a:r>
            <a:r>
              <a:rPr lang="en-US" altLang="zh-TW" dirty="0"/>
              <a:t>” to return to the previous settings.</a:t>
            </a:r>
          </a:p>
          <a:p>
            <a:pPr>
              <a:spcBef>
                <a:spcPts val="1800"/>
              </a:spcBef>
            </a:pP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37AEA3-38CD-966D-FAE8-BE3934EF8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25</a:t>
            </a:fld>
            <a:endParaRPr lang="zh-TW" altLang="en-US" noProof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26DB5B84-42D9-ECCC-7836-233D30DB2A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685936" y="2021389"/>
            <a:ext cx="5148130" cy="335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308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D09927-06FA-B661-ADDE-539BD907D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altLang="zh-TW" dirty="0"/>
              <a:t>To-do</a:t>
            </a:r>
            <a:r>
              <a:rPr lang="zh-TW" altLang="en-US" dirty="0"/>
              <a:t> </a:t>
            </a:r>
            <a:r>
              <a:rPr lang="en-US" altLang="zh-TW" dirty="0"/>
              <a:t>List Programming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5ECECD-47C7-BA1B-96F8-2A76804B7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046028" cy="3366815"/>
          </a:xfrm>
        </p:spPr>
        <p:txBody>
          <a:bodyPr/>
          <a:lstStyle/>
          <a:p>
            <a:r>
              <a:rPr lang="en-US" altLang="zh-TW" dirty="0"/>
              <a:t>Implement the functions below:</a:t>
            </a:r>
          </a:p>
          <a:p>
            <a:pPr marL="514350" indent="-514350">
              <a:buAutoNum type="arabicPeriod"/>
            </a:pPr>
            <a:r>
              <a:rPr lang="en-US" altLang="zh-TW" dirty="0"/>
              <a:t>Read in and Save</a:t>
            </a:r>
          </a:p>
          <a:p>
            <a:pPr marL="514350" indent="-514350">
              <a:buAutoNum type="arabicPeriod"/>
            </a:pPr>
            <a:r>
              <a:rPr lang="en-US" altLang="zh-TW" dirty="0"/>
              <a:t>List Task</a:t>
            </a:r>
          </a:p>
          <a:p>
            <a:pPr marL="514350" indent="-514350">
              <a:buAutoNum type="arabicPeriod"/>
            </a:pPr>
            <a:r>
              <a:rPr lang="en-US" altLang="zh-TW" dirty="0"/>
              <a:t>Add Task</a:t>
            </a:r>
          </a:p>
          <a:p>
            <a:pPr marL="514350" indent="-514350">
              <a:buAutoNum type="arabicPeriod"/>
            </a:pPr>
            <a:r>
              <a:rPr lang="en-US" altLang="zh-TW" dirty="0"/>
              <a:t>Chang Font Size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2C1ABD-5B28-ED4E-0380-F6402B57B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3</a:t>
            </a:fld>
            <a:endParaRPr lang="zh-TW" altLang="en-US" noProof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38E627D9-6DB2-4D37-52B2-F89EBF944A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82"/>
          <a:stretch/>
        </p:blipFill>
        <p:spPr>
          <a:xfrm>
            <a:off x="5394031" y="2678631"/>
            <a:ext cx="5422439" cy="346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102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D09927-06FA-B661-ADDE-539BD907D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altLang="zh-TW" dirty="0"/>
              <a:t>Initial Screen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2C1ABD-5B28-ED4E-0380-F6402B57B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4</a:t>
            </a:fld>
            <a:endParaRPr lang="zh-TW" altLang="en-US" noProof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38E627D9-6DB2-4D37-52B2-F89EBF944A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288275" y="1853211"/>
            <a:ext cx="5845511" cy="3808910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1A550263-9685-FB31-666A-122E96803CA0}"/>
              </a:ext>
            </a:extLst>
          </p:cNvPr>
          <p:cNvCxnSpPr>
            <a:cxnSpLocks/>
          </p:cNvCxnSpPr>
          <p:nvPr/>
        </p:nvCxnSpPr>
        <p:spPr>
          <a:xfrm flipH="1">
            <a:off x="5210356" y="2846717"/>
            <a:ext cx="2113470" cy="72322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70BB402-1979-1335-9444-1814F8457694}"/>
              </a:ext>
            </a:extLst>
          </p:cNvPr>
          <p:cNvSpPr txBox="1"/>
          <p:nvPr/>
        </p:nvSpPr>
        <p:spPr>
          <a:xfrm>
            <a:off x="7323825" y="2441274"/>
            <a:ext cx="3795623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TW" sz="2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There is a </a:t>
            </a:r>
            <a:r>
              <a:rPr lang="en-US" altLang="zh-TW" sz="28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ReadOnly</a:t>
            </a:r>
            <a:r>
              <a:rPr lang="en-US" altLang="zh-TW" sz="2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Textbox in the middle.</a:t>
            </a:r>
            <a:endParaRPr lang="zh-TW" altLang="en-US" sz="2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50511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>
            <a:off x="6057083" y="3159577"/>
            <a:ext cx="6007706" cy="3379335"/>
            <a:chOff x="5460521" y="2017467"/>
            <a:chExt cx="6007706" cy="3379335"/>
          </a:xfrm>
        </p:grpSpPr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26DB5B84-42D9-ECCC-7836-233D30DB2A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5460521" y="2017467"/>
              <a:ext cx="6007706" cy="3379335"/>
            </a:xfrm>
            <a:prstGeom prst="rect">
              <a:avLst/>
            </a:prstGeom>
          </p:spPr>
        </p:pic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D36A0432-ECEF-17A9-2442-57E4A442994C}"/>
                </a:ext>
              </a:extLst>
            </p:cNvPr>
            <p:cNvSpPr/>
            <p:nvPr/>
          </p:nvSpPr>
          <p:spPr>
            <a:xfrm>
              <a:off x="7780386" y="4005530"/>
              <a:ext cx="802897" cy="273171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0A8F5279-B8C0-F1B0-8EDA-8DE08D5157F5}"/>
                </a:ext>
              </a:extLst>
            </p:cNvPr>
            <p:cNvSpPr/>
            <p:nvPr/>
          </p:nvSpPr>
          <p:spPr>
            <a:xfrm>
              <a:off x="5854460" y="4018470"/>
              <a:ext cx="700580" cy="588036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C1A2008C-3D6F-F28F-CA58-2EA32AF2B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File Format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17F554-B741-ADB2-40BD-354289828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4697848" cy="3731149"/>
          </a:xfrm>
        </p:spPr>
        <p:txBody>
          <a:bodyPr/>
          <a:lstStyle/>
          <a:p>
            <a:r>
              <a:rPr lang="en-US" altLang="zh-TW" dirty="0"/>
              <a:t>The file is saved as a text file with the </a:t>
            </a:r>
            <a:r>
              <a:rPr lang="en-US" altLang="zh-TW" dirty="0">
                <a:solidFill>
                  <a:srgbClr val="FF0000"/>
                </a:solidFill>
              </a:rPr>
              <a:t>.</a:t>
            </a:r>
            <a:r>
              <a:rPr lang="en-US" altLang="zh-TW" dirty="0" err="1">
                <a:solidFill>
                  <a:srgbClr val="FF0000"/>
                </a:solidFill>
              </a:rPr>
              <a:t>todo</a:t>
            </a:r>
            <a:r>
              <a:rPr lang="en-US" altLang="zh-TW" dirty="0"/>
              <a:t> extension.</a:t>
            </a:r>
          </a:p>
          <a:p>
            <a:r>
              <a:rPr lang="en-US" altLang="zh-TW" dirty="0"/>
              <a:t>Each line of text represents an event.</a:t>
            </a:r>
          </a:p>
          <a:p>
            <a:r>
              <a:rPr lang="en-US" altLang="zh-TW" dirty="0"/>
              <a:t>Notice: It’s better to enable file extensions.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37AEA3-38CD-966D-FAE8-BE3934EF8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5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369047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26DB5B84-42D9-ECCC-7836-233D30DB2A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976423" y="2849488"/>
            <a:ext cx="5834576" cy="3796737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1A2008C-3D6F-F28F-CA58-2EA32AF2B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File Function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17F554-B741-ADB2-40BD-354289828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4928507" cy="4268003"/>
          </a:xfrm>
        </p:spPr>
        <p:txBody>
          <a:bodyPr/>
          <a:lstStyle/>
          <a:p>
            <a:r>
              <a:rPr lang="en-US" altLang="zh-TW" dirty="0"/>
              <a:t>Five buttons should be listed on the drop-down menu after clicking the “</a:t>
            </a:r>
            <a:r>
              <a:rPr lang="en-US" altLang="zh-TW" b="1" dirty="0"/>
              <a:t>File</a:t>
            </a:r>
            <a:r>
              <a:rPr lang="en-US" altLang="zh-TW" dirty="0"/>
              <a:t>” on </a:t>
            </a:r>
            <a:r>
              <a:rPr lang="en-US" altLang="zh-TW" dirty="0" err="1"/>
              <a:t>MenuStrip</a:t>
            </a:r>
            <a:r>
              <a:rPr lang="en-US" altLang="zh-TW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New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Open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Save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Save as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Quit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7160ADF-A251-15EC-4E9A-A914EA861B83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771E5EC9-0AE7-4DA6-91A2-BEB118ECAB88}" type="datetime1">
              <a:rPr lang="zh-TW" altLang="en-US" noProof="0" smtClean="0"/>
              <a:t>2022/10/29</a:t>
            </a:fld>
            <a:endParaRPr lang="zh-TW" altLang="en-US" noProof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37AEA3-38CD-966D-FAE8-BE3934EF8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6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504250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A2008C-3D6F-F28F-CA58-2EA32AF2B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rmAutofit/>
          </a:bodyPr>
          <a:lstStyle/>
          <a:p>
            <a:r>
              <a:rPr lang="en-US" altLang="zh-TW" dirty="0"/>
              <a:t>File Function - New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26DB5B84-42D9-ECCC-7836-233D30DB2A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423409" y="2593512"/>
            <a:ext cx="4151608" cy="2697994"/>
          </a:xfrm>
          <a:prstGeom prst="rect">
            <a:avLst/>
          </a:prstGeom>
          <a:noFill/>
        </p:spPr>
      </p:pic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7160ADF-A251-15EC-4E9A-A914EA861B83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3810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771E5EC9-0AE7-4DA6-91A2-BEB118ECAB88}" type="datetime1">
              <a:rPr lang="zh-TW" altLang="en-US" noProof="0" smtClean="0"/>
              <a:pPr>
                <a:spcAft>
                  <a:spcPts val="600"/>
                </a:spcAft>
              </a:pPr>
              <a:t>2022/10/29</a:t>
            </a:fld>
            <a:endParaRPr lang="zh-TW" altLang="en-US" noProof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37AEA3-38CD-966D-FAE8-BE3934EF8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altLang="zh-TW" noProof="0" smtClean="0"/>
              <a:pPr>
                <a:spcAft>
                  <a:spcPts val="600"/>
                </a:spcAft>
              </a:pPr>
              <a:t>7</a:t>
            </a:fld>
            <a:endParaRPr lang="zh-TW" altLang="en-US" noProof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295D426-30AB-97E3-B29C-9961AB09FA5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516193" y="2578453"/>
            <a:ext cx="4201872" cy="2730660"/>
          </a:xfrm>
          <a:prstGeom prst="rect">
            <a:avLst/>
          </a:prstGeom>
          <a:noFill/>
        </p:spPr>
      </p:pic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09256165-2451-370A-9BC4-ABE99F11F7D8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7136248" cy="522514"/>
          </a:xfrm>
        </p:spPr>
        <p:txBody>
          <a:bodyPr>
            <a:normAutofit fontScale="92500"/>
          </a:bodyPr>
          <a:lstStyle/>
          <a:p>
            <a:r>
              <a:rPr lang="en-US" altLang="zh-TW" sz="2200" b="0" dirty="0"/>
              <a:t>Press the “</a:t>
            </a:r>
            <a:r>
              <a:rPr lang="en-US" altLang="zh-TW" sz="2200" dirty="0"/>
              <a:t>New</a:t>
            </a:r>
            <a:r>
              <a:rPr lang="en-US" altLang="zh-TW" sz="2200" b="0" dirty="0"/>
              <a:t>” button, and the to-do list should be reset.</a:t>
            </a:r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2A1B3ADA-CBCD-4CF3-E51C-BC21623CA88E}"/>
              </a:ext>
            </a:extLst>
          </p:cNvPr>
          <p:cNvSpPr/>
          <p:nvPr/>
        </p:nvSpPr>
        <p:spPr>
          <a:xfrm>
            <a:off x="5762445" y="3614468"/>
            <a:ext cx="520790" cy="2070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8137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A2008C-3D6F-F28F-CA58-2EA32AF2B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File Function –</a:t>
            </a:r>
            <a:r>
              <a:rPr lang="zh-TW" altLang="en-US" dirty="0"/>
              <a:t> </a:t>
            </a:r>
            <a:r>
              <a:rPr lang="en-US" altLang="zh-TW" dirty="0"/>
              <a:t>Open File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17F554-B741-ADB2-40BD-354289828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5472204" cy="3366815"/>
          </a:xfrm>
        </p:spPr>
        <p:txBody>
          <a:bodyPr/>
          <a:lstStyle/>
          <a:p>
            <a:r>
              <a:rPr lang="en-US" altLang="zh-TW" dirty="0"/>
              <a:t>Select “</a:t>
            </a:r>
            <a:r>
              <a:rPr lang="en-US" altLang="zh-TW" b="1" dirty="0"/>
              <a:t>Open File</a:t>
            </a:r>
            <a:r>
              <a:rPr lang="en-US" altLang="zh-TW" dirty="0"/>
              <a:t>” and choose the file to read in.</a:t>
            </a:r>
          </a:p>
          <a:p>
            <a:r>
              <a:rPr lang="en-US" altLang="zh-TW" dirty="0"/>
              <a:t>3 kinds of filters to choose from: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*.</a:t>
            </a:r>
            <a:r>
              <a:rPr lang="en-US" altLang="zh-TW" dirty="0" err="1"/>
              <a:t>todo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*.txt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*.*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37AEA3-38CD-966D-FAE8-BE3934EF8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8</a:t>
            </a:fld>
            <a:endParaRPr lang="zh-TW" altLang="en-US" noProof="0"/>
          </a:p>
        </p:txBody>
      </p:sp>
      <p:grpSp>
        <p:nvGrpSpPr>
          <p:cNvPr id="4" name="群組 3"/>
          <p:cNvGrpSpPr/>
          <p:nvPr/>
        </p:nvGrpSpPr>
        <p:grpSpPr>
          <a:xfrm>
            <a:off x="6730425" y="2470548"/>
            <a:ext cx="5080574" cy="3366815"/>
            <a:chOff x="6323734" y="2017467"/>
            <a:chExt cx="5080574" cy="3366815"/>
          </a:xfrm>
        </p:grpSpPr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26DB5B84-42D9-ECCC-7836-233D30DB2A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6323734" y="2017467"/>
              <a:ext cx="5080574" cy="3192888"/>
            </a:xfrm>
            <a:prstGeom prst="rect">
              <a:avLst/>
            </a:prstGeom>
          </p:spPr>
        </p:pic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CB3DA563-30CF-6F3B-0B22-41E901D04281}"/>
                </a:ext>
              </a:extLst>
            </p:cNvPr>
            <p:cNvSpPr/>
            <p:nvPr/>
          </p:nvSpPr>
          <p:spPr>
            <a:xfrm>
              <a:off x="9947596" y="4643624"/>
              <a:ext cx="1456712" cy="740658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50928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A2008C-3D6F-F28F-CA58-2EA32AF2B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File Function –</a:t>
            </a:r>
            <a:r>
              <a:rPr lang="zh-TW" altLang="en-US" dirty="0"/>
              <a:t> </a:t>
            </a:r>
            <a:r>
              <a:rPr lang="en-US" altLang="zh-TW" dirty="0"/>
              <a:t>Save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17F554-B741-ADB2-40BD-354289828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4928507" cy="3839636"/>
          </a:xfrm>
        </p:spPr>
        <p:txBody>
          <a:bodyPr/>
          <a:lstStyle/>
          <a:p>
            <a:r>
              <a:rPr lang="en-US" altLang="zh-TW" dirty="0"/>
              <a:t>Click “Save” to save the file.</a:t>
            </a:r>
          </a:p>
          <a:p>
            <a:r>
              <a:rPr lang="en-US" altLang="zh-TW" dirty="0"/>
              <a:t>If you </a:t>
            </a:r>
            <a:r>
              <a:rPr lang="en-US" altLang="zh-TW" dirty="0">
                <a:solidFill>
                  <a:srgbClr val="FF0000"/>
                </a:solidFill>
              </a:rPr>
              <a:t>open an existing file </a:t>
            </a:r>
            <a:r>
              <a:rPr lang="en-US" altLang="zh-TW" dirty="0"/>
              <a:t>first, the original file will be overwritten when you select “Save”.</a:t>
            </a:r>
          </a:p>
          <a:p>
            <a:r>
              <a:rPr lang="en-US" altLang="zh-TW" dirty="0"/>
              <a:t>If you </a:t>
            </a:r>
            <a:r>
              <a:rPr lang="en-US" altLang="zh-TW" dirty="0">
                <a:solidFill>
                  <a:srgbClr val="FF0000"/>
                </a:solidFill>
              </a:rPr>
              <a:t>create a new file </a:t>
            </a:r>
            <a:r>
              <a:rPr lang="en-US" altLang="zh-TW" dirty="0"/>
              <a:t>first, it will be </a:t>
            </a:r>
            <a:r>
              <a:rPr lang="en-US" altLang="zh-TW" b="1" dirty="0"/>
              <a:t>saved as a new file</a:t>
            </a:r>
            <a:r>
              <a:rPr lang="en-US" altLang="zh-TW" dirty="0"/>
              <a:t> when you select “Save”.</a:t>
            </a:r>
          </a:p>
          <a:p>
            <a:endParaRPr lang="en-US" altLang="zh-TW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37AEA3-38CD-966D-FAE8-BE3934EF8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9</a:t>
            </a:fld>
            <a:endParaRPr lang="zh-TW" altLang="en-US" noProof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26DB5B84-42D9-ECCC-7836-233D30DB2A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407452" y="2017467"/>
            <a:ext cx="4913137" cy="319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27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257828_TF45331398_Win32" id="{23A4F419-0944-4273-B502-742E5F211EB8}" vid="{3A1ECA11-6685-43D9-8277-0D384E247C8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5BAB77-79E1-4739-AA51-10C9079186D6}">
  <ds:schemaRefs>
    <ds:schemaRef ds:uri="http://purl.org/dc/terms/"/>
    <ds:schemaRef ds:uri="http://schemas.microsoft.com/sharepoint/v3"/>
    <ds:schemaRef ds:uri="http://purl.org/dc/dcmitype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230e9df3-be65-4c73-a93b-d1236ebd677e"/>
    <ds:schemaRef ds:uri="16c05727-aa75-4e4a-9b5f-8a80a1165891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通用簡報</Template>
  <TotalTime>1125</TotalTime>
  <Words>927</Words>
  <Application>Microsoft Office PowerPoint</Application>
  <PresentationFormat>寬螢幕</PresentationFormat>
  <Paragraphs>131</Paragraphs>
  <Slides>25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29" baseType="lpstr">
      <vt:lpstr>Microsoft JhengHei UI</vt:lpstr>
      <vt:lpstr>Arial</vt:lpstr>
      <vt:lpstr>Tenorite</vt:lpstr>
      <vt:lpstr>Office 佈景主題</vt:lpstr>
      <vt:lpstr>Practice 7</vt:lpstr>
      <vt:lpstr>Practice 7 - 1</vt:lpstr>
      <vt:lpstr>To-do List Programming </vt:lpstr>
      <vt:lpstr>Initial Screen</vt:lpstr>
      <vt:lpstr>File Format</vt:lpstr>
      <vt:lpstr>File Function</vt:lpstr>
      <vt:lpstr>File Function - New</vt:lpstr>
      <vt:lpstr>File Function – Open File</vt:lpstr>
      <vt:lpstr>File Function – Save</vt:lpstr>
      <vt:lpstr>File Function – Save As</vt:lpstr>
      <vt:lpstr>File Function – Quit</vt:lpstr>
      <vt:lpstr>View Function – Font Size</vt:lpstr>
      <vt:lpstr>Add Task</vt:lpstr>
      <vt:lpstr>Add Task</vt:lpstr>
      <vt:lpstr>Practice 7 - 2</vt:lpstr>
      <vt:lpstr>To-do List Programming</vt:lpstr>
      <vt:lpstr>Initial Screen</vt:lpstr>
      <vt:lpstr>File Format</vt:lpstr>
      <vt:lpstr>Show Task</vt:lpstr>
      <vt:lpstr>Complete Task</vt:lpstr>
      <vt:lpstr>Show/Hide Completed Task</vt:lpstr>
      <vt:lpstr>Edit Function</vt:lpstr>
      <vt:lpstr>Edit Function – Delete Task</vt:lpstr>
      <vt:lpstr>Edit Function – Find Task</vt:lpstr>
      <vt:lpstr>Edit Function – Find Task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1</dc:title>
  <dc:creator>林群凱</dc:creator>
  <cp:lastModifiedBy>林群凱</cp:lastModifiedBy>
  <cp:revision>97</cp:revision>
  <dcterms:created xsi:type="dcterms:W3CDTF">2022-09-11T07:26:14Z</dcterms:created>
  <dcterms:modified xsi:type="dcterms:W3CDTF">2022-10-29T05:10:38Z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