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10" r:id="rId3"/>
    <p:sldId id="311" r:id="rId4"/>
    <p:sldId id="320" r:id="rId5"/>
    <p:sldId id="313" r:id="rId6"/>
    <p:sldId id="312" r:id="rId7"/>
    <p:sldId id="314" r:id="rId8"/>
    <p:sldId id="315" r:id="rId9"/>
    <p:sldId id="316" r:id="rId10"/>
    <p:sldId id="317" r:id="rId11"/>
    <p:sldId id="318" r:id="rId12"/>
    <p:sldId id="319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29" autoAdjust="0"/>
  </p:normalViewPr>
  <p:slideViewPr>
    <p:cSldViewPr showGuides="1">
      <p:cViewPr varScale="1">
        <p:scale>
          <a:sx n="118" d="100"/>
          <a:sy n="118" d="100"/>
        </p:scale>
        <p:origin x="400" y="19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4/11/19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4/11/19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bitcoin.pdf" TargetMode="External"/><Relationship Id="rId2" Type="http://schemas.openxmlformats.org/officeDocument/2006/relationships/hyperlink" Target="https://www.bernardmarr.com/default.asp?contentID=117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1524000"/>
            <a:ext cx="8229600" cy="28956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Cryptocurrency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2018</a:t>
            </a:r>
          </a:p>
          <a:p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&amp; EVOLUTION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1998 – 2009 The pre-Bitcoin years</a:t>
            </a:r>
          </a:p>
          <a:p>
            <a:pPr lvl="1"/>
            <a:r>
              <a:rPr lang="en-US" sz="1600" dirty="0"/>
              <a:t>Although Bitcoin was the first established </a:t>
            </a:r>
            <a:r>
              <a:rPr lang="en-US" sz="1600" dirty="0">
                <a:hlinkClick r:id="rId2"/>
              </a:rPr>
              <a:t>cryptocurrency</a:t>
            </a:r>
            <a:r>
              <a:rPr lang="en-US" sz="1600" dirty="0"/>
              <a:t>, there had been previous attempts at creating online currencies, two examples of these were B-Money and Bit Gold, which were formulated but never fully developed.</a:t>
            </a:r>
          </a:p>
          <a:p>
            <a:pPr lvl="1"/>
            <a:r>
              <a:rPr lang="en-US" dirty="0"/>
              <a:t>In 2009, a paper called </a:t>
            </a:r>
            <a:r>
              <a:rPr lang="en-US" dirty="0">
                <a:hlinkClick r:id="rId3"/>
              </a:rPr>
              <a:t>Bitcoin – A Peer to Peer Electronic Cash System</a:t>
            </a:r>
            <a:r>
              <a:rPr lang="en-US" dirty="0"/>
              <a:t> was posted to a mailing list discussion on cryptography, by Satoshi Nakamoto, whose real identity remains a mystery.</a:t>
            </a:r>
            <a:endParaRPr lang="en-US" b="1" dirty="0"/>
          </a:p>
          <a:p>
            <a:pPr lvl="1"/>
            <a:r>
              <a:rPr lang="en-US" dirty="0"/>
              <a:t>In 2010, Bitcoin is finally valued, then in 2011 rivals appear (</a:t>
            </a:r>
            <a:r>
              <a:rPr lang="en-US" dirty="0" err="1"/>
              <a:t>Namecoin</a:t>
            </a:r>
            <a:r>
              <a:rPr lang="en-US" dirty="0"/>
              <a:t> &amp; Litecoin) which led to Bitcoin crash in 2013.</a:t>
            </a:r>
          </a:p>
          <a:p>
            <a:pPr lvl="1"/>
            <a:r>
              <a:rPr lang="en-US" dirty="0" err="1"/>
              <a:t>Ehereum</a:t>
            </a:r>
            <a:r>
              <a:rPr lang="en-US" dirty="0"/>
              <a:t> appears in 2016 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3070" y="297027"/>
            <a:ext cx="9144001" cy="609600"/>
          </a:xfrm>
        </p:spPr>
        <p:txBody>
          <a:bodyPr/>
          <a:lstStyle/>
          <a:p>
            <a:r>
              <a:rPr lang="en-US" dirty="0"/>
              <a:t>Coin vs. Coin Comparisons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CE869-E150-3A43-9219-14B971D8A91C}"/>
              </a:ext>
            </a:extLst>
          </p:cNvPr>
          <p:cNvSpPr txBox="1"/>
          <p:nvPr/>
        </p:nvSpPr>
        <p:spPr>
          <a:xfrm>
            <a:off x="531812" y="91751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Coin Percent of 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C6526-F70D-384B-ADDF-A057F1C8AB57}"/>
              </a:ext>
            </a:extLst>
          </p:cNvPr>
          <p:cNvSpPr txBox="1"/>
          <p:nvPr/>
        </p:nvSpPr>
        <p:spPr>
          <a:xfrm>
            <a:off x="531812" y="5839788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</a:t>
            </a:r>
          </a:p>
          <a:p>
            <a:r>
              <a:rPr lang="en-US" dirty="0"/>
              <a:t>Coin vs. Coin P-Value = 0.2500</a:t>
            </a:r>
          </a:p>
          <a:p>
            <a:r>
              <a:rPr lang="en-US" dirty="0"/>
              <a:t>P-Value W/ Tether = 1.7157990391769624e-07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43301-ED3F-E043-94B5-48D38107B86B}"/>
              </a:ext>
            </a:extLst>
          </p:cNvPr>
          <p:cNvSpPr txBox="1"/>
          <p:nvPr/>
        </p:nvSpPr>
        <p:spPr>
          <a:xfrm>
            <a:off x="9790793" y="2514600"/>
            <a:ext cx="2363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Mean % Change 2018</a:t>
            </a:r>
          </a:p>
          <a:p>
            <a:endParaRPr lang="en-US" sz="1600" b="1" dirty="0"/>
          </a:p>
          <a:p>
            <a:r>
              <a:rPr lang="en-US" sz="1600" dirty="0"/>
              <a:t>BTC% -3.395422e-01 </a:t>
            </a:r>
          </a:p>
          <a:p>
            <a:r>
              <a:rPr lang="en-US" sz="1600" dirty="0"/>
              <a:t>ETH% -4.556945e-01 </a:t>
            </a:r>
          </a:p>
          <a:p>
            <a:r>
              <a:rPr lang="en-US" sz="1600" dirty="0"/>
              <a:t>LTC% -5.310612e-01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482146-36C5-A842-91F5-8A2A3F78B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362194"/>
            <a:ext cx="9144001" cy="4477594"/>
          </a:xfr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3070" y="297027"/>
            <a:ext cx="9144001" cy="609600"/>
          </a:xfrm>
        </p:spPr>
        <p:txBody>
          <a:bodyPr/>
          <a:lstStyle/>
          <a:p>
            <a:r>
              <a:rPr lang="en-US" dirty="0"/>
              <a:t>Coin vs. Coin Comparisons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CE869-E150-3A43-9219-14B971D8A91C}"/>
              </a:ext>
            </a:extLst>
          </p:cNvPr>
          <p:cNvSpPr txBox="1"/>
          <p:nvPr/>
        </p:nvSpPr>
        <p:spPr>
          <a:xfrm>
            <a:off x="531812" y="91751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Between Coins?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C6526-F70D-384B-ADDF-A057F1C8AB57}"/>
              </a:ext>
            </a:extLst>
          </p:cNvPr>
          <p:cNvSpPr txBox="1"/>
          <p:nvPr/>
        </p:nvSpPr>
        <p:spPr>
          <a:xfrm>
            <a:off x="531812" y="610426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Wild daily variances observed from +30% to -25%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Tether (USD) stays very consistent with minimal change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4E4D9BC-9114-DC48-A0C3-DFDBA5E4B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448047"/>
            <a:ext cx="5562600" cy="433936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30CD25-B145-D34A-943E-05DB2FC6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102179"/>
            <a:ext cx="4657700" cy="49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SHARP RATIO S&amp;P VS CRYPTOS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HEDGING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98</TotalTime>
  <Words>179</Words>
  <Application>Microsoft Macintosh PowerPoint</Application>
  <PresentationFormat>Custom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Digital Blue Tunnel 16x9</vt:lpstr>
      <vt:lpstr>Cryptocurrency Analysis</vt:lpstr>
      <vt:lpstr>HISTORY &amp; EVOLUTION</vt:lpstr>
      <vt:lpstr>Coin vs. Coin Comparisons</vt:lpstr>
      <vt:lpstr>Coin vs. Coin Comparisons</vt:lpstr>
      <vt:lpstr>SHARP RATIO S&amp;P VS CRYPTOS</vt:lpstr>
      <vt:lpstr>HEDGING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Analysis</dc:title>
  <dc:creator>Alex Garfias</dc:creator>
  <cp:lastModifiedBy>Andrew Scott</cp:lastModifiedBy>
  <cp:revision>16</cp:revision>
  <dcterms:created xsi:type="dcterms:W3CDTF">2019-04-05T03:49:48Z</dcterms:created>
  <dcterms:modified xsi:type="dcterms:W3CDTF">2019-04-12T03:25:33Z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