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22" r:id="rId3"/>
    <p:sldId id="310" r:id="rId4"/>
    <p:sldId id="321" r:id="rId5"/>
    <p:sldId id="311" r:id="rId6"/>
    <p:sldId id="320" r:id="rId7"/>
    <p:sldId id="313" r:id="rId8"/>
    <p:sldId id="312" r:id="rId9"/>
    <p:sldId id="323" r:id="rId10"/>
    <p:sldId id="314" r:id="rId11"/>
    <p:sldId id="315" r:id="rId12"/>
    <p:sldId id="316" r:id="rId13"/>
    <p:sldId id="317" r:id="rId14"/>
    <p:sldId id="318" r:id="rId15"/>
    <p:sldId id="319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29" autoAdjust="0"/>
  </p:normalViewPr>
  <p:slideViewPr>
    <p:cSldViewPr showGuides="1">
      <p:cViewPr varScale="1">
        <p:scale>
          <a:sx n="118" d="100"/>
          <a:sy n="118" d="100"/>
        </p:scale>
        <p:origin x="400" y="19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hyperlink" Target="https://www.bernardmarr.com/default.asp?contentID=117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79612" y="1817914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Cryptocurrency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4299857"/>
            <a:ext cx="8229600" cy="74022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4800" dirty="0"/>
              <a:t>2018</a:t>
            </a:r>
          </a:p>
          <a:p>
            <a:endParaRPr lang="it-IT" sz="4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CF3420-9C78-264D-AF56-2350F72DB9BB}"/>
              </a:ext>
            </a:extLst>
          </p:cNvPr>
          <p:cNvSpPr txBox="1">
            <a:spLocks/>
          </p:cNvSpPr>
          <p:nvPr/>
        </p:nvSpPr>
        <p:spPr>
          <a:xfrm>
            <a:off x="1979612" y="504008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Alex </a:t>
            </a:r>
            <a:r>
              <a:rPr lang="it-IT" sz="2400" dirty="0" err="1">
                <a:solidFill>
                  <a:schemeClr val="tx1"/>
                </a:solidFill>
              </a:rPr>
              <a:t>garfias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 err="1">
                <a:solidFill>
                  <a:schemeClr val="tx1"/>
                </a:solidFill>
              </a:rPr>
              <a:t>Aritra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ghosh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Brandon </a:t>
            </a:r>
            <a:r>
              <a:rPr lang="it-IT" sz="2400" dirty="0" err="1">
                <a:solidFill>
                  <a:schemeClr val="tx1"/>
                </a:solidFill>
              </a:rPr>
              <a:t>leal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Andrew Scott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0"/>
            <a:ext cx="8692399" cy="762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Team Motivation for Crypto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Much of our motivation surrounding choosing crypto currency is because it’s a hot topic right now</a:t>
            </a:r>
          </a:p>
          <a:p>
            <a:pPr lvl="1"/>
            <a:r>
              <a:rPr lang="en-US" dirty="0"/>
              <a:t>We wanted to know based on historical data if crypto currencies were a good option for long term investments</a:t>
            </a:r>
          </a:p>
          <a:p>
            <a:pPr lvl="1"/>
            <a:r>
              <a:rPr lang="en-US" dirty="0"/>
              <a:t>Are crypto currencies a good choice to use to trade with?</a:t>
            </a:r>
          </a:p>
          <a:p>
            <a:pPr lvl="1"/>
            <a:r>
              <a:rPr lang="en-US" dirty="0"/>
              <a:t>Do currency changes correlate with </a:t>
            </a:r>
            <a:r>
              <a:rPr lang="en-US" dirty="0" err="1"/>
              <a:t>eachother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r>
              <a:rPr lang="en-US" dirty="0"/>
              <a:t>Based off of 2018 historical data, crypto currencies do not make a good long term investment, however choosing to trade currencies can make for a profitable portfolio as you will see in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33336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&amp; EVOLUTION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1998 – 2009 The pre-Bitcoin years</a:t>
            </a:r>
          </a:p>
          <a:p>
            <a:pPr lvl="1"/>
            <a:r>
              <a:rPr lang="en-US" sz="1600" dirty="0"/>
              <a:t>Although Bitcoin was the first established </a:t>
            </a:r>
            <a:r>
              <a:rPr lang="en-US" sz="1600" dirty="0">
                <a:hlinkClick r:id="rId2"/>
              </a:rPr>
              <a:t>cryptocurrency</a:t>
            </a:r>
            <a:r>
              <a:rPr lang="en-US" sz="1600" dirty="0"/>
              <a:t>, there had been previous attempts at creating online currencies, two examples of these were B-Money and Bit Gold, which were formulated but never fully developed.</a:t>
            </a:r>
          </a:p>
          <a:p>
            <a:pPr lvl="1"/>
            <a:r>
              <a:rPr lang="en-US" dirty="0"/>
              <a:t>In 2009, a paper called </a:t>
            </a:r>
            <a:r>
              <a:rPr lang="en-US" dirty="0">
                <a:hlinkClick r:id="rId3"/>
              </a:rPr>
              <a:t>Bitcoin – A Peer to Peer Electronic Cash System</a:t>
            </a:r>
            <a:r>
              <a:rPr lang="en-US" dirty="0"/>
              <a:t> was posted to a mailing list discussion on cryptography, by Satoshi Nakamoto, whose real identity remains a mystery.</a:t>
            </a:r>
            <a:endParaRPr lang="en-US" b="1" dirty="0"/>
          </a:p>
          <a:p>
            <a:pPr lvl="1"/>
            <a:r>
              <a:rPr lang="en-US" dirty="0"/>
              <a:t>In 2010, Bitcoin is finally valued, then in 2011 rivals appear (</a:t>
            </a:r>
            <a:r>
              <a:rPr lang="en-US" dirty="0" err="1"/>
              <a:t>Namecoin</a:t>
            </a:r>
            <a:r>
              <a:rPr lang="en-US" dirty="0"/>
              <a:t> &amp; Litecoin) which led to Bitcoin crash in 2013.</a:t>
            </a:r>
          </a:p>
          <a:p>
            <a:pPr lvl="1"/>
            <a:r>
              <a:rPr lang="en-US" dirty="0" err="1"/>
              <a:t>Ehereum</a:t>
            </a:r>
            <a:r>
              <a:rPr lang="en-US" dirty="0"/>
              <a:t> appears in 2016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Data Cleaning and Exploration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Initial data gathering proved to be more difficult than we anticipated, many sites wanted us to subscribe to gather historical data</a:t>
            </a:r>
          </a:p>
          <a:p>
            <a:r>
              <a:rPr lang="en-US" sz="1800" dirty="0"/>
              <a:t>Google has depreciated their finance API</a:t>
            </a:r>
          </a:p>
          <a:p>
            <a:r>
              <a:rPr lang="en-US" sz="1800" dirty="0"/>
              <a:t>Yahoo API is no longer updated, and has minimal documentation</a:t>
            </a:r>
          </a:p>
          <a:p>
            <a:r>
              <a:rPr lang="en-US" sz="1800" dirty="0"/>
              <a:t>Ultimately data was extracted from Yahoo, and </a:t>
            </a:r>
            <a:r>
              <a:rPr lang="en-US" sz="1800" dirty="0" err="1"/>
              <a:t>QuantConnect</a:t>
            </a:r>
            <a:endParaRPr lang="en-US" sz="1800" dirty="0"/>
          </a:p>
          <a:p>
            <a:r>
              <a:rPr lang="en-US" sz="1800" dirty="0"/>
              <a:t>Data scrubbing  was completed- gathering our data into </a:t>
            </a:r>
            <a:r>
              <a:rPr lang="en-US" sz="1800" dirty="0" err="1"/>
              <a:t>dataframes</a:t>
            </a:r>
            <a:r>
              <a:rPr lang="en-US" sz="1800" dirty="0"/>
              <a:t>, changing decimals to whole numbers, creating moving averages</a:t>
            </a:r>
          </a:p>
          <a:p>
            <a:r>
              <a:rPr lang="en-US" sz="1800" dirty="0"/>
              <a:t>Connecting to Twitter data proved to be a challenge</a:t>
            </a:r>
          </a:p>
          <a:p>
            <a:r>
              <a:rPr lang="en-US" sz="1800" dirty="0"/>
              <a:t>To evaluate data for trading Monte Carlo simulations were completed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the daily changes look like compared to the Dollar?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583978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correlation between daily changes?</a:t>
            </a:r>
          </a:p>
          <a:p>
            <a:r>
              <a:rPr lang="en-US" dirty="0"/>
              <a:t>Coin vs. Coin P-Value = 0.2500</a:t>
            </a:r>
          </a:p>
          <a:p>
            <a:r>
              <a:rPr lang="en-US" dirty="0"/>
              <a:t>P-Value W/ Tether = 1.7157990391769624e-07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43301-ED3F-E043-94B5-48D38107B86B}"/>
              </a:ext>
            </a:extLst>
          </p:cNvPr>
          <p:cNvSpPr txBox="1"/>
          <p:nvPr/>
        </p:nvSpPr>
        <p:spPr>
          <a:xfrm>
            <a:off x="9790793" y="2514600"/>
            <a:ext cx="2363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 % Change 2018</a:t>
            </a:r>
          </a:p>
          <a:p>
            <a:endParaRPr lang="en-US" sz="1600" b="1" dirty="0"/>
          </a:p>
          <a:p>
            <a:r>
              <a:rPr lang="en-US" sz="1600" dirty="0"/>
              <a:t>BTC% -3.395422e-01 </a:t>
            </a:r>
          </a:p>
          <a:p>
            <a:r>
              <a:rPr lang="en-US" sz="1600" dirty="0"/>
              <a:t>ETH% -4.556945e-01 </a:t>
            </a:r>
          </a:p>
          <a:p>
            <a:r>
              <a:rPr lang="en-US" sz="1600" dirty="0"/>
              <a:t>LTC% -5.310612e-01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482146-36C5-A842-91F5-8A2A3F78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62194"/>
            <a:ext cx="9144001" cy="4477594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coin has the most variance?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610426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Wild daily variances observed from +30% to -25%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Tether (USD) stays very consistent with minimal change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4E4D9BC-9114-DC48-A0C3-DFDBA5E4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448047"/>
            <a:ext cx="5562600" cy="433936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30CD25-B145-D34A-943E-05DB2FC6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102179"/>
            <a:ext cx="4657700" cy="49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SHARP RATIO S&amp;P VS CRYPTOS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HEDGING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Post </a:t>
            </a:r>
            <a:r>
              <a:rPr lang="en-US" b="1" dirty="0" err="1"/>
              <a:t>Mortum</a:t>
            </a:r>
            <a:r>
              <a:rPr lang="en-US" b="1" dirty="0"/>
              <a:t> &amp; Difficulties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biggest challenge proved to be connecting to data</a:t>
            </a:r>
          </a:p>
          <a:p>
            <a:r>
              <a:rPr lang="en-US" sz="1800" dirty="0"/>
              <a:t>Several hours were spent running simulations to identify trending</a:t>
            </a:r>
          </a:p>
          <a:p>
            <a:r>
              <a:rPr lang="en-US" sz="1800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0242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122</TotalTime>
  <Words>438</Words>
  <Application>Microsoft Macintosh PowerPoint</Application>
  <PresentationFormat>Custom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Digital Blue Tunnel 16x9</vt:lpstr>
      <vt:lpstr>Cryptocurrency Analysis</vt:lpstr>
      <vt:lpstr>Team Motivation for Crypto</vt:lpstr>
      <vt:lpstr>HISTORY &amp; EVOLUTION</vt:lpstr>
      <vt:lpstr>Data Cleaning and Exploration</vt:lpstr>
      <vt:lpstr>Coin vs. Coin Comparisons</vt:lpstr>
      <vt:lpstr>Coin vs. Coin Comparisons</vt:lpstr>
      <vt:lpstr>SHARP RATIO S&amp;P VS CRYPTOS</vt:lpstr>
      <vt:lpstr>HEDGING</vt:lpstr>
      <vt:lpstr>Post Mortum &amp; Difficulties</vt:lpstr>
      <vt:lpstr>Questions?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Analysis</dc:title>
  <dc:creator>Alex Garfias</dc:creator>
  <cp:lastModifiedBy>Andrew Scott</cp:lastModifiedBy>
  <cp:revision>25</cp:revision>
  <dcterms:created xsi:type="dcterms:W3CDTF">2019-04-05T03:49:48Z</dcterms:created>
  <dcterms:modified xsi:type="dcterms:W3CDTF">2019-04-12T03:54:59Z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