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80" r:id="rId3"/>
    <p:sldId id="284" r:id="rId4"/>
    <p:sldId id="285" r:id="rId5"/>
    <p:sldId id="286" r:id="rId6"/>
    <p:sldId id="287" r:id="rId7"/>
    <p:sldId id="288" r:id="rId8"/>
    <p:sldId id="289" r:id="rId9"/>
    <p:sldId id="290" r:id="rId10"/>
    <p:sldId id="291" r:id="rId11"/>
    <p:sldId id="292" r:id="rId12"/>
    <p:sldId id="293" r:id="rId13"/>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183A5D"/>
    <a:srgbClr val="132E49"/>
    <a:srgbClr val="0A1928"/>
    <a:srgbClr val="ED6579"/>
    <a:srgbClr val="01C4BE"/>
    <a:srgbClr val="3ABE99"/>
    <a:srgbClr val="C0162E"/>
    <a:srgbClr val="F397A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88" autoAdjust="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ECA2D-C952-426F-B70E-696C90FD7905}" type="datetimeFigureOut">
              <a:rPr lang="zh-CN" altLang="en-US" smtClean="0"/>
              <a:t>2023/5/15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45D65-8371-43C3-9D8D-FEC8D3DD1067}" type="slidenum">
              <a:rPr lang="zh-CN" altLang="en-US" smtClean="0"/>
              <a:t>‹#›</a:t>
            </a:fld>
            <a:endParaRPr lang="zh-CN" altLang="en-US"/>
          </a:p>
        </p:txBody>
      </p:sp>
    </p:spTree>
    <p:extLst>
      <p:ext uri="{BB962C8B-B14F-4D97-AF65-F5344CB8AC3E}">
        <p14:creationId xmlns:p14="http://schemas.microsoft.com/office/powerpoint/2010/main" val="4169118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968E2DE-9366-44AE-A78E-5AB84A26933A}" type="datetimeFigureOut">
              <a:rPr lang="zh-CN" altLang="en-US" smtClean="0"/>
              <a:pPr/>
              <a:t>2023/5/15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8429D3-D0E3-4A75-96D4-68BB5A2F4E44}" type="slidenum">
              <a:rPr lang="zh-CN" altLang="en-US" smtClean="0"/>
              <a:pPr/>
              <a:t>‹#›</a:t>
            </a:fld>
            <a:endParaRPr lang="zh-CN" altLang="en-US"/>
          </a:p>
        </p:txBody>
      </p:sp>
    </p:spTree>
    <p:extLst>
      <p:ext uri="{BB962C8B-B14F-4D97-AF65-F5344CB8AC3E}">
        <p14:creationId xmlns:p14="http://schemas.microsoft.com/office/powerpoint/2010/main" val="3256625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968E2DE-9366-44AE-A78E-5AB84A26933A}" type="datetimeFigureOut">
              <a:rPr lang="zh-CN" altLang="en-US" smtClean="0"/>
              <a:pPr/>
              <a:t>2023/5/15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8429D3-D0E3-4A75-96D4-68BB5A2F4E44}" type="slidenum">
              <a:rPr lang="zh-CN" altLang="en-US" smtClean="0"/>
              <a:pPr/>
              <a:t>‹#›</a:t>
            </a:fld>
            <a:endParaRPr lang="zh-CN" altLang="en-US"/>
          </a:p>
        </p:txBody>
      </p:sp>
    </p:spTree>
    <p:extLst>
      <p:ext uri="{BB962C8B-B14F-4D97-AF65-F5344CB8AC3E}">
        <p14:creationId xmlns:p14="http://schemas.microsoft.com/office/powerpoint/2010/main" val="281130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968E2DE-9366-44AE-A78E-5AB84A26933A}" type="datetimeFigureOut">
              <a:rPr lang="zh-CN" altLang="en-US" smtClean="0"/>
              <a:pPr/>
              <a:t>2023/5/15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8429D3-D0E3-4A75-96D4-68BB5A2F4E44}" type="slidenum">
              <a:rPr lang="zh-CN" altLang="en-US" smtClean="0"/>
              <a:pPr/>
              <a:t>‹#›</a:t>
            </a:fld>
            <a:endParaRPr lang="zh-CN" altLang="en-US"/>
          </a:p>
        </p:txBody>
      </p:sp>
    </p:spTree>
    <p:extLst>
      <p:ext uri="{BB962C8B-B14F-4D97-AF65-F5344CB8AC3E}">
        <p14:creationId xmlns:p14="http://schemas.microsoft.com/office/powerpoint/2010/main" val="172919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968E2DE-9366-44AE-A78E-5AB84A26933A}" type="datetimeFigureOut">
              <a:rPr lang="zh-CN" altLang="en-US" smtClean="0"/>
              <a:pPr/>
              <a:t>2023/5/15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8429D3-D0E3-4A75-96D4-68BB5A2F4E44}" type="slidenum">
              <a:rPr lang="zh-CN" altLang="en-US" smtClean="0"/>
              <a:pPr/>
              <a:t>‹#›</a:t>
            </a:fld>
            <a:endParaRPr lang="zh-CN" altLang="en-US"/>
          </a:p>
        </p:txBody>
      </p:sp>
    </p:spTree>
    <p:extLst>
      <p:ext uri="{BB962C8B-B14F-4D97-AF65-F5344CB8AC3E}">
        <p14:creationId xmlns:p14="http://schemas.microsoft.com/office/powerpoint/2010/main" val="4167154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968E2DE-9366-44AE-A78E-5AB84A26933A}" type="datetimeFigureOut">
              <a:rPr lang="zh-CN" altLang="en-US" smtClean="0"/>
              <a:pPr/>
              <a:t>2023/5/15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28429D3-D0E3-4A75-96D4-68BB5A2F4E44}" type="slidenum">
              <a:rPr lang="zh-CN" altLang="en-US" smtClean="0"/>
              <a:pPr/>
              <a:t>‹#›</a:t>
            </a:fld>
            <a:endParaRPr lang="zh-CN" altLang="en-US"/>
          </a:p>
        </p:txBody>
      </p:sp>
    </p:spTree>
    <p:extLst>
      <p:ext uri="{BB962C8B-B14F-4D97-AF65-F5344CB8AC3E}">
        <p14:creationId xmlns:p14="http://schemas.microsoft.com/office/powerpoint/2010/main" val="3526732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968E2DE-9366-44AE-A78E-5AB84A26933A}" type="datetimeFigureOut">
              <a:rPr lang="zh-CN" altLang="en-US" smtClean="0"/>
              <a:pPr/>
              <a:t>2023/5/15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28429D3-D0E3-4A75-96D4-68BB5A2F4E44}" type="slidenum">
              <a:rPr lang="zh-CN" altLang="en-US" smtClean="0"/>
              <a:pPr/>
              <a:t>‹#›</a:t>
            </a:fld>
            <a:endParaRPr lang="zh-CN" altLang="en-US"/>
          </a:p>
        </p:txBody>
      </p:sp>
    </p:spTree>
    <p:extLst>
      <p:ext uri="{BB962C8B-B14F-4D97-AF65-F5344CB8AC3E}">
        <p14:creationId xmlns:p14="http://schemas.microsoft.com/office/powerpoint/2010/main" val="2201401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968E2DE-9366-44AE-A78E-5AB84A26933A}" type="datetimeFigureOut">
              <a:rPr lang="zh-CN" altLang="en-US" smtClean="0"/>
              <a:pPr/>
              <a:t>2023/5/15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28429D3-D0E3-4A75-96D4-68BB5A2F4E44}" type="slidenum">
              <a:rPr lang="zh-CN" altLang="en-US" smtClean="0"/>
              <a:pPr/>
              <a:t>‹#›</a:t>
            </a:fld>
            <a:endParaRPr lang="zh-CN" altLang="en-US"/>
          </a:p>
        </p:txBody>
      </p:sp>
    </p:spTree>
    <p:extLst>
      <p:ext uri="{BB962C8B-B14F-4D97-AF65-F5344CB8AC3E}">
        <p14:creationId xmlns:p14="http://schemas.microsoft.com/office/powerpoint/2010/main" val="829781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968E2DE-9366-44AE-A78E-5AB84A26933A}" type="datetimeFigureOut">
              <a:rPr lang="zh-CN" altLang="en-US" smtClean="0"/>
              <a:pPr/>
              <a:t>2023/5/15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28429D3-D0E3-4A75-96D4-68BB5A2F4E44}" type="slidenum">
              <a:rPr lang="zh-CN" altLang="en-US" smtClean="0"/>
              <a:pPr/>
              <a:t>‹#›</a:t>
            </a:fld>
            <a:endParaRPr lang="zh-CN" altLang="en-US"/>
          </a:p>
        </p:txBody>
      </p:sp>
    </p:spTree>
    <p:extLst>
      <p:ext uri="{BB962C8B-B14F-4D97-AF65-F5344CB8AC3E}">
        <p14:creationId xmlns:p14="http://schemas.microsoft.com/office/powerpoint/2010/main" val="825477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68E2DE-9366-44AE-A78E-5AB84A26933A}" type="datetimeFigureOut">
              <a:rPr lang="zh-CN" altLang="en-US" smtClean="0"/>
              <a:pPr/>
              <a:t>2023/5/15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28429D3-D0E3-4A75-96D4-68BB5A2F4E44}" type="slidenum">
              <a:rPr lang="zh-CN" altLang="en-US" smtClean="0"/>
              <a:pPr/>
              <a:t>‹#›</a:t>
            </a:fld>
            <a:endParaRPr lang="zh-CN" altLang="en-US"/>
          </a:p>
        </p:txBody>
      </p:sp>
      <p:sp>
        <p:nvSpPr>
          <p:cNvPr id="5" name="椭圆 4"/>
          <p:cNvSpPr/>
          <p:nvPr userDrawn="1"/>
        </p:nvSpPr>
        <p:spPr>
          <a:xfrm>
            <a:off x="308226" y="-569787"/>
            <a:ext cx="491874" cy="491874"/>
          </a:xfrm>
          <a:prstGeom prst="ellipse">
            <a:avLst/>
          </a:prstGeom>
          <a:solidFill>
            <a:srgbClr val="183A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userDrawn="1"/>
        </p:nvSpPr>
        <p:spPr>
          <a:xfrm>
            <a:off x="990364" y="-569787"/>
            <a:ext cx="491874" cy="491874"/>
          </a:xfrm>
          <a:prstGeom prst="ellipse">
            <a:avLst/>
          </a:prstGeom>
          <a:solidFill>
            <a:srgbClr val="3ABE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userDrawn="1"/>
        </p:nvSpPr>
        <p:spPr>
          <a:xfrm>
            <a:off x="1672502" y="-569787"/>
            <a:ext cx="491874" cy="491874"/>
          </a:xfrm>
          <a:prstGeom prst="ellipse">
            <a:avLst/>
          </a:prstGeom>
          <a:solidFill>
            <a:srgbClr val="ED65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nvSpPr>
        <p:spPr>
          <a:xfrm>
            <a:off x="2354639" y="-569787"/>
            <a:ext cx="491874" cy="491874"/>
          </a:xfrm>
          <a:prstGeom prst="ellipse">
            <a:avLst/>
          </a:prstGeom>
          <a:solidFill>
            <a:srgbClr val="01C4B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66079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968E2DE-9366-44AE-A78E-5AB84A26933A}" type="datetimeFigureOut">
              <a:rPr lang="zh-CN" altLang="en-US" smtClean="0"/>
              <a:pPr/>
              <a:t>2023/5/15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28429D3-D0E3-4A75-96D4-68BB5A2F4E44}" type="slidenum">
              <a:rPr lang="zh-CN" altLang="en-US" smtClean="0"/>
              <a:pPr/>
              <a:t>‹#›</a:t>
            </a:fld>
            <a:endParaRPr lang="zh-CN" altLang="en-US"/>
          </a:p>
        </p:txBody>
      </p:sp>
    </p:spTree>
    <p:extLst>
      <p:ext uri="{BB962C8B-B14F-4D97-AF65-F5344CB8AC3E}">
        <p14:creationId xmlns:p14="http://schemas.microsoft.com/office/powerpoint/2010/main" val="2937586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968E2DE-9366-44AE-A78E-5AB84A26933A}" type="datetimeFigureOut">
              <a:rPr lang="zh-CN" altLang="en-US" smtClean="0"/>
              <a:pPr/>
              <a:t>2023/5/15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28429D3-D0E3-4A75-96D4-68BB5A2F4E44}" type="slidenum">
              <a:rPr lang="zh-CN" altLang="en-US" smtClean="0"/>
              <a:pPr/>
              <a:t>‹#›</a:t>
            </a:fld>
            <a:endParaRPr lang="zh-CN" altLang="en-US"/>
          </a:p>
        </p:txBody>
      </p:sp>
    </p:spTree>
    <p:extLst>
      <p:ext uri="{BB962C8B-B14F-4D97-AF65-F5344CB8AC3E}">
        <p14:creationId xmlns:p14="http://schemas.microsoft.com/office/powerpoint/2010/main" val="2309304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rgbClr val="F0F0F0"/>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968E2DE-9366-44AE-A78E-5AB84A26933A}" type="datetimeFigureOut">
              <a:rPr lang="zh-CN" altLang="en-US" smtClean="0"/>
              <a:pPr/>
              <a:t>2023/5/15</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28429D3-D0E3-4A75-96D4-68BB5A2F4E44}" type="slidenum">
              <a:rPr lang="zh-CN" altLang="en-US" smtClean="0"/>
              <a:pPr/>
              <a:t>‹#›</a:t>
            </a:fld>
            <a:endParaRPr lang="zh-CN" altLang="en-US"/>
          </a:p>
        </p:txBody>
      </p:sp>
    </p:spTree>
    <p:extLst>
      <p:ext uri="{BB962C8B-B14F-4D97-AF65-F5344CB8AC3E}">
        <p14:creationId xmlns:p14="http://schemas.microsoft.com/office/powerpoint/2010/main" val="424349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4044113" y="1441245"/>
            <a:ext cx="4472071" cy="3702255"/>
            <a:chOff x="4425186" y="923072"/>
            <a:chExt cx="3367388" cy="3276964"/>
          </a:xfrm>
        </p:grpSpPr>
        <p:sp>
          <p:nvSpPr>
            <p:cNvPr id="22" name="AutoShape 2"/>
            <p:cNvSpPr>
              <a:spLocks/>
            </p:cNvSpPr>
            <p:nvPr/>
          </p:nvSpPr>
          <p:spPr bwMode="auto">
            <a:xfrm>
              <a:off x="4425186" y="2437653"/>
              <a:ext cx="669625" cy="1761388"/>
            </a:xfrm>
            <a:custGeom>
              <a:avLst/>
              <a:gdLst/>
              <a:ahLst/>
              <a:cxnLst/>
              <a:rect l="0" t="0" r="r" b="b"/>
              <a:pathLst>
                <a:path w="21600" h="21600">
                  <a:moveTo>
                    <a:pt x="21600" y="21600"/>
                  </a:moveTo>
                  <a:lnTo>
                    <a:pt x="0" y="21600"/>
                  </a:lnTo>
                  <a:lnTo>
                    <a:pt x="0" y="4642"/>
                  </a:lnTo>
                  <a:lnTo>
                    <a:pt x="10755" y="0"/>
                  </a:lnTo>
                  <a:lnTo>
                    <a:pt x="21600" y="4642"/>
                  </a:lnTo>
                  <a:close/>
                  <a:moveTo>
                    <a:pt x="21600" y="21600"/>
                  </a:moveTo>
                </a:path>
              </a:pathLst>
            </a:custGeom>
            <a:solidFill>
              <a:srgbClr val="3ABE99"/>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23" name="AutoShape 3"/>
            <p:cNvSpPr>
              <a:spLocks/>
            </p:cNvSpPr>
            <p:nvPr/>
          </p:nvSpPr>
          <p:spPr bwMode="auto">
            <a:xfrm>
              <a:off x="7118416" y="2715754"/>
              <a:ext cx="674158" cy="1479566"/>
            </a:xfrm>
            <a:custGeom>
              <a:avLst/>
              <a:gdLst/>
              <a:ahLst/>
              <a:cxnLst/>
              <a:rect l="0" t="0" r="r" b="b"/>
              <a:pathLst>
                <a:path w="21600" h="21600">
                  <a:moveTo>
                    <a:pt x="21600" y="21600"/>
                  </a:moveTo>
                  <a:lnTo>
                    <a:pt x="0" y="21600"/>
                  </a:lnTo>
                  <a:lnTo>
                    <a:pt x="0" y="5527"/>
                  </a:lnTo>
                  <a:lnTo>
                    <a:pt x="10755" y="0"/>
                  </a:lnTo>
                  <a:lnTo>
                    <a:pt x="21600" y="5527"/>
                  </a:lnTo>
                  <a:close/>
                  <a:moveTo>
                    <a:pt x="21600" y="21600"/>
                  </a:moveTo>
                </a:path>
              </a:pathLst>
            </a:custGeom>
            <a:solidFill>
              <a:srgbClr val="01C4BE"/>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24" name="AutoShape 4"/>
            <p:cNvSpPr>
              <a:spLocks/>
            </p:cNvSpPr>
            <p:nvPr/>
          </p:nvSpPr>
          <p:spPr bwMode="auto">
            <a:xfrm>
              <a:off x="5773286" y="2250040"/>
              <a:ext cx="668492" cy="1947703"/>
            </a:xfrm>
            <a:custGeom>
              <a:avLst/>
              <a:gdLst/>
              <a:ahLst/>
              <a:cxnLst/>
              <a:rect l="0" t="0" r="r" b="b"/>
              <a:pathLst>
                <a:path w="21600" h="21600">
                  <a:moveTo>
                    <a:pt x="21600" y="21600"/>
                  </a:moveTo>
                  <a:lnTo>
                    <a:pt x="0" y="21600"/>
                  </a:lnTo>
                  <a:lnTo>
                    <a:pt x="0" y="4200"/>
                  </a:lnTo>
                  <a:lnTo>
                    <a:pt x="10755" y="0"/>
                  </a:lnTo>
                  <a:lnTo>
                    <a:pt x="21600" y="4200"/>
                  </a:lnTo>
                  <a:close/>
                  <a:moveTo>
                    <a:pt x="21600" y="21600"/>
                  </a:moveTo>
                </a:path>
              </a:pathLst>
            </a:custGeom>
            <a:solidFill>
              <a:schemeClr val="bg1">
                <a:lumMod val="6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25" name="AutoShape 5"/>
            <p:cNvSpPr>
              <a:spLocks/>
            </p:cNvSpPr>
            <p:nvPr/>
          </p:nvSpPr>
          <p:spPr bwMode="auto">
            <a:xfrm>
              <a:off x="5095944" y="1646985"/>
              <a:ext cx="677556" cy="2552054"/>
            </a:xfrm>
            <a:custGeom>
              <a:avLst/>
              <a:gdLst/>
              <a:ahLst/>
              <a:cxnLst/>
              <a:rect l="0" t="0" r="r" b="b"/>
              <a:pathLst>
                <a:path w="21600" h="21600">
                  <a:moveTo>
                    <a:pt x="21600" y="21600"/>
                  </a:moveTo>
                  <a:lnTo>
                    <a:pt x="0" y="21600"/>
                  </a:lnTo>
                  <a:lnTo>
                    <a:pt x="0" y="3207"/>
                  </a:lnTo>
                  <a:lnTo>
                    <a:pt x="10755" y="0"/>
                  </a:lnTo>
                  <a:lnTo>
                    <a:pt x="21600" y="3207"/>
                  </a:lnTo>
                  <a:close/>
                  <a:moveTo>
                    <a:pt x="21600" y="21600"/>
                  </a:moveTo>
                </a:path>
              </a:pathLst>
            </a:custGeom>
            <a:solidFill>
              <a:srgbClr val="ED6579"/>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26" name="AutoShape 6"/>
            <p:cNvSpPr>
              <a:spLocks/>
            </p:cNvSpPr>
            <p:nvPr/>
          </p:nvSpPr>
          <p:spPr bwMode="auto">
            <a:xfrm>
              <a:off x="6438593" y="923072"/>
              <a:ext cx="682088" cy="3276964"/>
            </a:xfrm>
            <a:custGeom>
              <a:avLst/>
              <a:gdLst/>
              <a:ahLst/>
              <a:cxnLst/>
              <a:rect l="0" t="0" r="r" b="b"/>
              <a:pathLst>
                <a:path w="21600" h="21600">
                  <a:moveTo>
                    <a:pt x="21600" y="21600"/>
                  </a:moveTo>
                  <a:lnTo>
                    <a:pt x="0" y="21600"/>
                  </a:lnTo>
                  <a:lnTo>
                    <a:pt x="0" y="2496"/>
                  </a:lnTo>
                  <a:lnTo>
                    <a:pt x="10755" y="0"/>
                  </a:lnTo>
                  <a:lnTo>
                    <a:pt x="21600" y="2496"/>
                  </a:lnTo>
                  <a:close/>
                  <a:moveTo>
                    <a:pt x="21600" y="21600"/>
                  </a:moveTo>
                </a:path>
              </a:pathLst>
            </a:custGeom>
            <a:solidFill>
              <a:srgbClr val="183A5D"/>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sp>
        <p:nvSpPr>
          <p:cNvPr id="2" name="文本框 1"/>
          <p:cNvSpPr txBox="1"/>
          <p:nvPr/>
        </p:nvSpPr>
        <p:spPr>
          <a:xfrm>
            <a:off x="551542" y="798286"/>
            <a:ext cx="6295028" cy="830997"/>
          </a:xfrm>
          <a:prstGeom prst="rect">
            <a:avLst/>
          </a:prstGeom>
          <a:noFill/>
        </p:spPr>
        <p:txBody>
          <a:bodyPr wrap="square" rtlCol="0">
            <a:spAutoFit/>
          </a:bodyPr>
          <a:lstStyle/>
          <a:p>
            <a:r>
              <a:rPr lang="en-US" altLang="zh-TW" sz="2400" b="1" dirty="0"/>
              <a:t>3D printed colloidal biomaterials based on photo-reactive gelatin nanoparticles</a:t>
            </a:r>
            <a:endParaRPr lang="zh-CN" altLang="en-US" sz="2400" b="1" dirty="0">
              <a:solidFill>
                <a:srgbClr val="183A5D"/>
              </a:solidFill>
              <a:latin typeface="微软雅黑" panose="020B0503020204020204" pitchFamily="34" charset="-122"/>
              <a:ea typeface="微软雅黑" panose="020B0503020204020204" pitchFamily="34" charset="-122"/>
            </a:endParaRPr>
          </a:p>
        </p:txBody>
      </p:sp>
      <p:sp>
        <p:nvSpPr>
          <p:cNvPr id="9" name="Content Placeholder 2"/>
          <p:cNvSpPr txBox="1">
            <a:spLocks/>
          </p:cNvSpPr>
          <p:nvPr/>
        </p:nvSpPr>
        <p:spPr>
          <a:xfrm>
            <a:off x="627816" y="3395478"/>
            <a:ext cx="3492571" cy="610525"/>
          </a:xfrm>
          <a:prstGeom prst="rect">
            <a:avLst/>
          </a:prstGeom>
        </p:spPr>
        <p:txBody>
          <a:bodyPr vert="horz" lIns="68580" tIns="34290" rIns="68580" bIns="3429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TW" altLang="en-US" dirty="0">
                <a:solidFill>
                  <a:schemeClr val="bg1">
                    <a:lumMod val="50000"/>
                  </a:schemeClr>
                </a:solidFill>
                <a:latin typeface="標楷體" panose="03000509000000000000" pitchFamily="65" charset="-120"/>
                <a:ea typeface="標楷體" panose="03000509000000000000" pitchFamily="65" charset="-120"/>
              </a:rPr>
              <a:t>報告人</a:t>
            </a:r>
            <a:r>
              <a:rPr lang="en-US" altLang="zh-TW" dirty="0">
                <a:solidFill>
                  <a:schemeClr val="bg1">
                    <a:lumMod val="50000"/>
                  </a:schemeClr>
                </a:solidFill>
                <a:latin typeface="標楷體" panose="03000509000000000000" pitchFamily="65" charset="-120"/>
                <a:ea typeface="標楷體" panose="03000509000000000000" pitchFamily="65" charset="-120"/>
              </a:rPr>
              <a:t>:</a:t>
            </a:r>
            <a:r>
              <a:rPr lang="zh-TW" altLang="en-US" dirty="0">
                <a:solidFill>
                  <a:schemeClr val="bg1">
                    <a:lumMod val="50000"/>
                  </a:schemeClr>
                </a:solidFill>
                <a:latin typeface="標楷體" panose="03000509000000000000" pitchFamily="65" charset="-120"/>
                <a:ea typeface="標楷體" panose="03000509000000000000" pitchFamily="65" charset="-120"/>
              </a:rPr>
              <a:t> 黃啟桓</a:t>
            </a:r>
            <a:endParaRPr lang="en-US" dirty="0">
              <a:solidFill>
                <a:schemeClr val="bg1">
                  <a:lumMod val="50000"/>
                </a:schemeClr>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55734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800" y="0"/>
            <a:ext cx="1206500" cy="1016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90500"/>
            <a:ext cx="1206500" cy="3048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t>PART TWO</a:t>
            </a:r>
            <a:endParaRPr lang="zh-CN" altLang="en-US" sz="1800" dirty="0"/>
          </a:p>
        </p:txBody>
      </p:sp>
      <p:sp>
        <p:nvSpPr>
          <p:cNvPr id="4" name="文本框 3"/>
          <p:cNvSpPr txBox="1"/>
          <p:nvPr/>
        </p:nvSpPr>
        <p:spPr>
          <a:xfrm>
            <a:off x="1670052" y="142845"/>
            <a:ext cx="4540248" cy="400110"/>
          </a:xfrm>
          <a:prstGeom prst="rect">
            <a:avLst/>
          </a:prstGeom>
          <a:noFill/>
        </p:spPr>
        <p:txBody>
          <a:bodyPr wrap="square" rtlCol="0">
            <a:spAutoFit/>
          </a:bodyPr>
          <a:lstStyle/>
          <a:p>
            <a:r>
              <a:rPr lang="zh-TW" altLang="en-US" sz="2000" dirty="0">
                <a:solidFill>
                  <a:srgbClr val="183A5D"/>
                </a:solidFill>
                <a:latin typeface="標楷體" panose="03000509000000000000" pitchFamily="65" charset="-120"/>
                <a:ea typeface="標楷體" panose="03000509000000000000" pitchFamily="65" charset="-120"/>
              </a:rPr>
              <a:t>實驗方法</a:t>
            </a:r>
            <a:endParaRPr lang="zh-CN" altLang="en-US" sz="2000" dirty="0">
              <a:solidFill>
                <a:srgbClr val="183A5D"/>
              </a:solidFill>
              <a:latin typeface="標楷體" panose="03000509000000000000" pitchFamily="65" charset="-120"/>
              <a:ea typeface="標楷體" panose="03000509000000000000" pitchFamily="65" charset="-120"/>
            </a:endParaRPr>
          </a:p>
        </p:txBody>
      </p:sp>
      <p:sp>
        <p:nvSpPr>
          <p:cNvPr id="15" name="AutoShape 12"/>
          <p:cNvSpPr>
            <a:spLocks/>
          </p:cNvSpPr>
          <p:nvPr/>
        </p:nvSpPr>
        <p:spPr bwMode="auto">
          <a:xfrm>
            <a:off x="8110754" y="4931773"/>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solidFill>
            <a:schemeClr val="bg1">
              <a:lumMod val="8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36" name="AutoShape 42"/>
          <p:cNvSpPr>
            <a:spLocks/>
          </p:cNvSpPr>
          <p:nvPr/>
        </p:nvSpPr>
        <p:spPr bwMode="auto">
          <a:xfrm>
            <a:off x="7153117" y="497433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solidFill>
            <a:schemeClr val="bg1">
              <a:lumMod val="8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82" name="AutoShape 95"/>
          <p:cNvSpPr>
            <a:spLocks/>
          </p:cNvSpPr>
          <p:nvPr/>
        </p:nvSpPr>
        <p:spPr bwMode="auto">
          <a:xfrm>
            <a:off x="3882964" y="500270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lumMod val="8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nvGrpSpPr>
          <p:cNvPr id="130" name="Group 167"/>
          <p:cNvGrpSpPr>
            <a:grpSpLocks/>
          </p:cNvGrpSpPr>
          <p:nvPr/>
        </p:nvGrpSpPr>
        <p:grpSpPr bwMode="auto">
          <a:xfrm>
            <a:off x="7202772" y="5016896"/>
            <a:ext cx="62956" cy="77143"/>
            <a:chOff x="0" y="0"/>
            <a:chExt cx="71" cy="87"/>
          </a:xfrm>
          <a:solidFill>
            <a:schemeClr val="bg1">
              <a:lumMod val="85000"/>
            </a:schemeClr>
          </a:solidFill>
        </p:grpSpPr>
        <p:sp>
          <p:nvSpPr>
            <p:cNvPr id="225" name="AutoShape 165"/>
            <p:cNvSpPr>
              <a:spLocks/>
            </p:cNvSpPr>
            <p:nvPr/>
          </p:nvSpPr>
          <p:spPr bwMode="auto">
            <a:xfrm>
              <a:off x="16" y="0"/>
              <a:ext cx="41" cy="41"/>
            </a:xfrm>
            <a:custGeom>
              <a:avLst/>
              <a:gdLst/>
              <a:ahLst/>
              <a:cxnLst/>
              <a:rect l="0" t="0" r="r" b="b"/>
              <a:pathLst>
                <a:path w="21600" h="21600">
                  <a:moveTo>
                    <a:pt x="21600" y="10802"/>
                  </a:moveTo>
                  <a:cubicBezTo>
                    <a:pt x="21600" y="4835"/>
                    <a:pt x="16770" y="0"/>
                    <a:pt x="10800" y="0"/>
                  </a:cubicBezTo>
                  <a:cubicBezTo>
                    <a:pt x="4839" y="0"/>
                    <a:pt x="0" y="4835"/>
                    <a:pt x="0" y="10802"/>
                  </a:cubicBezTo>
                  <a:cubicBezTo>
                    <a:pt x="0" y="16765"/>
                    <a:pt x="4839" y="21600"/>
                    <a:pt x="10800" y="21600"/>
                  </a:cubicBezTo>
                  <a:cubicBezTo>
                    <a:pt x="16770" y="21600"/>
                    <a:pt x="21600" y="16765"/>
                    <a:pt x="21600" y="10802"/>
                  </a:cubicBezTo>
                  <a:close/>
                  <a:moveTo>
                    <a:pt x="2704" y="11037"/>
                  </a:moveTo>
                  <a:cubicBezTo>
                    <a:pt x="2704" y="11037"/>
                    <a:pt x="2390" y="7969"/>
                    <a:pt x="4599" y="5628"/>
                  </a:cubicBezTo>
                  <a:cubicBezTo>
                    <a:pt x="6151" y="7189"/>
                    <a:pt x="10800" y="11037"/>
                    <a:pt x="18900" y="11037"/>
                  </a:cubicBezTo>
                  <a:cubicBezTo>
                    <a:pt x="18900" y="15501"/>
                    <a:pt x="15271" y="19135"/>
                    <a:pt x="10800" y="19135"/>
                  </a:cubicBezTo>
                  <a:cubicBezTo>
                    <a:pt x="6333" y="19135"/>
                    <a:pt x="2704" y="15501"/>
                    <a:pt x="2704" y="11037"/>
                  </a:cubicBezTo>
                  <a:close/>
                  <a:moveTo>
                    <a:pt x="2704" y="1103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226" name="AutoShape 166"/>
            <p:cNvSpPr>
              <a:spLocks/>
            </p:cNvSpPr>
            <p:nvPr/>
          </p:nvSpPr>
          <p:spPr bwMode="auto">
            <a:xfrm>
              <a:off x="0" y="48"/>
              <a:ext cx="71" cy="39"/>
            </a:xfrm>
            <a:custGeom>
              <a:avLst/>
              <a:gdLst/>
              <a:ahLst/>
              <a:cxnLst/>
              <a:rect l="0" t="0" r="r" b="b"/>
              <a:pathLst>
                <a:path w="21600" h="21600">
                  <a:moveTo>
                    <a:pt x="0" y="6597"/>
                  </a:moveTo>
                  <a:lnTo>
                    <a:pt x="0" y="11700"/>
                  </a:lnTo>
                  <a:lnTo>
                    <a:pt x="0" y="18301"/>
                  </a:lnTo>
                  <a:cubicBezTo>
                    <a:pt x="0" y="20123"/>
                    <a:pt x="806" y="21600"/>
                    <a:pt x="1802" y="21600"/>
                  </a:cubicBezTo>
                  <a:lnTo>
                    <a:pt x="19798" y="21600"/>
                  </a:lnTo>
                  <a:cubicBezTo>
                    <a:pt x="20794" y="21600"/>
                    <a:pt x="21600" y="20123"/>
                    <a:pt x="21600" y="18301"/>
                  </a:cubicBezTo>
                  <a:lnTo>
                    <a:pt x="21600" y="11700"/>
                  </a:lnTo>
                  <a:lnTo>
                    <a:pt x="21600" y="6597"/>
                  </a:lnTo>
                  <a:cubicBezTo>
                    <a:pt x="21600" y="2955"/>
                    <a:pt x="19988" y="4"/>
                    <a:pt x="17999" y="4"/>
                  </a:cubicBezTo>
                  <a:lnTo>
                    <a:pt x="14810" y="4"/>
                  </a:lnTo>
                  <a:cubicBezTo>
                    <a:pt x="14581" y="4"/>
                    <a:pt x="14300" y="278"/>
                    <a:pt x="14172" y="622"/>
                  </a:cubicBezTo>
                  <a:lnTo>
                    <a:pt x="11026" y="8780"/>
                  </a:lnTo>
                  <a:cubicBezTo>
                    <a:pt x="10899" y="9124"/>
                    <a:pt x="10697" y="9124"/>
                    <a:pt x="10574" y="8780"/>
                  </a:cubicBezTo>
                  <a:lnTo>
                    <a:pt x="7428" y="622"/>
                  </a:lnTo>
                  <a:cubicBezTo>
                    <a:pt x="7300" y="282"/>
                    <a:pt x="7016" y="0"/>
                    <a:pt x="6788" y="0"/>
                  </a:cubicBezTo>
                  <a:lnTo>
                    <a:pt x="3598" y="0"/>
                  </a:lnTo>
                  <a:cubicBezTo>
                    <a:pt x="1616" y="0"/>
                    <a:pt x="0" y="2955"/>
                    <a:pt x="0" y="6597"/>
                  </a:cubicBezTo>
                  <a:close/>
                  <a:moveTo>
                    <a:pt x="0" y="659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160" name="Group 279"/>
          <p:cNvGrpSpPr>
            <a:grpSpLocks/>
          </p:cNvGrpSpPr>
          <p:nvPr/>
        </p:nvGrpSpPr>
        <p:grpSpPr bwMode="auto">
          <a:xfrm>
            <a:off x="8181690" y="4981428"/>
            <a:ext cx="117045" cy="160493"/>
            <a:chOff x="0" y="0"/>
            <a:chExt cx="132" cy="181"/>
          </a:xfrm>
          <a:solidFill>
            <a:schemeClr val="bg1">
              <a:lumMod val="85000"/>
            </a:schemeClr>
          </a:solidFill>
        </p:grpSpPr>
        <p:sp>
          <p:nvSpPr>
            <p:cNvPr id="167" name="AutoShape 277"/>
            <p:cNvSpPr>
              <a:spLocks/>
            </p:cNvSpPr>
            <p:nvPr/>
          </p:nvSpPr>
          <p:spPr bwMode="auto">
            <a:xfrm>
              <a:off x="8" y="0"/>
              <a:ext cx="112" cy="88"/>
            </a:xfrm>
            <a:custGeom>
              <a:avLst/>
              <a:gdLst/>
              <a:ahLst/>
              <a:cxnLst/>
              <a:rect l="0" t="0" r="r" b="b"/>
              <a:pathLst>
                <a:path w="19566" h="21600">
                  <a:moveTo>
                    <a:pt x="9773" y="0"/>
                  </a:moveTo>
                  <a:cubicBezTo>
                    <a:pt x="5535" y="0"/>
                    <a:pt x="2099" y="4836"/>
                    <a:pt x="2099" y="10797"/>
                  </a:cubicBezTo>
                  <a:lnTo>
                    <a:pt x="2099" y="14263"/>
                  </a:lnTo>
                  <a:cubicBezTo>
                    <a:pt x="2041" y="15378"/>
                    <a:pt x="1779" y="17975"/>
                    <a:pt x="547" y="17796"/>
                  </a:cubicBezTo>
                  <a:cubicBezTo>
                    <a:pt x="-1014" y="17570"/>
                    <a:pt x="963" y="21567"/>
                    <a:pt x="3999" y="21596"/>
                  </a:cubicBezTo>
                  <a:cubicBezTo>
                    <a:pt x="4004" y="21596"/>
                    <a:pt x="4013" y="21600"/>
                    <a:pt x="4020" y="21600"/>
                  </a:cubicBezTo>
                  <a:lnTo>
                    <a:pt x="15533" y="21600"/>
                  </a:lnTo>
                  <a:cubicBezTo>
                    <a:pt x="18587" y="21600"/>
                    <a:pt x="20586" y="17569"/>
                    <a:pt x="19021" y="17796"/>
                  </a:cubicBezTo>
                  <a:cubicBezTo>
                    <a:pt x="17450" y="18022"/>
                    <a:pt x="17450" y="13763"/>
                    <a:pt x="17450" y="13763"/>
                  </a:cubicBezTo>
                  <a:lnTo>
                    <a:pt x="17450" y="10797"/>
                  </a:lnTo>
                  <a:cubicBezTo>
                    <a:pt x="17448" y="4834"/>
                    <a:pt x="14013" y="0"/>
                    <a:pt x="9773" y="0"/>
                  </a:cubicBezTo>
                  <a:close/>
                  <a:moveTo>
                    <a:pt x="9773" y="2412"/>
                  </a:moveTo>
                  <a:cubicBezTo>
                    <a:pt x="12437" y="2412"/>
                    <a:pt x="14919" y="5013"/>
                    <a:pt x="14919" y="8216"/>
                  </a:cubicBezTo>
                  <a:cubicBezTo>
                    <a:pt x="14919" y="8367"/>
                    <a:pt x="14915" y="8516"/>
                    <a:pt x="14905" y="8662"/>
                  </a:cubicBezTo>
                  <a:cubicBezTo>
                    <a:pt x="14888" y="8907"/>
                    <a:pt x="14828" y="8797"/>
                    <a:pt x="14740" y="8442"/>
                  </a:cubicBezTo>
                  <a:cubicBezTo>
                    <a:pt x="14132" y="5988"/>
                    <a:pt x="11990" y="4185"/>
                    <a:pt x="9772" y="4185"/>
                  </a:cubicBezTo>
                  <a:cubicBezTo>
                    <a:pt x="7555" y="4185"/>
                    <a:pt x="5275" y="5988"/>
                    <a:pt x="4649" y="8442"/>
                  </a:cubicBezTo>
                  <a:cubicBezTo>
                    <a:pt x="4557" y="8799"/>
                    <a:pt x="4496" y="8907"/>
                    <a:pt x="4480" y="8662"/>
                  </a:cubicBezTo>
                  <a:cubicBezTo>
                    <a:pt x="4469" y="8516"/>
                    <a:pt x="4465" y="8367"/>
                    <a:pt x="4465" y="8216"/>
                  </a:cubicBezTo>
                  <a:cubicBezTo>
                    <a:pt x="4468" y="5013"/>
                    <a:pt x="7111" y="2412"/>
                    <a:pt x="9773" y="2412"/>
                  </a:cubicBezTo>
                  <a:close/>
                  <a:moveTo>
                    <a:pt x="9773" y="18897"/>
                  </a:moveTo>
                  <a:cubicBezTo>
                    <a:pt x="6598" y="18897"/>
                    <a:pt x="4018" y="15496"/>
                    <a:pt x="4018" y="11023"/>
                  </a:cubicBezTo>
                  <a:cubicBezTo>
                    <a:pt x="4018" y="11023"/>
                    <a:pt x="6581" y="7867"/>
                    <a:pt x="9829" y="7867"/>
                  </a:cubicBezTo>
                  <a:cubicBezTo>
                    <a:pt x="13126" y="7867"/>
                    <a:pt x="15531" y="11023"/>
                    <a:pt x="15531" y="11023"/>
                  </a:cubicBezTo>
                  <a:cubicBezTo>
                    <a:pt x="15531" y="15496"/>
                    <a:pt x="12954" y="18897"/>
                    <a:pt x="9773" y="18897"/>
                  </a:cubicBezTo>
                  <a:close/>
                  <a:moveTo>
                    <a:pt x="9773" y="1889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168" name="AutoShape 278"/>
            <p:cNvSpPr>
              <a:spLocks/>
            </p:cNvSpPr>
            <p:nvPr/>
          </p:nvSpPr>
          <p:spPr bwMode="auto">
            <a:xfrm>
              <a:off x="0" y="103"/>
              <a:ext cx="132" cy="78"/>
            </a:xfrm>
            <a:custGeom>
              <a:avLst/>
              <a:gdLst/>
              <a:ahLst/>
              <a:cxnLst/>
              <a:rect l="0" t="0" r="r" b="b"/>
              <a:pathLst>
                <a:path w="21600" h="21600">
                  <a:moveTo>
                    <a:pt x="0" y="6173"/>
                  </a:moveTo>
                  <a:lnTo>
                    <a:pt x="0" y="18513"/>
                  </a:lnTo>
                  <a:cubicBezTo>
                    <a:pt x="0" y="20220"/>
                    <a:pt x="805" y="21600"/>
                    <a:pt x="1799" y="21600"/>
                  </a:cubicBezTo>
                  <a:lnTo>
                    <a:pt x="3600" y="21600"/>
                  </a:lnTo>
                  <a:lnTo>
                    <a:pt x="17997" y="21600"/>
                  </a:lnTo>
                  <a:lnTo>
                    <a:pt x="19799" y="21600"/>
                  </a:lnTo>
                  <a:cubicBezTo>
                    <a:pt x="20794" y="21600"/>
                    <a:pt x="21600" y="20220"/>
                    <a:pt x="21600" y="18513"/>
                  </a:cubicBezTo>
                  <a:lnTo>
                    <a:pt x="21600" y="6173"/>
                  </a:lnTo>
                  <a:cubicBezTo>
                    <a:pt x="21600" y="2761"/>
                    <a:pt x="19988" y="0"/>
                    <a:pt x="17997" y="0"/>
                  </a:cubicBezTo>
                  <a:lnTo>
                    <a:pt x="16352" y="0"/>
                  </a:lnTo>
                  <a:cubicBezTo>
                    <a:pt x="16103" y="0"/>
                    <a:pt x="15728" y="197"/>
                    <a:pt x="15520" y="440"/>
                  </a:cubicBezTo>
                  <a:lnTo>
                    <a:pt x="13680" y="2593"/>
                  </a:lnTo>
                  <a:cubicBezTo>
                    <a:pt x="13473" y="2835"/>
                    <a:pt x="13246" y="3372"/>
                    <a:pt x="13175" y="3784"/>
                  </a:cubicBezTo>
                  <a:lnTo>
                    <a:pt x="11029" y="16241"/>
                  </a:lnTo>
                  <a:cubicBezTo>
                    <a:pt x="10957" y="16654"/>
                    <a:pt x="10838" y="16658"/>
                    <a:pt x="10763" y="16245"/>
                  </a:cubicBezTo>
                  <a:lnTo>
                    <a:pt x="8509" y="4000"/>
                  </a:lnTo>
                  <a:cubicBezTo>
                    <a:pt x="8433" y="3589"/>
                    <a:pt x="8202" y="3058"/>
                    <a:pt x="7993" y="2817"/>
                  </a:cubicBezTo>
                  <a:lnTo>
                    <a:pt x="5928" y="437"/>
                  </a:lnTo>
                  <a:cubicBezTo>
                    <a:pt x="5719" y="197"/>
                    <a:pt x="5344" y="2"/>
                    <a:pt x="5091" y="2"/>
                  </a:cubicBezTo>
                  <a:lnTo>
                    <a:pt x="3597" y="2"/>
                  </a:lnTo>
                  <a:cubicBezTo>
                    <a:pt x="1614" y="0"/>
                    <a:pt x="0" y="2764"/>
                    <a:pt x="0" y="6173"/>
                  </a:cubicBezTo>
                  <a:close/>
                  <a:moveTo>
                    <a:pt x="7985" y="11864"/>
                  </a:moveTo>
                  <a:cubicBezTo>
                    <a:pt x="8407" y="11864"/>
                    <a:pt x="8745" y="12450"/>
                    <a:pt x="8745" y="13168"/>
                  </a:cubicBezTo>
                  <a:cubicBezTo>
                    <a:pt x="8745" y="13890"/>
                    <a:pt x="8407" y="14476"/>
                    <a:pt x="7985" y="14476"/>
                  </a:cubicBezTo>
                  <a:cubicBezTo>
                    <a:pt x="7568" y="14476"/>
                    <a:pt x="7227" y="13890"/>
                    <a:pt x="7227" y="13168"/>
                  </a:cubicBezTo>
                  <a:cubicBezTo>
                    <a:pt x="7227" y="12448"/>
                    <a:pt x="7568" y="11864"/>
                    <a:pt x="7985" y="11864"/>
                  </a:cubicBezTo>
                  <a:close/>
                  <a:moveTo>
                    <a:pt x="7985" y="16555"/>
                  </a:moveTo>
                  <a:cubicBezTo>
                    <a:pt x="8407" y="16555"/>
                    <a:pt x="8745" y="17138"/>
                    <a:pt x="8745" y="17861"/>
                  </a:cubicBezTo>
                  <a:cubicBezTo>
                    <a:pt x="8745" y="18581"/>
                    <a:pt x="8407" y="19166"/>
                    <a:pt x="7985" y="19166"/>
                  </a:cubicBezTo>
                  <a:cubicBezTo>
                    <a:pt x="7568" y="19166"/>
                    <a:pt x="7227" y="18581"/>
                    <a:pt x="7227" y="17861"/>
                  </a:cubicBezTo>
                  <a:cubicBezTo>
                    <a:pt x="7227" y="17138"/>
                    <a:pt x="7568" y="16555"/>
                    <a:pt x="7985" y="16555"/>
                  </a:cubicBezTo>
                  <a:close/>
                  <a:moveTo>
                    <a:pt x="7985" y="16555"/>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sp>
        <p:nvSpPr>
          <p:cNvPr id="237" name="Text Placeholder 8"/>
          <p:cNvSpPr txBox="1">
            <a:spLocks/>
          </p:cNvSpPr>
          <p:nvPr/>
        </p:nvSpPr>
        <p:spPr>
          <a:xfrm>
            <a:off x="731520" y="890017"/>
            <a:ext cx="5718048" cy="332232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30000"/>
              </a:lnSpc>
            </a:pPr>
            <a:endParaRPr lang="en-US" altLang="zh-TW" sz="1600" dirty="0">
              <a:solidFill>
                <a:srgbClr val="3E3F42"/>
              </a:solidFill>
              <a:latin typeface="標楷體" panose="03000509000000000000" pitchFamily="65" charset="-120"/>
              <a:ea typeface="標楷體" panose="03000509000000000000" pitchFamily="65" charset="-120"/>
            </a:endParaRPr>
          </a:p>
        </p:txBody>
      </p:sp>
      <p:pic>
        <p:nvPicPr>
          <p:cNvPr id="6" name="圖片 5">
            <a:extLst>
              <a:ext uri="{FF2B5EF4-FFF2-40B4-BE49-F238E27FC236}">
                <a16:creationId xmlns:a16="http://schemas.microsoft.com/office/drawing/2014/main" id="{E4D1E717-4DE9-47B8-BF56-172FC3EAE01B}"/>
              </a:ext>
            </a:extLst>
          </p:cNvPr>
          <p:cNvPicPr>
            <a:picLocks noChangeAspect="1"/>
          </p:cNvPicPr>
          <p:nvPr/>
        </p:nvPicPr>
        <p:blipFill rotWithShape="1">
          <a:blip r:embed="rId2"/>
          <a:srcRect t="63815"/>
          <a:stretch/>
        </p:blipFill>
        <p:spPr>
          <a:xfrm>
            <a:off x="617219" y="842362"/>
            <a:ext cx="6479343" cy="1984658"/>
          </a:xfrm>
          <a:prstGeom prst="rect">
            <a:avLst/>
          </a:prstGeom>
        </p:spPr>
      </p:pic>
      <p:sp>
        <p:nvSpPr>
          <p:cNvPr id="18" name="文字方塊 17">
            <a:extLst>
              <a:ext uri="{FF2B5EF4-FFF2-40B4-BE49-F238E27FC236}">
                <a16:creationId xmlns:a16="http://schemas.microsoft.com/office/drawing/2014/main" id="{7A6F7C22-2D34-4A3F-89A1-62409C9BDECC}"/>
              </a:ext>
            </a:extLst>
          </p:cNvPr>
          <p:cNvSpPr txBox="1"/>
          <p:nvPr/>
        </p:nvSpPr>
        <p:spPr>
          <a:xfrm>
            <a:off x="1726338" y="2827020"/>
            <a:ext cx="4540248" cy="1815882"/>
          </a:xfrm>
          <a:prstGeom prst="rect">
            <a:avLst/>
          </a:prstGeom>
          <a:noFill/>
        </p:spPr>
        <p:txBody>
          <a:bodyPr wrap="square">
            <a:spAutoFit/>
          </a:bodyPr>
          <a:lstStyle/>
          <a:p>
            <a:r>
              <a:rPr lang="en-US" altLang="zh-TW" sz="1400" b="1" dirty="0">
                <a:solidFill>
                  <a:srgbClr val="3E3F42"/>
                </a:solidFill>
                <a:latin typeface="標楷體" panose="03000509000000000000" pitchFamily="65" charset="-120"/>
                <a:ea typeface="標楷體" panose="03000509000000000000" pitchFamily="65" charset="-120"/>
              </a:rPr>
              <a:t>(e) </a:t>
            </a:r>
            <a:r>
              <a:rPr lang="zh-TW" altLang="en-US" sz="1400" b="1" dirty="0">
                <a:solidFill>
                  <a:srgbClr val="3E3F42"/>
                </a:solidFill>
                <a:latin typeface="標楷體" panose="03000509000000000000" pitchFamily="65" charset="-120"/>
                <a:ea typeface="標楷體" panose="03000509000000000000" pitchFamily="65" charset="-120"/>
              </a:rPr>
              <a:t>頻率為 </a:t>
            </a:r>
            <a:r>
              <a:rPr lang="en-US" altLang="zh-TW" sz="1400" b="1" dirty="0">
                <a:solidFill>
                  <a:srgbClr val="3E3F42"/>
                </a:solidFill>
                <a:latin typeface="標楷體" panose="03000509000000000000" pitchFamily="65" charset="-120"/>
                <a:ea typeface="標楷體" panose="03000509000000000000" pitchFamily="65" charset="-120"/>
              </a:rPr>
              <a:t>1 Hz </a:t>
            </a:r>
            <a:r>
              <a:rPr lang="zh-TW" altLang="en-US" sz="1400" b="1" dirty="0">
                <a:solidFill>
                  <a:srgbClr val="3E3F42"/>
                </a:solidFill>
                <a:latin typeface="標楷體" panose="03000509000000000000" pitchFamily="65" charset="-120"/>
                <a:ea typeface="標楷體" panose="03000509000000000000" pitchFamily="65" charset="-120"/>
              </a:rPr>
              <a:t>時不同膠體凝膠組合物的 </a:t>
            </a:r>
            <a:r>
              <a:rPr lang="en-US" altLang="zh-TW" sz="1400" b="1" dirty="0">
                <a:solidFill>
                  <a:srgbClr val="3E3F42"/>
                </a:solidFill>
                <a:latin typeface="標楷體" panose="03000509000000000000" pitchFamily="65" charset="-120"/>
                <a:ea typeface="標楷體" panose="03000509000000000000" pitchFamily="65" charset="-120"/>
              </a:rPr>
              <a:t>G’ </a:t>
            </a:r>
            <a:r>
              <a:rPr lang="zh-TW" altLang="en-US" sz="1400" b="1" dirty="0">
                <a:solidFill>
                  <a:srgbClr val="3E3F42"/>
                </a:solidFill>
                <a:latin typeface="標楷體" panose="03000509000000000000" pitchFamily="65" charset="-120"/>
                <a:ea typeface="標楷體" panose="03000509000000000000" pitchFamily="65" charset="-120"/>
              </a:rPr>
              <a:t>值。</a:t>
            </a:r>
            <a:endParaRPr lang="en-US" altLang="zh-TW" sz="1400" b="1" dirty="0">
              <a:solidFill>
                <a:srgbClr val="3E3F42"/>
              </a:solidFill>
              <a:latin typeface="標楷體" panose="03000509000000000000" pitchFamily="65" charset="-120"/>
              <a:ea typeface="標楷體" panose="03000509000000000000" pitchFamily="65" charset="-120"/>
            </a:endParaRPr>
          </a:p>
          <a:p>
            <a:r>
              <a:rPr lang="zh-TW" altLang="en-US" sz="1400" b="1" dirty="0">
                <a:solidFill>
                  <a:srgbClr val="3E3F42"/>
                </a:solidFill>
                <a:latin typeface="標楷體" panose="03000509000000000000" pitchFamily="65" charset="-120"/>
                <a:ea typeface="標楷體" panose="03000509000000000000" pitchFamily="65" charset="-120"/>
              </a:rPr>
              <a:t> </a:t>
            </a:r>
            <a:endParaRPr lang="en-US" altLang="zh-TW" sz="1400" b="1" dirty="0">
              <a:solidFill>
                <a:srgbClr val="3E3F42"/>
              </a:solidFill>
              <a:latin typeface="標楷體" panose="03000509000000000000" pitchFamily="65" charset="-120"/>
              <a:ea typeface="標楷體" panose="03000509000000000000" pitchFamily="65" charset="-120"/>
            </a:endParaRPr>
          </a:p>
          <a:p>
            <a:r>
              <a:rPr lang="en-US" altLang="zh-TW" sz="1400" b="1" dirty="0">
                <a:solidFill>
                  <a:srgbClr val="3E3F42"/>
                </a:solidFill>
                <a:latin typeface="標楷體" panose="03000509000000000000" pitchFamily="65" charset="-120"/>
                <a:ea typeface="標楷體" panose="03000509000000000000" pitchFamily="65" charset="-120"/>
              </a:rPr>
              <a:t>(f) </a:t>
            </a:r>
            <a:r>
              <a:rPr lang="zh-TW" altLang="en-US" sz="1400" b="1" dirty="0">
                <a:solidFill>
                  <a:srgbClr val="3E3F42"/>
                </a:solidFill>
                <a:latin typeface="標楷體" panose="03000509000000000000" pitchFamily="65" charset="-120"/>
                <a:ea typeface="標楷體" panose="03000509000000000000" pitchFamily="65" charset="-120"/>
              </a:rPr>
              <a:t>具有 </a:t>
            </a:r>
            <a:r>
              <a:rPr lang="en-US" altLang="zh-TW" sz="1400" b="1" dirty="0">
                <a:solidFill>
                  <a:srgbClr val="3E3F42"/>
                </a:solidFill>
                <a:latin typeface="標楷體" panose="03000509000000000000" pitchFamily="65" charset="-120"/>
                <a:ea typeface="標楷體" panose="03000509000000000000" pitchFamily="65" charset="-120"/>
              </a:rPr>
              <a:t>20 w/v% </a:t>
            </a:r>
            <a:r>
              <a:rPr lang="zh-TW" altLang="en-US" sz="1400" b="1" dirty="0">
                <a:solidFill>
                  <a:srgbClr val="3E3F42"/>
                </a:solidFill>
                <a:latin typeface="標楷體" panose="03000509000000000000" pitchFamily="65" charset="-120"/>
                <a:ea typeface="標楷體" panose="03000509000000000000" pitchFamily="65" charset="-120"/>
              </a:rPr>
              <a:t>納米顆粒含量且無 </a:t>
            </a:r>
            <a:r>
              <a:rPr lang="en-US" altLang="zh-TW" sz="1400" b="1" dirty="0">
                <a:solidFill>
                  <a:srgbClr val="3E3F42"/>
                </a:solidFill>
                <a:latin typeface="標楷體" panose="03000509000000000000" pitchFamily="65" charset="-120"/>
                <a:ea typeface="標楷體" panose="03000509000000000000" pitchFamily="65" charset="-120"/>
              </a:rPr>
              <a:t>(-) </a:t>
            </a:r>
            <a:r>
              <a:rPr lang="zh-TW" altLang="en-US" sz="1400" b="1" dirty="0">
                <a:solidFill>
                  <a:srgbClr val="3E3F42"/>
                </a:solidFill>
                <a:latin typeface="標楷體" panose="03000509000000000000" pitchFamily="65" charset="-120"/>
                <a:ea typeface="標楷體" panose="03000509000000000000" pitchFamily="65" charset="-120"/>
              </a:rPr>
              <a:t>或 </a:t>
            </a:r>
            <a:r>
              <a:rPr lang="en-US" altLang="zh-TW" sz="1400" b="1" dirty="0">
                <a:solidFill>
                  <a:srgbClr val="3E3F42"/>
                </a:solidFill>
                <a:latin typeface="標楷體" panose="03000509000000000000" pitchFamily="65" charset="-120"/>
                <a:ea typeface="標楷體" panose="03000509000000000000" pitchFamily="65" charset="-120"/>
              </a:rPr>
              <a:t>(+) </a:t>
            </a:r>
            <a:r>
              <a:rPr lang="zh-TW" altLang="en-US" sz="1400" b="1" dirty="0">
                <a:solidFill>
                  <a:srgbClr val="3E3F42"/>
                </a:solidFill>
                <a:latin typeface="標楷體" panose="03000509000000000000" pitchFamily="65" charset="-120"/>
                <a:ea typeface="標楷體" panose="03000509000000000000" pitchFamily="65" charset="-120"/>
              </a:rPr>
              <a:t>紫外交聯的膠體凝膠樣品橫截面的代表性光學顯微鏡圖像。</a:t>
            </a:r>
            <a:endParaRPr lang="en-US" altLang="zh-TW" sz="1400" b="1" dirty="0">
              <a:solidFill>
                <a:srgbClr val="3E3F42"/>
              </a:solidFill>
              <a:latin typeface="標楷體" panose="03000509000000000000" pitchFamily="65" charset="-120"/>
              <a:ea typeface="標楷體" panose="03000509000000000000" pitchFamily="65" charset="-120"/>
            </a:endParaRPr>
          </a:p>
          <a:p>
            <a:r>
              <a:rPr lang="zh-TW" altLang="en-US" sz="1400" b="1" dirty="0">
                <a:solidFill>
                  <a:srgbClr val="3E3F42"/>
                </a:solidFill>
                <a:latin typeface="標楷體" panose="03000509000000000000" pitchFamily="65" charset="-120"/>
                <a:ea typeface="標楷體" panose="03000509000000000000" pitchFamily="65" charset="-120"/>
              </a:rPr>
              <a:t> </a:t>
            </a:r>
            <a:endParaRPr lang="en-US" altLang="zh-TW" sz="1400" b="1" dirty="0">
              <a:solidFill>
                <a:srgbClr val="3E3F42"/>
              </a:solidFill>
              <a:latin typeface="標楷體" panose="03000509000000000000" pitchFamily="65" charset="-120"/>
              <a:ea typeface="標楷體" panose="03000509000000000000" pitchFamily="65" charset="-120"/>
            </a:endParaRPr>
          </a:p>
          <a:p>
            <a:r>
              <a:rPr lang="en-US" altLang="zh-TW" sz="1400" b="1" dirty="0">
                <a:solidFill>
                  <a:srgbClr val="3E3F42"/>
                </a:solidFill>
                <a:latin typeface="標楷體" panose="03000509000000000000" pitchFamily="65" charset="-120"/>
                <a:ea typeface="標楷體" panose="03000509000000000000" pitchFamily="65" charset="-120"/>
              </a:rPr>
              <a:t>(g) </a:t>
            </a:r>
            <a:r>
              <a:rPr lang="zh-TW" altLang="en-US" sz="1400" b="1" dirty="0">
                <a:solidFill>
                  <a:srgbClr val="3E3F42"/>
                </a:solidFill>
                <a:latin typeface="標楷體" panose="03000509000000000000" pitchFamily="65" charset="-120"/>
                <a:ea typeface="標楷體" panose="03000509000000000000" pitchFamily="65" charset="-120"/>
              </a:rPr>
              <a:t>膠體凝膠樣品 </a:t>
            </a:r>
            <a:r>
              <a:rPr lang="en-US" altLang="zh-TW" sz="1400" b="1" dirty="0">
                <a:solidFill>
                  <a:srgbClr val="3E3F42"/>
                </a:solidFill>
                <a:latin typeface="標楷體" panose="03000509000000000000" pitchFamily="65" charset="-120"/>
                <a:ea typeface="標楷體" panose="03000509000000000000" pitchFamily="65" charset="-120"/>
              </a:rPr>
              <a:t>(20 w/v%) </a:t>
            </a:r>
            <a:r>
              <a:rPr lang="zh-TW" altLang="en-US" sz="1400" b="1" dirty="0">
                <a:solidFill>
                  <a:srgbClr val="3E3F42"/>
                </a:solidFill>
                <a:latin typeface="標楷體" panose="03000509000000000000" pitchFamily="65" charset="-120"/>
                <a:ea typeface="標楷體" panose="03000509000000000000" pitchFamily="65" charset="-120"/>
              </a:rPr>
              <a:t>的彈性模量與通過對其橫截面進行納米壓痕測試測量的距其紫外線照射表面的距離（深度）的函數關係。</a:t>
            </a:r>
          </a:p>
        </p:txBody>
      </p:sp>
    </p:spTree>
    <p:extLst>
      <p:ext uri="{BB962C8B-B14F-4D97-AF65-F5344CB8AC3E}">
        <p14:creationId xmlns:p14="http://schemas.microsoft.com/office/powerpoint/2010/main" val="734647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800" y="0"/>
            <a:ext cx="1206500" cy="1016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90500"/>
            <a:ext cx="1206500" cy="3048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t>PART TWO</a:t>
            </a:r>
            <a:endParaRPr lang="zh-CN" altLang="en-US" sz="1800" dirty="0"/>
          </a:p>
        </p:txBody>
      </p:sp>
      <p:sp>
        <p:nvSpPr>
          <p:cNvPr id="4" name="文本框 3"/>
          <p:cNvSpPr txBox="1"/>
          <p:nvPr/>
        </p:nvSpPr>
        <p:spPr>
          <a:xfrm>
            <a:off x="1670052" y="142845"/>
            <a:ext cx="4540248" cy="400110"/>
          </a:xfrm>
          <a:prstGeom prst="rect">
            <a:avLst/>
          </a:prstGeom>
          <a:noFill/>
        </p:spPr>
        <p:txBody>
          <a:bodyPr wrap="square" rtlCol="0">
            <a:spAutoFit/>
          </a:bodyPr>
          <a:lstStyle/>
          <a:p>
            <a:r>
              <a:rPr lang="zh-TW" altLang="en-US" sz="2000" dirty="0">
                <a:solidFill>
                  <a:srgbClr val="183A5D"/>
                </a:solidFill>
                <a:latin typeface="標楷體" panose="03000509000000000000" pitchFamily="65" charset="-120"/>
                <a:ea typeface="標楷體" panose="03000509000000000000" pitchFamily="65" charset="-120"/>
              </a:rPr>
              <a:t>結論</a:t>
            </a:r>
            <a:endParaRPr lang="zh-CN" altLang="en-US" sz="2000" dirty="0">
              <a:solidFill>
                <a:srgbClr val="183A5D"/>
              </a:solidFill>
              <a:latin typeface="標楷體" panose="03000509000000000000" pitchFamily="65" charset="-120"/>
              <a:ea typeface="標楷體" panose="03000509000000000000" pitchFamily="65" charset="-120"/>
            </a:endParaRPr>
          </a:p>
        </p:txBody>
      </p:sp>
      <p:sp>
        <p:nvSpPr>
          <p:cNvPr id="15" name="AutoShape 12"/>
          <p:cNvSpPr>
            <a:spLocks/>
          </p:cNvSpPr>
          <p:nvPr/>
        </p:nvSpPr>
        <p:spPr bwMode="auto">
          <a:xfrm>
            <a:off x="8110754" y="4931773"/>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solidFill>
            <a:schemeClr val="bg1">
              <a:lumMod val="8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36" name="AutoShape 42"/>
          <p:cNvSpPr>
            <a:spLocks/>
          </p:cNvSpPr>
          <p:nvPr/>
        </p:nvSpPr>
        <p:spPr bwMode="auto">
          <a:xfrm>
            <a:off x="7153117" y="497433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solidFill>
            <a:schemeClr val="bg1">
              <a:lumMod val="8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82" name="AutoShape 95"/>
          <p:cNvSpPr>
            <a:spLocks/>
          </p:cNvSpPr>
          <p:nvPr/>
        </p:nvSpPr>
        <p:spPr bwMode="auto">
          <a:xfrm>
            <a:off x="3882964" y="500270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lumMod val="8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nvGrpSpPr>
          <p:cNvPr id="130" name="Group 167"/>
          <p:cNvGrpSpPr>
            <a:grpSpLocks/>
          </p:cNvGrpSpPr>
          <p:nvPr/>
        </p:nvGrpSpPr>
        <p:grpSpPr bwMode="auto">
          <a:xfrm>
            <a:off x="7202772" y="5016896"/>
            <a:ext cx="62956" cy="77143"/>
            <a:chOff x="0" y="0"/>
            <a:chExt cx="71" cy="87"/>
          </a:xfrm>
          <a:solidFill>
            <a:schemeClr val="bg1">
              <a:lumMod val="85000"/>
            </a:schemeClr>
          </a:solidFill>
        </p:grpSpPr>
        <p:sp>
          <p:nvSpPr>
            <p:cNvPr id="225" name="AutoShape 165"/>
            <p:cNvSpPr>
              <a:spLocks/>
            </p:cNvSpPr>
            <p:nvPr/>
          </p:nvSpPr>
          <p:spPr bwMode="auto">
            <a:xfrm>
              <a:off x="16" y="0"/>
              <a:ext cx="41" cy="41"/>
            </a:xfrm>
            <a:custGeom>
              <a:avLst/>
              <a:gdLst/>
              <a:ahLst/>
              <a:cxnLst/>
              <a:rect l="0" t="0" r="r" b="b"/>
              <a:pathLst>
                <a:path w="21600" h="21600">
                  <a:moveTo>
                    <a:pt x="21600" y="10802"/>
                  </a:moveTo>
                  <a:cubicBezTo>
                    <a:pt x="21600" y="4835"/>
                    <a:pt x="16770" y="0"/>
                    <a:pt x="10800" y="0"/>
                  </a:cubicBezTo>
                  <a:cubicBezTo>
                    <a:pt x="4839" y="0"/>
                    <a:pt x="0" y="4835"/>
                    <a:pt x="0" y="10802"/>
                  </a:cubicBezTo>
                  <a:cubicBezTo>
                    <a:pt x="0" y="16765"/>
                    <a:pt x="4839" y="21600"/>
                    <a:pt x="10800" y="21600"/>
                  </a:cubicBezTo>
                  <a:cubicBezTo>
                    <a:pt x="16770" y="21600"/>
                    <a:pt x="21600" y="16765"/>
                    <a:pt x="21600" y="10802"/>
                  </a:cubicBezTo>
                  <a:close/>
                  <a:moveTo>
                    <a:pt x="2704" y="11037"/>
                  </a:moveTo>
                  <a:cubicBezTo>
                    <a:pt x="2704" y="11037"/>
                    <a:pt x="2390" y="7969"/>
                    <a:pt x="4599" y="5628"/>
                  </a:cubicBezTo>
                  <a:cubicBezTo>
                    <a:pt x="6151" y="7189"/>
                    <a:pt x="10800" y="11037"/>
                    <a:pt x="18900" y="11037"/>
                  </a:cubicBezTo>
                  <a:cubicBezTo>
                    <a:pt x="18900" y="15501"/>
                    <a:pt x="15271" y="19135"/>
                    <a:pt x="10800" y="19135"/>
                  </a:cubicBezTo>
                  <a:cubicBezTo>
                    <a:pt x="6333" y="19135"/>
                    <a:pt x="2704" y="15501"/>
                    <a:pt x="2704" y="11037"/>
                  </a:cubicBezTo>
                  <a:close/>
                  <a:moveTo>
                    <a:pt x="2704" y="1103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226" name="AutoShape 166"/>
            <p:cNvSpPr>
              <a:spLocks/>
            </p:cNvSpPr>
            <p:nvPr/>
          </p:nvSpPr>
          <p:spPr bwMode="auto">
            <a:xfrm>
              <a:off x="0" y="48"/>
              <a:ext cx="71" cy="39"/>
            </a:xfrm>
            <a:custGeom>
              <a:avLst/>
              <a:gdLst/>
              <a:ahLst/>
              <a:cxnLst/>
              <a:rect l="0" t="0" r="r" b="b"/>
              <a:pathLst>
                <a:path w="21600" h="21600">
                  <a:moveTo>
                    <a:pt x="0" y="6597"/>
                  </a:moveTo>
                  <a:lnTo>
                    <a:pt x="0" y="11700"/>
                  </a:lnTo>
                  <a:lnTo>
                    <a:pt x="0" y="18301"/>
                  </a:lnTo>
                  <a:cubicBezTo>
                    <a:pt x="0" y="20123"/>
                    <a:pt x="806" y="21600"/>
                    <a:pt x="1802" y="21600"/>
                  </a:cubicBezTo>
                  <a:lnTo>
                    <a:pt x="19798" y="21600"/>
                  </a:lnTo>
                  <a:cubicBezTo>
                    <a:pt x="20794" y="21600"/>
                    <a:pt x="21600" y="20123"/>
                    <a:pt x="21600" y="18301"/>
                  </a:cubicBezTo>
                  <a:lnTo>
                    <a:pt x="21600" y="11700"/>
                  </a:lnTo>
                  <a:lnTo>
                    <a:pt x="21600" y="6597"/>
                  </a:lnTo>
                  <a:cubicBezTo>
                    <a:pt x="21600" y="2955"/>
                    <a:pt x="19988" y="4"/>
                    <a:pt x="17999" y="4"/>
                  </a:cubicBezTo>
                  <a:lnTo>
                    <a:pt x="14810" y="4"/>
                  </a:lnTo>
                  <a:cubicBezTo>
                    <a:pt x="14581" y="4"/>
                    <a:pt x="14300" y="278"/>
                    <a:pt x="14172" y="622"/>
                  </a:cubicBezTo>
                  <a:lnTo>
                    <a:pt x="11026" y="8780"/>
                  </a:lnTo>
                  <a:cubicBezTo>
                    <a:pt x="10899" y="9124"/>
                    <a:pt x="10697" y="9124"/>
                    <a:pt x="10574" y="8780"/>
                  </a:cubicBezTo>
                  <a:lnTo>
                    <a:pt x="7428" y="622"/>
                  </a:lnTo>
                  <a:cubicBezTo>
                    <a:pt x="7300" y="282"/>
                    <a:pt x="7016" y="0"/>
                    <a:pt x="6788" y="0"/>
                  </a:cubicBezTo>
                  <a:lnTo>
                    <a:pt x="3598" y="0"/>
                  </a:lnTo>
                  <a:cubicBezTo>
                    <a:pt x="1616" y="0"/>
                    <a:pt x="0" y="2955"/>
                    <a:pt x="0" y="6597"/>
                  </a:cubicBezTo>
                  <a:close/>
                  <a:moveTo>
                    <a:pt x="0" y="659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160" name="Group 279"/>
          <p:cNvGrpSpPr>
            <a:grpSpLocks/>
          </p:cNvGrpSpPr>
          <p:nvPr/>
        </p:nvGrpSpPr>
        <p:grpSpPr bwMode="auto">
          <a:xfrm>
            <a:off x="8181690" y="4981428"/>
            <a:ext cx="117045" cy="160493"/>
            <a:chOff x="0" y="0"/>
            <a:chExt cx="132" cy="181"/>
          </a:xfrm>
          <a:solidFill>
            <a:schemeClr val="bg1">
              <a:lumMod val="85000"/>
            </a:schemeClr>
          </a:solidFill>
        </p:grpSpPr>
        <p:sp>
          <p:nvSpPr>
            <p:cNvPr id="167" name="AutoShape 277"/>
            <p:cNvSpPr>
              <a:spLocks/>
            </p:cNvSpPr>
            <p:nvPr/>
          </p:nvSpPr>
          <p:spPr bwMode="auto">
            <a:xfrm>
              <a:off x="8" y="0"/>
              <a:ext cx="112" cy="88"/>
            </a:xfrm>
            <a:custGeom>
              <a:avLst/>
              <a:gdLst/>
              <a:ahLst/>
              <a:cxnLst/>
              <a:rect l="0" t="0" r="r" b="b"/>
              <a:pathLst>
                <a:path w="19566" h="21600">
                  <a:moveTo>
                    <a:pt x="9773" y="0"/>
                  </a:moveTo>
                  <a:cubicBezTo>
                    <a:pt x="5535" y="0"/>
                    <a:pt x="2099" y="4836"/>
                    <a:pt x="2099" y="10797"/>
                  </a:cubicBezTo>
                  <a:lnTo>
                    <a:pt x="2099" y="14263"/>
                  </a:lnTo>
                  <a:cubicBezTo>
                    <a:pt x="2041" y="15378"/>
                    <a:pt x="1779" y="17975"/>
                    <a:pt x="547" y="17796"/>
                  </a:cubicBezTo>
                  <a:cubicBezTo>
                    <a:pt x="-1014" y="17570"/>
                    <a:pt x="963" y="21567"/>
                    <a:pt x="3999" y="21596"/>
                  </a:cubicBezTo>
                  <a:cubicBezTo>
                    <a:pt x="4004" y="21596"/>
                    <a:pt x="4013" y="21600"/>
                    <a:pt x="4020" y="21600"/>
                  </a:cubicBezTo>
                  <a:lnTo>
                    <a:pt x="15533" y="21600"/>
                  </a:lnTo>
                  <a:cubicBezTo>
                    <a:pt x="18587" y="21600"/>
                    <a:pt x="20586" y="17569"/>
                    <a:pt x="19021" y="17796"/>
                  </a:cubicBezTo>
                  <a:cubicBezTo>
                    <a:pt x="17450" y="18022"/>
                    <a:pt x="17450" y="13763"/>
                    <a:pt x="17450" y="13763"/>
                  </a:cubicBezTo>
                  <a:lnTo>
                    <a:pt x="17450" y="10797"/>
                  </a:lnTo>
                  <a:cubicBezTo>
                    <a:pt x="17448" y="4834"/>
                    <a:pt x="14013" y="0"/>
                    <a:pt x="9773" y="0"/>
                  </a:cubicBezTo>
                  <a:close/>
                  <a:moveTo>
                    <a:pt x="9773" y="2412"/>
                  </a:moveTo>
                  <a:cubicBezTo>
                    <a:pt x="12437" y="2412"/>
                    <a:pt x="14919" y="5013"/>
                    <a:pt x="14919" y="8216"/>
                  </a:cubicBezTo>
                  <a:cubicBezTo>
                    <a:pt x="14919" y="8367"/>
                    <a:pt x="14915" y="8516"/>
                    <a:pt x="14905" y="8662"/>
                  </a:cubicBezTo>
                  <a:cubicBezTo>
                    <a:pt x="14888" y="8907"/>
                    <a:pt x="14828" y="8797"/>
                    <a:pt x="14740" y="8442"/>
                  </a:cubicBezTo>
                  <a:cubicBezTo>
                    <a:pt x="14132" y="5988"/>
                    <a:pt x="11990" y="4185"/>
                    <a:pt x="9772" y="4185"/>
                  </a:cubicBezTo>
                  <a:cubicBezTo>
                    <a:pt x="7555" y="4185"/>
                    <a:pt x="5275" y="5988"/>
                    <a:pt x="4649" y="8442"/>
                  </a:cubicBezTo>
                  <a:cubicBezTo>
                    <a:pt x="4557" y="8799"/>
                    <a:pt x="4496" y="8907"/>
                    <a:pt x="4480" y="8662"/>
                  </a:cubicBezTo>
                  <a:cubicBezTo>
                    <a:pt x="4469" y="8516"/>
                    <a:pt x="4465" y="8367"/>
                    <a:pt x="4465" y="8216"/>
                  </a:cubicBezTo>
                  <a:cubicBezTo>
                    <a:pt x="4468" y="5013"/>
                    <a:pt x="7111" y="2412"/>
                    <a:pt x="9773" y="2412"/>
                  </a:cubicBezTo>
                  <a:close/>
                  <a:moveTo>
                    <a:pt x="9773" y="18897"/>
                  </a:moveTo>
                  <a:cubicBezTo>
                    <a:pt x="6598" y="18897"/>
                    <a:pt x="4018" y="15496"/>
                    <a:pt x="4018" y="11023"/>
                  </a:cubicBezTo>
                  <a:cubicBezTo>
                    <a:pt x="4018" y="11023"/>
                    <a:pt x="6581" y="7867"/>
                    <a:pt x="9829" y="7867"/>
                  </a:cubicBezTo>
                  <a:cubicBezTo>
                    <a:pt x="13126" y="7867"/>
                    <a:pt x="15531" y="11023"/>
                    <a:pt x="15531" y="11023"/>
                  </a:cubicBezTo>
                  <a:cubicBezTo>
                    <a:pt x="15531" y="15496"/>
                    <a:pt x="12954" y="18897"/>
                    <a:pt x="9773" y="18897"/>
                  </a:cubicBezTo>
                  <a:close/>
                  <a:moveTo>
                    <a:pt x="9773" y="1889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168" name="AutoShape 278"/>
            <p:cNvSpPr>
              <a:spLocks/>
            </p:cNvSpPr>
            <p:nvPr/>
          </p:nvSpPr>
          <p:spPr bwMode="auto">
            <a:xfrm>
              <a:off x="0" y="103"/>
              <a:ext cx="132" cy="78"/>
            </a:xfrm>
            <a:custGeom>
              <a:avLst/>
              <a:gdLst/>
              <a:ahLst/>
              <a:cxnLst/>
              <a:rect l="0" t="0" r="r" b="b"/>
              <a:pathLst>
                <a:path w="21600" h="21600">
                  <a:moveTo>
                    <a:pt x="0" y="6173"/>
                  </a:moveTo>
                  <a:lnTo>
                    <a:pt x="0" y="18513"/>
                  </a:lnTo>
                  <a:cubicBezTo>
                    <a:pt x="0" y="20220"/>
                    <a:pt x="805" y="21600"/>
                    <a:pt x="1799" y="21600"/>
                  </a:cubicBezTo>
                  <a:lnTo>
                    <a:pt x="3600" y="21600"/>
                  </a:lnTo>
                  <a:lnTo>
                    <a:pt x="17997" y="21600"/>
                  </a:lnTo>
                  <a:lnTo>
                    <a:pt x="19799" y="21600"/>
                  </a:lnTo>
                  <a:cubicBezTo>
                    <a:pt x="20794" y="21600"/>
                    <a:pt x="21600" y="20220"/>
                    <a:pt x="21600" y="18513"/>
                  </a:cubicBezTo>
                  <a:lnTo>
                    <a:pt x="21600" y="6173"/>
                  </a:lnTo>
                  <a:cubicBezTo>
                    <a:pt x="21600" y="2761"/>
                    <a:pt x="19988" y="0"/>
                    <a:pt x="17997" y="0"/>
                  </a:cubicBezTo>
                  <a:lnTo>
                    <a:pt x="16352" y="0"/>
                  </a:lnTo>
                  <a:cubicBezTo>
                    <a:pt x="16103" y="0"/>
                    <a:pt x="15728" y="197"/>
                    <a:pt x="15520" y="440"/>
                  </a:cubicBezTo>
                  <a:lnTo>
                    <a:pt x="13680" y="2593"/>
                  </a:lnTo>
                  <a:cubicBezTo>
                    <a:pt x="13473" y="2835"/>
                    <a:pt x="13246" y="3372"/>
                    <a:pt x="13175" y="3784"/>
                  </a:cubicBezTo>
                  <a:lnTo>
                    <a:pt x="11029" y="16241"/>
                  </a:lnTo>
                  <a:cubicBezTo>
                    <a:pt x="10957" y="16654"/>
                    <a:pt x="10838" y="16658"/>
                    <a:pt x="10763" y="16245"/>
                  </a:cubicBezTo>
                  <a:lnTo>
                    <a:pt x="8509" y="4000"/>
                  </a:lnTo>
                  <a:cubicBezTo>
                    <a:pt x="8433" y="3589"/>
                    <a:pt x="8202" y="3058"/>
                    <a:pt x="7993" y="2817"/>
                  </a:cubicBezTo>
                  <a:lnTo>
                    <a:pt x="5928" y="437"/>
                  </a:lnTo>
                  <a:cubicBezTo>
                    <a:pt x="5719" y="197"/>
                    <a:pt x="5344" y="2"/>
                    <a:pt x="5091" y="2"/>
                  </a:cubicBezTo>
                  <a:lnTo>
                    <a:pt x="3597" y="2"/>
                  </a:lnTo>
                  <a:cubicBezTo>
                    <a:pt x="1614" y="0"/>
                    <a:pt x="0" y="2764"/>
                    <a:pt x="0" y="6173"/>
                  </a:cubicBezTo>
                  <a:close/>
                  <a:moveTo>
                    <a:pt x="7985" y="11864"/>
                  </a:moveTo>
                  <a:cubicBezTo>
                    <a:pt x="8407" y="11864"/>
                    <a:pt x="8745" y="12450"/>
                    <a:pt x="8745" y="13168"/>
                  </a:cubicBezTo>
                  <a:cubicBezTo>
                    <a:pt x="8745" y="13890"/>
                    <a:pt x="8407" y="14476"/>
                    <a:pt x="7985" y="14476"/>
                  </a:cubicBezTo>
                  <a:cubicBezTo>
                    <a:pt x="7568" y="14476"/>
                    <a:pt x="7227" y="13890"/>
                    <a:pt x="7227" y="13168"/>
                  </a:cubicBezTo>
                  <a:cubicBezTo>
                    <a:pt x="7227" y="12448"/>
                    <a:pt x="7568" y="11864"/>
                    <a:pt x="7985" y="11864"/>
                  </a:cubicBezTo>
                  <a:close/>
                  <a:moveTo>
                    <a:pt x="7985" y="16555"/>
                  </a:moveTo>
                  <a:cubicBezTo>
                    <a:pt x="8407" y="16555"/>
                    <a:pt x="8745" y="17138"/>
                    <a:pt x="8745" y="17861"/>
                  </a:cubicBezTo>
                  <a:cubicBezTo>
                    <a:pt x="8745" y="18581"/>
                    <a:pt x="8407" y="19166"/>
                    <a:pt x="7985" y="19166"/>
                  </a:cubicBezTo>
                  <a:cubicBezTo>
                    <a:pt x="7568" y="19166"/>
                    <a:pt x="7227" y="18581"/>
                    <a:pt x="7227" y="17861"/>
                  </a:cubicBezTo>
                  <a:cubicBezTo>
                    <a:pt x="7227" y="17138"/>
                    <a:pt x="7568" y="16555"/>
                    <a:pt x="7985" y="16555"/>
                  </a:cubicBezTo>
                  <a:close/>
                  <a:moveTo>
                    <a:pt x="7985" y="16555"/>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sp>
        <p:nvSpPr>
          <p:cNvPr id="237" name="Text Placeholder 8"/>
          <p:cNvSpPr txBox="1">
            <a:spLocks/>
          </p:cNvSpPr>
          <p:nvPr/>
        </p:nvSpPr>
        <p:spPr>
          <a:xfrm>
            <a:off x="731520" y="890017"/>
            <a:ext cx="5718048" cy="332232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30000"/>
              </a:lnSpc>
            </a:pPr>
            <a:r>
              <a:rPr lang="zh-TW" altLang="en-US" sz="1800" dirty="0">
                <a:solidFill>
                  <a:srgbClr val="3E3F42"/>
                </a:solidFill>
                <a:latin typeface="標楷體" panose="03000509000000000000" pitchFamily="65" charset="-120"/>
                <a:ea typeface="標楷體" panose="03000509000000000000" pitchFamily="65" charset="-120"/>
              </a:rPr>
              <a:t>本文研究使用</a:t>
            </a:r>
            <a:r>
              <a:rPr lang="en-US" altLang="zh-TW" sz="1800" dirty="0">
                <a:solidFill>
                  <a:srgbClr val="3E3F42"/>
                </a:solidFill>
                <a:latin typeface="標楷體" panose="03000509000000000000" pitchFamily="65" charset="-120"/>
                <a:ea typeface="標楷體" panose="03000509000000000000" pitchFamily="65" charset="-120"/>
              </a:rPr>
              <a:t>3D</a:t>
            </a:r>
            <a:r>
              <a:rPr lang="zh-TW" altLang="en-US" sz="1800" dirty="0">
                <a:solidFill>
                  <a:srgbClr val="3E3F42"/>
                </a:solidFill>
                <a:latin typeface="標楷體" panose="03000509000000000000" pitchFamily="65" charset="-120"/>
                <a:ea typeface="標楷體" panose="03000509000000000000" pitchFamily="65" charset="-120"/>
              </a:rPr>
              <a:t>打印技術結合創新材料設計策略創造生物材料構造用於組織再生的潛力。</a:t>
            </a:r>
            <a:endParaRPr lang="en-US" altLang="zh-TW" sz="1800" dirty="0">
              <a:solidFill>
                <a:srgbClr val="3E3F42"/>
              </a:solidFill>
              <a:latin typeface="標楷體" panose="03000509000000000000" pitchFamily="65" charset="-120"/>
              <a:ea typeface="標楷體" panose="03000509000000000000" pitchFamily="65" charset="-120"/>
            </a:endParaRPr>
          </a:p>
          <a:p>
            <a:pPr>
              <a:lnSpc>
                <a:spcPct val="130000"/>
              </a:lnSpc>
            </a:pPr>
            <a:r>
              <a:rPr lang="zh-TW" altLang="en-US" sz="1800" dirty="0">
                <a:solidFill>
                  <a:srgbClr val="3E3F42"/>
                </a:solidFill>
                <a:latin typeface="標楷體" panose="03000509000000000000" pitchFamily="65" charset="-120"/>
                <a:ea typeface="標楷體" panose="03000509000000000000" pitchFamily="65" charset="-120"/>
              </a:rPr>
              <a:t>研究探討使用聚合物納米顆粒制成的膠體凝膠作為生物墨水進行</a:t>
            </a:r>
            <a:r>
              <a:rPr lang="en-US" altLang="zh-TW" sz="1800" dirty="0">
                <a:solidFill>
                  <a:srgbClr val="3E3F42"/>
                </a:solidFill>
                <a:latin typeface="標楷體" panose="03000509000000000000" pitchFamily="65" charset="-120"/>
                <a:ea typeface="標楷體" panose="03000509000000000000" pitchFamily="65" charset="-120"/>
              </a:rPr>
              <a:t>3D</a:t>
            </a:r>
            <a:r>
              <a:rPr lang="zh-TW" altLang="en-US" sz="1800" dirty="0">
                <a:solidFill>
                  <a:srgbClr val="3E3F42"/>
                </a:solidFill>
                <a:latin typeface="標楷體" panose="03000509000000000000" pitchFamily="65" charset="-120"/>
                <a:ea typeface="標楷體" panose="03000509000000000000" pitchFamily="65" charset="-120"/>
              </a:rPr>
              <a:t>打印，並強調了聚合物納米顆粒制成的印刷油墨具有很好的生物材料打印用途。</a:t>
            </a:r>
            <a:endParaRPr lang="en-US" altLang="zh-TW" sz="1800" dirty="0">
              <a:solidFill>
                <a:srgbClr val="3E3F42"/>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59431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800" y="0"/>
            <a:ext cx="1206500" cy="1016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90500"/>
            <a:ext cx="1206500" cy="3048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t>PART TWO</a:t>
            </a:r>
            <a:endParaRPr lang="zh-CN" altLang="en-US" sz="1800" dirty="0"/>
          </a:p>
        </p:txBody>
      </p:sp>
      <p:sp>
        <p:nvSpPr>
          <p:cNvPr id="4" name="文本框 3"/>
          <p:cNvSpPr txBox="1"/>
          <p:nvPr/>
        </p:nvSpPr>
        <p:spPr>
          <a:xfrm>
            <a:off x="1670052" y="142845"/>
            <a:ext cx="4540248" cy="400110"/>
          </a:xfrm>
          <a:prstGeom prst="rect">
            <a:avLst/>
          </a:prstGeom>
          <a:noFill/>
        </p:spPr>
        <p:txBody>
          <a:bodyPr wrap="square" rtlCol="0">
            <a:spAutoFit/>
          </a:bodyPr>
          <a:lstStyle/>
          <a:p>
            <a:r>
              <a:rPr lang="en-US" altLang="zh-TW" sz="2000" b="1" dirty="0">
                <a:solidFill>
                  <a:srgbClr val="183A5D"/>
                </a:solidFill>
                <a:latin typeface="Calibri" panose="020F0502020204030204" pitchFamily="34" charset="0"/>
                <a:ea typeface="標楷體" panose="03000509000000000000" pitchFamily="65" charset="-120"/>
                <a:cs typeface="Calibri" panose="020F0502020204030204" pitchFamily="34" charset="0"/>
              </a:rPr>
              <a:t>Comment</a:t>
            </a:r>
            <a:endParaRPr lang="zh-CN" altLang="en-US" sz="2000" b="1" dirty="0">
              <a:solidFill>
                <a:srgbClr val="183A5D"/>
              </a:solidFill>
              <a:latin typeface="Calibri" panose="020F0502020204030204" pitchFamily="34" charset="0"/>
              <a:ea typeface="標楷體" panose="03000509000000000000" pitchFamily="65" charset="-120"/>
              <a:cs typeface="Calibri" panose="020F0502020204030204" pitchFamily="34" charset="0"/>
            </a:endParaRPr>
          </a:p>
        </p:txBody>
      </p:sp>
      <p:sp>
        <p:nvSpPr>
          <p:cNvPr id="15" name="AutoShape 12"/>
          <p:cNvSpPr>
            <a:spLocks/>
          </p:cNvSpPr>
          <p:nvPr/>
        </p:nvSpPr>
        <p:spPr bwMode="auto">
          <a:xfrm>
            <a:off x="8110754" y="4931773"/>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solidFill>
            <a:schemeClr val="bg1">
              <a:lumMod val="8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36" name="AutoShape 42"/>
          <p:cNvSpPr>
            <a:spLocks/>
          </p:cNvSpPr>
          <p:nvPr/>
        </p:nvSpPr>
        <p:spPr bwMode="auto">
          <a:xfrm>
            <a:off x="7153117" y="497433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solidFill>
            <a:schemeClr val="bg1">
              <a:lumMod val="8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82" name="AutoShape 95"/>
          <p:cNvSpPr>
            <a:spLocks/>
          </p:cNvSpPr>
          <p:nvPr/>
        </p:nvSpPr>
        <p:spPr bwMode="auto">
          <a:xfrm>
            <a:off x="3882964" y="500270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lumMod val="8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nvGrpSpPr>
          <p:cNvPr id="130" name="Group 167"/>
          <p:cNvGrpSpPr>
            <a:grpSpLocks/>
          </p:cNvGrpSpPr>
          <p:nvPr/>
        </p:nvGrpSpPr>
        <p:grpSpPr bwMode="auto">
          <a:xfrm>
            <a:off x="7202772" y="5016896"/>
            <a:ext cx="62956" cy="77143"/>
            <a:chOff x="0" y="0"/>
            <a:chExt cx="71" cy="87"/>
          </a:xfrm>
          <a:solidFill>
            <a:schemeClr val="bg1">
              <a:lumMod val="85000"/>
            </a:schemeClr>
          </a:solidFill>
        </p:grpSpPr>
        <p:sp>
          <p:nvSpPr>
            <p:cNvPr id="225" name="AutoShape 165"/>
            <p:cNvSpPr>
              <a:spLocks/>
            </p:cNvSpPr>
            <p:nvPr/>
          </p:nvSpPr>
          <p:spPr bwMode="auto">
            <a:xfrm>
              <a:off x="16" y="0"/>
              <a:ext cx="41" cy="41"/>
            </a:xfrm>
            <a:custGeom>
              <a:avLst/>
              <a:gdLst/>
              <a:ahLst/>
              <a:cxnLst/>
              <a:rect l="0" t="0" r="r" b="b"/>
              <a:pathLst>
                <a:path w="21600" h="21600">
                  <a:moveTo>
                    <a:pt x="21600" y="10802"/>
                  </a:moveTo>
                  <a:cubicBezTo>
                    <a:pt x="21600" y="4835"/>
                    <a:pt x="16770" y="0"/>
                    <a:pt x="10800" y="0"/>
                  </a:cubicBezTo>
                  <a:cubicBezTo>
                    <a:pt x="4839" y="0"/>
                    <a:pt x="0" y="4835"/>
                    <a:pt x="0" y="10802"/>
                  </a:cubicBezTo>
                  <a:cubicBezTo>
                    <a:pt x="0" y="16765"/>
                    <a:pt x="4839" y="21600"/>
                    <a:pt x="10800" y="21600"/>
                  </a:cubicBezTo>
                  <a:cubicBezTo>
                    <a:pt x="16770" y="21600"/>
                    <a:pt x="21600" y="16765"/>
                    <a:pt x="21600" y="10802"/>
                  </a:cubicBezTo>
                  <a:close/>
                  <a:moveTo>
                    <a:pt x="2704" y="11037"/>
                  </a:moveTo>
                  <a:cubicBezTo>
                    <a:pt x="2704" y="11037"/>
                    <a:pt x="2390" y="7969"/>
                    <a:pt x="4599" y="5628"/>
                  </a:cubicBezTo>
                  <a:cubicBezTo>
                    <a:pt x="6151" y="7189"/>
                    <a:pt x="10800" y="11037"/>
                    <a:pt x="18900" y="11037"/>
                  </a:cubicBezTo>
                  <a:cubicBezTo>
                    <a:pt x="18900" y="15501"/>
                    <a:pt x="15271" y="19135"/>
                    <a:pt x="10800" y="19135"/>
                  </a:cubicBezTo>
                  <a:cubicBezTo>
                    <a:pt x="6333" y="19135"/>
                    <a:pt x="2704" y="15501"/>
                    <a:pt x="2704" y="11037"/>
                  </a:cubicBezTo>
                  <a:close/>
                  <a:moveTo>
                    <a:pt x="2704" y="1103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226" name="AutoShape 166"/>
            <p:cNvSpPr>
              <a:spLocks/>
            </p:cNvSpPr>
            <p:nvPr/>
          </p:nvSpPr>
          <p:spPr bwMode="auto">
            <a:xfrm>
              <a:off x="0" y="48"/>
              <a:ext cx="71" cy="39"/>
            </a:xfrm>
            <a:custGeom>
              <a:avLst/>
              <a:gdLst/>
              <a:ahLst/>
              <a:cxnLst/>
              <a:rect l="0" t="0" r="r" b="b"/>
              <a:pathLst>
                <a:path w="21600" h="21600">
                  <a:moveTo>
                    <a:pt x="0" y="6597"/>
                  </a:moveTo>
                  <a:lnTo>
                    <a:pt x="0" y="11700"/>
                  </a:lnTo>
                  <a:lnTo>
                    <a:pt x="0" y="18301"/>
                  </a:lnTo>
                  <a:cubicBezTo>
                    <a:pt x="0" y="20123"/>
                    <a:pt x="806" y="21600"/>
                    <a:pt x="1802" y="21600"/>
                  </a:cubicBezTo>
                  <a:lnTo>
                    <a:pt x="19798" y="21600"/>
                  </a:lnTo>
                  <a:cubicBezTo>
                    <a:pt x="20794" y="21600"/>
                    <a:pt x="21600" y="20123"/>
                    <a:pt x="21600" y="18301"/>
                  </a:cubicBezTo>
                  <a:lnTo>
                    <a:pt x="21600" y="11700"/>
                  </a:lnTo>
                  <a:lnTo>
                    <a:pt x="21600" y="6597"/>
                  </a:lnTo>
                  <a:cubicBezTo>
                    <a:pt x="21600" y="2955"/>
                    <a:pt x="19988" y="4"/>
                    <a:pt x="17999" y="4"/>
                  </a:cubicBezTo>
                  <a:lnTo>
                    <a:pt x="14810" y="4"/>
                  </a:lnTo>
                  <a:cubicBezTo>
                    <a:pt x="14581" y="4"/>
                    <a:pt x="14300" y="278"/>
                    <a:pt x="14172" y="622"/>
                  </a:cubicBezTo>
                  <a:lnTo>
                    <a:pt x="11026" y="8780"/>
                  </a:lnTo>
                  <a:cubicBezTo>
                    <a:pt x="10899" y="9124"/>
                    <a:pt x="10697" y="9124"/>
                    <a:pt x="10574" y="8780"/>
                  </a:cubicBezTo>
                  <a:lnTo>
                    <a:pt x="7428" y="622"/>
                  </a:lnTo>
                  <a:cubicBezTo>
                    <a:pt x="7300" y="282"/>
                    <a:pt x="7016" y="0"/>
                    <a:pt x="6788" y="0"/>
                  </a:cubicBezTo>
                  <a:lnTo>
                    <a:pt x="3598" y="0"/>
                  </a:lnTo>
                  <a:cubicBezTo>
                    <a:pt x="1616" y="0"/>
                    <a:pt x="0" y="2955"/>
                    <a:pt x="0" y="6597"/>
                  </a:cubicBezTo>
                  <a:close/>
                  <a:moveTo>
                    <a:pt x="0" y="659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160" name="Group 279"/>
          <p:cNvGrpSpPr>
            <a:grpSpLocks/>
          </p:cNvGrpSpPr>
          <p:nvPr/>
        </p:nvGrpSpPr>
        <p:grpSpPr bwMode="auto">
          <a:xfrm>
            <a:off x="8181690" y="4981428"/>
            <a:ext cx="117045" cy="160493"/>
            <a:chOff x="0" y="0"/>
            <a:chExt cx="132" cy="181"/>
          </a:xfrm>
          <a:solidFill>
            <a:schemeClr val="bg1">
              <a:lumMod val="85000"/>
            </a:schemeClr>
          </a:solidFill>
        </p:grpSpPr>
        <p:sp>
          <p:nvSpPr>
            <p:cNvPr id="167" name="AutoShape 277"/>
            <p:cNvSpPr>
              <a:spLocks/>
            </p:cNvSpPr>
            <p:nvPr/>
          </p:nvSpPr>
          <p:spPr bwMode="auto">
            <a:xfrm>
              <a:off x="8" y="0"/>
              <a:ext cx="112" cy="88"/>
            </a:xfrm>
            <a:custGeom>
              <a:avLst/>
              <a:gdLst/>
              <a:ahLst/>
              <a:cxnLst/>
              <a:rect l="0" t="0" r="r" b="b"/>
              <a:pathLst>
                <a:path w="19566" h="21600">
                  <a:moveTo>
                    <a:pt x="9773" y="0"/>
                  </a:moveTo>
                  <a:cubicBezTo>
                    <a:pt x="5535" y="0"/>
                    <a:pt x="2099" y="4836"/>
                    <a:pt x="2099" y="10797"/>
                  </a:cubicBezTo>
                  <a:lnTo>
                    <a:pt x="2099" y="14263"/>
                  </a:lnTo>
                  <a:cubicBezTo>
                    <a:pt x="2041" y="15378"/>
                    <a:pt x="1779" y="17975"/>
                    <a:pt x="547" y="17796"/>
                  </a:cubicBezTo>
                  <a:cubicBezTo>
                    <a:pt x="-1014" y="17570"/>
                    <a:pt x="963" y="21567"/>
                    <a:pt x="3999" y="21596"/>
                  </a:cubicBezTo>
                  <a:cubicBezTo>
                    <a:pt x="4004" y="21596"/>
                    <a:pt x="4013" y="21600"/>
                    <a:pt x="4020" y="21600"/>
                  </a:cubicBezTo>
                  <a:lnTo>
                    <a:pt x="15533" y="21600"/>
                  </a:lnTo>
                  <a:cubicBezTo>
                    <a:pt x="18587" y="21600"/>
                    <a:pt x="20586" y="17569"/>
                    <a:pt x="19021" y="17796"/>
                  </a:cubicBezTo>
                  <a:cubicBezTo>
                    <a:pt x="17450" y="18022"/>
                    <a:pt x="17450" y="13763"/>
                    <a:pt x="17450" y="13763"/>
                  </a:cubicBezTo>
                  <a:lnTo>
                    <a:pt x="17450" y="10797"/>
                  </a:lnTo>
                  <a:cubicBezTo>
                    <a:pt x="17448" y="4834"/>
                    <a:pt x="14013" y="0"/>
                    <a:pt x="9773" y="0"/>
                  </a:cubicBezTo>
                  <a:close/>
                  <a:moveTo>
                    <a:pt x="9773" y="2412"/>
                  </a:moveTo>
                  <a:cubicBezTo>
                    <a:pt x="12437" y="2412"/>
                    <a:pt x="14919" y="5013"/>
                    <a:pt x="14919" y="8216"/>
                  </a:cubicBezTo>
                  <a:cubicBezTo>
                    <a:pt x="14919" y="8367"/>
                    <a:pt x="14915" y="8516"/>
                    <a:pt x="14905" y="8662"/>
                  </a:cubicBezTo>
                  <a:cubicBezTo>
                    <a:pt x="14888" y="8907"/>
                    <a:pt x="14828" y="8797"/>
                    <a:pt x="14740" y="8442"/>
                  </a:cubicBezTo>
                  <a:cubicBezTo>
                    <a:pt x="14132" y="5988"/>
                    <a:pt x="11990" y="4185"/>
                    <a:pt x="9772" y="4185"/>
                  </a:cubicBezTo>
                  <a:cubicBezTo>
                    <a:pt x="7555" y="4185"/>
                    <a:pt x="5275" y="5988"/>
                    <a:pt x="4649" y="8442"/>
                  </a:cubicBezTo>
                  <a:cubicBezTo>
                    <a:pt x="4557" y="8799"/>
                    <a:pt x="4496" y="8907"/>
                    <a:pt x="4480" y="8662"/>
                  </a:cubicBezTo>
                  <a:cubicBezTo>
                    <a:pt x="4469" y="8516"/>
                    <a:pt x="4465" y="8367"/>
                    <a:pt x="4465" y="8216"/>
                  </a:cubicBezTo>
                  <a:cubicBezTo>
                    <a:pt x="4468" y="5013"/>
                    <a:pt x="7111" y="2412"/>
                    <a:pt x="9773" y="2412"/>
                  </a:cubicBezTo>
                  <a:close/>
                  <a:moveTo>
                    <a:pt x="9773" y="18897"/>
                  </a:moveTo>
                  <a:cubicBezTo>
                    <a:pt x="6598" y="18897"/>
                    <a:pt x="4018" y="15496"/>
                    <a:pt x="4018" y="11023"/>
                  </a:cubicBezTo>
                  <a:cubicBezTo>
                    <a:pt x="4018" y="11023"/>
                    <a:pt x="6581" y="7867"/>
                    <a:pt x="9829" y="7867"/>
                  </a:cubicBezTo>
                  <a:cubicBezTo>
                    <a:pt x="13126" y="7867"/>
                    <a:pt x="15531" y="11023"/>
                    <a:pt x="15531" y="11023"/>
                  </a:cubicBezTo>
                  <a:cubicBezTo>
                    <a:pt x="15531" y="15496"/>
                    <a:pt x="12954" y="18897"/>
                    <a:pt x="9773" y="18897"/>
                  </a:cubicBezTo>
                  <a:close/>
                  <a:moveTo>
                    <a:pt x="9773" y="1889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168" name="AutoShape 278"/>
            <p:cNvSpPr>
              <a:spLocks/>
            </p:cNvSpPr>
            <p:nvPr/>
          </p:nvSpPr>
          <p:spPr bwMode="auto">
            <a:xfrm>
              <a:off x="0" y="103"/>
              <a:ext cx="132" cy="78"/>
            </a:xfrm>
            <a:custGeom>
              <a:avLst/>
              <a:gdLst/>
              <a:ahLst/>
              <a:cxnLst/>
              <a:rect l="0" t="0" r="r" b="b"/>
              <a:pathLst>
                <a:path w="21600" h="21600">
                  <a:moveTo>
                    <a:pt x="0" y="6173"/>
                  </a:moveTo>
                  <a:lnTo>
                    <a:pt x="0" y="18513"/>
                  </a:lnTo>
                  <a:cubicBezTo>
                    <a:pt x="0" y="20220"/>
                    <a:pt x="805" y="21600"/>
                    <a:pt x="1799" y="21600"/>
                  </a:cubicBezTo>
                  <a:lnTo>
                    <a:pt x="3600" y="21600"/>
                  </a:lnTo>
                  <a:lnTo>
                    <a:pt x="17997" y="21600"/>
                  </a:lnTo>
                  <a:lnTo>
                    <a:pt x="19799" y="21600"/>
                  </a:lnTo>
                  <a:cubicBezTo>
                    <a:pt x="20794" y="21600"/>
                    <a:pt x="21600" y="20220"/>
                    <a:pt x="21600" y="18513"/>
                  </a:cubicBezTo>
                  <a:lnTo>
                    <a:pt x="21600" y="6173"/>
                  </a:lnTo>
                  <a:cubicBezTo>
                    <a:pt x="21600" y="2761"/>
                    <a:pt x="19988" y="0"/>
                    <a:pt x="17997" y="0"/>
                  </a:cubicBezTo>
                  <a:lnTo>
                    <a:pt x="16352" y="0"/>
                  </a:lnTo>
                  <a:cubicBezTo>
                    <a:pt x="16103" y="0"/>
                    <a:pt x="15728" y="197"/>
                    <a:pt x="15520" y="440"/>
                  </a:cubicBezTo>
                  <a:lnTo>
                    <a:pt x="13680" y="2593"/>
                  </a:lnTo>
                  <a:cubicBezTo>
                    <a:pt x="13473" y="2835"/>
                    <a:pt x="13246" y="3372"/>
                    <a:pt x="13175" y="3784"/>
                  </a:cubicBezTo>
                  <a:lnTo>
                    <a:pt x="11029" y="16241"/>
                  </a:lnTo>
                  <a:cubicBezTo>
                    <a:pt x="10957" y="16654"/>
                    <a:pt x="10838" y="16658"/>
                    <a:pt x="10763" y="16245"/>
                  </a:cubicBezTo>
                  <a:lnTo>
                    <a:pt x="8509" y="4000"/>
                  </a:lnTo>
                  <a:cubicBezTo>
                    <a:pt x="8433" y="3589"/>
                    <a:pt x="8202" y="3058"/>
                    <a:pt x="7993" y="2817"/>
                  </a:cubicBezTo>
                  <a:lnTo>
                    <a:pt x="5928" y="437"/>
                  </a:lnTo>
                  <a:cubicBezTo>
                    <a:pt x="5719" y="197"/>
                    <a:pt x="5344" y="2"/>
                    <a:pt x="5091" y="2"/>
                  </a:cubicBezTo>
                  <a:lnTo>
                    <a:pt x="3597" y="2"/>
                  </a:lnTo>
                  <a:cubicBezTo>
                    <a:pt x="1614" y="0"/>
                    <a:pt x="0" y="2764"/>
                    <a:pt x="0" y="6173"/>
                  </a:cubicBezTo>
                  <a:close/>
                  <a:moveTo>
                    <a:pt x="7985" y="11864"/>
                  </a:moveTo>
                  <a:cubicBezTo>
                    <a:pt x="8407" y="11864"/>
                    <a:pt x="8745" y="12450"/>
                    <a:pt x="8745" y="13168"/>
                  </a:cubicBezTo>
                  <a:cubicBezTo>
                    <a:pt x="8745" y="13890"/>
                    <a:pt x="8407" y="14476"/>
                    <a:pt x="7985" y="14476"/>
                  </a:cubicBezTo>
                  <a:cubicBezTo>
                    <a:pt x="7568" y="14476"/>
                    <a:pt x="7227" y="13890"/>
                    <a:pt x="7227" y="13168"/>
                  </a:cubicBezTo>
                  <a:cubicBezTo>
                    <a:pt x="7227" y="12448"/>
                    <a:pt x="7568" y="11864"/>
                    <a:pt x="7985" y="11864"/>
                  </a:cubicBezTo>
                  <a:close/>
                  <a:moveTo>
                    <a:pt x="7985" y="16555"/>
                  </a:moveTo>
                  <a:cubicBezTo>
                    <a:pt x="8407" y="16555"/>
                    <a:pt x="8745" y="17138"/>
                    <a:pt x="8745" y="17861"/>
                  </a:cubicBezTo>
                  <a:cubicBezTo>
                    <a:pt x="8745" y="18581"/>
                    <a:pt x="8407" y="19166"/>
                    <a:pt x="7985" y="19166"/>
                  </a:cubicBezTo>
                  <a:cubicBezTo>
                    <a:pt x="7568" y="19166"/>
                    <a:pt x="7227" y="18581"/>
                    <a:pt x="7227" y="17861"/>
                  </a:cubicBezTo>
                  <a:cubicBezTo>
                    <a:pt x="7227" y="17138"/>
                    <a:pt x="7568" y="16555"/>
                    <a:pt x="7985" y="16555"/>
                  </a:cubicBezTo>
                  <a:close/>
                  <a:moveTo>
                    <a:pt x="7985" y="16555"/>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sp>
        <p:nvSpPr>
          <p:cNvPr id="237" name="Text Placeholder 8"/>
          <p:cNvSpPr txBox="1">
            <a:spLocks/>
          </p:cNvSpPr>
          <p:nvPr/>
        </p:nvSpPr>
        <p:spPr>
          <a:xfrm>
            <a:off x="731520" y="890017"/>
            <a:ext cx="5718048" cy="332232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30000"/>
              </a:lnSpc>
            </a:pPr>
            <a:r>
              <a:rPr lang="zh-TW" altLang="en-US" sz="1800" dirty="0">
                <a:solidFill>
                  <a:srgbClr val="3E3F42"/>
                </a:solidFill>
                <a:latin typeface="標楷體" panose="03000509000000000000" pitchFamily="65" charset="-120"/>
                <a:ea typeface="標楷體" panose="03000509000000000000" pitchFamily="65" charset="-120"/>
              </a:rPr>
              <a:t>這篇論文對</a:t>
            </a:r>
            <a:r>
              <a:rPr lang="en-US" altLang="zh-TW" sz="1800" dirty="0">
                <a:solidFill>
                  <a:srgbClr val="3E3F42"/>
                </a:solidFill>
                <a:latin typeface="標楷體" panose="03000509000000000000" pitchFamily="65" charset="-120"/>
                <a:ea typeface="標楷體" panose="03000509000000000000" pitchFamily="65" charset="-120"/>
              </a:rPr>
              <a:t>3D</a:t>
            </a:r>
            <a:r>
              <a:rPr lang="zh-TW" altLang="en-US" sz="1800" dirty="0">
                <a:solidFill>
                  <a:srgbClr val="3E3F42"/>
                </a:solidFill>
                <a:latin typeface="標楷體" panose="03000509000000000000" pitchFamily="65" charset="-120"/>
                <a:ea typeface="標楷體" panose="03000509000000000000" pitchFamily="65" charset="-120"/>
              </a:rPr>
              <a:t>打印技術使用生物材料具有極高的創意及啟發性。該生物材料具有自我修復能力、形狀記憶特性、良好的機械性能及穩定性。對該領域的發展有著深遠的影響，值得學術界的關注和深入研究。</a:t>
            </a:r>
            <a:endParaRPr lang="en-US" altLang="zh-TW" sz="1800" dirty="0">
              <a:solidFill>
                <a:srgbClr val="3E3F42"/>
              </a:solidFill>
              <a:latin typeface="標楷體" panose="03000509000000000000" pitchFamily="65" charset="-120"/>
              <a:ea typeface="標楷體" panose="03000509000000000000" pitchFamily="65" charset="-120"/>
            </a:endParaRPr>
          </a:p>
          <a:p>
            <a:pPr>
              <a:lnSpc>
                <a:spcPct val="130000"/>
              </a:lnSpc>
            </a:pPr>
            <a:r>
              <a:rPr lang="zh-TW" altLang="en-US" sz="1800" dirty="0">
                <a:solidFill>
                  <a:srgbClr val="3E3F42"/>
                </a:solidFill>
                <a:latin typeface="標楷體" panose="03000509000000000000" pitchFamily="65" charset="-120"/>
                <a:ea typeface="標楷體" panose="03000509000000000000" pitchFamily="65" charset="-120"/>
              </a:rPr>
              <a:t>我認為可以應用於骨骼支架、植入物、人造骨，不過考慮到機械性能還是有些弱，所以無法取代負載大的骨骼。另外應用於心臟瓣膜、心臟支架也是不錯的選擇。</a:t>
            </a:r>
            <a:endParaRPr lang="en-US" altLang="zh-TW" sz="1800" dirty="0">
              <a:solidFill>
                <a:srgbClr val="3E3F42"/>
              </a:solidFill>
              <a:latin typeface="標楷體" panose="03000509000000000000" pitchFamily="65" charset="-120"/>
              <a:ea typeface="標楷體" panose="03000509000000000000" pitchFamily="65" charset="-120"/>
            </a:endParaRPr>
          </a:p>
          <a:p>
            <a:pPr>
              <a:lnSpc>
                <a:spcPct val="130000"/>
              </a:lnSpc>
            </a:pPr>
            <a:r>
              <a:rPr lang="zh-TW" altLang="en-US" sz="1800" dirty="0">
                <a:solidFill>
                  <a:srgbClr val="3E3F42"/>
                </a:solidFill>
                <a:latin typeface="標楷體" panose="03000509000000000000" pitchFamily="65" charset="-120"/>
                <a:ea typeface="標楷體" panose="03000509000000000000" pitchFamily="65" charset="-120"/>
              </a:rPr>
              <a:t>但我舉的應用都是在相對潮濕的</a:t>
            </a:r>
            <a:r>
              <a:rPr lang="zh-TW" altLang="en-US" sz="1800">
                <a:solidFill>
                  <a:srgbClr val="3E3F42"/>
                </a:solidFill>
                <a:latin typeface="標楷體" panose="03000509000000000000" pitchFamily="65" charset="-120"/>
                <a:ea typeface="標楷體" panose="03000509000000000000" pitchFamily="65" charset="-120"/>
              </a:rPr>
              <a:t>環境，不確定材料特性會不會受影響。</a:t>
            </a:r>
            <a:endParaRPr lang="en-US" altLang="zh-TW" sz="1800" dirty="0">
              <a:solidFill>
                <a:srgbClr val="3E3F42"/>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667336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800" y="0"/>
            <a:ext cx="1206500" cy="1016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90500"/>
            <a:ext cx="1206500" cy="3048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t>PART TWO</a:t>
            </a:r>
            <a:endParaRPr lang="zh-CN" altLang="en-US" sz="1800" dirty="0"/>
          </a:p>
        </p:txBody>
      </p:sp>
      <p:sp>
        <p:nvSpPr>
          <p:cNvPr id="4" name="文本框 3"/>
          <p:cNvSpPr txBox="1"/>
          <p:nvPr/>
        </p:nvSpPr>
        <p:spPr>
          <a:xfrm>
            <a:off x="1670052" y="142845"/>
            <a:ext cx="4540248" cy="400110"/>
          </a:xfrm>
          <a:prstGeom prst="rect">
            <a:avLst/>
          </a:prstGeom>
          <a:noFill/>
        </p:spPr>
        <p:txBody>
          <a:bodyPr wrap="square" rtlCol="0">
            <a:spAutoFit/>
          </a:bodyPr>
          <a:lstStyle/>
          <a:p>
            <a:r>
              <a:rPr lang="zh-TW" altLang="en-US" sz="2000" dirty="0">
                <a:solidFill>
                  <a:srgbClr val="183A5D"/>
                </a:solidFill>
                <a:latin typeface="標楷體" panose="03000509000000000000" pitchFamily="65" charset="-120"/>
                <a:ea typeface="標楷體" panose="03000509000000000000" pitchFamily="65" charset="-120"/>
              </a:rPr>
              <a:t>摘要</a:t>
            </a:r>
            <a:endParaRPr lang="zh-CN" altLang="en-US" sz="2000" dirty="0">
              <a:solidFill>
                <a:srgbClr val="183A5D"/>
              </a:solidFill>
              <a:latin typeface="標楷體" panose="03000509000000000000" pitchFamily="65" charset="-120"/>
              <a:ea typeface="標楷體" panose="03000509000000000000" pitchFamily="65" charset="-120"/>
            </a:endParaRPr>
          </a:p>
        </p:txBody>
      </p:sp>
      <p:sp>
        <p:nvSpPr>
          <p:cNvPr id="15" name="AutoShape 12"/>
          <p:cNvSpPr>
            <a:spLocks/>
          </p:cNvSpPr>
          <p:nvPr/>
        </p:nvSpPr>
        <p:spPr bwMode="auto">
          <a:xfrm>
            <a:off x="8110754" y="4931773"/>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solidFill>
            <a:schemeClr val="bg1">
              <a:lumMod val="8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36" name="AutoShape 42"/>
          <p:cNvSpPr>
            <a:spLocks/>
          </p:cNvSpPr>
          <p:nvPr/>
        </p:nvSpPr>
        <p:spPr bwMode="auto">
          <a:xfrm>
            <a:off x="7153117" y="497433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solidFill>
            <a:schemeClr val="bg1">
              <a:lumMod val="8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82" name="AutoShape 95"/>
          <p:cNvSpPr>
            <a:spLocks/>
          </p:cNvSpPr>
          <p:nvPr/>
        </p:nvSpPr>
        <p:spPr bwMode="auto">
          <a:xfrm>
            <a:off x="3882964" y="500270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lumMod val="8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nvGrpSpPr>
          <p:cNvPr id="130" name="Group 167"/>
          <p:cNvGrpSpPr>
            <a:grpSpLocks/>
          </p:cNvGrpSpPr>
          <p:nvPr/>
        </p:nvGrpSpPr>
        <p:grpSpPr bwMode="auto">
          <a:xfrm>
            <a:off x="7202772" y="5016896"/>
            <a:ext cx="62956" cy="77143"/>
            <a:chOff x="0" y="0"/>
            <a:chExt cx="71" cy="87"/>
          </a:xfrm>
          <a:solidFill>
            <a:schemeClr val="bg1">
              <a:lumMod val="85000"/>
            </a:schemeClr>
          </a:solidFill>
        </p:grpSpPr>
        <p:sp>
          <p:nvSpPr>
            <p:cNvPr id="225" name="AutoShape 165"/>
            <p:cNvSpPr>
              <a:spLocks/>
            </p:cNvSpPr>
            <p:nvPr/>
          </p:nvSpPr>
          <p:spPr bwMode="auto">
            <a:xfrm>
              <a:off x="16" y="0"/>
              <a:ext cx="41" cy="41"/>
            </a:xfrm>
            <a:custGeom>
              <a:avLst/>
              <a:gdLst/>
              <a:ahLst/>
              <a:cxnLst/>
              <a:rect l="0" t="0" r="r" b="b"/>
              <a:pathLst>
                <a:path w="21600" h="21600">
                  <a:moveTo>
                    <a:pt x="21600" y="10802"/>
                  </a:moveTo>
                  <a:cubicBezTo>
                    <a:pt x="21600" y="4835"/>
                    <a:pt x="16770" y="0"/>
                    <a:pt x="10800" y="0"/>
                  </a:cubicBezTo>
                  <a:cubicBezTo>
                    <a:pt x="4839" y="0"/>
                    <a:pt x="0" y="4835"/>
                    <a:pt x="0" y="10802"/>
                  </a:cubicBezTo>
                  <a:cubicBezTo>
                    <a:pt x="0" y="16765"/>
                    <a:pt x="4839" y="21600"/>
                    <a:pt x="10800" y="21600"/>
                  </a:cubicBezTo>
                  <a:cubicBezTo>
                    <a:pt x="16770" y="21600"/>
                    <a:pt x="21600" y="16765"/>
                    <a:pt x="21600" y="10802"/>
                  </a:cubicBezTo>
                  <a:close/>
                  <a:moveTo>
                    <a:pt x="2704" y="11037"/>
                  </a:moveTo>
                  <a:cubicBezTo>
                    <a:pt x="2704" y="11037"/>
                    <a:pt x="2390" y="7969"/>
                    <a:pt x="4599" y="5628"/>
                  </a:cubicBezTo>
                  <a:cubicBezTo>
                    <a:pt x="6151" y="7189"/>
                    <a:pt x="10800" y="11037"/>
                    <a:pt x="18900" y="11037"/>
                  </a:cubicBezTo>
                  <a:cubicBezTo>
                    <a:pt x="18900" y="15501"/>
                    <a:pt x="15271" y="19135"/>
                    <a:pt x="10800" y="19135"/>
                  </a:cubicBezTo>
                  <a:cubicBezTo>
                    <a:pt x="6333" y="19135"/>
                    <a:pt x="2704" y="15501"/>
                    <a:pt x="2704" y="11037"/>
                  </a:cubicBezTo>
                  <a:close/>
                  <a:moveTo>
                    <a:pt x="2704" y="1103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226" name="AutoShape 166"/>
            <p:cNvSpPr>
              <a:spLocks/>
            </p:cNvSpPr>
            <p:nvPr/>
          </p:nvSpPr>
          <p:spPr bwMode="auto">
            <a:xfrm>
              <a:off x="0" y="48"/>
              <a:ext cx="71" cy="39"/>
            </a:xfrm>
            <a:custGeom>
              <a:avLst/>
              <a:gdLst/>
              <a:ahLst/>
              <a:cxnLst/>
              <a:rect l="0" t="0" r="r" b="b"/>
              <a:pathLst>
                <a:path w="21600" h="21600">
                  <a:moveTo>
                    <a:pt x="0" y="6597"/>
                  </a:moveTo>
                  <a:lnTo>
                    <a:pt x="0" y="11700"/>
                  </a:lnTo>
                  <a:lnTo>
                    <a:pt x="0" y="18301"/>
                  </a:lnTo>
                  <a:cubicBezTo>
                    <a:pt x="0" y="20123"/>
                    <a:pt x="806" y="21600"/>
                    <a:pt x="1802" y="21600"/>
                  </a:cubicBezTo>
                  <a:lnTo>
                    <a:pt x="19798" y="21600"/>
                  </a:lnTo>
                  <a:cubicBezTo>
                    <a:pt x="20794" y="21600"/>
                    <a:pt x="21600" y="20123"/>
                    <a:pt x="21600" y="18301"/>
                  </a:cubicBezTo>
                  <a:lnTo>
                    <a:pt x="21600" y="11700"/>
                  </a:lnTo>
                  <a:lnTo>
                    <a:pt x="21600" y="6597"/>
                  </a:lnTo>
                  <a:cubicBezTo>
                    <a:pt x="21600" y="2955"/>
                    <a:pt x="19988" y="4"/>
                    <a:pt x="17999" y="4"/>
                  </a:cubicBezTo>
                  <a:lnTo>
                    <a:pt x="14810" y="4"/>
                  </a:lnTo>
                  <a:cubicBezTo>
                    <a:pt x="14581" y="4"/>
                    <a:pt x="14300" y="278"/>
                    <a:pt x="14172" y="622"/>
                  </a:cubicBezTo>
                  <a:lnTo>
                    <a:pt x="11026" y="8780"/>
                  </a:lnTo>
                  <a:cubicBezTo>
                    <a:pt x="10899" y="9124"/>
                    <a:pt x="10697" y="9124"/>
                    <a:pt x="10574" y="8780"/>
                  </a:cubicBezTo>
                  <a:lnTo>
                    <a:pt x="7428" y="622"/>
                  </a:lnTo>
                  <a:cubicBezTo>
                    <a:pt x="7300" y="282"/>
                    <a:pt x="7016" y="0"/>
                    <a:pt x="6788" y="0"/>
                  </a:cubicBezTo>
                  <a:lnTo>
                    <a:pt x="3598" y="0"/>
                  </a:lnTo>
                  <a:cubicBezTo>
                    <a:pt x="1616" y="0"/>
                    <a:pt x="0" y="2955"/>
                    <a:pt x="0" y="6597"/>
                  </a:cubicBezTo>
                  <a:close/>
                  <a:moveTo>
                    <a:pt x="0" y="659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160" name="Group 279"/>
          <p:cNvGrpSpPr>
            <a:grpSpLocks/>
          </p:cNvGrpSpPr>
          <p:nvPr/>
        </p:nvGrpSpPr>
        <p:grpSpPr bwMode="auto">
          <a:xfrm>
            <a:off x="8181690" y="4981428"/>
            <a:ext cx="117045" cy="160493"/>
            <a:chOff x="0" y="0"/>
            <a:chExt cx="132" cy="181"/>
          </a:xfrm>
          <a:solidFill>
            <a:schemeClr val="bg1">
              <a:lumMod val="85000"/>
            </a:schemeClr>
          </a:solidFill>
        </p:grpSpPr>
        <p:sp>
          <p:nvSpPr>
            <p:cNvPr id="167" name="AutoShape 277"/>
            <p:cNvSpPr>
              <a:spLocks/>
            </p:cNvSpPr>
            <p:nvPr/>
          </p:nvSpPr>
          <p:spPr bwMode="auto">
            <a:xfrm>
              <a:off x="8" y="0"/>
              <a:ext cx="112" cy="88"/>
            </a:xfrm>
            <a:custGeom>
              <a:avLst/>
              <a:gdLst/>
              <a:ahLst/>
              <a:cxnLst/>
              <a:rect l="0" t="0" r="r" b="b"/>
              <a:pathLst>
                <a:path w="19566" h="21600">
                  <a:moveTo>
                    <a:pt x="9773" y="0"/>
                  </a:moveTo>
                  <a:cubicBezTo>
                    <a:pt x="5535" y="0"/>
                    <a:pt x="2099" y="4836"/>
                    <a:pt x="2099" y="10797"/>
                  </a:cubicBezTo>
                  <a:lnTo>
                    <a:pt x="2099" y="14263"/>
                  </a:lnTo>
                  <a:cubicBezTo>
                    <a:pt x="2041" y="15378"/>
                    <a:pt x="1779" y="17975"/>
                    <a:pt x="547" y="17796"/>
                  </a:cubicBezTo>
                  <a:cubicBezTo>
                    <a:pt x="-1014" y="17570"/>
                    <a:pt x="963" y="21567"/>
                    <a:pt x="3999" y="21596"/>
                  </a:cubicBezTo>
                  <a:cubicBezTo>
                    <a:pt x="4004" y="21596"/>
                    <a:pt x="4013" y="21600"/>
                    <a:pt x="4020" y="21600"/>
                  </a:cubicBezTo>
                  <a:lnTo>
                    <a:pt x="15533" y="21600"/>
                  </a:lnTo>
                  <a:cubicBezTo>
                    <a:pt x="18587" y="21600"/>
                    <a:pt x="20586" y="17569"/>
                    <a:pt x="19021" y="17796"/>
                  </a:cubicBezTo>
                  <a:cubicBezTo>
                    <a:pt x="17450" y="18022"/>
                    <a:pt x="17450" y="13763"/>
                    <a:pt x="17450" y="13763"/>
                  </a:cubicBezTo>
                  <a:lnTo>
                    <a:pt x="17450" y="10797"/>
                  </a:lnTo>
                  <a:cubicBezTo>
                    <a:pt x="17448" y="4834"/>
                    <a:pt x="14013" y="0"/>
                    <a:pt x="9773" y="0"/>
                  </a:cubicBezTo>
                  <a:close/>
                  <a:moveTo>
                    <a:pt x="9773" y="2412"/>
                  </a:moveTo>
                  <a:cubicBezTo>
                    <a:pt x="12437" y="2412"/>
                    <a:pt x="14919" y="5013"/>
                    <a:pt x="14919" y="8216"/>
                  </a:cubicBezTo>
                  <a:cubicBezTo>
                    <a:pt x="14919" y="8367"/>
                    <a:pt x="14915" y="8516"/>
                    <a:pt x="14905" y="8662"/>
                  </a:cubicBezTo>
                  <a:cubicBezTo>
                    <a:pt x="14888" y="8907"/>
                    <a:pt x="14828" y="8797"/>
                    <a:pt x="14740" y="8442"/>
                  </a:cubicBezTo>
                  <a:cubicBezTo>
                    <a:pt x="14132" y="5988"/>
                    <a:pt x="11990" y="4185"/>
                    <a:pt x="9772" y="4185"/>
                  </a:cubicBezTo>
                  <a:cubicBezTo>
                    <a:pt x="7555" y="4185"/>
                    <a:pt x="5275" y="5988"/>
                    <a:pt x="4649" y="8442"/>
                  </a:cubicBezTo>
                  <a:cubicBezTo>
                    <a:pt x="4557" y="8799"/>
                    <a:pt x="4496" y="8907"/>
                    <a:pt x="4480" y="8662"/>
                  </a:cubicBezTo>
                  <a:cubicBezTo>
                    <a:pt x="4469" y="8516"/>
                    <a:pt x="4465" y="8367"/>
                    <a:pt x="4465" y="8216"/>
                  </a:cubicBezTo>
                  <a:cubicBezTo>
                    <a:pt x="4468" y="5013"/>
                    <a:pt x="7111" y="2412"/>
                    <a:pt x="9773" y="2412"/>
                  </a:cubicBezTo>
                  <a:close/>
                  <a:moveTo>
                    <a:pt x="9773" y="18897"/>
                  </a:moveTo>
                  <a:cubicBezTo>
                    <a:pt x="6598" y="18897"/>
                    <a:pt x="4018" y="15496"/>
                    <a:pt x="4018" y="11023"/>
                  </a:cubicBezTo>
                  <a:cubicBezTo>
                    <a:pt x="4018" y="11023"/>
                    <a:pt x="6581" y="7867"/>
                    <a:pt x="9829" y="7867"/>
                  </a:cubicBezTo>
                  <a:cubicBezTo>
                    <a:pt x="13126" y="7867"/>
                    <a:pt x="15531" y="11023"/>
                    <a:pt x="15531" y="11023"/>
                  </a:cubicBezTo>
                  <a:cubicBezTo>
                    <a:pt x="15531" y="15496"/>
                    <a:pt x="12954" y="18897"/>
                    <a:pt x="9773" y="18897"/>
                  </a:cubicBezTo>
                  <a:close/>
                  <a:moveTo>
                    <a:pt x="9773" y="1889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168" name="AutoShape 278"/>
            <p:cNvSpPr>
              <a:spLocks/>
            </p:cNvSpPr>
            <p:nvPr/>
          </p:nvSpPr>
          <p:spPr bwMode="auto">
            <a:xfrm>
              <a:off x="0" y="103"/>
              <a:ext cx="132" cy="78"/>
            </a:xfrm>
            <a:custGeom>
              <a:avLst/>
              <a:gdLst/>
              <a:ahLst/>
              <a:cxnLst/>
              <a:rect l="0" t="0" r="r" b="b"/>
              <a:pathLst>
                <a:path w="21600" h="21600">
                  <a:moveTo>
                    <a:pt x="0" y="6173"/>
                  </a:moveTo>
                  <a:lnTo>
                    <a:pt x="0" y="18513"/>
                  </a:lnTo>
                  <a:cubicBezTo>
                    <a:pt x="0" y="20220"/>
                    <a:pt x="805" y="21600"/>
                    <a:pt x="1799" y="21600"/>
                  </a:cubicBezTo>
                  <a:lnTo>
                    <a:pt x="3600" y="21600"/>
                  </a:lnTo>
                  <a:lnTo>
                    <a:pt x="17997" y="21600"/>
                  </a:lnTo>
                  <a:lnTo>
                    <a:pt x="19799" y="21600"/>
                  </a:lnTo>
                  <a:cubicBezTo>
                    <a:pt x="20794" y="21600"/>
                    <a:pt x="21600" y="20220"/>
                    <a:pt x="21600" y="18513"/>
                  </a:cubicBezTo>
                  <a:lnTo>
                    <a:pt x="21600" y="6173"/>
                  </a:lnTo>
                  <a:cubicBezTo>
                    <a:pt x="21600" y="2761"/>
                    <a:pt x="19988" y="0"/>
                    <a:pt x="17997" y="0"/>
                  </a:cubicBezTo>
                  <a:lnTo>
                    <a:pt x="16352" y="0"/>
                  </a:lnTo>
                  <a:cubicBezTo>
                    <a:pt x="16103" y="0"/>
                    <a:pt x="15728" y="197"/>
                    <a:pt x="15520" y="440"/>
                  </a:cubicBezTo>
                  <a:lnTo>
                    <a:pt x="13680" y="2593"/>
                  </a:lnTo>
                  <a:cubicBezTo>
                    <a:pt x="13473" y="2835"/>
                    <a:pt x="13246" y="3372"/>
                    <a:pt x="13175" y="3784"/>
                  </a:cubicBezTo>
                  <a:lnTo>
                    <a:pt x="11029" y="16241"/>
                  </a:lnTo>
                  <a:cubicBezTo>
                    <a:pt x="10957" y="16654"/>
                    <a:pt x="10838" y="16658"/>
                    <a:pt x="10763" y="16245"/>
                  </a:cubicBezTo>
                  <a:lnTo>
                    <a:pt x="8509" y="4000"/>
                  </a:lnTo>
                  <a:cubicBezTo>
                    <a:pt x="8433" y="3589"/>
                    <a:pt x="8202" y="3058"/>
                    <a:pt x="7993" y="2817"/>
                  </a:cubicBezTo>
                  <a:lnTo>
                    <a:pt x="5928" y="437"/>
                  </a:lnTo>
                  <a:cubicBezTo>
                    <a:pt x="5719" y="197"/>
                    <a:pt x="5344" y="2"/>
                    <a:pt x="5091" y="2"/>
                  </a:cubicBezTo>
                  <a:lnTo>
                    <a:pt x="3597" y="2"/>
                  </a:lnTo>
                  <a:cubicBezTo>
                    <a:pt x="1614" y="0"/>
                    <a:pt x="0" y="2764"/>
                    <a:pt x="0" y="6173"/>
                  </a:cubicBezTo>
                  <a:close/>
                  <a:moveTo>
                    <a:pt x="7985" y="11864"/>
                  </a:moveTo>
                  <a:cubicBezTo>
                    <a:pt x="8407" y="11864"/>
                    <a:pt x="8745" y="12450"/>
                    <a:pt x="8745" y="13168"/>
                  </a:cubicBezTo>
                  <a:cubicBezTo>
                    <a:pt x="8745" y="13890"/>
                    <a:pt x="8407" y="14476"/>
                    <a:pt x="7985" y="14476"/>
                  </a:cubicBezTo>
                  <a:cubicBezTo>
                    <a:pt x="7568" y="14476"/>
                    <a:pt x="7227" y="13890"/>
                    <a:pt x="7227" y="13168"/>
                  </a:cubicBezTo>
                  <a:cubicBezTo>
                    <a:pt x="7227" y="12448"/>
                    <a:pt x="7568" y="11864"/>
                    <a:pt x="7985" y="11864"/>
                  </a:cubicBezTo>
                  <a:close/>
                  <a:moveTo>
                    <a:pt x="7985" y="16555"/>
                  </a:moveTo>
                  <a:cubicBezTo>
                    <a:pt x="8407" y="16555"/>
                    <a:pt x="8745" y="17138"/>
                    <a:pt x="8745" y="17861"/>
                  </a:cubicBezTo>
                  <a:cubicBezTo>
                    <a:pt x="8745" y="18581"/>
                    <a:pt x="8407" y="19166"/>
                    <a:pt x="7985" y="19166"/>
                  </a:cubicBezTo>
                  <a:cubicBezTo>
                    <a:pt x="7568" y="19166"/>
                    <a:pt x="7227" y="18581"/>
                    <a:pt x="7227" y="17861"/>
                  </a:cubicBezTo>
                  <a:cubicBezTo>
                    <a:pt x="7227" y="17138"/>
                    <a:pt x="7568" y="16555"/>
                    <a:pt x="7985" y="16555"/>
                  </a:cubicBezTo>
                  <a:close/>
                  <a:moveTo>
                    <a:pt x="7985" y="16555"/>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sp>
        <p:nvSpPr>
          <p:cNvPr id="237" name="Text Placeholder 8"/>
          <p:cNvSpPr txBox="1">
            <a:spLocks/>
          </p:cNvSpPr>
          <p:nvPr/>
        </p:nvSpPr>
        <p:spPr>
          <a:xfrm>
            <a:off x="731520" y="890016"/>
            <a:ext cx="4724400" cy="3357119"/>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lnSpc>
                <a:spcPct val="130000"/>
              </a:lnSpc>
              <a:buFont typeface="Arial" panose="020B0604020202020204" pitchFamily="34" charset="0"/>
              <a:buChar char="•"/>
            </a:pPr>
            <a:r>
              <a:rPr lang="zh-TW" altLang="en-US" sz="1600" b="0" i="0" dirty="0">
                <a:solidFill>
                  <a:srgbClr val="3E3F42"/>
                </a:solidFill>
                <a:effectLst/>
                <a:latin typeface="標楷體" panose="03000509000000000000" pitchFamily="65" charset="-120"/>
                <a:ea typeface="標楷體" panose="03000509000000000000" pitchFamily="65" charset="-120"/>
              </a:rPr>
              <a:t>研究目的</a:t>
            </a:r>
            <a:r>
              <a:rPr lang="en-US" altLang="zh-TW" sz="1600" b="0" i="0" dirty="0">
                <a:solidFill>
                  <a:srgbClr val="3E3F42"/>
                </a:solidFill>
                <a:effectLst/>
                <a:latin typeface="標楷體" panose="03000509000000000000" pitchFamily="65" charset="-120"/>
                <a:ea typeface="標楷體" panose="03000509000000000000" pitchFamily="65" charset="-120"/>
              </a:rPr>
              <a:t>:</a:t>
            </a:r>
          </a:p>
          <a:p>
            <a:pPr marL="285750" indent="-285750">
              <a:lnSpc>
                <a:spcPct val="130000"/>
              </a:lnSpc>
              <a:buFont typeface="Arial" panose="020B0604020202020204" pitchFamily="34" charset="0"/>
              <a:buChar char="•"/>
            </a:pPr>
            <a:r>
              <a:rPr lang="zh-TW" altLang="en-US" sz="1600" dirty="0">
                <a:solidFill>
                  <a:srgbClr val="3E3F42"/>
                </a:solidFill>
                <a:latin typeface="標楷體" panose="03000509000000000000" pitchFamily="65" charset="-120"/>
                <a:ea typeface="標楷體" panose="03000509000000000000" pitchFamily="65" charset="-120"/>
              </a:rPr>
              <a:t>將</a:t>
            </a:r>
            <a:r>
              <a:rPr lang="en-US" altLang="zh-TW" sz="1600" b="1" i="0" dirty="0">
                <a:solidFill>
                  <a:srgbClr val="3E3F42"/>
                </a:solidFill>
                <a:effectLst/>
                <a:latin typeface="標楷體" panose="03000509000000000000" pitchFamily="65" charset="-120"/>
                <a:ea typeface="標楷體" panose="03000509000000000000" pitchFamily="65" charset="-120"/>
              </a:rPr>
              <a:t>3D</a:t>
            </a:r>
            <a:r>
              <a:rPr lang="zh-TW" altLang="en-US" sz="1600" b="1" i="0" dirty="0">
                <a:solidFill>
                  <a:srgbClr val="3E3F42"/>
                </a:solidFill>
                <a:effectLst/>
                <a:latin typeface="標楷體" panose="03000509000000000000" pitchFamily="65" charset="-120"/>
                <a:ea typeface="標楷體" panose="03000509000000000000" pitchFamily="65" charset="-120"/>
              </a:rPr>
              <a:t>列印技術</a:t>
            </a:r>
            <a:r>
              <a:rPr lang="zh-TW" altLang="en-US" sz="1600" b="0" i="0" dirty="0">
                <a:solidFill>
                  <a:srgbClr val="3E3F42"/>
                </a:solidFill>
                <a:effectLst/>
                <a:latin typeface="標楷體" panose="03000509000000000000" pitchFamily="65" charset="-120"/>
                <a:ea typeface="標楷體" panose="03000509000000000000" pitchFamily="65" charset="-120"/>
              </a:rPr>
              <a:t>與創新的材料設計策略相結合，創造出</a:t>
            </a:r>
            <a:r>
              <a:rPr lang="zh-TW" altLang="en-US" sz="1600" b="1" i="0" dirty="0">
                <a:solidFill>
                  <a:srgbClr val="3E3F42"/>
                </a:solidFill>
                <a:effectLst/>
                <a:latin typeface="標楷體" panose="03000509000000000000" pitchFamily="65" charset="-120"/>
                <a:ea typeface="標楷體" panose="03000509000000000000" pitchFamily="65" charset="-120"/>
              </a:rPr>
              <a:t>生物材料</a:t>
            </a:r>
            <a:r>
              <a:rPr lang="zh-TW" altLang="en-US" sz="1600" b="0" i="0" dirty="0">
                <a:solidFill>
                  <a:srgbClr val="3E3F42"/>
                </a:solidFill>
                <a:effectLst/>
                <a:latin typeface="標楷體" panose="03000509000000000000" pitchFamily="65" charset="-120"/>
                <a:ea typeface="標楷體" panose="03000509000000000000" pitchFamily="65" charset="-120"/>
              </a:rPr>
              <a:t>構造以進行</a:t>
            </a:r>
            <a:r>
              <a:rPr lang="zh-TW" altLang="en-US" sz="1600" b="1" i="0" dirty="0">
                <a:solidFill>
                  <a:srgbClr val="3E3F42"/>
                </a:solidFill>
                <a:effectLst/>
                <a:latin typeface="標楷體" panose="03000509000000000000" pitchFamily="65" charset="-120"/>
                <a:ea typeface="標楷體" panose="03000509000000000000" pitchFamily="65" charset="-120"/>
              </a:rPr>
              <a:t>組織再生</a:t>
            </a:r>
            <a:r>
              <a:rPr lang="zh-TW" altLang="en-US" sz="1600" b="0" i="0" dirty="0">
                <a:solidFill>
                  <a:srgbClr val="3E3F42"/>
                </a:solidFill>
                <a:effectLst/>
                <a:latin typeface="標楷體" panose="03000509000000000000" pitchFamily="65" charset="-120"/>
                <a:ea typeface="標楷體" panose="03000509000000000000" pitchFamily="65" charset="-120"/>
              </a:rPr>
              <a:t>的潛力。</a:t>
            </a:r>
            <a:endParaRPr lang="en-US" altLang="zh-TW" sz="1600" b="0" i="0" dirty="0">
              <a:solidFill>
                <a:srgbClr val="3E3F42"/>
              </a:solidFill>
              <a:effectLst/>
              <a:latin typeface="標楷體" panose="03000509000000000000" pitchFamily="65" charset="-120"/>
              <a:ea typeface="標楷體" panose="03000509000000000000" pitchFamily="65" charset="-120"/>
            </a:endParaRPr>
          </a:p>
          <a:p>
            <a:pPr>
              <a:lnSpc>
                <a:spcPct val="130000"/>
              </a:lnSpc>
            </a:pPr>
            <a:endParaRPr lang="en-US" altLang="zh-TW" sz="1600" b="0" i="0" dirty="0">
              <a:solidFill>
                <a:srgbClr val="3E3F42"/>
              </a:solidFill>
              <a:effectLst/>
              <a:latin typeface="標楷體" panose="03000509000000000000" pitchFamily="65" charset="-120"/>
              <a:ea typeface="標楷體" panose="03000509000000000000" pitchFamily="65" charset="-120"/>
            </a:endParaRPr>
          </a:p>
          <a:p>
            <a:pPr marL="285750" indent="-285750">
              <a:lnSpc>
                <a:spcPct val="130000"/>
              </a:lnSpc>
              <a:buFont typeface="Arial" panose="020B0604020202020204" pitchFamily="34" charset="0"/>
              <a:buChar char="•"/>
            </a:pPr>
            <a:r>
              <a:rPr lang="zh-TW" altLang="en-US" sz="1600" dirty="0">
                <a:solidFill>
                  <a:srgbClr val="3E3F42"/>
                </a:solidFill>
                <a:latin typeface="標楷體" panose="03000509000000000000" pitchFamily="65" charset="-120"/>
                <a:ea typeface="標楷體" panose="03000509000000000000" pitchFamily="65" charset="-120"/>
              </a:rPr>
              <a:t>研究方法</a:t>
            </a:r>
            <a:r>
              <a:rPr lang="en-US" altLang="zh-TW" sz="1600" dirty="0">
                <a:solidFill>
                  <a:srgbClr val="3E3F42"/>
                </a:solidFill>
                <a:latin typeface="標楷體" panose="03000509000000000000" pitchFamily="65" charset="-120"/>
                <a:ea typeface="標楷體" panose="03000509000000000000" pitchFamily="65" charset="-120"/>
              </a:rPr>
              <a:t>:</a:t>
            </a:r>
            <a:endParaRPr lang="en-US" altLang="zh-TW" sz="1600" b="0" i="0" dirty="0">
              <a:solidFill>
                <a:srgbClr val="3E3F42"/>
              </a:solidFill>
              <a:effectLst/>
              <a:latin typeface="標楷體" panose="03000509000000000000" pitchFamily="65" charset="-120"/>
              <a:ea typeface="標楷體" panose="03000509000000000000" pitchFamily="65" charset="-120"/>
            </a:endParaRPr>
          </a:p>
          <a:p>
            <a:pPr marL="285750" indent="-285750">
              <a:lnSpc>
                <a:spcPct val="130000"/>
              </a:lnSpc>
              <a:buFont typeface="Arial" panose="020B0604020202020204" pitchFamily="34" charset="0"/>
              <a:buChar char="•"/>
            </a:pPr>
            <a:r>
              <a:rPr lang="zh-TW" altLang="en-US" sz="1600" b="0" i="0" dirty="0">
                <a:solidFill>
                  <a:srgbClr val="3E3F42"/>
                </a:solidFill>
                <a:effectLst/>
                <a:latin typeface="標楷體" panose="03000509000000000000" pitchFamily="65" charset="-120"/>
                <a:ea typeface="標楷體" panose="03000509000000000000" pitchFamily="65" charset="-120"/>
              </a:rPr>
              <a:t>使用由</a:t>
            </a:r>
            <a:r>
              <a:rPr lang="zh-TW" altLang="en-US" sz="1600" b="1" i="0" dirty="0">
                <a:solidFill>
                  <a:srgbClr val="3E3F42"/>
                </a:solidFill>
                <a:effectLst/>
                <a:latin typeface="標楷體" panose="03000509000000000000" pitchFamily="65" charset="-120"/>
                <a:ea typeface="標楷體" panose="03000509000000000000" pitchFamily="65" charset="-120"/>
              </a:rPr>
              <a:t>聚合物納米粒子製成的膠體凝膠</a:t>
            </a:r>
            <a:r>
              <a:rPr lang="zh-TW" altLang="en-US" sz="1600" b="0" i="0" dirty="0">
                <a:solidFill>
                  <a:srgbClr val="3E3F42"/>
                </a:solidFill>
                <a:effectLst/>
                <a:latin typeface="標楷體" panose="03000509000000000000" pitchFamily="65" charset="-120"/>
                <a:ea typeface="標楷體" panose="03000509000000000000" pitchFamily="65" charset="-120"/>
              </a:rPr>
              <a:t>作為潛在的生物油墨，進行基於擠出的列印。</a:t>
            </a:r>
            <a:endParaRPr lang="en-US" altLang="zh-TW" sz="1600" b="0" i="0" dirty="0">
              <a:solidFill>
                <a:srgbClr val="3E3F42"/>
              </a:solidFill>
              <a:effectLst/>
              <a:latin typeface="標楷體" panose="03000509000000000000" pitchFamily="65" charset="-120"/>
              <a:ea typeface="標楷體" panose="03000509000000000000" pitchFamily="65" charset="-120"/>
            </a:endParaRPr>
          </a:p>
          <a:p>
            <a:pPr marL="285750" indent="-285750">
              <a:lnSpc>
                <a:spcPct val="130000"/>
              </a:lnSpc>
              <a:buFont typeface="Arial" panose="020B0604020202020204" pitchFamily="34" charset="0"/>
              <a:buChar char="•"/>
            </a:pPr>
            <a:r>
              <a:rPr lang="zh-TW" altLang="en-US" sz="1600" b="0" i="0" dirty="0">
                <a:solidFill>
                  <a:srgbClr val="3E3F42"/>
                </a:solidFill>
                <a:effectLst/>
                <a:latin typeface="標楷體" panose="03000509000000000000" pitchFamily="65" charset="-120"/>
                <a:ea typeface="標楷體" panose="03000509000000000000" pitchFamily="65" charset="-120"/>
              </a:rPr>
              <a:t>研究集中在合成和甲基丙烯醯修飾明膠納米粒子上，以創建具有形狀記憶行為的可列印膠體凝膠墨水。</a:t>
            </a:r>
            <a:endParaRPr lang="en-US" altLang="zh-TW" sz="1600" b="0" i="0" dirty="0">
              <a:solidFill>
                <a:srgbClr val="3E3F42"/>
              </a:solidFill>
              <a:effectLst/>
              <a:latin typeface="標楷體" panose="03000509000000000000" pitchFamily="65" charset="-120"/>
              <a:ea typeface="標楷體" panose="03000509000000000000" pitchFamily="65" charset="-120"/>
            </a:endParaRPr>
          </a:p>
          <a:p>
            <a:pPr>
              <a:lnSpc>
                <a:spcPct val="130000"/>
              </a:lnSpc>
            </a:pPr>
            <a:endParaRPr lang="en-US" sz="500" dirty="0">
              <a:solidFill>
                <a:schemeClr val="tx1">
                  <a:lumMod val="50000"/>
                  <a:lumOff val="50000"/>
                </a:schemeClr>
              </a:solidFill>
              <a:latin typeface="標楷體" panose="03000509000000000000" pitchFamily="65" charset="-120"/>
              <a:ea typeface="標楷體" panose="03000509000000000000" pitchFamily="65" charset="-120"/>
            </a:endParaRPr>
          </a:p>
        </p:txBody>
      </p:sp>
      <p:pic>
        <p:nvPicPr>
          <p:cNvPr id="1024" name="圖片 1023">
            <a:extLst>
              <a:ext uri="{FF2B5EF4-FFF2-40B4-BE49-F238E27FC236}">
                <a16:creationId xmlns:a16="http://schemas.microsoft.com/office/drawing/2014/main" id="{4AC670F7-7695-4DE3-B75D-92334A3B19D6}"/>
              </a:ext>
            </a:extLst>
          </p:cNvPr>
          <p:cNvPicPr>
            <a:picLocks noChangeAspect="1"/>
          </p:cNvPicPr>
          <p:nvPr/>
        </p:nvPicPr>
        <p:blipFill>
          <a:blip r:embed="rId2"/>
          <a:stretch>
            <a:fillRect/>
          </a:stretch>
        </p:blipFill>
        <p:spPr>
          <a:xfrm>
            <a:off x="5186171" y="896365"/>
            <a:ext cx="2924583" cy="2562583"/>
          </a:xfrm>
          <a:prstGeom prst="rect">
            <a:avLst/>
          </a:prstGeom>
        </p:spPr>
      </p:pic>
    </p:spTree>
    <p:extLst>
      <p:ext uri="{BB962C8B-B14F-4D97-AF65-F5344CB8AC3E}">
        <p14:creationId xmlns:p14="http://schemas.microsoft.com/office/powerpoint/2010/main" val="3853935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98CA854D-6708-4016-B484-0C1FE9D1B3A5}"/>
              </a:ext>
            </a:extLst>
          </p:cNvPr>
          <p:cNvPicPr>
            <a:picLocks noChangeAspect="1"/>
          </p:cNvPicPr>
          <p:nvPr/>
        </p:nvPicPr>
        <p:blipFill>
          <a:blip r:embed="rId2"/>
          <a:stretch>
            <a:fillRect/>
          </a:stretch>
        </p:blipFill>
        <p:spPr>
          <a:xfrm>
            <a:off x="3882964" y="450866"/>
            <a:ext cx="4827070" cy="3625603"/>
          </a:xfrm>
          <a:prstGeom prst="rect">
            <a:avLst/>
          </a:prstGeom>
        </p:spPr>
      </p:pic>
      <p:sp>
        <p:nvSpPr>
          <p:cNvPr id="2" name="矩形 1"/>
          <p:cNvSpPr/>
          <p:nvPr/>
        </p:nvSpPr>
        <p:spPr>
          <a:xfrm>
            <a:off x="177800" y="0"/>
            <a:ext cx="1206500" cy="1016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90500"/>
            <a:ext cx="1206500" cy="3048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t>PART TWO</a:t>
            </a:r>
            <a:endParaRPr lang="zh-CN" altLang="en-US" sz="1800" dirty="0"/>
          </a:p>
        </p:txBody>
      </p:sp>
      <p:sp>
        <p:nvSpPr>
          <p:cNvPr id="4" name="文本框 3"/>
          <p:cNvSpPr txBox="1"/>
          <p:nvPr/>
        </p:nvSpPr>
        <p:spPr>
          <a:xfrm>
            <a:off x="1670052" y="142845"/>
            <a:ext cx="4540248" cy="400110"/>
          </a:xfrm>
          <a:prstGeom prst="rect">
            <a:avLst/>
          </a:prstGeom>
          <a:noFill/>
        </p:spPr>
        <p:txBody>
          <a:bodyPr wrap="square" rtlCol="0">
            <a:spAutoFit/>
          </a:bodyPr>
          <a:lstStyle/>
          <a:p>
            <a:r>
              <a:rPr lang="zh-TW" altLang="en-US" sz="2000" dirty="0">
                <a:solidFill>
                  <a:srgbClr val="183A5D"/>
                </a:solidFill>
                <a:latin typeface="標楷體" panose="03000509000000000000" pitchFamily="65" charset="-120"/>
                <a:ea typeface="標楷體" panose="03000509000000000000" pitchFamily="65" charset="-120"/>
              </a:rPr>
              <a:t>摘要</a:t>
            </a:r>
            <a:endParaRPr lang="zh-CN" altLang="en-US" sz="2000" dirty="0">
              <a:solidFill>
                <a:srgbClr val="183A5D"/>
              </a:solidFill>
              <a:latin typeface="標楷體" panose="03000509000000000000" pitchFamily="65" charset="-120"/>
              <a:ea typeface="標楷體" panose="03000509000000000000" pitchFamily="65" charset="-120"/>
            </a:endParaRPr>
          </a:p>
        </p:txBody>
      </p:sp>
      <p:sp>
        <p:nvSpPr>
          <p:cNvPr id="15" name="AutoShape 12"/>
          <p:cNvSpPr>
            <a:spLocks/>
          </p:cNvSpPr>
          <p:nvPr/>
        </p:nvSpPr>
        <p:spPr bwMode="auto">
          <a:xfrm>
            <a:off x="8110754" y="4931773"/>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solidFill>
            <a:schemeClr val="bg1">
              <a:lumMod val="8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36" name="AutoShape 42"/>
          <p:cNvSpPr>
            <a:spLocks/>
          </p:cNvSpPr>
          <p:nvPr/>
        </p:nvSpPr>
        <p:spPr bwMode="auto">
          <a:xfrm>
            <a:off x="7153117" y="497433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solidFill>
            <a:schemeClr val="bg1">
              <a:lumMod val="8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82" name="AutoShape 95"/>
          <p:cNvSpPr>
            <a:spLocks/>
          </p:cNvSpPr>
          <p:nvPr/>
        </p:nvSpPr>
        <p:spPr bwMode="auto">
          <a:xfrm>
            <a:off x="3882964" y="500270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lumMod val="8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nvGrpSpPr>
          <p:cNvPr id="130" name="Group 167"/>
          <p:cNvGrpSpPr>
            <a:grpSpLocks/>
          </p:cNvGrpSpPr>
          <p:nvPr/>
        </p:nvGrpSpPr>
        <p:grpSpPr bwMode="auto">
          <a:xfrm>
            <a:off x="7202772" y="5016896"/>
            <a:ext cx="62956" cy="77143"/>
            <a:chOff x="0" y="0"/>
            <a:chExt cx="71" cy="87"/>
          </a:xfrm>
          <a:solidFill>
            <a:schemeClr val="bg1">
              <a:lumMod val="85000"/>
            </a:schemeClr>
          </a:solidFill>
        </p:grpSpPr>
        <p:sp>
          <p:nvSpPr>
            <p:cNvPr id="225" name="AutoShape 165"/>
            <p:cNvSpPr>
              <a:spLocks/>
            </p:cNvSpPr>
            <p:nvPr/>
          </p:nvSpPr>
          <p:spPr bwMode="auto">
            <a:xfrm>
              <a:off x="16" y="0"/>
              <a:ext cx="41" cy="41"/>
            </a:xfrm>
            <a:custGeom>
              <a:avLst/>
              <a:gdLst/>
              <a:ahLst/>
              <a:cxnLst/>
              <a:rect l="0" t="0" r="r" b="b"/>
              <a:pathLst>
                <a:path w="21600" h="21600">
                  <a:moveTo>
                    <a:pt x="21600" y="10802"/>
                  </a:moveTo>
                  <a:cubicBezTo>
                    <a:pt x="21600" y="4835"/>
                    <a:pt x="16770" y="0"/>
                    <a:pt x="10800" y="0"/>
                  </a:cubicBezTo>
                  <a:cubicBezTo>
                    <a:pt x="4839" y="0"/>
                    <a:pt x="0" y="4835"/>
                    <a:pt x="0" y="10802"/>
                  </a:cubicBezTo>
                  <a:cubicBezTo>
                    <a:pt x="0" y="16765"/>
                    <a:pt x="4839" y="21600"/>
                    <a:pt x="10800" y="21600"/>
                  </a:cubicBezTo>
                  <a:cubicBezTo>
                    <a:pt x="16770" y="21600"/>
                    <a:pt x="21600" y="16765"/>
                    <a:pt x="21600" y="10802"/>
                  </a:cubicBezTo>
                  <a:close/>
                  <a:moveTo>
                    <a:pt x="2704" y="11037"/>
                  </a:moveTo>
                  <a:cubicBezTo>
                    <a:pt x="2704" y="11037"/>
                    <a:pt x="2390" y="7969"/>
                    <a:pt x="4599" y="5628"/>
                  </a:cubicBezTo>
                  <a:cubicBezTo>
                    <a:pt x="6151" y="7189"/>
                    <a:pt x="10800" y="11037"/>
                    <a:pt x="18900" y="11037"/>
                  </a:cubicBezTo>
                  <a:cubicBezTo>
                    <a:pt x="18900" y="15501"/>
                    <a:pt x="15271" y="19135"/>
                    <a:pt x="10800" y="19135"/>
                  </a:cubicBezTo>
                  <a:cubicBezTo>
                    <a:pt x="6333" y="19135"/>
                    <a:pt x="2704" y="15501"/>
                    <a:pt x="2704" y="11037"/>
                  </a:cubicBezTo>
                  <a:close/>
                  <a:moveTo>
                    <a:pt x="2704" y="1103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226" name="AutoShape 166"/>
            <p:cNvSpPr>
              <a:spLocks/>
            </p:cNvSpPr>
            <p:nvPr/>
          </p:nvSpPr>
          <p:spPr bwMode="auto">
            <a:xfrm>
              <a:off x="0" y="48"/>
              <a:ext cx="71" cy="39"/>
            </a:xfrm>
            <a:custGeom>
              <a:avLst/>
              <a:gdLst/>
              <a:ahLst/>
              <a:cxnLst/>
              <a:rect l="0" t="0" r="r" b="b"/>
              <a:pathLst>
                <a:path w="21600" h="21600">
                  <a:moveTo>
                    <a:pt x="0" y="6597"/>
                  </a:moveTo>
                  <a:lnTo>
                    <a:pt x="0" y="11700"/>
                  </a:lnTo>
                  <a:lnTo>
                    <a:pt x="0" y="18301"/>
                  </a:lnTo>
                  <a:cubicBezTo>
                    <a:pt x="0" y="20123"/>
                    <a:pt x="806" y="21600"/>
                    <a:pt x="1802" y="21600"/>
                  </a:cubicBezTo>
                  <a:lnTo>
                    <a:pt x="19798" y="21600"/>
                  </a:lnTo>
                  <a:cubicBezTo>
                    <a:pt x="20794" y="21600"/>
                    <a:pt x="21600" y="20123"/>
                    <a:pt x="21600" y="18301"/>
                  </a:cubicBezTo>
                  <a:lnTo>
                    <a:pt x="21600" y="11700"/>
                  </a:lnTo>
                  <a:lnTo>
                    <a:pt x="21600" y="6597"/>
                  </a:lnTo>
                  <a:cubicBezTo>
                    <a:pt x="21600" y="2955"/>
                    <a:pt x="19988" y="4"/>
                    <a:pt x="17999" y="4"/>
                  </a:cubicBezTo>
                  <a:lnTo>
                    <a:pt x="14810" y="4"/>
                  </a:lnTo>
                  <a:cubicBezTo>
                    <a:pt x="14581" y="4"/>
                    <a:pt x="14300" y="278"/>
                    <a:pt x="14172" y="622"/>
                  </a:cubicBezTo>
                  <a:lnTo>
                    <a:pt x="11026" y="8780"/>
                  </a:lnTo>
                  <a:cubicBezTo>
                    <a:pt x="10899" y="9124"/>
                    <a:pt x="10697" y="9124"/>
                    <a:pt x="10574" y="8780"/>
                  </a:cubicBezTo>
                  <a:lnTo>
                    <a:pt x="7428" y="622"/>
                  </a:lnTo>
                  <a:cubicBezTo>
                    <a:pt x="7300" y="282"/>
                    <a:pt x="7016" y="0"/>
                    <a:pt x="6788" y="0"/>
                  </a:cubicBezTo>
                  <a:lnTo>
                    <a:pt x="3598" y="0"/>
                  </a:lnTo>
                  <a:cubicBezTo>
                    <a:pt x="1616" y="0"/>
                    <a:pt x="0" y="2955"/>
                    <a:pt x="0" y="6597"/>
                  </a:cubicBezTo>
                  <a:close/>
                  <a:moveTo>
                    <a:pt x="0" y="659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160" name="Group 279"/>
          <p:cNvGrpSpPr>
            <a:grpSpLocks/>
          </p:cNvGrpSpPr>
          <p:nvPr/>
        </p:nvGrpSpPr>
        <p:grpSpPr bwMode="auto">
          <a:xfrm>
            <a:off x="8181690" y="4981428"/>
            <a:ext cx="117045" cy="160493"/>
            <a:chOff x="0" y="0"/>
            <a:chExt cx="132" cy="181"/>
          </a:xfrm>
          <a:solidFill>
            <a:schemeClr val="bg1">
              <a:lumMod val="85000"/>
            </a:schemeClr>
          </a:solidFill>
        </p:grpSpPr>
        <p:sp>
          <p:nvSpPr>
            <p:cNvPr id="167" name="AutoShape 277"/>
            <p:cNvSpPr>
              <a:spLocks/>
            </p:cNvSpPr>
            <p:nvPr/>
          </p:nvSpPr>
          <p:spPr bwMode="auto">
            <a:xfrm>
              <a:off x="8" y="0"/>
              <a:ext cx="112" cy="88"/>
            </a:xfrm>
            <a:custGeom>
              <a:avLst/>
              <a:gdLst/>
              <a:ahLst/>
              <a:cxnLst/>
              <a:rect l="0" t="0" r="r" b="b"/>
              <a:pathLst>
                <a:path w="19566" h="21600">
                  <a:moveTo>
                    <a:pt x="9773" y="0"/>
                  </a:moveTo>
                  <a:cubicBezTo>
                    <a:pt x="5535" y="0"/>
                    <a:pt x="2099" y="4836"/>
                    <a:pt x="2099" y="10797"/>
                  </a:cubicBezTo>
                  <a:lnTo>
                    <a:pt x="2099" y="14263"/>
                  </a:lnTo>
                  <a:cubicBezTo>
                    <a:pt x="2041" y="15378"/>
                    <a:pt x="1779" y="17975"/>
                    <a:pt x="547" y="17796"/>
                  </a:cubicBezTo>
                  <a:cubicBezTo>
                    <a:pt x="-1014" y="17570"/>
                    <a:pt x="963" y="21567"/>
                    <a:pt x="3999" y="21596"/>
                  </a:cubicBezTo>
                  <a:cubicBezTo>
                    <a:pt x="4004" y="21596"/>
                    <a:pt x="4013" y="21600"/>
                    <a:pt x="4020" y="21600"/>
                  </a:cubicBezTo>
                  <a:lnTo>
                    <a:pt x="15533" y="21600"/>
                  </a:lnTo>
                  <a:cubicBezTo>
                    <a:pt x="18587" y="21600"/>
                    <a:pt x="20586" y="17569"/>
                    <a:pt x="19021" y="17796"/>
                  </a:cubicBezTo>
                  <a:cubicBezTo>
                    <a:pt x="17450" y="18022"/>
                    <a:pt x="17450" y="13763"/>
                    <a:pt x="17450" y="13763"/>
                  </a:cubicBezTo>
                  <a:lnTo>
                    <a:pt x="17450" y="10797"/>
                  </a:lnTo>
                  <a:cubicBezTo>
                    <a:pt x="17448" y="4834"/>
                    <a:pt x="14013" y="0"/>
                    <a:pt x="9773" y="0"/>
                  </a:cubicBezTo>
                  <a:close/>
                  <a:moveTo>
                    <a:pt x="9773" y="2412"/>
                  </a:moveTo>
                  <a:cubicBezTo>
                    <a:pt x="12437" y="2412"/>
                    <a:pt x="14919" y="5013"/>
                    <a:pt x="14919" y="8216"/>
                  </a:cubicBezTo>
                  <a:cubicBezTo>
                    <a:pt x="14919" y="8367"/>
                    <a:pt x="14915" y="8516"/>
                    <a:pt x="14905" y="8662"/>
                  </a:cubicBezTo>
                  <a:cubicBezTo>
                    <a:pt x="14888" y="8907"/>
                    <a:pt x="14828" y="8797"/>
                    <a:pt x="14740" y="8442"/>
                  </a:cubicBezTo>
                  <a:cubicBezTo>
                    <a:pt x="14132" y="5988"/>
                    <a:pt x="11990" y="4185"/>
                    <a:pt x="9772" y="4185"/>
                  </a:cubicBezTo>
                  <a:cubicBezTo>
                    <a:pt x="7555" y="4185"/>
                    <a:pt x="5275" y="5988"/>
                    <a:pt x="4649" y="8442"/>
                  </a:cubicBezTo>
                  <a:cubicBezTo>
                    <a:pt x="4557" y="8799"/>
                    <a:pt x="4496" y="8907"/>
                    <a:pt x="4480" y="8662"/>
                  </a:cubicBezTo>
                  <a:cubicBezTo>
                    <a:pt x="4469" y="8516"/>
                    <a:pt x="4465" y="8367"/>
                    <a:pt x="4465" y="8216"/>
                  </a:cubicBezTo>
                  <a:cubicBezTo>
                    <a:pt x="4468" y="5013"/>
                    <a:pt x="7111" y="2412"/>
                    <a:pt x="9773" y="2412"/>
                  </a:cubicBezTo>
                  <a:close/>
                  <a:moveTo>
                    <a:pt x="9773" y="18897"/>
                  </a:moveTo>
                  <a:cubicBezTo>
                    <a:pt x="6598" y="18897"/>
                    <a:pt x="4018" y="15496"/>
                    <a:pt x="4018" y="11023"/>
                  </a:cubicBezTo>
                  <a:cubicBezTo>
                    <a:pt x="4018" y="11023"/>
                    <a:pt x="6581" y="7867"/>
                    <a:pt x="9829" y="7867"/>
                  </a:cubicBezTo>
                  <a:cubicBezTo>
                    <a:pt x="13126" y="7867"/>
                    <a:pt x="15531" y="11023"/>
                    <a:pt x="15531" y="11023"/>
                  </a:cubicBezTo>
                  <a:cubicBezTo>
                    <a:pt x="15531" y="15496"/>
                    <a:pt x="12954" y="18897"/>
                    <a:pt x="9773" y="18897"/>
                  </a:cubicBezTo>
                  <a:close/>
                  <a:moveTo>
                    <a:pt x="9773" y="1889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168" name="AutoShape 278"/>
            <p:cNvSpPr>
              <a:spLocks/>
            </p:cNvSpPr>
            <p:nvPr/>
          </p:nvSpPr>
          <p:spPr bwMode="auto">
            <a:xfrm>
              <a:off x="0" y="103"/>
              <a:ext cx="132" cy="78"/>
            </a:xfrm>
            <a:custGeom>
              <a:avLst/>
              <a:gdLst/>
              <a:ahLst/>
              <a:cxnLst/>
              <a:rect l="0" t="0" r="r" b="b"/>
              <a:pathLst>
                <a:path w="21600" h="21600">
                  <a:moveTo>
                    <a:pt x="0" y="6173"/>
                  </a:moveTo>
                  <a:lnTo>
                    <a:pt x="0" y="18513"/>
                  </a:lnTo>
                  <a:cubicBezTo>
                    <a:pt x="0" y="20220"/>
                    <a:pt x="805" y="21600"/>
                    <a:pt x="1799" y="21600"/>
                  </a:cubicBezTo>
                  <a:lnTo>
                    <a:pt x="3600" y="21600"/>
                  </a:lnTo>
                  <a:lnTo>
                    <a:pt x="17997" y="21600"/>
                  </a:lnTo>
                  <a:lnTo>
                    <a:pt x="19799" y="21600"/>
                  </a:lnTo>
                  <a:cubicBezTo>
                    <a:pt x="20794" y="21600"/>
                    <a:pt x="21600" y="20220"/>
                    <a:pt x="21600" y="18513"/>
                  </a:cubicBezTo>
                  <a:lnTo>
                    <a:pt x="21600" y="6173"/>
                  </a:lnTo>
                  <a:cubicBezTo>
                    <a:pt x="21600" y="2761"/>
                    <a:pt x="19988" y="0"/>
                    <a:pt x="17997" y="0"/>
                  </a:cubicBezTo>
                  <a:lnTo>
                    <a:pt x="16352" y="0"/>
                  </a:lnTo>
                  <a:cubicBezTo>
                    <a:pt x="16103" y="0"/>
                    <a:pt x="15728" y="197"/>
                    <a:pt x="15520" y="440"/>
                  </a:cubicBezTo>
                  <a:lnTo>
                    <a:pt x="13680" y="2593"/>
                  </a:lnTo>
                  <a:cubicBezTo>
                    <a:pt x="13473" y="2835"/>
                    <a:pt x="13246" y="3372"/>
                    <a:pt x="13175" y="3784"/>
                  </a:cubicBezTo>
                  <a:lnTo>
                    <a:pt x="11029" y="16241"/>
                  </a:lnTo>
                  <a:cubicBezTo>
                    <a:pt x="10957" y="16654"/>
                    <a:pt x="10838" y="16658"/>
                    <a:pt x="10763" y="16245"/>
                  </a:cubicBezTo>
                  <a:lnTo>
                    <a:pt x="8509" y="4000"/>
                  </a:lnTo>
                  <a:cubicBezTo>
                    <a:pt x="8433" y="3589"/>
                    <a:pt x="8202" y="3058"/>
                    <a:pt x="7993" y="2817"/>
                  </a:cubicBezTo>
                  <a:lnTo>
                    <a:pt x="5928" y="437"/>
                  </a:lnTo>
                  <a:cubicBezTo>
                    <a:pt x="5719" y="197"/>
                    <a:pt x="5344" y="2"/>
                    <a:pt x="5091" y="2"/>
                  </a:cubicBezTo>
                  <a:lnTo>
                    <a:pt x="3597" y="2"/>
                  </a:lnTo>
                  <a:cubicBezTo>
                    <a:pt x="1614" y="0"/>
                    <a:pt x="0" y="2764"/>
                    <a:pt x="0" y="6173"/>
                  </a:cubicBezTo>
                  <a:close/>
                  <a:moveTo>
                    <a:pt x="7985" y="11864"/>
                  </a:moveTo>
                  <a:cubicBezTo>
                    <a:pt x="8407" y="11864"/>
                    <a:pt x="8745" y="12450"/>
                    <a:pt x="8745" y="13168"/>
                  </a:cubicBezTo>
                  <a:cubicBezTo>
                    <a:pt x="8745" y="13890"/>
                    <a:pt x="8407" y="14476"/>
                    <a:pt x="7985" y="14476"/>
                  </a:cubicBezTo>
                  <a:cubicBezTo>
                    <a:pt x="7568" y="14476"/>
                    <a:pt x="7227" y="13890"/>
                    <a:pt x="7227" y="13168"/>
                  </a:cubicBezTo>
                  <a:cubicBezTo>
                    <a:pt x="7227" y="12448"/>
                    <a:pt x="7568" y="11864"/>
                    <a:pt x="7985" y="11864"/>
                  </a:cubicBezTo>
                  <a:close/>
                  <a:moveTo>
                    <a:pt x="7985" y="16555"/>
                  </a:moveTo>
                  <a:cubicBezTo>
                    <a:pt x="8407" y="16555"/>
                    <a:pt x="8745" y="17138"/>
                    <a:pt x="8745" y="17861"/>
                  </a:cubicBezTo>
                  <a:cubicBezTo>
                    <a:pt x="8745" y="18581"/>
                    <a:pt x="8407" y="19166"/>
                    <a:pt x="7985" y="19166"/>
                  </a:cubicBezTo>
                  <a:cubicBezTo>
                    <a:pt x="7568" y="19166"/>
                    <a:pt x="7227" y="18581"/>
                    <a:pt x="7227" y="17861"/>
                  </a:cubicBezTo>
                  <a:cubicBezTo>
                    <a:pt x="7227" y="17138"/>
                    <a:pt x="7568" y="16555"/>
                    <a:pt x="7985" y="16555"/>
                  </a:cubicBezTo>
                  <a:close/>
                  <a:moveTo>
                    <a:pt x="7985" y="16555"/>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sp>
        <p:nvSpPr>
          <p:cNvPr id="237" name="Text Placeholder 8"/>
          <p:cNvSpPr txBox="1">
            <a:spLocks/>
          </p:cNvSpPr>
          <p:nvPr/>
        </p:nvSpPr>
        <p:spPr>
          <a:xfrm>
            <a:off x="731520" y="890016"/>
            <a:ext cx="3200400" cy="3357119"/>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lnSpc>
                <a:spcPct val="130000"/>
              </a:lnSpc>
              <a:buFont typeface="Arial" panose="020B0604020202020204" pitchFamily="34" charset="0"/>
              <a:buChar char="•"/>
            </a:pPr>
            <a:r>
              <a:rPr lang="zh-TW" altLang="en-US" sz="1600" b="0" i="0" dirty="0">
                <a:solidFill>
                  <a:srgbClr val="3E3F42"/>
                </a:solidFill>
                <a:effectLst/>
                <a:latin typeface="標楷體" panose="03000509000000000000" pitchFamily="65" charset="-120"/>
                <a:ea typeface="標楷體" panose="03000509000000000000" pitchFamily="65" charset="-120"/>
              </a:rPr>
              <a:t>研究結果</a:t>
            </a:r>
            <a:r>
              <a:rPr lang="en-US" altLang="zh-TW" sz="1600" b="0" i="0" dirty="0">
                <a:solidFill>
                  <a:srgbClr val="3E3F42"/>
                </a:solidFill>
                <a:effectLst/>
                <a:latin typeface="標楷體" panose="03000509000000000000" pitchFamily="65" charset="-120"/>
                <a:ea typeface="標楷體" panose="03000509000000000000" pitchFamily="65" charset="-120"/>
              </a:rPr>
              <a:t>:</a:t>
            </a:r>
          </a:p>
          <a:p>
            <a:pPr marL="285750" indent="-285750">
              <a:lnSpc>
                <a:spcPct val="130000"/>
              </a:lnSpc>
              <a:buFont typeface="Arial" panose="020B0604020202020204" pitchFamily="34" charset="0"/>
              <a:buChar char="•"/>
            </a:pPr>
            <a:r>
              <a:rPr lang="zh-TW" altLang="en-US" sz="1600" b="0" i="0" dirty="0">
                <a:solidFill>
                  <a:srgbClr val="3E3F42"/>
                </a:solidFill>
                <a:effectLst/>
                <a:latin typeface="標楷體" panose="03000509000000000000" pitchFamily="65" charset="-120"/>
                <a:ea typeface="標楷體" panose="03000509000000000000" pitchFamily="65" charset="-120"/>
              </a:rPr>
              <a:t>納米粒子之間的非共價作用允許形成可列印的膠體凝膠墨水，可以在</a:t>
            </a:r>
            <a:r>
              <a:rPr lang="zh-TW" altLang="en-US" sz="1600" b="1" i="0" dirty="0">
                <a:solidFill>
                  <a:srgbClr val="3E3F42"/>
                </a:solidFill>
                <a:effectLst/>
                <a:latin typeface="標楷體" panose="03000509000000000000" pitchFamily="65" charset="-120"/>
                <a:ea typeface="標楷體" panose="03000509000000000000" pitchFamily="65" charset="-120"/>
              </a:rPr>
              <a:t>擠壓時自我修復</a:t>
            </a:r>
            <a:r>
              <a:rPr lang="zh-TW" altLang="en-US" sz="1600" b="0" i="0" dirty="0">
                <a:solidFill>
                  <a:srgbClr val="3E3F42"/>
                </a:solidFill>
                <a:effectLst/>
                <a:latin typeface="標楷體" panose="03000509000000000000" pitchFamily="65" charset="-120"/>
                <a:ea typeface="標楷體" panose="03000509000000000000" pitchFamily="65" charset="-120"/>
              </a:rPr>
              <a:t>，而</a:t>
            </a:r>
            <a:r>
              <a:rPr lang="en-US" altLang="zh-TW" sz="1600" b="0" i="0" dirty="0">
                <a:solidFill>
                  <a:srgbClr val="3E3F42"/>
                </a:solidFill>
                <a:effectLst/>
                <a:latin typeface="標楷體" panose="03000509000000000000" pitchFamily="65" charset="-120"/>
                <a:ea typeface="標楷體" panose="03000509000000000000" pitchFamily="65" charset="-120"/>
              </a:rPr>
              <a:t>UV</a:t>
            </a:r>
            <a:r>
              <a:rPr lang="zh-TW" altLang="en-US" sz="1600" b="0" i="0" dirty="0">
                <a:solidFill>
                  <a:srgbClr val="3E3F42"/>
                </a:solidFill>
                <a:effectLst/>
                <a:latin typeface="標楷體" panose="03000509000000000000" pitchFamily="65" charset="-120"/>
                <a:ea typeface="標楷體" panose="03000509000000000000" pitchFamily="65" charset="-120"/>
              </a:rPr>
              <a:t>誘導的共價細胞間鍵的形成可以顯著增強印刷構造的</a:t>
            </a:r>
            <a:r>
              <a:rPr lang="zh-TW" altLang="en-US" sz="1600" b="1" i="0" dirty="0">
                <a:solidFill>
                  <a:srgbClr val="3E3F42"/>
                </a:solidFill>
                <a:effectLst/>
                <a:latin typeface="標楷體" panose="03000509000000000000" pitchFamily="65" charset="-120"/>
                <a:ea typeface="標楷體" panose="03000509000000000000" pitchFamily="65" charset="-120"/>
              </a:rPr>
              <a:t>機械性能</a:t>
            </a:r>
            <a:r>
              <a:rPr lang="zh-TW" altLang="en-US" sz="1600" b="0" i="0" dirty="0">
                <a:solidFill>
                  <a:srgbClr val="3E3F42"/>
                </a:solidFill>
                <a:effectLst/>
                <a:latin typeface="標楷體" panose="03000509000000000000" pitchFamily="65" charset="-120"/>
                <a:ea typeface="標楷體" panose="03000509000000000000" pitchFamily="65" charset="-120"/>
              </a:rPr>
              <a:t>。這種方法使得對</a:t>
            </a:r>
            <a:r>
              <a:rPr lang="en-US" altLang="zh-TW" sz="1600" b="0" i="0" dirty="0">
                <a:solidFill>
                  <a:srgbClr val="3E3F42"/>
                </a:solidFill>
                <a:effectLst/>
                <a:latin typeface="標楷體" panose="03000509000000000000" pitchFamily="65" charset="-120"/>
                <a:ea typeface="標楷體" panose="03000509000000000000" pitchFamily="65" charset="-120"/>
              </a:rPr>
              <a:t>3D</a:t>
            </a:r>
            <a:r>
              <a:rPr lang="zh-TW" altLang="en-US" sz="1600" b="0" i="0" dirty="0">
                <a:solidFill>
                  <a:srgbClr val="3E3F42"/>
                </a:solidFill>
                <a:effectLst/>
                <a:latin typeface="標楷體" panose="03000509000000000000" pitchFamily="65" charset="-120"/>
                <a:ea typeface="標楷體" panose="03000509000000000000" pitchFamily="65" charset="-120"/>
              </a:rPr>
              <a:t>構造的</a:t>
            </a:r>
            <a:r>
              <a:rPr lang="zh-TW" altLang="en-US" sz="1600" b="1" i="0" dirty="0">
                <a:solidFill>
                  <a:srgbClr val="3E3F42"/>
                </a:solidFill>
                <a:effectLst/>
                <a:latin typeface="標楷體" panose="03000509000000000000" pitchFamily="65" charset="-120"/>
                <a:ea typeface="標楷體" panose="03000509000000000000" pitchFamily="65" charset="-120"/>
              </a:rPr>
              <a:t>膨脹，降解和生物分子釋放</a:t>
            </a:r>
            <a:r>
              <a:rPr lang="zh-TW" altLang="en-US" sz="1600" b="0" i="0" dirty="0">
                <a:solidFill>
                  <a:srgbClr val="3E3F42"/>
                </a:solidFill>
                <a:effectLst/>
                <a:latin typeface="標楷體" panose="03000509000000000000" pitchFamily="65" charset="-120"/>
                <a:ea typeface="標楷體" panose="03000509000000000000" pitchFamily="65" charset="-120"/>
              </a:rPr>
              <a:t>行為具有顯著的控制能力。</a:t>
            </a:r>
            <a:endParaRPr lang="en-US" altLang="zh-TW" sz="1600" b="0" i="0" dirty="0">
              <a:solidFill>
                <a:srgbClr val="3E3F42"/>
              </a:solidFill>
              <a:effectLst/>
              <a:latin typeface="標楷體" panose="03000509000000000000" pitchFamily="65" charset="-120"/>
              <a:ea typeface="標楷體" panose="03000509000000000000" pitchFamily="65" charset="-120"/>
            </a:endParaRPr>
          </a:p>
          <a:p>
            <a:pPr>
              <a:lnSpc>
                <a:spcPct val="130000"/>
              </a:lnSpc>
            </a:pPr>
            <a:endParaRPr lang="en-US" altLang="zh-TW" sz="1600" b="0" i="0" dirty="0">
              <a:solidFill>
                <a:srgbClr val="3E3F42"/>
              </a:solidFill>
              <a:effectLst/>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217733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800" y="0"/>
            <a:ext cx="1206500" cy="1016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90500"/>
            <a:ext cx="1206500" cy="3048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t>PART TWO</a:t>
            </a:r>
            <a:endParaRPr lang="zh-CN" altLang="en-US" sz="1800" dirty="0"/>
          </a:p>
        </p:txBody>
      </p:sp>
      <p:sp>
        <p:nvSpPr>
          <p:cNvPr id="4" name="文本框 3"/>
          <p:cNvSpPr txBox="1"/>
          <p:nvPr/>
        </p:nvSpPr>
        <p:spPr>
          <a:xfrm>
            <a:off x="1670052" y="142845"/>
            <a:ext cx="4540248" cy="400110"/>
          </a:xfrm>
          <a:prstGeom prst="rect">
            <a:avLst/>
          </a:prstGeom>
          <a:noFill/>
        </p:spPr>
        <p:txBody>
          <a:bodyPr wrap="square" rtlCol="0">
            <a:spAutoFit/>
          </a:bodyPr>
          <a:lstStyle/>
          <a:p>
            <a:r>
              <a:rPr lang="zh-TW" altLang="en-US" sz="2000" dirty="0">
                <a:solidFill>
                  <a:srgbClr val="183A5D"/>
                </a:solidFill>
                <a:latin typeface="標楷體" panose="03000509000000000000" pitchFamily="65" charset="-120"/>
                <a:ea typeface="標楷體" panose="03000509000000000000" pitchFamily="65" charset="-120"/>
              </a:rPr>
              <a:t>實驗方法</a:t>
            </a:r>
            <a:endParaRPr lang="zh-CN" altLang="en-US" sz="2000" dirty="0">
              <a:solidFill>
                <a:srgbClr val="183A5D"/>
              </a:solidFill>
              <a:latin typeface="標楷體" panose="03000509000000000000" pitchFamily="65" charset="-120"/>
              <a:ea typeface="標楷體" panose="03000509000000000000" pitchFamily="65" charset="-120"/>
            </a:endParaRPr>
          </a:p>
        </p:txBody>
      </p:sp>
      <p:sp>
        <p:nvSpPr>
          <p:cNvPr id="15" name="AutoShape 12"/>
          <p:cNvSpPr>
            <a:spLocks/>
          </p:cNvSpPr>
          <p:nvPr/>
        </p:nvSpPr>
        <p:spPr bwMode="auto">
          <a:xfrm>
            <a:off x="8110754" y="4931773"/>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solidFill>
            <a:schemeClr val="bg1">
              <a:lumMod val="8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36" name="AutoShape 42"/>
          <p:cNvSpPr>
            <a:spLocks/>
          </p:cNvSpPr>
          <p:nvPr/>
        </p:nvSpPr>
        <p:spPr bwMode="auto">
          <a:xfrm>
            <a:off x="7153117" y="497433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solidFill>
            <a:schemeClr val="bg1">
              <a:lumMod val="8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82" name="AutoShape 95"/>
          <p:cNvSpPr>
            <a:spLocks/>
          </p:cNvSpPr>
          <p:nvPr/>
        </p:nvSpPr>
        <p:spPr bwMode="auto">
          <a:xfrm>
            <a:off x="3882964" y="500270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lumMod val="8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nvGrpSpPr>
          <p:cNvPr id="130" name="Group 167"/>
          <p:cNvGrpSpPr>
            <a:grpSpLocks/>
          </p:cNvGrpSpPr>
          <p:nvPr/>
        </p:nvGrpSpPr>
        <p:grpSpPr bwMode="auto">
          <a:xfrm>
            <a:off x="7202772" y="5016896"/>
            <a:ext cx="62956" cy="77143"/>
            <a:chOff x="0" y="0"/>
            <a:chExt cx="71" cy="87"/>
          </a:xfrm>
          <a:solidFill>
            <a:schemeClr val="bg1">
              <a:lumMod val="85000"/>
            </a:schemeClr>
          </a:solidFill>
        </p:grpSpPr>
        <p:sp>
          <p:nvSpPr>
            <p:cNvPr id="225" name="AutoShape 165"/>
            <p:cNvSpPr>
              <a:spLocks/>
            </p:cNvSpPr>
            <p:nvPr/>
          </p:nvSpPr>
          <p:spPr bwMode="auto">
            <a:xfrm>
              <a:off x="16" y="0"/>
              <a:ext cx="41" cy="41"/>
            </a:xfrm>
            <a:custGeom>
              <a:avLst/>
              <a:gdLst/>
              <a:ahLst/>
              <a:cxnLst/>
              <a:rect l="0" t="0" r="r" b="b"/>
              <a:pathLst>
                <a:path w="21600" h="21600">
                  <a:moveTo>
                    <a:pt x="21600" y="10802"/>
                  </a:moveTo>
                  <a:cubicBezTo>
                    <a:pt x="21600" y="4835"/>
                    <a:pt x="16770" y="0"/>
                    <a:pt x="10800" y="0"/>
                  </a:cubicBezTo>
                  <a:cubicBezTo>
                    <a:pt x="4839" y="0"/>
                    <a:pt x="0" y="4835"/>
                    <a:pt x="0" y="10802"/>
                  </a:cubicBezTo>
                  <a:cubicBezTo>
                    <a:pt x="0" y="16765"/>
                    <a:pt x="4839" y="21600"/>
                    <a:pt x="10800" y="21600"/>
                  </a:cubicBezTo>
                  <a:cubicBezTo>
                    <a:pt x="16770" y="21600"/>
                    <a:pt x="21600" y="16765"/>
                    <a:pt x="21600" y="10802"/>
                  </a:cubicBezTo>
                  <a:close/>
                  <a:moveTo>
                    <a:pt x="2704" y="11037"/>
                  </a:moveTo>
                  <a:cubicBezTo>
                    <a:pt x="2704" y="11037"/>
                    <a:pt x="2390" y="7969"/>
                    <a:pt x="4599" y="5628"/>
                  </a:cubicBezTo>
                  <a:cubicBezTo>
                    <a:pt x="6151" y="7189"/>
                    <a:pt x="10800" y="11037"/>
                    <a:pt x="18900" y="11037"/>
                  </a:cubicBezTo>
                  <a:cubicBezTo>
                    <a:pt x="18900" y="15501"/>
                    <a:pt x="15271" y="19135"/>
                    <a:pt x="10800" y="19135"/>
                  </a:cubicBezTo>
                  <a:cubicBezTo>
                    <a:pt x="6333" y="19135"/>
                    <a:pt x="2704" y="15501"/>
                    <a:pt x="2704" y="11037"/>
                  </a:cubicBezTo>
                  <a:close/>
                  <a:moveTo>
                    <a:pt x="2704" y="1103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226" name="AutoShape 166"/>
            <p:cNvSpPr>
              <a:spLocks/>
            </p:cNvSpPr>
            <p:nvPr/>
          </p:nvSpPr>
          <p:spPr bwMode="auto">
            <a:xfrm>
              <a:off x="0" y="48"/>
              <a:ext cx="71" cy="39"/>
            </a:xfrm>
            <a:custGeom>
              <a:avLst/>
              <a:gdLst/>
              <a:ahLst/>
              <a:cxnLst/>
              <a:rect l="0" t="0" r="r" b="b"/>
              <a:pathLst>
                <a:path w="21600" h="21600">
                  <a:moveTo>
                    <a:pt x="0" y="6597"/>
                  </a:moveTo>
                  <a:lnTo>
                    <a:pt x="0" y="11700"/>
                  </a:lnTo>
                  <a:lnTo>
                    <a:pt x="0" y="18301"/>
                  </a:lnTo>
                  <a:cubicBezTo>
                    <a:pt x="0" y="20123"/>
                    <a:pt x="806" y="21600"/>
                    <a:pt x="1802" y="21600"/>
                  </a:cubicBezTo>
                  <a:lnTo>
                    <a:pt x="19798" y="21600"/>
                  </a:lnTo>
                  <a:cubicBezTo>
                    <a:pt x="20794" y="21600"/>
                    <a:pt x="21600" y="20123"/>
                    <a:pt x="21600" y="18301"/>
                  </a:cubicBezTo>
                  <a:lnTo>
                    <a:pt x="21600" y="11700"/>
                  </a:lnTo>
                  <a:lnTo>
                    <a:pt x="21600" y="6597"/>
                  </a:lnTo>
                  <a:cubicBezTo>
                    <a:pt x="21600" y="2955"/>
                    <a:pt x="19988" y="4"/>
                    <a:pt x="17999" y="4"/>
                  </a:cubicBezTo>
                  <a:lnTo>
                    <a:pt x="14810" y="4"/>
                  </a:lnTo>
                  <a:cubicBezTo>
                    <a:pt x="14581" y="4"/>
                    <a:pt x="14300" y="278"/>
                    <a:pt x="14172" y="622"/>
                  </a:cubicBezTo>
                  <a:lnTo>
                    <a:pt x="11026" y="8780"/>
                  </a:lnTo>
                  <a:cubicBezTo>
                    <a:pt x="10899" y="9124"/>
                    <a:pt x="10697" y="9124"/>
                    <a:pt x="10574" y="8780"/>
                  </a:cubicBezTo>
                  <a:lnTo>
                    <a:pt x="7428" y="622"/>
                  </a:lnTo>
                  <a:cubicBezTo>
                    <a:pt x="7300" y="282"/>
                    <a:pt x="7016" y="0"/>
                    <a:pt x="6788" y="0"/>
                  </a:cubicBezTo>
                  <a:lnTo>
                    <a:pt x="3598" y="0"/>
                  </a:lnTo>
                  <a:cubicBezTo>
                    <a:pt x="1616" y="0"/>
                    <a:pt x="0" y="2955"/>
                    <a:pt x="0" y="6597"/>
                  </a:cubicBezTo>
                  <a:close/>
                  <a:moveTo>
                    <a:pt x="0" y="659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160" name="Group 279"/>
          <p:cNvGrpSpPr>
            <a:grpSpLocks/>
          </p:cNvGrpSpPr>
          <p:nvPr/>
        </p:nvGrpSpPr>
        <p:grpSpPr bwMode="auto">
          <a:xfrm>
            <a:off x="8181690" y="4981428"/>
            <a:ext cx="117045" cy="160493"/>
            <a:chOff x="0" y="0"/>
            <a:chExt cx="132" cy="181"/>
          </a:xfrm>
          <a:solidFill>
            <a:schemeClr val="bg1">
              <a:lumMod val="85000"/>
            </a:schemeClr>
          </a:solidFill>
        </p:grpSpPr>
        <p:sp>
          <p:nvSpPr>
            <p:cNvPr id="167" name="AutoShape 277"/>
            <p:cNvSpPr>
              <a:spLocks/>
            </p:cNvSpPr>
            <p:nvPr/>
          </p:nvSpPr>
          <p:spPr bwMode="auto">
            <a:xfrm>
              <a:off x="8" y="0"/>
              <a:ext cx="112" cy="88"/>
            </a:xfrm>
            <a:custGeom>
              <a:avLst/>
              <a:gdLst/>
              <a:ahLst/>
              <a:cxnLst/>
              <a:rect l="0" t="0" r="r" b="b"/>
              <a:pathLst>
                <a:path w="19566" h="21600">
                  <a:moveTo>
                    <a:pt x="9773" y="0"/>
                  </a:moveTo>
                  <a:cubicBezTo>
                    <a:pt x="5535" y="0"/>
                    <a:pt x="2099" y="4836"/>
                    <a:pt x="2099" y="10797"/>
                  </a:cubicBezTo>
                  <a:lnTo>
                    <a:pt x="2099" y="14263"/>
                  </a:lnTo>
                  <a:cubicBezTo>
                    <a:pt x="2041" y="15378"/>
                    <a:pt x="1779" y="17975"/>
                    <a:pt x="547" y="17796"/>
                  </a:cubicBezTo>
                  <a:cubicBezTo>
                    <a:pt x="-1014" y="17570"/>
                    <a:pt x="963" y="21567"/>
                    <a:pt x="3999" y="21596"/>
                  </a:cubicBezTo>
                  <a:cubicBezTo>
                    <a:pt x="4004" y="21596"/>
                    <a:pt x="4013" y="21600"/>
                    <a:pt x="4020" y="21600"/>
                  </a:cubicBezTo>
                  <a:lnTo>
                    <a:pt x="15533" y="21600"/>
                  </a:lnTo>
                  <a:cubicBezTo>
                    <a:pt x="18587" y="21600"/>
                    <a:pt x="20586" y="17569"/>
                    <a:pt x="19021" y="17796"/>
                  </a:cubicBezTo>
                  <a:cubicBezTo>
                    <a:pt x="17450" y="18022"/>
                    <a:pt x="17450" y="13763"/>
                    <a:pt x="17450" y="13763"/>
                  </a:cubicBezTo>
                  <a:lnTo>
                    <a:pt x="17450" y="10797"/>
                  </a:lnTo>
                  <a:cubicBezTo>
                    <a:pt x="17448" y="4834"/>
                    <a:pt x="14013" y="0"/>
                    <a:pt x="9773" y="0"/>
                  </a:cubicBezTo>
                  <a:close/>
                  <a:moveTo>
                    <a:pt x="9773" y="2412"/>
                  </a:moveTo>
                  <a:cubicBezTo>
                    <a:pt x="12437" y="2412"/>
                    <a:pt x="14919" y="5013"/>
                    <a:pt x="14919" y="8216"/>
                  </a:cubicBezTo>
                  <a:cubicBezTo>
                    <a:pt x="14919" y="8367"/>
                    <a:pt x="14915" y="8516"/>
                    <a:pt x="14905" y="8662"/>
                  </a:cubicBezTo>
                  <a:cubicBezTo>
                    <a:pt x="14888" y="8907"/>
                    <a:pt x="14828" y="8797"/>
                    <a:pt x="14740" y="8442"/>
                  </a:cubicBezTo>
                  <a:cubicBezTo>
                    <a:pt x="14132" y="5988"/>
                    <a:pt x="11990" y="4185"/>
                    <a:pt x="9772" y="4185"/>
                  </a:cubicBezTo>
                  <a:cubicBezTo>
                    <a:pt x="7555" y="4185"/>
                    <a:pt x="5275" y="5988"/>
                    <a:pt x="4649" y="8442"/>
                  </a:cubicBezTo>
                  <a:cubicBezTo>
                    <a:pt x="4557" y="8799"/>
                    <a:pt x="4496" y="8907"/>
                    <a:pt x="4480" y="8662"/>
                  </a:cubicBezTo>
                  <a:cubicBezTo>
                    <a:pt x="4469" y="8516"/>
                    <a:pt x="4465" y="8367"/>
                    <a:pt x="4465" y="8216"/>
                  </a:cubicBezTo>
                  <a:cubicBezTo>
                    <a:pt x="4468" y="5013"/>
                    <a:pt x="7111" y="2412"/>
                    <a:pt x="9773" y="2412"/>
                  </a:cubicBezTo>
                  <a:close/>
                  <a:moveTo>
                    <a:pt x="9773" y="18897"/>
                  </a:moveTo>
                  <a:cubicBezTo>
                    <a:pt x="6598" y="18897"/>
                    <a:pt x="4018" y="15496"/>
                    <a:pt x="4018" y="11023"/>
                  </a:cubicBezTo>
                  <a:cubicBezTo>
                    <a:pt x="4018" y="11023"/>
                    <a:pt x="6581" y="7867"/>
                    <a:pt x="9829" y="7867"/>
                  </a:cubicBezTo>
                  <a:cubicBezTo>
                    <a:pt x="13126" y="7867"/>
                    <a:pt x="15531" y="11023"/>
                    <a:pt x="15531" y="11023"/>
                  </a:cubicBezTo>
                  <a:cubicBezTo>
                    <a:pt x="15531" y="15496"/>
                    <a:pt x="12954" y="18897"/>
                    <a:pt x="9773" y="18897"/>
                  </a:cubicBezTo>
                  <a:close/>
                  <a:moveTo>
                    <a:pt x="9773" y="1889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168" name="AutoShape 278"/>
            <p:cNvSpPr>
              <a:spLocks/>
            </p:cNvSpPr>
            <p:nvPr/>
          </p:nvSpPr>
          <p:spPr bwMode="auto">
            <a:xfrm>
              <a:off x="0" y="103"/>
              <a:ext cx="132" cy="78"/>
            </a:xfrm>
            <a:custGeom>
              <a:avLst/>
              <a:gdLst/>
              <a:ahLst/>
              <a:cxnLst/>
              <a:rect l="0" t="0" r="r" b="b"/>
              <a:pathLst>
                <a:path w="21600" h="21600">
                  <a:moveTo>
                    <a:pt x="0" y="6173"/>
                  </a:moveTo>
                  <a:lnTo>
                    <a:pt x="0" y="18513"/>
                  </a:lnTo>
                  <a:cubicBezTo>
                    <a:pt x="0" y="20220"/>
                    <a:pt x="805" y="21600"/>
                    <a:pt x="1799" y="21600"/>
                  </a:cubicBezTo>
                  <a:lnTo>
                    <a:pt x="3600" y="21600"/>
                  </a:lnTo>
                  <a:lnTo>
                    <a:pt x="17997" y="21600"/>
                  </a:lnTo>
                  <a:lnTo>
                    <a:pt x="19799" y="21600"/>
                  </a:lnTo>
                  <a:cubicBezTo>
                    <a:pt x="20794" y="21600"/>
                    <a:pt x="21600" y="20220"/>
                    <a:pt x="21600" y="18513"/>
                  </a:cubicBezTo>
                  <a:lnTo>
                    <a:pt x="21600" y="6173"/>
                  </a:lnTo>
                  <a:cubicBezTo>
                    <a:pt x="21600" y="2761"/>
                    <a:pt x="19988" y="0"/>
                    <a:pt x="17997" y="0"/>
                  </a:cubicBezTo>
                  <a:lnTo>
                    <a:pt x="16352" y="0"/>
                  </a:lnTo>
                  <a:cubicBezTo>
                    <a:pt x="16103" y="0"/>
                    <a:pt x="15728" y="197"/>
                    <a:pt x="15520" y="440"/>
                  </a:cubicBezTo>
                  <a:lnTo>
                    <a:pt x="13680" y="2593"/>
                  </a:lnTo>
                  <a:cubicBezTo>
                    <a:pt x="13473" y="2835"/>
                    <a:pt x="13246" y="3372"/>
                    <a:pt x="13175" y="3784"/>
                  </a:cubicBezTo>
                  <a:lnTo>
                    <a:pt x="11029" y="16241"/>
                  </a:lnTo>
                  <a:cubicBezTo>
                    <a:pt x="10957" y="16654"/>
                    <a:pt x="10838" y="16658"/>
                    <a:pt x="10763" y="16245"/>
                  </a:cubicBezTo>
                  <a:lnTo>
                    <a:pt x="8509" y="4000"/>
                  </a:lnTo>
                  <a:cubicBezTo>
                    <a:pt x="8433" y="3589"/>
                    <a:pt x="8202" y="3058"/>
                    <a:pt x="7993" y="2817"/>
                  </a:cubicBezTo>
                  <a:lnTo>
                    <a:pt x="5928" y="437"/>
                  </a:lnTo>
                  <a:cubicBezTo>
                    <a:pt x="5719" y="197"/>
                    <a:pt x="5344" y="2"/>
                    <a:pt x="5091" y="2"/>
                  </a:cubicBezTo>
                  <a:lnTo>
                    <a:pt x="3597" y="2"/>
                  </a:lnTo>
                  <a:cubicBezTo>
                    <a:pt x="1614" y="0"/>
                    <a:pt x="0" y="2764"/>
                    <a:pt x="0" y="6173"/>
                  </a:cubicBezTo>
                  <a:close/>
                  <a:moveTo>
                    <a:pt x="7985" y="11864"/>
                  </a:moveTo>
                  <a:cubicBezTo>
                    <a:pt x="8407" y="11864"/>
                    <a:pt x="8745" y="12450"/>
                    <a:pt x="8745" y="13168"/>
                  </a:cubicBezTo>
                  <a:cubicBezTo>
                    <a:pt x="8745" y="13890"/>
                    <a:pt x="8407" y="14476"/>
                    <a:pt x="7985" y="14476"/>
                  </a:cubicBezTo>
                  <a:cubicBezTo>
                    <a:pt x="7568" y="14476"/>
                    <a:pt x="7227" y="13890"/>
                    <a:pt x="7227" y="13168"/>
                  </a:cubicBezTo>
                  <a:cubicBezTo>
                    <a:pt x="7227" y="12448"/>
                    <a:pt x="7568" y="11864"/>
                    <a:pt x="7985" y="11864"/>
                  </a:cubicBezTo>
                  <a:close/>
                  <a:moveTo>
                    <a:pt x="7985" y="16555"/>
                  </a:moveTo>
                  <a:cubicBezTo>
                    <a:pt x="8407" y="16555"/>
                    <a:pt x="8745" y="17138"/>
                    <a:pt x="8745" y="17861"/>
                  </a:cubicBezTo>
                  <a:cubicBezTo>
                    <a:pt x="8745" y="18581"/>
                    <a:pt x="8407" y="19166"/>
                    <a:pt x="7985" y="19166"/>
                  </a:cubicBezTo>
                  <a:cubicBezTo>
                    <a:pt x="7568" y="19166"/>
                    <a:pt x="7227" y="18581"/>
                    <a:pt x="7227" y="17861"/>
                  </a:cubicBezTo>
                  <a:cubicBezTo>
                    <a:pt x="7227" y="17138"/>
                    <a:pt x="7568" y="16555"/>
                    <a:pt x="7985" y="16555"/>
                  </a:cubicBezTo>
                  <a:close/>
                  <a:moveTo>
                    <a:pt x="7985" y="16555"/>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sp>
        <p:nvSpPr>
          <p:cNvPr id="237" name="Text Placeholder 8"/>
          <p:cNvSpPr txBox="1">
            <a:spLocks/>
          </p:cNvSpPr>
          <p:nvPr/>
        </p:nvSpPr>
        <p:spPr>
          <a:xfrm>
            <a:off x="731520" y="890016"/>
            <a:ext cx="5407152" cy="3357119"/>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30000"/>
              </a:lnSpc>
            </a:pPr>
            <a:r>
              <a:rPr lang="zh-TW" altLang="en-US" sz="1800" b="1" dirty="0">
                <a:solidFill>
                  <a:srgbClr val="3E3F42"/>
                </a:solidFill>
                <a:latin typeface="標楷體" panose="03000509000000000000" pitchFamily="65" charset="-120"/>
                <a:ea typeface="標楷體" panose="03000509000000000000" pitchFamily="65" charset="-120"/>
              </a:rPr>
              <a:t>製備明膠奈米粒子，並進行甲基丙烯酰化</a:t>
            </a:r>
            <a:r>
              <a:rPr lang="en-US" altLang="zh-TW" sz="1800" b="1" dirty="0">
                <a:solidFill>
                  <a:srgbClr val="3E3F42"/>
                </a:solidFill>
                <a:latin typeface="標楷體" panose="03000509000000000000" pitchFamily="65" charset="-120"/>
                <a:ea typeface="標楷體" panose="03000509000000000000" pitchFamily="65" charset="-120"/>
              </a:rPr>
              <a:t>:</a:t>
            </a:r>
          </a:p>
          <a:p>
            <a:pPr marL="285750" indent="-285750">
              <a:lnSpc>
                <a:spcPct val="130000"/>
              </a:lnSpc>
              <a:buFont typeface="Arial" panose="020B0604020202020204" pitchFamily="34" charset="0"/>
              <a:buChar char="•"/>
            </a:pPr>
            <a:r>
              <a:rPr lang="zh-TW" altLang="en-US" sz="1600" b="0" i="0" dirty="0">
                <a:solidFill>
                  <a:srgbClr val="3E3F42"/>
                </a:solidFill>
                <a:effectLst/>
                <a:latin typeface="標楷體" panose="03000509000000000000" pitchFamily="65" charset="-120"/>
                <a:ea typeface="標楷體" panose="03000509000000000000" pitchFamily="65" charset="-120"/>
              </a:rPr>
              <a:t>第一步是在進行</a:t>
            </a:r>
            <a:r>
              <a:rPr lang="zh-TW" altLang="en-US" sz="1600" b="1" i="0" dirty="0">
                <a:solidFill>
                  <a:srgbClr val="3E3F42"/>
                </a:solidFill>
                <a:effectLst/>
                <a:latin typeface="標楷體" panose="03000509000000000000" pitchFamily="65" charset="-120"/>
                <a:ea typeface="標楷體" panose="03000509000000000000" pitchFamily="65" charset="-120"/>
              </a:rPr>
              <a:t>明膠粉末</a:t>
            </a:r>
            <a:r>
              <a:rPr lang="zh-TW" altLang="en-US" sz="1600" b="0" i="0" dirty="0">
                <a:solidFill>
                  <a:srgbClr val="3E3F42"/>
                </a:solidFill>
                <a:effectLst/>
                <a:latin typeface="標楷體" panose="03000509000000000000" pitchFamily="65" charset="-120"/>
                <a:ea typeface="標楷體" panose="03000509000000000000" pitchFamily="65" charset="-120"/>
              </a:rPr>
              <a:t>與丙酮攪拌，加入乙醛反應劑後形成</a:t>
            </a:r>
            <a:r>
              <a:rPr lang="zh-TW" altLang="en-US" sz="1600" b="1" i="0" dirty="0">
                <a:solidFill>
                  <a:srgbClr val="3E3F42"/>
                </a:solidFill>
                <a:effectLst/>
                <a:latin typeface="標楷體" panose="03000509000000000000" pitchFamily="65" charset="-120"/>
                <a:ea typeface="標楷體" panose="03000509000000000000" pitchFamily="65" charset="-120"/>
              </a:rPr>
              <a:t>奈米級粒子</a:t>
            </a:r>
            <a:r>
              <a:rPr lang="zh-TW" altLang="en-US" sz="1600" b="0" i="0" dirty="0">
                <a:solidFill>
                  <a:srgbClr val="3E3F42"/>
                </a:solidFill>
                <a:effectLst/>
                <a:latin typeface="標楷體" panose="03000509000000000000" pitchFamily="65" charset="-120"/>
                <a:ea typeface="標楷體" panose="03000509000000000000" pitchFamily="65" charset="-120"/>
              </a:rPr>
              <a:t>分散液。添加氫氧化鈉調整</a:t>
            </a:r>
            <a:r>
              <a:rPr lang="en-US" altLang="zh-TW" sz="1600" b="0" i="0" dirty="0">
                <a:solidFill>
                  <a:srgbClr val="3E3F42"/>
                </a:solidFill>
                <a:effectLst/>
                <a:latin typeface="標楷體" panose="03000509000000000000" pitchFamily="65" charset="-120"/>
                <a:ea typeface="標楷體" panose="03000509000000000000" pitchFamily="65" charset="-120"/>
              </a:rPr>
              <a:t>pH</a:t>
            </a:r>
            <a:r>
              <a:rPr lang="zh-TW" altLang="en-US" sz="1600" b="0" i="0" dirty="0">
                <a:solidFill>
                  <a:srgbClr val="3E3F42"/>
                </a:solidFill>
                <a:effectLst/>
                <a:latin typeface="標楷體" panose="03000509000000000000" pitchFamily="65" charset="-120"/>
                <a:ea typeface="標楷體" panose="03000509000000000000" pitchFamily="65" charset="-120"/>
              </a:rPr>
              <a:t>值後加入甲基丙烯酸酐，</a:t>
            </a:r>
            <a:r>
              <a:rPr lang="zh-TW" altLang="en-US" sz="1600" b="1" i="0" dirty="0">
                <a:solidFill>
                  <a:srgbClr val="3E3F42"/>
                </a:solidFill>
                <a:effectLst/>
                <a:latin typeface="標楷體" panose="03000509000000000000" pitchFamily="65" charset="-120"/>
                <a:ea typeface="標楷體" panose="03000509000000000000" pitchFamily="65" charset="-120"/>
              </a:rPr>
              <a:t>進行甲基丙烯酰化反應</a:t>
            </a:r>
            <a:r>
              <a:rPr lang="zh-TW" altLang="en-US" sz="1600" b="0" i="0" dirty="0">
                <a:solidFill>
                  <a:srgbClr val="3E3F42"/>
                </a:solidFill>
                <a:effectLst/>
                <a:latin typeface="標楷體" panose="03000509000000000000" pitchFamily="65" charset="-120"/>
                <a:ea typeface="標楷體" panose="03000509000000000000" pitchFamily="65" charset="-120"/>
              </a:rPr>
              <a:t>。</a:t>
            </a:r>
            <a:endParaRPr lang="en-US" altLang="zh-TW" sz="1600" b="0" i="0" dirty="0">
              <a:solidFill>
                <a:srgbClr val="3E3F42"/>
              </a:solidFill>
              <a:effectLst/>
              <a:latin typeface="標楷體" panose="03000509000000000000" pitchFamily="65" charset="-120"/>
              <a:ea typeface="標楷體" panose="03000509000000000000" pitchFamily="65" charset="-120"/>
            </a:endParaRPr>
          </a:p>
          <a:p>
            <a:pPr marL="285750" indent="-285750">
              <a:lnSpc>
                <a:spcPct val="130000"/>
              </a:lnSpc>
              <a:buFont typeface="Arial" panose="020B0604020202020204" pitchFamily="34" charset="0"/>
              <a:buChar char="•"/>
            </a:pPr>
            <a:r>
              <a:rPr lang="zh-TW" altLang="en-US" sz="1600" b="0" i="0" dirty="0">
                <a:solidFill>
                  <a:srgbClr val="3E3F42"/>
                </a:solidFill>
                <a:effectLst/>
                <a:latin typeface="標楷體" panose="03000509000000000000" pitchFamily="65" charset="-120"/>
                <a:ea typeface="標楷體" panose="03000509000000000000" pitchFamily="65" charset="-120"/>
              </a:rPr>
              <a:t>最後將反應混合物進行去鈉二極管膜透析、冷凍乾燥</a:t>
            </a:r>
            <a:r>
              <a:rPr lang="zh-TW" altLang="en-US" sz="1600" b="1" i="0" dirty="0">
                <a:solidFill>
                  <a:srgbClr val="3E3F42"/>
                </a:solidFill>
                <a:effectLst/>
                <a:latin typeface="標楷體" panose="03000509000000000000" pitchFamily="65" charset="-120"/>
                <a:ea typeface="標楷體" panose="03000509000000000000" pitchFamily="65" charset="-120"/>
              </a:rPr>
              <a:t>保存</a:t>
            </a:r>
            <a:r>
              <a:rPr lang="zh-TW" altLang="en-US" sz="1600" b="0" i="0" dirty="0">
                <a:solidFill>
                  <a:srgbClr val="3E3F42"/>
                </a:solidFill>
                <a:effectLst/>
                <a:latin typeface="標楷體" panose="03000509000000000000" pitchFamily="65" charset="-120"/>
                <a:ea typeface="標楷體" panose="03000509000000000000" pitchFamily="65" charset="-120"/>
              </a:rPr>
              <a:t>。</a:t>
            </a:r>
            <a:endParaRPr lang="en-US" altLang="zh-TW" sz="1600" dirty="0">
              <a:solidFill>
                <a:srgbClr val="3E3F42"/>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466101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800" y="0"/>
            <a:ext cx="1206500" cy="1016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90500"/>
            <a:ext cx="1206500" cy="3048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t>PART TWO</a:t>
            </a:r>
            <a:endParaRPr lang="zh-CN" altLang="en-US" sz="1800" dirty="0"/>
          </a:p>
        </p:txBody>
      </p:sp>
      <p:sp>
        <p:nvSpPr>
          <p:cNvPr id="4" name="文本框 3"/>
          <p:cNvSpPr txBox="1"/>
          <p:nvPr/>
        </p:nvSpPr>
        <p:spPr>
          <a:xfrm>
            <a:off x="1670052" y="142845"/>
            <a:ext cx="4540248" cy="400110"/>
          </a:xfrm>
          <a:prstGeom prst="rect">
            <a:avLst/>
          </a:prstGeom>
          <a:noFill/>
        </p:spPr>
        <p:txBody>
          <a:bodyPr wrap="square" rtlCol="0">
            <a:spAutoFit/>
          </a:bodyPr>
          <a:lstStyle/>
          <a:p>
            <a:r>
              <a:rPr lang="zh-TW" altLang="en-US" sz="2000" dirty="0">
                <a:solidFill>
                  <a:srgbClr val="183A5D"/>
                </a:solidFill>
                <a:latin typeface="標楷體" panose="03000509000000000000" pitchFamily="65" charset="-120"/>
                <a:ea typeface="標楷體" panose="03000509000000000000" pitchFamily="65" charset="-120"/>
              </a:rPr>
              <a:t>實驗方法</a:t>
            </a:r>
            <a:endParaRPr lang="zh-CN" altLang="en-US" sz="2000" dirty="0">
              <a:solidFill>
                <a:srgbClr val="183A5D"/>
              </a:solidFill>
              <a:latin typeface="標楷體" panose="03000509000000000000" pitchFamily="65" charset="-120"/>
              <a:ea typeface="標楷體" panose="03000509000000000000" pitchFamily="65" charset="-120"/>
            </a:endParaRPr>
          </a:p>
        </p:txBody>
      </p:sp>
      <p:sp>
        <p:nvSpPr>
          <p:cNvPr id="82" name="AutoShape 95"/>
          <p:cNvSpPr>
            <a:spLocks/>
          </p:cNvSpPr>
          <p:nvPr/>
        </p:nvSpPr>
        <p:spPr bwMode="auto">
          <a:xfrm>
            <a:off x="3882964" y="500270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lumMod val="8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237" name="Text Placeholder 8"/>
          <p:cNvSpPr txBox="1">
            <a:spLocks/>
          </p:cNvSpPr>
          <p:nvPr/>
        </p:nvSpPr>
        <p:spPr>
          <a:xfrm>
            <a:off x="731520" y="890017"/>
            <a:ext cx="5736336" cy="332232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30000"/>
              </a:lnSpc>
            </a:pPr>
            <a:r>
              <a:rPr lang="zh-TW" altLang="en-US" sz="1800" b="1" dirty="0">
                <a:solidFill>
                  <a:srgbClr val="3E3F42"/>
                </a:solidFill>
                <a:latin typeface="標楷體" panose="03000509000000000000" pitchFamily="65" charset="-120"/>
                <a:ea typeface="標楷體" panose="03000509000000000000" pitchFamily="65" charset="-120"/>
              </a:rPr>
              <a:t>製備明膠奈米粒子，並進行甲基丙烯酰化</a:t>
            </a:r>
            <a:r>
              <a:rPr lang="en-US" altLang="zh-TW" sz="1800" b="1" dirty="0">
                <a:solidFill>
                  <a:srgbClr val="3E3F42"/>
                </a:solidFill>
                <a:latin typeface="標楷體" panose="03000509000000000000" pitchFamily="65" charset="-120"/>
                <a:ea typeface="標楷體" panose="03000509000000000000" pitchFamily="65" charset="-120"/>
              </a:rPr>
              <a:t>:</a:t>
            </a:r>
          </a:p>
          <a:p>
            <a:pPr marL="285750" indent="-285750">
              <a:lnSpc>
                <a:spcPct val="130000"/>
              </a:lnSpc>
              <a:buFont typeface="Arial" panose="020B0604020202020204" pitchFamily="34" charset="0"/>
              <a:buChar char="•"/>
            </a:pPr>
            <a:r>
              <a:rPr lang="zh-TW" altLang="en-US" sz="1600" dirty="0">
                <a:solidFill>
                  <a:srgbClr val="3E3F42"/>
                </a:solidFill>
                <a:latin typeface="標楷體" panose="03000509000000000000" pitchFamily="65" charset="-120"/>
                <a:ea typeface="標楷體" panose="03000509000000000000" pitchFamily="65" charset="-120"/>
              </a:rPr>
              <a:t>第二步使用注射器通過四個聚四氟乙烯管道滴加丙酮。</a:t>
            </a:r>
            <a:r>
              <a:rPr lang="zh-TW" altLang="en-US" sz="1600" b="1" dirty="0">
                <a:solidFill>
                  <a:srgbClr val="3E3F42"/>
                </a:solidFill>
                <a:latin typeface="標楷體" panose="03000509000000000000" pitchFamily="65" charset="-120"/>
                <a:ea typeface="標楷體" panose="03000509000000000000" pitchFamily="65" charset="-120"/>
              </a:rPr>
              <a:t>透明的明膠溶液因為奈米粒子的形成而變成了不透明的分散液。</a:t>
            </a:r>
            <a:endParaRPr lang="en-US" altLang="zh-TW" sz="1600" b="1" dirty="0">
              <a:solidFill>
                <a:srgbClr val="3E3F42"/>
              </a:solidFill>
              <a:latin typeface="標楷體" panose="03000509000000000000" pitchFamily="65" charset="-120"/>
              <a:ea typeface="標楷體" panose="03000509000000000000" pitchFamily="65" charset="-120"/>
            </a:endParaRPr>
          </a:p>
          <a:p>
            <a:pPr marL="285750" indent="-285750">
              <a:lnSpc>
                <a:spcPct val="130000"/>
              </a:lnSpc>
              <a:buFont typeface="Arial" panose="020B0604020202020204" pitchFamily="34" charset="0"/>
              <a:buChar char="•"/>
            </a:pPr>
            <a:r>
              <a:rPr lang="zh-TW" altLang="en-US" sz="1600" dirty="0">
                <a:solidFill>
                  <a:srgbClr val="3E3F42"/>
                </a:solidFill>
                <a:latin typeface="標楷體" panose="03000509000000000000" pitchFamily="65" charset="-120"/>
                <a:ea typeface="標楷體" panose="03000509000000000000" pitchFamily="65" charset="-120"/>
              </a:rPr>
              <a:t>將分散液移到另一攪拌器中，滴加了的戊二醛溶液來使</a:t>
            </a:r>
            <a:r>
              <a:rPr lang="zh-TW" altLang="en-US" sz="1600" b="1" dirty="0">
                <a:solidFill>
                  <a:srgbClr val="3E3F42"/>
                </a:solidFill>
                <a:latin typeface="標楷體" panose="03000509000000000000" pitchFamily="65" charset="-120"/>
                <a:ea typeface="標楷體" panose="03000509000000000000" pitchFamily="65" charset="-120"/>
              </a:rPr>
              <a:t>明膠奈米粒子交聯</a:t>
            </a:r>
            <a:r>
              <a:rPr lang="zh-TW" altLang="en-US" sz="1600" dirty="0">
                <a:solidFill>
                  <a:srgbClr val="3E3F42"/>
                </a:solidFill>
                <a:latin typeface="標楷體" panose="03000509000000000000" pitchFamily="65" charset="-120"/>
                <a:ea typeface="標楷體" panose="03000509000000000000" pitchFamily="65" charset="-120"/>
              </a:rPr>
              <a:t>。</a:t>
            </a:r>
            <a:endParaRPr lang="en-US" altLang="zh-TW" sz="1600" dirty="0">
              <a:solidFill>
                <a:srgbClr val="3E3F42"/>
              </a:solidFill>
              <a:latin typeface="標楷體" panose="03000509000000000000" pitchFamily="65" charset="-120"/>
              <a:ea typeface="標楷體" panose="03000509000000000000" pitchFamily="65" charset="-120"/>
            </a:endParaRPr>
          </a:p>
          <a:p>
            <a:pPr marL="285750" indent="-285750">
              <a:lnSpc>
                <a:spcPct val="130000"/>
              </a:lnSpc>
              <a:buFont typeface="Arial" panose="020B0604020202020204" pitchFamily="34" charset="0"/>
              <a:buChar char="•"/>
            </a:pPr>
            <a:r>
              <a:rPr lang="zh-TW" altLang="en-US" sz="1600" dirty="0">
                <a:solidFill>
                  <a:srgbClr val="3E3F42"/>
                </a:solidFill>
                <a:latin typeface="標楷體" panose="03000509000000000000" pitchFamily="65" charset="-120"/>
                <a:ea typeface="標楷體" panose="03000509000000000000" pitchFamily="65" charset="-120"/>
              </a:rPr>
              <a:t>將氫氯酸銨水溶液加入分散液中，使其攪拌一小時，以</a:t>
            </a:r>
            <a:r>
              <a:rPr lang="zh-TW" altLang="en-US" sz="1600" b="1" dirty="0">
                <a:solidFill>
                  <a:srgbClr val="3E3F42"/>
                </a:solidFill>
                <a:latin typeface="標楷體" panose="03000509000000000000" pitchFamily="65" charset="-120"/>
                <a:ea typeface="標楷體" panose="03000509000000000000" pitchFamily="65" charset="-120"/>
              </a:rPr>
              <a:t>防止未反應的醛基</a:t>
            </a:r>
            <a:r>
              <a:rPr lang="zh-TW" altLang="en-US" sz="1600" dirty="0">
                <a:solidFill>
                  <a:srgbClr val="3E3F42"/>
                </a:solidFill>
                <a:latin typeface="標楷體" panose="03000509000000000000" pitchFamily="65" charset="-120"/>
                <a:ea typeface="標楷體" panose="03000509000000000000" pitchFamily="65" charset="-120"/>
              </a:rPr>
              <a:t>。</a:t>
            </a:r>
            <a:endParaRPr lang="en-US" altLang="zh-TW" sz="1600" dirty="0">
              <a:solidFill>
                <a:srgbClr val="3E3F42"/>
              </a:solidFill>
              <a:latin typeface="標楷體" panose="03000509000000000000" pitchFamily="65" charset="-120"/>
              <a:ea typeface="標楷體" panose="03000509000000000000" pitchFamily="65" charset="-120"/>
            </a:endParaRPr>
          </a:p>
          <a:p>
            <a:pPr marL="285750" indent="-285750">
              <a:lnSpc>
                <a:spcPct val="130000"/>
              </a:lnSpc>
              <a:buFont typeface="Arial" panose="020B0604020202020204" pitchFamily="34" charset="0"/>
              <a:buChar char="•"/>
            </a:pPr>
            <a:r>
              <a:rPr lang="zh-TW" altLang="en-US" sz="1600" dirty="0">
                <a:solidFill>
                  <a:srgbClr val="3E3F42"/>
                </a:solidFill>
                <a:latin typeface="標楷體" panose="03000509000000000000" pitchFamily="65" charset="-120"/>
                <a:ea typeface="標楷體" panose="03000509000000000000" pitchFamily="65" charset="-120"/>
              </a:rPr>
              <a:t>然後，通過尼龍細胞篩</a:t>
            </a:r>
            <a:r>
              <a:rPr lang="zh-TW" altLang="en-US" sz="1600" b="1" dirty="0">
                <a:solidFill>
                  <a:srgbClr val="3E3F42"/>
                </a:solidFill>
                <a:latin typeface="標楷體" panose="03000509000000000000" pitchFamily="65" charset="-120"/>
                <a:ea typeface="標楷體" panose="03000509000000000000" pitchFamily="65" charset="-120"/>
              </a:rPr>
              <a:t>過濾</a:t>
            </a:r>
            <a:r>
              <a:rPr lang="zh-TW" altLang="en-US" sz="1600" dirty="0">
                <a:solidFill>
                  <a:srgbClr val="3E3F42"/>
                </a:solidFill>
                <a:latin typeface="標楷體" panose="03000509000000000000" pitchFamily="65" charset="-120"/>
                <a:ea typeface="標楷體" panose="03000509000000000000" pitchFamily="65" charset="-120"/>
              </a:rPr>
              <a:t>分散液、洗滌、風乾，以便下一步中測定顆粒濃度的使用。</a:t>
            </a:r>
            <a:endParaRPr lang="en-US" altLang="zh-TW" sz="1600" dirty="0">
              <a:solidFill>
                <a:srgbClr val="3E3F42"/>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84181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800" y="0"/>
            <a:ext cx="1206500" cy="1016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90500"/>
            <a:ext cx="1206500" cy="3048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t>PART TWO</a:t>
            </a:r>
            <a:endParaRPr lang="zh-CN" altLang="en-US" sz="1800" dirty="0"/>
          </a:p>
        </p:txBody>
      </p:sp>
      <p:sp>
        <p:nvSpPr>
          <p:cNvPr id="4" name="文本框 3"/>
          <p:cNvSpPr txBox="1"/>
          <p:nvPr/>
        </p:nvSpPr>
        <p:spPr>
          <a:xfrm>
            <a:off x="1670052" y="142845"/>
            <a:ext cx="4540248" cy="400110"/>
          </a:xfrm>
          <a:prstGeom prst="rect">
            <a:avLst/>
          </a:prstGeom>
          <a:noFill/>
        </p:spPr>
        <p:txBody>
          <a:bodyPr wrap="square" rtlCol="0">
            <a:spAutoFit/>
          </a:bodyPr>
          <a:lstStyle/>
          <a:p>
            <a:r>
              <a:rPr lang="zh-TW" altLang="en-US" sz="2000" dirty="0">
                <a:solidFill>
                  <a:srgbClr val="183A5D"/>
                </a:solidFill>
                <a:latin typeface="標楷體" panose="03000509000000000000" pitchFamily="65" charset="-120"/>
                <a:ea typeface="標楷體" panose="03000509000000000000" pitchFamily="65" charset="-120"/>
              </a:rPr>
              <a:t>實驗方法</a:t>
            </a:r>
            <a:endParaRPr lang="zh-CN" altLang="en-US" sz="2000" dirty="0">
              <a:solidFill>
                <a:srgbClr val="183A5D"/>
              </a:solidFill>
              <a:latin typeface="標楷體" panose="03000509000000000000" pitchFamily="65" charset="-120"/>
              <a:ea typeface="標楷體" panose="03000509000000000000" pitchFamily="65" charset="-120"/>
            </a:endParaRPr>
          </a:p>
        </p:txBody>
      </p:sp>
      <p:sp>
        <p:nvSpPr>
          <p:cNvPr id="15" name="AutoShape 12"/>
          <p:cNvSpPr>
            <a:spLocks/>
          </p:cNvSpPr>
          <p:nvPr/>
        </p:nvSpPr>
        <p:spPr bwMode="auto">
          <a:xfrm>
            <a:off x="8110754" y="4931773"/>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solidFill>
            <a:schemeClr val="bg1">
              <a:lumMod val="8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36" name="AutoShape 42"/>
          <p:cNvSpPr>
            <a:spLocks/>
          </p:cNvSpPr>
          <p:nvPr/>
        </p:nvSpPr>
        <p:spPr bwMode="auto">
          <a:xfrm>
            <a:off x="7153117" y="497433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solidFill>
            <a:schemeClr val="bg1">
              <a:lumMod val="8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82" name="AutoShape 95"/>
          <p:cNvSpPr>
            <a:spLocks/>
          </p:cNvSpPr>
          <p:nvPr/>
        </p:nvSpPr>
        <p:spPr bwMode="auto">
          <a:xfrm>
            <a:off x="3882964" y="500270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lumMod val="8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nvGrpSpPr>
          <p:cNvPr id="130" name="Group 167"/>
          <p:cNvGrpSpPr>
            <a:grpSpLocks/>
          </p:cNvGrpSpPr>
          <p:nvPr/>
        </p:nvGrpSpPr>
        <p:grpSpPr bwMode="auto">
          <a:xfrm>
            <a:off x="7202772" y="5016896"/>
            <a:ext cx="62956" cy="77143"/>
            <a:chOff x="0" y="0"/>
            <a:chExt cx="71" cy="87"/>
          </a:xfrm>
          <a:solidFill>
            <a:schemeClr val="bg1">
              <a:lumMod val="85000"/>
            </a:schemeClr>
          </a:solidFill>
        </p:grpSpPr>
        <p:sp>
          <p:nvSpPr>
            <p:cNvPr id="225" name="AutoShape 165"/>
            <p:cNvSpPr>
              <a:spLocks/>
            </p:cNvSpPr>
            <p:nvPr/>
          </p:nvSpPr>
          <p:spPr bwMode="auto">
            <a:xfrm>
              <a:off x="16" y="0"/>
              <a:ext cx="41" cy="41"/>
            </a:xfrm>
            <a:custGeom>
              <a:avLst/>
              <a:gdLst/>
              <a:ahLst/>
              <a:cxnLst/>
              <a:rect l="0" t="0" r="r" b="b"/>
              <a:pathLst>
                <a:path w="21600" h="21600">
                  <a:moveTo>
                    <a:pt x="21600" y="10802"/>
                  </a:moveTo>
                  <a:cubicBezTo>
                    <a:pt x="21600" y="4835"/>
                    <a:pt x="16770" y="0"/>
                    <a:pt x="10800" y="0"/>
                  </a:cubicBezTo>
                  <a:cubicBezTo>
                    <a:pt x="4839" y="0"/>
                    <a:pt x="0" y="4835"/>
                    <a:pt x="0" y="10802"/>
                  </a:cubicBezTo>
                  <a:cubicBezTo>
                    <a:pt x="0" y="16765"/>
                    <a:pt x="4839" y="21600"/>
                    <a:pt x="10800" y="21600"/>
                  </a:cubicBezTo>
                  <a:cubicBezTo>
                    <a:pt x="16770" y="21600"/>
                    <a:pt x="21600" y="16765"/>
                    <a:pt x="21600" y="10802"/>
                  </a:cubicBezTo>
                  <a:close/>
                  <a:moveTo>
                    <a:pt x="2704" y="11037"/>
                  </a:moveTo>
                  <a:cubicBezTo>
                    <a:pt x="2704" y="11037"/>
                    <a:pt x="2390" y="7969"/>
                    <a:pt x="4599" y="5628"/>
                  </a:cubicBezTo>
                  <a:cubicBezTo>
                    <a:pt x="6151" y="7189"/>
                    <a:pt x="10800" y="11037"/>
                    <a:pt x="18900" y="11037"/>
                  </a:cubicBezTo>
                  <a:cubicBezTo>
                    <a:pt x="18900" y="15501"/>
                    <a:pt x="15271" y="19135"/>
                    <a:pt x="10800" y="19135"/>
                  </a:cubicBezTo>
                  <a:cubicBezTo>
                    <a:pt x="6333" y="19135"/>
                    <a:pt x="2704" y="15501"/>
                    <a:pt x="2704" y="11037"/>
                  </a:cubicBezTo>
                  <a:close/>
                  <a:moveTo>
                    <a:pt x="2704" y="1103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226" name="AutoShape 166"/>
            <p:cNvSpPr>
              <a:spLocks/>
            </p:cNvSpPr>
            <p:nvPr/>
          </p:nvSpPr>
          <p:spPr bwMode="auto">
            <a:xfrm>
              <a:off x="0" y="48"/>
              <a:ext cx="71" cy="39"/>
            </a:xfrm>
            <a:custGeom>
              <a:avLst/>
              <a:gdLst/>
              <a:ahLst/>
              <a:cxnLst/>
              <a:rect l="0" t="0" r="r" b="b"/>
              <a:pathLst>
                <a:path w="21600" h="21600">
                  <a:moveTo>
                    <a:pt x="0" y="6597"/>
                  </a:moveTo>
                  <a:lnTo>
                    <a:pt x="0" y="11700"/>
                  </a:lnTo>
                  <a:lnTo>
                    <a:pt x="0" y="18301"/>
                  </a:lnTo>
                  <a:cubicBezTo>
                    <a:pt x="0" y="20123"/>
                    <a:pt x="806" y="21600"/>
                    <a:pt x="1802" y="21600"/>
                  </a:cubicBezTo>
                  <a:lnTo>
                    <a:pt x="19798" y="21600"/>
                  </a:lnTo>
                  <a:cubicBezTo>
                    <a:pt x="20794" y="21600"/>
                    <a:pt x="21600" y="20123"/>
                    <a:pt x="21600" y="18301"/>
                  </a:cubicBezTo>
                  <a:lnTo>
                    <a:pt x="21600" y="11700"/>
                  </a:lnTo>
                  <a:lnTo>
                    <a:pt x="21600" y="6597"/>
                  </a:lnTo>
                  <a:cubicBezTo>
                    <a:pt x="21600" y="2955"/>
                    <a:pt x="19988" y="4"/>
                    <a:pt x="17999" y="4"/>
                  </a:cubicBezTo>
                  <a:lnTo>
                    <a:pt x="14810" y="4"/>
                  </a:lnTo>
                  <a:cubicBezTo>
                    <a:pt x="14581" y="4"/>
                    <a:pt x="14300" y="278"/>
                    <a:pt x="14172" y="622"/>
                  </a:cubicBezTo>
                  <a:lnTo>
                    <a:pt x="11026" y="8780"/>
                  </a:lnTo>
                  <a:cubicBezTo>
                    <a:pt x="10899" y="9124"/>
                    <a:pt x="10697" y="9124"/>
                    <a:pt x="10574" y="8780"/>
                  </a:cubicBezTo>
                  <a:lnTo>
                    <a:pt x="7428" y="622"/>
                  </a:lnTo>
                  <a:cubicBezTo>
                    <a:pt x="7300" y="282"/>
                    <a:pt x="7016" y="0"/>
                    <a:pt x="6788" y="0"/>
                  </a:cubicBezTo>
                  <a:lnTo>
                    <a:pt x="3598" y="0"/>
                  </a:lnTo>
                  <a:cubicBezTo>
                    <a:pt x="1616" y="0"/>
                    <a:pt x="0" y="2955"/>
                    <a:pt x="0" y="6597"/>
                  </a:cubicBezTo>
                  <a:close/>
                  <a:moveTo>
                    <a:pt x="0" y="659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160" name="Group 279"/>
          <p:cNvGrpSpPr>
            <a:grpSpLocks/>
          </p:cNvGrpSpPr>
          <p:nvPr/>
        </p:nvGrpSpPr>
        <p:grpSpPr bwMode="auto">
          <a:xfrm>
            <a:off x="8181690" y="4981428"/>
            <a:ext cx="117045" cy="160493"/>
            <a:chOff x="0" y="0"/>
            <a:chExt cx="132" cy="181"/>
          </a:xfrm>
          <a:solidFill>
            <a:schemeClr val="bg1">
              <a:lumMod val="85000"/>
            </a:schemeClr>
          </a:solidFill>
        </p:grpSpPr>
        <p:sp>
          <p:nvSpPr>
            <p:cNvPr id="167" name="AutoShape 277"/>
            <p:cNvSpPr>
              <a:spLocks/>
            </p:cNvSpPr>
            <p:nvPr/>
          </p:nvSpPr>
          <p:spPr bwMode="auto">
            <a:xfrm>
              <a:off x="8" y="0"/>
              <a:ext cx="112" cy="88"/>
            </a:xfrm>
            <a:custGeom>
              <a:avLst/>
              <a:gdLst/>
              <a:ahLst/>
              <a:cxnLst/>
              <a:rect l="0" t="0" r="r" b="b"/>
              <a:pathLst>
                <a:path w="19566" h="21600">
                  <a:moveTo>
                    <a:pt x="9773" y="0"/>
                  </a:moveTo>
                  <a:cubicBezTo>
                    <a:pt x="5535" y="0"/>
                    <a:pt x="2099" y="4836"/>
                    <a:pt x="2099" y="10797"/>
                  </a:cubicBezTo>
                  <a:lnTo>
                    <a:pt x="2099" y="14263"/>
                  </a:lnTo>
                  <a:cubicBezTo>
                    <a:pt x="2041" y="15378"/>
                    <a:pt x="1779" y="17975"/>
                    <a:pt x="547" y="17796"/>
                  </a:cubicBezTo>
                  <a:cubicBezTo>
                    <a:pt x="-1014" y="17570"/>
                    <a:pt x="963" y="21567"/>
                    <a:pt x="3999" y="21596"/>
                  </a:cubicBezTo>
                  <a:cubicBezTo>
                    <a:pt x="4004" y="21596"/>
                    <a:pt x="4013" y="21600"/>
                    <a:pt x="4020" y="21600"/>
                  </a:cubicBezTo>
                  <a:lnTo>
                    <a:pt x="15533" y="21600"/>
                  </a:lnTo>
                  <a:cubicBezTo>
                    <a:pt x="18587" y="21600"/>
                    <a:pt x="20586" y="17569"/>
                    <a:pt x="19021" y="17796"/>
                  </a:cubicBezTo>
                  <a:cubicBezTo>
                    <a:pt x="17450" y="18022"/>
                    <a:pt x="17450" y="13763"/>
                    <a:pt x="17450" y="13763"/>
                  </a:cubicBezTo>
                  <a:lnTo>
                    <a:pt x="17450" y="10797"/>
                  </a:lnTo>
                  <a:cubicBezTo>
                    <a:pt x="17448" y="4834"/>
                    <a:pt x="14013" y="0"/>
                    <a:pt x="9773" y="0"/>
                  </a:cubicBezTo>
                  <a:close/>
                  <a:moveTo>
                    <a:pt x="9773" y="2412"/>
                  </a:moveTo>
                  <a:cubicBezTo>
                    <a:pt x="12437" y="2412"/>
                    <a:pt x="14919" y="5013"/>
                    <a:pt x="14919" y="8216"/>
                  </a:cubicBezTo>
                  <a:cubicBezTo>
                    <a:pt x="14919" y="8367"/>
                    <a:pt x="14915" y="8516"/>
                    <a:pt x="14905" y="8662"/>
                  </a:cubicBezTo>
                  <a:cubicBezTo>
                    <a:pt x="14888" y="8907"/>
                    <a:pt x="14828" y="8797"/>
                    <a:pt x="14740" y="8442"/>
                  </a:cubicBezTo>
                  <a:cubicBezTo>
                    <a:pt x="14132" y="5988"/>
                    <a:pt x="11990" y="4185"/>
                    <a:pt x="9772" y="4185"/>
                  </a:cubicBezTo>
                  <a:cubicBezTo>
                    <a:pt x="7555" y="4185"/>
                    <a:pt x="5275" y="5988"/>
                    <a:pt x="4649" y="8442"/>
                  </a:cubicBezTo>
                  <a:cubicBezTo>
                    <a:pt x="4557" y="8799"/>
                    <a:pt x="4496" y="8907"/>
                    <a:pt x="4480" y="8662"/>
                  </a:cubicBezTo>
                  <a:cubicBezTo>
                    <a:pt x="4469" y="8516"/>
                    <a:pt x="4465" y="8367"/>
                    <a:pt x="4465" y="8216"/>
                  </a:cubicBezTo>
                  <a:cubicBezTo>
                    <a:pt x="4468" y="5013"/>
                    <a:pt x="7111" y="2412"/>
                    <a:pt x="9773" y="2412"/>
                  </a:cubicBezTo>
                  <a:close/>
                  <a:moveTo>
                    <a:pt x="9773" y="18897"/>
                  </a:moveTo>
                  <a:cubicBezTo>
                    <a:pt x="6598" y="18897"/>
                    <a:pt x="4018" y="15496"/>
                    <a:pt x="4018" y="11023"/>
                  </a:cubicBezTo>
                  <a:cubicBezTo>
                    <a:pt x="4018" y="11023"/>
                    <a:pt x="6581" y="7867"/>
                    <a:pt x="9829" y="7867"/>
                  </a:cubicBezTo>
                  <a:cubicBezTo>
                    <a:pt x="13126" y="7867"/>
                    <a:pt x="15531" y="11023"/>
                    <a:pt x="15531" y="11023"/>
                  </a:cubicBezTo>
                  <a:cubicBezTo>
                    <a:pt x="15531" y="15496"/>
                    <a:pt x="12954" y="18897"/>
                    <a:pt x="9773" y="18897"/>
                  </a:cubicBezTo>
                  <a:close/>
                  <a:moveTo>
                    <a:pt x="9773" y="1889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168" name="AutoShape 278"/>
            <p:cNvSpPr>
              <a:spLocks/>
            </p:cNvSpPr>
            <p:nvPr/>
          </p:nvSpPr>
          <p:spPr bwMode="auto">
            <a:xfrm>
              <a:off x="0" y="103"/>
              <a:ext cx="132" cy="78"/>
            </a:xfrm>
            <a:custGeom>
              <a:avLst/>
              <a:gdLst/>
              <a:ahLst/>
              <a:cxnLst/>
              <a:rect l="0" t="0" r="r" b="b"/>
              <a:pathLst>
                <a:path w="21600" h="21600">
                  <a:moveTo>
                    <a:pt x="0" y="6173"/>
                  </a:moveTo>
                  <a:lnTo>
                    <a:pt x="0" y="18513"/>
                  </a:lnTo>
                  <a:cubicBezTo>
                    <a:pt x="0" y="20220"/>
                    <a:pt x="805" y="21600"/>
                    <a:pt x="1799" y="21600"/>
                  </a:cubicBezTo>
                  <a:lnTo>
                    <a:pt x="3600" y="21600"/>
                  </a:lnTo>
                  <a:lnTo>
                    <a:pt x="17997" y="21600"/>
                  </a:lnTo>
                  <a:lnTo>
                    <a:pt x="19799" y="21600"/>
                  </a:lnTo>
                  <a:cubicBezTo>
                    <a:pt x="20794" y="21600"/>
                    <a:pt x="21600" y="20220"/>
                    <a:pt x="21600" y="18513"/>
                  </a:cubicBezTo>
                  <a:lnTo>
                    <a:pt x="21600" y="6173"/>
                  </a:lnTo>
                  <a:cubicBezTo>
                    <a:pt x="21600" y="2761"/>
                    <a:pt x="19988" y="0"/>
                    <a:pt x="17997" y="0"/>
                  </a:cubicBezTo>
                  <a:lnTo>
                    <a:pt x="16352" y="0"/>
                  </a:lnTo>
                  <a:cubicBezTo>
                    <a:pt x="16103" y="0"/>
                    <a:pt x="15728" y="197"/>
                    <a:pt x="15520" y="440"/>
                  </a:cubicBezTo>
                  <a:lnTo>
                    <a:pt x="13680" y="2593"/>
                  </a:lnTo>
                  <a:cubicBezTo>
                    <a:pt x="13473" y="2835"/>
                    <a:pt x="13246" y="3372"/>
                    <a:pt x="13175" y="3784"/>
                  </a:cubicBezTo>
                  <a:lnTo>
                    <a:pt x="11029" y="16241"/>
                  </a:lnTo>
                  <a:cubicBezTo>
                    <a:pt x="10957" y="16654"/>
                    <a:pt x="10838" y="16658"/>
                    <a:pt x="10763" y="16245"/>
                  </a:cubicBezTo>
                  <a:lnTo>
                    <a:pt x="8509" y="4000"/>
                  </a:lnTo>
                  <a:cubicBezTo>
                    <a:pt x="8433" y="3589"/>
                    <a:pt x="8202" y="3058"/>
                    <a:pt x="7993" y="2817"/>
                  </a:cubicBezTo>
                  <a:lnTo>
                    <a:pt x="5928" y="437"/>
                  </a:lnTo>
                  <a:cubicBezTo>
                    <a:pt x="5719" y="197"/>
                    <a:pt x="5344" y="2"/>
                    <a:pt x="5091" y="2"/>
                  </a:cubicBezTo>
                  <a:lnTo>
                    <a:pt x="3597" y="2"/>
                  </a:lnTo>
                  <a:cubicBezTo>
                    <a:pt x="1614" y="0"/>
                    <a:pt x="0" y="2764"/>
                    <a:pt x="0" y="6173"/>
                  </a:cubicBezTo>
                  <a:close/>
                  <a:moveTo>
                    <a:pt x="7985" y="11864"/>
                  </a:moveTo>
                  <a:cubicBezTo>
                    <a:pt x="8407" y="11864"/>
                    <a:pt x="8745" y="12450"/>
                    <a:pt x="8745" y="13168"/>
                  </a:cubicBezTo>
                  <a:cubicBezTo>
                    <a:pt x="8745" y="13890"/>
                    <a:pt x="8407" y="14476"/>
                    <a:pt x="7985" y="14476"/>
                  </a:cubicBezTo>
                  <a:cubicBezTo>
                    <a:pt x="7568" y="14476"/>
                    <a:pt x="7227" y="13890"/>
                    <a:pt x="7227" y="13168"/>
                  </a:cubicBezTo>
                  <a:cubicBezTo>
                    <a:pt x="7227" y="12448"/>
                    <a:pt x="7568" y="11864"/>
                    <a:pt x="7985" y="11864"/>
                  </a:cubicBezTo>
                  <a:close/>
                  <a:moveTo>
                    <a:pt x="7985" y="16555"/>
                  </a:moveTo>
                  <a:cubicBezTo>
                    <a:pt x="8407" y="16555"/>
                    <a:pt x="8745" y="17138"/>
                    <a:pt x="8745" y="17861"/>
                  </a:cubicBezTo>
                  <a:cubicBezTo>
                    <a:pt x="8745" y="18581"/>
                    <a:pt x="8407" y="19166"/>
                    <a:pt x="7985" y="19166"/>
                  </a:cubicBezTo>
                  <a:cubicBezTo>
                    <a:pt x="7568" y="19166"/>
                    <a:pt x="7227" y="18581"/>
                    <a:pt x="7227" y="17861"/>
                  </a:cubicBezTo>
                  <a:cubicBezTo>
                    <a:pt x="7227" y="17138"/>
                    <a:pt x="7568" y="16555"/>
                    <a:pt x="7985" y="16555"/>
                  </a:cubicBezTo>
                  <a:close/>
                  <a:moveTo>
                    <a:pt x="7985" y="16555"/>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sp>
        <p:nvSpPr>
          <p:cNvPr id="237" name="Text Placeholder 8"/>
          <p:cNvSpPr txBox="1">
            <a:spLocks/>
          </p:cNvSpPr>
          <p:nvPr/>
        </p:nvSpPr>
        <p:spPr>
          <a:xfrm>
            <a:off x="731520" y="890017"/>
            <a:ext cx="5718048" cy="332232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30000"/>
              </a:lnSpc>
            </a:pPr>
            <a:r>
              <a:rPr lang="zh-TW" altLang="en-US" sz="1800" b="1" dirty="0">
                <a:solidFill>
                  <a:srgbClr val="3E3F42"/>
                </a:solidFill>
                <a:latin typeface="標楷體" panose="03000509000000000000" pitchFamily="65" charset="-120"/>
                <a:ea typeface="標楷體" panose="03000509000000000000" pitchFamily="65" charset="-120"/>
              </a:rPr>
              <a:t>製備明膠奈米粒子，並進行甲基丙烯酰化</a:t>
            </a:r>
            <a:r>
              <a:rPr lang="en-US" altLang="zh-TW" sz="1800" b="1" dirty="0">
                <a:solidFill>
                  <a:srgbClr val="3E3F42"/>
                </a:solidFill>
                <a:latin typeface="標楷體" panose="03000509000000000000" pitchFamily="65" charset="-120"/>
                <a:ea typeface="標楷體" panose="03000509000000000000" pitchFamily="65" charset="-120"/>
              </a:rPr>
              <a:t>:</a:t>
            </a:r>
          </a:p>
          <a:p>
            <a:pPr marL="285750" indent="-285750">
              <a:lnSpc>
                <a:spcPct val="130000"/>
              </a:lnSpc>
              <a:buFont typeface="Arial" panose="020B0604020202020204" pitchFamily="34" charset="0"/>
              <a:buChar char="•"/>
            </a:pPr>
            <a:r>
              <a:rPr lang="zh-TW" altLang="en-US" sz="1600" dirty="0">
                <a:solidFill>
                  <a:srgbClr val="3E3F42"/>
                </a:solidFill>
                <a:latin typeface="標楷體" panose="03000509000000000000" pitchFamily="65" charset="-120"/>
                <a:ea typeface="標楷體" panose="03000509000000000000" pitchFamily="65" charset="-120"/>
              </a:rPr>
              <a:t>使用甲基丙烯酸酐將明膠奈米粒子</a:t>
            </a:r>
            <a:r>
              <a:rPr lang="zh-TW" altLang="en-US" sz="1600" b="1" dirty="0">
                <a:solidFill>
                  <a:srgbClr val="3E3F42"/>
                </a:solidFill>
                <a:latin typeface="標楷體" panose="03000509000000000000" pitchFamily="65" charset="-120"/>
                <a:ea typeface="標楷體" panose="03000509000000000000" pitchFamily="65" charset="-120"/>
              </a:rPr>
              <a:t>添加甲基丙烯酰基官能基</a:t>
            </a:r>
            <a:r>
              <a:rPr lang="zh-TW" altLang="en-US" sz="1600" dirty="0">
                <a:solidFill>
                  <a:srgbClr val="3E3F42"/>
                </a:solidFill>
                <a:latin typeface="標楷體" panose="03000509000000000000" pitchFamily="65" charset="-120"/>
                <a:ea typeface="標楷體" panose="03000509000000000000" pitchFamily="65" charset="-120"/>
              </a:rPr>
              <a:t>。在那之後，將溶液在高溫和</a:t>
            </a:r>
            <a:r>
              <a:rPr lang="en-US" altLang="zh-TW" sz="1600" dirty="0">
                <a:solidFill>
                  <a:srgbClr val="3E3F42"/>
                </a:solidFill>
                <a:latin typeface="標楷體" panose="03000509000000000000" pitchFamily="65" charset="-120"/>
                <a:ea typeface="標楷體" panose="03000509000000000000" pitchFamily="65" charset="-120"/>
              </a:rPr>
              <a:t>pH 9</a:t>
            </a:r>
            <a:r>
              <a:rPr lang="zh-TW" altLang="en-US" sz="1600" dirty="0">
                <a:solidFill>
                  <a:srgbClr val="3E3F42"/>
                </a:solidFill>
                <a:latin typeface="標楷體" panose="03000509000000000000" pitchFamily="65" charset="-120"/>
                <a:ea typeface="標楷體" panose="03000509000000000000" pitchFamily="65" charset="-120"/>
              </a:rPr>
              <a:t>的環境下靜置</a:t>
            </a:r>
            <a:r>
              <a:rPr lang="en-US" altLang="zh-TW" sz="1600" dirty="0">
                <a:solidFill>
                  <a:srgbClr val="3E3F42"/>
                </a:solidFill>
                <a:latin typeface="標楷體" panose="03000509000000000000" pitchFamily="65" charset="-120"/>
                <a:ea typeface="標楷體" panose="03000509000000000000" pitchFamily="65" charset="-120"/>
              </a:rPr>
              <a:t>1</a:t>
            </a:r>
            <a:r>
              <a:rPr lang="zh-TW" altLang="en-US" sz="1600" dirty="0">
                <a:solidFill>
                  <a:srgbClr val="3E3F42"/>
                </a:solidFill>
                <a:latin typeface="標楷體" panose="03000509000000000000" pitchFamily="65" charset="-120"/>
                <a:ea typeface="標楷體" panose="03000509000000000000" pitchFamily="65" charset="-120"/>
              </a:rPr>
              <a:t>小時，後在結構上通過凝膠滲透層析（</a:t>
            </a:r>
            <a:r>
              <a:rPr lang="en-US" altLang="zh-TW" sz="1600" dirty="0">
                <a:solidFill>
                  <a:srgbClr val="3E3F42"/>
                </a:solidFill>
                <a:latin typeface="標楷體" panose="03000509000000000000" pitchFamily="65" charset="-120"/>
                <a:ea typeface="標楷體" panose="03000509000000000000" pitchFamily="65" charset="-120"/>
              </a:rPr>
              <a:t>SEC</a:t>
            </a:r>
            <a:r>
              <a:rPr lang="zh-TW" altLang="en-US" sz="1600" dirty="0">
                <a:solidFill>
                  <a:srgbClr val="3E3F42"/>
                </a:solidFill>
                <a:latin typeface="標楷體" panose="03000509000000000000" pitchFamily="65" charset="-120"/>
                <a:ea typeface="標楷體" panose="03000509000000000000" pitchFamily="65" charset="-120"/>
              </a:rPr>
              <a:t>）進行</a:t>
            </a:r>
            <a:r>
              <a:rPr lang="zh-TW" altLang="en-US" sz="1600" b="1" dirty="0">
                <a:solidFill>
                  <a:srgbClr val="3E3F42"/>
                </a:solidFill>
                <a:latin typeface="標楷體" panose="03000509000000000000" pitchFamily="65" charset="-120"/>
                <a:ea typeface="標楷體" panose="03000509000000000000" pitchFamily="65" charset="-120"/>
              </a:rPr>
              <a:t>純化</a:t>
            </a:r>
            <a:r>
              <a:rPr lang="zh-TW" altLang="en-US" sz="1600" dirty="0">
                <a:solidFill>
                  <a:srgbClr val="3E3F42"/>
                </a:solidFill>
                <a:latin typeface="標楷體" panose="03000509000000000000" pitchFamily="65" charset="-120"/>
                <a:ea typeface="標楷體" panose="03000509000000000000" pitchFamily="65" charset="-120"/>
              </a:rPr>
              <a:t>。</a:t>
            </a:r>
            <a:endParaRPr lang="en-US" altLang="zh-TW" sz="1600" dirty="0">
              <a:solidFill>
                <a:srgbClr val="3E3F42"/>
              </a:solidFill>
              <a:latin typeface="標楷體" panose="03000509000000000000" pitchFamily="65" charset="-120"/>
              <a:ea typeface="標楷體" panose="03000509000000000000" pitchFamily="65" charset="-120"/>
            </a:endParaRPr>
          </a:p>
          <a:p>
            <a:pPr marL="285750" indent="-285750">
              <a:lnSpc>
                <a:spcPct val="130000"/>
              </a:lnSpc>
              <a:buFont typeface="Arial" panose="020B0604020202020204" pitchFamily="34" charset="0"/>
              <a:buChar char="•"/>
            </a:pPr>
            <a:r>
              <a:rPr lang="zh-TW" altLang="en-US" sz="1600" dirty="0">
                <a:solidFill>
                  <a:srgbClr val="3E3F42"/>
                </a:solidFill>
                <a:latin typeface="標楷體" panose="03000509000000000000" pitchFamily="65" charset="-120"/>
                <a:ea typeface="標楷體" panose="03000509000000000000" pitchFamily="65" charset="-120"/>
              </a:rPr>
              <a:t>加入</a:t>
            </a:r>
            <a:r>
              <a:rPr lang="en-US" altLang="zh-TW" sz="1600" dirty="0">
                <a:solidFill>
                  <a:srgbClr val="3E3F42"/>
                </a:solidFill>
                <a:latin typeface="標楷體" panose="03000509000000000000" pitchFamily="65" charset="-120"/>
                <a:ea typeface="標楷體" panose="03000509000000000000" pitchFamily="65" charset="-120"/>
              </a:rPr>
              <a:t>20</a:t>
            </a:r>
            <a:r>
              <a:rPr lang="zh-TW" altLang="en-US" sz="1600" dirty="0">
                <a:solidFill>
                  <a:srgbClr val="3E3F42"/>
                </a:solidFill>
                <a:latin typeface="標楷體" panose="03000509000000000000" pitchFamily="65" charset="-120"/>
                <a:ea typeface="標楷體" panose="03000509000000000000" pitchFamily="65" charset="-120"/>
              </a:rPr>
              <a:t>倍</a:t>
            </a:r>
            <a:r>
              <a:rPr lang="en-US" altLang="zh-TW" sz="1600" dirty="0">
                <a:solidFill>
                  <a:srgbClr val="3E3F42"/>
                </a:solidFill>
                <a:latin typeface="標楷體" panose="03000509000000000000" pitchFamily="65" charset="-120"/>
                <a:ea typeface="標楷體" panose="03000509000000000000" pitchFamily="65" charset="-120"/>
              </a:rPr>
              <a:t>mole</a:t>
            </a:r>
            <a:r>
              <a:rPr lang="zh-TW" altLang="en-US" sz="1600" dirty="0">
                <a:solidFill>
                  <a:srgbClr val="3E3F42"/>
                </a:solidFill>
                <a:latin typeface="標楷體" panose="03000509000000000000" pitchFamily="65" charset="-120"/>
                <a:ea typeface="標楷體" panose="03000509000000000000" pitchFamily="65" charset="-120"/>
              </a:rPr>
              <a:t>量的去乙烯甲酸酯與自由胺基相對應，證實奈米粒子已成功甲基丙烯酰化。</a:t>
            </a:r>
            <a:endParaRPr lang="en-US" altLang="zh-TW" sz="1600" dirty="0">
              <a:solidFill>
                <a:srgbClr val="3E3F42"/>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991217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800" y="0"/>
            <a:ext cx="1206500" cy="1016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90500"/>
            <a:ext cx="1206500" cy="3048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t>PART TWO</a:t>
            </a:r>
            <a:endParaRPr lang="zh-CN" altLang="en-US" sz="1800" dirty="0"/>
          </a:p>
        </p:txBody>
      </p:sp>
      <p:sp>
        <p:nvSpPr>
          <p:cNvPr id="4" name="文本框 3"/>
          <p:cNvSpPr txBox="1"/>
          <p:nvPr/>
        </p:nvSpPr>
        <p:spPr>
          <a:xfrm>
            <a:off x="1670052" y="142845"/>
            <a:ext cx="4540248" cy="400110"/>
          </a:xfrm>
          <a:prstGeom prst="rect">
            <a:avLst/>
          </a:prstGeom>
          <a:noFill/>
        </p:spPr>
        <p:txBody>
          <a:bodyPr wrap="square" rtlCol="0">
            <a:spAutoFit/>
          </a:bodyPr>
          <a:lstStyle/>
          <a:p>
            <a:r>
              <a:rPr lang="zh-TW" altLang="en-US" sz="2000" dirty="0">
                <a:solidFill>
                  <a:srgbClr val="183A5D"/>
                </a:solidFill>
                <a:latin typeface="標楷體" panose="03000509000000000000" pitchFamily="65" charset="-120"/>
                <a:ea typeface="標楷體" panose="03000509000000000000" pitchFamily="65" charset="-120"/>
              </a:rPr>
              <a:t>實驗方法</a:t>
            </a:r>
            <a:endParaRPr lang="zh-CN" altLang="en-US" sz="2000" dirty="0">
              <a:solidFill>
                <a:srgbClr val="183A5D"/>
              </a:solidFill>
              <a:latin typeface="標楷體" panose="03000509000000000000" pitchFamily="65" charset="-120"/>
              <a:ea typeface="標楷體" panose="03000509000000000000" pitchFamily="65" charset="-120"/>
            </a:endParaRPr>
          </a:p>
        </p:txBody>
      </p:sp>
      <p:sp>
        <p:nvSpPr>
          <p:cNvPr id="15" name="AutoShape 12"/>
          <p:cNvSpPr>
            <a:spLocks/>
          </p:cNvSpPr>
          <p:nvPr/>
        </p:nvSpPr>
        <p:spPr bwMode="auto">
          <a:xfrm>
            <a:off x="8110754" y="4931773"/>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solidFill>
            <a:schemeClr val="bg1">
              <a:lumMod val="8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36" name="AutoShape 42"/>
          <p:cNvSpPr>
            <a:spLocks/>
          </p:cNvSpPr>
          <p:nvPr/>
        </p:nvSpPr>
        <p:spPr bwMode="auto">
          <a:xfrm>
            <a:off x="7153117" y="497433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solidFill>
            <a:schemeClr val="bg1">
              <a:lumMod val="8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82" name="AutoShape 95"/>
          <p:cNvSpPr>
            <a:spLocks/>
          </p:cNvSpPr>
          <p:nvPr/>
        </p:nvSpPr>
        <p:spPr bwMode="auto">
          <a:xfrm>
            <a:off x="3882964" y="500270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lumMod val="8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nvGrpSpPr>
          <p:cNvPr id="130" name="Group 167"/>
          <p:cNvGrpSpPr>
            <a:grpSpLocks/>
          </p:cNvGrpSpPr>
          <p:nvPr/>
        </p:nvGrpSpPr>
        <p:grpSpPr bwMode="auto">
          <a:xfrm>
            <a:off x="7202772" y="5016896"/>
            <a:ext cx="62956" cy="77143"/>
            <a:chOff x="0" y="0"/>
            <a:chExt cx="71" cy="87"/>
          </a:xfrm>
          <a:solidFill>
            <a:schemeClr val="bg1">
              <a:lumMod val="85000"/>
            </a:schemeClr>
          </a:solidFill>
        </p:grpSpPr>
        <p:sp>
          <p:nvSpPr>
            <p:cNvPr id="225" name="AutoShape 165"/>
            <p:cNvSpPr>
              <a:spLocks/>
            </p:cNvSpPr>
            <p:nvPr/>
          </p:nvSpPr>
          <p:spPr bwMode="auto">
            <a:xfrm>
              <a:off x="16" y="0"/>
              <a:ext cx="41" cy="41"/>
            </a:xfrm>
            <a:custGeom>
              <a:avLst/>
              <a:gdLst/>
              <a:ahLst/>
              <a:cxnLst/>
              <a:rect l="0" t="0" r="r" b="b"/>
              <a:pathLst>
                <a:path w="21600" h="21600">
                  <a:moveTo>
                    <a:pt x="21600" y="10802"/>
                  </a:moveTo>
                  <a:cubicBezTo>
                    <a:pt x="21600" y="4835"/>
                    <a:pt x="16770" y="0"/>
                    <a:pt x="10800" y="0"/>
                  </a:cubicBezTo>
                  <a:cubicBezTo>
                    <a:pt x="4839" y="0"/>
                    <a:pt x="0" y="4835"/>
                    <a:pt x="0" y="10802"/>
                  </a:cubicBezTo>
                  <a:cubicBezTo>
                    <a:pt x="0" y="16765"/>
                    <a:pt x="4839" y="21600"/>
                    <a:pt x="10800" y="21600"/>
                  </a:cubicBezTo>
                  <a:cubicBezTo>
                    <a:pt x="16770" y="21600"/>
                    <a:pt x="21600" y="16765"/>
                    <a:pt x="21600" y="10802"/>
                  </a:cubicBezTo>
                  <a:close/>
                  <a:moveTo>
                    <a:pt x="2704" y="11037"/>
                  </a:moveTo>
                  <a:cubicBezTo>
                    <a:pt x="2704" y="11037"/>
                    <a:pt x="2390" y="7969"/>
                    <a:pt x="4599" y="5628"/>
                  </a:cubicBezTo>
                  <a:cubicBezTo>
                    <a:pt x="6151" y="7189"/>
                    <a:pt x="10800" y="11037"/>
                    <a:pt x="18900" y="11037"/>
                  </a:cubicBezTo>
                  <a:cubicBezTo>
                    <a:pt x="18900" y="15501"/>
                    <a:pt x="15271" y="19135"/>
                    <a:pt x="10800" y="19135"/>
                  </a:cubicBezTo>
                  <a:cubicBezTo>
                    <a:pt x="6333" y="19135"/>
                    <a:pt x="2704" y="15501"/>
                    <a:pt x="2704" y="11037"/>
                  </a:cubicBezTo>
                  <a:close/>
                  <a:moveTo>
                    <a:pt x="2704" y="1103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226" name="AutoShape 166"/>
            <p:cNvSpPr>
              <a:spLocks/>
            </p:cNvSpPr>
            <p:nvPr/>
          </p:nvSpPr>
          <p:spPr bwMode="auto">
            <a:xfrm>
              <a:off x="0" y="48"/>
              <a:ext cx="71" cy="39"/>
            </a:xfrm>
            <a:custGeom>
              <a:avLst/>
              <a:gdLst/>
              <a:ahLst/>
              <a:cxnLst/>
              <a:rect l="0" t="0" r="r" b="b"/>
              <a:pathLst>
                <a:path w="21600" h="21600">
                  <a:moveTo>
                    <a:pt x="0" y="6597"/>
                  </a:moveTo>
                  <a:lnTo>
                    <a:pt x="0" y="11700"/>
                  </a:lnTo>
                  <a:lnTo>
                    <a:pt x="0" y="18301"/>
                  </a:lnTo>
                  <a:cubicBezTo>
                    <a:pt x="0" y="20123"/>
                    <a:pt x="806" y="21600"/>
                    <a:pt x="1802" y="21600"/>
                  </a:cubicBezTo>
                  <a:lnTo>
                    <a:pt x="19798" y="21600"/>
                  </a:lnTo>
                  <a:cubicBezTo>
                    <a:pt x="20794" y="21600"/>
                    <a:pt x="21600" y="20123"/>
                    <a:pt x="21600" y="18301"/>
                  </a:cubicBezTo>
                  <a:lnTo>
                    <a:pt x="21600" y="11700"/>
                  </a:lnTo>
                  <a:lnTo>
                    <a:pt x="21600" y="6597"/>
                  </a:lnTo>
                  <a:cubicBezTo>
                    <a:pt x="21600" y="2955"/>
                    <a:pt x="19988" y="4"/>
                    <a:pt x="17999" y="4"/>
                  </a:cubicBezTo>
                  <a:lnTo>
                    <a:pt x="14810" y="4"/>
                  </a:lnTo>
                  <a:cubicBezTo>
                    <a:pt x="14581" y="4"/>
                    <a:pt x="14300" y="278"/>
                    <a:pt x="14172" y="622"/>
                  </a:cubicBezTo>
                  <a:lnTo>
                    <a:pt x="11026" y="8780"/>
                  </a:lnTo>
                  <a:cubicBezTo>
                    <a:pt x="10899" y="9124"/>
                    <a:pt x="10697" y="9124"/>
                    <a:pt x="10574" y="8780"/>
                  </a:cubicBezTo>
                  <a:lnTo>
                    <a:pt x="7428" y="622"/>
                  </a:lnTo>
                  <a:cubicBezTo>
                    <a:pt x="7300" y="282"/>
                    <a:pt x="7016" y="0"/>
                    <a:pt x="6788" y="0"/>
                  </a:cubicBezTo>
                  <a:lnTo>
                    <a:pt x="3598" y="0"/>
                  </a:lnTo>
                  <a:cubicBezTo>
                    <a:pt x="1616" y="0"/>
                    <a:pt x="0" y="2955"/>
                    <a:pt x="0" y="6597"/>
                  </a:cubicBezTo>
                  <a:close/>
                  <a:moveTo>
                    <a:pt x="0" y="659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160" name="Group 279"/>
          <p:cNvGrpSpPr>
            <a:grpSpLocks/>
          </p:cNvGrpSpPr>
          <p:nvPr/>
        </p:nvGrpSpPr>
        <p:grpSpPr bwMode="auto">
          <a:xfrm>
            <a:off x="8181690" y="4981428"/>
            <a:ext cx="117045" cy="160493"/>
            <a:chOff x="0" y="0"/>
            <a:chExt cx="132" cy="181"/>
          </a:xfrm>
          <a:solidFill>
            <a:schemeClr val="bg1">
              <a:lumMod val="85000"/>
            </a:schemeClr>
          </a:solidFill>
        </p:grpSpPr>
        <p:sp>
          <p:nvSpPr>
            <p:cNvPr id="167" name="AutoShape 277"/>
            <p:cNvSpPr>
              <a:spLocks/>
            </p:cNvSpPr>
            <p:nvPr/>
          </p:nvSpPr>
          <p:spPr bwMode="auto">
            <a:xfrm>
              <a:off x="8" y="0"/>
              <a:ext cx="112" cy="88"/>
            </a:xfrm>
            <a:custGeom>
              <a:avLst/>
              <a:gdLst/>
              <a:ahLst/>
              <a:cxnLst/>
              <a:rect l="0" t="0" r="r" b="b"/>
              <a:pathLst>
                <a:path w="19566" h="21600">
                  <a:moveTo>
                    <a:pt x="9773" y="0"/>
                  </a:moveTo>
                  <a:cubicBezTo>
                    <a:pt x="5535" y="0"/>
                    <a:pt x="2099" y="4836"/>
                    <a:pt x="2099" y="10797"/>
                  </a:cubicBezTo>
                  <a:lnTo>
                    <a:pt x="2099" y="14263"/>
                  </a:lnTo>
                  <a:cubicBezTo>
                    <a:pt x="2041" y="15378"/>
                    <a:pt x="1779" y="17975"/>
                    <a:pt x="547" y="17796"/>
                  </a:cubicBezTo>
                  <a:cubicBezTo>
                    <a:pt x="-1014" y="17570"/>
                    <a:pt x="963" y="21567"/>
                    <a:pt x="3999" y="21596"/>
                  </a:cubicBezTo>
                  <a:cubicBezTo>
                    <a:pt x="4004" y="21596"/>
                    <a:pt x="4013" y="21600"/>
                    <a:pt x="4020" y="21600"/>
                  </a:cubicBezTo>
                  <a:lnTo>
                    <a:pt x="15533" y="21600"/>
                  </a:lnTo>
                  <a:cubicBezTo>
                    <a:pt x="18587" y="21600"/>
                    <a:pt x="20586" y="17569"/>
                    <a:pt x="19021" y="17796"/>
                  </a:cubicBezTo>
                  <a:cubicBezTo>
                    <a:pt x="17450" y="18022"/>
                    <a:pt x="17450" y="13763"/>
                    <a:pt x="17450" y="13763"/>
                  </a:cubicBezTo>
                  <a:lnTo>
                    <a:pt x="17450" y="10797"/>
                  </a:lnTo>
                  <a:cubicBezTo>
                    <a:pt x="17448" y="4834"/>
                    <a:pt x="14013" y="0"/>
                    <a:pt x="9773" y="0"/>
                  </a:cubicBezTo>
                  <a:close/>
                  <a:moveTo>
                    <a:pt x="9773" y="2412"/>
                  </a:moveTo>
                  <a:cubicBezTo>
                    <a:pt x="12437" y="2412"/>
                    <a:pt x="14919" y="5013"/>
                    <a:pt x="14919" y="8216"/>
                  </a:cubicBezTo>
                  <a:cubicBezTo>
                    <a:pt x="14919" y="8367"/>
                    <a:pt x="14915" y="8516"/>
                    <a:pt x="14905" y="8662"/>
                  </a:cubicBezTo>
                  <a:cubicBezTo>
                    <a:pt x="14888" y="8907"/>
                    <a:pt x="14828" y="8797"/>
                    <a:pt x="14740" y="8442"/>
                  </a:cubicBezTo>
                  <a:cubicBezTo>
                    <a:pt x="14132" y="5988"/>
                    <a:pt x="11990" y="4185"/>
                    <a:pt x="9772" y="4185"/>
                  </a:cubicBezTo>
                  <a:cubicBezTo>
                    <a:pt x="7555" y="4185"/>
                    <a:pt x="5275" y="5988"/>
                    <a:pt x="4649" y="8442"/>
                  </a:cubicBezTo>
                  <a:cubicBezTo>
                    <a:pt x="4557" y="8799"/>
                    <a:pt x="4496" y="8907"/>
                    <a:pt x="4480" y="8662"/>
                  </a:cubicBezTo>
                  <a:cubicBezTo>
                    <a:pt x="4469" y="8516"/>
                    <a:pt x="4465" y="8367"/>
                    <a:pt x="4465" y="8216"/>
                  </a:cubicBezTo>
                  <a:cubicBezTo>
                    <a:pt x="4468" y="5013"/>
                    <a:pt x="7111" y="2412"/>
                    <a:pt x="9773" y="2412"/>
                  </a:cubicBezTo>
                  <a:close/>
                  <a:moveTo>
                    <a:pt x="9773" y="18897"/>
                  </a:moveTo>
                  <a:cubicBezTo>
                    <a:pt x="6598" y="18897"/>
                    <a:pt x="4018" y="15496"/>
                    <a:pt x="4018" y="11023"/>
                  </a:cubicBezTo>
                  <a:cubicBezTo>
                    <a:pt x="4018" y="11023"/>
                    <a:pt x="6581" y="7867"/>
                    <a:pt x="9829" y="7867"/>
                  </a:cubicBezTo>
                  <a:cubicBezTo>
                    <a:pt x="13126" y="7867"/>
                    <a:pt x="15531" y="11023"/>
                    <a:pt x="15531" y="11023"/>
                  </a:cubicBezTo>
                  <a:cubicBezTo>
                    <a:pt x="15531" y="15496"/>
                    <a:pt x="12954" y="18897"/>
                    <a:pt x="9773" y="18897"/>
                  </a:cubicBezTo>
                  <a:close/>
                  <a:moveTo>
                    <a:pt x="9773" y="1889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168" name="AutoShape 278"/>
            <p:cNvSpPr>
              <a:spLocks/>
            </p:cNvSpPr>
            <p:nvPr/>
          </p:nvSpPr>
          <p:spPr bwMode="auto">
            <a:xfrm>
              <a:off x="0" y="103"/>
              <a:ext cx="132" cy="78"/>
            </a:xfrm>
            <a:custGeom>
              <a:avLst/>
              <a:gdLst/>
              <a:ahLst/>
              <a:cxnLst/>
              <a:rect l="0" t="0" r="r" b="b"/>
              <a:pathLst>
                <a:path w="21600" h="21600">
                  <a:moveTo>
                    <a:pt x="0" y="6173"/>
                  </a:moveTo>
                  <a:lnTo>
                    <a:pt x="0" y="18513"/>
                  </a:lnTo>
                  <a:cubicBezTo>
                    <a:pt x="0" y="20220"/>
                    <a:pt x="805" y="21600"/>
                    <a:pt x="1799" y="21600"/>
                  </a:cubicBezTo>
                  <a:lnTo>
                    <a:pt x="3600" y="21600"/>
                  </a:lnTo>
                  <a:lnTo>
                    <a:pt x="17997" y="21600"/>
                  </a:lnTo>
                  <a:lnTo>
                    <a:pt x="19799" y="21600"/>
                  </a:lnTo>
                  <a:cubicBezTo>
                    <a:pt x="20794" y="21600"/>
                    <a:pt x="21600" y="20220"/>
                    <a:pt x="21600" y="18513"/>
                  </a:cubicBezTo>
                  <a:lnTo>
                    <a:pt x="21600" y="6173"/>
                  </a:lnTo>
                  <a:cubicBezTo>
                    <a:pt x="21600" y="2761"/>
                    <a:pt x="19988" y="0"/>
                    <a:pt x="17997" y="0"/>
                  </a:cubicBezTo>
                  <a:lnTo>
                    <a:pt x="16352" y="0"/>
                  </a:lnTo>
                  <a:cubicBezTo>
                    <a:pt x="16103" y="0"/>
                    <a:pt x="15728" y="197"/>
                    <a:pt x="15520" y="440"/>
                  </a:cubicBezTo>
                  <a:lnTo>
                    <a:pt x="13680" y="2593"/>
                  </a:lnTo>
                  <a:cubicBezTo>
                    <a:pt x="13473" y="2835"/>
                    <a:pt x="13246" y="3372"/>
                    <a:pt x="13175" y="3784"/>
                  </a:cubicBezTo>
                  <a:lnTo>
                    <a:pt x="11029" y="16241"/>
                  </a:lnTo>
                  <a:cubicBezTo>
                    <a:pt x="10957" y="16654"/>
                    <a:pt x="10838" y="16658"/>
                    <a:pt x="10763" y="16245"/>
                  </a:cubicBezTo>
                  <a:lnTo>
                    <a:pt x="8509" y="4000"/>
                  </a:lnTo>
                  <a:cubicBezTo>
                    <a:pt x="8433" y="3589"/>
                    <a:pt x="8202" y="3058"/>
                    <a:pt x="7993" y="2817"/>
                  </a:cubicBezTo>
                  <a:lnTo>
                    <a:pt x="5928" y="437"/>
                  </a:lnTo>
                  <a:cubicBezTo>
                    <a:pt x="5719" y="197"/>
                    <a:pt x="5344" y="2"/>
                    <a:pt x="5091" y="2"/>
                  </a:cubicBezTo>
                  <a:lnTo>
                    <a:pt x="3597" y="2"/>
                  </a:lnTo>
                  <a:cubicBezTo>
                    <a:pt x="1614" y="0"/>
                    <a:pt x="0" y="2764"/>
                    <a:pt x="0" y="6173"/>
                  </a:cubicBezTo>
                  <a:close/>
                  <a:moveTo>
                    <a:pt x="7985" y="11864"/>
                  </a:moveTo>
                  <a:cubicBezTo>
                    <a:pt x="8407" y="11864"/>
                    <a:pt x="8745" y="12450"/>
                    <a:pt x="8745" y="13168"/>
                  </a:cubicBezTo>
                  <a:cubicBezTo>
                    <a:pt x="8745" y="13890"/>
                    <a:pt x="8407" y="14476"/>
                    <a:pt x="7985" y="14476"/>
                  </a:cubicBezTo>
                  <a:cubicBezTo>
                    <a:pt x="7568" y="14476"/>
                    <a:pt x="7227" y="13890"/>
                    <a:pt x="7227" y="13168"/>
                  </a:cubicBezTo>
                  <a:cubicBezTo>
                    <a:pt x="7227" y="12448"/>
                    <a:pt x="7568" y="11864"/>
                    <a:pt x="7985" y="11864"/>
                  </a:cubicBezTo>
                  <a:close/>
                  <a:moveTo>
                    <a:pt x="7985" y="16555"/>
                  </a:moveTo>
                  <a:cubicBezTo>
                    <a:pt x="8407" y="16555"/>
                    <a:pt x="8745" y="17138"/>
                    <a:pt x="8745" y="17861"/>
                  </a:cubicBezTo>
                  <a:cubicBezTo>
                    <a:pt x="8745" y="18581"/>
                    <a:pt x="8407" y="19166"/>
                    <a:pt x="7985" y="19166"/>
                  </a:cubicBezTo>
                  <a:cubicBezTo>
                    <a:pt x="7568" y="19166"/>
                    <a:pt x="7227" y="18581"/>
                    <a:pt x="7227" y="17861"/>
                  </a:cubicBezTo>
                  <a:cubicBezTo>
                    <a:pt x="7227" y="17138"/>
                    <a:pt x="7568" y="16555"/>
                    <a:pt x="7985" y="16555"/>
                  </a:cubicBezTo>
                  <a:close/>
                  <a:moveTo>
                    <a:pt x="7985" y="16555"/>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sp>
        <p:nvSpPr>
          <p:cNvPr id="237" name="Text Placeholder 8"/>
          <p:cNvSpPr txBox="1">
            <a:spLocks/>
          </p:cNvSpPr>
          <p:nvPr/>
        </p:nvSpPr>
        <p:spPr>
          <a:xfrm>
            <a:off x="731520" y="890017"/>
            <a:ext cx="5718048" cy="332232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30000"/>
              </a:lnSpc>
            </a:pPr>
            <a:endParaRPr lang="en-US" altLang="zh-TW" sz="1600" dirty="0">
              <a:solidFill>
                <a:srgbClr val="3E3F42"/>
              </a:solidFill>
              <a:latin typeface="Arial" panose="020B0604020202020204" pitchFamily="34" charset="0"/>
            </a:endParaRPr>
          </a:p>
        </p:txBody>
      </p:sp>
      <p:pic>
        <p:nvPicPr>
          <p:cNvPr id="6" name="圖片 5">
            <a:extLst>
              <a:ext uri="{FF2B5EF4-FFF2-40B4-BE49-F238E27FC236}">
                <a16:creationId xmlns:a16="http://schemas.microsoft.com/office/drawing/2014/main" id="{D5FF4906-F71C-4B98-BCB9-B5A988EC5A8D}"/>
              </a:ext>
            </a:extLst>
          </p:cNvPr>
          <p:cNvPicPr>
            <a:picLocks noChangeAspect="1"/>
          </p:cNvPicPr>
          <p:nvPr/>
        </p:nvPicPr>
        <p:blipFill>
          <a:blip r:embed="rId2"/>
          <a:stretch>
            <a:fillRect/>
          </a:stretch>
        </p:blipFill>
        <p:spPr>
          <a:xfrm>
            <a:off x="781051" y="749399"/>
            <a:ext cx="4857750" cy="3935084"/>
          </a:xfrm>
          <a:prstGeom prst="rect">
            <a:avLst/>
          </a:prstGeom>
        </p:spPr>
      </p:pic>
      <p:sp>
        <p:nvSpPr>
          <p:cNvPr id="17" name="文字方塊 16">
            <a:extLst>
              <a:ext uri="{FF2B5EF4-FFF2-40B4-BE49-F238E27FC236}">
                <a16:creationId xmlns:a16="http://schemas.microsoft.com/office/drawing/2014/main" id="{329683BA-2546-4C02-AD7D-B286C2EA6D27}"/>
              </a:ext>
            </a:extLst>
          </p:cNvPr>
          <p:cNvSpPr txBox="1"/>
          <p:nvPr/>
        </p:nvSpPr>
        <p:spPr>
          <a:xfrm>
            <a:off x="5846219" y="883810"/>
            <a:ext cx="2940101" cy="3108543"/>
          </a:xfrm>
          <a:prstGeom prst="rect">
            <a:avLst/>
          </a:prstGeom>
          <a:noFill/>
        </p:spPr>
        <p:txBody>
          <a:bodyPr wrap="square">
            <a:spAutoFit/>
          </a:bodyPr>
          <a:lstStyle/>
          <a:p>
            <a:r>
              <a:rPr lang="zh-TW" altLang="en-US" sz="1400" b="1" dirty="0">
                <a:solidFill>
                  <a:srgbClr val="3E3F42"/>
                </a:solidFill>
                <a:latin typeface="標楷體" panose="03000509000000000000" pitchFamily="65" charset="-120"/>
                <a:ea typeface="標楷體" panose="03000509000000000000" pitchFamily="65" charset="-120"/>
              </a:rPr>
              <a:t>圖 </a:t>
            </a:r>
            <a:r>
              <a:rPr lang="en-US" altLang="zh-TW" sz="1400" b="1" dirty="0">
                <a:solidFill>
                  <a:srgbClr val="3E3F42"/>
                </a:solidFill>
                <a:latin typeface="標楷體" panose="03000509000000000000" pitchFamily="65" charset="-120"/>
                <a:ea typeface="標楷體" panose="03000509000000000000" pitchFamily="65" charset="-120"/>
              </a:rPr>
              <a:t>1. </a:t>
            </a:r>
            <a:r>
              <a:rPr lang="zh-TW" altLang="en-US" sz="1400" b="1" dirty="0">
                <a:solidFill>
                  <a:srgbClr val="3E3F42"/>
                </a:solidFill>
                <a:latin typeface="標楷體" panose="03000509000000000000" pitchFamily="65" charset="-120"/>
                <a:ea typeface="標楷體" panose="03000509000000000000" pitchFamily="65" charset="-120"/>
              </a:rPr>
              <a:t>明膠納米粒子在甲基丙烯酰化之前</a:t>
            </a:r>
            <a:r>
              <a:rPr lang="en-US" altLang="zh-TW" sz="1400" b="1" dirty="0">
                <a:solidFill>
                  <a:srgbClr val="3E3F42"/>
                </a:solidFill>
                <a:latin typeface="標楷體" panose="03000509000000000000" pitchFamily="65" charset="-120"/>
                <a:ea typeface="標楷體" panose="03000509000000000000" pitchFamily="65" charset="-120"/>
              </a:rPr>
              <a:t>(GNPs) </a:t>
            </a:r>
            <a:r>
              <a:rPr lang="zh-TW" altLang="en-US" sz="1400" b="1" dirty="0">
                <a:solidFill>
                  <a:srgbClr val="3E3F42"/>
                </a:solidFill>
                <a:latin typeface="標楷體" panose="03000509000000000000" pitchFamily="65" charset="-120"/>
                <a:ea typeface="標楷體" panose="03000509000000000000" pitchFamily="65" charset="-120"/>
              </a:rPr>
              <a:t>和之後</a:t>
            </a:r>
            <a:r>
              <a:rPr lang="en-US" altLang="zh-TW" sz="1400" b="1" dirty="0">
                <a:solidFill>
                  <a:srgbClr val="3E3F42"/>
                </a:solidFill>
                <a:latin typeface="標楷體" panose="03000509000000000000" pitchFamily="65" charset="-120"/>
                <a:ea typeface="標楷體" panose="03000509000000000000" pitchFamily="65" charset="-120"/>
              </a:rPr>
              <a:t>(MA-GNPs) </a:t>
            </a:r>
            <a:r>
              <a:rPr lang="zh-TW" altLang="en-US" sz="1400" b="1" dirty="0">
                <a:solidFill>
                  <a:srgbClr val="3E3F42"/>
                </a:solidFill>
                <a:latin typeface="標楷體" panose="03000509000000000000" pitchFamily="65" charset="-120"/>
                <a:ea typeface="標楷體" panose="03000509000000000000" pitchFamily="65" charset="-120"/>
              </a:rPr>
              <a:t>的特徵。 </a:t>
            </a:r>
            <a:endParaRPr lang="en-US" altLang="zh-TW" sz="1400" b="1" dirty="0">
              <a:solidFill>
                <a:srgbClr val="3E3F42"/>
              </a:solidFill>
              <a:latin typeface="標楷體" panose="03000509000000000000" pitchFamily="65" charset="-120"/>
              <a:ea typeface="標楷體" panose="03000509000000000000" pitchFamily="65" charset="-120"/>
            </a:endParaRPr>
          </a:p>
          <a:p>
            <a:pPr marL="342900" indent="-342900">
              <a:buAutoNum type="alphaLcParenBoth"/>
            </a:pPr>
            <a:r>
              <a:rPr lang="zh-TW" altLang="en-US" sz="1400" b="1" dirty="0">
                <a:solidFill>
                  <a:srgbClr val="3E3F42"/>
                </a:solidFill>
                <a:latin typeface="標楷體" panose="03000509000000000000" pitchFamily="65" charset="-120"/>
                <a:ea typeface="標楷體" panose="03000509000000000000" pitchFamily="65" charset="-120"/>
              </a:rPr>
              <a:t>納米顆粒在膨脹或乾燥狀態下的尺寸。</a:t>
            </a:r>
            <a:endParaRPr lang="en-US" altLang="zh-TW" sz="1400" b="1" dirty="0">
              <a:solidFill>
                <a:srgbClr val="3E3F42"/>
              </a:solidFill>
              <a:latin typeface="標楷體" panose="03000509000000000000" pitchFamily="65" charset="-120"/>
              <a:ea typeface="標楷體" panose="03000509000000000000" pitchFamily="65" charset="-120"/>
            </a:endParaRPr>
          </a:p>
          <a:p>
            <a:pPr marL="342900" indent="-342900">
              <a:buAutoNum type="alphaLcParenBoth"/>
            </a:pPr>
            <a:r>
              <a:rPr lang="zh-TW" altLang="en-US" sz="1400" b="1" dirty="0">
                <a:solidFill>
                  <a:srgbClr val="3E3F42"/>
                </a:solidFill>
                <a:latin typeface="標楷體" panose="03000509000000000000" pitchFamily="65" charset="-120"/>
                <a:ea typeface="標楷體" panose="03000509000000000000" pitchFamily="65" charset="-120"/>
              </a:rPr>
              <a:t>凍乾納米粒子的掃描電子顯微照片。</a:t>
            </a:r>
            <a:endParaRPr lang="en-US" altLang="zh-TW" sz="1400" b="1" dirty="0">
              <a:solidFill>
                <a:srgbClr val="3E3F42"/>
              </a:solidFill>
              <a:latin typeface="標楷體" panose="03000509000000000000" pitchFamily="65" charset="-120"/>
              <a:ea typeface="標楷體" panose="03000509000000000000" pitchFamily="65" charset="-120"/>
            </a:endParaRPr>
          </a:p>
          <a:p>
            <a:pPr marL="342900" indent="-342900">
              <a:buAutoNum type="alphaLcParenBoth"/>
            </a:pPr>
            <a:r>
              <a:rPr lang="en-US" altLang="zh-TW" sz="1400" b="1" dirty="0">
                <a:solidFill>
                  <a:srgbClr val="3E3F42"/>
                </a:solidFill>
                <a:latin typeface="標楷體" panose="03000509000000000000" pitchFamily="65" charset="-120"/>
                <a:ea typeface="標楷體" panose="03000509000000000000" pitchFamily="65" charset="-120"/>
              </a:rPr>
              <a:t>pH 7 </a:t>
            </a:r>
            <a:r>
              <a:rPr lang="zh-TW" altLang="en-US" sz="1400" b="1" dirty="0">
                <a:solidFill>
                  <a:srgbClr val="3E3F42"/>
                </a:solidFill>
                <a:latin typeface="標楷體" panose="03000509000000000000" pitchFamily="65" charset="-120"/>
                <a:ea typeface="標楷體" panose="03000509000000000000" pitchFamily="65" charset="-120"/>
              </a:rPr>
              <a:t>下溶脹納米粒子的 </a:t>
            </a:r>
            <a:r>
              <a:rPr lang="en-US" altLang="zh-TW" sz="1400" b="1" dirty="0">
                <a:solidFill>
                  <a:srgbClr val="3E3F42"/>
                </a:solidFill>
                <a:latin typeface="標楷體" panose="03000509000000000000" pitchFamily="65" charset="-120"/>
                <a:ea typeface="標楷體" panose="03000509000000000000" pitchFamily="65" charset="-120"/>
              </a:rPr>
              <a:t>Zeta </a:t>
            </a:r>
            <a:r>
              <a:rPr lang="zh-TW" altLang="en-US" sz="1400" b="1" dirty="0">
                <a:solidFill>
                  <a:srgbClr val="3E3F42"/>
                </a:solidFill>
                <a:latin typeface="標楷體" panose="03000509000000000000" pitchFamily="65" charset="-120"/>
                <a:ea typeface="標楷體" panose="03000509000000000000" pitchFamily="65" charset="-120"/>
              </a:rPr>
              <a:t>電位。</a:t>
            </a:r>
            <a:endParaRPr lang="en-US" altLang="zh-TW" sz="1400" b="1" dirty="0">
              <a:solidFill>
                <a:srgbClr val="3E3F42"/>
              </a:solidFill>
              <a:latin typeface="標楷體" panose="03000509000000000000" pitchFamily="65" charset="-120"/>
              <a:ea typeface="標楷體" panose="03000509000000000000" pitchFamily="65" charset="-120"/>
            </a:endParaRPr>
          </a:p>
          <a:p>
            <a:pPr marL="342900" indent="-342900">
              <a:buAutoNum type="alphaLcParenBoth"/>
            </a:pPr>
            <a:r>
              <a:rPr lang="zh-TW" altLang="en-US" sz="1400" b="1" dirty="0">
                <a:solidFill>
                  <a:srgbClr val="3E3F42"/>
                </a:solidFill>
                <a:latin typeface="標楷體" panose="03000509000000000000" pitchFamily="65" charset="-120"/>
                <a:ea typeface="標楷體" panose="03000509000000000000" pitchFamily="65" charset="-120"/>
              </a:rPr>
              <a:t>酶消化後納米粒子的核磁共振光譜和定量的甲基丙烯酰含量。 </a:t>
            </a:r>
            <a:endParaRPr lang="en-US" altLang="zh-TW" sz="1400" b="1" dirty="0">
              <a:solidFill>
                <a:srgbClr val="3E3F42"/>
              </a:solidFill>
              <a:latin typeface="標楷體" panose="03000509000000000000" pitchFamily="65" charset="-120"/>
              <a:ea typeface="標楷體" panose="03000509000000000000" pitchFamily="65" charset="-120"/>
            </a:endParaRPr>
          </a:p>
          <a:p>
            <a:endParaRPr lang="en-US" altLang="zh-TW" sz="1400" b="1" dirty="0">
              <a:solidFill>
                <a:srgbClr val="3E3F42"/>
              </a:solidFill>
              <a:latin typeface="標楷體" panose="03000509000000000000" pitchFamily="65" charset="-120"/>
              <a:ea typeface="標楷體" panose="03000509000000000000" pitchFamily="65" charset="-120"/>
            </a:endParaRPr>
          </a:p>
          <a:p>
            <a:r>
              <a:rPr lang="zh-TW" altLang="en-US" sz="1400" b="1" dirty="0">
                <a:solidFill>
                  <a:srgbClr val="3E3F42"/>
                </a:solidFill>
                <a:latin typeface="標楷體" panose="03000509000000000000" pitchFamily="65" charset="-120"/>
                <a:ea typeface="標楷體" panose="03000509000000000000" pitchFamily="65" charset="-120"/>
              </a:rPr>
              <a:t>所有值都顯示為每個實驗條件下 </a:t>
            </a:r>
            <a:r>
              <a:rPr lang="en-US" altLang="zh-TW" sz="1400" b="1" dirty="0">
                <a:solidFill>
                  <a:srgbClr val="3E3F42"/>
                </a:solidFill>
                <a:latin typeface="標楷體" panose="03000509000000000000" pitchFamily="65" charset="-120"/>
                <a:ea typeface="標楷體" panose="03000509000000000000" pitchFamily="65" charset="-120"/>
              </a:rPr>
              <a:t>n=3 </a:t>
            </a:r>
            <a:r>
              <a:rPr lang="zh-TW" altLang="en-US" sz="1400" b="1" dirty="0">
                <a:solidFill>
                  <a:srgbClr val="3E3F42"/>
                </a:solidFill>
                <a:latin typeface="標楷體" panose="03000509000000000000" pitchFamily="65" charset="-120"/>
                <a:ea typeface="標楷體" panose="03000509000000000000" pitchFamily="65" charset="-120"/>
              </a:rPr>
              <a:t>個樣本的平均值</a:t>
            </a:r>
            <a:r>
              <a:rPr lang="en-US" altLang="zh-TW" sz="1400" b="1" dirty="0">
                <a:solidFill>
                  <a:srgbClr val="3E3F42"/>
                </a:solidFill>
                <a:latin typeface="標楷體" panose="03000509000000000000" pitchFamily="65" charset="-120"/>
                <a:ea typeface="標楷體" panose="03000509000000000000" pitchFamily="65" charset="-120"/>
              </a:rPr>
              <a:t>±</a:t>
            </a:r>
            <a:r>
              <a:rPr lang="zh-TW" altLang="en-US" sz="1400" b="1" dirty="0">
                <a:solidFill>
                  <a:srgbClr val="3E3F42"/>
                </a:solidFill>
                <a:latin typeface="標楷體" panose="03000509000000000000" pitchFamily="65" charset="-120"/>
                <a:ea typeface="標楷體" panose="03000509000000000000" pitchFamily="65" charset="-120"/>
              </a:rPr>
              <a:t>標準偏差。</a:t>
            </a:r>
            <a:endParaRPr lang="zh-TW" altLang="en-US" dirty="0"/>
          </a:p>
        </p:txBody>
      </p:sp>
    </p:spTree>
    <p:extLst>
      <p:ext uri="{BB962C8B-B14F-4D97-AF65-F5344CB8AC3E}">
        <p14:creationId xmlns:p14="http://schemas.microsoft.com/office/powerpoint/2010/main" val="826686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800" y="0"/>
            <a:ext cx="1206500" cy="1016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90500"/>
            <a:ext cx="1206500" cy="3048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t>PART TWO</a:t>
            </a:r>
            <a:endParaRPr lang="zh-CN" altLang="en-US" sz="1800" dirty="0"/>
          </a:p>
        </p:txBody>
      </p:sp>
      <p:sp>
        <p:nvSpPr>
          <p:cNvPr id="4" name="文本框 3"/>
          <p:cNvSpPr txBox="1"/>
          <p:nvPr/>
        </p:nvSpPr>
        <p:spPr>
          <a:xfrm>
            <a:off x="1670052" y="142845"/>
            <a:ext cx="4540248" cy="400110"/>
          </a:xfrm>
          <a:prstGeom prst="rect">
            <a:avLst/>
          </a:prstGeom>
          <a:noFill/>
        </p:spPr>
        <p:txBody>
          <a:bodyPr wrap="square" rtlCol="0">
            <a:spAutoFit/>
          </a:bodyPr>
          <a:lstStyle/>
          <a:p>
            <a:r>
              <a:rPr lang="zh-TW" altLang="en-US" sz="2000" dirty="0">
                <a:solidFill>
                  <a:srgbClr val="183A5D"/>
                </a:solidFill>
                <a:latin typeface="標楷體" panose="03000509000000000000" pitchFamily="65" charset="-120"/>
                <a:ea typeface="標楷體" panose="03000509000000000000" pitchFamily="65" charset="-120"/>
              </a:rPr>
              <a:t>實驗方法</a:t>
            </a:r>
            <a:endParaRPr lang="zh-CN" altLang="en-US" sz="2000" dirty="0">
              <a:solidFill>
                <a:srgbClr val="183A5D"/>
              </a:solidFill>
              <a:latin typeface="標楷體" panose="03000509000000000000" pitchFamily="65" charset="-120"/>
              <a:ea typeface="標楷體" panose="03000509000000000000" pitchFamily="65" charset="-120"/>
            </a:endParaRPr>
          </a:p>
        </p:txBody>
      </p:sp>
      <p:sp>
        <p:nvSpPr>
          <p:cNvPr id="15" name="AutoShape 12"/>
          <p:cNvSpPr>
            <a:spLocks/>
          </p:cNvSpPr>
          <p:nvPr/>
        </p:nvSpPr>
        <p:spPr bwMode="auto">
          <a:xfrm>
            <a:off x="8110754" y="4931773"/>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solidFill>
            <a:schemeClr val="bg1">
              <a:lumMod val="8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36" name="AutoShape 42"/>
          <p:cNvSpPr>
            <a:spLocks/>
          </p:cNvSpPr>
          <p:nvPr/>
        </p:nvSpPr>
        <p:spPr bwMode="auto">
          <a:xfrm>
            <a:off x="7153117" y="497433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solidFill>
            <a:schemeClr val="bg1">
              <a:lumMod val="8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82" name="AutoShape 95"/>
          <p:cNvSpPr>
            <a:spLocks/>
          </p:cNvSpPr>
          <p:nvPr/>
        </p:nvSpPr>
        <p:spPr bwMode="auto">
          <a:xfrm>
            <a:off x="3882964" y="500270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lumMod val="8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nvGrpSpPr>
          <p:cNvPr id="130" name="Group 167"/>
          <p:cNvGrpSpPr>
            <a:grpSpLocks/>
          </p:cNvGrpSpPr>
          <p:nvPr/>
        </p:nvGrpSpPr>
        <p:grpSpPr bwMode="auto">
          <a:xfrm>
            <a:off x="7202772" y="5016896"/>
            <a:ext cx="62956" cy="77143"/>
            <a:chOff x="0" y="0"/>
            <a:chExt cx="71" cy="87"/>
          </a:xfrm>
          <a:solidFill>
            <a:schemeClr val="bg1">
              <a:lumMod val="85000"/>
            </a:schemeClr>
          </a:solidFill>
        </p:grpSpPr>
        <p:sp>
          <p:nvSpPr>
            <p:cNvPr id="225" name="AutoShape 165"/>
            <p:cNvSpPr>
              <a:spLocks/>
            </p:cNvSpPr>
            <p:nvPr/>
          </p:nvSpPr>
          <p:spPr bwMode="auto">
            <a:xfrm>
              <a:off x="16" y="0"/>
              <a:ext cx="41" cy="41"/>
            </a:xfrm>
            <a:custGeom>
              <a:avLst/>
              <a:gdLst/>
              <a:ahLst/>
              <a:cxnLst/>
              <a:rect l="0" t="0" r="r" b="b"/>
              <a:pathLst>
                <a:path w="21600" h="21600">
                  <a:moveTo>
                    <a:pt x="21600" y="10802"/>
                  </a:moveTo>
                  <a:cubicBezTo>
                    <a:pt x="21600" y="4835"/>
                    <a:pt x="16770" y="0"/>
                    <a:pt x="10800" y="0"/>
                  </a:cubicBezTo>
                  <a:cubicBezTo>
                    <a:pt x="4839" y="0"/>
                    <a:pt x="0" y="4835"/>
                    <a:pt x="0" y="10802"/>
                  </a:cubicBezTo>
                  <a:cubicBezTo>
                    <a:pt x="0" y="16765"/>
                    <a:pt x="4839" y="21600"/>
                    <a:pt x="10800" y="21600"/>
                  </a:cubicBezTo>
                  <a:cubicBezTo>
                    <a:pt x="16770" y="21600"/>
                    <a:pt x="21600" y="16765"/>
                    <a:pt x="21600" y="10802"/>
                  </a:cubicBezTo>
                  <a:close/>
                  <a:moveTo>
                    <a:pt x="2704" y="11037"/>
                  </a:moveTo>
                  <a:cubicBezTo>
                    <a:pt x="2704" y="11037"/>
                    <a:pt x="2390" y="7969"/>
                    <a:pt x="4599" y="5628"/>
                  </a:cubicBezTo>
                  <a:cubicBezTo>
                    <a:pt x="6151" y="7189"/>
                    <a:pt x="10800" y="11037"/>
                    <a:pt x="18900" y="11037"/>
                  </a:cubicBezTo>
                  <a:cubicBezTo>
                    <a:pt x="18900" y="15501"/>
                    <a:pt x="15271" y="19135"/>
                    <a:pt x="10800" y="19135"/>
                  </a:cubicBezTo>
                  <a:cubicBezTo>
                    <a:pt x="6333" y="19135"/>
                    <a:pt x="2704" y="15501"/>
                    <a:pt x="2704" y="11037"/>
                  </a:cubicBezTo>
                  <a:close/>
                  <a:moveTo>
                    <a:pt x="2704" y="1103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226" name="AutoShape 166"/>
            <p:cNvSpPr>
              <a:spLocks/>
            </p:cNvSpPr>
            <p:nvPr/>
          </p:nvSpPr>
          <p:spPr bwMode="auto">
            <a:xfrm>
              <a:off x="0" y="48"/>
              <a:ext cx="71" cy="39"/>
            </a:xfrm>
            <a:custGeom>
              <a:avLst/>
              <a:gdLst/>
              <a:ahLst/>
              <a:cxnLst/>
              <a:rect l="0" t="0" r="r" b="b"/>
              <a:pathLst>
                <a:path w="21600" h="21600">
                  <a:moveTo>
                    <a:pt x="0" y="6597"/>
                  </a:moveTo>
                  <a:lnTo>
                    <a:pt x="0" y="11700"/>
                  </a:lnTo>
                  <a:lnTo>
                    <a:pt x="0" y="18301"/>
                  </a:lnTo>
                  <a:cubicBezTo>
                    <a:pt x="0" y="20123"/>
                    <a:pt x="806" y="21600"/>
                    <a:pt x="1802" y="21600"/>
                  </a:cubicBezTo>
                  <a:lnTo>
                    <a:pt x="19798" y="21600"/>
                  </a:lnTo>
                  <a:cubicBezTo>
                    <a:pt x="20794" y="21600"/>
                    <a:pt x="21600" y="20123"/>
                    <a:pt x="21600" y="18301"/>
                  </a:cubicBezTo>
                  <a:lnTo>
                    <a:pt x="21600" y="11700"/>
                  </a:lnTo>
                  <a:lnTo>
                    <a:pt x="21600" y="6597"/>
                  </a:lnTo>
                  <a:cubicBezTo>
                    <a:pt x="21600" y="2955"/>
                    <a:pt x="19988" y="4"/>
                    <a:pt x="17999" y="4"/>
                  </a:cubicBezTo>
                  <a:lnTo>
                    <a:pt x="14810" y="4"/>
                  </a:lnTo>
                  <a:cubicBezTo>
                    <a:pt x="14581" y="4"/>
                    <a:pt x="14300" y="278"/>
                    <a:pt x="14172" y="622"/>
                  </a:cubicBezTo>
                  <a:lnTo>
                    <a:pt x="11026" y="8780"/>
                  </a:lnTo>
                  <a:cubicBezTo>
                    <a:pt x="10899" y="9124"/>
                    <a:pt x="10697" y="9124"/>
                    <a:pt x="10574" y="8780"/>
                  </a:cubicBezTo>
                  <a:lnTo>
                    <a:pt x="7428" y="622"/>
                  </a:lnTo>
                  <a:cubicBezTo>
                    <a:pt x="7300" y="282"/>
                    <a:pt x="7016" y="0"/>
                    <a:pt x="6788" y="0"/>
                  </a:cubicBezTo>
                  <a:lnTo>
                    <a:pt x="3598" y="0"/>
                  </a:lnTo>
                  <a:cubicBezTo>
                    <a:pt x="1616" y="0"/>
                    <a:pt x="0" y="2955"/>
                    <a:pt x="0" y="6597"/>
                  </a:cubicBezTo>
                  <a:close/>
                  <a:moveTo>
                    <a:pt x="0" y="659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160" name="Group 279"/>
          <p:cNvGrpSpPr>
            <a:grpSpLocks/>
          </p:cNvGrpSpPr>
          <p:nvPr/>
        </p:nvGrpSpPr>
        <p:grpSpPr bwMode="auto">
          <a:xfrm>
            <a:off x="8181690" y="4981428"/>
            <a:ext cx="117045" cy="160493"/>
            <a:chOff x="0" y="0"/>
            <a:chExt cx="132" cy="181"/>
          </a:xfrm>
          <a:solidFill>
            <a:schemeClr val="bg1">
              <a:lumMod val="85000"/>
            </a:schemeClr>
          </a:solidFill>
        </p:grpSpPr>
        <p:sp>
          <p:nvSpPr>
            <p:cNvPr id="167" name="AutoShape 277"/>
            <p:cNvSpPr>
              <a:spLocks/>
            </p:cNvSpPr>
            <p:nvPr/>
          </p:nvSpPr>
          <p:spPr bwMode="auto">
            <a:xfrm>
              <a:off x="8" y="0"/>
              <a:ext cx="112" cy="88"/>
            </a:xfrm>
            <a:custGeom>
              <a:avLst/>
              <a:gdLst/>
              <a:ahLst/>
              <a:cxnLst/>
              <a:rect l="0" t="0" r="r" b="b"/>
              <a:pathLst>
                <a:path w="19566" h="21600">
                  <a:moveTo>
                    <a:pt x="9773" y="0"/>
                  </a:moveTo>
                  <a:cubicBezTo>
                    <a:pt x="5535" y="0"/>
                    <a:pt x="2099" y="4836"/>
                    <a:pt x="2099" y="10797"/>
                  </a:cubicBezTo>
                  <a:lnTo>
                    <a:pt x="2099" y="14263"/>
                  </a:lnTo>
                  <a:cubicBezTo>
                    <a:pt x="2041" y="15378"/>
                    <a:pt x="1779" y="17975"/>
                    <a:pt x="547" y="17796"/>
                  </a:cubicBezTo>
                  <a:cubicBezTo>
                    <a:pt x="-1014" y="17570"/>
                    <a:pt x="963" y="21567"/>
                    <a:pt x="3999" y="21596"/>
                  </a:cubicBezTo>
                  <a:cubicBezTo>
                    <a:pt x="4004" y="21596"/>
                    <a:pt x="4013" y="21600"/>
                    <a:pt x="4020" y="21600"/>
                  </a:cubicBezTo>
                  <a:lnTo>
                    <a:pt x="15533" y="21600"/>
                  </a:lnTo>
                  <a:cubicBezTo>
                    <a:pt x="18587" y="21600"/>
                    <a:pt x="20586" y="17569"/>
                    <a:pt x="19021" y="17796"/>
                  </a:cubicBezTo>
                  <a:cubicBezTo>
                    <a:pt x="17450" y="18022"/>
                    <a:pt x="17450" y="13763"/>
                    <a:pt x="17450" y="13763"/>
                  </a:cubicBezTo>
                  <a:lnTo>
                    <a:pt x="17450" y="10797"/>
                  </a:lnTo>
                  <a:cubicBezTo>
                    <a:pt x="17448" y="4834"/>
                    <a:pt x="14013" y="0"/>
                    <a:pt x="9773" y="0"/>
                  </a:cubicBezTo>
                  <a:close/>
                  <a:moveTo>
                    <a:pt x="9773" y="2412"/>
                  </a:moveTo>
                  <a:cubicBezTo>
                    <a:pt x="12437" y="2412"/>
                    <a:pt x="14919" y="5013"/>
                    <a:pt x="14919" y="8216"/>
                  </a:cubicBezTo>
                  <a:cubicBezTo>
                    <a:pt x="14919" y="8367"/>
                    <a:pt x="14915" y="8516"/>
                    <a:pt x="14905" y="8662"/>
                  </a:cubicBezTo>
                  <a:cubicBezTo>
                    <a:pt x="14888" y="8907"/>
                    <a:pt x="14828" y="8797"/>
                    <a:pt x="14740" y="8442"/>
                  </a:cubicBezTo>
                  <a:cubicBezTo>
                    <a:pt x="14132" y="5988"/>
                    <a:pt x="11990" y="4185"/>
                    <a:pt x="9772" y="4185"/>
                  </a:cubicBezTo>
                  <a:cubicBezTo>
                    <a:pt x="7555" y="4185"/>
                    <a:pt x="5275" y="5988"/>
                    <a:pt x="4649" y="8442"/>
                  </a:cubicBezTo>
                  <a:cubicBezTo>
                    <a:pt x="4557" y="8799"/>
                    <a:pt x="4496" y="8907"/>
                    <a:pt x="4480" y="8662"/>
                  </a:cubicBezTo>
                  <a:cubicBezTo>
                    <a:pt x="4469" y="8516"/>
                    <a:pt x="4465" y="8367"/>
                    <a:pt x="4465" y="8216"/>
                  </a:cubicBezTo>
                  <a:cubicBezTo>
                    <a:pt x="4468" y="5013"/>
                    <a:pt x="7111" y="2412"/>
                    <a:pt x="9773" y="2412"/>
                  </a:cubicBezTo>
                  <a:close/>
                  <a:moveTo>
                    <a:pt x="9773" y="18897"/>
                  </a:moveTo>
                  <a:cubicBezTo>
                    <a:pt x="6598" y="18897"/>
                    <a:pt x="4018" y="15496"/>
                    <a:pt x="4018" y="11023"/>
                  </a:cubicBezTo>
                  <a:cubicBezTo>
                    <a:pt x="4018" y="11023"/>
                    <a:pt x="6581" y="7867"/>
                    <a:pt x="9829" y="7867"/>
                  </a:cubicBezTo>
                  <a:cubicBezTo>
                    <a:pt x="13126" y="7867"/>
                    <a:pt x="15531" y="11023"/>
                    <a:pt x="15531" y="11023"/>
                  </a:cubicBezTo>
                  <a:cubicBezTo>
                    <a:pt x="15531" y="15496"/>
                    <a:pt x="12954" y="18897"/>
                    <a:pt x="9773" y="18897"/>
                  </a:cubicBezTo>
                  <a:close/>
                  <a:moveTo>
                    <a:pt x="9773" y="1889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168" name="AutoShape 278"/>
            <p:cNvSpPr>
              <a:spLocks/>
            </p:cNvSpPr>
            <p:nvPr/>
          </p:nvSpPr>
          <p:spPr bwMode="auto">
            <a:xfrm>
              <a:off x="0" y="103"/>
              <a:ext cx="132" cy="78"/>
            </a:xfrm>
            <a:custGeom>
              <a:avLst/>
              <a:gdLst/>
              <a:ahLst/>
              <a:cxnLst/>
              <a:rect l="0" t="0" r="r" b="b"/>
              <a:pathLst>
                <a:path w="21600" h="21600">
                  <a:moveTo>
                    <a:pt x="0" y="6173"/>
                  </a:moveTo>
                  <a:lnTo>
                    <a:pt x="0" y="18513"/>
                  </a:lnTo>
                  <a:cubicBezTo>
                    <a:pt x="0" y="20220"/>
                    <a:pt x="805" y="21600"/>
                    <a:pt x="1799" y="21600"/>
                  </a:cubicBezTo>
                  <a:lnTo>
                    <a:pt x="3600" y="21600"/>
                  </a:lnTo>
                  <a:lnTo>
                    <a:pt x="17997" y="21600"/>
                  </a:lnTo>
                  <a:lnTo>
                    <a:pt x="19799" y="21600"/>
                  </a:lnTo>
                  <a:cubicBezTo>
                    <a:pt x="20794" y="21600"/>
                    <a:pt x="21600" y="20220"/>
                    <a:pt x="21600" y="18513"/>
                  </a:cubicBezTo>
                  <a:lnTo>
                    <a:pt x="21600" y="6173"/>
                  </a:lnTo>
                  <a:cubicBezTo>
                    <a:pt x="21600" y="2761"/>
                    <a:pt x="19988" y="0"/>
                    <a:pt x="17997" y="0"/>
                  </a:cubicBezTo>
                  <a:lnTo>
                    <a:pt x="16352" y="0"/>
                  </a:lnTo>
                  <a:cubicBezTo>
                    <a:pt x="16103" y="0"/>
                    <a:pt x="15728" y="197"/>
                    <a:pt x="15520" y="440"/>
                  </a:cubicBezTo>
                  <a:lnTo>
                    <a:pt x="13680" y="2593"/>
                  </a:lnTo>
                  <a:cubicBezTo>
                    <a:pt x="13473" y="2835"/>
                    <a:pt x="13246" y="3372"/>
                    <a:pt x="13175" y="3784"/>
                  </a:cubicBezTo>
                  <a:lnTo>
                    <a:pt x="11029" y="16241"/>
                  </a:lnTo>
                  <a:cubicBezTo>
                    <a:pt x="10957" y="16654"/>
                    <a:pt x="10838" y="16658"/>
                    <a:pt x="10763" y="16245"/>
                  </a:cubicBezTo>
                  <a:lnTo>
                    <a:pt x="8509" y="4000"/>
                  </a:lnTo>
                  <a:cubicBezTo>
                    <a:pt x="8433" y="3589"/>
                    <a:pt x="8202" y="3058"/>
                    <a:pt x="7993" y="2817"/>
                  </a:cubicBezTo>
                  <a:lnTo>
                    <a:pt x="5928" y="437"/>
                  </a:lnTo>
                  <a:cubicBezTo>
                    <a:pt x="5719" y="197"/>
                    <a:pt x="5344" y="2"/>
                    <a:pt x="5091" y="2"/>
                  </a:cubicBezTo>
                  <a:lnTo>
                    <a:pt x="3597" y="2"/>
                  </a:lnTo>
                  <a:cubicBezTo>
                    <a:pt x="1614" y="0"/>
                    <a:pt x="0" y="2764"/>
                    <a:pt x="0" y="6173"/>
                  </a:cubicBezTo>
                  <a:close/>
                  <a:moveTo>
                    <a:pt x="7985" y="11864"/>
                  </a:moveTo>
                  <a:cubicBezTo>
                    <a:pt x="8407" y="11864"/>
                    <a:pt x="8745" y="12450"/>
                    <a:pt x="8745" y="13168"/>
                  </a:cubicBezTo>
                  <a:cubicBezTo>
                    <a:pt x="8745" y="13890"/>
                    <a:pt x="8407" y="14476"/>
                    <a:pt x="7985" y="14476"/>
                  </a:cubicBezTo>
                  <a:cubicBezTo>
                    <a:pt x="7568" y="14476"/>
                    <a:pt x="7227" y="13890"/>
                    <a:pt x="7227" y="13168"/>
                  </a:cubicBezTo>
                  <a:cubicBezTo>
                    <a:pt x="7227" y="12448"/>
                    <a:pt x="7568" y="11864"/>
                    <a:pt x="7985" y="11864"/>
                  </a:cubicBezTo>
                  <a:close/>
                  <a:moveTo>
                    <a:pt x="7985" y="16555"/>
                  </a:moveTo>
                  <a:cubicBezTo>
                    <a:pt x="8407" y="16555"/>
                    <a:pt x="8745" y="17138"/>
                    <a:pt x="8745" y="17861"/>
                  </a:cubicBezTo>
                  <a:cubicBezTo>
                    <a:pt x="8745" y="18581"/>
                    <a:pt x="8407" y="19166"/>
                    <a:pt x="7985" y="19166"/>
                  </a:cubicBezTo>
                  <a:cubicBezTo>
                    <a:pt x="7568" y="19166"/>
                    <a:pt x="7227" y="18581"/>
                    <a:pt x="7227" y="17861"/>
                  </a:cubicBezTo>
                  <a:cubicBezTo>
                    <a:pt x="7227" y="17138"/>
                    <a:pt x="7568" y="16555"/>
                    <a:pt x="7985" y="16555"/>
                  </a:cubicBezTo>
                  <a:close/>
                  <a:moveTo>
                    <a:pt x="7985" y="16555"/>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sp>
        <p:nvSpPr>
          <p:cNvPr id="237" name="Text Placeholder 8"/>
          <p:cNvSpPr txBox="1">
            <a:spLocks/>
          </p:cNvSpPr>
          <p:nvPr/>
        </p:nvSpPr>
        <p:spPr>
          <a:xfrm>
            <a:off x="731520" y="890017"/>
            <a:ext cx="5718048" cy="332232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30000"/>
              </a:lnSpc>
            </a:pPr>
            <a:r>
              <a:rPr lang="zh-TW" altLang="en-US" sz="1800" b="1" dirty="0">
                <a:solidFill>
                  <a:srgbClr val="3E3F42"/>
                </a:solidFill>
                <a:latin typeface="標楷體" panose="03000509000000000000" pitchFamily="65" charset="-120"/>
                <a:ea typeface="標楷體" panose="03000509000000000000" pitchFamily="65" charset="-120"/>
              </a:rPr>
              <a:t>膠體油墨的粘彈性和紫外交聯行為</a:t>
            </a:r>
            <a:r>
              <a:rPr lang="en-US" altLang="zh-TW" sz="1800" b="1" dirty="0">
                <a:solidFill>
                  <a:srgbClr val="3E3F42"/>
                </a:solidFill>
                <a:latin typeface="標楷體" panose="03000509000000000000" pitchFamily="65" charset="-120"/>
                <a:ea typeface="標楷體" panose="03000509000000000000" pitchFamily="65" charset="-120"/>
              </a:rPr>
              <a:t>:</a:t>
            </a:r>
          </a:p>
          <a:p>
            <a:pPr marL="285750" indent="-285750">
              <a:lnSpc>
                <a:spcPct val="130000"/>
              </a:lnSpc>
              <a:buFont typeface="Arial" panose="020B0604020202020204" pitchFamily="34" charset="0"/>
              <a:buChar char="•"/>
            </a:pPr>
            <a:r>
              <a:rPr lang="zh-TW" altLang="en-US" sz="1600" dirty="0">
                <a:solidFill>
                  <a:srgbClr val="3E3F42"/>
                </a:solidFill>
                <a:latin typeface="標楷體" panose="03000509000000000000" pitchFamily="65" charset="-120"/>
                <a:ea typeface="標楷體" panose="03000509000000000000" pitchFamily="65" charset="-120"/>
              </a:rPr>
              <a:t>使用包含</a:t>
            </a:r>
            <a:r>
              <a:rPr lang="zh-TW" altLang="en-US" sz="1600" b="1" dirty="0">
                <a:solidFill>
                  <a:srgbClr val="3E3F42"/>
                </a:solidFill>
                <a:latin typeface="標楷體" panose="03000509000000000000" pitchFamily="65" charset="-120"/>
                <a:ea typeface="標楷體" panose="03000509000000000000" pitchFamily="65" charset="-120"/>
              </a:rPr>
              <a:t>甲基丙烯酰基</a:t>
            </a:r>
            <a:r>
              <a:rPr lang="zh-TW" altLang="en-US" sz="1600" dirty="0">
                <a:solidFill>
                  <a:srgbClr val="3E3F42"/>
                </a:solidFill>
                <a:latin typeface="標楷體" panose="03000509000000000000" pitchFamily="65" charset="-120"/>
                <a:ea typeface="標楷體" panose="03000509000000000000" pitchFamily="65" charset="-120"/>
              </a:rPr>
              <a:t>的聚合物納米粒子製成的膠體凝膠油墨具有</a:t>
            </a:r>
            <a:r>
              <a:rPr lang="zh-TW" altLang="en-US" sz="1600" b="1" dirty="0">
                <a:solidFill>
                  <a:srgbClr val="3E3F42"/>
                </a:solidFill>
                <a:latin typeface="標楷體" panose="03000509000000000000" pitchFamily="65" charset="-120"/>
                <a:ea typeface="標楷體" panose="03000509000000000000" pitchFamily="65" charset="-120"/>
              </a:rPr>
              <a:t>自我修復能力</a:t>
            </a:r>
            <a:r>
              <a:rPr lang="zh-TW" altLang="en-US" sz="1600" dirty="0">
                <a:solidFill>
                  <a:srgbClr val="3E3F42"/>
                </a:solidFill>
                <a:latin typeface="標楷體" panose="03000509000000000000" pitchFamily="65" charset="-120"/>
                <a:ea typeface="標楷體" panose="03000509000000000000" pitchFamily="65" charset="-120"/>
              </a:rPr>
              <a:t>及</a:t>
            </a:r>
            <a:r>
              <a:rPr lang="zh-TW" altLang="en-US" sz="1600" b="1" dirty="0">
                <a:solidFill>
                  <a:srgbClr val="3E3F42"/>
                </a:solidFill>
                <a:latin typeface="標楷體" panose="03000509000000000000" pitchFamily="65" charset="-120"/>
                <a:ea typeface="標楷體" panose="03000509000000000000" pitchFamily="65" charset="-120"/>
              </a:rPr>
              <a:t>形狀記憶特性</a:t>
            </a:r>
            <a:r>
              <a:rPr lang="zh-TW" altLang="en-US" sz="1600" dirty="0">
                <a:solidFill>
                  <a:srgbClr val="3E3F42"/>
                </a:solidFill>
                <a:latin typeface="標楷體" panose="03000509000000000000" pitchFamily="65" charset="-120"/>
                <a:ea typeface="標楷體" panose="03000509000000000000" pitchFamily="65" charset="-120"/>
              </a:rPr>
              <a:t>。</a:t>
            </a:r>
            <a:endParaRPr lang="en-US" altLang="zh-TW" sz="1600" dirty="0">
              <a:solidFill>
                <a:srgbClr val="3E3F42"/>
              </a:solidFill>
              <a:latin typeface="標楷體" panose="03000509000000000000" pitchFamily="65" charset="-120"/>
              <a:ea typeface="標楷體" panose="03000509000000000000" pitchFamily="65" charset="-120"/>
            </a:endParaRPr>
          </a:p>
          <a:p>
            <a:pPr marL="285750" indent="-285750">
              <a:lnSpc>
                <a:spcPct val="130000"/>
              </a:lnSpc>
              <a:buFont typeface="Arial" panose="020B0604020202020204" pitchFamily="34" charset="0"/>
              <a:buChar char="•"/>
            </a:pPr>
            <a:r>
              <a:rPr lang="zh-TW" altLang="en-US" sz="1600" dirty="0">
                <a:solidFill>
                  <a:srgbClr val="3E3F42"/>
                </a:solidFill>
                <a:latin typeface="標楷體" panose="03000509000000000000" pitchFamily="65" charset="-120"/>
                <a:ea typeface="標楷體" panose="03000509000000000000" pitchFamily="65" charset="-120"/>
              </a:rPr>
              <a:t>使用</a:t>
            </a:r>
            <a:r>
              <a:rPr lang="zh-TW" altLang="en-US" sz="1600" b="1" dirty="0">
                <a:solidFill>
                  <a:srgbClr val="3E3F42"/>
                </a:solidFill>
                <a:latin typeface="標楷體" panose="03000509000000000000" pitchFamily="65" charset="-120"/>
                <a:ea typeface="標楷體" panose="03000509000000000000" pitchFamily="65" charset="-120"/>
              </a:rPr>
              <a:t>紫外線照射</a:t>
            </a:r>
            <a:r>
              <a:rPr lang="zh-TW" altLang="en-US" sz="1600" dirty="0">
                <a:solidFill>
                  <a:srgbClr val="3E3F42"/>
                </a:solidFill>
                <a:latin typeface="標楷體" panose="03000509000000000000" pitchFamily="65" charset="-120"/>
                <a:ea typeface="標楷體" panose="03000509000000000000" pitchFamily="65" charset="-120"/>
              </a:rPr>
              <a:t>後，油墨中的甲基丙烯酰基能夠建立額外的</a:t>
            </a:r>
            <a:r>
              <a:rPr lang="zh-TW" altLang="en-US" sz="1600" b="1" dirty="0">
                <a:solidFill>
                  <a:srgbClr val="3E3F42"/>
                </a:solidFill>
                <a:latin typeface="標楷體" panose="03000509000000000000" pitchFamily="65" charset="-120"/>
                <a:ea typeface="標楷體" panose="03000509000000000000" pitchFamily="65" charset="-120"/>
              </a:rPr>
              <a:t>共價交聯</a:t>
            </a:r>
            <a:r>
              <a:rPr lang="zh-TW" altLang="en-US" sz="1600" dirty="0">
                <a:solidFill>
                  <a:srgbClr val="3E3F42"/>
                </a:solidFill>
                <a:latin typeface="標楷體" panose="03000509000000000000" pitchFamily="65" charset="-120"/>
                <a:ea typeface="標楷體" panose="03000509000000000000" pitchFamily="65" charset="-120"/>
              </a:rPr>
              <a:t>，從而提高印刷成型品的</a:t>
            </a:r>
            <a:r>
              <a:rPr lang="zh-TW" altLang="en-US" sz="1600" b="1" dirty="0">
                <a:solidFill>
                  <a:srgbClr val="3E3F42"/>
                </a:solidFill>
                <a:latin typeface="標楷體" panose="03000509000000000000" pitchFamily="65" charset="-120"/>
                <a:ea typeface="標楷體" panose="03000509000000000000" pitchFamily="65" charset="-120"/>
              </a:rPr>
              <a:t>機械性質</a:t>
            </a:r>
            <a:r>
              <a:rPr lang="zh-TW" altLang="en-US" sz="1600" dirty="0">
                <a:solidFill>
                  <a:srgbClr val="3E3F42"/>
                </a:solidFill>
                <a:latin typeface="標楷體" panose="03000509000000000000" pitchFamily="65" charset="-120"/>
                <a:ea typeface="標楷體" panose="03000509000000000000" pitchFamily="65" charset="-120"/>
              </a:rPr>
              <a:t>和</a:t>
            </a:r>
            <a:r>
              <a:rPr lang="zh-TW" altLang="en-US" sz="1600" b="1" dirty="0">
                <a:solidFill>
                  <a:srgbClr val="3E3F42"/>
                </a:solidFill>
                <a:latin typeface="標楷體" panose="03000509000000000000" pitchFamily="65" charset="-120"/>
                <a:ea typeface="標楷體" panose="03000509000000000000" pitchFamily="65" charset="-120"/>
              </a:rPr>
              <a:t>穩定性</a:t>
            </a:r>
            <a:r>
              <a:rPr lang="zh-TW" altLang="en-US" sz="1600" dirty="0">
                <a:solidFill>
                  <a:srgbClr val="3E3F42"/>
                </a:solidFill>
                <a:latin typeface="標楷體" panose="03000509000000000000" pitchFamily="65" charset="-120"/>
                <a:ea typeface="標楷體" panose="03000509000000000000" pitchFamily="65" charset="-120"/>
              </a:rPr>
              <a:t>。所有墨水組合均表現出增強的黏彈性能，進一步證明粒子之間的非共價作用和共價交聯之間的作用。實驗還證實，</a:t>
            </a:r>
            <a:r>
              <a:rPr lang="en-US" altLang="zh-TW" sz="1600" dirty="0">
                <a:solidFill>
                  <a:srgbClr val="3E3F42"/>
                </a:solidFill>
                <a:latin typeface="標楷體" panose="03000509000000000000" pitchFamily="65" charset="-120"/>
                <a:ea typeface="標楷體" panose="03000509000000000000" pitchFamily="65" charset="-120"/>
              </a:rPr>
              <a:t>50</a:t>
            </a:r>
            <a:r>
              <a:rPr lang="zh-TW" altLang="en-US" sz="1600" dirty="0">
                <a:solidFill>
                  <a:srgbClr val="3E3F42"/>
                </a:solidFill>
                <a:latin typeface="標楷體" panose="03000509000000000000" pitchFamily="65" charset="-120"/>
                <a:ea typeface="標楷體" panose="03000509000000000000" pitchFamily="65" charset="-120"/>
              </a:rPr>
              <a:t>秒的紫外線照射強度為</a:t>
            </a:r>
            <a:r>
              <a:rPr lang="en-US" altLang="zh-TW" sz="1600" dirty="0">
                <a:solidFill>
                  <a:srgbClr val="3E3F42"/>
                </a:solidFill>
                <a:latin typeface="標楷體" panose="03000509000000000000" pitchFamily="65" charset="-120"/>
                <a:ea typeface="標楷體" panose="03000509000000000000" pitchFamily="65" charset="-120"/>
              </a:rPr>
              <a:t>10 </a:t>
            </a:r>
            <a:r>
              <a:rPr lang="en-US" altLang="zh-TW" sz="1600" dirty="0" err="1">
                <a:solidFill>
                  <a:srgbClr val="3E3F42"/>
                </a:solidFill>
                <a:latin typeface="標楷體" panose="03000509000000000000" pitchFamily="65" charset="-120"/>
                <a:ea typeface="標楷體" panose="03000509000000000000" pitchFamily="65" charset="-120"/>
              </a:rPr>
              <a:t>mW</a:t>
            </a:r>
            <a:r>
              <a:rPr lang="en-US" altLang="zh-TW" sz="1600" dirty="0">
                <a:solidFill>
                  <a:srgbClr val="3E3F42"/>
                </a:solidFill>
                <a:latin typeface="標楷體" panose="03000509000000000000" pitchFamily="65" charset="-120"/>
                <a:ea typeface="標楷體" panose="03000509000000000000" pitchFamily="65" charset="-120"/>
              </a:rPr>
              <a:t>/cm2</a:t>
            </a:r>
            <a:r>
              <a:rPr lang="zh-TW" altLang="en-US" sz="1600" dirty="0">
                <a:solidFill>
                  <a:srgbClr val="3E3F42"/>
                </a:solidFill>
                <a:latin typeface="標楷體" panose="03000509000000000000" pitchFamily="65" charset="-120"/>
                <a:ea typeface="標楷體" panose="03000509000000000000" pitchFamily="65" charset="-120"/>
              </a:rPr>
              <a:t>，使用</a:t>
            </a:r>
            <a:r>
              <a:rPr lang="en-US" altLang="zh-TW" sz="1600" dirty="0">
                <a:solidFill>
                  <a:srgbClr val="3E3F42"/>
                </a:solidFill>
                <a:latin typeface="標楷體" panose="03000509000000000000" pitchFamily="65" charset="-120"/>
                <a:ea typeface="標楷體" panose="03000509000000000000" pitchFamily="65" charset="-120"/>
              </a:rPr>
              <a:t>0.5w/v</a:t>
            </a:r>
            <a:r>
              <a:rPr lang="zh-TW" altLang="en-US" sz="1600" dirty="0">
                <a:solidFill>
                  <a:srgbClr val="3E3F42"/>
                </a:solidFill>
                <a:latin typeface="標楷體" panose="03000509000000000000" pitchFamily="65" charset="-120"/>
                <a:ea typeface="標楷體" panose="03000509000000000000" pitchFamily="65" charset="-120"/>
              </a:rPr>
              <a:t>％光引發劑足以實現最大的共價交聯。油墨的自我修復能力和紫外交聯行為能夠使油墨從破壞性剪切中恢復彈性。</a:t>
            </a:r>
            <a:endParaRPr lang="en-US" altLang="zh-TW" sz="1600" dirty="0">
              <a:solidFill>
                <a:srgbClr val="3E3F42"/>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53812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7800" y="0"/>
            <a:ext cx="1206500" cy="1016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77800" y="190500"/>
            <a:ext cx="1206500" cy="304800"/>
          </a:xfrm>
          <a:prstGeom prst="rect">
            <a:avLst/>
          </a:prstGeom>
          <a:solidFill>
            <a:srgbClr val="183A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t>PART TWO</a:t>
            </a:r>
            <a:endParaRPr lang="zh-CN" altLang="en-US" sz="1800" dirty="0"/>
          </a:p>
        </p:txBody>
      </p:sp>
      <p:sp>
        <p:nvSpPr>
          <p:cNvPr id="4" name="文本框 3"/>
          <p:cNvSpPr txBox="1"/>
          <p:nvPr/>
        </p:nvSpPr>
        <p:spPr>
          <a:xfrm>
            <a:off x="1670052" y="142845"/>
            <a:ext cx="4540248" cy="400110"/>
          </a:xfrm>
          <a:prstGeom prst="rect">
            <a:avLst/>
          </a:prstGeom>
          <a:noFill/>
        </p:spPr>
        <p:txBody>
          <a:bodyPr wrap="square" rtlCol="0">
            <a:spAutoFit/>
          </a:bodyPr>
          <a:lstStyle/>
          <a:p>
            <a:r>
              <a:rPr lang="zh-TW" altLang="en-US" sz="2000" dirty="0">
                <a:solidFill>
                  <a:srgbClr val="183A5D"/>
                </a:solidFill>
                <a:latin typeface="標楷體" panose="03000509000000000000" pitchFamily="65" charset="-120"/>
                <a:ea typeface="標楷體" panose="03000509000000000000" pitchFamily="65" charset="-120"/>
              </a:rPr>
              <a:t>實驗方法</a:t>
            </a:r>
            <a:endParaRPr lang="zh-CN" altLang="en-US" sz="2000" dirty="0">
              <a:solidFill>
                <a:srgbClr val="183A5D"/>
              </a:solidFill>
              <a:latin typeface="標楷體" panose="03000509000000000000" pitchFamily="65" charset="-120"/>
              <a:ea typeface="標楷體" panose="03000509000000000000" pitchFamily="65" charset="-120"/>
            </a:endParaRPr>
          </a:p>
        </p:txBody>
      </p:sp>
      <p:sp>
        <p:nvSpPr>
          <p:cNvPr id="15" name="AutoShape 12"/>
          <p:cNvSpPr>
            <a:spLocks/>
          </p:cNvSpPr>
          <p:nvPr/>
        </p:nvSpPr>
        <p:spPr bwMode="auto">
          <a:xfrm>
            <a:off x="8110754" y="4931773"/>
            <a:ext cx="262463" cy="26246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271"/>
                </a:moveTo>
                <a:cubicBezTo>
                  <a:pt x="5545" y="1271"/>
                  <a:pt x="1271" y="5545"/>
                  <a:pt x="1271" y="10800"/>
                </a:cubicBezTo>
                <a:cubicBezTo>
                  <a:pt x="1271" y="16055"/>
                  <a:pt x="5545" y="20329"/>
                  <a:pt x="10800" y="20329"/>
                </a:cubicBezTo>
                <a:cubicBezTo>
                  <a:pt x="16055" y="20329"/>
                  <a:pt x="20329" y="16055"/>
                  <a:pt x="20329" y="10800"/>
                </a:cubicBezTo>
                <a:cubicBezTo>
                  <a:pt x="20329" y="5545"/>
                  <a:pt x="16055" y="1271"/>
                  <a:pt x="10800" y="1271"/>
                </a:cubicBezTo>
                <a:close/>
                <a:moveTo>
                  <a:pt x="10800" y="1271"/>
                </a:moveTo>
              </a:path>
            </a:pathLst>
          </a:custGeom>
          <a:solidFill>
            <a:schemeClr val="bg1">
              <a:lumMod val="8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36" name="AutoShape 42"/>
          <p:cNvSpPr>
            <a:spLocks/>
          </p:cNvSpPr>
          <p:nvPr/>
        </p:nvSpPr>
        <p:spPr bwMode="auto">
          <a:xfrm>
            <a:off x="7153117" y="4974334"/>
            <a:ext cx="163153" cy="163153"/>
          </a:xfrm>
          <a:custGeom>
            <a:avLst/>
            <a:gdLst/>
            <a:ahLst/>
            <a:cxnLst/>
            <a:rect l="0" t="0" r="r" b="b"/>
            <a:pathLst>
              <a:path w="21600" h="2160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2817"/>
                </a:moveTo>
                <a:cubicBezTo>
                  <a:pt x="6398" y="2817"/>
                  <a:pt x="2817" y="6398"/>
                  <a:pt x="2817" y="10800"/>
                </a:cubicBezTo>
                <a:cubicBezTo>
                  <a:pt x="2817" y="15202"/>
                  <a:pt x="6398" y="18783"/>
                  <a:pt x="10800" y="18783"/>
                </a:cubicBezTo>
                <a:cubicBezTo>
                  <a:pt x="15201" y="18783"/>
                  <a:pt x="18783" y="15202"/>
                  <a:pt x="18783" y="10800"/>
                </a:cubicBezTo>
                <a:cubicBezTo>
                  <a:pt x="18783" y="6398"/>
                  <a:pt x="15201" y="2817"/>
                  <a:pt x="10800" y="2817"/>
                </a:cubicBezTo>
                <a:close/>
                <a:moveTo>
                  <a:pt x="10800" y="2817"/>
                </a:moveTo>
              </a:path>
            </a:pathLst>
          </a:custGeom>
          <a:solidFill>
            <a:schemeClr val="bg1">
              <a:lumMod val="8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82" name="AutoShape 95"/>
          <p:cNvSpPr>
            <a:spLocks/>
          </p:cNvSpPr>
          <p:nvPr/>
        </p:nvSpPr>
        <p:spPr bwMode="auto">
          <a:xfrm>
            <a:off x="3882964" y="5002709"/>
            <a:ext cx="113498" cy="113498"/>
          </a:xfrm>
          <a:custGeom>
            <a:avLst/>
            <a:gdLst/>
            <a:ahLst/>
            <a:cxnLst/>
            <a:rect l="0" t="0" r="r" b="b"/>
            <a:pathLst>
              <a:path w="21598" h="21598">
                <a:moveTo>
                  <a:pt x="21598" y="10799"/>
                </a:moveTo>
                <a:cubicBezTo>
                  <a:pt x="21599" y="9385"/>
                  <a:pt x="21318" y="7972"/>
                  <a:pt x="20776" y="6666"/>
                </a:cubicBezTo>
                <a:cubicBezTo>
                  <a:pt x="20236" y="5360"/>
                  <a:pt x="19435" y="4162"/>
                  <a:pt x="18435" y="3163"/>
                </a:cubicBezTo>
                <a:cubicBezTo>
                  <a:pt x="17436" y="2163"/>
                  <a:pt x="16238" y="1362"/>
                  <a:pt x="14932" y="822"/>
                </a:cubicBezTo>
                <a:cubicBezTo>
                  <a:pt x="13626" y="280"/>
                  <a:pt x="12213" y="-1"/>
                  <a:pt x="10799" y="0"/>
                </a:cubicBezTo>
                <a:cubicBezTo>
                  <a:pt x="9385" y="-1"/>
                  <a:pt x="7972" y="280"/>
                  <a:pt x="6666" y="822"/>
                </a:cubicBezTo>
                <a:cubicBezTo>
                  <a:pt x="5360" y="1362"/>
                  <a:pt x="4162" y="2163"/>
                  <a:pt x="3163" y="3163"/>
                </a:cubicBezTo>
                <a:cubicBezTo>
                  <a:pt x="2163" y="4162"/>
                  <a:pt x="1362" y="5360"/>
                  <a:pt x="822" y="6666"/>
                </a:cubicBezTo>
                <a:cubicBezTo>
                  <a:pt x="280" y="7972"/>
                  <a:pt x="-1" y="9385"/>
                  <a:pt x="0" y="10799"/>
                </a:cubicBezTo>
                <a:cubicBezTo>
                  <a:pt x="-1" y="12213"/>
                  <a:pt x="280" y="13626"/>
                  <a:pt x="822" y="14932"/>
                </a:cubicBezTo>
                <a:cubicBezTo>
                  <a:pt x="1362" y="16238"/>
                  <a:pt x="2163" y="17436"/>
                  <a:pt x="3163" y="18435"/>
                </a:cubicBezTo>
                <a:cubicBezTo>
                  <a:pt x="4162" y="19435"/>
                  <a:pt x="5360" y="20236"/>
                  <a:pt x="6666" y="20776"/>
                </a:cubicBezTo>
                <a:cubicBezTo>
                  <a:pt x="7972" y="21318"/>
                  <a:pt x="9385" y="21599"/>
                  <a:pt x="10799" y="21598"/>
                </a:cubicBezTo>
                <a:cubicBezTo>
                  <a:pt x="12213" y="21599"/>
                  <a:pt x="13626" y="21318"/>
                  <a:pt x="14932" y="20776"/>
                </a:cubicBezTo>
                <a:cubicBezTo>
                  <a:pt x="16238" y="20236"/>
                  <a:pt x="17436" y="19435"/>
                  <a:pt x="18435" y="18435"/>
                </a:cubicBezTo>
                <a:cubicBezTo>
                  <a:pt x="19435" y="17436"/>
                  <a:pt x="20236" y="16238"/>
                  <a:pt x="20776" y="14932"/>
                </a:cubicBezTo>
                <a:cubicBezTo>
                  <a:pt x="21318" y="13626"/>
                  <a:pt x="21599" y="12213"/>
                  <a:pt x="21598" y="10799"/>
                </a:cubicBezTo>
                <a:close/>
                <a:moveTo>
                  <a:pt x="21598" y="10799"/>
                </a:moveTo>
              </a:path>
            </a:pathLst>
          </a:custGeom>
          <a:solidFill>
            <a:schemeClr val="bg1">
              <a:lumMod val="85000"/>
            </a:schemeClr>
          </a:solid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nvGrpSpPr>
          <p:cNvPr id="130" name="Group 167"/>
          <p:cNvGrpSpPr>
            <a:grpSpLocks/>
          </p:cNvGrpSpPr>
          <p:nvPr/>
        </p:nvGrpSpPr>
        <p:grpSpPr bwMode="auto">
          <a:xfrm>
            <a:off x="7202772" y="5016896"/>
            <a:ext cx="62956" cy="77143"/>
            <a:chOff x="0" y="0"/>
            <a:chExt cx="71" cy="87"/>
          </a:xfrm>
          <a:solidFill>
            <a:schemeClr val="bg1">
              <a:lumMod val="85000"/>
            </a:schemeClr>
          </a:solidFill>
        </p:grpSpPr>
        <p:sp>
          <p:nvSpPr>
            <p:cNvPr id="225" name="AutoShape 165"/>
            <p:cNvSpPr>
              <a:spLocks/>
            </p:cNvSpPr>
            <p:nvPr/>
          </p:nvSpPr>
          <p:spPr bwMode="auto">
            <a:xfrm>
              <a:off x="16" y="0"/>
              <a:ext cx="41" cy="41"/>
            </a:xfrm>
            <a:custGeom>
              <a:avLst/>
              <a:gdLst/>
              <a:ahLst/>
              <a:cxnLst/>
              <a:rect l="0" t="0" r="r" b="b"/>
              <a:pathLst>
                <a:path w="21600" h="21600">
                  <a:moveTo>
                    <a:pt x="21600" y="10802"/>
                  </a:moveTo>
                  <a:cubicBezTo>
                    <a:pt x="21600" y="4835"/>
                    <a:pt x="16770" y="0"/>
                    <a:pt x="10800" y="0"/>
                  </a:cubicBezTo>
                  <a:cubicBezTo>
                    <a:pt x="4839" y="0"/>
                    <a:pt x="0" y="4835"/>
                    <a:pt x="0" y="10802"/>
                  </a:cubicBezTo>
                  <a:cubicBezTo>
                    <a:pt x="0" y="16765"/>
                    <a:pt x="4839" y="21600"/>
                    <a:pt x="10800" y="21600"/>
                  </a:cubicBezTo>
                  <a:cubicBezTo>
                    <a:pt x="16770" y="21600"/>
                    <a:pt x="21600" y="16765"/>
                    <a:pt x="21600" y="10802"/>
                  </a:cubicBezTo>
                  <a:close/>
                  <a:moveTo>
                    <a:pt x="2704" y="11037"/>
                  </a:moveTo>
                  <a:cubicBezTo>
                    <a:pt x="2704" y="11037"/>
                    <a:pt x="2390" y="7969"/>
                    <a:pt x="4599" y="5628"/>
                  </a:cubicBezTo>
                  <a:cubicBezTo>
                    <a:pt x="6151" y="7189"/>
                    <a:pt x="10800" y="11037"/>
                    <a:pt x="18900" y="11037"/>
                  </a:cubicBezTo>
                  <a:cubicBezTo>
                    <a:pt x="18900" y="15501"/>
                    <a:pt x="15271" y="19135"/>
                    <a:pt x="10800" y="19135"/>
                  </a:cubicBezTo>
                  <a:cubicBezTo>
                    <a:pt x="6333" y="19135"/>
                    <a:pt x="2704" y="15501"/>
                    <a:pt x="2704" y="11037"/>
                  </a:cubicBezTo>
                  <a:close/>
                  <a:moveTo>
                    <a:pt x="2704" y="1103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226" name="AutoShape 166"/>
            <p:cNvSpPr>
              <a:spLocks/>
            </p:cNvSpPr>
            <p:nvPr/>
          </p:nvSpPr>
          <p:spPr bwMode="auto">
            <a:xfrm>
              <a:off x="0" y="48"/>
              <a:ext cx="71" cy="39"/>
            </a:xfrm>
            <a:custGeom>
              <a:avLst/>
              <a:gdLst/>
              <a:ahLst/>
              <a:cxnLst/>
              <a:rect l="0" t="0" r="r" b="b"/>
              <a:pathLst>
                <a:path w="21600" h="21600">
                  <a:moveTo>
                    <a:pt x="0" y="6597"/>
                  </a:moveTo>
                  <a:lnTo>
                    <a:pt x="0" y="11700"/>
                  </a:lnTo>
                  <a:lnTo>
                    <a:pt x="0" y="18301"/>
                  </a:lnTo>
                  <a:cubicBezTo>
                    <a:pt x="0" y="20123"/>
                    <a:pt x="806" y="21600"/>
                    <a:pt x="1802" y="21600"/>
                  </a:cubicBezTo>
                  <a:lnTo>
                    <a:pt x="19798" y="21600"/>
                  </a:lnTo>
                  <a:cubicBezTo>
                    <a:pt x="20794" y="21600"/>
                    <a:pt x="21600" y="20123"/>
                    <a:pt x="21600" y="18301"/>
                  </a:cubicBezTo>
                  <a:lnTo>
                    <a:pt x="21600" y="11700"/>
                  </a:lnTo>
                  <a:lnTo>
                    <a:pt x="21600" y="6597"/>
                  </a:lnTo>
                  <a:cubicBezTo>
                    <a:pt x="21600" y="2955"/>
                    <a:pt x="19988" y="4"/>
                    <a:pt x="17999" y="4"/>
                  </a:cubicBezTo>
                  <a:lnTo>
                    <a:pt x="14810" y="4"/>
                  </a:lnTo>
                  <a:cubicBezTo>
                    <a:pt x="14581" y="4"/>
                    <a:pt x="14300" y="278"/>
                    <a:pt x="14172" y="622"/>
                  </a:cubicBezTo>
                  <a:lnTo>
                    <a:pt x="11026" y="8780"/>
                  </a:lnTo>
                  <a:cubicBezTo>
                    <a:pt x="10899" y="9124"/>
                    <a:pt x="10697" y="9124"/>
                    <a:pt x="10574" y="8780"/>
                  </a:cubicBezTo>
                  <a:lnTo>
                    <a:pt x="7428" y="622"/>
                  </a:lnTo>
                  <a:cubicBezTo>
                    <a:pt x="7300" y="282"/>
                    <a:pt x="7016" y="0"/>
                    <a:pt x="6788" y="0"/>
                  </a:cubicBezTo>
                  <a:lnTo>
                    <a:pt x="3598" y="0"/>
                  </a:lnTo>
                  <a:cubicBezTo>
                    <a:pt x="1616" y="0"/>
                    <a:pt x="0" y="2955"/>
                    <a:pt x="0" y="6597"/>
                  </a:cubicBezTo>
                  <a:close/>
                  <a:moveTo>
                    <a:pt x="0" y="659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grpSp>
        <p:nvGrpSpPr>
          <p:cNvPr id="160" name="Group 279"/>
          <p:cNvGrpSpPr>
            <a:grpSpLocks/>
          </p:cNvGrpSpPr>
          <p:nvPr/>
        </p:nvGrpSpPr>
        <p:grpSpPr bwMode="auto">
          <a:xfrm>
            <a:off x="8181690" y="4981428"/>
            <a:ext cx="117045" cy="160493"/>
            <a:chOff x="0" y="0"/>
            <a:chExt cx="132" cy="181"/>
          </a:xfrm>
          <a:solidFill>
            <a:schemeClr val="bg1">
              <a:lumMod val="85000"/>
            </a:schemeClr>
          </a:solidFill>
        </p:grpSpPr>
        <p:sp>
          <p:nvSpPr>
            <p:cNvPr id="167" name="AutoShape 277"/>
            <p:cNvSpPr>
              <a:spLocks/>
            </p:cNvSpPr>
            <p:nvPr/>
          </p:nvSpPr>
          <p:spPr bwMode="auto">
            <a:xfrm>
              <a:off x="8" y="0"/>
              <a:ext cx="112" cy="88"/>
            </a:xfrm>
            <a:custGeom>
              <a:avLst/>
              <a:gdLst/>
              <a:ahLst/>
              <a:cxnLst/>
              <a:rect l="0" t="0" r="r" b="b"/>
              <a:pathLst>
                <a:path w="19566" h="21600">
                  <a:moveTo>
                    <a:pt x="9773" y="0"/>
                  </a:moveTo>
                  <a:cubicBezTo>
                    <a:pt x="5535" y="0"/>
                    <a:pt x="2099" y="4836"/>
                    <a:pt x="2099" y="10797"/>
                  </a:cubicBezTo>
                  <a:lnTo>
                    <a:pt x="2099" y="14263"/>
                  </a:lnTo>
                  <a:cubicBezTo>
                    <a:pt x="2041" y="15378"/>
                    <a:pt x="1779" y="17975"/>
                    <a:pt x="547" y="17796"/>
                  </a:cubicBezTo>
                  <a:cubicBezTo>
                    <a:pt x="-1014" y="17570"/>
                    <a:pt x="963" y="21567"/>
                    <a:pt x="3999" y="21596"/>
                  </a:cubicBezTo>
                  <a:cubicBezTo>
                    <a:pt x="4004" y="21596"/>
                    <a:pt x="4013" y="21600"/>
                    <a:pt x="4020" y="21600"/>
                  </a:cubicBezTo>
                  <a:lnTo>
                    <a:pt x="15533" y="21600"/>
                  </a:lnTo>
                  <a:cubicBezTo>
                    <a:pt x="18587" y="21600"/>
                    <a:pt x="20586" y="17569"/>
                    <a:pt x="19021" y="17796"/>
                  </a:cubicBezTo>
                  <a:cubicBezTo>
                    <a:pt x="17450" y="18022"/>
                    <a:pt x="17450" y="13763"/>
                    <a:pt x="17450" y="13763"/>
                  </a:cubicBezTo>
                  <a:lnTo>
                    <a:pt x="17450" y="10797"/>
                  </a:lnTo>
                  <a:cubicBezTo>
                    <a:pt x="17448" y="4834"/>
                    <a:pt x="14013" y="0"/>
                    <a:pt x="9773" y="0"/>
                  </a:cubicBezTo>
                  <a:close/>
                  <a:moveTo>
                    <a:pt x="9773" y="2412"/>
                  </a:moveTo>
                  <a:cubicBezTo>
                    <a:pt x="12437" y="2412"/>
                    <a:pt x="14919" y="5013"/>
                    <a:pt x="14919" y="8216"/>
                  </a:cubicBezTo>
                  <a:cubicBezTo>
                    <a:pt x="14919" y="8367"/>
                    <a:pt x="14915" y="8516"/>
                    <a:pt x="14905" y="8662"/>
                  </a:cubicBezTo>
                  <a:cubicBezTo>
                    <a:pt x="14888" y="8907"/>
                    <a:pt x="14828" y="8797"/>
                    <a:pt x="14740" y="8442"/>
                  </a:cubicBezTo>
                  <a:cubicBezTo>
                    <a:pt x="14132" y="5988"/>
                    <a:pt x="11990" y="4185"/>
                    <a:pt x="9772" y="4185"/>
                  </a:cubicBezTo>
                  <a:cubicBezTo>
                    <a:pt x="7555" y="4185"/>
                    <a:pt x="5275" y="5988"/>
                    <a:pt x="4649" y="8442"/>
                  </a:cubicBezTo>
                  <a:cubicBezTo>
                    <a:pt x="4557" y="8799"/>
                    <a:pt x="4496" y="8907"/>
                    <a:pt x="4480" y="8662"/>
                  </a:cubicBezTo>
                  <a:cubicBezTo>
                    <a:pt x="4469" y="8516"/>
                    <a:pt x="4465" y="8367"/>
                    <a:pt x="4465" y="8216"/>
                  </a:cubicBezTo>
                  <a:cubicBezTo>
                    <a:pt x="4468" y="5013"/>
                    <a:pt x="7111" y="2412"/>
                    <a:pt x="9773" y="2412"/>
                  </a:cubicBezTo>
                  <a:close/>
                  <a:moveTo>
                    <a:pt x="9773" y="18897"/>
                  </a:moveTo>
                  <a:cubicBezTo>
                    <a:pt x="6598" y="18897"/>
                    <a:pt x="4018" y="15496"/>
                    <a:pt x="4018" y="11023"/>
                  </a:cubicBezTo>
                  <a:cubicBezTo>
                    <a:pt x="4018" y="11023"/>
                    <a:pt x="6581" y="7867"/>
                    <a:pt x="9829" y="7867"/>
                  </a:cubicBezTo>
                  <a:cubicBezTo>
                    <a:pt x="13126" y="7867"/>
                    <a:pt x="15531" y="11023"/>
                    <a:pt x="15531" y="11023"/>
                  </a:cubicBezTo>
                  <a:cubicBezTo>
                    <a:pt x="15531" y="15496"/>
                    <a:pt x="12954" y="18897"/>
                    <a:pt x="9773" y="18897"/>
                  </a:cubicBezTo>
                  <a:close/>
                  <a:moveTo>
                    <a:pt x="9773" y="18897"/>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sp>
          <p:nvSpPr>
            <p:cNvPr id="168" name="AutoShape 278"/>
            <p:cNvSpPr>
              <a:spLocks/>
            </p:cNvSpPr>
            <p:nvPr/>
          </p:nvSpPr>
          <p:spPr bwMode="auto">
            <a:xfrm>
              <a:off x="0" y="103"/>
              <a:ext cx="132" cy="78"/>
            </a:xfrm>
            <a:custGeom>
              <a:avLst/>
              <a:gdLst/>
              <a:ahLst/>
              <a:cxnLst/>
              <a:rect l="0" t="0" r="r" b="b"/>
              <a:pathLst>
                <a:path w="21600" h="21600">
                  <a:moveTo>
                    <a:pt x="0" y="6173"/>
                  </a:moveTo>
                  <a:lnTo>
                    <a:pt x="0" y="18513"/>
                  </a:lnTo>
                  <a:cubicBezTo>
                    <a:pt x="0" y="20220"/>
                    <a:pt x="805" y="21600"/>
                    <a:pt x="1799" y="21600"/>
                  </a:cubicBezTo>
                  <a:lnTo>
                    <a:pt x="3600" y="21600"/>
                  </a:lnTo>
                  <a:lnTo>
                    <a:pt x="17997" y="21600"/>
                  </a:lnTo>
                  <a:lnTo>
                    <a:pt x="19799" y="21600"/>
                  </a:lnTo>
                  <a:cubicBezTo>
                    <a:pt x="20794" y="21600"/>
                    <a:pt x="21600" y="20220"/>
                    <a:pt x="21600" y="18513"/>
                  </a:cubicBezTo>
                  <a:lnTo>
                    <a:pt x="21600" y="6173"/>
                  </a:lnTo>
                  <a:cubicBezTo>
                    <a:pt x="21600" y="2761"/>
                    <a:pt x="19988" y="0"/>
                    <a:pt x="17997" y="0"/>
                  </a:cubicBezTo>
                  <a:lnTo>
                    <a:pt x="16352" y="0"/>
                  </a:lnTo>
                  <a:cubicBezTo>
                    <a:pt x="16103" y="0"/>
                    <a:pt x="15728" y="197"/>
                    <a:pt x="15520" y="440"/>
                  </a:cubicBezTo>
                  <a:lnTo>
                    <a:pt x="13680" y="2593"/>
                  </a:lnTo>
                  <a:cubicBezTo>
                    <a:pt x="13473" y="2835"/>
                    <a:pt x="13246" y="3372"/>
                    <a:pt x="13175" y="3784"/>
                  </a:cubicBezTo>
                  <a:lnTo>
                    <a:pt x="11029" y="16241"/>
                  </a:lnTo>
                  <a:cubicBezTo>
                    <a:pt x="10957" y="16654"/>
                    <a:pt x="10838" y="16658"/>
                    <a:pt x="10763" y="16245"/>
                  </a:cubicBezTo>
                  <a:lnTo>
                    <a:pt x="8509" y="4000"/>
                  </a:lnTo>
                  <a:cubicBezTo>
                    <a:pt x="8433" y="3589"/>
                    <a:pt x="8202" y="3058"/>
                    <a:pt x="7993" y="2817"/>
                  </a:cubicBezTo>
                  <a:lnTo>
                    <a:pt x="5928" y="437"/>
                  </a:lnTo>
                  <a:cubicBezTo>
                    <a:pt x="5719" y="197"/>
                    <a:pt x="5344" y="2"/>
                    <a:pt x="5091" y="2"/>
                  </a:cubicBezTo>
                  <a:lnTo>
                    <a:pt x="3597" y="2"/>
                  </a:lnTo>
                  <a:cubicBezTo>
                    <a:pt x="1614" y="0"/>
                    <a:pt x="0" y="2764"/>
                    <a:pt x="0" y="6173"/>
                  </a:cubicBezTo>
                  <a:close/>
                  <a:moveTo>
                    <a:pt x="7985" y="11864"/>
                  </a:moveTo>
                  <a:cubicBezTo>
                    <a:pt x="8407" y="11864"/>
                    <a:pt x="8745" y="12450"/>
                    <a:pt x="8745" y="13168"/>
                  </a:cubicBezTo>
                  <a:cubicBezTo>
                    <a:pt x="8745" y="13890"/>
                    <a:pt x="8407" y="14476"/>
                    <a:pt x="7985" y="14476"/>
                  </a:cubicBezTo>
                  <a:cubicBezTo>
                    <a:pt x="7568" y="14476"/>
                    <a:pt x="7227" y="13890"/>
                    <a:pt x="7227" y="13168"/>
                  </a:cubicBezTo>
                  <a:cubicBezTo>
                    <a:pt x="7227" y="12448"/>
                    <a:pt x="7568" y="11864"/>
                    <a:pt x="7985" y="11864"/>
                  </a:cubicBezTo>
                  <a:close/>
                  <a:moveTo>
                    <a:pt x="7985" y="16555"/>
                  </a:moveTo>
                  <a:cubicBezTo>
                    <a:pt x="8407" y="16555"/>
                    <a:pt x="8745" y="17138"/>
                    <a:pt x="8745" y="17861"/>
                  </a:cubicBezTo>
                  <a:cubicBezTo>
                    <a:pt x="8745" y="18581"/>
                    <a:pt x="8407" y="19166"/>
                    <a:pt x="7985" y="19166"/>
                  </a:cubicBezTo>
                  <a:cubicBezTo>
                    <a:pt x="7568" y="19166"/>
                    <a:pt x="7227" y="18581"/>
                    <a:pt x="7227" y="17861"/>
                  </a:cubicBezTo>
                  <a:cubicBezTo>
                    <a:pt x="7227" y="17138"/>
                    <a:pt x="7568" y="16555"/>
                    <a:pt x="7985" y="16555"/>
                  </a:cubicBezTo>
                  <a:close/>
                  <a:moveTo>
                    <a:pt x="7985" y="16555"/>
                  </a:moveTo>
                </a:path>
              </a:pathLst>
            </a:custGeom>
            <a:grpFill/>
            <a:ln>
              <a:noFill/>
            </a:ln>
            <a:extLst>
              <a:ext uri="{91240B29-F687-4F45-9708-019B960494DF}">
                <a14:hiddenLine xmlns:a14="http://schemas.microsoft.com/office/drawing/2010/main" w="25400" cap="flat">
                  <a:solidFill>
                    <a:schemeClr val="tx1"/>
                  </a:solidFill>
                  <a:miter lim="800000"/>
                  <a:headEnd type="none" w="med" len="med"/>
                  <a:tailEnd type="none" w="med" len="med"/>
                </a14:hiddenLine>
              </a:ext>
            </a:extLst>
          </p:spPr>
          <p:txBody>
            <a:bodyPr lIns="0" tIns="0" rIns="0" bIns="0"/>
            <a:lstStyle/>
            <a:p>
              <a:endParaRPr lang="en-US" dirty="0"/>
            </a:p>
          </p:txBody>
        </p:sp>
      </p:grpSp>
      <p:sp>
        <p:nvSpPr>
          <p:cNvPr id="237" name="Text Placeholder 8"/>
          <p:cNvSpPr txBox="1">
            <a:spLocks/>
          </p:cNvSpPr>
          <p:nvPr/>
        </p:nvSpPr>
        <p:spPr>
          <a:xfrm>
            <a:off x="731520" y="890017"/>
            <a:ext cx="5718048" cy="3322320"/>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30000"/>
              </a:lnSpc>
            </a:pPr>
            <a:endParaRPr lang="en-US" altLang="zh-TW" sz="1600" dirty="0">
              <a:solidFill>
                <a:srgbClr val="3E3F42"/>
              </a:solidFill>
              <a:latin typeface="標楷體" panose="03000509000000000000" pitchFamily="65" charset="-120"/>
              <a:ea typeface="標楷體" panose="03000509000000000000" pitchFamily="65" charset="-120"/>
            </a:endParaRPr>
          </a:p>
        </p:txBody>
      </p:sp>
      <p:pic>
        <p:nvPicPr>
          <p:cNvPr id="6" name="圖片 5">
            <a:extLst>
              <a:ext uri="{FF2B5EF4-FFF2-40B4-BE49-F238E27FC236}">
                <a16:creationId xmlns:a16="http://schemas.microsoft.com/office/drawing/2014/main" id="{E4D1E717-4DE9-47B8-BF56-172FC3EAE01B}"/>
              </a:ext>
            </a:extLst>
          </p:cNvPr>
          <p:cNvPicPr>
            <a:picLocks noChangeAspect="1"/>
          </p:cNvPicPr>
          <p:nvPr/>
        </p:nvPicPr>
        <p:blipFill rotWithShape="1">
          <a:blip r:embed="rId2"/>
          <a:srcRect l="6300" t="2533" r="10629" b="34413"/>
          <a:stretch/>
        </p:blipFill>
        <p:spPr>
          <a:xfrm>
            <a:off x="731520" y="631855"/>
            <a:ext cx="5358073" cy="3442717"/>
          </a:xfrm>
          <a:prstGeom prst="rect">
            <a:avLst/>
          </a:prstGeom>
        </p:spPr>
      </p:pic>
      <p:sp>
        <p:nvSpPr>
          <p:cNvPr id="18" name="文字方塊 17">
            <a:extLst>
              <a:ext uri="{FF2B5EF4-FFF2-40B4-BE49-F238E27FC236}">
                <a16:creationId xmlns:a16="http://schemas.microsoft.com/office/drawing/2014/main" id="{7A6F7C22-2D34-4A3F-89A1-62409C9BDECC}"/>
              </a:ext>
            </a:extLst>
          </p:cNvPr>
          <p:cNvSpPr txBox="1"/>
          <p:nvPr/>
        </p:nvSpPr>
        <p:spPr>
          <a:xfrm>
            <a:off x="6119930" y="1787673"/>
            <a:ext cx="2392680" cy="1600438"/>
          </a:xfrm>
          <a:prstGeom prst="rect">
            <a:avLst/>
          </a:prstGeom>
          <a:noFill/>
        </p:spPr>
        <p:txBody>
          <a:bodyPr wrap="square">
            <a:spAutoFit/>
          </a:bodyPr>
          <a:lstStyle/>
          <a:p>
            <a:r>
              <a:rPr lang="zh-TW" altLang="en-US" sz="1400" b="1" dirty="0">
                <a:solidFill>
                  <a:srgbClr val="3E3F42"/>
                </a:solidFill>
                <a:latin typeface="標楷體" panose="03000509000000000000" pitchFamily="65" charset="-120"/>
                <a:ea typeface="標楷體" panose="03000509000000000000" pitchFamily="65" charset="-120"/>
              </a:rPr>
              <a:t>圖 2. 膠體油墨的粘彈性及其 UV 交聯。 </a:t>
            </a:r>
            <a:endParaRPr lang="en-US" altLang="zh-TW" sz="1400" b="1" dirty="0">
              <a:solidFill>
                <a:srgbClr val="3E3F42"/>
              </a:solidFill>
              <a:latin typeface="標楷體" panose="03000509000000000000" pitchFamily="65" charset="-120"/>
              <a:ea typeface="標楷體" panose="03000509000000000000" pitchFamily="65" charset="-120"/>
            </a:endParaRPr>
          </a:p>
          <a:p>
            <a:r>
              <a:rPr lang="zh-TW" altLang="en-US" sz="1400" b="1" dirty="0">
                <a:solidFill>
                  <a:srgbClr val="3E3F42"/>
                </a:solidFill>
                <a:latin typeface="標楷體" panose="03000509000000000000" pitchFamily="65" charset="-120"/>
                <a:ea typeface="標楷體" panose="03000509000000000000" pitchFamily="65" charset="-120"/>
              </a:rPr>
              <a:t>(a-d) UV 交聯前後具有不同納米粒子 20 含量的膠體凝膠的儲存模量 (G') 和損失模量 (G'') 的頻率依賴性。</a:t>
            </a:r>
          </a:p>
        </p:txBody>
      </p:sp>
    </p:spTree>
    <p:extLst>
      <p:ext uri="{BB962C8B-B14F-4D97-AF65-F5344CB8AC3E}">
        <p14:creationId xmlns:p14="http://schemas.microsoft.com/office/powerpoint/2010/main" val="129668610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255</TotalTime>
  <Words>1073</Words>
  <Application>Microsoft Office PowerPoint</Application>
  <PresentationFormat>如螢幕大小 (16:9)</PresentationFormat>
  <Paragraphs>65</Paragraphs>
  <Slides>12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12</vt:i4>
      </vt:variant>
    </vt:vector>
  </HeadingPairs>
  <TitlesOfParts>
    <vt:vector size="18" baseType="lpstr">
      <vt:lpstr>微软雅黑</vt:lpstr>
      <vt:lpstr>標楷體</vt:lpstr>
      <vt:lpstr>Arial</vt:lpstr>
      <vt:lpstr>Calibri</vt:lpstr>
      <vt:lpstr>Calibri Light</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MOMODASUCAI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MOMODA</dc:creator>
  <cp:lastModifiedBy>啟桓 黃</cp:lastModifiedBy>
  <cp:revision>214</cp:revision>
  <dcterms:created xsi:type="dcterms:W3CDTF">2014-12-03T05:15:24Z</dcterms:created>
  <dcterms:modified xsi:type="dcterms:W3CDTF">2023-05-15T07:06:38Z</dcterms:modified>
</cp:coreProperties>
</file>