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5" r:id="rId5"/>
    <p:sldId id="326" r:id="rId6"/>
    <p:sldId id="340" r:id="rId7"/>
    <p:sldId id="341" r:id="rId8"/>
    <p:sldId id="342" r:id="rId9"/>
    <p:sldId id="350" r:id="rId10"/>
    <p:sldId id="349" r:id="rId11"/>
    <p:sldId id="345" r:id="rId12"/>
    <p:sldId id="348" r:id="rId13"/>
    <p:sldId id="351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96460D6-30EF-41AF-938D-016C9F780A69}">
          <p14:sldIdLst>
            <p14:sldId id="325"/>
            <p14:sldId id="326"/>
            <p14:sldId id="340"/>
            <p14:sldId id="341"/>
            <p14:sldId id="342"/>
            <p14:sldId id="350"/>
            <p14:sldId id="349"/>
            <p14:sldId id="345"/>
            <p14:sldId id="348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205" autoAdjust="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BED640-28A5-4047-9807-C6C9A525ED46}" type="datetime1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E476440-F66F-F947-8EFC-EA5202ACFD25}" type="slidenum">
              <a:rPr lang="en-US" altLang="zh-TW" smtClean="0">
                <a:latin typeface="+mn-ea"/>
              </a:rPr>
              <a:t>‹#›</a:t>
            </a:fld>
            <a:endParaRPr lang="zh-TW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0ED575-E7A9-413C-89CC-6F607C0632DB}" type="datetime1">
              <a:rPr lang="zh-TW" altLang="en-US" noProof="0" smtClean="0"/>
              <a:t>2023/6/9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6B79E9EB-07EB-9D44-9F5A-AB1FBECCDD88}" type="slidenum">
              <a:rPr lang="en-US" altLang="zh-TW" smtClean="0"/>
              <a:pPr/>
              <a:t>‹#›</a:t>
            </a:fld>
            <a:endParaRPr lang="zh-TW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003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86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dirty="0"/>
          </a:p>
        </p:txBody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sz="6000" spc="300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清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圖片版面配置區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zh-TW" smtClean="0"/>
              <a:pPr/>
              <a:t>‹#›</a:t>
            </a:fld>
            <a:endParaRPr 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  <p:sp>
        <p:nvSpPr>
          <p:cNvPr id="9" name="文字版面配置區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0" name="文字版面配置區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1" name="文字版面配置區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2" name="文字版面配置區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3" name="文字版面配置區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5" name="文字版面配置區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6" name="文字版面配置區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直線接點​​(S)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​​(S)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​​(S)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版面配置區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6" name="文字版面配置區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34" name="直線接點​​(S)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圖片版面配置區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 rtlCol="0"/>
          <a:lstStyle>
            <a:lvl1pPr algn="l">
              <a:lnSpc>
                <a:spcPts val="5760"/>
              </a:lnSpc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zh-TW" smtClean="0"/>
              <a:pPr/>
              <a:t>‹#›</a:t>
            </a:fld>
            <a:endParaRPr 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  <p:sp>
        <p:nvSpPr>
          <p:cNvPr id="9" name="文字版面配置區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1" name="文字版面配置區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3" name="文字版面配置區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5" name="文字版面配置區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5" name="文字版面配置區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​​(S)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字版面配置區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2" name="文字版面配置區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6" name="文字版面配置區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6" name="文字版面配置區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zh-TW"/>
              <a:t>X</a:t>
            </a:r>
          </a:p>
        </p:txBody>
      </p:sp>
      <p:sp>
        <p:nvSpPr>
          <p:cNvPr id="22" name="文字版面配置區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zh-TW"/>
              <a:t>X</a:t>
            </a:r>
          </a:p>
        </p:txBody>
      </p:sp>
      <p:sp>
        <p:nvSpPr>
          <p:cNvPr id="23" name="文字版面配置區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zh-TW"/>
              <a:t>X</a:t>
            </a:r>
          </a:p>
        </p:txBody>
      </p:sp>
      <p:sp>
        <p:nvSpPr>
          <p:cNvPr id="24" name="文字版面配置區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zh-TW"/>
              <a:t>X</a:t>
            </a:r>
          </a:p>
        </p:txBody>
      </p:sp>
      <p:sp>
        <p:nvSpPr>
          <p:cNvPr id="27" name="文字版面配置區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zh-TW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/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ea typeface="+mj-ea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ea typeface="+mj-ea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/>
          <a:p>
            <a:pPr rtl="0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ea typeface="+mj-ea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ea typeface="+mj-ea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  <p:sp>
        <p:nvSpPr>
          <p:cNvPr id="5" name="圖片版面配置區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7" name="文字版面配置區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ea typeface="+mj-ea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13" name="圖片版面配置區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14" name="圖片版面配置區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cxnSp>
        <p:nvCxnSpPr>
          <p:cNvPr id="15" name="直線接點​​(S)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pPr/>
              <a:t>‹#›</a:t>
            </a:fld>
            <a:endParaRPr 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/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16" name="標題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sz="2000" cap="all" baseline="0"/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影像右側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spc="300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zh-TW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algn="r"/>
            <a:r>
              <a:rPr lang="zh-TW" dirty="0"/>
              <a:t>簡報標題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spc="300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zh-TW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zh-TW" smtClean="0"/>
              <a:pPr/>
              <a:t>‹#›</a:t>
            </a:fld>
            <a:endParaRPr lang="zh-TW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zh-TW" dirty="0"/>
              <a:t>簡報標題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1596189"/>
            <a:ext cx="0" cy="4195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sz="4800" spc="300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spc="3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zh-TW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algn="r"/>
            <a:r>
              <a:rPr lang="zh-TW" dirty="0"/>
              <a:t>簡報標題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spc="3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zh-TW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algn="r"/>
            <a:r>
              <a:rPr lang="zh-TW" dirty="0"/>
              <a:t>簡報標題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報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zh-TW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algn="r"/>
            <a:r>
              <a:rPr lang="zh-TW" dirty="0"/>
              <a:t>簡報標題</a:t>
            </a:r>
          </a:p>
        </p:txBody>
      </p:sp>
      <p:sp>
        <p:nvSpPr>
          <p:cNvPr id="5" name="圖片版面配置區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副標題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sz="2000" cap="all" spc="200" baseline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團隊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pPr/>
              <a:t>‹#›</a:t>
            </a:fld>
            <a:endParaRPr 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  <p:sp>
        <p:nvSpPr>
          <p:cNvPr id="5" name="圖片版面配置區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6" name="圖片版面配置區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7" name="圖片版面配置區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8" name="圖片版面配置區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9" name="文字版面配置區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0" name="文字版面配置區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1" name="文字版面配置區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2" name="文字版面配置區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3" name="文字版面配置區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5" name="文字版面配置區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6" name="文字版面配置區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18" name="直線接點​​(S)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​​(S)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​​(S)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團隊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pPr/>
              <a:t>‹#›</a:t>
            </a:fld>
            <a:endParaRPr 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  <p:sp>
        <p:nvSpPr>
          <p:cNvPr id="5" name="圖片版面配置區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6" name="圖片版面配置區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7" name="圖片版面配置區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8" name="圖片版面配置區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9" name="文字版面配置區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0" name="文字版面配置區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1" name="文字版面配置區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2" name="文字版面配置區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3" name="文字版面配置區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5" name="文字版面配置區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6" name="文字版面配置區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直線接點​​(S)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​​(S)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​​(S)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圖片版面配置區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2" name="圖片版面配置區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3" name="圖片版面配置區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4" name="圖片版面配置區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5" name="文字版面配置區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6" name="文字版面配置區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7" name="文字版面配置區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8" name="文字版面配置區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9" name="文字版面配置區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30" name="文字版面配置區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31" name="文字版面配置區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32" name="文字版面配置區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33" name="直線接點​​(S)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​​(S)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​​(S)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​​(S)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rtl="0"/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  <a:ea typeface="Microsoft JhengHei UI"/>
              </a:defRPr>
            </a:lvl1pPr>
          </a:lstStyle>
          <a:p>
            <a:pPr rtl="0"/>
            <a:fld id="{75DF2D63-3FF5-D547-96B9-BE9CCD1ABA58}" type="slidenum">
              <a:rPr lang="zh-TW" smtClean="0"/>
              <a:pPr/>
              <a:t>‹#›</a:t>
            </a:fld>
            <a:endParaRPr lang="zh-TW" dirty="0"/>
          </a:p>
        </p:txBody>
      </p:sp>
      <p:sp>
        <p:nvSpPr>
          <p:cNvPr id="25" name="頁尾版面配置區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231553" y="976993"/>
            <a:ext cx="820191" cy="1743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  <a:ea typeface="Microsoft JhengHei UI"/>
              </a:defRPr>
            </a:lvl1pPr>
          </a:lstStyle>
          <a:p>
            <a:pPr algn="r"/>
            <a:r>
              <a:rPr lang="zh-TW" dirty="0"/>
              <a:t>簡報標題</a:t>
            </a:r>
          </a:p>
        </p:txBody>
      </p:sp>
      <p:cxnSp>
        <p:nvCxnSpPr>
          <p:cNvPr id="4" name="直線接點​​(S)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1596189"/>
            <a:ext cx="0" cy="41950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ecurelist.com/phishing-page-life-cycle/105171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版面配置區 4" descr="有一些透明膠囊的培養皿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800" dirty="0"/>
              <a:t>基於持續性深度學習檢測釣魚網頁並防護</a:t>
            </a:r>
            <a:endParaRPr lang="zh-TW" sz="4800" dirty="0"/>
          </a:p>
        </p:txBody>
      </p:sp>
      <p:sp>
        <p:nvSpPr>
          <p:cNvPr id="2" name="副標題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/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B083022053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黃啟桓</a:t>
            </a:r>
            <a:r>
              <a:rPr lang="zh-TW" altLang="en-US" sz="1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B093040040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鍾名捷</a:t>
            </a:r>
            <a:r>
              <a:rPr lang="zh-TW" altLang="en-US" sz="1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B093040042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黃柏翔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rtl="0"/>
            <a:endParaRPr lang="zh-TW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80FDD-3016-4C1E-B6C9-E1E090B5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AA8B16-FA57-4BF7-92FB-1418B30CC6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10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D54698-1954-4A38-95C9-46D9DBFA1D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B3FDC11-E9A5-4B51-BC15-DCBEBA629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25" y="2488203"/>
            <a:ext cx="6902213" cy="23796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2495DC2-8D88-4BAB-80FA-FB0C12E6F088}"/>
              </a:ext>
            </a:extLst>
          </p:cNvPr>
          <p:cNvSpPr txBox="1"/>
          <p:nvPr/>
        </p:nvSpPr>
        <p:spPr>
          <a:xfrm>
            <a:off x="4082241" y="5374655"/>
            <a:ext cx="44847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持續性深度學習的概念圖</a:t>
            </a:r>
          </a:p>
        </p:txBody>
      </p:sp>
    </p:spTree>
    <p:extLst>
      <p:ext uri="{BB962C8B-B14F-4D97-AF65-F5344CB8AC3E}">
        <p14:creationId xmlns:p14="http://schemas.microsoft.com/office/powerpoint/2010/main" val="223004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簡介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 rtl="0"/>
            <a:r>
              <a:rPr lang="zh-TW" altLang="en-US" dirty="0"/>
              <a:t>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en-US" altLang="zh-TW" smtClean="0">
                <a:latin typeface="+mj-ea"/>
                <a:ea typeface="+mj-ea"/>
              </a:rPr>
              <a:pPr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摘要</a:t>
            </a:r>
            <a:endParaRPr lang="en-US" altLang="zh-TW" dirty="0"/>
          </a:p>
          <a:p>
            <a:pPr rtl="0"/>
            <a:r>
              <a:rPr lang="zh-TW" altLang="en-US" dirty="0"/>
              <a:t>研究動機</a:t>
            </a:r>
            <a:endParaRPr lang="en-US" altLang="zh-TW" dirty="0"/>
          </a:p>
          <a:p>
            <a:pPr rtl="0"/>
            <a:r>
              <a:rPr lang="zh-TW" altLang="en-US" dirty="0"/>
              <a:t>研究問題</a:t>
            </a:r>
            <a:endParaRPr lang="en-US" altLang="zh-TW" dirty="0"/>
          </a:p>
          <a:p>
            <a:pPr rtl="0"/>
            <a:r>
              <a:rPr lang="zh-TW" altLang="en-US" dirty="0"/>
              <a:t>研究結果</a:t>
            </a:r>
            <a:endParaRPr lang="en-US" altLang="zh-TW" dirty="0"/>
          </a:p>
          <a:p>
            <a:pPr rtl="0"/>
            <a:endParaRPr lang="en-US" altLang="zh-TW" dirty="0"/>
          </a:p>
          <a:p>
            <a:pPr rtl="0"/>
            <a:endParaRPr lang="zh-TW" altLang="en-US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rtl="0"/>
            <a:endParaRPr lang="zh-TW" altLang="en-US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rtl="0"/>
            <a:endParaRPr lang="zh-TW" altLang="en-US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8" name="圖片版面配置區 7" descr="移液管在燒瓶中使染料擴散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" b="79"/>
          <a:stretch/>
        </p:blipFill>
        <p:spPr/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7A2B7-F3CE-FBD6-2E28-26C72449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摘要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964989-AC0C-B93D-3653-8567593C5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04800">
              <a:lnSpc>
                <a:spcPct val="150000"/>
              </a:lnSpc>
            </a:pP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著網路的蓬勃發展，網路詐欺、竊取資料等攻擊層出不窮，不僅是利用人性弱點，而擅長去偽裝釣魚網站的手法也非常逼真。無形中讓受害者交出自己的個人資料、財產安全、裝置權限。這些隱私資料對受害者的影響非常重大，可能面臨財產或身分遭盜用的結果。不只是個人用戶，企業方也深受其擾，並損失慘重。使得網路安全成為一個不可忽視的課題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基於人工智慧的釣魚網頁複合式檢測，利用包含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地址比對和網頁特徵提取，並同時兼顧防禦以及用戶隱私問題，高度的彈性以檢測多樣與多變的釣魚手段，我們也希望可以將「持續性深度學習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(continual-learning)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加入此專題中，學習新的技能或是任務時不會將過去學習而來的知識忘記，就像人類可以不斷學習新知識，並同時利用舊的知識，以適應多變及多樣的釣魚網站。本專題將重點聚焦於網頁的檢測，以簡易的工具來面向廣大的瀏覽器用戶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zh-TW" sz="1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關鍵字</a:t>
            </a:r>
            <a:r>
              <a:rPr lang="en-US" altLang="zh-TW" sz="1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zh-TW" sz="1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釣魚檢測、釣魚防禦、</a:t>
            </a:r>
            <a:r>
              <a:rPr lang="en-US" altLang="zh-TW" sz="1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Phishing detection</a:t>
            </a:r>
            <a:r>
              <a:rPr lang="zh-TW" altLang="zh-TW" sz="1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、人工智慧</a:t>
            </a:r>
            <a:endParaRPr lang="zh-TW" altLang="zh-TW" sz="1800" b="1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b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5D2B96-C470-EB6D-89B1-2D02B5FCA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3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507342-4911-2718-CEB0-585B802B63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11648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DA0BE-3C89-A924-3149-5CC82C43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7DD4BF-34B0-EE0C-5A3B-D192377B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74241"/>
            <a:ext cx="9820656" cy="4734248"/>
          </a:xfrm>
        </p:spPr>
        <p:txBody>
          <a:bodyPr/>
          <a:lstStyle/>
          <a:p>
            <a:r>
              <a:rPr lang="zh-TW" altLang="zh-TW" sz="22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釣魚攻擊已經成為網路使用者面臨的重大安全威脅之一。釣魚攻擊通常是指詐騙者通過製作虛假網站或電子郵件，以欺騙網路使用者提供其個人敏感信息，如密碼、帳號、信用卡號碼等。釣魚攻擊的目的是盜取個人信息或進行其他惡意行為，這對個人隱私和金融安全構成嚴重威脅。</a:t>
            </a:r>
            <a:endParaRPr lang="en-US" altLang="zh-TW" sz="22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根據釣魚網站</a:t>
            </a:r>
            <a:r>
              <a:rPr lang="en-US" altLang="zh-TW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2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https://securelist.com/phishing-page-life-cycle/105171/</a:t>
            </a:r>
            <a:r>
              <a:rPr lang="en-US" altLang="zh-TW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zh-TW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所提供的資料顯示，大部分的釣魚網站活躍的時間在</a:t>
            </a:r>
            <a:r>
              <a:rPr lang="en-US" altLang="zh-TW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48</a:t>
            </a:r>
            <a:r>
              <a:rPr lang="zh-TW" altLang="zh-TW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小時內。而要如何應對釣魚攻擊的不斷變化，就是我們本專題目標。</a:t>
            </a:r>
            <a:endParaRPr lang="zh-TW" altLang="zh-TW" sz="2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F33069-820D-73EF-8ADF-0AD05A1451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4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B38BF0-E1E2-0850-EE27-2204E77DE5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670B5F-013D-6200-1646-94BD0DF00B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065" y="3251991"/>
            <a:ext cx="5718931" cy="3821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400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6B2C0-18C3-D4F9-39FB-54A69570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研究問題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3B38E-4363-3936-74F1-A54E577C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哪一種應用是對於大眾而言最便利的</a:t>
            </a: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如何建立高度彈性的防護</a:t>
            </a: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人工智慧如何使檢測釣魚網站的準確率及效率更加提升</a:t>
            </a: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克服「災難性遺忘」</a:t>
            </a:r>
          </a:p>
          <a:p>
            <a:pPr marL="0" indent="0">
              <a:buNone/>
            </a:pP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711807-466F-77C3-35EE-B878E386C9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5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7BCCD1-D950-743A-19FC-9F26411F55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24172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B33474-F5BC-490E-A52A-D5824D52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應用的釣魚網站種類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1A0164-A790-4D15-8544-33823B45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惡意軟件分發</a:t>
            </a: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黑帽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SEO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技術</a:t>
            </a: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自動及惡意的網頁跳轉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E67A89-514A-43D7-9A37-D9F800E664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6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55F5E6-3B4B-4E71-9F96-362EB65B69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3649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91357-4E2D-4BF8-9DC1-2E5B1AC7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/>
              <a:t>研究方法及步驟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C9CC2F-C9C0-4A02-9776-F712DF1B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釣魚網頁分析的特徵</a:t>
            </a: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持續性深度學習</a:t>
            </a: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1115D0-6C21-4B3F-9905-BF40F3366B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7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BFA617-4830-4B11-8113-8B3A5BD0A5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  <p:pic>
        <p:nvPicPr>
          <p:cNvPr id="6" name="圖片 5" descr="Towards Adaptive AI with Continual Learning | Leuven.AI Stories">
            <a:extLst>
              <a:ext uri="{FF2B5EF4-FFF2-40B4-BE49-F238E27FC236}">
                <a16:creationId xmlns:a16="http://schemas.microsoft.com/office/drawing/2014/main" id="{2C89EC9A-DC7D-471B-9CEF-B0F9FD7E9E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316" y="1268898"/>
            <a:ext cx="6846084" cy="3769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71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82F5F-F919-BC9B-0EC9-A94FCEB6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研究成果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E2C33C-5D17-DA8A-26DB-6DB151CD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1.Client</a:t>
            </a:r>
            <a:r>
              <a:rPr lang="zh-TW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框架</a:t>
            </a: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Server</a:t>
            </a:r>
            <a:r>
              <a:rPr lang="zh-TW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</a:t>
            </a: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持續性深度學習</a:t>
            </a: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pPr marL="0" indent="0">
              <a:buNone/>
            </a:pP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BDAEDC-57E9-CA60-20F0-AF238BAD86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8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361D76-8D7F-62C6-8FD4-F7F8CF5EA5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29590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D32FF-D37E-B591-2333-F632A99C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5AA58A-38AA-2D4E-52EA-AF312B44D2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9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0BFA83-CB04-DC61-FC0A-52863B6406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83F494-A7FB-7CB9-840A-4C7A2FE09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96" y="2485593"/>
            <a:ext cx="5274310" cy="252285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E5D5C39-1B48-339F-B4E7-48E0952559B1}"/>
              </a:ext>
            </a:extLst>
          </p:cNvPr>
          <p:cNvSpPr txBox="1"/>
          <p:nvPr/>
        </p:nvSpPr>
        <p:spPr>
          <a:xfrm>
            <a:off x="1815548" y="4867793"/>
            <a:ext cx="33793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將釣魚網站加入黑名單之後的畫面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8AB41B3-8C9E-4BEF-9BF2-D0B4A36B45C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3"/>
          <a:stretch/>
        </p:blipFill>
        <p:spPr bwMode="auto">
          <a:xfrm>
            <a:off x="6324599" y="2137410"/>
            <a:ext cx="4846320" cy="25831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D07A793-1EB2-4BE7-A100-104DCDE6ABB7}"/>
              </a:ext>
            </a:extLst>
          </p:cNvPr>
          <p:cNvSpPr txBox="1"/>
          <p:nvPr/>
        </p:nvSpPr>
        <p:spPr>
          <a:xfrm>
            <a:off x="7089858" y="4867793"/>
            <a:ext cx="44847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針對濫用</a:t>
            </a:r>
            <a:r>
              <a:rPr lang="en-US" altLang="zh-TW" sz="15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SEO</a:t>
            </a:r>
            <a:r>
              <a:rPr lang="zh-TW" altLang="en-US" sz="15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技術的網站封鎖</a:t>
            </a:r>
          </a:p>
        </p:txBody>
      </p:sp>
    </p:spTree>
    <p:extLst>
      <p:ext uri="{BB962C8B-B14F-4D97-AF65-F5344CB8AC3E}">
        <p14:creationId xmlns:p14="http://schemas.microsoft.com/office/powerpoint/2010/main" val="164945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Microsoft JhengHei UI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694706_TF67061901_Win32.potx" id="{0B792525-E7F0-4D7B-95CD-E047235E27B3}" vid="{54C9F414-4971-4C2E-93B1-73BA4EF2749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Microsoft JhengHei UI Light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Microsoft JhengHei U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Microsoft JhengHei UI Light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Microsoft JhengHei U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{791FDC4B-7F40-4513-A6DD-2DD2682B376F}tf67061901_win32</Template>
  <TotalTime>65</TotalTime>
  <Words>514</Words>
  <Application>Microsoft Office PowerPoint</Application>
  <PresentationFormat>寬螢幕</PresentationFormat>
  <Paragraphs>68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Microsoft JhengHei UI</vt:lpstr>
      <vt:lpstr>Microsoft JhengHei UI Light</vt:lpstr>
      <vt:lpstr>Arial</vt:lpstr>
      <vt:lpstr>Calibri</vt:lpstr>
      <vt:lpstr>Daytona Condensed Light</vt:lpstr>
      <vt:lpstr>Posterama</vt:lpstr>
      <vt:lpstr>Times New Roman</vt:lpstr>
      <vt:lpstr>Office 佈景主題</vt:lpstr>
      <vt:lpstr>基於持續性深度學習檢測釣魚網頁並防護</vt:lpstr>
      <vt:lpstr>簡介</vt:lpstr>
      <vt:lpstr>摘要</vt:lpstr>
      <vt:lpstr>研究動機</vt:lpstr>
      <vt:lpstr>研究問題</vt:lpstr>
      <vt:lpstr>應用的釣魚網站種類</vt:lpstr>
      <vt:lpstr>研究方法及步驟</vt:lpstr>
      <vt:lpstr>研究成果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基於持續性深度學習檢測釣魚網頁並防護</dc:title>
  <dc:creator>B093040040</dc:creator>
  <cp:lastModifiedBy>啟桓 黃</cp:lastModifiedBy>
  <cp:revision>7</cp:revision>
  <dcterms:created xsi:type="dcterms:W3CDTF">2023-04-13T05:58:57Z</dcterms:created>
  <dcterms:modified xsi:type="dcterms:W3CDTF">2023-06-09T00:29:06Z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