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ef593c82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ef593c82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c08fdec5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c08fdec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f593c82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f593c82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c08fdec5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c08fdec5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c08fdec5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c08fdec5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ef593c82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ef593c82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f50f797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f50f797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ef593c82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ef593c82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f4bed471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f4bed47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ef593c8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ef593c8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ef593c82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ef593c82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ef593c82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ef593c82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04f9db98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04f9db98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04f9db9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04f9db9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04f9db98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04f9db98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f6d2b01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f6d2b01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ef593c82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ef593c82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fit.vutbr.cz/research/groups/speech/publi/2009/mikolov_ic2009_nnlm_4.pdf" TargetMode="External"/><Relationship Id="rId4" Type="http://schemas.openxmlformats.org/officeDocument/2006/relationships/hyperlink" Target="http://www.fit.vutbr.cz/research/groups/speech/publi/2009/mikolov_ic2009_nnlm_4.pdf" TargetMode="External"/><Relationship Id="rId5" Type="http://schemas.openxmlformats.org/officeDocument/2006/relationships/hyperlink" Target="https://medium.com/@pocheng0118/word2vec-from-scratch-skip-gram-cbow-98fd17385945" TargetMode="External"/><Relationship Id="rId6" Type="http://schemas.openxmlformats.org/officeDocument/2006/relationships/hyperlink" Target="https://www.youtube.com/watch?v=dAqwRwdxpZs&amp;list=PLoUXSeaeS-qP_QNDoEG-SSqNmLIAYUXG5&amp;index=7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600"/>
              <a:t>Efficient Estimation of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600"/>
              <a:t>Word</a:t>
            </a:r>
            <a:r>
              <a:rPr lang="zh-TW" sz="3600"/>
              <a:t> R</a:t>
            </a:r>
            <a:r>
              <a:rPr lang="zh-TW" sz="3600"/>
              <a:t>epresentations in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600"/>
              <a:t>Vector Space</a:t>
            </a:r>
            <a:endParaRPr sz="3600"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91300" y="2797175"/>
            <a:ext cx="736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Tomas Mikolov, Kai Chen, Greg Corrado, Jeffrey Dean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Google Inc., Mountain View, CA</a:t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1002600" y="3682300"/>
            <a:ext cx="7138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組長：黃宗德 </a:t>
            </a:r>
            <a:r>
              <a:rPr lang="zh-TW" sz="1800">
                <a:solidFill>
                  <a:schemeClr val="dk1"/>
                </a:solidFill>
              </a:rPr>
              <a:t>406410091 資工四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組員：林于恩 406410050 資工四，</a:t>
            </a:r>
            <a:r>
              <a:rPr lang="zh-TW" sz="1800">
                <a:solidFill>
                  <a:schemeClr val="dk1"/>
                </a:solidFill>
              </a:rPr>
              <a:t>王至弘 406410009 資工四，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	    吳啟民 609211014 應用數學，鄭策丰 609211003 應用數學，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           陳威樺 406410061 資工四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Continuous Bag-of-Words(CBOW) Model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zh-TW">
                <a:solidFill>
                  <a:schemeClr val="dk1"/>
                </a:solidFill>
              </a:rPr>
              <a:t>There are 4 layers in CBOW model.</a:t>
            </a:r>
            <a:endParaRPr>
              <a:solidFill>
                <a:schemeClr val="dk1"/>
              </a:solidFill>
            </a:endParaRPr>
          </a:p>
          <a:p>
            <a:pPr indent="-31718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zh-TW" sz="1800">
                <a:solidFill>
                  <a:schemeClr val="dk1"/>
                </a:solidFill>
              </a:rPr>
              <a:t>Input layer</a:t>
            </a:r>
            <a:endParaRPr sz="1800">
              <a:solidFill>
                <a:schemeClr val="dk1"/>
              </a:solidFill>
            </a:endParaRPr>
          </a:p>
          <a:p>
            <a:pPr indent="-31718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zh-TW" sz="1800">
                <a:solidFill>
                  <a:schemeClr val="dk1"/>
                </a:solidFill>
              </a:rPr>
              <a:t>Projection layer</a:t>
            </a:r>
            <a:endParaRPr sz="1800">
              <a:solidFill>
                <a:schemeClr val="dk1"/>
              </a:solidFill>
            </a:endParaRPr>
          </a:p>
          <a:p>
            <a:pPr indent="-31718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zh-TW" sz="1800">
                <a:solidFill>
                  <a:schemeClr val="dk1"/>
                </a:solidFill>
              </a:rPr>
              <a:t>Hidden layer</a:t>
            </a:r>
            <a:endParaRPr sz="1800">
              <a:solidFill>
                <a:schemeClr val="dk1"/>
              </a:solidFill>
            </a:endParaRPr>
          </a:p>
          <a:p>
            <a:pPr indent="-31718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zh-TW" sz="1800">
                <a:solidFill>
                  <a:schemeClr val="dk1"/>
                </a:solidFill>
              </a:rPr>
              <a:t>Output Layer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zh-TW">
                <a:solidFill>
                  <a:schemeClr val="dk1"/>
                </a:solidFill>
              </a:rPr>
              <a:t>COBW model predicts the words by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the context.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zh-TW">
                <a:solidFill>
                  <a:schemeClr val="dk1"/>
                </a:solidFill>
              </a:rPr>
              <a:t>Training complexity: </a:t>
            </a:r>
            <a:r>
              <a:rPr lang="zh-TW">
                <a:solidFill>
                  <a:schemeClr val="dk1"/>
                </a:solidFill>
              </a:rPr>
              <a:t>Q = N × D + D × log2(V)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775" y="1411325"/>
            <a:ext cx="3817525" cy="36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Continuous Skip-gram Model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32275"/>
            <a:ext cx="47217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zh-TW">
                <a:solidFill>
                  <a:schemeClr val="dk1"/>
                </a:solidFill>
              </a:rPr>
              <a:t> Skip-gram Model tries to maximize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classification of a word</a:t>
            </a:r>
            <a:r>
              <a:rPr lang="zh-TW">
                <a:solidFill>
                  <a:srgbClr val="FF9900"/>
                </a:solidFill>
              </a:rPr>
              <a:t> based on 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9900"/>
                </a:solidFill>
              </a:rPr>
              <a:t>another word in the same sentence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963" y="576237"/>
            <a:ext cx="3920043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Continuous Skip-gram Model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zh-TW">
                <a:solidFill>
                  <a:schemeClr val="dk1"/>
                </a:solidFill>
              </a:rPr>
              <a:t> </a:t>
            </a:r>
            <a:r>
              <a:rPr lang="zh-TW">
                <a:solidFill>
                  <a:srgbClr val="292929"/>
                </a:solidFill>
                <a:highlight>
                  <a:schemeClr val="lt1"/>
                </a:highlight>
              </a:rPr>
              <a:t>The </a:t>
            </a:r>
            <a:r>
              <a:rPr lang="zh-TW">
                <a:solidFill>
                  <a:schemeClr val="dk1"/>
                </a:solidFill>
                <a:highlight>
                  <a:srgbClr val="4A86E8"/>
                </a:highlight>
              </a:rPr>
              <a:t>quick</a:t>
            </a:r>
            <a:r>
              <a:rPr lang="zh-TW">
                <a:solidFill>
                  <a:srgbClr val="292929"/>
                </a:solidFill>
                <a:highlight>
                  <a:schemeClr val="lt1"/>
                </a:highlight>
              </a:rPr>
              <a:t> </a:t>
            </a:r>
            <a:r>
              <a:rPr lang="zh-TW">
                <a:solidFill>
                  <a:schemeClr val="dk1"/>
                </a:solidFill>
                <a:highlight>
                  <a:srgbClr val="4A86E8"/>
                </a:highlight>
              </a:rPr>
              <a:t>brown</a:t>
            </a:r>
            <a:r>
              <a:rPr lang="zh-TW">
                <a:solidFill>
                  <a:srgbClr val="292929"/>
                </a:solidFill>
                <a:highlight>
                  <a:schemeClr val="lt1"/>
                </a:highlight>
              </a:rPr>
              <a:t> </a:t>
            </a:r>
            <a:r>
              <a:rPr lang="zh-TW">
                <a:solidFill>
                  <a:srgbClr val="292929"/>
                </a:solidFill>
                <a:highlight>
                  <a:srgbClr val="FF9900"/>
                </a:highlight>
              </a:rPr>
              <a:t>fox</a:t>
            </a:r>
            <a:r>
              <a:rPr lang="zh-TW">
                <a:solidFill>
                  <a:srgbClr val="292929"/>
                </a:solidFill>
                <a:highlight>
                  <a:schemeClr val="lt1"/>
                </a:highlight>
              </a:rPr>
              <a:t> </a:t>
            </a:r>
            <a:r>
              <a:rPr lang="zh-TW">
                <a:solidFill>
                  <a:srgbClr val="292929"/>
                </a:solidFill>
                <a:highlight>
                  <a:srgbClr val="4A86E8"/>
                </a:highlight>
              </a:rPr>
              <a:t>jumps</a:t>
            </a:r>
            <a:r>
              <a:rPr lang="zh-TW">
                <a:solidFill>
                  <a:srgbClr val="292929"/>
                </a:solidFill>
                <a:highlight>
                  <a:schemeClr val="lt1"/>
                </a:highlight>
              </a:rPr>
              <a:t> </a:t>
            </a:r>
            <a:r>
              <a:rPr lang="zh-TW">
                <a:solidFill>
                  <a:srgbClr val="292929"/>
                </a:solidFill>
                <a:highlight>
                  <a:srgbClr val="4A86E8"/>
                </a:highlight>
              </a:rPr>
              <a:t>over</a:t>
            </a:r>
            <a:r>
              <a:rPr lang="zh-TW">
                <a:solidFill>
                  <a:srgbClr val="292929"/>
                </a:solidFill>
                <a:highlight>
                  <a:schemeClr val="lt1"/>
                </a:highlight>
              </a:rPr>
              <a:t> the lazy dog</a:t>
            </a:r>
            <a:endParaRPr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ct val="100000"/>
              <a:buChar char="❏"/>
            </a:pPr>
            <a:r>
              <a:rPr lang="zh-TW">
                <a:solidFill>
                  <a:schemeClr val="dk1"/>
                </a:solidFill>
              </a:rPr>
              <a:t>(fox , quick) (fox brown) (fox jump) (fox over)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ct val="100000"/>
              <a:buChar char="❏"/>
            </a:pPr>
            <a:r>
              <a:rPr lang="zh-TW">
                <a:solidFill>
                  <a:schemeClr val="dk1"/>
                </a:solidFill>
              </a:rPr>
              <a:t>Compared with (fox, NLP), there may be more phrases such as (fox quick) or (fox jump). Therefore, when the neural network is trained, given an input word "fox", compared to " NLP", "quick" or "jump" may have a higher probability of appearing near it.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Continuous Skip-gram Model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zh-TW" sz="1900">
                <a:solidFill>
                  <a:schemeClr val="dk1"/>
                </a:solidFill>
              </a:rPr>
              <a:t>increasing the range 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improves quality of the resulting word vectors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increases the computational complexity. 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020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zh-TW" sz="1900">
                <a:solidFill>
                  <a:schemeClr val="dk1"/>
                </a:solidFill>
              </a:rPr>
              <a:t>more distant words usually less related to the current word than those close to it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give less weight to the distant words : sampling less from those words in our training examples.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EX.</a:t>
            </a:r>
            <a:endParaRPr sz="2500"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017725"/>
            <a:ext cx="8957700" cy="40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zh-TW">
                <a:solidFill>
                  <a:schemeClr val="dk1"/>
                </a:solidFill>
              </a:rPr>
              <a:t>C is the maximum distance of the words.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zh-TW">
                <a:solidFill>
                  <a:schemeClr val="dk1"/>
                </a:solidFill>
              </a:rPr>
              <a:t>if C = 5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zh-TW">
                <a:solidFill>
                  <a:schemeClr val="dk1"/>
                </a:solidFill>
              </a:rPr>
              <a:t>for each training word </a:t>
            </a:r>
            <a:r>
              <a:rPr lang="zh-TW">
                <a:solidFill>
                  <a:schemeClr val="dk1"/>
                </a:solidFill>
              </a:rPr>
              <a:t>we will select randomly a  number R in range &lt; 1; C&gt;  </a:t>
            </a:r>
            <a:r>
              <a:rPr lang="zh-TW">
                <a:solidFill>
                  <a:schemeClr val="dk1"/>
                </a:solidFill>
              </a:rPr>
              <a:t>an</a:t>
            </a:r>
            <a:r>
              <a:rPr lang="zh-TW">
                <a:solidFill>
                  <a:schemeClr val="dk1"/>
                </a:solidFill>
              </a:rPr>
              <a:t>d then use R words from history and R words from the future of the current word as correct labels.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zh-TW">
                <a:solidFill>
                  <a:schemeClr val="dk1"/>
                </a:solidFill>
              </a:rPr>
              <a:t>This will require us to do R × 2 word classifications, with t</a:t>
            </a:r>
            <a:r>
              <a:rPr lang="zh-TW">
                <a:solidFill>
                  <a:schemeClr val="dk1"/>
                </a:solidFill>
              </a:rPr>
              <a:t>he current word as input, and each of the R + R words as output.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zh-TW">
                <a:solidFill>
                  <a:schemeClr val="dk1"/>
                </a:solidFill>
              </a:rPr>
              <a:t>Training complexity: Q = </a:t>
            </a:r>
            <a:r>
              <a:rPr lang="zh-TW" u="sng">
                <a:solidFill>
                  <a:schemeClr val="dk1"/>
                </a:solidFill>
              </a:rPr>
              <a:t>C × D</a:t>
            </a:r>
            <a:r>
              <a:rPr lang="zh-TW">
                <a:solidFill>
                  <a:schemeClr val="dk1"/>
                </a:solidFill>
              </a:rPr>
              <a:t> + </a:t>
            </a:r>
            <a:r>
              <a:rPr lang="zh-TW" u="sng">
                <a:solidFill>
                  <a:schemeClr val="dk1"/>
                </a:solidFill>
              </a:rPr>
              <a:t>C × D × log2(V 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zh-TW">
                <a:solidFill>
                  <a:schemeClr val="dk1"/>
                </a:solidFill>
              </a:rPr>
              <a:t>In the following experiments, we use C = 10.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8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/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 and Conclusions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zh-TW">
                <a:solidFill>
                  <a:schemeClr val="dk1"/>
                </a:solidFill>
              </a:rPr>
              <a:t>We search in the vector space for the word closest to X measured by “cosine distance”, and use it as the answer to the question.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zh-TW">
                <a:solidFill>
                  <a:schemeClr val="dk1"/>
                </a:solidFill>
              </a:rPr>
              <a:t>Comparison of architectures using models trained on the same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 rotWithShape="1">
          <a:blip r:embed="rId3">
            <a:alphaModFix/>
          </a:blip>
          <a:srcRect b="0" l="0" r="28005" t="0"/>
          <a:stretch/>
        </p:blipFill>
        <p:spPr>
          <a:xfrm>
            <a:off x="1486250" y="2571750"/>
            <a:ext cx="61715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 and Conclusions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zh-TW">
                <a:solidFill>
                  <a:schemeClr val="dk1"/>
                </a:solidFill>
              </a:rPr>
              <a:t>Word vectors can be used to improve many NLP applications, such as machine translation, information retrieval and question answering systems.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662" y="2067625"/>
            <a:ext cx="6146674" cy="29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References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zh-TW" u="sng">
                <a:solidFill>
                  <a:schemeClr val="hlink"/>
                </a:solidFill>
                <a:hlinkClick r:id="rId3"/>
              </a:rPr>
              <a:t>〈NEURAL NETWORK BASED LANGUAGE MODELS FOR HIGHLY INFLECTIVE LANGUAGES</a:t>
            </a:r>
            <a:r>
              <a:rPr lang="zh-TW" u="sng">
                <a:solidFill>
                  <a:schemeClr val="hlink"/>
                </a:solidFill>
                <a:hlinkClick r:id="rId4"/>
              </a:rPr>
              <a:t>〉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zh-TW" u="sng">
                <a:solidFill>
                  <a:schemeClr val="hlink"/>
                </a:solidFill>
                <a:hlinkClick r:id="rId5"/>
              </a:rPr>
              <a:t>〈Word2vec from scratch (Skip-gram &amp; CBOW)〉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zh-TW" u="sng">
                <a:solidFill>
                  <a:schemeClr val="hlink"/>
                </a:solidFill>
                <a:hlinkClick r:id="rId6"/>
              </a:rPr>
              <a:t>對數線性模式log linear model 課程1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620"/>
              <a:t>THANK YOU</a:t>
            </a:r>
            <a:endParaRPr sz="3620"/>
          </a:p>
        </p:txBody>
      </p:sp>
      <p:sp>
        <p:nvSpPr>
          <p:cNvPr id="180" name="Google Shape;18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Goal of the Paper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>
                <a:solidFill>
                  <a:schemeClr val="dk1"/>
                </a:solidFill>
              </a:rPr>
              <a:t>M</a:t>
            </a:r>
            <a:r>
              <a:rPr lang="zh-TW">
                <a:solidFill>
                  <a:schemeClr val="dk1"/>
                </a:solidFill>
              </a:rPr>
              <a:t>aximize the accuracy of these vector operations by developing new model architectures that preserve the linear regularities among words.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>
                <a:solidFill>
                  <a:schemeClr val="dk1"/>
                </a:solidFill>
              </a:rPr>
              <a:t>W</a:t>
            </a:r>
            <a:r>
              <a:rPr lang="zh-TW">
                <a:solidFill>
                  <a:schemeClr val="dk1"/>
                </a:solidFill>
              </a:rPr>
              <a:t>ord Vectors: vector(“King”) - vector(”Man”) + vector(”Woman”) = vector(“Queen”)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zh-TW">
                <a:solidFill>
                  <a:schemeClr val="dk1"/>
                </a:solidFill>
              </a:rPr>
              <a:t>To find a word that is similar to “small” in the same sense as “biggest” is similar to “big”, we can simply compute vector X = vector("biggest") - vector("big") + vector(“small”).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Previous Work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>
                <a:solidFill>
                  <a:schemeClr val="dk1"/>
                </a:solidFill>
              </a:rPr>
              <a:t>Represent every word as a vector.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>
                <a:solidFill>
                  <a:schemeClr val="dk1"/>
                </a:solidFill>
              </a:rPr>
              <a:t>Neural Network Language Model (NNLM):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zh-TW" sz="1800">
                <a:solidFill>
                  <a:schemeClr val="dk1"/>
                </a:solidFill>
              </a:rPr>
              <a:t>The word vectors are first learned using neural network with a single hidden layer.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zh-TW" sz="1800">
                <a:solidFill>
                  <a:schemeClr val="dk1"/>
                </a:solidFill>
              </a:rPr>
              <a:t>The word vectors are then used to train the NNLM.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163" y="3224275"/>
            <a:ext cx="3184726" cy="19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Previous Work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zh-TW">
                <a:solidFill>
                  <a:schemeClr val="dk1"/>
                </a:solidFill>
              </a:rPr>
              <a:t>The computational complexity of model architectures is: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zh-TW" sz="1800">
                <a:solidFill>
                  <a:schemeClr val="dk1"/>
                </a:solidFill>
              </a:rPr>
              <a:t>O = E x T x Q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zh-TW" sz="1800">
                <a:solidFill>
                  <a:schemeClr val="dk1"/>
                </a:solidFill>
              </a:rPr>
              <a:t>E: </a:t>
            </a:r>
            <a:r>
              <a:rPr lang="zh-TW">
                <a:solidFill>
                  <a:schemeClr val="dk1"/>
                </a:solidFill>
              </a:rPr>
              <a:t> </a:t>
            </a:r>
            <a:r>
              <a:rPr lang="zh-TW" sz="1800">
                <a:solidFill>
                  <a:schemeClr val="dk1"/>
                </a:solidFill>
              </a:rPr>
              <a:t>number of the training epochs, usually between 3 and 50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zh-TW" sz="1800">
                <a:solidFill>
                  <a:schemeClr val="dk1"/>
                </a:solidFill>
              </a:rPr>
              <a:t>T: number of the words in the training set, 1.6 billion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zh-TW" sz="1800">
                <a:solidFill>
                  <a:schemeClr val="dk1"/>
                </a:solidFill>
              </a:rPr>
              <a:t>Q: defined further for each model architecture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zh-TW">
                <a:solidFill>
                  <a:schemeClr val="dk1"/>
                </a:solidFill>
              </a:rPr>
              <a:t>Generally speaking, most models are trained using stochastic gradient descent and backpropagation.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Feedforward Neural Net Language Model (NNLM)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125" y="1017725"/>
            <a:ext cx="5922618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Feedforward Neural Net Language Model (NNLM)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8323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zh-TW" sz="5500">
                <a:solidFill>
                  <a:schemeClr val="dk1"/>
                </a:solidFill>
              </a:rPr>
              <a:t>Q =</a:t>
            </a:r>
            <a:r>
              <a:rPr lang="zh-TW" sz="5500" u="sng">
                <a:solidFill>
                  <a:schemeClr val="dk1"/>
                </a:solidFill>
              </a:rPr>
              <a:t> N × D</a:t>
            </a:r>
            <a:r>
              <a:rPr lang="zh-TW" sz="5500">
                <a:solidFill>
                  <a:schemeClr val="dk1"/>
                </a:solidFill>
              </a:rPr>
              <a:t> + </a:t>
            </a:r>
            <a:r>
              <a:rPr lang="zh-TW" sz="5500" u="sng">
                <a:solidFill>
                  <a:schemeClr val="dk1"/>
                </a:solidFill>
              </a:rPr>
              <a:t>N × D</a:t>
            </a:r>
            <a:r>
              <a:rPr lang="zh-TW" sz="5500">
                <a:solidFill>
                  <a:schemeClr val="dk1"/>
                </a:solidFill>
              </a:rPr>
              <a:t> × </a:t>
            </a:r>
            <a:r>
              <a:rPr lang="zh-TW" sz="5500" u="sng">
                <a:solidFill>
                  <a:schemeClr val="dk1"/>
                </a:solidFill>
              </a:rPr>
              <a:t>H</a:t>
            </a:r>
            <a:r>
              <a:rPr lang="zh-TW" sz="5500">
                <a:solidFill>
                  <a:schemeClr val="dk1"/>
                </a:solidFill>
              </a:rPr>
              <a:t> + </a:t>
            </a:r>
            <a:r>
              <a:rPr lang="zh-TW" sz="5500" u="sng">
                <a:solidFill>
                  <a:schemeClr val="dk1"/>
                </a:solidFill>
              </a:rPr>
              <a:t>H × V</a:t>
            </a:r>
            <a:endParaRPr sz="5500" u="sng">
              <a:solidFill>
                <a:schemeClr val="dk1"/>
              </a:solidFill>
            </a:endParaRPr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zh-TW" sz="5500">
                <a:solidFill>
                  <a:schemeClr val="dk1"/>
                </a:solidFill>
              </a:rPr>
              <a:t>input layer :</a:t>
            </a:r>
            <a:endParaRPr sz="5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5500">
                <a:solidFill>
                  <a:schemeClr val="dk1"/>
                </a:solidFill>
                <a:highlight>
                  <a:schemeClr val="lt1"/>
                </a:highlight>
              </a:rPr>
              <a:t>N </a:t>
            </a:r>
            <a:r>
              <a:rPr lang="zh-TW" sz="5500">
                <a:solidFill>
                  <a:schemeClr val="dk1"/>
                </a:solidFill>
              </a:rPr>
              <a:t>previous words are encoded using 1-of-V coding (one hot coding) where          </a:t>
            </a:r>
            <a:r>
              <a:rPr lang="zh-TW" sz="5500">
                <a:solidFill>
                  <a:schemeClr val="dk1"/>
                </a:solidFill>
                <a:highlight>
                  <a:schemeClr val="lt1"/>
                </a:highlight>
              </a:rPr>
              <a:t>V i</a:t>
            </a:r>
            <a:r>
              <a:rPr lang="zh-TW" sz="5500">
                <a:solidFill>
                  <a:schemeClr val="dk1"/>
                </a:solidFill>
              </a:rPr>
              <a:t>s size of the vocabulary. </a:t>
            </a:r>
            <a:endParaRPr sz="5500">
              <a:solidFill>
                <a:schemeClr val="dk1"/>
              </a:solidFill>
            </a:endParaRPr>
          </a:p>
          <a:p>
            <a:pPr indent="-34210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zh-TW" sz="5500">
                <a:solidFill>
                  <a:schemeClr val="dk1"/>
                </a:solidFill>
              </a:rPr>
              <a:t>projection layer P : </a:t>
            </a:r>
            <a:endParaRPr sz="5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5500">
                <a:solidFill>
                  <a:schemeClr val="dk1"/>
                </a:solidFill>
              </a:rPr>
              <a:t>has dimensionality N × D(after word embedding)</a:t>
            </a:r>
            <a:endParaRPr sz="5500">
              <a:solidFill>
                <a:schemeClr val="dk1"/>
              </a:solidFill>
            </a:endParaRPr>
          </a:p>
          <a:p>
            <a:pPr indent="-34210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zh-TW" sz="5500">
                <a:solidFill>
                  <a:schemeClr val="dk1"/>
                </a:solidFill>
              </a:rPr>
              <a:t>hidden layer : size H</a:t>
            </a:r>
            <a:endParaRPr sz="5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</a:endParaRPr>
          </a:p>
          <a:p>
            <a:pPr indent="-34210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zh-TW" sz="5500">
                <a:solidFill>
                  <a:schemeClr val="dk1"/>
                </a:solidFill>
              </a:rPr>
              <a:t>ouput layer </a:t>
            </a:r>
            <a:r>
              <a:rPr lang="zh-TW" sz="5500">
                <a:solidFill>
                  <a:schemeClr val="dk1"/>
                </a:solidFill>
              </a:rPr>
              <a:t>: dimensionality V</a:t>
            </a:r>
            <a:endParaRPr sz="5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Feedforward Neural Net Language Model (NNLM)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zh-TW" sz="2850">
                <a:solidFill>
                  <a:schemeClr val="dk1"/>
                </a:solidFill>
              </a:rPr>
              <a:t>The </a:t>
            </a:r>
            <a:r>
              <a:rPr lang="zh-TW" sz="2850">
                <a:solidFill>
                  <a:schemeClr val="dk1"/>
                </a:solidFill>
              </a:rPr>
              <a:t>dominating term is H × V : </a:t>
            </a:r>
            <a:endParaRPr sz="28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850">
                <a:solidFill>
                  <a:schemeClr val="dk1"/>
                </a:solidFill>
              </a:rPr>
              <a:t>with binary tree representations of the vocabulary, the number of output units goes down to log2(V )</a:t>
            </a:r>
            <a:endParaRPr sz="28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chemeClr val="dk1"/>
              </a:solidFill>
            </a:endParaRPr>
          </a:p>
          <a:p>
            <a:pPr indent="-34170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❏"/>
            </a:pPr>
            <a:r>
              <a:rPr lang="zh-TW" sz="2850">
                <a:solidFill>
                  <a:schemeClr val="dk1"/>
                </a:solidFill>
              </a:rPr>
              <a:t>In </a:t>
            </a:r>
            <a:r>
              <a:rPr lang="zh-TW" sz="2850">
                <a:solidFill>
                  <a:schemeClr val="dk1"/>
                </a:solidFill>
              </a:rPr>
              <a:t>our </a:t>
            </a:r>
            <a:r>
              <a:rPr lang="zh-TW" sz="2850">
                <a:solidFill>
                  <a:schemeClr val="dk1"/>
                </a:solidFill>
              </a:rPr>
              <a:t>models we represented </a:t>
            </a:r>
            <a:r>
              <a:rPr lang="zh-TW" sz="2850">
                <a:solidFill>
                  <a:schemeClr val="dk1"/>
                </a:solidFill>
              </a:rPr>
              <a:t>the vocabulary</a:t>
            </a:r>
            <a:r>
              <a:rPr lang="zh-TW" sz="2850">
                <a:solidFill>
                  <a:schemeClr val="dk1"/>
                </a:solidFill>
              </a:rPr>
              <a:t> as a </a:t>
            </a:r>
            <a:r>
              <a:rPr lang="zh-TW" sz="2850">
                <a:solidFill>
                  <a:srgbClr val="4A86E8"/>
                </a:solidFill>
              </a:rPr>
              <a:t>Huffman binary tree</a:t>
            </a:r>
            <a:r>
              <a:rPr lang="zh-TW" sz="2850">
                <a:solidFill>
                  <a:schemeClr val="dk1"/>
                </a:solidFill>
              </a:rPr>
              <a:t> (log2(Unigram perplexity(V)))</a:t>
            </a:r>
            <a:endParaRPr sz="28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chemeClr val="dk1"/>
              </a:solidFill>
            </a:endParaRPr>
          </a:p>
          <a:p>
            <a:pPr indent="-341709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zh-TW" sz="2850">
                <a:solidFill>
                  <a:schemeClr val="dk1"/>
                </a:solidFill>
              </a:rPr>
              <a:t>This is not crucialneural network LMs as the computational </a:t>
            </a:r>
            <a:r>
              <a:rPr lang="zh-TW" sz="2850">
                <a:solidFill>
                  <a:srgbClr val="4A86E8"/>
                </a:solidFill>
              </a:rPr>
              <a:t>bottleneck is in the N ×D×H term</a:t>
            </a:r>
            <a:r>
              <a:rPr lang="zh-TW" sz="2850">
                <a:solidFill>
                  <a:schemeClr val="dk1"/>
                </a:solidFill>
              </a:rPr>
              <a:t>, we will later propose architectures that</a:t>
            </a:r>
            <a:r>
              <a:rPr lang="zh-TW" sz="2850">
                <a:solidFill>
                  <a:srgbClr val="4A86E8"/>
                </a:solidFill>
              </a:rPr>
              <a:t> do not have hidden layers</a:t>
            </a:r>
            <a:r>
              <a:rPr lang="zh-TW" sz="2850">
                <a:solidFill>
                  <a:schemeClr val="dk1"/>
                </a:solidFill>
              </a:rPr>
              <a:t> and thus depend heavily on the efficiency of the softmax normalization.</a:t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Recurrent Neural Net Language Model (RNNLM) 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zh-TW">
                <a:solidFill>
                  <a:schemeClr val="dk1"/>
                </a:solidFill>
              </a:rPr>
              <a:t>There are 3 layers in RNNLM model.</a:t>
            </a:r>
            <a:endParaRPr>
              <a:solidFill>
                <a:schemeClr val="dk1"/>
              </a:solidFill>
            </a:endParaRPr>
          </a:p>
          <a:p>
            <a:pPr indent="-28716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500"/>
              <a:buChar char="❏"/>
            </a:pPr>
            <a:r>
              <a:rPr lang="zh-TW">
                <a:solidFill>
                  <a:schemeClr val="dk1"/>
                </a:solidFill>
              </a:rPr>
              <a:t>input layer </a:t>
            </a:r>
            <a:endParaRPr>
              <a:solidFill>
                <a:schemeClr val="dk1"/>
              </a:solidFill>
            </a:endParaRPr>
          </a:p>
          <a:p>
            <a:pPr indent="-28716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500"/>
              <a:buChar char="❏"/>
            </a:pPr>
            <a:r>
              <a:rPr lang="zh-TW">
                <a:solidFill>
                  <a:schemeClr val="dk1"/>
                </a:solidFill>
              </a:rPr>
              <a:t>hidden layer</a:t>
            </a:r>
            <a:endParaRPr>
              <a:solidFill>
                <a:schemeClr val="dk1"/>
              </a:solidFill>
            </a:endParaRPr>
          </a:p>
          <a:p>
            <a:pPr indent="-28716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500"/>
              <a:buChar char="❏"/>
            </a:pPr>
            <a:r>
              <a:rPr lang="zh-TW">
                <a:solidFill>
                  <a:schemeClr val="dk1"/>
                </a:solidFill>
              </a:rPr>
              <a:t>output layer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zh-TW">
                <a:solidFill>
                  <a:schemeClr val="dk1"/>
                </a:solidFill>
              </a:rPr>
              <a:t>What is special for this type of model is the recurrent matrix that connects hidden layer to itself, using time-delayed connections.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zh-TW">
                <a:solidFill>
                  <a:schemeClr val="dk1"/>
                </a:solidFill>
              </a:rPr>
              <a:t>Training complexity: Q = H × H + H × V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New Log-linear Models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zh-TW">
                <a:solidFill>
                  <a:schemeClr val="dk1"/>
                </a:solidFill>
              </a:rPr>
              <a:t>Continuous Bag-of-Words(CBOW) Model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zh-TW">
                <a:solidFill>
                  <a:schemeClr val="dk1"/>
                </a:solidFill>
              </a:rPr>
              <a:t>Continuous Skip-gram Model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